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425" r:id="rId4"/>
    <p:sldId id="435" r:id="rId5"/>
    <p:sldId id="434" r:id="rId6"/>
    <p:sldId id="432" r:id="rId7"/>
    <p:sldId id="336" r:id="rId8"/>
    <p:sldId id="440" r:id="rId9"/>
    <p:sldId id="400" r:id="rId10"/>
    <p:sldId id="401" r:id="rId11"/>
    <p:sldId id="404" r:id="rId12"/>
    <p:sldId id="438" r:id="rId13"/>
    <p:sldId id="436" r:id="rId14"/>
    <p:sldId id="428" r:id="rId15"/>
    <p:sldId id="437" r:id="rId16"/>
    <p:sldId id="430" r:id="rId17"/>
    <p:sldId id="431" r:id="rId18"/>
    <p:sldId id="4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3928-E55D-7669-1D05-2A119CE8C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5F58F-6B27-A323-5D1C-C21B6F679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6B1D-0E3A-C330-423C-99E853DC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5E54-C382-2B6F-AE7F-FE49CD0F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1DD1-926C-03C4-FDB6-1E207505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615A-0B91-AA69-2A70-91A2F6AE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61C31-B0D3-F485-1D1C-6B8F7857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109FD-1D84-2633-630D-1E949DEE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70D2-60C8-2538-795F-853688A0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384B-73BF-646D-1F4F-C14C1D6C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2D67B-BA8D-BDA8-1A4E-37D28C131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2E2A3-00CD-58B6-63A7-57C2A979A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E1522-903F-F19F-519C-9A1F938D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E8D4-7F90-64EB-567F-E297F39B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FDBB-34C5-6F2D-4313-CFBA8AD3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153D-A256-279A-A454-FF6F621A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59DD-799A-583A-A07F-D546B9590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1F83-854F-7AD4-24E7-8817B646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98D10-3F60-03B7-2AF6-7E2AF408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AEB1-702D-55DD-002B-F11C88DB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1B84-81BC-01B4-21D5-09778349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D8C21-DCC7-63C8-7776-D95147333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DF1B4-21CA-ED95-96CC-74407231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60D9-4884-354E-0699-E0878464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72E7-1C97-8604-CF7E-358BB223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956C-BEB3-01B8-2EAE-B7BD595E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B8FCA-FB08-D598-AE1D-34A4D4504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0863B-CF84-6932-EBFC-CEF38E30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620EF-DEA1-4CD1-9F16-A948DD80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CF6EB-269B-012C-2CD6-32FD592D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F6D4-42F3-DD37-960A-6BC9EE37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73D7-2D5B-61EB-51F3-A141CC9F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99062-CBF4-B733-40C8-5B0E3C0D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0E0D4-FBC1-B002-103D-C482FFF09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A877F-413B-739A-94C1-70E9A99D1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A2CB2-DF16-9E77-27BB-1D82CF59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8F1E0-F895-4F73-B7C3-EF2E95D3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4A192-3089-AC01-3E2E-805C8F2F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4C0A3-ED4B-4DE0-34B6-ABE73FC9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C7D5-02C7-D55F-3EC2-C48D3952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E2B-D04E-59DB-6C12-2EED36E5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F0A8E-FFBA-30A4-0A77-4CE15CBA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6A287-C484-1BFB-2F7E-37DF5C68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1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272B0-E460-048A-5D1C-6CB7A35A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2C435-1622-ED65-5574-73D229FE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76594-2AEA-52BA-FA9B-EB3571AC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A76-601A-0518-B697-A491A864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FE2D-37FC-4C03-557F-D1433D85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6321C-7C04-509D-89DA-E76873D96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5E459-6621-548C-4874-7E7945FF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67D13-2807-71A9-4839-4F606126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826C-44DE-8B75-928D-8CA4D632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C2DE-1E51-F59F-C5A6-C63171A9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92692-B401-BC46-89EE-D412ED2BA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6023-B96D-72AE-43CB-A6DFAF51D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88007-3FF7-7CF0-6EAA-A2C97EAF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16523-9526-3E0E-3E3B-BFF6EC10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C938C-BABB-2FA7-7BB4-4113516C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E34D4-5340-9454-C922-BF311144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76E60-9C79-1167-3FAF-CE5F66164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0DCF-43DF-D599-9670-2CA02605C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3131-8B62-4715-9E3F-A32837270D4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76BA-5278-4E51-0341-963DA14AE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DA31-E971-583E-CB77-0F4F3DE2F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05C6-7116-4AFE-A8BD-E1265275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0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0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67E4-1E30-BA9B-EF68-71EF23F5A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299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An Introduction to Differential Privacy for Analysis of Sensitive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FA89A-175C-01D5-244F-FBAE3B13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363" y="3602038"/>
            <a:ext cx="9967274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Gautam Kamath</a:t>
            </a:r>
          </a:p>
          <a:p>
            <a:r>
              <a:rPr lang="en-US" dirty="0"/>
              <a:t>University of Waterloo</a:t>
            </a:r>
          </a:p>
          <a:p>
            <a:r>
              <a:rPr lang="en-US" dirty="0"/>
              <a:t>Cybersecurity, Privacy, &amp; AI in Health Data: Advancements &amp; Challenges</a:t>
            </a:r>
          </a:p>
          <a:p>
            <a:r>
              <a:rPr lang="en-US" dirty="0"/>
              <a:t>May 5, 2023</a:t>
            </a:r>
          </a:p>
        </p:txBody>
      </p:sp>
      <p:pic>
        <p:nvPicPr>
          <p:cNvPr id="4" name="Picture 2" descr="University of Waterloo - Wikipedia">
            <a:extLst>
              <a:ext uri="{FF2B5EF4-FFF2-40B4-BE49-F238E27FC236}">
                <a16:creationId xmlns:a16="http://schemas.microsoft.com/office/drawing/2014/main" id="{F7D62279-0B1B-1E3F-67B5-4447643E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09" y="5308783"/>
            <a:ext cx="1424069" cy="14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 - Vector Institute for Artificial Intelligence">
            <a:extLst>
              <a:ext uri="{FF2B5EF4-FFF2-40B4-BE49-F238E27FC236}">
                <a16:creationId xmlns:a16="http://schemas.microsoft.com/office/drawing/2014/main" id="{FF725053-C8DD-481E-BC37-51C6C1D8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49" y="5251934"/>
            <a:ext cx="1606066" cy="16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IFAR – Convening extraordinary minds to address the most important  questions facing science and humanity.">
            <a:extLst>
              <a:ext uri="{FF2B5EF4-FFF2-40B4-BE49-F238E27FC236}">
                <a16:creationId xmlns:a16="http://schemas.microsoft.com/office/drawing/2014/main" id="{3860A59A-7F11-C822-C12E-FF9B67FD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4" y="5689243"/>
            <a:ext cx="288721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5BDF-910D-460A-9BC1-2F034351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Privacy (Informal)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A8C76-7A77-4EEF-9FBF-7FC291F93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“An algorithm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-differentially private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-DP) if it is hard to tell if one datapoint was added/removed by looking at the output.”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is this a reasonable notion of privacy?</a:t>
                </a:r>
              </a:p>
              <a:p>
                <a:r>
                  <a:rPr lang="en-US" sz="2700" dirty="0"/>
                  <a:t>Looking at the output, can’t tell if a user was in the dataset or not</a:t>
                </a:r>
              </a:p>
              <a:p>
                <a:r>
                  <a:rPr lang="en-US" sz="2700" dirty="0"/>
                  <a:t>If you can’t even know if a user is present, you can’t know their data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A8C76-7A77-4EEF-9FBF-7FC291F93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CA30-A7AC-4DED-925C-9BCDA599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DP protect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5EF3-8572-486B-B315-AC03E2476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reconstruction (e.g., the Census example)</a:t>
            </a:r>
          </a:p>
          <a:p>
            <a:pPr lvl="1"/>
            <a:r>
              <a:rPr lang="en-US" dirty="0"/>
              <a:t>Finding a user’s private data</a:t>
            </a:r>
          </a:p>
          <a:p>
            <a:r>
              <a:rPr lang="en-US" dirty="0"/>
              <a:t>Membership inference (e.g., the GWAS example)</a:t>
            </a:r>
          </a:p>
          <a:p>
            <a:pPr lvl="1"/>
            <a:r>
              <a:rPr lang="en-US" dirty="0"/>
              <a:t>Determining whether or not a user was in the dataset</a:t>
            </a:r>
          </a:p>
          <a:p>
            <a:r>
              <a:rPr lang="en-US" dirty="0"/>
              <a:t>And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E536-4BCE-055B-C8A9-413109CD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differential privacy?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B42D5F-DB74-9D06-EEC1-730E96B8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59" y="1409532"/>
            <a:ext cx="2851015" cy="19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DE83E-A482-7969-5E9A-9061538D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2" y="1409532"/>
            <a:ext cx="1900676" cy="19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53C0F74-1BAE-82DF-19FF-67A09905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46" y="1290739"/>
            <a:ext cx="2851015" cy="21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rosoft Unveils a New Look - The Official Microsoft Blog">
            <a:extLst>
              <a:ext uri="{FF2B5EF4-FFF2-40B4-BE49-F238E27FC236}">
                <a16:creationId xmlns:a16="http://schemas.microsoft.com/office/drawing/2014/main" id="{B9F958E5-53FB-0FA4-8E7A-C3C147C9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3" y="3655100"/>
            <a:ext cx="3597965" cy="13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48A63E-E071-7A68-8F9E-6CA72725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37" y="3866218"/>
            <a:ext cx="3597965" cy="9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book - Wikipedia">
            <a:extLst>
              <a:ext uri="{FF2B5EF4-FFF2-40B4-BE49-F238E27FC236}">
                <a16:creationId xmlns:a16="http://schemas.microsoft.com/office/drawing/2014/main" id="{343CB570-F795-EEA1-9CC1-37CD85CD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89" y="3482115"/>
            <a:ext cx="1447346" cy="14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99DB-9539-FCE5-4C5E-FE62843C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statistic differentially private?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C253-0E91-30C6-681A-29E563F6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Intuition: add enough noise to mask any individual’s contributions…</a:t>
            </a:r>
          </a:p>
          <a:p>
            <a:pPr lvl="1"/>
            <a:r>
              <a:rPr lang="en-US" dirty="0"/>
              <a:t>...but little enough noise to still be useful!</a:t>
            </a:r>
          </a:p>
          <a:p>
            <a:r>
              <a:rPr lang="en-US" dirty="0"/>
              <a:t>Asking a population of 100 people, how many smoke?</a:t>
            </a:r>
          </a:p>
          <a:p>
            <a:pPr lvl="1"/>
            <a:r>
              <a:rPr lang="en-US" dirty="0"/>
              <a:t>E.g., 20 say yes</a:t>
            </a:r>
          </a:p>
          <a:p>
            <a:r>
              <a:rPr lang="en-US" dirty="0"/>
              <a:t>Instead of reporting 20 publicly, instead report 20 + random noise</a:t>
            </a:r>
          </a:p>
          <a:p>
            <a:pPr lvl="1"/>
            <a:r>
              <a:rPr lang="en-US" dirty="0"/>
              <a:t>Example samples: 19.59, 20.97, 19.64, 21.73</a:t>
            </a:r>
          </a:p>
          <a:p>
            <a:r>
              <a:rPr lang="en-US" dirty="0"/>
              <a:t>Isn’t this obvious…?</a:t>
            </a:r>
          </a:p>
          <a:p>
            <a:r>
              <a:rPr lang="en-US" dirty="0"/>
              <a:t>DP is rigorous, quantifiable, and composable</a:t>
            </a:r>
          </a:p>
        </p:txBody>
      </p:sp>
    </p:spTree>
    <p:extLst>
      <p:ext uri="{BB962C8B-B14F-4D97-AF65-F5344CB8AC3E}">
        <p14:creationId xmlns:p14="http://schemas.microsoft.com/office/powerpoint/2010/main" val="16573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94D-A65C-016D-F318-310EC571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is Rigorous and Quantifiable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EF214-1E3B-A6B1-87D4-1AF2FE203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Reporting the number of smokers + Laplace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noise guarantees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-differential privacy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-DP)</a:t>
                </a:r>
              </a:p>
              <a:p>
                <a:r>
                  <a:rPr lang="en-US" dirty="0"/>
                  <a:t>We can </a:t>
                </a:r>
                <a:r>
                  <a:rPr lang="en-US" i="1" dirty="0"/>
                  <a:t>rigorously prove</a:t>
                </a:r>
                <a:r>
                  <a:rPr lang="en-US" dirty="0"/>
                  <a:t> this approach guarantees privacy</a:t>
                </a:r>
              </a:p>
              <a:p>
                <a:r>
                  <a:rPr lang="en-US" dirty="0"/>
                  <a:t>Recall: 20 smokers</a:t>
                </a:r>
              </a:p>
              <a:p>
                <a:r>
                  <a:rPr lang="en-US" dirty="0"/>
                  <a:t>Example: Can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-DP by adding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Laplace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noise</a:t>
                </a:r>
              </a:p>
              <a:p>
                <a:pPr lvl="1"/>
                <a:r>
                  <a:rPr lang="en-US" dirty="0"/>
                  <a:t>Sampled 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20.68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19.24, 20.28, 19.83, 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Stronger privacy: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dirty="0"/>
                  <a:t>-DP by adding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Laplace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r>
                  <a:rPr lang="en-US" dirty="0"/>
                  <a:t> noise</a:t>
                </a:r>
              </a:p>
              <a:p>
                <a:pPr lvl="1"/>
                <a:r>
                  <a:rPr lang="en-US" dirty="0"/>
                  <a:t>Sampled 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22.45, 11.45, 2.4, 15.03, 29.47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Quantifiable</a:t>
                </a:r>
                <a:r>
                  <a:rPr lang="en-US" dirty="0"/>
                  <a:t>: more noise gives better privacy but less accuracy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EF214-1E3B-A6B1-87D4-1AF2FE203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205965F-F3E5-134D-4F94-036A7F39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524" y="0"/>
            <a:ext cx="2793476" cy="17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8622-8F8B-3121-BF7B-CAECACD0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is Composable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5BFB5-4265-3DE1-11C9-DE387A1F77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 very useful to output just one statistic…</a:t>
                </a:r>
              </a:p>
              <a:p>
                <a:r>
                  <a:rPr lang="en-US" dirty="0"/>
                  <a:t>Complex analyses depend on and report numerous statistics</a:t>
                </a:r>
              </a:p>
              <a:p>
                <a:r>
                  <a:rPr lang="en-US" dirty="0"/>
                  <a:t>Example: consider some population of 100 people</a:t>
                </a:r>
              </a:p>
              <a:p>
                <a:r>
                  <a:rPr lang="en-US" dirty="0"/>
                  <a:t>20 are smokers: noised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Laplace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noise: 19.51</a:t>
                </a:r>
              </a:p>
              <a:p>
                <a:r>
                  <a:rPr lang="en-US" dirty="0"/>
                  <a:t>37 have a chronic illness: noised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Laplace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noise: 36.89</a:t>
                </a:r>
              </a:p>
              <a:p>
                <a:r>
                  <a:rPr lang="en-US" dirty="0"/>
                  <a:t>12 make over $250,000/year: noised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Laplace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noise: 12.53</a:t>
                </a:r>
              </a:p>
              <a:p>
                <a:r>
                  <a:rPr lang="en-US" dirty="0"/>
                  <a:t>Releasing all three noised statistics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19.51, 36.89, 12.53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-DP</a:t>
                </a:r>
              </a:p>
              <a:p>
                <a:r>
                  <a:rPr lang="en-US" dirty="0"/>
                  <a:t>Can </a:t>
                </a:r>
                <a:r>
                  <a:rPr lang="en-US" i="1" dirty="0"/>
                  <a:t>quantify composition</a:t>
                </a:r>
                <a:r>
                  <a:rPr lang="en-US" dirty="0"/>
                  <a:t> of releasing multiple statistics</a:t>
                </a:r>
              </a:p>
              <a:p>
                <a:pPr lvl="1"/>
                <a:r>
                  <a:rPr lang="en-US" dirty="0"/>
                  <a:t>Useful, e.g., for a census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5BFB5-4265-3DE1-11C9-DE387A1F7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2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C373-446F-6EE0-B538-763880E0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Google COVID-19 Community Mobility Reports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4DBB3B-053A-6800-6D0D-7185FD43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063" y="1690688"/>
            <a:ext cx="7601873" cy="49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C373-446F-6EE0-B538-763880E0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2020 US Census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D05C19-8DA5-401C-55A0-594161CA4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646" y="1303506"/>
            <a:ext cx="5096881" cy="55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AA74-2F56-68CD-E563-CA220C8F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36B8-6F77-BD3E-2375-00019F45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 privacy is a rigorous and versatile tool for privacy-preserving data analysis</a:t>
            </a:r>
          </a:p>
          <a:p>
            <a:r>
              <a:rPr lang="en-US" dirty="0"/>
              <a:t>Canadian organizations need to re-evaluate privacy and disclosure risks of their statistical releases</a:t>
            </a:r>
          </a:p>
          <a:p>
            <a:pPr lvl="1"/>
            <a:r>
              <a:rPr lang="en-US" dirty="0"/>
              <a:t>Red teaming?</a:t>
            </a:r>
          </a:p>
          <a:p>
            <a:r>
              <a:rPr lang="en-US" dirty="0"/>
              <a:t>Move beyond heuristic and best-effort approaches for privacy, and turn to rigorous methods</a:t>
            </a:r>
          </a:p>
          <a:p>
            <a:pPr lvl="1"/>
            <a:r>
              <a:rPr lang="en-US" dirty="0"/>
              <a:t>Ensure compliance with privacy legislation</a:t>
            </a:r>
          </a:p>
          <a:p>
            <a:pPr lvl="1"/>
            <a:r>
              <a:rPr lang="en-US" dirty="0"/>
              <a:t>Give Canadians trust in how their data is used </a:t>
            </a:r>
          </a:p>
          <a:p>
            <a:pPr lvl="2"/>
            <a:r>
              <a:rPr lang="en-US" dirty="0"/>
              <a:t>Particularly for health applications!</a:t>
            </a:r>
          </a:p>
        </p:txBody>
      </p:sp>
    </p:spTree>
    <p:extLst>
      <p:ext uri="{BB962C8B-B14F-4D97-AF65-F5344CB8AC3E}">
        <p14:creationId xmlns:p14="http://schemas.microsoft.com/office/powerpoint/2010/main" val="2479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4E85-171F-4FF7-A583-1643A22F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2D1F-BA25-4882-A053-B2F524030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Modern large-scale machine learning &amp; statistics employ enormous amounts of sensitive data…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…making it very easy to violate individual privacy!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F28EE9-05D2-A8DC-B766-C993ECA8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49" y="3108417"/>
            <a:ext cx="2851015" cy="19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5E453E-E467-9A61-A73E-1603E74F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62" y="3108417"/>
            <a:ext cx="1900676" cy="19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78CECC-9868-ECA3-A35F-59C6A28D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36" y="2989624"/>
            <a:ext cx="2851015" cy="21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0634-E906-DD6E-1C3E-68C75D5B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of GWA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6DA47-3688-D8A8-3EAD-B0C58742D90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Genome-wide association study (GWAS): examine DNA of thousands of individuals to find associations between single-nucleotide polymorphisms (SNPs) and a disease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-statistics &amp; associated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-values</a:t>
                </a:r>
              </a:p>
              <a:p>
                <a:r>
                  <a:rPr lang="en-US" dirty="0"/>
                  <a:t>Highly sensitive medical data</a:t>
                </a:r>
              </a:p>
              <a:p>
                <a:r>
                  <a:rPr lang="en-US" dirty="0"/>
                  <a:t>Bad news: can reidentify individuals who participated! [Homer et al., 2008]</a:t>
                </a:r>
              </a:p>
              <a:p>
                <a:pPr lvl="1"/>
                <a:r>
                  <a:rPr lang="en-US" i="1" dirty="0"/>
                  <a:t>Membership inference</a:t>
                </a:r>
              </a:p>
              <a:p>
                <a:r>
                  <a:rPr lang="en-US" dirty="0"/>
                  <a:t>National Institutes of Health (NIH): No more public access to aggregate genetic data!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6DA47-3688-D8A8-3EAD-B0C58742D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2661" r="-1882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Manhattan plot of a GWAS">
            <a:extLst>
              <a:ext uri="{FF2B5EF4-FFF2-40B4-BE49-F238E27FC236}">
                <a16:creationId xmlns:a16="http://schemas.microsoft.com/office/drawing/2014/main" id="{FBD8D576-0867-529A-7681-50ED2D4E87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82662"/>
            <a:ext cx="5181600" cy="22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1B89-73A4-E4A7-A9D4-5AE3AB9C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of US Census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38B0-6C0E-25B6-17B1-53107415E3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publicly-released statistics, the US Census Bureau reconstructed microdata</a:t>
            </a:r>
          </a:p>
          <a:p>
            <a:pPr lvl="1"/>
            <a:r>
              <a:rPr lang="en-US" dirty="0"/>
              <a:t>Rows consisting of (voting block, age, sex, race, ethnicity)</a:t>
            </a:r>
          </a:p>
          <a:p>
            <a:r>
              <a:rPr lang="en-US" dirty="0"/>
              <a:t>Exact match on almost 50% of the US population!</a:t>
            </a:r>
          </a:p>
          <a:p>
            <a:r>
              <a:rPr lang="en-US" dirty="0"/>
              <a:t>For ~half of the population, uniquely identifies them, and can match with external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950231-B6E2-DEF8-9AF9-2752ED860B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5557" y="1429177"/>
            <a:ext cx="4798243" cy="530123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F9475-2232-82F0-0829-D88D41246A6B}"/>
              </a:ext>
            </a:extLst>
          </p:cNvPr>
          <p:cNvSpPr/>
          <p:nvPr/>
        </p:nvSpPr>
        <p:spPr>
          <a:xfrm>
            <a:off x="6555557" y="3553905"/>
            <a:ext cx="4798243" cy="999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0B12-9546-F9C0-32EF-20F62B74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3B233-3B05-0C80-594F-C300278D1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342" y="1825625"/>
            <a:ext cx="6639316" cy="4351338"/>
          </a:xfr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0C18B9-EA8A-2466-477F-9F2AD074C95D}"/>
              </a:ext>
            </a:extLst>
          </p:cNvPr>
          <p:cNvSpPr/>
          <p:nvPr/>
        </p:nvSpPr>
        <p:spPr>
          <a:xfrm>
            <a:off x="2884602" y="5608948"/>
            <a:ext cx="3789575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3116-1354-6E09-ADC3-25CF6DC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privacy risks?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BD3F3-4D19-E790-122A-4C5131B8C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Redacting small counts?</a:t>
                </a:r>
              </a:p>
              <a:p>
                <a:r>
                  <a:rPr lang="en-US" dirty="0"/>
                  <a:t>“Swapping”?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-anonymity?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All heuristic or best-effort privacy methods have been shown to be vulnerable to privacy attacks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BD3F3-4D19-E790-122A-4C5131B8C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2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(DP)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300004" y="2681381"/>
                <a:ext cx="1041991" cy="79110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04" y="2681381"/>
                <a:ext cx="1041991" cy="79110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69287" y="1545793"/>
            <a:ext cx="984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Dataset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1100" y="1558286"/>
            <a:ext cx="1006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Statistic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0558" y="1545793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12" name="Left Arrow 11"/>
          <p:cNvSpPr/>
          <p:nvPr/>
        </p:nvSpPr>
        <p:spPr>
          <a:xfrm flipH="1">
            <a:off x="5591778" y="2930631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loud 21"/>
          <p:cNvSpPr/>
          <p:nvPr/>
        </p:nvSpPr>
        <p:spPr>
          <a:xfrm rot="20869581">
            <a:off x="6129667" y="2674158"/>
            <a:ext cx="1040166" cy="91822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3799" y="2306713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99" y="2306713"/>
                <a:ext cx="3922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C8C9E2A-16B6-44AC-BD64-7AF7356EB044}"/>
              </a:ext>
            </a:extLst>
          </p:cNvPr>
          <p:cNvSpPr txBox="1"/>
          <p:nvPr/>
        </p:nvSpPr>
        <p:spPr>
          <a:xfrm>
            <a:off x="8303079" y="6492875"/>
            <a:ext cx="3888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Dwork</a:t>
            </a:r>
            <a:r>
              <a:rPr lang="en-US" dirty="0"/>
              <a:t>, McSherry, Nissim, Smith], 2006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5ADEA1-D2AF-4714-B3FB-270299420340}"/>
              </a:ext>
            </a:extLst>
          </p:cNvPr>
          <p:cNvGrpSpPr/>
          <p:nvPr/>
        </p:nvGrpSpPr>
        <p:grpSpPr>
          <a:xfrm>
            <a:off x="2094172" y="2028443"/>
            <a:ext cx="1436507" cy="998337"/>
            <a:chOff x="2932372" y="2028443"/>
            <a:chExt cx="1436507" cy="998337"/>
          </a:xfrm>
        </p:grpSpPr>
        <p:sp>
          <p:nvSpPr>
            <p:cNvPr id="5" name="Rounded Rectangle 4"/>
            <p:cNvSpPr/>
            <p:nvPr/>
          </p:nvSpPr>
          <p:spPr>
            <a:xfrm>
              <a:off x="2932372" y="2028443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8B4571DB-3B6F-40CD-A426-0E1FEF8CA786}"/>
                </a:ext>
              </a:extLst>
            </p:cNvPr>
            <p:cNvSpPr/>
            <p:nvPr/>
          </p:nvSpPr>
          <p:spPr>
            <a:xfrm>
              <a:off x="3038475" y="2306713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E2CD5F08-9925-4FED-9216-BB810D62CF6A}"/>
                </a:ext>
              </a:extLst>
            </p:cNvPr>
            <p:cNvSpPr/>
            <p:nvPr/>
          </p:nvSpPr>
          <p:spPr>
            <a:xfrm>
              <a:off x="3390900" y="2554363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7251573F-03D6-47CA-9CD7-4324F56CC849}"/>
                </a:ext>
              </a:extLst>
            </p:cNvPr>
            <p:cNvSpPr/>
            <p:nvPr/>
          </p:nvSpPr>
          <p:spPr>
            <a:xfrm>
              <a:off x="3368682" y="2148721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BB0052C2-B9EB-4222-89E9-453DDAD8D857}"/>
                </a:ext>
              </a:extLst>
            </p:cNvPr>
            <p:cNvSpPr/>
            <p:nvPr/>
          </p:nvSpPr>
          <p:spPr>
            <a:xfrm>
              <a:off x="3682067" y="2485641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Left Arrow 11">
            <a:extLst>
              <a:ext uri="{FF2B5EF4-FFF2-40B4-BE49-F238E27FC236}">
                <a16:creationId xmlns:a16="http://schemas.microsoft.com/office/drawing/2014/main" id="{DA06B1C0-A73C-4500-A149-72F93A95D406}"/>
              </a:ext>
            </a:extLst>
          </p:cNvPr>
          <p:cNvSpPr/>
          <p:nvPr/>
        </p:nvSpPr>
        <p:spPr>
          <a:xfrm rot="2168762" flipH="1">
            <a:off x="3807200" y="2503554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 animBg="1"/>
      <p:bldP spid="22" grpId="0" animBg="1"/>
      <p:bldP spid="29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>
            <a:extLst>
              <a:ext uri="{FF2B5EF4-FFF2-40B4-BE49-F238E27FC236}">
                <a16:creationId xmlns:a16="http://schemas.microsoft.com/office/drawing/2014/main" id="{756B062A-00CD-4034-A4D0-6F92C741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71" y="1474274"/>
            <a:ext cx="2867242" cy="21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(DP)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300004" y="2681381"/>
                <a:ext cx="1041991" cy="79110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04" y="2681381"/>
                <a:ext cx="1041991" cy="7911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69287" y="1545793"/>
            <a:ext cx="984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Dataset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0558" y="1545793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12" name="Left Arrow 11"/>
          <p:cNvSpPr/>
          <p:nvPr/>
        </p:nvSpPr>
        <p:spPr>
          <a:xfrm flipH="1">
            <a:off x="5591778" y="2930631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88384" y="1570888"/>
            <a:ext cx="178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Malicious Party</a:t>
            </a:r>
          </a:p>
        </p:txBody>
      </p:sp>
      <p:sp>
        <p:nvSpPr>
          <p:cNvPr id="22" name="Cloud 21"/>
          <p:cNvSpPr/>
          <p:nvPr/>
        </p:nvSpPr>
        <p:spPr>
          <a:xfrm rot="20869581">
            <a:off x="6129667" y="2674158"/>
            <a:ext cx="1040166" cy="91822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3799" y="2306713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99" y="2306713"/>
                <a:ext cx="3922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75961" y="3472489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61" y="3472489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C8C9E2A-16B6-44AC-BD64-7AF7356EB044}"/>
              </a:ext>
            </a:extLst>
          </p:cNvPr>
          <p:cNvSpPr txBox="1"/>
          <p:nvPr/>
        </p:nvSpPr>
        <p:spPr>
          <a:xfrm>
            <a:off x="8303079" y="6492875"/>
            <a:ext cx="3888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Dwork</a:t>
            </a:r>
            <a:r>
              <a:rPr lang="en-US" dirty="0"/>
              <a:t>, McSherry, Nissim, Smith], 2006</a:t>
            </a:r>
          </a:p>
        </p:txBody>
      </p:sp>
      <p:pic>
        <p:nvPicPr>
          <p:cNvPr id="3074" name="Picture 2" descr="Pin on Animal Photo">
            <a:extLst>
              <a:ext uri="{FF2B5EF4-FFF2-40B4-BE49-F238E27FC236}">
                <a16:creationId xmlns:a16="http://schemas.microsoft.com/office/drawing/2014/main" id="{93237C6A-663E-4269-847B-00866CD7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62" y="2188563"/>
            <a:ext cx="1630801" cy="19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0CC961-8E7F-439D-96C2-1BD36C3F7AF1}"/>
              </a:ext>
            </a:extLst>
          </p:cNvPr>
          <p:cNvGrpSpPr/>
          <p:nvPr/>
        </p:nvGrpSpPr>
        <p:grpSpPr>
          <a:xfrm>
            <a:off x="2094172" y="2028443"/>
            <a:ext cx="1436507" cy="998337"/>
            <a:chOff x="2094172" y="2028443"/>
            <a:chExt cx="1436507" cy="998337"/>
          </a:xfrm>
        </p:grpSpPr>
        <p:sp>
          <p:nvSpPr>
            <p:cNvPr id="5" name="Rounded Rectangle 4"/>
            <p:cNvSpPr/>
            <p:nvPr/>
          </p:nvSpPr>
          <p:spPr>
            <a:xfrm>
              <a:off x="2094172" y="2028443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8B4571DB-3B6F-40CD-A426-0E1FEF8CA786}"/>
                </a:ext>
              </a:extLst>
            </p:cNvPr>
            <p:cNvSpPr/>
            <p:nvPr/>
          </p:nvSpPr>
          <p:spPr>
            <a:xfrm>
              <a:off x="2200275" y="2306713"/>
              <a:ext cx="247650" cy="247650"/>
            </a:xfrm>
            <a:prstGeom prst="star5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E2CD5F08-9925-4FED-9216-BB810D62CF6A}"/>
                </a:ext>
              </a:extLst>
            </p:cNvPr>
            <p:cNvSpPr/>
            <p:nvPr/>
          </p:nvSpPr>
          <p:spPr>
            <a:xfrm>
              <a:off x="2552700" y="2554363"/>
              <a:ext cx="247650" cy="316993"/>
            </a:xfrm>
            <a:prstGeom prst="lightningBolt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7251573F-03D6-47CA-9CD7-4324F56CC849}"/>
                </a:ext>
              </a:extLst>
            </p:cNvPr>
            <p:cNvSpPr/>
            <p:nvPr/>
          </p:nvSpPr>
          <p:spPr>
            <a:xfrm>
              <a:off x="2530482" y="2148721"/>
              <a:ext cx="269868" cy="269868"/>
            </a:xfrm>
            <a:prstGeom prst="hear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BB0052C2-B9EB-4222-89E9-453DDAD8D857}"/>
                </a:ext>
              </a:extLst>
            </p:cNvPr>
            <p:cNvSpPr/>
            <p:nvPr/>
          </p:nvSpPr>
          <p:spPr>
            <a:xfrm>
              <a:off x="2843867" y="2485641"/>
              <a:ext cx="357404" cy="357404"/>
            </a:xfrm>
            <a:prstGeom prst="mathMultiply">
              <a:avLst/>
            </a:prstGeom>
            <a:solidFill>
              <a:srgbClr val="0070C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A9516D-25B2-492B-A010-FF063E89857B}"/>
              </a:ext>
            </a:extLst>
          </p:cNvPr>
          <p:cNvGrpSpPr/>
          <p:nvPr/>
        </p:nvGrpSpPr>
        <p:grpSpPr>
          <a:xfrm>
            <a:off x="2103760" y="3158957"/>
            <a:ext cx="1436507" cy="998337"/>
            <a:chOff x="2941960" y="3158957"/>
            <a:chExt cx="1436507" cy="998337"/>
          </a:xfrm>
        </p:grpSpPr>
        <p:sp>
          <p:nvSpPr>
            <p:cNvPr id="28" name="Rounded Rectangle 27"/>
            <p:cNvSpPr/>
            <p:nvPr/>
          </p:nvSpPr>
          <p:spPr>
            <a:xfrm>
              <a:off x="2941960" y="3158957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ADD9CB0A-B0AA-40E0-9700-33F83A767050}"/>
                </a:ext>
              </a:extLst>
            </p:cNvPr>
            <p:cNvSpPr/>
            <p:nvPr/>
          </p:nvSpPr>
          <p:spPr>
            <a:xfrm>
              <a:off x="3038475" y="3439587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ightning Bolt 44">
              <a:extLst>
                <a:ext uri="{FF2B5EF4-FFF2-40B4-BE49-F238E27FC236}">
                  <a16:creationId xmlns:a16="http://schemas.microsoft.com/office/drawing/2014/main" id="{840A1E43-4108-42B6-92C9-F030549D0F30}"/>
                </a:ext>
              </a:extLst>
            </p:cNvPr>
            <p:cNvSpPr/>
            <p:nvPr/>
          </p:nvSpPr>
          <p:spPr>
            <a:xfrm>
              <a:off x="3390900" y="3687237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9FFB55FD-2F66-4F42-8401-8BF3357D3B81}"/>
                </a:ext>
              </a:extLst>
            </p:cNvPr>
            <p:cNvSpPr/>
            <p:nvPr/>
          </p:nvSpPr>
          <p:spPr>
            <a:xfrm>
              <a:off x="3368682" y="3281595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D77FFDBE-3FD4-4066-A8DA-80799F103BDF}"/>
                </a:ext>
              </a:extLst>
            </p:cNvPr>
            <p:cNvSpPr/>
            <p:nvPr/>
          </p:nvSpPr>
          <p:spPr>
            <a:xfrm>
              <a:off x="3682067" y="3618515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iley Face 47">
              <a:extLst>
                <a:ext uri="{FF2B5EF4-FFF2-40B4-BE49-F238E27FC236}">
                  <a16:creationId xmlns:a16="http://schemas.microsoft.com/office/drawing/2014/main" id="{90BF3661-E473-4E20-95AA-C35269443757}"/>
                </a:ext>
              </a:extLst>
            </p:cNvPr>
            <p:cNvSpPr/>
            <p:nvPr/>
          </p:nvSpPr>
          <p:spPr>
            <a:xfrm>
              <a:off x="3915543" y="3349044"/>
              <a:ext cx="269868" cy="269868"/>
            </a:xfrm>
            <a:prstGeom prst="smileyFace">
              <a:avLst/>
            </a:prstGeom>
            <a:solidFill>
              <a:srgbClr val="ED3BB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Left Arrow 11">
            <a:extLst>
              <a:ext uri="{FF2B5EF4-FFF2-40B4-BE49-F238E27FC236}">
                <a16:creationId xmlns:a16="http://schemas.microsoft.com/office/drawing/2014/main" id="{DA06B1C0-A73C-4500-A149-72F93A95D406}"/>
              </a:ext>
            </a:extLst>
          </p:cNvPr>
          <p:cNvSpPr/>
          <p:nvPr/>
        </p:nvSpPr>
        <p:spPr>
          <a:xfrm rot="2168762" flipH="1">
            <a:off x="3807200" y="2503554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Left Arrow 11">
            <a:extLst>
              <a:ext uri="{FF2B5EF4-FFF2-40B4-BE49-F238E27FC236}">
                <a16:creationId xmlns:a16="http://schemas.microsoft.com/office/drawing/2014/main" id="{903E79E4-87F6-40D8-B9FB-082C5392DFD7}"/>
              </a:ext>
            </a:extLst>
          </p:cNvPr>
          <p:cNvSpPr/>
          <p:nvPr/>
        </p:nvSpPr>
        <p:spPr>
          <a:xfrm rot="19550412" flipH="1">
            <a:off x="3772539" y="3448552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Left Arrow 11">
            <a:extLst>
              <a:ext uri="{FF2B5EF4-FFF2-40B4-BE49-F238E27FC236}">
                <a16:creationId xmlns:a16="http://schemas.microsoft.com/office/drawing/2014/main" id="{55A9150E-AD1F-4CC8-90D7-3201387E1E54}"/>
              </a:ext>
            </a:extLst>
          </p:cNvPr>
          <p:cNvSpPr/>
          <p:nvPr/>
        </p:nvSpPr>
        <p:spPr>
          <a:xfrm flipH="1">
            <a:off x="7307184" y="291196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6DC6D8-AA29-4551-A67A-BC85AB8AF469}"/>
              </a:ext>
            </a:extLst>
          </p:cNvPr>
          <p:cNvGrpSpPr/>
          <p:nvPr/>
        </p:nvGrpSpPr>
        <p:grpSpPr>
          <a:xfrm>
            <a:off x="10355632" y="2335089"/>
            <a:ext cx="826597" cy="574465"/>
            <a:chOff x="2941960" y="3158957"/>
            <a:chExt cx="1436507" cy="998337"/>
          </a:xfrm>
        </p:grpSpPr>
        <p:sp>
          <p:nvSpPr>
            <p:cNvPr id="37" name="Rounded Rectangle 27">
              <a:extLst>
                <a:ext uri="{FF2B5EF4-FFF2-40B4-BE49-F238E27FC236}">
                  <a16:creationId xmlns:a16="http://schemas.microsoft.com/office/drawing/2014/main" id="{89BD1AD9-8569-4CF4-B279-E862B72B38CE}"/>
                </a:ext>
              </a:extLst>
            </p:cNvPr>
            <p:cNvSpPr/>
            <p:nvPr/>
          </p:nvSpPr>
          <p:spPr>
            <a:xfrm>
              <a:off x="2941960" y="3158957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9E05D7E5-D9E3-45AF-B3CA-E7FB65895C67}"/>
                </a:ext>
              </a:extLst>
            </p:cNvPr>
            <p:cNvSpPr/>
            <p:nvPr/>
          </p:nvSpPr>
          <p:spPr>
            <a:xfrm>
              <a:off x="3038475" y="3439587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>
              <a:extLst>
                <a:ext uri="{FF2B5EF4-FFF2-40B4-BE49-F238E27FC236}">
                  <a16:creationId xmlns:a16="http://schemas.microsoft.com/office/drawing/2014/main" id="{4FF4BBE5-2843-4BD2-A971-E26BEAD19F5F}"/>
                </a:ext>
              </a:extLst>
            </p:cNvPr>
            <p:cNvSpPr/>
            <p:nvPr/>
          </p:nvSpPr>
          <p:spPr>
            <a:xfrm>
              <a:off x="3390900" y="3687237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09F25B8-5889-403D-BDEF-67D70BAA0958}"/>
                </a:ext>
              </a:extLst>
            </p:cNvPr>
            <p:cNvSpPr/>
            <p:nvPr/>
          </p:nvSpPr>
          <p:spPr>
            <a:xfrm>
              <a:off x="3368682" y="3281595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2E917395-A708-4233-BA42-6CA3DC7654DC}"/>
                </a:ext>
              </a:extLst>
            </p:cNvPr>
            <p:cNvSpPr/>
            <p:nvPr/>
          </p:nvSpPr>
          <p:spPr>
            <a:xfrm>
              <a:off x="3682067" y="3618515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iley Face 41">
              <a:extLst>
                <a:ext uri="{FF2B5EF4-FFF2-40B4-BE49-F238E27FC236}">
                  <a16:creationId xmlns:a16="http://schemas.microsoft.com/office/drawing/2014/main" id="{0C9AEB5E-50CA-496E-9DDC-4C8788060AA5}"/>
                </a:ext>
              </a:extLst>
            </p:cNvPr>
            <p:cNvSpPr/>
            <p:nvPr/>
          </p:nvSpPr>
          <p:spPr>
            <a:xfrm>
              <a:off x="3915543" y="3349044"/>
              <a:ext cx="269868" cy="269868"/>
            </a:xfrm>
            <a:prstGeom prst="smileyFace">
              <a:avLst/>
            </a:prstGeom>
            <a:solidFill>
              <a:srgbClr val="ED3BB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13A622-424A-469F-A432-8C290FCDBF39}"/>
              </a:ext>
            </a:extLst>
          </p:cNvPr>
          <p:cNvGrpSpPr/>
          <p:nvPr/>
        </p:nvGrpSpPr>
        <p:grpSpPr>
          <a:xfrm>
            <a:off x="10376605" y="1338867"/>
            <a:ext cx="809799" cy="562791"/>
            <a:chOff x="2932372" y="2028443"/>
            <a:chExt cx="1436507" cy="998337"/>
          </a:xfrm>
        </p:grpSpPr>
        <p:sp>
          <p:nvSpPr>
            <p:cNvPr id="58" name="Rounded Rectangle 4">
              <a:extLst>
                <a:ext uri="{FF2B5EF4-FFF2-40B4-BE49-F238E27FC236}">
                  <a16:creationId xmlns:a16="http://schemas.microsoft.com/office/drawing/2014/main" id="{E0FDE2CC-B2B6-4143-A910-FB05911D5602}"/>
                </a:ext>
              </a:extLst>
            </p:cNvPr>
            <p:cNvSpPr/>
            <p:nvPr/>
          </p:nvSpPr>
          <p:spPr>
            <a:xfrm>
              <a:off x="2932372" y="2028443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C202CDD-6D22-480A-A076-891CD901F245}"/>
                </a:ext>
              </a:extLst>
            </p:cNvPr>
            <p:cNvSpPr/>
            <p:nvPr/>
          </p:nvSpPr>
          <p:spPr>
            <a:xfrm>
              <a:off x="3038475" y="2306713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ightning Bolt 61">
              <a:extLst>
                <a:ext uri="{FF2B5EF4-FFF2-40B4-BE49-F238E27FC236}">
                  <a16:creationId xmlns:a16="http://schemas.microsoft.com/office/drawing/2014/main" id="{73821B02-12F5-45B2-83F8-59BF4CBBE957}"/>
                </a:ext>
              </a:extLst>
            </p:cNvPr>
            <p:cNvSpPr/>
            <p:nvPr/>
          </p:nvSpPr>
          <p:spPr>
            <a:xfrm>
              <a:off x="3390900" y="2554363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D6578BC9-C43B-4B80-9E8D-F933F7E7FA09}"/>
                </a:ext>
              </a:extLst>
            </p:cNvPr>
            <p:cNvSpPr/>
            <p:nvPr/>
          </p:nvSpPr>
          <p:spPr>
            <a:xfrm>
              <a:off x="3368682" y="2148721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ication Sign 63">
              <a:extLst>
                <a:ext uri="{FF2B5EF4-FFF2-40B4-BE49-F238E27FC236}">
                  <a16:creationId xmlns:a16="http://schemas.microsoft.com/office/drawing/2014/main" id="{33FEB74C-A52B-4A23-A2A7-90F8BD2096A3}"/>
                </a:ext>
              </a:extLst>
            </p:cNvPr>
            <p:cNvSpPr/>
            <p:nvPr/>
          </p:nvSpPr>
          <p:spPr>
            <a:xfrm>
              <a:off x="3682067" y="2485641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EEC074-BC2D-44B2-9347-12DAE651C5BF}"/>
              </a:ext>
            </a:extLst>
          </p:cNvPr>
          <p:cNvSpPr txBox="1"/>
          <p:nvPr/>
        </p:nvSpPr>
        <p:spPr>
          <a:xfrm>
            <a:off x="10553672" y="19394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9C25E-C492-4C0E-AE9F-51A8F0662321}"/>
              </a:ext>
            </a:extLst>
          </p:cNvPr>
          <p:cNvSpPr txBox="1"/>
          <p:nvPr/>
        </p:nvSpPr>
        <p:spPr>
          <a:xfrm>
            <a:off x="10631942" y="2974418"/>
            <a:ext cx="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pic>
        <p:nvPicPr>
          <p:cNvPr id="66" name="Picture 2" descr="Pin on Animal Photo">
            <a:extLst>
              <a:ext uri="{FF2B5EF4-FFF2-40B4-BE49-F238E27FC236}">
                <a16:creationId xmlns:a16="http://schemas.microsoft.com/office/drawing/2014/main" id="{60505FB7-4D3D-46C0-A902-06A9330C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62" y="2188563"/>
            <a:ext cx="1630801" cy="19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5B597E7-40F9-4F5B-81D8-8CB4857D2A41}"/>
              </a:ext>
            </a:extLst>
          </p:cNvPr>
          <p:cNvSpPr/>
          <p:nvPr/>
        </p:nvSpPr>
        <p:spPr>
          <a:xfrm>
            <a:off x="9446301" y="886173"/>
            <a:ext cx="2645260" cy="2732341"/>
          </a:xfrm>
          <a:prstGeom prst="cloudCallout">
            <a:avLst>
              <a:gd name="adj1" fmla="val -61022"/>
              <a:gd name="adj2" fmla="val 158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F65-4AFD-393F-800E-016A09F49BC1}"/>
              </a:ext>
            </a:extLst>
          </p:cNvPr>
          <p:cNvSpPr/>
          <p:nvPr/>
        </p:nvSpPr>
        <p:spPr>
          <a:xfrm>
            <a:off x="4321100" y="1558286"/>
            <a:ext cx="1006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Statistic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DCF58D9-331C-5168-B6F6-34A65FCF9E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1304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-DP if for all inputs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which differ on one entry: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DCF58D9-331C-5168-B6F6-34A65FCF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30425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4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 animBg="1"/>
      <p:bldP spid="9" grpId="0"/>
      <p:bldP spid="13" grpId="0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>
            <a:extLst>
              <a:ext uri="{FF2B5EF4-FFF2-40B4-BE49-F238E27FC236}">
                <a16:creationId xmlns:a16="http://schemas.microsoft.com/office/drawing/2014/main" id="{756B062A-00CD-4034-A4D0-6F92C741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71" y="1474274"/>
            <a:ext cx="2867242" cy="21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(DP)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300004" y="2681381"/>
                <a:ext cx="1041991" cy="79110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04" y="2681381"/>
                <a:ext cx="1041991" cy="7911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69287" y="1545793"/>
            <a:ext cx="984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Dataset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0558" y="1545793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12" name="Left Arrow 11"/>
          <p:cNvSpPr/>
          <p:nvPr/>
        </p:nvSpPr>
        <p:spPr>
          <a:xfrm flipH="1">
            <a:off x="5591778" y="2930631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88384" y="1570888"/>
            <a:ext cx="178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Malicious Party</a:t>
            </a:r>
          </a:p>
        </p:txBody>
      </p:sp>
      <p:sp>
        <p:nvSpPr>
          <p:cNvPr id="22" name="Cloud 21"/>
          <p:cNvSpPr/>
          <p:nvPr/>
        </p:nvSpPr>
        <p:spPr>
          <a:xfrm rot="20869581">
            <a:off x="6129667" y="2674158"/>
            <a:ext cx="1040166" cy="91822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3799" y="2306713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99" y="2306713"/>
                <a:ext cx="3922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75961" y="3472489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61" y="3472489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C8C9E2A-16B6-44AC-BD64-7AF7356EB044}"/>
              </a:ext>
            </a:extLst>
          </p:cNvPr>
          <p:cNvSpPr txBox="1"/>
          <p:nvPr/>
        </p:nvSpPr>
        <p:spPr>
          <a:xfrm>
            <a:off x="8303079" y="6492875"/>
            <a:ext cx="3888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Dwork</a:t>
            </a:r>
            <a:r>
              <a:rPr lang="en-US" dirty="0"/>
              <a:t>, McSherry, Nissim, Smith], 2006</a:t>
            </a:r>
          </a:p>
        </p:txBody>
      </p:sp>
      <p:pic>
        <p:nvPicPr>
          <p:cNvPr id="3074" name="Picture 2" descr="Pin on Animal Photo">
            <a:extLst>
              <a:ext uri="{FF2B5EF4-FFF2-40B4-BE49-F238E27FC236}">
                <a16:creationId xmlns:a16="http://schemas.microsoft.com/office/drawing/2014/main" id="{93237C6A-663E-4269-847B-00866CD7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62" y="2188563"/>
            <a:ext cx="1630801" cy="19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0CC961-8E7F-439D-96C2-1BD36C3F7AF1}"/>
              </a:ext>
            </a:extLst>
          </p:cNvPr>
          <p:cNvGrpSpPr/>
          <p:nvPr/>
        </p:nvGrpSpPr>
        <p:grpSpPr>
          <a:xfrm>
            <a:off x="2094172" y="2028443"/>
            <a:ext cx="1436507" cy="998337"/>
            <a:chOff x="2094172" y="2028443"/>
            <a:chExt cx="1436507" cy="998337"/>
          </a:xfrm>
        </p:grpSpPr>
        <p:sp>
          <p:nvSpPr>
            <p:cNvPr id="5" name="Rounded Rectangle 4"/>
            <p:cNvSpPr/>
            <p:nvPr/>
          </p:nvSpPr>
          <p:spPr>
            <a:xfrm>
              <a:off x="2094172" y="2028443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8B4571DB-3B6F-40CD-A426-0E1FEF8CA786}"/>
                </a:ext>
              </a:extLst>
            </p:cNvPr>
            <p:cNvSpPr/>
            <p:nvPr/>
          </p:nvSpPr>
          <p:spPr>
            <a:xfrm>
              <a:off x="2200275" y="2306713"/>
              <a:ext cx="247650" cy="247650"/>
            </a:xfrm>
            <a:prstGeom prst="star5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E2CD5F08-9925-4FED-9216-BB810D62CF6A}"/>
                </a:ext>
              </a:extLst>
            </p:cNvPr>
            <p:cNvSpPr/>
            <p:nvPr/>
          </p:nvSpPr>
          <p:spPr>
            <a:xfrm>
              <a:off x="2552700" y="2554363"/>
              <a:ext cx="247650" cy="316993"/>
            </a:xfrm>
            <a:prstGeom prst="lightningBolt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7251573F-03D6-47CA-9CD7-4324F56CC849}"/>
                </a:ext>
              </a:extLst>
            </p:cNvPr>
            <p:cNvSpPr/>
            <p:nvPr/>
          </p:nvSpPr>
          <p:spPr>
            <a:xfrm>
              <a:off x="2530482" y="2148721"/>
              <a:ext cx="269868" cy="269868"/>
            </a:xfrm>
            <a:prstGeom prst="hear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ication Sign 34">
              <a:extLst>
                <a:ext uri="{FF2B5EF4-FFF2-40B4-BE49-F238E27FC236}">
                  <a16:creationId xmlns:a16="http://schemas.microsoft.com/office/drawing/2014/main" id="{BB0052C2-B9EB-4222-89E9-453DDAD8D857}"/>
                </a:ext>
              </a:extLst>
            </p:cNvPr>
            <p:cNvSpPr/>
            <p:nvPr/>
          </p:nvSpPr>
          <p:spPr>
            <a:xfrm>
              <a:off x="2843867" y="2485641"/>
              <a:ext cx="357404" cy="357404"/>
            </a:xfrm>
            <a:prstGeom prst="mathMultiply">
              <a:avLst/>
            </a:prstGeom>
            <a:solidFill>
              <a:srgbClr val="0070C0">
                <a:alpha val="40000"/>
              </a:srgbClr>
            </a:solidFill>
            <a:ln>
              <a:solidFill>
                <a:schemeClr val="tx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A9516D-25B2-492B-A010-FF063E89857B}"/>
              </a:ext>
            </a:extLst>
          </p:cNvPr>
          <p:cNvGrpSpPr/>
          <p:nvPr/>
        </p:nvGrpSpPr>
        <p:grpSpPr>
          <a:xfrm>
            <a:off x="2103760" y="3158957"/>
            <a:ext cx="1436507" cy="998337"/>
            <a:chOff x="2941960" y="3158957"/>
            <a:chExt cx="1436507" cy="998337"/>
          </a:xfrm>
        </p:grpSpPr>
        <p:sp>
          <p:nvSpPr>
            <p:cNvPr id="28" name="Rounded Rectangle 27"/>
            <p:cNvSpPr/>
            <p:nvPr/>
          </p:nvSpPr>
          <p:spPr>
            <a:xfrm>
              <a:off x="2941960" y="3158957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ADD9CB0A-B0AA-40E0-9700-33F83A767050}"/>
                </a:ext>
              </a:extLst>
            </p:cNvPr>
            <p:cNvSpPr/>
            <p:nvPr/>
          </p:nvSpPr>
          <p:spPr>
            <a:xfrm>
              <a:off x="3038475" y="3439587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ightning Bolt 44">
              <a:extLst>
                <a:ext uri="{FF2B5EF4-FFF2-40B4-BE49-F238E27FC236}">
                  <a16:creationId xmlns:a16="http://schemas.microsoft.com/office/drawing/2014/main" id="{840A1E43-4108-42B6-92C9-F030549D0F30}"/>
                </a:ext>
              </a:extLst>
            </p:cNvPr>
            <p:cNvSpPr/>
            <p:nvPr/>
          </p:nvSpPr>
          <p:spPr>
            <a:xfrm>
              <a:off x="3390900" y="3687237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>
              <a:extLst>
                <a:ext uri="{FF2B5EF4-FFF2-40B4-BE49-F238E27FC236}">
                  <a16:creationId xmlns:a16="http://schemas.microsoft.com/office/drawing/2014/main" id="{9FFB55FD-2F66-4F42-8401-8BF3357D3B81}"/>
                </a:ext>
              </a:extLst>
            </p:cNvPr>
            <p:cNvSpPr/>
            <p:nvPr/>
          </p:nvSpPr>
          <p:spPr>
            <a:xfrm>
              <a:off x="3368682" y="3281595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D77FFDBE-3FD4-4066-A8DA-80799F103BDF}"/>
                </a:ext>
              </a:extLst>
            </p:cNvPr>
            <p:cNvSpPr/>
            <p:nvPr/>
          </p:nvSpPr>
          <p:spPr>
            <a:xfrm>
              <a:off x="3682067" y="3618515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iley Face 47">
              <a:extLst>
                <a:ext uri="{FF2B5EF4-FFF2-40B4-BE49-F238E27FC236}">
                  <a16:creationId xmlns:a16="http://schemas.microsoft.com/office/drawing/2014/main" id="{90BF3661-E473-4E20-95AA-C35269443757}"/>
                </a:ext>
              </a:extLst>
            </p:cNvPr>
            <p:cNvSpPr/>
            <p:nvPr/>
          </p:nvSpPr>
          <p:spPr>
            <a:xfrm>
              <a:off x="3915543" y="3349044"/>
              <a:ext cx="269868" cy="269868"/>
            </a:xfrm>
            <a:prstGeom prst="smileyFace">
              <a:avLst/>
            </a:prstGeom>
            <a:solidFill>
              <a:srgbClr val="ED3BB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Left Arrow 11">
            <a:extLst>
              <a:ext uri="{FF2B5EF4-FFF2-40B4-BE49-F238E27FC236}">
                <a16:creationId xmlns:a16="http://schemas.microsoft.com/office/drawing/2014/main" id="{DA06B1C0-A73C-4500-A149-72F93A95D406}"/>
              </a:ext>
            </a:extLst>
          </p:cNvPr>
          <p:cNvSpPr/>
          <p:nvPr/>
        </p:nvSpPr>
        <p:spPr>
          <a:xfrm rot="2168762" flipH="1">
            <a:off x="3807200" y="2503554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Left Arrow 11">
            <a:extLst>
              <a:ext uri="{FF2B5EF4-FFF2-40B4-BE49-F238E27FC236}">
                <a16:creationId xmlns:a16="http://schemas.microsoft.com/office/drawing/2014/main" id="{903E79E4-87F6-40D8-B9FB-082C5392DFD7}"/>
              </a:ext>
            </a:extLst>
          </p:cNvPr>
          <p:cNvSpPr/>
          <p:nvPr/>
        </p:nvSpPr>
        <p:spPr>
          <a:xfrm rot="19550412" flipH="1">
            <a:off x="3772539" y="3448552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Left Arrow 11">
            <a:extLst>
              <a:ext uri="{FF2B5EF4-FFF2-40B4-BE49-F238E27FC236}">
                <a16:creationId xmlns:a16="http://schemas.microsoft.com/office/drawing/2014/main" id="{55A9150E-AD1F-4CC8-90D7-3201387E1E54}"/>
              </a:ext>
            </a:extLst>
          </p:cNvPr>
          <p:cNvSpPr/>
          <p:nvPr/>
        </p:nvSpPr>
        <p:spPr>
          <a:xfrm flipH="1">
            <a:off x="7307184" y="2911968"/>
            <a:ext cx="350449" cy="292608"/>
          </a:xfrm>
          <a:prstGeom prst="leftArrow">
            <a:avLst>
              <a:gd name="adj1" fmla="val 49037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6DC6D8-AA29-4551-A67A-BC85AB8AF469}"/>
              </a:ext>
            </a:extLst>
          </p:cNvPr>
          <p:cNvGrpSpPr/>
          <p:nvPr/>
        </p:nvGrpSpPr>
        <p:grpSpPr>
          <a:xfrm>
            <a:off x="10355632" y="2335089"/>
            <a:ext cx="826597" cy="574465"/>
            <a:chOff x="2941960" y="3158957"/>
            <a:chExt cx="1436507" cy="998337"/>
          </a:xfrm>
        </p:grpSpPr>
        <p:sp>
          <p:nvSpPr>
            <p:cNvPr id="37" name="Rounded Rectangle 27">
              <a:extLst>
                <a:ext uri="{FF2B5EF4-FFF2-40B4-BE49-F238E27FC236}">
                  <a16:creationId xmlns:a16="http://schemas.microsoft.com/office/drawing/2014/main" id="{89BD1AD9-8569-4CF4-B279-E862B72B38CE}"/>
                </a:ext>
              </a:extLst>
            </p:cNvPr>
            <p:cNvSpPr/>
            <p:nvPr/>
          </p:nvSpPr>
          <p:spPr>
            <a:xfrm>
              <a:off x="2941960" y="3158957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9E05D7E5-D9E3-45AF-B3CA-E7FB65895C67}"/>
                </a:ext>
              </a:extLst>
            </p:cNvPr>
            <p:cNvSpPr/>
            <p:nvPr/>
          </p:nvSpPr>
          <p:spPr>
            <a:xfrm>
              <a:off x="3038475" y="3439587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>
              <a:extLst>
                <a:ext uri="{FF2B5EF4-FFF2-40B4-BE49-F238E27FC236}">
                  <a16:creationId xmlns:a16="http://schemas.microsoft.com/office/drawing/2014/main" id="{4FF4BBE5-2843-4BD2-A971-E26BEAD19F5F}"/>
                </a:ext>
              </a:extLst>
            </p:cNvPr>
            <p:cNvSpPr/>
            <p:nvPr/>
          </p:nvSpPr>
          <p:spPr>
            <a:xfrm>
              <a:off x="3390900" y="3687237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09F25B8-5889-403D-BDEF-67D70BAA0958}"/>
                </a:ext>
              </a:extLst>
            </p:cNvPr>
            <p:cNvSpPr/>
            <p:nvPr/>
          </p:nvSpPr>
          <p:spPr>
            <a:xfrm>
              <a:off x="3368682" y="3281595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2E917395-A708-4233-BA42-6CA3DC7654DC}"/>
                </a:ext>
              </a:extLst>
            </p:cNvPr>
            <p:cNvSpPr/>
            <p:nvPr/>
          </p:nvSpPr>
          <p:spPr>
            <a:xfrm>
              <a:off x="3682067" y="3618515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iley Face 41">
              <a:extLst>
                <a:ext uri="{FF2B5EF4-FFF2-40B4-BE49-F238E27FC236}">
                  <a16:creationId xmlns:a16="http://schemas.microsoft.com/office/drawing/2014/main" id="{0C9AEB5E-50CA-496E-9DDC-4C8788060AA5}"/>
                </a:ext>
              </a:extLst>
            </p:cNvPr>
            <p:cNvSpPr/>
            <p:nvPr/>
          </p:nvSpPr>
          <p:spPr>
            <a:xfrm>
              <a:off x="3915543" y="3349044"/>
              <a:ext cx="269868" cy="269868"/>
            </a:xfrm>
            <a:prstGeom prst="smileyFace">
              <a:avLst/>
            </a:prstGeom>
            <a:solidFill>
              <a:srgbClr val="ED3BB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13A622-424A-469F-A432-8C290FCDBF39}"/>
              </a:ext>
            </a:extLst>
          </p:cNvPr>
          <p:cNvGrpSpPr/>
          <p:nvPr/>
        </p:nvGrpSpPr>
        <p:grpSpPr>
          <a:xfrm>
            <a:off x="10376605" y="1338867"/>
            <a:ext cx="809799" cy="562791"/>
            <a:chOff x="2932372" y="2028443"/>
            <a:chExt cx="1436507" cy="998337"/>
          </a:xfrm>
        </p:grpSpPr>
        <p:sp>
          <p:nvSpPr>
            <p:cNvPr id="58" name="Rounded Rectangle 4">
              <a:extLst>
                <a:ext uri="{FF2B5EF4-FFF2-40B4-BE49-F238E27FC236}">
                  <a16:creationId xmlns:a16="http://schemas.microsoft.com/office/drawing/2014/main" id="{E0FDE2CC-B2B6-4143-A910-FB05911D5602}"/>
                </a:ext>
              </a:extLst>
            </p:cNvPr>
            <p:cNvSpPr/>
            <p:nvPr/>
          </p:nvSpPr>
          <p:spPr>
            <a:xfrm>
              <a:off x="2932372" y="2028443"/>
              <a:ext cx="1436507" cy="998337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C202CDD-6D22-480A-A076-891CD901F245}"/>
                </a:ext>
              </a:extLst>
            </p:cNvPr>
            <p:cNvSpPr/>
            <p:nvPr/>
          </p:nvSpPr>
          <p:spPr>
            <a:xfrm>
              <a:off x="3038475" y="2306713"/>
              <a:ext cx="247650" cy="2476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ightning Bolt 61">
              <a:extLst>
                <a:ext uri="{FF2B5EF4-FFF2-40B4-BE49-F238E27FC236}">
                  <a16:creationId xmlns:a16="http://schemas.microsoft.com/office/drawing/2014/main" id="{73821B02-12F5-45B2-83F8-59BF4CBBE957}"/>
                </a:ext>
              </a:extLst>
            </p:cNvPr>
            <p:cNvSpPr/>
            <p:nvPr/>
          </p:nvSpPr>
          <p:spPr>
            <a:xfrm>
              <a:off x="3390900" y="2554363"/>
              <a:ext cx="247650" cy="316993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D6578BC9-C43B-4B80-9E8D-F933F7E7FA09}"/>
                </a:ext>
              </a:extLst>
            </p:cNvPr>
            <p:cNvSpPr/>
            <p:nvPr/>
          </p:nvSpPr>
          <p:spPr>
            <a:xfrm>
              <a:off x="3368682" y="2148721"/>
              <a:ext cx="269868" cy="269868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ication Sign 63">
              <a:extLst>
                <a:ext uri="{FF2B5EF4-FFF2-40B4-BE49-F238E27FC236}">
                  <a16:creationId xmlns:a16="http://schemas.microsoft.com/office/drawing/2014/main" id="{33FEB74C-A52B-4A23-A2A7-90F8BD2096A3}"/>
                </a:ext>
              </a:extLst>
            </p:cNvPr>
            <p:cNvSpPr/>
            <p:nvPr/>
          </p:nvSpPr>
          <p:spPr>
            <a:xfrm>
              <a:off x="3682067" y="2485641"/>
              <a:ext cx="357404" cy="35740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EEC074-BC2D-44B2-9347-12DAE651C5BF}"/>
              </a:ext>
            </a:extLst>
          </p:cNvPr>
          <p:cNvSpPr txBox="1"/>
          <p:nvPr/>
        </p:nvSpPr>
        <p:spPr>
          <a:xfrm>
            <a:off x="10553672" y="19394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9C25E-C492-4C0E-AE9F-51A8F0662321}"/>
              </a:ext>
            </a:extLst>
          </p:cNvPr>
          <p:cNvSpPr txBox="1"/>
          <p:nvPr/>
        </p:nvSpPr>
        <p:spPr>
          <a:xfrm>
            <a:off x="10631942" y="2974418"/>
            <a:ext cx="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pic>
        <p:nvPicPr>
          <p:cNvPr id="66" name="Picture 2" descr="Pin on Animal Photo">
            <a:extLst>
              <a:ext uri="{FF2B5EF4-FFF2-40B4-BE49-F238E27FC236}">
                <a16:creationId xmlns:a16="http://schemas.microsoft.com/office/drawing/2014/main" id="{60505FB7-4D3D-46C0-A902-06A9330C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62" y="2188563"/>
            <a:ext cx="1630801" cy="19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5B597E7-40F9-4F5B-81D8-8CB4857D2A41}"/>
              </a:ext>
            </a:extLst>
          </p:cNvPr>
          <p:cNvSpPr/>
          <p:nvPr/>
        </p:nvSpPr>
        <p:spPr>
          <a:xfrm>
            <a:off x="9446301" y="886173"/>
            <a:ext cx="2645260" cy="2732341"/>
          </a:xfrm>
          <a:prstGeom prst="cloudCallout">
            <a:avLst>
              <a:gd name="adj1" fmla="val -61022"/>
              <a:gd name="adj2" fmla="val 158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1038678-F8DA-3BB3-B28D-05F067C64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“An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-differentially private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-DP) if it is hard to tell if one datapoint was added/removed by looking at the output.”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A quantitative definition: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better protection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Allows tradeoffs between privacy and utility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1038678-F8DA-3BB3-B28D-05F067C64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r="-174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F65-4AFD-393F-800E-016A09F49BC1}"/>
              </a:ext>
            </a:extLst>
          </p:cNvPr>
          <p:cNvSpPr/>
          <p:nvPr/>
        </p:nvSpPr>
        <p:spPr>
          <a:xfrm>
            <a:off x="4321100" y="1558286"/>
            <a:ext cx="1006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Statistic</a:t>
            </a:r>
          </a:p>
        </p:txBody>
      </p:sp>
    </p:spTree>
    <p:extLst>
      <p:ext uri="{BB962C8B-B14F-4D97-AF65-F5344CB8AC3E}">
        <p14:creationId xmlns:p14="http://schemas.microsoft.com/office/powerpoint/2010/main" val="33415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860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An Introduction to Differential Privacy for Analysis of Sensitive Data</vt:lpstr>
      <vt:lpstr>Privacy</vt:lpstr>
      <vt:lpstr>Vulnerability of GWA Studies</vt:lpstr>
      <vt:lpstr>Vulnerability of US Census Data</vt:lpstr>
      <vt:lpstr>So What?</vt:lpstr>
      <vt:lpstr>Solutions to privacy risks?</vt:lpstr>
      <vt:lpstr>Differential Privacy (DP)</vt:lpstr>
      <vt:lpstr>Differential Privacy (DP)</vt:lpstr>
      <vt:lpstr>Differential Privacy (DP)</vt:lpstr>
      <vt:lpstr>Differential Privacy (Informal)</vt:lpstr>
      <vt:lpstr>What does DP protect against?</vt:lpstr>
      <vt:lpstr>Who uses differential privacy?</vt:lpstr>
      <vt:lpstr>How to make a statistic differentially private?</vt:lpstr>
      <vt:lpstr>DP is Rigorous and Quantifiable</vt:lpstr>
      <vt:lpstr>DP is Composable</vt:lpstr>
      <vt:lpstr>Application: Google COVID-19 Community Mobility Reports</vt:lpstr>
      <vt:lpstr>Application: 2020 US Census</vt:lpstr>
      <vt:lpstr>Conclusion and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Differential Privacy for Analysis of Sensitive Data</dc:title>
  <dc:creator>Gautam C. Kamath</dc:creator>
  <cp:lastModifiedBy>Gautam C. Kamath</cp:lastModifiedBy>
  <cp:revision>29</cp:revision>
  <dcterms:created xsi:type="dcterms:W3CDTF">2023-05-01T00:52:59Z</dcterms:created>
  <dcterms:modified xsi:type="dcterms:W3CDTF">2023-05-04T00:27:47Z</dcterms:modified>
</cp:coreProperties>
</file>