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4"/>
  </p:sldMasterIdLst>
  <p:notesMasterIdLst>
    <p:notesMasterId r:id="rId30"/>
  </p:notesMasterIdLst>
  <p:sldIdLst>
    <p:sldId id="267" r:id="rId5"/>
    <p:sldId id="321" r:id="rId6"/>
    <p:sldId id="323" r:id="rId7"/>
    <p:sldId id="2601" r:id="rId8"/>
    <p:sldId id="2507" r:id="rId9"/>
    <p:sldId id="2539" r:id="rId10"/>
    <p:sldId id="2509" r:id="rId11"/>
    <p:sldId id="2538" r:id="rId12"/>
    <p:sldId id="2511" r:id="rId13"/>
    <p:sldId id="309" r:id="rId14"/>
    <p:sldId id="2318" r:id="rId15"/>
    <p:sldId id="311" r:id="rId16"/>
    <p:sldId id="325" r:id="rId17"/>
    <p:sldId id="314" r:id="rId18"/>
    <p:sldId id="280" r:id="rId19"/>
    <p:sldId id="315" r:id="rId20"/>
    <p:sldId id="2600" r:id="rId21"/>
    <p:sldId id="322" r:id="rId22"/>
    <p:sldId id="316" r:id="rId23"/>
    <p:sldId id="320" r:id="rId24"/>
    <p:sldId id="326" r:id="rId25"/>
    <p:sldId id="324" r:id="rId26"/>
    <p:sldId id="310" r:id="rId27"/>
    <p:sldId id="264" r:id="rId28"/>
    <p:sldId id="253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B429"/>
    <a:srgbClr val="FFD54F"/>
    <a:srgbClr val="FFEA3D"/>
    <a:srgbClr val="FFFFAA"/>
    <a:srgbClr val="E0249A"/>
    <a:srgbClr val="0073CF"/>
    <a:srgbClr val="57068C"/>
    <a:srgbClr val="FFDB43"/>
    <a:srgbClr val="FDD5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25BE87-B236-2448-811F-18BDF0A4FA97}" v="515" dt="2022-11-25T22:28:49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 autoAdjust="0"/>
    <p:restoredTop sz="65327" autoAdjust="0"/>
  </p:normalViewPr>
  <p:slideViewPr>
    <p:cSldViewPr snapToGrid="0">
      <p:cViewPr varScale="1">
        <p:scale>
          <a:sx n="56" d="100"/>
          <a:sy n="56" d="100"/>
        </p:scale>
        <p:origin x="2669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m Sharma" userId="2ec89b01-802d-4f13-b22d-5f7a3eebcbcd" providerId="ADAL" clId="{5825BE87-B236-2448-811F-18BDF0A4FA97}"/>
    <pc:docChg chg="undo custSel addSld delSld modSld">
      <pc:chgData name="Kam Sharma" userId="2ec89b01-802d-4f13-b22d-5f7a3eebcbcd" providerId="ADAL" clId="{5825BE87-B236-2448-811F-18BDF0A4FA97}" dt="2022-11-25T22:28:56.468" v="569" actId="14100"/>
      <pc:docMkLst>
        <pc:docMk/>
      </pc:docMkLst>
      <pc:sldChg chg="del">
        <pc:chgData name="Kam Sharma" userId="2ec89b01-802d-4f13-b22d-5f7a3eebcbcd" providerId="ADAL" clId="{5825BE87-B236-2448-811F-18BDF0A4FA97}" dt="2022-11-25T22:20:20.893" v="496" actId="2696"/>
        <pc:sldMkLst>
          <pc:docMk/>
          <pc:sldMk cId="2567621089" sldId="318"/>
        </pc:sldMkLst>
      </pc:sldChg>
      <pc:sldChg chg="addSp delSp modSp new mod modClrScheme chgLayout">
        <pc:chgData name="Kam Sharma" userId="2ec89b01-802d-4f13-b22d-5f7a3eebcbcd" providerId="ADAL" clId="{5825BE87-B236-2448-811F-18BDF0A4FA97}" dt="2022-11-25T22:28:56.468" v="569" actId="14100"/>
        <pc:sldMkLst>
          <pc:docMk/>
          <pc:sldMk cId="4241128552" sldId="319"/>
        </pc:sldMkLst>
        <pc:spChg chg="del">
          <ac:chgData name="Kam Sharma" userId="2ec89b01-802d-4f13-b22d-5f7a3eebcbcd" providerId="ADAL" clId="{5825BE87-B236-2448-811F-18BDF0A4FA97}" dt="2022-11-25T20:39:57.409" v="1" actId="700"/>
          <ac:spMkLst>
            <pc:docMk/>
            <pc:sldMk cId="4241128552" sldId="319"/>
            <ac:spMk id="2" creationId="{367085EA-FA81-8015-017C-140196EAE05F}"/>
          </ac:spMkLst>
        </pc:spChg>
        <pc:spChg chg="del">
          <ac:chgData name="Kam Sharma" userId="2ec89b01-802d-4f13-b22d-5f7a3eebcbcd" providerId="ADAL" clId="{5825BE87-B236-2448-811F-18BDF0A4FA97}" dt="2022-11-25T20:39:57.409" v="1" actId="700"/>
          <ac:spMkLst>
            <pc:docMk/>
            <pc:sldMk cId="4241128552" sldId="319"/>
            <ac:spMk id="3" creationId="{BC5831E4-8CDA-D9EF-74A7-AFD6ABB794D5}"/>
          </ac:spMkLst>
        </pc:spChg>
        <pc:spChg chg="del">
          <ac:chgData name="Kam Sharma" userId="2ec89b01-802d-4f13-b22d-5f7a3eebcbcd" providerId="ADAL" clId="{5825BE87-B236-2448-811F-18BDF0A4FA97}" dt="2022-11-25T20:39:57.409" v="1" actId="700"/>
          <ac:spMkLst>
            <pc:docMk/>
            <pc:sldMk cId="4241128552" sldId="319"/>
            <ac:spMk id="4" creationId="{EAD0B8BC-4663-D3B6-36BE-F854F99AF0AF}"/>
          </ac:spMkLst>
        </pc:spChg>
        <pc:spChg chg="mod ord">
          <ac:chgData name="Kam Sharma" userId="2ec89b01-802d-4f13-b22d-5f7a3eebcbcd" providerId="ADAL" clId="{5825BE87-B236-2448-811F-18BDF0A4FA97}" dt="2022-11-25T22:20:33.941" v="497" actId="700"/>
          <ac:spMkLst>
            <pc:docMk/>
            <pc:sldMk cId="4241128552" sldId="319"/>
            <ac:spMk id="5" creationId="{E18A2EBE-3096-C32D-5FC4-EA838C07358B}"/>
          </ac:spMkLst>
        </pc:spChg>
        <pc:spChg chg="mod ord">
          <ac:chgData name="Kam Sharma" userId="2ec89b01-802d-4f13-b22d-5f7a3eebcbcd" providerId="ADAL" clId="{5825BE87-B236-2448-811F-18BDF0A4FA97}" dt="2022-11-25T22:20:33.941" v="497" actId="700"/>
          <ac:spMkLst>
            <pc:docMk/>
            <pc:sldMk cId="4241128552" sldId="319"/>
            <ac:spMk id="6" creationId="{08182E7C-34C3-E02D-84AE-9286B771B10E}"/>
          </ac:spMkLst>
        </pc:spChg>
        <pc:spChg chg="add mod ord">
          <ac:chgData name="Kam Sharma" userId="2ec89b01-802d-4f13-b22d-5f7a3eebcbcd" providerId="ADAL" clId="{5825BE87-B236-2448-811F-18BDF0A4FA97}" dt="2022-11-25T22:20:38.107" v="509" actId="20577"/>
          <ac:spMkLst>
            <pc:docMk/>
            <pc:sldMk cId="4241128552" sldId="319"/>
            <ac:spMk id="8" creationId="{7DC157DC-0964-9A60-D954-AAC94434AB31}"/>
          </ac:spMkLst>
        </pc:spChg>
        <pc:graphicFrameChg chg="add mod modGraphic">
          <ac:chgData name="Kam Sharma" userId="2ec89b01-802d-4f13-b22d-5f7a3eebcbcd" providerId="ADAL" clId="{5825BE87-B236-2448-811F-18BDF0A4FA97}" dt="2022-11-25T22:26:02.689" v="539" actId="14100"/>
          <ac:graphicFrameMkLst>
            <pc:docMk/>
            <pc:sldMk cId="4241128552" sldId="319"/>
            <ac:graphicFrameMk id="7" creationId="{97FC72E4-C7AD-C889-0666-E5BABAC2855B}"/>
          </ac:graphicFrameMkLst>
        </pc:graphicFrameChg>
        <pc:picChg chg="add mod">
          <ac:chgData name="Kam Sharma" userId="2ec89b01-802d-4f13-b22d-5f7a3eebcbcd" providerId="ADAL" clId="{5825BE87-B236-2448-811F-18BDF0A4FA97}" dt="2022-11-25T22:27:04.938" v="546" actId="1076"/>
          <ac:picMkLst>
            <pc:docMk/>
            <pc:sldMk cId="4241128552" sldId="319"/>
            <ac:picMk id="10" creationId="{FE8A85D9-D54C-8000-3C28-4823C0F14BC1}"/>
          </ac:picMkLst>
        </pc:picChg>
        <pc:picChg chg="add mod">
          <ac:chgData name="Kam Sharma" userId="2ec89b01-802d-4f13-b22d-5f7a3eebcbcd" providerId="ADAL" clId="{5825BE87-B236-2448-811F-18BDF0A4FA97}" dt="2022-11-25T22:26:54.942" v="545" actId="1076"/>
          <ac:picMkLst>
            <pc:docMk/>
            <pc:sldMk cId="4241128552" sldId="319"/>
            <ac:picMk id="12" creationId="{F8E5731E-D908-C147-6908-911E8E114DF0}"/>
          </ac:picMkLst>
        </pc:picChg>
        <pc:picChg chg="add mod">
          <ac:chgData name="Kam Sharma" userId="2ec89b01-802d-4f13-b22d-5f7a3eebcbcd" providerId="ADAL" clId="{5825BE87-B236-2448-811F-18BDF0A4FA97}" dt="2022-11-25T22:26:48.211" v="544" actId="1076"/>
          <ac:picMkLst>
            <pc:docMk/>
            <pc:sldMk cId="4241128552" sldId="319"/>
            <ac:picMk id="14" creationId="{513B4657-BAD5-CE4A-5142-8E8F1D45F355}"/>
          </ac:picMkLst>
        </pc:picChg>
        <pc:picChg chg="add mod">
          <ac:chgData name="Kam Sharma" userId="2ec89b01-802d-4f13-b22d-5f7a3eebcbcd" providerId="ADAL" clId="{5825BE87-B236-2448-811F-18BDF0A4FA97}" dt="2022-11-25T22:26:40.763" v="543" actId="1076"/>
          <ac:picMkLst>
            <pc:docMk/>
            <pc:sldMk cId="4241128552" sldId="319"/>
            <ac:picMk id="16" creationId="{B6A57378-EF6E-B9BE-FF4F-591D1AE64765}"/>
          </ac:picMkLst>
        </pc:picChg>
        <pc:picChg chg="add mod">
          <ac:chgData name="Kam Sharma" userId="2ec89b01-802d-4f13-b22d-5f7a3eebcbcd" providerId="ADAL" clId="{5825BE87-B236-2448-811F-18BDF0A4FA97}" dt="2022-11-25T22:26:33.357" v="542" actId="1076"/>
          <ac:picMkLst>
            <pc:docMk/>
            <pc:sldMk cId="4241128552" sldId="319"/>
            <ac:picMk id="18" creationId="{4CF94832-9A24-5574-D637-45E972CD6246}"/>
          </ac:picMkLst>
        </pc:picChg>
        <pc:picChg chg="add mod">
          <ac:chgData name="Kam Sharma" userId="2ec89b01-802d-4f13-b22d-5f7a3eebcbcd" providerId="ADAL" clId="{5825BE87-B236-2448-811F-18BDF0A4FA97}" dt="2022-11-25T22:26:25.953" v="541" actId="1076"/>
          <ac:picMkLst>
            <pc:docMk/>
            <pc:sldMk cId="4241128552" sldId="319"/>
            <ac:picMk id="20" creationId="{20EF7E29-49B9-1DAF-ECE7-F89F44FDC4B9}"/>
          </ac:picMkLst>
        </pc:picChg>
        <pc:picChg chg="add mod">
          <ac:chgData name="Kam Sharma" userId="2ec89b01-802d-4f13-b22d-5f7a3eebcbcd" providerId="ADAL" clId="{5825BE87-B236-2448-811F-18BDF0A4FA97}" dt="2022-11-25T22:25:49.814" v="537" actId="1076"/>
          <ac:picMkLst>
            <pc:docMk/>
            <pc:sldMk cId="4241128552" sldId="319"/>
            <ac:picMk id="22" creationId="{C8914062-FB2D-7837-3657-79CAE23BE1F2}"/>
          </ac:picMkLst>
        </pc:picChg>
        <pc:cxnChg chg="add mod">
          <ac:chgData name="Kam Sharma" userId="2ec89b01-802d-4f13-b22d-5f7a3eebcbcd" providerId="ADAL" clId="{5825BE87-B236-2448-811F-18BDF0A4FA97}" dt="2022-11-25T22:27:28.974" v="549" actId="1582"/>
          <ac:cxnSpMkLst>
            <pc:docMk/>
            <pc:sldMk cId="4241128552" sldId="319"/>
            <ac:cxnSpMk id="24" creationId="{451DC774-0154-AC75-73B4-77FA338E787D}"/>
          </ac:cxnSpMkLst>
        </pc:cxnChg>
        <pc:cxnChg chg="add mod">
          <ac:chgData name="Kam Sharma" userId="2ec89b01-802d-4f13-b22d-5f7a3eebcbcd" providerId="ADAL" clId="{5825BE87-B236-2448-811F-18BDF0A4FA97}" dt="2022-11-25T22:27:45.030" v="552" actId="14100"/>
          <ac:cxnSpMkLst>
            <pc:docMk/>
            <pc:sldMk cId="4241128552" sldId="319"/>
            <ac:cxnSpMk id="25" creationId="{0CE1178F-BFCA-6E29-7A90-0900455C7B7A}"/>
          </ac:cxnSpMkLst>
        </pc:cxnChg>
        <pc:cxnChg chg="add mod">
          <ac:chgData name="Kam Sharma" userId="2ec89b01-802d-4f13-b22d-5f7a3eebcbcd" providerId="ADAL" clId="{5825BE87-B236-2448-811F-18BDF0A4FA97}" dt="2022-11-25T22:27:59.731" v="555" actId="14100"/>
          <ac:cxnSpMkLst>
            <pc:docMk/>
            <pc:sldMk cId="4241128552" sldId="319"/>
            <ac:cxnSpMk id="27" creationId="{2E0CC03A-A2C4-C892-1B2C-BD01B48A373C}"/>
          </ac:cxnSpMkLst>
        </pc:cxnChg>
        <pc:cxnChg chg="add mod">
          <ac:chgData name="Kam Sharma" userId="2ec89b01-802d-4f13-b22d-5f7a3eebcbcd" providerId="ADAL" clId="{5825BE87-B236-2448-811F-18BDF0A4FA97}" dt="2022-11-25T22:28:24.164" v="560" actId="14100"/>
          <ac:cxnSpMkLst>
            <pc:docMk/>
            <pc:sldMk cId="4241128552" sldId="319"/>
            <ac:cxnSpMk id="30" creationId="{8D18E570-5B63-0022-97A4-024032F6C10E}"/>
          </ac:cxnSpMkLst>
        </pc:cxnChg>
        <pc:cxnChg chg="add mod">
          <ac:chgData name="Kam Sharma" userId="2ec89b01-802d-4f13-b22d-5f7a3eebcbcd" providerId="ADAL" clId="{5825BE87-B236-2448-811F-18BDF0A4FA97}" dt="2022-11-25T22:28:36.478" v="563" actId="14100"/>
          <ac:cxnSpMkLst>
            <pc:docMk/>
            <pc:sldMk cId="4241128552" sldId="319"/>
            <ac:cxnSpMk id="34" creationId="{165FECBB-33B3-AE8D-0254-AD17B7EA8F5D}"/>
          </ac:cxnSpMkLst>
        </pc:cxnChg>
        <pc:cxnChg chg="add mod">
          <ac:chgData name="Kam Sharma" userId="2ec89b01-802d-4f13-b22d-5f7a3eebcbcd" providerId="ADAL" clId="{5825BE87-B236-2448-811F-18BDF0A4FA97}" dt="2022-11-25T22:28:48.130" v="566" actId="14100"/>
          <ac:cxnSpMkLst>
            <pc:docMk/>
            <pc:sldMk cId="4241128552" sldId="319"/>
            <ac:cxnSpMk id="36" creationId="{B8D0CC45-7572-ADA3-A622-AEB84F5936BE}"/>
          </ac:cxnSpMkLst>
        </pc:cxnChg>
        <pc:cxnChg chg="add mod">
          <ac:chgData name="Kam Sharma" userId="2ec89b01-802d-4f13-b22d-5f7a3eebcbcd" providerId="ADAL" clId="{5825BE87-B236-2448-811F-18BDF0A4FA97}" dt="2022-11-25T22:28:56.468" v="569" actId="14100"/>
          <ac:cxnSpMkLst>
            <pc:docMk/>
            <pc:sldMk cId="4241128552" sldId="319"/>
            <ac:cxnSpMk id="38" creationId="{317CBECF-177C-352D-35CD-956A3169466D}"/>
          </ac:cxnSpMkLst>
        </pc:cxnChg>
      </pc:sldChg>
      <pc:sldChg chg="addSp delSp modSp new mod modClrScheme chgLayout">
        <pc:chgData name="Kam Sharma" userId="2ec89b01-802d-4f13-b22d-5f7a3eebcbcd" providerId="ADAL" clId="{5825BE87-B236-2448-811F-18BDF0A4FA97}" dt="2022-11-25T22:22:04.647" v="521" actId="478"/>
        <pc:sldMkLst>
          <pc:docMk/>
          <pc:sldMk cId="3068879377" sldId="320"/>
        </pc:sldMkLst>
        <pc:spChg chg="add del">
          <ac:chgData name="Kam Sharma" userId="2ec89b01-802d-4f13-b22d-5f7a3eebcbcd" providerId="ADAL" clId="{5825BE87-B236-2448-811F-18BDF0A4FA97}" dt="2022-11-25T22:21:58.587" v="520" actId="26606"/>
          <ac:spMkLst>
            <pc:docMk/>
            <pc:sldMk cId="3068879377" sldId="320"/>
            <ac:spMk id="2" creationId="{9573626A-9BA0-3C47-2783-5B00A7958E72}"/>
          </ac:spMkLst>
        </pc:spChg>
        <pc:spChg chg="mod">
          <ac:chgData name="Kam Sharma" userId="2ec89b01-802d-4f13-b22d-5f7a3eebcbcd" providerId="ADAL" clId="{5825BE87-B236-2448-811F-18BDF0A4FA97}" dt="2022-11-25T22:21:58.587" v="520" actId="26606"/>
          <ac:spMkLst>
            <pc:docMk/>
            <pc:sldMk cId="3068879377" sldId="320"/>
            <ac:spMk id="3" creationId="{E7B0889D-5AF0-F22C-98A0-3609840FA35B}"/>
          </ac:spMkLst>
        </pc:spChg>
        <pc:spChg chg="mod">
          <ac:chgData name="Kam Sharma" userId="2ec89b01-802d-4f13-b22d-5f7a3eebcbcd" providerId="ADAL" clId="{5825BE87-B236-2448-811F-18BDF0A4FA97}" dt="2022-11-25T22:21:58.587" v="520" actId="26606"/>
          <ac:spMkLst>
            <pc:docMk/>
            <pc:sldMk cId="3068879377" sldId="320"/>
            <ac:spMk id="4" creationId="{A63C1C5B-231B-B34C-CE96-3C3E8F451767}"/>
          </ac:spMkLst>
        </pc:spChg>
        <pc:spChg chg="add del mod">
          <ac:chgData name="Kam Sharma" userId="2ec89b01-802d-4f13-b22d-5f7a3eebcbcd" providerId="ADAL" clId="{5825BE87-B236-2448-811F-18BDF0A4FA97}" dt="2022-11-25T22:21:33.529" v="514"/>
          <ac:spMkLst>
            <pc:docMk/>
            <pc:sldMk cId="3068879377" sldId="320"/>
            <ac:spMk id="6" creationId="{1706237A-E8FC-E921-A9D2-2B41B9ADF21D}"/>
          </ac:spMkLst>
        </pc:spChg>
        <pc:spChg chg="add del mod">
          <ac:chgData name="Kam Sharma" userId="2ec89b01-802d-4f13-b22d-5f7a3eebcbcd" providerId="ADAL" clId="{5825BE87-B236-2448-811F-18BDF0A4FA97}" dt="2022-11-25T22:21:33.529" v="514"/>
          <ac:spMkLst>
            <pc:docMk/>
            <pc:sldMk cId="3068879377" sldId="320"/>
            <ac:spMk id="7" creationId="{10F0F67D-4700-CF93-2B82-2CCDBB557A23}"/>
          </ac:spMkLst>
        </pc:spChg>
        <pc:spChg chg="add del mod">
          <ac:chgData name="Kam Sharma" userId="2ec89b01-802d-4f13-b22d-5f7a3eebcbcd" providerId="ADAL" clId="{5825BE87-B236-2448-811F-18BDF0A4FA97}" dt="2022-11-25T22:21:33.529" v="514"/>
          <ac:spMkLst>
            <pc:docMk/>
            <pc:sldMk cId="3068879377" sldId="320"/>
            <ac:spMk id="8" creationId="{1F91CBE3-10F3-7FAA-3969-8943D119CD0F}"/>
          </ac:spMkLst>
        </pc:spChg>
        <pc:spChg chg="add del mod">
          <ac:chgData name="Kam Sharma" userId="2ec89b01-802d-4f13-b22d-5f7a3eebcbcd" providerId="ADAL" clId="{5825BE87-B236-2448-811F-18BDF0A4FA97}" dt="2022-11-25T22:21:33.529" v="514"/>
          <ac:spMkLst>
            <pc:docMk/>
            <pc:sldMk cId="3068879377" sldId="320"/>
            <ac:spMk id="9" creationId="{70AC6C64-7B2C-3B0D-11BC-0DF234BEC5FC}"/>
          </ac:spMkLst>
        </pc:spChg>
        <pc:spChg chg="add del mod">
          <ac:chgData name="Kam Sharma" userId="2ec89b01-802d-4f13-b22d-5f7a3eebcbcd" providerId="ADAL" clId="{5825BE87-B236-2448-811F-18BDF0A4FA97}" dt="2022-11-25T22:21:42.594" v="517" actId="26606"/>
          <ac:spMkLst>
            <pc:docMk/>
            <pc:sldMk cId="3068879377" sldId="320"/>
            <ac:spMk id="10" creationId="{BBE795F4-F503-5F4D-B876-674412DC181B}"/>
          </ac:spMkLst>
        </pc:spChg>
        <pc:spChg chg="add del mod">
          <ac:chgData name="Kam Sharma" userId="2ec89b01-802d-4f13-b22d-5f7a3eebcbcd" providerId="ADAL" clId="{5825BE87-B236-2448-811F-18BDF0A4FA97}" dt="2022-11-25T22:21:33.529" v="514"/>
          <ac:spMkLst>
            <pc:docMk/>
            <pc:sldMk cId="3068879377" sldId="320"/>
            <ac:spMk id="11" creationId="{F1CE4204-1D5E-C1E0-3566-79E40EB37833}"/>
          </ac:spMkLst>
        </pc:spChg>
        <pc:spChg chg="add del mod">
          <ac:chgData name="Kam Sharma" userId="2ec89b01-802d-4f13-b22d-5f7a3eebcbcd" providerId="ADAL" clId="{5825BE87-B236-2448-811F-18BDF0A4FA97}" dt="2022-11-25T22:21:33.529" v="514"/>
          <ac:spMkLst>
            <pc:docMk/>
            <pc:sldMk cId="3068879377" sldId="320"/>
            <ac:spMk id="12" creationId="{6598CA32-E6FC-3C61-7F15-C2CAD4E3F1DE}"/>
          </ac:spMkLst>
        </pc:spChg>
        <pc:spChg chg="add del mod">
          <ac:chgData name="Kam Sharma" userId="2ec89b01-802d-4f13-b22d-5f7a3eebcbcd" providerId="ADAL" clId="{5825BE87-B236-2448-811F-18BDF0A4FA97}" dt="2022-11-25T22:21:33.529" v="514"/>
          <ac:spMkLst>
            <pc:docMk/>
            <pc:sldMk cId="3068879377" sldId="320"/>
            <ac:spMk id="13" creationId="{CE03A84F-F9CA-9AA5-7399-96F007F43FCE}"/>
          </ac:spMkLst>
        </pc:spChg>
        <pc:spChg chg="add del mod">
          <ac:chgData name="Kam Sharma" userId="2ec89b01-802d-4f13-b22d-5f7a3eebcbcd" providerId="ADAL" clId="{5825BE87-B236-2448-811F-18BDF0A4FA97}" dt="2022-11-25T22:21:33.529" v="514"/>
          <ac:spMkLst>
            <pc:docMk/>
            <pc:sldMk cId="3068879377" sldId="320"/>
            <ac:spMk id="14" creationId="{F4FAA79D-D577-BF16-6392-F3BB713093BB}"/>
          </ac:spMkLst>
        </pc:spChg>
        <pc:spChg chg="add del mod">
          <ac:chgData name="Kam Sharma" userId="2ec89b01-802d-4f13-b22d-5f7a3eebcbcd" providerId="ADAL" clId="{5825BE87-B236-2448-811F-18BDF0A4FA97}" dt="2022-11-25T22:21:33.529" v="514"/>
          <ac:spMkLst>
            <pc:docMk/>
            <pc:sldMk cId="3068879377" sldId="320"/>
            <ac:spMk id="15" creationId="{389F0370-3B13-0405-2EFB-CFC06C9D68B5}"/>
          </ac:spMkLst>
        </pc:spChg>
        <pc:spChg chg="add del mod">
          <ac:chgData name="Kam Sharma" userId="2ec89b01-802d-4f13-b22d-5f7a3eebcbcd" providerId="ADAL" clId="{5825BE87-B236-2448-811F-18BDF0A4FA97}" dt="2022-11-25T22:21:42.019" v="516"/>
          <ac:spMkLst>
            <pc:docMk/>
            <pc:sldMk cId="3068879377" sldId="320"/>
            <ac:spMk id="16" creationId="{9C3F1D58-F69A-AA74-A6E9-9EB4DA45DA22}"/>
          </ac:spMkLst>
        </pc:spChg>
        <pc:spChg chg="add del mod">
          <ac:chgData name="Kam Sharma" userId="2ec89b01-802d-4f13-b22d-5f7a3eebcbcd" providerId="ADAL" clId="{5825BE87-B236-2448-811F-18BDF0A4FA97}" dt="2022-11-25T22:21:42.019" v="516"/>
          <ac:spMkLst>
            <pc:docMk/>
            <pc:sldMk cId="3068879377" sldId="320"/>
            <ac:spMk id="17" creationId="{29AE85EE-8B9D-790F-1690-4F24617303DE}"/>
          </ac:spMkLst>
        </pc:spChg>
        <pc:spChg chg="add del mod">
          <ac:chgData name="Kam Sharma" userId="2ec89b01-802d-4f13-b22d-5f7a3eebcbcd" providerId="ADAL" clId="{5825BE87-B236-2448-811F-18BDF0A4FA97}" dt="2022-11-25T22:21:42.019" v="516"/>
          <ac:spMkLst>
            <pc:docMk/>
            <pc:sldMk cId="3068879377" sldId="320"/>
            <ac:spMk id="18" creationId="{E7115C77-1647-8638-9E25-011AA5CD7F89}"/>
          </ac:spMkLst>
        </pc:spChg>
        <pc:spChg chg="add del mod">
          <ac:chgData name="Kam Sharma" userId="2ec89b01-802d-4f13-b22d-5f7a3eebcbcd" providerId="ADAL" clId="{5825BE87-B236-2448-811F-18BDF0A4FA97}" dt="2022-11-25T22:21:42.019" v="516"/>
          <ac:spMkLst>
            <pc:docMk/>
            <pc:sldMk cId="3068879377" sldId="320"/>
            <ac:spMk id="19" creationId="{2424A384-1611-0E12-C23F-7A05F9526B0B}"/>
          </ac:spMkLst>
        </pc:spChg>
        <pc:spChg chg="add del mod">
          <ac:chgData name="Kam Sharma" userId="2ec89b01-802d-4f13-b22d-5f7a3eebcbcd" providerId="ADAL" clId="{5825BE87-B236-2448-811F-18BDF0A4FA97}" dt="2022-11-25T22:21:42.019" v="516"/>
          <ac:spMkLst>
            <pc:docMk/>
            <pc:sldMk cId="3068879377" sldId="320"/>
            <ac:spMk id="20" creationId="{5EFD50B2-815A-FC64-DECD-BFA14B7E4B13}"/>
          </ac:spMkLst>
        </pc:spChg>
        <pc:spChg chg="add del mod">
          <ac:chgData name="Kam Sharma" userId="2ec89b01-802d-4f13-b22d-5f7a3eebcbcd" providerId="ADAL" clId="{5825BE87-B236-2448-811F-18BDF0A4FA97}" dt="2022-11-25T22:21:42.019" v="516"/>
          <ac:spMkLst>
            <pc:docMk/>
            <pc:sldMk cId="3068879377" sldId="320"/>
            <ac:spMk id="21" creationId="{55A21915-3CD0-0531-0AB6-EB8E56FBF2F2}"/>
          </ac:spMkLst>
        </pc:spChg>
        <pc:spChg chg="add del mod">
          <ac:chgData name="Kam Sharma" userId="2ec89b01-802d-4f13-b22d-5f7a3eebcbcd" providerId="ADAL" clId="{5825BE87-B236-2448-811F-18BDF0A4FA97}" dt="2022-11-25T22:21:42.019" v="516"/>
          <ac:spMkLst>
            <pc:docMk/>
            <pc:sldMk cId="3068879377" sldId="320"/>
            <ac:spMk id="22" creationId="{34F0148A-0A58-C6F7-8D58-82D3F68E27B4}"/>
          </ac:spMkLst>
        </pc:spChg>
        <pc:spChg chg="add del mod">
          <ac:chgData name="Kam Sharma" userId="2ec89b01-802d-4f13-b22d-5f7a3eebcbcd" providerId="ADAL" clId="{5825BE87-B236-2448-811F-18BDF0A4FA97}" dt="2022-11-25T22:21:42.019" v="516"/>
          <ac:spMkLst>
            <pc:docMk/>
            <pc:sldMk cId="3068879377" sldId="320"/>
            <ac:spMk id="23" creationId="{9F5D4E69-0275-E46F-4F21-AB99804824D3}"/>
          </ac:spMkLst>
        </pc:spChg>
        <pc:spChg chg="add del mod">
          <ac:chgData name="Kam Sharma" userId="2ec89b01-802d-4f13-b22d-5f7a3eebcbcd" providerId="ADAL" clId="{5825BE87-B236-2448-811F-18BDF0A4FA97}" dt="2022-11-25T22:21:42.019" v="516"/>
          <ac:spMkLst>
            <pc:docMk/>
            <pc:sldMk cId="3068879377" sldId="320"/>
            <ac:spMk id="24" creationId="{923303B9-6903-F32F-5CE5-BF072645E59F}"/>
          </ac:spMkLst>
        </pc:spChg>
        <pc:spChg chg="add del mod">
          <ac:chgData name="Kam Sharma" userId="2ec89b01-802d-4f13-b22d-5f7a3eebcbcd" providerId="ADAL" clId="{5825BE87-B236-2448-811F-18BDF0A4FA97}" dt="2022-11-25T22:22:04.647" v="521" actId="478"/>
          <ac:spMkLst>
            <pc:docMk/>
            <pc:sldMk cId="3068879377" sldId="320"/>
            <ac:spMk id="30" creationId="{F0F94311-4862-B520-4446-1EA9A68E7ADF}"/>
          </ac:spMkLst>
        </pc:spChg>
        <pc:picChg chg="add del mod ord">
          <ac:chgData name="Kam Sharma" userId="2ec89b01-802d-4f13-b22d-5f7a3eebcbcd" providerId="ADAL" clId="{5825BE87-B236-2448-811F-18BDF0A4FA97}" dt="2022-11-25T22:21:43.738" v="518"/>
          <ac:picMkLst>
            <pc:docMk/>
            <pc:sldMk cId="3068879377" sldId="320"/>
            <ac:picMk id="5" creationId="{6458D97C-F209-16C6-E2EA-7BD8E4E7072D}"/>
          </ac:picMkLst>
        </pc:picChg>
        <pc:picChg chg="add mod ord">
          <ac:chgData name="Kam Sharma" userId="2ec89b01-802d-4f13-b22d-5f7a3eebcbcd" providerId="ADAL" clId="{5825BE87-B236-2448-811F-18BDF0A4FA97}" dt="2022-11-25T22:21:58.587" v="520" actId="26606"/>
          <ac:picMkLst>
            <pc:docMk/>
            <pc:sldMk cId="3068879377" sldId="320"/>
            <ac:picMk id="25" creationId="{008E87B8-1684-EB48-B6D4-910577294E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E97C-1779-4CEE-80D0-5BBB1AC4023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EF7D1-689C-4BC1-B59B-4A4CE078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43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Lack of high-quality, FAIR (Findable, Accessible, Interoperable, Reusable) health data → hindering health technology improvements or innovations.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71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dirty="0">
                <a:solidFill>
                  <a:srgbClr val="0A1F44"/>
                </a:solidFill>
                <a:effectLst/>
                <a:latin typeface="Poppins" panose="020B0502040204020203" pitchFamily="2" charset="0"/>
              </a:rPr>
              <a:t>Roche using the Harvard </a:t>
            </a:r>
            <a:r>
              <a:rPr lang="en-CA" b="0" i="0" dirty="0" err="1">
                <a:solidFill>
                  <a:srgbClr val="0A1F44"/>
                </a:solidFill>
                <a:effectLst/>
                <a:latin typeface="Poppins" panose="020B0502040204020203" pitchFamily="2" charset="0"/>
              </a:rPr>
              <a:t>Dataverse</a:t>
            </a:r>
            <a:r>
              <a:rPr lang="en-CA" b="0" i="0" dirty="0">
                <a:solidFill>
                  <a:srgbClr val="0A1F44"/>
                </a:solidFill>
                <a:effectLst/>
                <a:latin typeface="Poppins" panose="020B0502040204020203" pitchFamily="2" charset="0"/>
              </a:rPr>
              <a:t> dataset. This public data sample  provides 4 datasets of clinical trial data, containing 33 variables and</a:t>
            </a:r>
            <a:r>
              <a:rPr lang="en-CA" b="1" i="0" dirty="0">
                <a:solidFill>
                  <a:srgbClr val="0A1F44"/>
                </a:solidFill>
                <a:effectLst/>
                <a:latin typeface="Poppins" panose="020B0502040204020203" pitchFamily="2" charset="0"/>
              </a:rPr>
              <a:t> 55660 observations on 123 patients.</a:t>
            </a:r>
            <a:r>
              <a:rPr lang="en-CA" b="0" i="0" dirty="0">
                <a:solidFill>
                  <a:srgbClr val="0A1F44"/>
                </a:solidFill>
                <a:effectLst/>
                <a:latin typeface="Poppins" panose="020B0502040204020203" pitchFamily="2" charset="0"/>
              </a:rPr>
              <a:t> 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20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f921b87510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f921b8751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e9a70760d6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e9a70760d6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https://blogs.nvidia.com/blog/2021/06/08/what-is-synthetic-data/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7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0" name="Google Shape;132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2C036-76F0-414C-BA9A-8DD8AB5D14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7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77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 b="0" i="0" u="none" strike="noStrike" baseline="0" dirty="0"/>
              <a:t>Determining patterns among hospitalized COVID-19 patients</a:t>
            </a:r>
          </a:p>
          <a:p>
            <a:pPr defTabSz="914377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 b="1" dirty="0"/>
              <a:t> </a:t>
            </a:r>
            <a:r>
              <a:rPr lang="en-US" sz="1200" b="0" i="0" u="none" strike="noStrike" baseline="0" dirty="0"/>
              <a:t>Developing algorithms that they’re implementing to identify patients that have COPD and are about to deteriorate</a:t>
            </a:r>
          </a:p>
          <a:p>
            <a:pPr defTabSz="914377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 b="1" dirty="0"/>
              <a:t> </a:t>
            </a:r>
            <a:r>
              <a:rPr lang="en-US" sz="1200" b="0" i="0" u="none" strike="noStrike" baseline="0" dirty="0"/>
              <a:t>Better triaging patients coming into the ER by seeing whether a patient who is coming in has COPD based on initial symptoms and vital signs</a:t>
            </a:r>
          </a:p>
          <a:p>
            <a:pPr defTabSz="914377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 b="1" dirty="0"/>
              <a:t> </a:t>
            </a:r>
            <a:r>
              <a:rPr lang="en-US" sz="1200" b="0" i="0" u="none" strike="noStrike" baseline="0" dirty="0"/>
              <a:t>Examining drug usage for reverse anesthesia and topical hemostasis in the operating rooms </a:t>
            </a:r>
          </a:p>
          <a:p>
            <a:pPr defTabSz="914377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 b="0" i="0" u="none" strike="noStrike" baseline="0" dirty="0"/>
              <a:t>Examining CT scans’ findings and clinical outcomes among anticoagulated patients presenting to the ER with minor head trauma in an attempt to minimize hospitalizations for observation in these patients</a:t>
            </a:r>
          </a:p>
          <a:p>
            <a:pPr defTabSz="914377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 b="0" i="0" u="none" strike="noStrike" baseline="0" dirty="0"/>
              <a:t>Developing algorithms for the optimal frequency of therapeutic drug monitoring for mood-stabilizing drugs</a:t>
            </a:r>
            <a:endParaRPr lang="en-US" sz="12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9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CPRD synthetic data: https://cprd.com/synthetic-data</a:t>
            </a:r>
          </a:p>
          <a:p>
            <a:r>
              <a:rPr lang="en-US" dirty="0"/>
              <a:t>HDRUK: https://www.hdruk.ac.uk/helping-with-health-data/synthetic-data/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5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9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SYNTHETIC DATA ON DATA ACCESS AND PRIVACY PROTECTION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Opportunities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Enhancing privacy in technologies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Improved fairness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Increase access to realistic health data</a:t>
            </a:r>
          </a:p>
          <a:p>
            <a:endParaRPr lang="en-CA" dirty="0"/>
          </a:p>
          <a:p>
            <a:r>
              <a:rPr lang="en-CA" dirty="0"/>
              <a:t>Challenges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Output control could be complex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Difficulty to map outliers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Quality of the model depends on the data source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15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https://blogs.nvidia.com/blog/2021/06/08/what-is-synthetic-data/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F7D1-689C-4BC1-B59B-4A4CE078EC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71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555" y="5670949"/>
            <a:ext cx="2831372" cy="724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7" y="1028943"/>
            <a:ext cx="6519149" cy="1474115"/>
          </a:xfrm>
        </p:spPr>
        <p:txBody>
          <a:bodyPr lIns="0" anchor="b">
            <a:noAutofit/>
          </a:bodyPr>
          <a:lstStyle>
            <a:lvl1pPr algn="l">
              <a:defRPr sz="5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5" y="4266824"/>
            <a:ext cx="5112661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6" y="2642329"/>
            <a:ext cx="1155958" cy="377962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38776" y="6377234"/>
            <a:ext cx="3220281" cy="25033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47379" y="6377234"/>
            <a:ext cx="829360" cy="25033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PAGE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18" name="Rectangle 17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5155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912" y="1396192"/>
            <a:ext cx="4214718" cy="670270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912" y="2184402"/>
            <a:ext cx="4214718" cy="3846945"/>
          </a:xfrm>
        </p:spPr>
        <p:txBody>
          <a:bodyPr>
            <a:normAutofit/>
          </a:bodyPr>
          <a:lstStyle>
            <a:lvl1pPr marL="288918" indent="-288918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2000"/>
            </a:lvl1pPr>
            <a:lvl2pPr marL="685783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800"/>
            </a:lvl2pPr>
            <a:lvl3pPr marL="1142971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600"/>
            </a:lvl3pPr>
            <a:lvl4pPr marL="1600160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4pPr>
            <a:lvl5pPr marL="2057349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7115" y="1396192"/>
            <a:ext cx="4195094" cy="670270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7115" y="2184402"/>
            <a:ext cx="4195094" cy="3846945"/>
          </a:xfrm>
        </p:spPr>
        <p:txBody>
          <a:bodyPr>
            <a:normAutofit/>
          </a:bodyPr>
          <a:lstStyle>
            <a:lvl1pPr marL="288918" indent="-288918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2000"/>
            </a:lvl1pPr>
            <a:lvl2pPr marL="685783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800"/>
            </a:lvl2pPr>
            <a:lvl3pPr marL="1142971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600"/>
            </a:lvl3pPr>
            <a:lvl4pPr marL="1600160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4pPr>
            <a:lvl5pPr marL="2057349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94914" y="434111"/>
            <a:ext cx="8677297" cy="8959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4133145" y="6335312"/>
            <a:ext cx="877711" cy="250337"/>
          </a:xfrm>
        </p:spPr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5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133145" y="6335312"/>
            <a:ext cx="877711" cy="250337"/>
          </a:xfrm>
        </p:spPr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88564" y="6335312"/>
            <a:ext cx="1003664" cy="2503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6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No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7D336C-F5A7-6646-B716-F8E04C507566}"/>
              </a:ext>
            </a:extLst>
          </p:cNvPr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7C418A-8112-2843-8673-00113021B365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F50EE6-1B5B-FC4A-B3EC-62415B6DCD1D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B63E4E-7594-C545-8FC7-819A5801C07E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1F77C4-E089-AF4F-A67D-D7649C05B851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F91DF4-9B9F-FF4B-B040-9F27BA376C15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08767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xt or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47555" y="1313875"/>
            <a:ext cx="3248891" cy="910202"/>
          </a:xfrm>
        </p:spPr>
        <p:txBody>
          <a:bodyPr anchor="b">
            <a:normAutofit/>
          </a:bodyPr>
          <a:lstStyle>
            <a:lvl1pPr algn="ctr">
              <a:defRPr sz="2800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47556" y="2320637"/>
            <a:ext cx="3248891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2947556" y="4745183"/>
            <a:ext cx="3248891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95300" y="2496560"/>
            <a:ext cx="8153400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2947556" y="4860928"/>
            <a:ext cx="3248891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200" b="1" cap="all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CEA7E2-2125-634F-A6E8-639610830751}"/>
              </a:ext>
            </a:extLst>
          </p:cNvPr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C27D4F-621D-0147-9DA3-CC32504D8C3F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21B011-3B80-C846-811D-54DF5ECC296E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544CA59-0B70-3F4F-B222-7AF2138C06BD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EED0C5-5D1C-B340-8A29-7DE29D5B71D7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9DCCF1-3F50-6D40-8D81-862DDAE2E81B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0641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xt or Quot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62714" y="708659"/>
            <a:ext cx="4080486" cy="554436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773" y="1313875"/>
            <a:ext cx="3248891" cy="910202"/>
          </a:xfrm>
        </p:spPr>
        <p:txBody>
          <a:bodyPr anchor="b">
            <a:normAutofit/>
          </a:bodyPr>
          <a:lstStyle>
            <a:lvl1pPr algn="ctr">
              <a:defRPr sz="2800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4913" y="6335312"/>
            <a:ext cx="2915434" cy="250337"/>
          </a:xfrm>
        </p:spPr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084397" y="6335312"/>
            <a:ext cx="975205" cy="250337"/>
          </a:xfrm>
        </p:spPr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08708" y="2485226"/>
            <a:ext cx="3713021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640773" y="4860928"/>
            <a:ext cx="3248891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200" b="1" cap="all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40774" y="2320637"/>
            <a:ext cx="3248891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40774" y="4745183"/>
            <a:ext cx="3248891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809D0F-1F07-D847-A5FB-8C5460D83ED6}"/>
              </a:ext>
            </a:extLst>
          </p:cNvPr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BE7692-EEF4-3E48-B581-4AD42A4846E5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DA0AD5-2F1F-8448-A858-1342A503304A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8D4644-D85C-AC44-B448-D483C8105887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995F41-F596-4147-98E9-C342EF76D759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41E2B1-1040-E44C-9379-F014C01F0672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433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63243" y="3613959"/>
            <a:ext cx="6803231" cy="59848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695" y="2535384"/>
            <a:ext cx="8677297" cy="1046019"/>
          </a:xfrm>
        </p:spPr>
        <p:txBody>
          <a:bodyPr anchor="b">
            <a:normAutofit/>
          </a:bodyPr>
          <a:lstStyle>
            <a:lvl1pPr algn="ctr">
              <a:defRPr sz="6000" cap="all" baseline="0"/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8F1694-ED19-C547-8145-0483636BDDEC}"/>
              </a:ext>
            </a:extLst>
          </p:cNvPr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3021FD-4F2F-B340-9656-1D298F953C80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81FE16-9873-0B4D-966C-E6FC01F99821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03948D-B16A-294E-BD2B-BD4C8ECF0426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B2B213-3878-764B-A706-C4464F33882C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495DC36-1A0E-9A40-A230-401A6BB3B3DA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46772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63243" y="3613959"/>
            <a:ext cx="6803231" cy="59848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695" y="2535384"/>
            <a:ext cx="8677297" cy="1046019"/>
          </a:xfrm>
        </p:spPr>
        <p:txBody>
          <a:bodyPr anchor="b">
            <a:normAutofit/>
          </a:bodyPr>
          <a:lstStyle>
            <a:lvl1pPr algn="ctr">
              <a:defRPr sz="6000" cap="all" baseline="0"/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CFDE3B-D83C-9747-9DAC-7908C2981A9F}"/>
              </a:ext>
            </a:extLst>
          </p:cNvPr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0F6D60-7C6E-2F4B-AAE1-AD9338CDA0C1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DB7373-C6E9-3A4B-9461-2B20FAC6EB2B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6706CB-DF94-644B-B020-8307DDF05CFC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AAB127-C0A5-1449-8871-A43947D013E5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94661C-E959-A84F-B49D-BDAD4EDCAC81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6668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63243" y="3613959"/>
            <a:ext cx="6803231" cy="59848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695" y="2535384"/>
            <a:ext cx="8677297" cy="1046019"/>
          </a:xfrm>
        </p:spPr>
        <p:txBody>
          <a:bodyPr anchor="b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B4BBB5-BE82-CA4F-9B63-0CD5A8AA1725}"/>
              </a:ext>
            </a:extLst>
          </p:cNvPr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D74FEE-D415-9D4B-B3F6-347CC45276B7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A9BD285-BC6F-2346-8231-82ED1DC565CA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CAEE17-340B-3544-B4D1-7683A8D9BB3F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7903A5-00E0-FD4E-A3E3-63003E771F5B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8FC6E-C6F3-EC4F-B7E0-6B780F5B4533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0350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A7A06CA0-8BB2-A344-BEAB-2A925643C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920" y="4581239"/>
            <a:ext cx="8158163" cy="1597891"/>
          </a:xfrm>
          <a:noFill/>
        </p:spPr>
        <p:txBody>
          <a:bodyPr wrap="square" rtlCol="0" anchor="ctr" anchorCtr="1">
            <a:noAutofit/>
          </a:bodyPr>
          <a:lstStyle>
            <a:lvl1pPr algn="ctr">
              <a:defRPr lang="en-US" sz="1800" b="0" cap="none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</a:t>
            </a:r>
          </a:p>
        </p:txBody>
      </p:sp>
      <p:pic>
        <p:nvPicPr>
          <p:cNvPr id="22" name="Picture 21" title="University of Waterloo">
            <a:extLst>
              <a:ext uri="{FF2B5EF4-FFF2-40B4-BE49-F238E27FC236}">
                <a16:creationId xmlns:a16="http://schemas.microsoft.com/office/drawing/2014/main" id="{E9994E73-39AD-0E45-9472-AA1A102E90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" y="1302485"/>
            <a:ext cx="5440680" cy="35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570594" y="397164"/>
            <a:ext cx="4573407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6" y="595747"/>
            <a:ext cx="4114682" cy="1907312"/>
          </a:xfrm>
        </p:spPr>
        <p:txBody>
          <a:bodyPr lIns="0" anchor="b">
            <a:noAutofit/>
          </a:bodyPr>
          <a:lstStyle>
            <a:lvl1pPr algn="l">
              <a:defRPr sz="4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6" y="4266824"/>
            <a:ext cx="4114682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6" y="2642329"/>
            <a:ext cx="1152144" cy="377962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18" name="Rectangle 17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555" y="5670949"/>
            <a:ext cx="2831372" cy="724754"/>
          </a:xfrm>
          <a:prstGeom prst="rect">
            <a:avLst/>
          </a:prstGeom>
        </p:spPr>
      </p:pic>
      <p:sp>
        <p:nvSpPr>
          <p:cNvPr id="1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38776" y="6377234"/>
            <a:ext cx="3220281" cy="25033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47379" y="6377234"/>
            <a:ext cx="829360" cy="25033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PAGE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83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92920" y="4581239"/>
            <a:ext cx="8158163" cy="1597891"/>
          </a:xfrm>
          <a:noFill/>
        </p:spPr>
        <p:txBody>
          <a:bodyPr wrap="square" rtlCol="0" anchor="ctr" anchorCtr="1">
            <a:noAutofit/>
          </a:bodyPr>
          <a:lstStyle>
            <a:lvl1pPr marL="0" algn="ctr">
              <a:lnSpc>
                <a:spcPct val="75000"/>
              </a:lnSpc>
              <a:defRPr lang="en-US" sz="1800" b="0" cap="none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</a:t>
            </a:r>
          </a:p>
        </p:txBody>
      </p:sp>
      <p:pic>
        <p:nvPicPr>
          <p:cNvPr id="19" name="Picture 18" title="University of Waterloo">
            <a:extLst>
              <a:ext uri="{FF2B5EF4-FFF2-40B4-BE49-F238E27FC236}">
                <a16:creationId xmlns:a16="http://schemas.microsoft.com/office/drawing/2014/main" id="{13B32FF9-D268-5F44-BB59-D26D3FA3B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13985" r="13985" b="13985"/>
          <a:stretch/>
        </p:blipFill>
        <p:spPr bwMode="gray">
          <a:xfrm>
            <a:off x="2612539" y="1796151"/>
            <a:ext cx="3918922" cy="25426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220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7861CA6-764B-1046-A258-B80BF3490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9660" y="4585014"/>
            <a:ext cx="1884680" cy="533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CDCC26-64BF-CD42-A262-EC2228A952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4648" y="5270227"/>
            <a:ext cx="3854704" cy="252476"/>
          </a:xfrm>
          <a:prstGeom prst="rect">
            <a:avLst/>
          </a:prstGeom>
        </p:spPr>
      </p:pic>
      <p:pic>
        <p:nvPicPr>
          <p:cNvPr id="20" name="Picture 19" title="University of Waterloo">
            <a:extLst>
              <a:ext uri="{FF2B5EF4-FFF2-40B4-BE49-F238E27FC236}">
                <a16:creationId xmlns:a16="http://schemas.microsoft.com/office/drawing/2014/main" id="{BDD264C1-6DCF-BA4E-BEB2-7A7EBD29EA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32" y="883196"/>
            <a:ext cx="5758536" cy="3736193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11469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7048526-E55F-F64A-A351-432FE5522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60" y="4592032"/>
            <a:ext cx="1884680" cy="533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4480A6-32BA-424F-B8C5-917A0635FE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4648" y="5277245"/>
            <a:ext cx="3854704" cy="252476"/>
          </a:xfrm>
          <a:prstGeom prst="rect">
            <a:avLst/>
          </a:prstGeom>
        </p:spPr>
      </p:pic>
      <p:pic>
        <p:nvPicPr>
          <p:cNvPr id="21" name="Picture 20" title="University of Waterloo">
            <a:extLst>
              <a:ext uri="{FF2B5EF4-FFF2-40B4-BE49-F238E27FC236}">
                <a16:creationId xmlns:a16="http://schemas.microsoft.com/office/drawing/2014/main" id="{F9F8E118-5AFE-4E4B-A72B-BC6212F8AC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13985" r="13985" b="13985"/>
          <a:stretch/>
        </p:blipFill>
        <p:spPr bwMode="gray">
          <a:xfrm>
            <a:off x="2491978" y="1407095"/>
            <a:ext cx="4160045" cy="27020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844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gular">
  <p:cSld name="Regula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592326" y="551789"/>
            <a:ext cx="7973717" cy="50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2501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1"/>
          </p:nvPr>
        </p:nvSpPr>
        <p:spPr>
          <a:xfrm>
            <a:off x="592326" y="1418643"/>
            <a:ext cx="7973717" cy="465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11" lvl="0" indent="-219086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Char char="•"/>
              <a:defRPr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23" lvl="1" indent="-20638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"/>
              <a:buChar char="•"/>
              <a:defRPr sz="1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35" lvl="2" indent="-19686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Char char="•"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46" lvl="3" indent="-20321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800"/>
              <a:buFont typeface="Arial"/>
              <a:buChar char="•"/>
              <a:defRPr sz="1400">
                <a:solidFill>
                  <a:srgbClr val="B2B2B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57" lvl="4" indent="-18416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200"/>
              <a:buChar char="•"/>
              <a:defRPr>
                <a:solidFill>
                  <a:srgbClr val="B2B2B2"/>
                </a:solidFill>
              </a:defRPr>
            </a:lvl5pPr>
            <a:lvl6pPr marL="1371668" lvl="5" indent="-17145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80" lvl="6" indent="-17145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92" lvl="7" indent="-17145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503" lvl="8" indent="-17145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91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555" y="5680659"/>
            <a:ext cx="2770751" cy="717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7" y="1028943"/>
            <a:ext cx="6519149" cy="1474115"/>
          </a:xfrm>
        </p:spPr>
        <p:txBody>
          <a:bodyPr lIns="0" anchor="b">
            <a:noAutofit/>
          </a:bodyPr>
          <a:lstStyle>
            <a:lvl1pPr algn="l">
              <a:defRPr sz="5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6" y="4266824"/>
            <a:ext cx="4114682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 baseline="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5" y="2642329"/>
            <a:ext cx="1152144" cy="377962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5" name="Rectangle 4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38776" y="6377234"/>
            <a:ext cx="3220281" cy="25033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47379" y="6377234"/>
            <a:ext cx="829360" cy="25033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PAGE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5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ck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570594" y="397164"/>
            <a:ext cx="4573407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6" y="595747"/>
            <a:ext cx="4114682" cy="1907312"/>
          </a:xfrm>
        </p:spPr>
        <p:txBody>
          <a:bodyPr lIns="0" anchor="b">
            <a:noAutofit/>
          </a:bodyPr>
          <a:lstStyle>
            <a:lvl1pPr algn="l">
              <a:defRPr sz="4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6" y="4266824"/>
            <a:ext cx="4114682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 baseline="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5" y="2642329"/>
            <a:ext cx="1152144" cy="377962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20" name="Rectangle 19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555" y="5680659"/>
            <a:ext cx="2770751" cy="717639"/>
          </a:xfrm>
          <a:prstGeom prst="rect">
            <a:avLst/>
          </a:prstGeom>
        </p:spPr>
      </p:pic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38776" y="6377234"/>
            <a:ext cx="3220281" cy="25033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47379" y="6377234"/>
            <a:ext cx="829360" cy="25033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PAGE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133145" y="6335312"/>
            <a:ext cx="877711" cy="250337"/>
          </a:xfrm>
        </p:spPr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3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555773" y="685060"/>
            <a:ext cx="1065644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1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681169" y="685060"/>
            <a:ext cx="1065644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2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7806565" y="685060"/>
            <a:ext cx="1065644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3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8"/>
          </p:nvPr>
        </p:nvSpPr>
        <p:spPr>
          <a:xfrm>
            <a:off x="4133145" y="6335312"/>
            <a:ext cx="877711" cy="250337"/>
          </a:xfrm>
        </p:spPr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914" y="434111"/>
            <a:ext cx="5284561" cy="895927"/>
          </a:xfrm>
        </p:spPr>
        <p:txBody>
          <a:bodyPr tIns="182880">
            <a:normAutofit/>
          </a:bodyPr>
          <a:lstStyle>
            <a:lvl1pPr>
              <a:defRPr sz="3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3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913" y="1709741"/>
            <a:ext cx="7049630" cy="2852737"/>
          </a:xfrm>
        </p:spPr>
        <p:txBody>
          <a:bodyPr anchor="b">
            <a:normAutofit/>
          </a:bodyPr>
          <a:lstStyle>
            <a:lvl1pPr algn="l"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913" y="4589466"/>
            <a:ext cx="704963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133145" y="6335312"/>
            <a:ext cx="877711" cy="250337"/>
          </a:xfrm>
        </p:spPr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2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392" y="3727927"/>
            <a:ext cx="6577965" cy="1212056"/>
          </a:xfrm>
        </p:spPr>
        <p:txBody>
          <a:bodyPr anchor="b">
            <a:noAutofit/>
          </a:bodyPr>
          <a:lstStyle>
            <a:lvl1pPr algn="l">
              <a:defRPr sz="40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20392" y="4947816"/>
            <a:ext cx="6577965" cy="66654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33145" y="6335312"/>
            <a:ext cx="877711" cy="250337"/>
          </a:xfrm>
        </p:spPr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17" name="Rectangle 16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64274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914" y="434111"/>
            <a:ext cx="8677297" cy="895927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913" y="1413164"/>
            <a:ext cx="4190141" cy="4590472"/>
          </a:xfrm>
        </p:spPr>
        <p:txBody>
          <a:bodyPr/>
          <a:lstStyle>
            <a:lvl1pPr marL="288918" indent="-288918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2200"/>
            </a:lvl1pPr>
            <a:lvl2pPr marL="685783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2pPr>
            <a:lvl3pPr marL="1142971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3pPr>
            <a:lvl4pPr marL="1600160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4pPr>
            <a:lvl5pPr marL="2057349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8245" y="1413164"/>
            <a:ext cx="4243965" cy="4590472"/>
          </a:xfrm>
        </p:spPr>
        <p:txBody>
          <a:bodyPr/>
          <a:lstStyle>
            <a:lvl1pPr marL="288918" indent="-288918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2200"/>
            </a:lvl1pPr>
            <a:lvl2pPr marL="685783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2pPr>
            <a:lvl3pPr marL="1142971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3pPr>
            <a:lvl4pPr marL="1600160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4pPr>
            <a:lvl5pPr marL="2057349" indent="-228594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133145" y="6335312"/>
            <a:ext cx="877711" cy="250337"/>
          </a:xfrm>
        </p:spPr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5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827793" y="6147742"/>
            <a:ext cx="2060466" cy="52742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7"/>
          </a:xfrm>
          <a:prstGeom prst="rect">
            <a:avLst/>
          </a:prstGeom>
        </p:spPr>
        <p:txBody>
          <a:bodyPr vert="horz" lIns="91440" tIns="9144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913" y="1413166"/>
            <a:ext cx="8677297" cy="459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913" y="6335312"/>
            <a:ext cx="3919888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33145" y="6335312"/>
            <a:ext cx="877711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9144000" cy="397164"/>
            <a:chOff x="421830" y="1342659"/>
            <a:chExt cx="10018760" cy="29055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97370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14" r:id="rId2"/>
    <p:sldLayoutId id="2147483715" r:id="rId3"/>
    <p:sldLayoutId id="2147483716" r:id="rId4"/>
    <p:sldLayoutId id="2147483670" r:id="rId5"/>
    <p:sldLayoutId id="2147483693" r:id="rId6"/>
    <p:sldLayoutId id="2147483671" r:id="rId7"/>
    <p:sldLayoutId id="2147483690" r:id="rId8"/>
    <p:sldLayoutId id="2147483672" r:id="rId9"/>
    <p:sldLayoutId id="2147483673" r:id="rId10"/>
    <p:sldLayoutId id="2147483674" r:id="rId11"/>
    <p:sldLayoutId id="2147483675" r:id="rId12"/>
    <p:sldLayoutId id="2147483710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12" r:id="rId19"/>
    <p:sldLayoutId id="2147483713" r:id="rId20"/>
    <p:sldLayoutId id="2147483722" r:id="rId21"/>
    <p:sldLayoutId id="2147483723" r:id="rId22"/>
    <p:sldLayoutId id="2147483724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3600" b="1" kern="1200" cap="none" spc="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918" indent="-288918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gretel.ai/blog/what-is-synthetic-dat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6.png"/><Relationship Id="rId18" Type="http://schemas.microsoft.com/office/2007/relationships/hdphoto" Target="../media/hdphoto8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microsoft.com/office/2007/relationships/hdphoto" Target="../media/hdphoto5.wdp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microsoft.com/office/2007/relationships/hdphoto" Target="../media/hdphoto4.wdp"/><Relationship Id="rId19" Type="http://schemas.openxmlformats.org/officeDocument/2006/relationships/image" Target="../media/image49.png"/><Relationship Id="rId4" Type="http://schemas.microsoft.com/office/2007/relationships/hdphoto" Target="../media/hdphoto1.wdp"/><Relationship Id="rId9" Type="http://schemas.openxmlformats.org/officeDocument/2006/relationships/image" Target="../media/image44.png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hyperlink" Target="http://www.reuters.com/article/2014/09/24/us-cybersecurity-hospitals-idUSKCN0HJ21I2014092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DC1C5B31-A8DB-C64F-92AE-3579A6DCF06C}"/>
              </a:ext>
            </a:extLst>
          </p:cNvPr>
          <p:cNvSpPr txBox="1">
            <a:spLocks/>
          </p:cNvSpPr>
          <p:nvPr/>
        </p:nvSpPr>
        <p:spPr>
          <a:xfrm>
            <a:off x="6599157" y="6471346"/>
            <a:ext cx="2494711" cy="397164"/>
          </a:xfrm>
          <a:prstGeom prst="rect">
            <a:avLst/>
          </a:prstGeom>
          <a:noFill/>
          <a:ln>
            <a:noFill/>
          </a:ln>
        </p:spPr>
        <p:txBody>
          <a:bodyPr lIns="0" tIns="0" rIns="108000" bIns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/>
              <a:t>Photo credit: </a:t>
            </a:r>
            <a:r>
              <a:rPr lang="en-CA" sz="900" dirty="0"/>
              <a:t>@</a:t>
            </a:r>
            <a:r>
              <a:rPr lang="en-CA" sz="900" dirty="0" err="1"/>
              <a:t>bruce.digital</a:t>
            </a:r>
            <a:endParaRPr lang="en-US" sz="9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436" y="490348"/>
            <a:ext cx="5916942" cy="1081061"/>
          </a:xfrm>
        </p:spPr>
        <p:txBody>
          <a:bodyPr>
            <a:normAutofit fontScale="90000"/>
          </a:bodyPr>
          <a:lstStyle/>
          <a:p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SYNTHETIC HEALTH DATA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B1896EB-5F7F-7E7F-8B86-55F4F5525A6E}"/>
              </a:ext>
            </a:extLst>
          </p:cNvPr>
          <p:cNvSpPr txBox="1">
            <a:spLocks/>
          </p:cNvSpPr>
          <p:nvPr/>
        </p:nvSpPr>
        <p:spPr>
          <a:xfrm>
            <a:off x="121250" y="2940316"/>
            <a:ext cx="3276099" cy="108106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None/>
              <a:defRPr sz="1500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Helen Chen, PhD</a:t>
            </a:r>
          </a:p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Professor of Practice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School of Public Health Sciences, Faculty of Health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President</a:t>
            </a:r>
          </a:p>
          <a:p>
            <a:pPr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Canadian Personalized Healthcare Innovation Network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77DE9D-FA92-1CB7-B2E0-3C56EE568578}"/>
              </a:ext>
            </a:extLst>
          </p:cNvPr>
          <p:cNvSpPr txBox="1"/>
          <p:nvPr/>
        </p:nvSpPr>
        <p:spPr>
          <a:xfrm>
            <a:off x="0" y="1571409"/>
            <a:ext cx="47039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Cybersecurity, Privacy, and Artificial Intelligence in Health Data: Advancements and Challenges Conference</a:t>
            </a:r>
          </a:p>
          <a:p>
            <a:r>
              <a:rPr lang="en-CA" sz="1400" b="1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May 5, 2023, Ottawa, Canada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F88E30-F30E-5A6A-1CBE-F5940F06F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77" y="387009"/>
            <a:ext cx="3104717" cy="647099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C34A1-9E8A-04D0-5845-8C2A436EE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C1A3C-3ED9-35A7-C447-76F8C01A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3005692-73BE-493E-93AB-ECD6027A765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4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7"/>
          </a:xfrm>
        </p:spPr>
        <p:txBody>
          <a:bodyPr anchor="ctr">
            <a:normAutofit/>
          </a:bodyPr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WHAT IS SYNTHETIC DATA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913" y="1413164"/>
            <a:ext cx="4190141" cy="4590472"/>
          </a:xfrm>
        </p:spPr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Synthetic data is artificially generated data from real-world data and reflect characteristics of real-world data.</a:t>
            </a:r>
          </a:p>
          <a:p>
            <a:pPr lvl="1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Similar patterns </a:t>
            </a:r>
          </a:p>
          <a:p>
            <a:pPr lvl="1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Similar associations</a:t>
            </a:r>
          </a:p>
          <a:p>
            <a:pPr lvl="1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Similar events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64604C7-C45D-66CA-6CE0-B4AA80E79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5054" y="1564740"/>
            <a:ext cx="4617859" cy="292079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4913" y="6335312"/>
            <a:ext cx="3919888" cy="2503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Synthetic Health data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133145" y="6335312"/>
            <a:ext cx="877711" cy="2503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PAGE  </a:t>
            </a:r>
            <a:fld id="{93005692-73BE-493E-93AB-ECD6027A765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2D7CF-40F4-E04C-4162-74659DCCC5A5}"/>
              </a:ext>
            </a:extLst>
          </p:cNvPr>
          <p:cNvSpPr txBox="1"/>
          <p:nvPr/>
        </p:nvSpPr>
        <p:spPr>
          <a:xfrm>
            <a:off x="5010856" y="5018682"/>
            <a:ext cx="3776196" cy="250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0" i="0" dirty="0">
                <a:solidFill>
                  <a:srgbClr val="333333"/>
                </a:solidFill>
                <a:effectLst/>
                <a:latin typeface="-apple-system"/>
              </a:rPr>
              <a:t>Alex Watson, </a:t>
            </a:r>
            <a:r>
              <a:rPr lang="en-CA" sz="1000" b="0" i="0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https://gretel.ai/blog/what-is-synthetic-data</a:t>
            </a:r>
            <a:r>
              <a:rPr lang="en-CA" sz="1000" b="0" i="0" dirty="0">
                <a:solidFill>
                  <a:srgbClr val="333333"/>
                </a:solidFill>
                <a:effectLst/>
                <a:latin typeface="-apple-system"/>
              </a:rPr>
              <a:t>, 2022</a:t>
            </a:r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5735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FD77F6D4-577E-42F1-9BDF-FB72678C83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116" y="994629"/>
            <a:ext cx="4231478" cy="1517904"/>
          </a:xfrm>
          <a:prstGeom prst="rect">
            <a:avLst/>
          </a:prstGeom>
          <a:ln w="38100">
            <a:noFill/>
          </a:ln>
          <a:effectLst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01A89B1-AC5E-4562-947E-1B902EA66054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95" y="994629"/>
            <a:ext cx="4266365" cy="1517904"/>
          </a:xfrm>
          <a:prstGeom prst="rect">
            <a:avLst/>
          </a:prstGeom>
          <a:ln w="38100">
            <a:noFill/>
          </a:ln>
          <a:effectLst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EF90D53-49C3-4F3E-AAC1-B60435CF7358}"/>
              </a:ext>
            </a:extLst>
          </p:cNvPr>
          <p:cNvGrpSpPr/>
          <p:nvPr/>
        </p:nvGrpSpPr>
        <p:grpSpPr>
          <a:xfrm>
            <a:off x="121976" y="1853138"/>
            <a:ext cx="4166042" cy="3493628"/>
            <a:chOff x="84716" y="1497446"/>
            <a:chExt cx="2400499" cy="2049801"/>
          </a:xfrm>
          <a:effectLst/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7E5925-B291-46DC-8B8B-A10C3A7DEE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9" r="4773"/>
            <a:stretch/>
          </p:blipFill>
          <p:spPr>
            <a:xfrm>
              <a:off x="84716" y="1497446"/>
              <a:ext cx="2400498" cy="172724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50156D-DFDF-4139-BBA6-7086F23DE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b="49911"/>
            <a:stretch/>
          </p:blipFill>
          <p:spPr>
            <a:xfrm>
              <a:off x="84717" y="2730746"/>
              <a:ext cx="2400498" cy="81650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1D1CD5-97A1-4700-92AA-9D0B2D9B3B5A}"/>
              </a:ext>
            </a:extLst>
          </p:cNvPr>
          <p:cNvGrpSpPr/>
          <p:nvPr/>
        </p:nvGrpSpPr>
        <p:grpSpPr>
          <a:xfrm>
            <a:off x="4782694" y="1853138"/>
            <a:ext cx="4132706" cy="3493628"/>
            <a:chOff x="2610497" y="1499174"/>
            <a:chExt cx="2395252" cy="2042366"/>
          </a:xfrm>
          <a:effectLst/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1DCF9F6-2ABE-42DD-A854-556318CF3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4" r="2951"/>
            <a:stretch/>
          </p:blipFill>
          <p:spPr>
            <a:xfrm>
              <a:off x="2610497" y="1499174"/>
              <a:ext cx="2395252" cy="1733293"/>
            </a:xfrm>
            <a:prstGeom prst="rect">
              <a:avLst/>
            </a:prstGeom>
            <a:ln w="12700">
              <a:solidFill>
                <a:srgbClr val="7003E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2EAA18-A43E-4B58-8548-885EFF1FE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50089"/>
            <a:stretch/>
          </p:blipFill>
          <p:spPr>
            <a:xfrm>
              <a:off x="2610497" y="2727323"/>
              <a:ext cx="2395252" cy="814217"/>
            </a:xfrm>
            <a:prstGeom prst="rect">
              <a:avLst/>
            </a:prstGeom>
            <a:ln w="12700">
              <a:solidFill>
                <a:srgbClr val="7003E1"/>
              </a:solidFill>
            </a:ln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022DA66-3DD3-41A4-8352-B1F27EC3DF27}"/>
              </a:ext>
            </a:extLst>
          </p:cNvPr>
          <p:cNvSpPr txBox="1"/>
          <p:nvPr/>
        </p:nvSpPr>
        <p:spPr>
          <a:xfrm>
            <a:off x="115185" y="1548000"/>
            <a:ext cx="4276474" cy="323165"/>
          </a:xfrm>
          <a:prstGeom prst="rect">
            <a:avLst/>
          </a:prstGeom>
          <a:solidFill>
            <a:srgbClr val="3F3F3F"/>
          </a:solidFill>
          <a:effectLst/>
        </p:spPr>
        <p:txBody>
          <a:bodyPr wrap="square" rtlCol="0">
            <a:spAutoFit/>
          </a:bodyPr>
          <a:lstStyle/>
          <a:p>
            <a:pPr algn="ctr" defTabSz="914401"/>
            <a:r>
              <a:rPr lang="en-US" sz="1500" b="1" kern="0" dirty="0">
                <a:solidFill>
                  <a:srgbClr val="FFFFFF"/>
                </a:solidFill>
                <a:cs typeface="Arial"/>
                <a:sym typeface="Arial"/>
              </a:rPr>
              <a:t>Original Data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FBBFDF-DFCA-4D64-B9BC-3B6A7F9DC882}"/>
              </a:ext>
            </a:extLst>
          </p:cNvPr>
          <p:cNvSpPr txBox="1"/>
          <p:nvPr/>
        </p:nvSpPr>
        <p:spPr>
          <a:xfrm>
            <a:off x="4769116" y="1549156"/>
            <a:ext cx="4231478" cy="323165"/>
          </a:xfrm>
          <a:prstGeom prst="rect">
            <a:avLst/>
          </a:prstGeom>
          <a:solidFill>
            <a:srgbClr val="7003E1"/>
          </a:solidFill>
          <a:effectLst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78">
              <a:defRPr>
                <a:solidFill>
                  <a:srgbClr val="FFFFFF"/>
                </a:solidFill>
                <a:latin typeface="Gill Sans MT" panose="020B0502020104020203" pitchFamily="34" charset="0"/>
              </a:defRPr>
            </a:lvl1pPr>
          </a:lstStyle>
          <a:p>
            <a:pPr defTabSz="914401"/>
            <a:r>
              <a:rPr lang="en-US" sz="1500" b="1" kern="0" dirty="0">
                <a:latin typeface="+mn-lt"/>
                <a:cs typeface="Arial"/>
                <a:sym typeface="Arial"/>
              </a:rPr>
              <a:t>Synthetic Data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41B9FF-4F5A-C530-9EA1-486562DA7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30B110-82E6-51FE-5CC0-757246E63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93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4DAAD-8F1D-3A3D-9010-EE88ACDC6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3" y="358651"/>
            <a:ext cx="8677297" cy="79988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SYNTHETIC DATA GENERATION TECHNIQUES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23B61-A8D9-B98E-B1F3-D45046C19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02262-8B4F-C04F-94A3-C680EF0F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076" name="Picture 4" descr="Fig. 2">
            <a:extLst>
              <a:ext uri="{FF2B5EF4-FFF2-40B4-BE49-F238E27FC236}">
                <a16:creationId xmlns:a16="http://schemas.microsoft.com/office/drawing/2014/main" id="{1D54D0A2-3668-BD9D-1130-62F9DFC244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t="3563" r="1403" b="2927"/>
          <a:stretch/>
        </p:blipFill>
        <p:spPr bwMode="auto">
          <a:xfrm>
            <a:off x="69217" y="1380477"/>
            <a:ext cx="9005566" cy="408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95875C-C02F-9329-41EB-6EBFA660679B}"/>
              </a:ext>
            </a:extLst>
          </p:cNvPr>
          <p:cNvSpPr txBox="1"/>
          <p:nvPr/>
        </p:nvSpPr>
        <p:spPr>
          <a:xfrm>
            <a:off x="194913" y="5713261"/>
            <a:ext cx="8091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0" i="0" dirty="0">
                <a:solidFill>
                  <a:srgbClr val="333333"/>
                </a:solidFill>
                <a:effectLst/>
                <a:latin typeface="-apple-system"/>
              </a:rPr>
              <a:t>James, S., </a:t>
            </a:r>
            <a:r>
              <a:rPr lang="en-CA" sz="1000" b="0" i="0" dirty="0" err="1">
                <a:solidFill>
                  <a:srgbClr val="333333"/>
                </a:solidFill>
                <a:effectLst/>
                <a:latin typeface="-apple-system"/>
              </a:rPr>
              <a:t>Harbron</a:t>
            </a:r>
            <a:r>
              <a:rPr lang="en-CA" sz="1000" b="0" i="0" dirty="0">
                <a:solidFill>
                  <a:srgbClr val="333333"/>
                </a:solidFill>
                <a:effectLst/>
                <a:latin typeface="-apple-system"/>
              </a:rPr>
              <a:t>, C., Branson, J. </a:t>
            </a:r>
            <a:r>
              <a:rPr lang="en-CA" sz="1000" b="0" i="1" dirty="0">
                <a:solidFill>
                  <a:srgbClr val="333333"/>
                </a:solidFill>
                <a:effectLst/>
                <a:latin typeface="-apple-system"/>
              </a:rPr>
              <a:t>et al.</a:t>
            </a:r>
            <a:r>
              <a:rPr lang="en-CA" sz="1000" b="0" i="0" dirty="0">
                <a:solidFill>
                  <a:srgbClr val="333333"/>
                </a:solidFill>
                <a:effectLst/>
                <a:latin typeface="-apple-system"/>
              </a:rPr>
              <a:t> Synthetic data use: exploring use cases to optimise data utility. </a:t>
            </a:r>
            <a:r>
              <a:rPr lang="en-CA" sz="1000" b="0" i="1" dirty="0" err="1">
                <a:solidFill>
                  <a:srgbClr val="333333"/>
                </a:solidFill>
                <a:effectLst/>
                <a:latin typeface="-apple-system"/>
              </a:rPr>
              <a:t>Discov</a:t>
            </a:r>
            <a:r>
              <a:rPr lang="en-CA" sz="1000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en-CA" sz="1000" b="0" i="1" dirty="0" err="1">
                <a:solidFill>
                  <a:srgbClr val="333333"/>
                </a:solidFill>
                <a:effectLst/>
                <a:latin typeface="-apple-system"/>
              </a:rPr>
              <a:t>Artif</a:t>
            </a:r>
            <a:r>
              <a:rPr lang="en-CA" sz="1000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en-CA" sz="1000" b="0" i="1" dirty="0" err="1">
                <a:solidFill>
                  <a:srgbClr val="333333"/>
                </a:solidFill>
                <a:effectLst/>
                <a:latin typeface="-apple-system"/>
              </a:rPr>
              <a:t>Intell</a:t>
            </a:r>
            <a:r>
              <a:rPr lang="en-CA" sz="10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CA" sz="1000" b="1" i="0" dirty="0">
                <a:solidFill>
                  <a:srgbClr val="333333"/>
                </a:solidFill>
                <a:effectLst/>
                <a:latin typeface="-apple-system"/>
              </a:rPr>
              <a:t>1</a:t>
            </a:r>
            <a:r>
              <a:rPr lang="en-CA" sz="1000" b="0" i="0" dirty="0">
                <a:solidFill>
                  <a:srgbClr val="333333"/>
                </a:solidFill>
                <a:effectLst/>
                <a:latin typeface="-apple-system"/>
              </a:rPr>
              <a:t>, 15 (2021). https://doi.org/10.1007/s44163-021-00016-y</a:t>
            </a:r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206116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270E3-1486-7ACE-73BE-FC0DE6089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USEFUL IS SYNTHETIC DATA?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96852-95FF-BE28-194A-1A8DA8BB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E5A33-9E41-D49A-A6D3-258799C8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1C0691-916B-E40D-14D3-FFE9FE94C9EF}"/>
              </a:ext>
            </a:extLst>
          </p:cNvPr>
          <p:cNvSpPr txBox="1"/>
          <p:nvPr/>
        </p:nvSpPr>
        <p:spPr>
          <a:xfrm>
            <a:off x="271789" y="5552328"/>
            <a:ext cx="8599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Khaled El </a:t>
            </a:r>
            <a:r>
              <a:rPr lang="en-CA" sz="1200" b="0" i="1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Emam</a:t>
            </a:r>
            <a:r>
              <a:rPr lang="en-CA" sz="1200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, Lucy Mosquera, Elizabeth Jonker, Harpreet Sood, Evaluating the utility of synthetic COVID-19 case data, JAMIA Open, Volume 4, Issue 1, January 2021, ooab012</a:t>
            </a:r>
            <a:endParaRPr lang="en-CA" sz="1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4E96D4-4E69-795B-AFEE-9A98346F4759}"/>
              </a:ext>
            </a:extLst>
          </p:cNvPr>
          <p:cNvSpPr txBox="1"/>
          <p:nvPr/>
        </p:nvSpPr>
        <p:spPr>
          <a:xfrm>
            <a:off x="271789" y="1305011"/>
            <a:ext cx="809026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sz="1800" b="0" i="0" u="none" strike="noStrike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CA" sz="1800" b="0" i="1" u="none" strike="noStrike" baseline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 synthesized the Ontario case database of 90 514 individuals testing positive for SARSCoV-2 and created a synthetic version of that. The synthesis method used sequential decision trees. A machine learning (gradient boosted trees) mortality prediction model was constructed using the synthetic data and its accuracy and the relationships it detected were compared to the real data</a:t>
            </a:r>
            <a:r>
              <a:rPr lang="en-CA" i="1" u="none" strike="noStrike" baseline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en-CA" sz="2400" b="1" i="1" u="none" strike="noStrike" baseline="0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The results of the real and synthetic data models were similar and the conclusions were the same</a:t>
            </a:r>
            <a:r>
              <a:rPr lang="en-CA" sz="1800" b="0" i="1" u="none" strike="noStrike" baseline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algn="l"/>
            <a:endParaRPr lang="en-CA" i="1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en-CA" sz="1800" b="0" i="1" u="none" strike="noStrike" baseline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privacy risk assessment on the synthetic data showed that </a:t>
            </a:r>
            <a:r>
              <a:rPr lang="en-CA" sz="2400" b="1" i="1" u="none" strike="noStrike" baseline="0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attribute and membership disclosure risks were low</a:t>
            </a:r>
            <a:r>
              <a:rPr lang="en-CA" sz="1800" b="0" i="1" u="none" strike="noStrike" baseline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algn="l"/>
            <a:endParaRPr lang="en-CA" sz="1800" b="0" i="1" u="none" strike="noStrike" baseline="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en-CA" sz="1800" b="0" i="1" u="none" strike="noStrike" baseline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 conclude that the synthetic version of the COVID-19 testing dataset can be shared more broadly as </a:t>
            </a:r>
            <a:r>
              <a:rPr lang="en-CA" sz="2400" b="1" i="1" u="none" strike="noStrike" baseline="0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 has high utility and privacy characteristics</a:t>
            </a:r>
            <a:r>
              <a:rPr lang="en-CA" sz="1800" b="0" i="0" u="none" strike="noStrike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65243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7419F-F0ED-1FCB-8448-3C98D81C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3" y="402840"/>
            <a:ext cx="8677297" cy="63949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SYNTHETIC DATA UTILITY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92558-40FF-AB4E-A5C9-36FF47397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50DB6-0B9D-9636-611B-41E0F8746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24544105-3094-04A5-8095-6D5EA61BD3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11" y="1099097"/>
            <a:ext cx="7440483" cy="465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85F751-ECC4-C041-70A9-F7F2F728A384}"/>
              </a:ext>
            </a:extLst>
          </p:cNvPr>
          <p:cNvSpPr txBox="1"/>
          <p:nvPr/>
        </p:nvSpPr>
        <p:spPr>
          <a:xfrm>
            <a:off x="150427" y="5935202"/>
            <a:ext cx="8091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0" i="0" dirty="0">
                <a:solidFill>
                  <a:srgbClr val="333333"/>
                </a:solidFill>
                <a:effectLst/>
                <a:latin typeface="-apple-system"/>
              </a:rPr>
              <a:t>Reference: James, S., </a:t>
            </a:r>
            <a:r>
              <a:rPr lang="en-CA" sz="1000" b="0" i="0" dirty="0" err="1">
                <a:solidFill>
                  <a:srgbClr val="333333"/>
                </a:solidFill>
                <a:effectLst/>
                <a:latin typeface="-apple-system"/>
              </a:rPr>
              <a:t>Harbron</a:t>
            </a:r>
            <a:r>
              <a:rPr lang="en-CA" sz="1000" b="0" i="0" dirty="0">
                <a:solidFill>
                  <a:srgbClr val="333333"/>
                </a:solidFill>
                <a:effectLst/>
                <a:latin typeface="-apple-system"/>
              </a:rPr>
              <a:t>, C., Branson, J. </a:t>
            </a:r>
            <a:r>
              <a:rPr lang="en-CA" sz="1000" b="0" i="1" dirty="0">
                <a:solidFill>
                  <a:srgbClr val="333333"/>
                </a:solidFill>
                <a:effectLst/>
                <a:latin typeface="-apple-system"/>
              </a:rPr>
              <a:t>et al.</a:t>
            </a:r>
            <a:r>
              <a:rPr lang="en-CA" sz="1000" b="0" i="0" dirty="0">
                <a:solidFill>
                  <a:srgbClr val="333333"/>
                </a:solidFill>
                <a:effectLst/>
                <a:latin typeface="-apple-system"/>
              </a:rPr>
              <a:t> Synthetic data use: exploring use cases to optimise data utility. </a:t>
            </a:r>
            <a:r>
              <a:rPr lang="en-CA" sz="1000" b="0" i="1" dirty="0" err="1">
                <a:solidFill>
                  <a:srgbClr val="333333"/>
                </a:solidFill>
                <a:effectLst/>
                <a:latin typeface="-apple-system"/>
              </a:rPr>
              <a:t>Discov</a:t>
            </a:r>
            <a:r>
              <a:rPr lang="en-CA" sz="1000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en-CA" sz="1000" b="0" i="1" dirty="0" err="1">
                <a:solidFill>
                  <a:srgbClr val="333333"/>
                </a:solidFill>
                <a:effectLst/>
                <a:latin typeface="-apple-system"/>
              </a:rPr>
              <a:t>Artif</a:t>
            </a:r>
            <a:r>
              <a:rPr lang="en-CA" sz="1000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en-CA" sz="1000" b="0" i="1" dirty="0" err="1">
                <a:solidFill>
                  <a:srgbClr val="333333"/>
                </a:solidFill>
                <a:effectLst/>
                <a:latin typeface="-apple-system"/>
              </a:rPr>
              <a:t>Intell</a:t>
            </a:r>
            <a:r>
              <a:rPr lang="en-CA" sz="10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CA" sz="1000" b="1" i="0" dirty="0">
                <a:solidFill>
                  <a:srgbClr val="333333"/>
                </a:solidFill>
                <a:effectLst/>
                <a:latin typeface="-apple-system"/>
              </a:rPr>
              <a:t>1</a:t>
            </a:r>
            <a:r>
              <a:rPr lang="en-CA" sz="1000" b="0" i="0" dirty="0">
                <a:solidFill>
                  <a:srgbClr val="333333"/>
                </a:solidFill>
                <a:effectLst/>
                <a:latin typeface="-apple-system"/>
              </a:rPr>
              <a:t>, 15 (2021). https://doi.org/10.1007/s44163-021-00016-y</a:t>
            </a:r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4327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36"/>
          <p:cNvSpPr txBox="1"/>
          <p:nvPr/>
        </p:nvSpPr>
        <p:spPr>
          <a:xfrm>
            <a:off x="1548662" y="1805673"/>
            <a:ext cx="3723494" cy="61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8588" indent="-128588">
              <a:spcBef>
                <a:spcPts val="675"/>
              </a:spcBef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 Light" panose="020F0302020204030204" pitchFamily="34" charset="0"/>
                <a:ea typeface="Poppins"/>
                <a:cs typeface="Calibri Light" panose="020F0302020204030204" pitchFamily="34" charset="0"/>
                <a:sym typeface="Poppins"/>
              </a:rPr>
              <a:t>Authority to see all data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25" name="Google Shape;1325;p36"/>
          <p:cNvSpPr txBox="1"/>
          <p:nvPr/>
        </p:nvSpPr>
        <p:spPr>
          <a:xfrm>
            <a:off x="1542079" y="4285552"/>
            <a:ext cx="6323839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8588" indent="-128588">
              <a:spcBef>
                <a:spcPts val="675"/>
              </a:spcBef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 Light" panose="020F0302020204030204" pitchFamily="34" charset="0"/>
                <a:ea typeface="Poppins"/>
                <a:cs typeface="Calibri Light" panose="020F0302020204030204" pitchFamily="34" charset="0"/>
                <a:sym typeface="Poppins"/>
              </a:rPr>
              <a:t>Access limited to specific project/domains</a:t>
            </a:r>
            <a:endParaRPr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128588" indent="-128588">
              <a:spcBef>
                <a:spcPts val="675"/>
              </a:spcBef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 Light" panose="020F0302020204030204" pitchFamily="34" charset="0"/>
                <a:ea typeface="Poppins"/>
                <a:cs typeface="Calibri Light" panose="020F0302020204030204" pitchFamily="34" charset="0"/>
                <a:sym typeface="Poppins"/>
              </a:rPr>
              <a:t>Synthetic only</a:t>
            </a:r>
            <a:endParaRPr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326" name="Google Shape;1326;p36"/>
          <p:cNvSpPr txBox="1"/>
          <p:nvPr/>
        </p:nvSpPr>
        <p:spPr>
          <a:xfrm>
            <a:off x="1548065" y="2973016"/>
            <a:ext cx="4613744" cy="736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8588" indent="-128588">
              <a:spcBef>
                <a:spcPts val="675"/>
              </a:spcBef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 Light" panose="020F0302020204030204" pitchFamily="34" charset="0"/>
                <a:ea typeface="Poppins"/>
                <a:cs typeface="Calibri Light" panose="020F0302020204030204" pitchFamily="34" charset="0"/>
                <a:sym typeface="Poppins"/>
              </a:rPr>
              <a:t>De-id or synthetic data only pre-IRB</a:t>
            </a:r>
            <a:endParaRPr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128588" indent="-128588">
              <a:spcBef>
                <a:spcPts val="675"/>
              </a:spcBef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 Light" panose="020F0302020204030204" pitchFamily="34" charset="0"/>
                <a:ea typeface="Poppins"/>
                <a:cs typeface="Calibri Light" panose="020F0302020204030204" pitchFamily="34" charset="0"/>
                <a:sym typeface="Poppins"/>
              </a:rPr>
              <a:t>Fast-tracked IRB process</a:t>
            </a:r>
            <a:endParaRPr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1327" name="Google Shape;132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334" y="1262957"/>
            <a:ext cx="727745" cy="78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999" y="3712914"/>
            <a:ext cx="776006" cy="78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999" y="2367778"/>
            <a:ext cx="817531" cy="817531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36"/>
          <p:cNvSpPr txBox="1"/>
          <p:nvPr/>
        </p:nvSpPr>
        <p:spPr>
          <a:xfrm>
            <a:off x="1476894" y="1478402"/>
            <a:ext cx="5152505" cy="399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1100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Internal Quality Improvement</a:t>
            </a:r>
            <a:endParaRPr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Poppins"/>
              <a:cs typeface="Calibri" panose="020F0502020204030204" pitchFamily="34" charset="0"/>
              <a:sym typeface="Poppins"/>
            </a:endParaRPr>
          </a:p>
        </p:txBody>
      </p:sp>
      <p:sp>
        <p:nvSpPr>
          <p:cNvPr id="1331" name="Google Shape;1331;p36"/>
          <p:cNvSpPr txBox="1"/>
          <p:nvPr/>
        </p:nvSpPr>
        <p:spPr>
          <a:xfrm>
            <a:off x="1467554" y="2616931"/>
            <a:ext cx="3804601" cy="33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1100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Internal Research</a:t>
            </a:r>
            <a:endParaRPr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Poppins"/>
              <a:cs typeface="Calibri" panose="020F0502020204030204" pitchFamily="34" charset="0"/>
              <a:sym typeface="Poppins"/>
            </a:endParaRPr>
          </a:p>
        </p:txBody>
      </p:sp>
      <p:sp>
        <p:nvSpPr>
          <p:cNvPr id="1332" name="Google Shape;1332;p36"/>
          <p:cNvSpPr txBox="1"/>
          <p:nvPr/>
        </p:nvSpPr>
        <p:spPr>
          <a:xfrm>
            <a:off x="1467555" y="3981352"/>
            <a:ext cx="2871992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1100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Third-Party</a:t>
            </a:r>
            <a:endParaRPr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Poppins"/>
              <a:cs typeface="Calibri" panose="020F0502020204030204" pitchFamily="34" charset="0"/>
              <a:sym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3A2AD0-2018-9318-F9D0-E6351F2554C7}"/>
              </a:ext>
            </a:extLst>
          </p:cNvPr>
          <p:cNvSpPr txBox="1">
            <a:spLocks/>
          </p:cNvSpPr>
          <p:nvPr/>
        </p:nvSpPr>
        <p:spPr>
          <a:xfrm>
            <a:off x="109189" y="375041"/>
            <a:ext cx="8677297" cy="1101726"/>
          </a:xfrm>
          <a:prstGeom prst="rect">
            <a:avLst/>
          </a:prstGeom>
        </p:spPr>
        <p:txBody>
          <a:bodyPr vert="horz" lIns="0" tIns="9144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b="1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Multi-layer Privacy Solution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3483D-6D55-5DA4-88B9-BDB862BD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1101726"/>
          </a:xfrm>
        </p:spPr>
        <p:txBody>
          <a:bodyPr anchor="ctr">
            <a:normAutofit/>
          </a:bodyPr>
          <a:lstStyle/>
          <a:p>
            <a:r>
              <a:rPr lang="en-CA" sz="3300" dirty="0">
                <a:latin typeface="Calibri" panose="020F0502020204030204" pitchFamily="34" charset="0"/>
                <a:cs typeface="Calibri" panose="020F0502020204030204" pitchFamily="34" charset="0"/>
              </a:rPr>
              <a:t>ACCELERATE HEALTH CARE AND INNOVATIONS</a:t>
            </a:r>
          </a:p>
        </p:txBody>
      </p:sp>
      <p:pic>
        <p:nvPicPr>
          <p:cNvPr id="2050" name="Picture 2" descr="Chart&#10;&#10;Description automatically generated">
            <a:extLst>
              <a:ext uri="{FF2B5EF4-FFF2-40B4-BE49-F238E27FC236}">
                <a16:creationId xmlns:a16="http://schemas.microsoft.com/office/drawing/2014/main" id="{A62F7DC2-B9EF-2A6F-3EA3-D53111FAD4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23790" r="764" b="6102"/>
          <a:stretch/>
        </p:blipFill>
        <p:spPr bwMode="auto">
          <a:xfrm>
            <a:off x="219780" y="1634549"/>
            <a:ext cx="8740726" cy="334582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31BCA-15F0-1E28-4DB6-F98B0D89F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13" y="6335312"/>
            <a:ext cx="3919888" cy="250337"/>
          </a:xfrm>
        </p:spPr>
        <p:txBody>
          <a:bodyPr anchor="ctr">
            <a:normAutofit/>
          </a:bodyPr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4BBB-8DDD-D033-78C7-2C7F3F00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33145" y="6335312"/>
            <a:ext cx="877711" cy="2503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 </a:t>
            </a:r>
            <a:fld id="{93005692-73BE-493E-93AB-ECD6027A7652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0E765D-1024-BE1E-B3B3-739839050B99}"/>
              </a:ext>
            </a:extLst>
          </p:cNvPr>
          <p:cNvSpPr txBox="1"/>
          <p:nvPr/>
        </p:nvSpPr>
        <p:spPr>
          <a:xfrm>
            <a:off x="283209" y="5864478"/>
            <a:ext cx="82837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dirty="0"/>
              <a:t>Source: https://medium.com/behavioural-insights/what-is-synthetic-data-and-how-can-it-accelerate-public-policy-research-466076d44fc5</a:t>
            </a:r>
          </a:p>
        </p:txBody>
      </p:sp>
    </p:spTree>
    <p:extLst>
      <p:ext uri="{BB962C8B-B14F-4D97-AF65-F5344CB8AC3E}">
        <p14:creationId xmlns:p14="http://schemas.microsoft.com/office/powerpoint/2010/main" val="314754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2A5EA21-8084-4D5D-A6F8-185AF9F866BE}"/>
              </a:ext>
            </a:extLst>
          </p:cNvPr>
          <p:cNvSpPr/>
          <p:nvPr/>
        </p:nvSpPr>
        <p:spPr>
          <a:xfrm>
            <a:off x="4542941" y="1982973"/>
            <a:ext cx="1902173" cy="21282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1362" dist="13548" dir="5400000" sx="100128" sy="100128" algn="t" rotWithShape="0">
              <a:prstClr val="black">
                <a:alpha val="2205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16891E7-C422-4C53-A56D-56EDAA58C054}"/>
              </a:ext>
            </a:extLst>
          </p:cNvPr>
          <p:cNvSpPr/>
          <p:nvPr/>
        </p:nvSpPr>
        <p:spPr>
          <a:xfrm>
            <a:off x="1422051" y="1831785"/>
            <a:ext cx="1902173" cy="21282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1362" dist="13548" dir="5400000" sx="100128" sy="100128" algn="t" rotWithShape="0">
              <a:prstClr val="black">
                <a:alpha val="2205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531E1D-22B0-4BC2-A08D-94B43987859F}"/>
              </a:ext>
            </a:extLst>
          </p:cNvPr>
          <p:cNvSpPr/>
          <p:nvPr/>
        </p:nvSpPr>
        <p:spPr>
          <a:xfrm>
            <a:off x="2906750" y="3116747"/>
            <a:ext cx="1902173" cy="21282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1362" dist="13548" dir="5400000" sx="100128" sy="100128" algn="t" rotWithShape="0">
              <a:prstClr val="black">
                <a:alpha val="2205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FE5D772-D7A8-40FF-B3B4-FCC2561CFA08}"/>
              </a:ext>
            </a:extLst>
          </p:cNvPr>
          <p:cNvSpPr/>
          <p:nvPr/>
        </p:nvSpPr>
        <p:spPr>
          <a:xfrm>
            <a:off x="5876148" y="3799050"/>
            <a:ext cx="1902173" cy="21282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1362" dist="13548" dir="5400000" sx="100128" sy="100128" algn="t" rotWithShape="0">
              <a:prstClr val="black">
                <a:alpha val="2205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6" name="Google Shape;1815;p23">
            <a:extLst>
              <a:ext uri="{FF2B5EF4-FFF2-40B4-BE49-F238E27FC236}">
                <a16:creationId xmlns:a16="http://schemas.microsoft.com/office/drawing/2014/main" id="{6763E53D-DF58-4B70-8895-87AA408A5EE4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054231" y="3838334"/>
            <a:ext cx="1419474" cy="73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17;p23">
            <a:extLst>
              <a:ext uri="{FF2B5EF4-FFF2-40B4-BE49-F238E27FC236}">
                <a16:creationId xmlns:a16="http://schemas.microsoft.com/office/drawing/2014/main" id="{ECAE9568-5857-4E64-8DF7-524DDB52B606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021843" y="3123339"/>
            <a:ext cx="1609547" cy="73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2" descr="NIH Funding Opportunity Announcement (FOA) | Harvard University Center for  AIDS Research">
            <a:extLst>
              <a:ext uri="{FF2B5EF4-FFF2-40B4-BE49-F238E27FC236}">
                <a16:creationId xmlns:a16="http://schemas.microsoft.com/office/drawing/2014/main" id="{9F85BF25-2F49-40D5-AD42-FBA68009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627" y="1982776"/>
            <a:ext cx="774521" cy="77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93080E7-CCAF-4201-9B05-809EF28F34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85" r="1078"/>
          <a:stretch/>
        </p:blipFill>
        <p:spPr>
          <a:xfrm>
            <a:off x="1559439" y="2376744"/>
            <a:ext cx="1642175" cy="131549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BAB9B47-A5A1-4F86-AA2E-67C279DE7C6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34508"/>
          <a:stretch/>
        </p:blipFill>
        <p:spPr>
          <a:xfrm>
            <a:off x="3046306" y="3915043"/>
            <a:ext cx="1637842" cy="13399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0721EB5-33BF-464C-AAFB-30D1EF3223F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21037" b="43206"/>
          <a:stretch/>
        </p:blipFill>
        <p:spPr>
          <a:xfrm>
            <a:off x="4676013" y="2726260"/>
            <a:ext cx="1636026" cy="13936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4A507F2-9AF8-48F2-8197-43F9DC2E21C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27145"/>
          <a:stretch/>
        </p:blipFill>
        <p:spPr>
          <a:xfrm>
            <a:off x="6009221" y="4614187"/>
            <a:ext cx="1649831" cy="132315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98D68CE-D0D0-2383-DFFF-EA90B94D9709}"/>
              </a:ext>
            </a:extLst>
          </p:cNvPr>
          <p:cNvSpPr txBox="1">
            <a:spLocks/>
          </p:cNvSpPr>
          <p:nvPr/>
        </p:nvSpPr>
        <p:spPr>
          <a:xfrm>
            <a:off x="5719367" y="6193999"/>
            <a:ext cx="3424634" cy="492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2111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50" spc="225" dirty="0">
                <a:solidFill>
                  <a:srgbClr val="7003E1"/>
                </a:solidFill>
              </a:rPr>
              <a:t>Curtesy of MDCLONE SYNTHETIC DATA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E1293E-3BC4-D8F3-CBF6-B26A94191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50" y="1988207"/>
            <a:ext cx="1598372" cy="35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E5A4168-CFFF-2A65-850F-3B391FCF2C29}"/>
              </a:ext>
            </a:extLst>
          </p:cNvPr>
          <p:cNvSpPr txBox="1">
            <a:spLocks/>
          </p:cNvSpPr>
          <p:nvPr/>
        </p:nvSpPr>
        <p:spPr>
          <a:xfrm>
            <a:off x="233351" y="378353"/>
            <a:ext cx="8677297" cy="895927"/>
          </a:xfrm>
          <a:prstGeom prst="rect">
            <a:avLst/>
          </a:prstGeom>
        </p:spPr>
        <p:txBody>
          <a:bodyPr vert="horz" lIns="0" tIns="91440" rIns="91440" bIns="45720" rtlCol="0" anchor="b">
            <a:normAutofit fontScale="90000"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b="1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>
                <a:latin typeface="Calibri" panose="020F0502020204030204" pitchFamily="34" charset="0"/>
                <a:cs typeface="Calibri" panose="020F0502020204030204" pitchFamily="34" charset="0"/>
              </a:rPr>
              <a:t>WHO ARE USING SYNTHETIC HEALTH DATA?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DAED7-0FA8-99FF-A221-6582F47890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26616" y="1282658"/>
            <a:ext cx="4302889" cy="7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2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FBF4B6F9-2A2D-C2E8-2A8E-74FD3EFAF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01" y="688201"/>
            <a:ext cx="8677297" cy="895927"/>
          </a:xfrm>
        </p:spPr>
        <p:txBody>
          <a:bodyPr>
            <a:normAutofit fontScale="90000"/>
          </a:bodyPr>
          <a:lstStyle/>
          <a:p>
            <a:r>
              <a:rPr lang="en-CA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ARC – THE CENTER FOR DIGITAL INNOVATION </a:t>
            </a:r>
            <a:br>
              <a:rPr lang="en-CA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SHEBA MEDICAL CENTER</a:t>
            </a:r>
            <a:br>
              <a:rPr lang="en-CA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ARC – The Center for Digital Innovation">
            <a:extLst>
              <a:ext uri="{FF2B5EF4-FFF2-40B4-BE49-F238E27FC236}">
                <a16:creationId xmlns:a16="http://schemas.microsoft.com/office/drawing/2014/main" id="{6883B446-5901-F061-D9CA-0AB629945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6" r="24484" b="-2"/>
          <a:stretch/>
        </p:blipFill>
        <p:spPr bwMode="auto">
          <a:xfrm>
            <a:off x="194913" y="1413164"/>
            <a:ext cx="4190141" cy="459047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DF8A20-8619-2BF2-2201-DCA3A324BC12}"/>
              </a:ext>
            </a:extLst>
          </p:cNvPr>
          <p:cNvSpPr txBox="1"/>
          <p:nvPr/>
        </p:nvSpPr>
        <p:spPr>
          <a:xfrm>
            <a:off x="4628245" y="1413164"/>
            <a:ext cx="4243965" cy="4590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377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0" i="0" u="none" strike="noStrike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Determining CPVID patients</a:t>
            </a:r>
          </a:p>
          <a:p>
            <a:pPr defTabSz="914377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0" i="0" u="none" strike="noStrike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Developing algorithms to identify patients that have COPD and are about to deteriorate</a:t>
            </a:r>
          </a:p>
          <a:p>
            <a:pPr defTabSz="914377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0" i="0" u="none" strike="noStrike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Better triaging ER patients </a:t>
            </a:r>
          </a:p>
          <a:p>
            <a:pPr defTabSz="914377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0" i="0" u="none" strike="noStrike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Examining drug usage for reverse anesthesia and topical hemostasis in the operating rooms </a:t>
            </a:r>
          </a:p>
          <a:p>
            <a:pPr defTabSz="914377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0" i="0" u="none" strike="noStrike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Examining CT scans’ findings and clinical outcomes</a:t>
            </a:r>
          </a:p>
          <a:p>
            <a:pPr defTabSz="914377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0" i="0" u="none" strike="noStrike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Developing algorithms for the optimal frequency of therapeutic drug monitoring for mood-stabilizing drugs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C2141-527B-2F08-2DC1-6CCE2725C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13" y="6335312"/>
            <a:ext cx="3919888" cy="2503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Synthetic Health data</a:t>
            </a:r>
            <a:endParaRPr lang="en-US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A0719-C312-47DA-EE15-6D12DB78E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33145" y="6335312"/>
            <a:ext cx="877711" cy="2503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 </a:t>
            </a:r>
            <a:fld id="{93005692-73BE-493E-93AB-ECD6027A7652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BD2BD-0651-CCB3-40F6-D6CC2D8FF35E}"/>
              </a:ext>
            </a:extLst>
          </p:cNvPr>
          <p:cNvSpPr txBox="1"/>
          <p:nvPr/>
        </p:nvSpPr>
        <p:spPr>
          <a:xfrm>
            <a:off x="168001" y="6003636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/>
              <a:t>https://www.mdclone.com/case-study-sheba-medical-center</a:t>
            </a:r>
          </a:p>
        </p:txBody>
      </p:sp>
    </p:spTree>
    <p:extLst>
      <p:ext uri="{BB962C8B-B14F-4D97-AF65-F5344CB8AC3E}">
        <p14:creationId xmlns:p14="http://schemas.microsoft.com/office/powerpoint/2010/main" val="52057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02280-E4B2-734A-45FA-57C269D09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3" y="334869"/>
            <a:ext cx="8677297" cy="746619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SYNTHETIC HEALTH DATA – UNITED KINGDOM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22E59-7920-7D6C-2AD9-0D42DBE26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4913" y="1145219"/>
            <a:ext cx="2761351" cy="4858417"/>
          </a:xfrm>
        </p:spPr>
        <p:txBody>
          <a:bodyPr>
            <a:normAutofit/>
          </a:bodyPr>
          <a:lstStyle/>
          <a:p>
            <a:r>
              <a:rPr lang="en-US" dirty="0"/>
              <a:t>Clinical Practice Research Datalink (CPRD)</a:t>
            </a:r>
          </a:p>
          <a:p>
            <a:r>
              <a:rPr lang="en-US" dirty="0"/>
              <a:t>Health Data Research UK (HDRUK)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1DD600-DB5D-DA18-F8C8-35DF8ABD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185" y="1063224"/>
            <a:ext cx="5765026" cy="5073222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D9DB7A-1E0A-D369-72E3-CDEF6ABA1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13" y="6335312"/>
            <a:ext cx="3919888" cy="250337"/>
          </a:xfrm>
        </p:spPr>
        <p:txBody>
          <a:bodyPr anchor="ctr">
            <a:normAutofit/>
          </a:bodyPr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544F0-53C4-373E-C6A5-A20F038B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33145" y="6335312"/>
            <a:ext cx="877711" cy="2503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 </a:t>
            </a:r>
            <a:fld id="{93005692-73BE-493E-93AB-ECD6027A7652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9B6B621-1CF7-454F-BB1D-C5E9CDA71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7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IS THE NEW FUEL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977F7F-D302-A70A-B2A7-9EACF728F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" r="-1" b="2928"/>
          <a:stretch/>
        </p:blipFill>
        <p:spPr>
          <a:xfrm>
            <a:off x="194913" y="1413166"/>
            <a:ext cx="8677297" cy="4595117"/>
          </a:xfrm>
          <a:prstGeom prst="rect">
            <a:avLst/>
          </a:prstGeom>
          <a:noFill/>
        </p:spPr>
      </p:pic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BA618B7F-201D-1465-0A9A-FC2C38275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13" y="6335312"/>
            <a:ext cx="3919888" cy="25033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Synthetic Health data</a:t>
            </a:r>
            <a:endParaRPr lang="en-US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F23C24A2-9A6D-1144-000D-D5037880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33145" y="6335312"/>
            <a:ext cx="877711" cy="25033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PAGE  </a:t>
            </a:r>
            <a:fld id="{93005692-73BE-493E-93AB-ECD6027A765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9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7">
            <a:extLst>
              <a:ext uri="{FF2B5EF4-FFF2-40B4-BE49-F238E27FC236}">
                <a16:creationId xmlns:a16="http://schemas.microsoft.com/office/drawing/2014/main" id="{963ACF51-6EB6-5B10-18C3-6E7C4368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FUTURE OF FEDERATED HEALTH DATA NETWORK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E8BBC8F8-E6FD-7DE3-380A-BF0CBA231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3" y="1613329"/>
            <a:ext cx="4190141" cy="4190141"/>
          </a:xfrm>
          <a:prstGeom prst="rect">
            <a:avLst/>
          </a:prstGeom>
          <a:noFill/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82106200-9AD0-A555-AA93-C6029D2F0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8245" y="1413164"/>
            <a:ext cx="4243965" cy="4590472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Data at source is made available for clinicians for quality improvement and operation optimization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Synthetic data is annotated with cohort description, generative algorithm and quality measurement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Synthetic data is discoverable and can be used for federated learning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Countability and valuation is transparent 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0889D-5AF0-F22C-98A0-3609840F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13" y="6335312"/>
            <a:ext cx="3919888" cy="2503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Synthetic Health data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C1C5B-231B-B34C-CE96-3C3E8F45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33145" y="6335312"/>
            <a:ext cx="877711" cy="2503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 </a:t>
            </a:r>
            <a:fld id="{93005692-73BE-493E-93AB-ECD6027A7652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7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E54A8D2-6702-058C-0180-34345397E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DOES IT TAKE TO BUILD SUCH FUTURE?</a:t>
            </a:r>
          </a:p>
        </p:txBody>
      </p:sp>
      <p:pic>
        <p:nvPicPr>
          <p:cNvPr id="5" name="Picture 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F75FA5AA-6622-54D1-B0B4-134E80B6DF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r="15311" b="1"/>
          <a:stretch/>
        </p:blipFill>
        <p:spPr>
          <a:xfrm>
            <a:off x="194913" y="1413164"/>
            <a:ext cx="4190141" cy="4590472"/>
          </a:xfrm>
          <a:prstGeom prst="rect">
            <a:avLst/>
          </a:prstGeom>
          <a:noFill/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C520BB9-AE9D-7646-9567-5BF2B13FB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8245" y="1413164"/>
            <a:ext cx="4243965" cy="4590472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Trust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Assurance of privacy and IP protection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Algorithms to generate high quality synthetic health data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FAIR data governance 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Data infrastructure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B67C7D-90A4-8E96-6DE8-96B131D6C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13" y="6335312"/>
            <a:ext cx="3919888" cy="25033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Synthetic Health data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5E79A9-122E-0472-C31B-4FC2D8C52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33145" y="6335312"/>
            <a:ext cx="877711" cy="2503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 </a:t>
            </a:r>
            <a:fld id="{93005692-73BE-493E-93AB-ECD6027A7652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6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3" y="420116"/>
            <a:ext cx="8677297" cy="895927"/>
          </a:xfrm>
        </p:spPr>
        <p:txBody>
          <a:bodyPr/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WE MUST ACT NOW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26" name="Picture 2" descr="Gartner says synthetic data will dominate AI">
            <a:extLst>
              <a:ext uri="{FF2B5EF4-FFF2-40B4-BE49-F238E27FC236}">
                <a16:creationId xmlns:a16="http://schemas.microsoft.com/office/drawing/2014/main" id="{325E4B9E-32AF-64B5-3812-A58C22EBF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r="2386" b="7888"/>
          <a:stretch/>
        </p:blipFill>
        <p:spPr bwMode="auto">
          <a:xfrm>
            <a:off x="744830" y="1449495"/>
            <a:ext cx="7348861" cy="42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21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51" y="378353"/>
            <a:ext cx="8677297" cy="895927"/>
          </a:xfrm>
        </p:spPr>
        <p:txBody>
          <a:bodyPr>
            <a:normAutofit fontScale="90000"/>
          </a:bodyPr>
          <a:lstStyle/>
          <a:p>
            <a:r>
              <a:rPr lang="en-CA" sz="4000" dirty="0">
                <a:latin typeface="Calibri" panose="020F0502020204030204" pitchFamily="34" charset="0"/>
                <a:cs typeface="Calibri" panose="020F0502020204030204" pitchFamily="34" charset="0"/>
              </a:rPr>
              <a:t>WHO ARE USING SYNTHETIC HEALTH DATA?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913" y="1434517"/>
            <a:ext cx="8677297" cy="4597166"/>
          </a:xfrm>
        </p:spPr>
        <p:txBody>
          <a:bodyPr>
            <a:normAutofit/>
          </a:bodyPr>
          <a:lstStyle/>
          <a:p>
            <a:r>
              <a:rPr lang="en-US" dirty="0"/>
              <a:t>Amazon is using synthetic data to train Alexa's language system.</a:t>
            </a:r>
          </a:p>
          <a:p>
            <a:r>
              <a:rPr lang="en-US" dirty="0"/>
              <a:t>Google's Waymo uses synthetic data to train its automatic cars.</a:t>
            </a:r>
          </a:p>
          <a:p>
            <a:r>
              <a:rPr lang="en-US" b="1" dirty="0"/>
              <a:t>Health insurance</a:t>
            </a:r>
            <a:r>
              <a:rPr lang="en-US" dirty="0"/>
              <a:t> company </a:t>
            </a:r>
            <a:r>
              <a:rPr lang="en-US" b="1" dirty="0"/>
              <a:t>Anthem</a:t>
            </a:r>
            <a:r>
              <a:rPr lang="en-US" dirty="0"/>
              <a:t> works with Google Cloud to generate synthetic data.</a:t>
            </a:r>
          </a:p>
          <a:p>
            <a:r>
              <a:rPr lang="en-US" dirty="0"/>
              <a:t>American Express &amp; J.P. Morgan are using synthetic financial data to improve fraud detection.</a:t>
            </a:r>
          </a:p>
          <a:p>
            <a:r>
              <a:rPr lang="en-US" b="1" dirty="0"/>
              <a:t>Roche</a:t>
            </a:r>
            <a:r>
              <a:rPr lang="en-US" dirty="0"/>
              <a:t> is using synthetic medical data for </a:t>
            </a:r>
            <a:r>
              <a:rPr lang="en-US" b="1" dirty="0"/>
              <a:t>clinical research</a:t>
            </a:r>
            <a:r>
              <a:rPr lang="en-US" dirty="0"/>
              <a:t>.</a:t>
            </a:r>
          </a:p>
          <a:p>
            <a:r>
              <a:rPr lang="en-US" dirty="0"/>
              <a:t>German insurance company </a:t>
            </a:r>
            <a:r>
              <a:rPr lang="en-US" dirty="0" err="1"/>
              <a:t>Provinzial</a:t>
            </a:r>
            <a:r>
              <a:rPr lang="en-US" dirty="0"/>
              <a:t> tests synthetic data for predictive analytics.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325" y="2149629"/>
            <a:ext cx="8159079" cy="31360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93;g16f576a9bc0_0_129">
            <a:extLst>
              <a:ext uri="{FF2B5EF4-FFF2-40B4-BE49-F238E27FC236}">
                <a16:creationId xmlns:a16="http://schemas.microsoft.com/office/drawing/2014/main" id="{FAE3E48C-92C8-E8A0-9B7E-5B01B37B90B9}"/>
              </a:ext>
            </a:extLst>
          </p:cNvPr>
          <p:cNvSpPr txBox="1">
            <a:spLocks/>
          </p:cNvSpPr>
          <p:nvPr/>
        </p:nvSpPr>
        <p:spPr>
          <a:xfrm>
            <a:off x="282519" y="1076101"/>
            <a:ext cx="8118289" cy="3568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3334" b="0" i="0" kern="1200" spc="-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000" b="1" dirty="0">
                <a:latin typeface="Arial"/>
                <a:ea typeface="Arial"/>
                <a:cs typeface="Arial"/>
                <a:sym typeface="Arial"/>
              </a:rPr>
              <a:t>Multivariate Distributions</a:t>
            </a:r>
          </a:p>
          <a:p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Prediction of COVID-19 Severity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81"/>
          <p:cNvPicPr preferRelativeResize="0"/>
          <p:nvPr/>
        </p:nvPicPr>
        <p:blipFill rotWithShape="1">
          <a:blip r:embed="rId3">
            <a:alphaModFix/>
          </a:blip>
          <a:srcRect r="534"/>
          <a:stretch/>
        </p:blipFill>
        <p:spPr>
          <a:xfrm>
            <a:off x="1547038" y="1965695"/>
            <a:ext cx="5894021" cy="33230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93;g16f576a9bc0_0_129">
            <a:extLst>
              <a:ext uri="{FF2B5EF4-FFF2-40B4-BE49-F238E27FC236}">
                <a16:creationId xmlns:a16="http://schemas.microsoft.com/office/drawing/2014/main" id="{87FB146E-2B56-00EA-DE08-28A6DDAA4CBE}"/>
              </a:ext>
            </a:extLst>
          </p:cNvPr>
          <p:cNvSpPr txBox="1">
            <a:spLocks/>
          </p:cNvSpPr>
          <p:nvPr/>
        </p:nvSpPr>
        <p:spPr>
          <a:xfrm>
            <a:off x="282519" y="1076101"/>
            <a:ext cx="8118289" cy="3568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3334" b="0" i="0" kern="1200" spc="-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000" b="1" dirty="0">
                <a:latin typeface="Arial"/>
                <a:ea typeface="Arial"/>
                <a:cs typeface="Arial"/>
                <a:sym typeface="Arial"/>
              </a:rPr>
              <a:t>Population Analysis</a:t>
            </a:r>
          </a:p>
          <a:p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Chlamydia rates by zip code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AB1990-86D1-7452-2C97-6692B2229E82}"/>
              </a:ext>
            </a:extLst>
          </p:cNvPr>
          <p:cNvSpPr txBox="1"/>
          <p:nvPr/>
        </p:nvSpPr>
        <p:spPr>
          <a:xfrm>
            <a:off x="1547038" y="4753806"/>
            <a:ext cx="126992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latin typeface="Arial"/>
                <a:ea typeface="Arial"/>
                <a:cs typeface="Arial"/>
                <a:sym typeface="Arial"/>
              </a:rPr>
              <a:t>Original</a:t>
            </a:r>
            <a:endParaRPr lang="en-US" sz="135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0A64A-C97E-4B9F-1F51-64AB6BE70D6A}"/>
              </a:ext>
            </a:extLst>
          </p:cNvPr>
          <p:cNvSpPr txBox="1"/>
          <p:nvPr/>
        </p:nvSpPr>
        <p:spPr>
          <a:xfrm>
            <a:off x="4572001" y="4753806"/>
            <a:ext cx="126992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latin typeface="Arial"/>
                <a:ea typeface="Arial"/>
                <a:cs typeface="Arial"/>
                <a:sym typeface="Arial"/>
              </a:rPr>
              <a:t>Synthetic</a:t>
            </a:r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1796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tarry night sky&#10;&#10;Description automatically generated with low confidence">
            <a:extLst>
              <a:ext uri="{FF2B5EF4-FFF2-40B4-BE49-F238E27FC236}">
                <a16:creationId xmlns:a16="http://schemas.microsoft.com/office/drawing/2014/main" id="{8C2E73BD-34D5-F57D-6D57-891C62515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412875"/>
            <a:ext cx="6931025" cy="4594225"/>
          </a:xfrm>
        </p:spPr>
      </p:pic>
      <p:pic>
        <p:nvPicPr>
          <p:cNvPr id="10" name="Graphic 9" descr="Hospital with solid fill">
            <a:extLst>
              <a:ext uri="{FF2B5EF4-FFF2-40B4-BE49-F238E27FC236}">
                <a16:creationId xmlns:a16="http://schemas.microsoft.com/office/drawing/2014/main" id="{5EA6AA41-242B-DE4B-EE5D-3DC220ACE0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45" t="13334" r="4545" b="17910"/>
          <a:stretch/>
        </p:blipFill>
        <p:spPr>
          <a:xfrm>
            <a:off x="7552838" y="4430864"/>
            <a:ext cx="975518" cy="725655"/>
          </a:xfrm>
          <a:prstGeom prst="rect">
            <a:avLst/>
          </a:prstGeom>
        </p:spPr>
      </p:pic>
      <p:pic>
        <p:nvPicPr>
          <p:cNvPr id="9" name="Picture 2" descr="Medipense » HIPAA vs PIPEDA, Mandatory Protection">
            <a:extLst>
              <a:ext uri="{FF2B5EF4-FFF2-40B4-BE49-F238E27FC236}">
                <a16:creationId xmlns:a16="http://schemas.microsoft.com/office/drawing/2014/main" id="{28D6B13C-4C91-C2C6-8AD8-20B8BD53F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98" y="1460978"/>
            <a:ext cx="853020" cy="8530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GDPR Compliance - Book Creator app">
            <a:extLst>
              <a:ext uri="{FF2B5EF4-FFF2-40B4-BE49-F238E27FC236}">
                <a16:creationId xmlns:a16="http://schemas.microsoft.com/office/drawing/2014/main" id="{73912746-3E81-09F2-BA6B-CAEA5AC37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98" y="3301533"/>
            <a:ext cx="900179" cy="9010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675D9F-78B2-722A-453D-45C6B1339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7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 HEALTH DATA IS NOT EASY TO ACCESS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5E9EA5-7C35-14DF-7F31-01317152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13" y="6335312"/>
            <a:ext cx="3919888" cy="2503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Synthetic Health data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BBA1D-AC89-5D3B-E8D6-A9C796D1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33145" y="6335312"/>
            <a:ext cx="877711" cy="2503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 </a:t>
            </a:r>
            <a:fld id="{93005692-73BE-493E-93AB-ECD6027A765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11" name="Picture 4" descr="What is HIPPA Compliance - HIPPA Compliant Nurse Call System">
            <a:extLst>
              <a:ext uri="{FF2B5EF4-FFF2-40B4-BE49-F238E27FC236}">
                <a16:creationId xmlns:a16="http://schemas.microsoft.com/office/drawing/2014/main" id="{558E21EC-7278-5DD3-8901-79CAB41AD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838" y="2444938"/>
            <a:ext cx="1319373" cy="72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71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4E859A15-9590-C266-BF99-7B22914955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165" y="1023389"/>
            <a:ext cx="3607504" cy="4050039"/>
          </a:xfrm>
          <a:prstGeom prst="rect">
            <a:avLst/>
          </a:prstGeom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E9FBA0-007C-D5E0-E7B6-0D0865A48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049" y="1023389"/>
            <a:ext cx="4309159" cy="2297959"/>
          </a:xfrm>
          <a:prstGeom prst="rect">
            <a:avLst/>
          </a:prstGeom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0FC73F-4B74-34D1-0D0B-474E09B7D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06"/>
          <a:stretch/>
        </p:blipFill>
        <p:spPr>
          <a:xfrm>
            <a:off x="164049" y="2613601"/>
            <a:ext cx="3615544" cy="2459827"/>
          </a:xfrm>
          <a:prstGeom prst="rect">
            <a:avLst/>
          </a:prstGeom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57DAB-F69D-0810-32F2-9917FB050E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89"/>
          <a:stretch/>
        </p:blipFill>
        <p:spPr>
          <a:xfrm>
            <a:off x="2669576" y="2098811"/>
            <a:ext cx="3984624" cy="2974617"/>
          </a:xfrm>
          <a:prstGeom prst="rect">
            <a:avLst/>
          </a:prstGeom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FF4F61-32CE-3AD3-6519-935D48F1BC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461"/>
          <a:stretch/>
        </p:blipFill>
        <p:spPr>
          <a:xfrm>
            <a:off x="5618517" y="2384755"/>
            <a:ext cx="3425932" cy="1256663"/>
          </a:xfrm>
          <a:prstGeom prst="rect">
            <a:avLst/>
          </a:prstGeom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91583D-770A-082C-324B-26B6903458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40616"/>
          <a:stretch/>
        </p:blipFill>
        <p:spPr>
          <a:xfrm>
            <a:off x="1490349" y="3320317"/>
            <a:ext cx="3726548" cy="1753112"/>
          </a:xfrm>
          <a:prstGeom prst="rect">
            <a:avLst/>
          </a:prstGeom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76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1997E44-E5C2-4C05-9320-391851C95B58}"/>
              </a:ext>
            </a:extLst>
          </p:cNvPr>
          <p:cNvGrpSpPr/>
          <p:nvPr/>
        </p:nvGrpSpPr>
        <p:grpSpPr>
          <a:xfrm>
            <a:off x="297021" y="1853661"/>
            <a:ext cx="2962208" cy="4380452"/>
            <a:chOff x="8434386" y="895350"/>
            <a:chExt cx="3133726" cy="4829175"/>
          </a:xfrm>
        </p:grpSpPr>
        <p:sp>
          <p:nvSpPr>
            <p:cNvPr id="27" name="Flowchart: Document 26">
              <a:extLst>
                <a:ext uri="{FF2B5EF4-FFF2-40B4-BE49-F238E27FC236}">
                  <a16:creationId xmlns:a16="http://schemas.microsoft.com/office/drawing/2014/main" id="{97E0CB9F-2B75-435F-98D7-54E47D594BE2}"/>
                </a:ext>
              </a:extLst>
            </p:cNvPr>
            <p:cNvSpPr/>
            <p:nvPr/>
          </p:nvSpPr>
          <p:spPr>
            <a:xfrm>
              <a:off x="8434386" y="895350"/>
              <a:ext cx="3124200" cy="4829175"/>
            </a:xfrm>
            <a:prstGeom prst="flowChartDocumen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5EFD69E-2171-46C2-845E-A345AB201CD3}"/>
                </a:ext>
              </a:extLst>
            </p:cNvPr>
            <p:cNvGrpSpPr/>
            <p:nvPr/>
          </p:nvGrpSpPr>
          <p:grpSpPr>
            <a:xfrm>
              <a:off x="8443912" y="930275"/>
              <a:ext cx="3124200" cy="4756150"/>
              <a:chOff x="89976" y="813104"/>
              <a:chExt cx="3207109" cy="5017241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25B72C3-EA9A-4A84-BBDB-7CA5CCC7FA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20951"/>
              <a:stretch/>
            </p:blipFill>
            <p:spPr>
              <a:xfrm>
                <a:off x="89976" y="985427"/>
                <a:ext cx="3207109" cy="4844918"/>
              </a:xfrm>
              <a:prstGeom prst="flowChartDocumen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730D7D9-EBAB-48EE-AFD6-35C253959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9976" y="813104"/>
                <a:ext cx="3207109" cy="186611"/>
              </a:xfrm>
              <a:prstGeom prst="flowChartDocument">
                <a:avLst/>
              </a:prstGeom>
              <a:ln>
                <a:solidFill>
                  <a:srgbClr val="000000"/>
                </a:solidFill>
              </a:ln>
            </p:spPr>
          </p:pic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1CB7330-71D7-447E-BEB2-2ACA69771F2F}"/>
              </a:ext>
            </a:extLst>
          </p:cNvPr>
          <p:cNvSpPr/>
          <p:nvPr/>
        </p:nvSpPr>
        <p:spPr>
          <a:xfrm>
            <a:off x="5564460" y="2619857"/>
            <a:ext cx="1961047" cy="1618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525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ABFB09-3DCB-E470-4643-93A60E7683B8}"/>
              </a:ext>
            </a:extLst>
          </p:cNvPr>
          <p:cNvSpPr/>
          <p:nvPr/>
        </p:nvSpPr>
        <p:spPr>
          <a:xfrm>
            <a:off x="3681369" y="2498250"/>
            <a:ext cx="1961047" cy="1618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450" b="1" dirty="0">
                <a:solidFill>
                  <a:schemeClr val="accent1">
                    <a:lumMod val="50000"/>
                  </a:schemeClr>
                </a:solidFill>
              </a:rPr>
              <a:t>=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92AF0B-470F-AC66-A41D-63267A6A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7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WHY WE NEED ACCESS TO REAL DATA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5D9A9-6D19-019B-2319-86F98F3FA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2464E-4018-76A9-60B6-D4644A5D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36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5FADFA5-81D5-A62C-0611-A24AA92FE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681428" y="1636319"/>
            <a:ext cx="4226312" cy="31697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7C397B-7259-4EA3-38F8-E8761ECAD92F}"/>
              </a:ext>
            </a:extLst>
          </p:cNvPr>
          <p:cNvSpPr/>
          <p:nvPr/>
        </p:nvSpPr>
        <p:spPr>
          <a:xfrm>
            <a:off x="2862219" y="2136852"/>
            <a:ext cx="1961047" cy="1618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450" b="1" dirty="0">
                <a:solidFill>
                  <a:srgbClr val="7003E1"/>
                </a:solidFill>
              </a:rPr>
              <a:t>=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49B71D-202E-8819-6602-011248ACC5F6}"/>
              </a:ext>
            </a:extLst>
          </p:cNvPr>
          <p:cNvGrpSpPr/>
          <p:nvPr/>
        </p:nvGrpSpPr>
        <p:grpSpPr>
          <a:xfrm>
            <a:off x="274434" y="958311"/>
            <a:ext cx="2962208" cy="4380452"/>
            <a:chOff x="8434386" y="895350"/>
            <a:chExt cx="3133726" cy="4829175"/>
          </a:xfrm>
        </p:grpSpPr>
        <p:sp>
          <p:nvSpPr>
            <p:cNvPr id="8" name="Flowchart: Document 7">
              <a:extLst>
                <a:ext uri="{FF2B5EF4-FFF2-40B4-BE49-F238E27FC236}">
                  <a16:creationId xmlns:a16="http://schemas.microsoft.com/office/drawing/2014/main" id="{575922FB-172D-B47D-761B-F0BA00DA6426}"/>
                </a:ext>
              </a:extLst>
            </p:cNvPr>
            <p:cNvSpPr/>
            <p:nvPr/>
          </p:nvSpPr>
          <p:spPr>
            <a:xfrm>
              <a:off x="8434386" y="895350"/>
              <a:ext cx="3124200" cy="4829175"/>
            </a:xfrm>
            <a:prstGeom prst="flowChartDocumen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B7248C7-6B3F-E855-88F1-604DFC61CD0C}"/>
                </a:ext>
              </a:extLst>
            </p:cNvPr>
            <p:cNvGrpSpPr/>
            <p:nvPr/>
          </p:nvGrpSpPr>
          <p:grpSpPr>
            <a:xfrm>
              <a:off x="8443912" y="930275"/>
              <a:ext cx="3124200" cy="4756150"/>
              <a:chOff x="89976" y="813104"/>
              <a:chExt cx="3207109" cy="501724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E618369-C50D-6E1E-AF59-674A7792E4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20951"/>
              <a:stretch/>
            </p:blipFill>
            <p:spPr>
              <a:xfrm>
                <a:off x="89976" y="985427"/>
                <a:ext cx="3207109" cy="4844918"/>
              </a:xfrm>
              <a:prstGeom prst="flowChartDocumen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CFC2A47-AB99-1CF6-E7F6-4CA500EE7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9976" y="813104"/>
                <a:ext cx="3207109" cy="186611"/>
              </a:xfrm>
              <a:prstGeom prst="flowChartDocument">
                <a:avLst/>
              </a:prstGeom>
              <a:ln>
                <a:solidFill>
                  <a:srgbClr val="000000"/>
                </a:solidFill>
              </a:ln>
            </p:spPr>
          </p:pic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E115E2-2A8B-DEA4-22C7-F974D001C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6537A7-C35C-850F-FA3C-30265976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30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rrow: Left 21">
            <a:extLst>
              <a:ext uri="{FF2B5EF4-FFF2-40B4-BE49-F238E27FC236}">
                <a16:creationId xmlns:a16="http://schemas.microsoft.com/office/drawing/2014/main" id="{33F0716B-86CE-4B35-9EAC-274AF65CF1DF}"/>
              </a:ext>
            </a:extLst>
          </p:cNvPr>
          <p:cNvSpPr/>
          <p:nvPr/>
        </p:nvSpPr>
        <p:spPr>
          <a:xfrm flipH="1">
            <a:off x="3617375" y="2587258"/>
            <a:ext cx="1830981" cy="650081"/>
          </a:xfrm>
          <a:prstGeom prst="leftArrow">
            <a:avLst/>
          </a:prstGeom>
          <a:solidFill>
            <a:srgbClr val="7003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89FB96-941B-4A9B-8ED1-01F01D83A9AD}"/>
              </a:ext>
            </a:extLst>
          </p:cNvPr>
          <p:cNvSpPr txBox="1"/>
          <p:nvPr/>
        </p:nvSpPr>
        <p:spPr>
          <a:xfrm>
            <a:off x="3935070" y="5171400"/>
            <a:ext cx="1217000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88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Photo copyright © Yuval Ofek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524379-1893-73D1-1D3D-0B6FC2218E80}"/>
              </a:ext>
            </a:extLst>
          </p:cNvPr>
          <p:cNvGrpSpPr/>
          <p:nvPr/>
        </p:nvGrpSpPr>
        <p:grpSpPr>
          <a:xfrm>
            <a:off x="5853150" y="954347"/>
            <a:ext cx="2962656" cy="4382262"/>
            <a:chOff x="691063" y="895349"/>
            <a:chExt cx="3124200" cy="4829175"/>
          </a:xfrm>
        </p:grpSpPr>
        <p:sp>
          <p:nvSpPr>
            <p:cNvPr id="3" name="Flowchart: Document 2">
              <a:extLst>
                <a:ext uri="{FF2B5EF4-FFF2-40B4-BE49-F238E27FC236}">
                  <a16:creationId xmlns:a16="http://schemas.microsoft.com/office/drawing/2014/main" id="{6C1A21DA-0FCF-B683-F1E6-6628D4DBDF16}"/>
                </a:ext>
              </a:extLst>
            </p:cNvPr>
            <p:cNvSpPr/>
            <p:nvPr/>
          </p:nvSpPr>
          <p:spPr>
            <a:xfrm>
              <a:off x="691063" y="895349"/>
              <a:ext cx="3124200" cy="4829175"/>
            </a:xfrm>
            <a:prstGeom prst="flowChartDocumen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9ADA952-B57B-D440-4A32-7D6936DC528B}"/>
                </a:ext>
              </a:extLst>
            </p:cNvPr>
            <p:cNvGrpSpPr/>
            <p:nvPr/>
          </p:nvGrpSpPr>
          <p:grpSpPr>
            <a:xfrm>
              <a:off x="700588" y="930276"/>
              <a:ext cx="3090362" cy="4756150"/>
              <a:chOff x="5568486" y="813103"/>
              <a:chExt cx="3223305" cy="529907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82C0B76-75D6-4179-D8EE-130F65BB98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5452"/>
              <a:stretch/>
            </p:blipFill>
            <p:spPr>
              <a:xfrm>
                <a:off x="5568486" y="999714"/>
                <a:ext cx="3223305" cy="5112464"/>
              </a:xfrm>
              <a:prstGeom prst="flowChartDocumen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2E1A475-B33A-DB6C-591C-E68D19FC4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84682" y="813103"/>
                <a:ext cx="3207109" cy="186611"/>
              </a:xfrm>
              <a:prstGeom prst="flowChartDocument">
                <a:avLst/>
              </a:prstGeom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C792CDA-7A50-FD6A-2ABF-E21700D2D9AB}"/>
              </a:ext>
            </a:extLst>
          </p:cNvPr>
          <p:cNvSpPr txBox="1"/>
          <p:nvPr/>
        </p:nvSpPr>
        <p:spPr>
          <a:xfrm rot="2700000">
            <a:off x="5668622" y="2363118"/>
            <a:ext cx="33436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7003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SYNTHETIC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DB8D65-38A6-9C87-B0D3-E91D99E34722}"/>
              </a:ext>
            </a:extLst>
          </p:cNvPr>
          <p:cNvGrpSpPr/>
          <p:nvPr/>
        </p:nvGrpSpPr>
        <p:grpSpPr>
          <a:xfrm>
            <a:off x="274434" y="958311"/>
            <a:ext cx="2962208" cy="4380452"/>
            <a:chOff x="8434386" y="895350"/>
            <a:chExt cx="3133726" cy="4829175"/>
          </a:xfrm>
        </p:grpSpPr>
        <p:sp>
          <p:nvSpPr>
            <p:cNvPr id="9" name="Flowchart: Document 8">
              <a:extLst>
                <a:ext uri="{FF2B5EF4-FFF2-40B4-BE49-F238E27FC236}">
                  <a16:creationId xmlns:a16="http://schemas.microsoft.com/office/drawing/2014/main" id="{34145ED7-AD62-AA17-A517-A2064480BB33}"/>
                </a:ext>
              </a:extLst>
            </p:cNvPr>
            <p:cNvSpPr/>
            <p:nvPr/>
          </p:nvSpPr>
          <p:spPr>
            <a:xfrm>
              <a:off x="8434386" y="895350"/>
              <a:ext cx="3124200" cy="4829175"/>
            </a:xfrm>
            <a:prstGeom prst="flowChartDocumen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5465BB5-D03D-6EA1-1F37-EB1A1129832C}"/>
                </a:ext>
              </a:extLst>
            </p:cNvPr>
            <p:cNvGrpSpPr/>
            <p:nvPr/>
          </p:nvGrpSpPr>
          <p:grpSpPr>
            <a:xfrm>
              <a:off x="8443912" y="930275"/>
              <a:ext cx="3124200" cy="4756150"/>
              <a:chOff x="89976" y="813104"/>
              <a:chExt cx="3207109" cy="501724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86E0EF0-4396-2D5A-B401-DB290B56FB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20951"/>
              <a:stretch/>
            </p:blipFill>
            <p:spPr>
              <a:xfrm>
                <a:off x="89976" y="985427"/>
                <a:ext cx="3207109" cy="4844918"/>
              </a:xfrm>
              <a:prstGeom prst="flowChartDocumen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2D5920-FE9A-84C2-C365-2BEEDACF0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9976" y="813104"/>
                <a:ext cx="3207109" cy="186611"/>
              </a:xfrm>
              <a:prstGeom prst="flowChartDocument">
                <a:avLst/>
              </a:prstGeom>
              <a:ln>
                <a:solidFill>
                  <a:srgbClr val="000000"/>
                </a:solidFill>
              </a:ln>
            </p:spPr>
          </p:pic>
        </p:grp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F63DCF8-AD0F-5454-BE67-374B2776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25D7288-8840-4609-AF5E-730907FA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50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40446B72-7DD6-77A6-2472-6D5630AB5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8" t="8827" r="5207" b="11830"/>
          <a:stretch/>
        </p:blipFill>
        <p:spPr>
          <a:xfrm>
            <a:off x="2291554" y="1425754"/>
            <a:ext cx="4560893" cy="346261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417164-AF42-BF25-8B87-499CFE4CC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50839-394A-AF64-9BFE-2727F2204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1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52C5ABB-171E-4476-BD2D-EF7E976A4A22}"/>
              </a:ext>
            </a:extLst>
          </p:cNvPr>
          <p:cNvSpPr txBox="1"/>
          <p:nvPr/>
        </p:nvSpPr>
        <p:spPr>
          <a:xfrm>
            <a:off x="779150" y="1336830"/>
            <a:ext cx="334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3E3F0ED-5877-45AF-9DBA-712CF6A35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099" y="5521170"/>
            <a:ext cx="1253313" cy="184237"/>
          </a:xfrm>
          <a:prstGeom prst="rect">
            <a:avLst/>
          </a:prstGeom>
        </p:spPr>
      </p:pic>
      <p:pic>
        <p:nvPicPr>
          <p:cNvPr id="2" name="Picture 1" descr="A picture containing outdoor&#10;&#10;Description automatically generated">
            <a:extLst>
              <a:ext uri="{FF2B5EF4-FFF2-40B4-BE49-F238E27FC236}">
                <a16:creationId xmlns:a16="http://schemas.microsoft.com/office/drawing/2014/main" id="{8FE501D1-29E6-0FC1-CC0F-5A0B91F0FE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98" t="8827" r="5207" b="11830"/>
          <a:stretch/>
        </p:blipFill>
        <p:spPr>
          <a:xfrm>
            <a:off x="5038608" y="2121531"/>
            <a:ext cx="3631357" cy="2756916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22B1DA5-B497-930C-D82C-053B36139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11696" y="2121531"/>
            <a:ext cx="3678541" cy="27589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D29127-10EA-C3D3-09BE-0980E00028C3}"/>
              </a:ext>
            </a:extLst>
          </p:cNvPr>
          <p:cNvSpPr txBox="1"/>
          <p:nvPr/>
        </p:nvSpPr>
        <p:spPr>
          <a:xfrm>
            <a:off x="4770125" y="1336830"/>
            <a:ext cx="334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SYNTHETIC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039747-D1BD-4C78-FCBE-E918A96C8F97}"/>
              </a:ext>
            </a:extLst>
          </p:cNvPr>
          <p:cNvSpPr txBox="1"/>
          <p:nvPr/>
        </p:nvSpPr>
        <p:spPr>
          <a:xfrm>
            <a:off x="4443516" y="5486133"/>
            <a:ext cx="3343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Courtesy of Daniel  Blumenthal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25C27-7B46-3A20-3FE7-3310EEC55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Synthetic Health data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5FEB7-F6B8-8DC0-EFB0-76B0E3DE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ofWaterloo_WhiteBkgrd">
  <a:themeElements>
    <a:clrScheme name="Waterloo2016">
      <a:dk1>
        <a:sysClr val="windowText" lastClr="000000"/>
      </a:dk1>
      <a:lt1>
        <a:sysClr val="window" lastClr="FFFFFF"/>
      </a:lt1>
      <a:dk2>
        <a:srgbClr val="757575"/>
      </a:dk2>
      <a:lt2>
        <a:srgbClr val="D6D6D6"/>
      </a:lt2>
      <a:accent1>
        <a:srgbClr val="FFD54F"/>
      </a:accent1>
      <a:accent2>
        <a:srgbClr val="0C0C0C"/>
      </a:accent2>
      <a:accent3>
        <a:srgbClr val="AEAEAE"/>
      </a:accent3>
      <a:accent4>
        <a:srgbClr val="B71233"/>
      </a:accent4>
      <a:accent5>
        <a:srgbClr val="7F7F7F"/>
      </a:accent5>
      <a:accent6>
        <a:srgbClr val="0073CE"/>
      </a:accent6>
      <a:hlink>
        <a:srgbClr val="353535"/>
      </a:hlink>
      <a:folHlink>
        <a:srgbClr val="595959"/>
      </a:folHlink>
    </a:clrScheme>
    <a:fontScheme name="Custom 8">
      <a:majorFont>
        <a:latin typeface="Barlow Condensed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terloo_powerpoint_template_4-3_standard" id="{DAF9DC45-0297-804C-93BD-24ED76456EDE}" vid="{513A3A65-1B16-454A-B698-EA7836BF771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D5D1B812FFD740B6DB78D53402CFD0" ma:contentTypeVersion="4" ma:contentTypeDescription="Create a new document." ma:contentTypeScope="" ma:versionID="910f2c263ffdbbacf333b1b099c279ee">
  <xsd:schema xmlns:xsd="http://www.w3.org/2001/XMLSchema" xmlns:xs="http://www.w3.org/2001/XMLSchema" xmlns:p="http://schemas.microsoft.com/office/2006/metadata/properties" xmlns:ns2="c561f29c-af62-406f-92d9-4d7a64bbf0b6" xmlns:ns3="cb53948e-b0e0-4500-a82f-4efd026b1b6b" targetNamespace="http://schemas.microsoft.com/office/2006/metadata/properties" ma:root="true" ma:fieldsID="8e02c7e6df665d59858d270cb6324288" ns2:_="" ns3:_="">
    <xsd:import namespace="c561f29c-af62-406f-92d9-4d7a64bbf0b6"/>
    <xsd:import namespace="cb53948e-b0e0-4500-a82f-4efd026b1b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1f29c-af62-406f-92d9-4d7a64bbf0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3948e-b0e0-4500-a82f-4efd026b1b6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C14A17-F14D-4C13-B425-B5B3E606604B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cb53948e-b0e0-4500-a82f-4efd026b1b6b"/>
    <ds:schemaRef ds:uri="c561f29c-af62-406f-92d9-4d7a64bbf0b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172C5DA-4B47-4AC5-B570-4E0229DE97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83CDBE-3D46-4E7F-8589-A0EE4EED94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61f29c-af62-406f-92d9-4d7a64bbf0b6"/>
    <ds:schemaRef ds:uri="cb53948e-b0e0-4500-a82f-4efd026b1b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waterloo_powerpoint_template_4-3_standard</Template>
  <TotalTime>522</TotalTime>
  <Words>1102</Words>
  <Application>Microsoft Office PowerPoint</Application>
  <PresentationFormat>On-screen Show (4:3)</PresentationFormat>
  <Paragraphs>159</Paragraphs>
  <Slides>25</Slides>
  <Notes>12</Notes>
  <HiddenSlides>4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-apple-system</vt:lpstr>
      <vt:lpstr>Arial</vt:lpstr>
      <vt:lpstr>Barlow Condensed</vt:lpstr>
      <vt:lpstr>Calibri</vt:lpstr>
      <vt:lpstr>Calibri Light</vt:lpstr>
      <vt:lpstr>Courier New</vt:lpstr>
      <vt:lpstr>Georgia</vt:lpstr>
      <vt:lpstr>Poppins</vt:lpstr>
      <vt:lpstr>Source Sans Pro</vt:lpstr>
      <vt:lpstr>Verdana</vt:lpstr>
      <vt:lpstr>Wingdings</vt:lpstr>
      <vt:lpstr>UofWaterloo_WhiteBkgrd</vt:lpstr>
      <vt:lpstr>SYNTHETIC HEALTH DATA</vt:lpstr>
      <vt:lpstr>DATA IS THE NEW FUEL</vt:lpstr>
      <vt:lpstr>REAL HEALTH DATA IS NOT EASY TO ACCESS</vt:lpstr>
      <vt:lpstr>PowerPoint Presentation</vt:lpstr>
      <vt:lpstr>WHY WE NEED ACCESS TO REAL DATA</vt:lpstr>
      <vt:lpstr>PowerPoint Presentation</vt:lpstr>
      <vt:lpstr>PowerPoint Presentation</vt:lpstr>
      <vt:lpstr>PowerPoint Presentation</vt:lpstr>
      <vt:lpstr>PowerPoint Presentation</vt:lpstr>
      <vt:lpstr>WHAT IS SYNTHETIC DATA</vt:lpstr>
      <vt:lpstr>PowerPoint Presentation</vt:lpstr>
      <vt:lpstr>SYNTHETIC DATA GENERATION TECHNIQUES</vt:lpstr>
      <vt:lpstr>HOW USEFUL IS SYNTHETIC DATA?</vt:lpstr>
      <vt:lpstr>SYNTHETIC DATA UTILITY</vt:lpstr>
      <vt:lpstr>PowerPoint Presentation</vt:lpstr>
      <vt:lpstr>ACCELERATE HEALTH CARE AND INNOVATIONS</vt:lpstr>
      <vt:lpstr>PowerPoint Presentation</vt:lpstr>
      <vt:lpstr>ARC – THE CENTER FOR DIGITAL INNOVATION  SHEBA MEDICAL CENTER </vt:lpstr>
      <vt:lpstr>SYNTHETIC HEALTH DATA – UNITED KINGDOM</vt:lpstr>
      <vt:lpstr>FUTURE OF FEDERATED HEALTH DATA NETWORK</vt:lpstr>
      <vt:lpstr>WHAT DOES IT TAKE TO BUILD SUCH FUTURE?</vt:lpstr>
      <vt:lpstr>WE MUST ACT NOW</vt:lpstr>
      <vt:lpstr>WHO ARE USING SYNTHETIC HEALTH DATA?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IN THIS SPACE HERE</dc:title>
  <dc:creator>SHU-FENG TSAO</dc:creator>
  <cp:lastModifiedBy>Helen Chen</cp:lastModifiedBy>
  <cp:revision>17</cp:revision>
  <dcterms:created xsi:type="dcterms:W3CDTF">2022-11-24T01:33:17Z</dcterms:created>
  <dcterms:modified xsi:type="dcterms:W3CDTF">2023-05-04T21:40:43Z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0x010100D6D5D1B812FFD740B6DB78D53402CFD0</vt:lpwstr>
  </property>
</Properties>
</file>