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  <p:sldMasterId id="2147483722" r:id="rId2"/>
  </p:sldMasterIdLst>
  <p:notesMasterIdLst>
    <p:notesMasterId r:id="rId24"/>
  </p:notesMasterIdLst>
  <p:handoutMasterIdLst>
    <p:handoutMasterId r:id="rId25"/>
  </p:handoutMasterIdLst>
  <p:sldIdLst>
    <p:sldId id="256" r:id="rId3"/>
    <p:sldId id="726" r:id="rId4"/>
    <p:sldId id="711" r:id="rId5"/>
    <p:sldId id="400" r:id="rId6"/>
    <p:sldId id="404" r:id="rId7"/>
    <p:sldId id="467" r:id="rId8"/>
    <p:sldId id="727" r:id="rId9"/>
    <p:sldId id="257" r:id="rId10"/>
    <p:sldId id="720" r:id="rId11"/>
    <p:sldId id="732" r:id="rId12"/>
    <p:sldId id="258" r:id="rId13"/>
    <p:sldId id="728" r:id="rId14"/>
    <p:sldId id="260" r:id="rId15"/>
    <p:sldId id="722" r:id="rId16"/>
    <p:sldId id="261" r:id="rId17"/>
    <p:sldId id="739" r:id="rId18"/>
    <p:sldId id="264" r:id="rId19"/>
    <p:sldId id="263" r:id="rId20"/>
    <p:sldId id="724" r:id="rId21"/>
    <p:sldId id="262" r:id="rId22"/>
    <p:sldId id="74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64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n Hirdes" initials="JH" lastIdx="2" clrIdx="0">
    <p:extLst>
      <p:ext uri="{19B8F6BF-5375-455C-9EA6-DF929625EA0E}">
        <p15:presenceInfo xmlns:p15="http://schemas.microsoft.com/office/powerpoint/2012/main" userId="S::hirdes@uwaterloo.ca::1f726a00-d1af-4cb3-85b8-77db10adfd0b" providerId="AD"/>
      </p:ext>
    </p:extLst>
  </p:cmAuthor>
  <p:cmAuthor id="2" name="Anna Martin" initials="AM" lastIdx="24" clrIdx="1">
    <p:extLst>
      <p:ext uri="{19B8F6BF-5375-455C-9EA6-DF929625EA0E}">
        <p15:presenceInfo xmlns:p15="http://schemas.microsoft.com/office/powerpoint/2012/main" userId="S::a75marti@uwaterloo.ca::1c8bc81f-69c4-4bb1-8d53-80bc261f79d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52"/>
    <a:srgbClr val="C10000"/>
    <a:srgbClr val="E4B429"/>
    <a:srgbClr val="0098A4"/>
    <a:srgbClr val="005862"/>
    <a:srgbClr val="FFC100"/>
    <a:srgbClr val="669900"/>
    <a:srgbClr val="97DFEF"/>
    <a:srgbClr val="D93F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D6B6D8-EB0A-4E22-AA70-E6B3CB640168}" v="3" dt="2023-05-05T02:16:50.4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77" d="100"/>
          <a:sy n="77" d="100"/>
        </p:scale>
        <p:origin x="51" y="594"/>
      </p:cViewPr>
      <p:guideLst>
        <p:guide orient="horz" pos="864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928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Hirdes" userId="1f726a00-d1af-4cb3-85b8-77db10adfd0b" providerId="ADAL" clId="{F8D6B6D8-EB0A-4E22-AA70-E6B3CB640168}"/>
    <pc:docChg chg="custSel addSld modSld">
      <pc:chgData name="John Hirdes" userId="1f726a00-d1af-4cb3-85b8-77db10adfd0b" providerId="ADAL" clId="{F8D6B6D8-EB0A-4E22-AA70-E6B3CB640168}" dt="2023-05-05T02:24:01.932" v="14" actId="20577"/>
      <pc:docMkLst>
        <pc:docMk/>
      </pc:docMkLst>
      <pc:sldChg chg="modSp">
        <pc:chgData name="John Hirdes" userId="1f726a00-d1af-4cb3-85b8-77db10adfd0b" providerId="ADAL" clId="{F8D6B6D8-EB0A-4E22-AA70-E6B3CB640168}" dt="2023-05-05T02:16:21.635" v="0" actId="20577"/>
        <pc:sldMkLst>
          <pc:docMk/>
          <pc:sldMk cId="310169494" sldId="257"/>
        </pc:sldMkLst>
        <pc:spChg chg="mod">
          <ac:chgData name="John Hirdes" userId="1f726a00-d1af-4cb3-85b8-77db10adfd0b" providerId="ADAL" clId="{F8D6B6D8-EB0A-4E22-AA70-E6B3CB640168}" dt="2023-05-05T02:16:21.635" v="0" actId="20577"/>
          <ac:spMkLst>
            <pc:docMk/>
            <pc:sldMk cId="310169494" sldId="257"/>
            <ac:spMk id="6" creationId="{3CE40D38-8033-0C93-D15D-18B191CF894A}"/>
          </ac:spMkLst>
        </pc:spChg>
      </pc:sldChg>
      <pc:sldChg chg="modAnim">
        <pc:chgData name="John Hirdes" userId="1f726a00-d1af-4cb3-85b8-77db10adfd0b" providerId="ADAL" clId="{F8D6B6D8-EB0A-4E22-AA70-E6B3CB640168}" dt="2023-05-05T02:16:50.472" v="2"/>
        <pc:sldMkLst>
          <pc:docMk/>
          <pc:sldMk cId="1956235589" sldId="720"/>
        </pc:sldMkLst>
      </pc:sldChg>
      <pc:sldChg chg="addSp delSp modSp new mod modClrScheme chgLayout">
        <pc:chgData name="John Hirdes" userId="1f726a00-d1af-4cb3-85b8-77db10adfd0b" providerId="ADAL" clId="{F8D6B6D8-EB0A-4E22-AA70-E6B3CB640168}" dt="2023-05-05T02:24:01.932" v="14" actId="20577"/>
        <pc:sldMkLst>
          <pc:docMk/>
          <pc:sldMk cId="3773506454" sldId="740"/>
        </pc:sldMkLst>
        <pc:spChg chg="del mod ord">
          <ac:chgData name="John Hirdes" userId="1f726a00-d1af-4cb3-85b8-77db10adfd0b" providerId="ADAL" clId="{F8D6B6D8-EB0A-4E22-AA70-E6B3CB640168}" dt="2023-05-05T02:23:56.156" v="4" actId="700"/>
          <ac:spMkLst>
            <pc:docMk/>
            <pc:sldMk cId="3773506454" sldId="740"/>
            <ac:spMk id="2" creationId="{BD4A39C5-5DEE-35C4-3727-119AF35AE9E2}"/>
          </ac:spMkLst>
        </pc:spChg>
        <pc:spChg chg="del mod ord">
          <ac:chgData name="John Hirdes" userId="1f726a00-d1af-4cb3-85b8-77db10adfd0b" providerId="ADAL" clId="{F8D6B6D8-EB0A-4E22-AA70-E6B3CB640168}" dt="2023-05-05T02:23:56.156" v="4" actId="700"/>
          <ac:spMkLst>
            <pc:docMk/>
            <pc:sldMk cId="3773506454" sldId="740"/>
            <ac:spMk id="3" creationId="{E7EF52D0-5DEA-29DC-5F98-A5539E42F6EC}"/>
          </ac:spMkLst>
        </pc:spChg>
        <pc:spChg chg="mod ord">
          <ac:chgData name="John Hirdes" userId="1f726a00-d1af-4cb3-85b8-77db10adfd0b" providerId="ADAL" clId="{F8D6B6D8-EB0A-4E22-AA70-E6B3CB640168}" dt="2023-05-05T02:23:56.156" v="4" actId="700"/>
          <ac:spMkLst>
            <pc:docMk/>
            <pc:sldMk cId="3773506454" sldId="740"/>
            <ac:spMk id="4" creationId="{F092DD35-8F0E-52A8-9C2A-443BFCC8B23A}"/>
          </ac:spMkLst>
        </pc:spChg>
        <pc:spChg chg="mod ord">
          <ac:chgData name="John Hirdes" userId="1f726a00-d1af-4cb3-85b8-77db10adfd0b" providerId="ADAL" clId="{F8D6B6D8-EB0A-4E22-AA70-E6B3CB640168}" dt="2023-05-05T02:23:56.156" v="4" actId="700"/>
          <ac:spMkLst>
            <pc:docMk/>
            <pc:sldMk cId="3773506454" sldId="740"/>
            <ac:spMk id="5" creationId="{01CF052F-E76C-034E-8EBA-B81D980E56DB}"/>
          </ac:spMkLst>
        </pc:spChg>
        <pc:spChg chg="add mod ord">
          <ac:chgData name="John Hirdes" userId="1f726a00-d1af-4cb3-85b8-77db10adfd0b" providerId="ADAL" clId="{F8D6B6D8-EB0A-4E22-AA70-E6B3CB640168}" dt="2023-05-05T02:24:01.932" v="14" actId="20577"/>
          <ac:spMkLst>
            <pc:docMk/>
            <pc:sldMk cId="3773506454" sldId="740"/>
            <ac:spMk id="6" creationId="{C78B335C-F26F-308F-17AD-EB0F1238D0CD}"/>
          </ac:spMkLst>
        </pc:spChg>
        <pc:spChg chg="add mod ord">
          <ac:chgData name="John Hirdes" userId="1f726a00-d1af-4cb3-85b8-77db10adfd0b" providerId="ADAL" clId="{F8D6B6D8-EB0A-4E22-AA70-E6B3CB640168}" dt="2023-05-05T02:23:56.156" v="4" actId="700"/>
          <ac:spMkLst>
            <pc:docMk/>
            <pc:sldMk cId="3773506454" sldId="740"/>
            <ac:spMk id="7" creationId="{78B38EF3-1AE9-8584-14EF-8D4F363E9F15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Under 50</c:v>
                </c:pt>
              </c:strCache>
            </c:strRef>
          </c:tx>
          <c:spPr>
            <a:solidFill>
              <a:srgbClr val="7CB831"/>
            </a:solidFill>
            <a:ln w="19050"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Sheet1!$A$2:$A$16</c:f>
              <c:strCache>
                <c:ptCount val="15"/>
                <c:pt idx="0">
                  <c:v>0</c:v>
                </c:pt>
                <c:pt idx="1">
                  <c:v>1--2</c:v>
                </c:pt>
                <c:pt idx="2">
                  <c:v>3+</c:v>
                </c:pt>
                <c:pt idx="4">
                  <c:v>0</c:v>
                </c:pt>
                <c:pt idx="5">
                  <c:v>1--2</c:v>
                </c:pt>
                <c:pt idx="6">
                  <c:v>3+</c:v>
                </c:pt>
                <c:pt idx="8">
                  <c:v>0</c:v>
                </c:pt>
                <c:pt idx="9">
                  <c:v>1--2</c:v>
                </c:pt>
                <c:pt idx="10">
                  <c:v>3+</c:v>
                </c:pt>
                <c:pt idx="12">
                  <c:v>0</c:v>
                </c:pt>
                <c:pt idx="13">
                  <c:v>1--2</c:v>
                </c:pt>
                <c:pt idx="14">
                  <c:v>3+</c:v>
                </c:pt>
              </c:strCache>
            </c:strRef>
          </c:cat>
          <c:val>
            <c:numRef>
              <c:f>Sheet1!$B$2:$B$16</c:f>
              <c:numCache>
                <c:formatCode>0.00</c:formatCode>
                <c:ptCount val="15"/>
                <c:pt idx="0">
                  <c:v>1.55018578784758</c:v>
                </c:pt>
                <c:pt idx="1">
                  <c:v>2.7482136472908834</c:v>
                </c:pt>
                <c:pt idx="2">
                  <c:v>3.0298518518518516</c:v>
                </c:pt>
                <c:pt idx="4" formatCode="General">
                  <c:v>2.5099999999999998</c:v>
                </c:pt>
                <c:pt idx="5" formatCode="General">
                  <c:v>4.47</c:v>
                </c:pt>
                <c:pt idx="6" formatCode="General">
                  <c:v>2.95</c:v>
                </c:pt>
                <c:pt idx="8">
                  <c:v>2.3258728737690242</c:v>
                </c:pt>
                <c:pt idx="9">
                  <c:v>3.1782396882104575</c:v>
                </c:pt>
                <c:pt idx="10">
                  <c:v>8.0783582089552244</c:v>
                </c:pt>
                <c:pt idx="12">
                  <c:v>0</c:v>
                </c:pt>
                <c:pt idx="13">
                  <c:v>10.812162162162162</c:v>
                </c:pt>
                <c:pt idx="14">
                  <c:v>11.100000000000001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DD-49B2-8A00-54D3D8FDE92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50 to 60  </c:v>
                </c:pt>
              </c:strCache>
            </c:strRef>
          </c:tx>
          <c:spPr>
            <a:solidFill>
              <a:srgbClr val="FFC000"/>
            </a:solidFill>
            <a:ln w="19050"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 w="19050">
                <a:solidFill>
                  <a:schemeClr val="tx1"/>
                </a:solidFill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8-C3DD-49B2-8A00-54D3D8FDE92B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 w="19050">
                <a:solidFill>
                  <a:schemeClr val="tx1"/>
                </a:solidFill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C3DD-49B2-8A00-54D3D8FDE92B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 w="19050">
                <a:solidFill>
                  <a:schemeClr val="tx1"/>
                </a:solidFill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F-C3DD-49B2-8A00-54D3D8FDE92B}"/>
              </c:ext>
            </c:extLst>
          </c:dPt>
          <c:cat>
            <c:strRef>
              <c:f>Sheet1!$A$2:$A$16</c:f>
              <c:strCache>
                <c:ptCount val="15"/>
                <c:pt idx="0">
                  <c:v>0</c:v>
                </c:pt>
                <c:pt idx="1">
                  <c:v>1--2</c:v>
                </c:pt>
                <c:pt idx="2">
                  <c:v>3+</c:v>
                </c:pt>
                <c:pt idx="4">
                  <c:v>0</c:v>
                </c:pt>
                <c:pt idx="5">
                  <c:v>1--2</c:v>
                </c:pt>
                <c:pt idx="6">
                  <c:v>3+</c:v>
                </c:pt>
                <c:pt idx="8">
                  <c:v>0</c:v>
                </c:pt>
                <c:pt idx="9">
                  <c:v>1--2</c:v>
                </c:pt>
                <c:pt idx="10">
                  <c:v>3+</c:v>
                </c:pt>
                <c:pt idx="12">
                  <c:v>0</c:v>
                </c:pt>
                <c:pt idx="13">
                  <c:v>1--2</c:v>
                </c:pt>
                <c:pt idx="14">
                  <c:v>3+</c:v>
                </c:pt>
              </c:strCache>
            </c:strRef>
          </c:cat>
          <c:val>
            <c:numRef>
              <c:f>Sheet1!$C$2:$C$16</c:f>
              <c:numCache>
                <c:formatCode>0.00</c:formatCode>
                <c:ptCount val="15"/>
                <c:pt idx="0">
                  <c:v>3.8524408110405113</c:v>
                </c:pt>
                <c:pt idx="1">
                  <c:v>3.8473439265778566</c:v>
                </c:pt>
                <c:pt idx="2">
                  <c:v>5.7930565247732027</c:v>
                </c:pt>
                <c:pt idx="4" formatCode="General">
                  <c:v>5.18</c:v>
                </c:pt>
                <c:pt idx="5" formatCode="General">
                  <c:v>6.77</c:v>
                </c:pt>
                <c:pt idx="6" formatCode="General">
                  <c:v>7.85</c:v>
                </c:pt>
                <c:pt idx="8">
                  <c:v>2.7148522402287893</c:v>
                </c:pt>
                <c:pt idx="9">
                  <c:v>3.9931703068471127</c:v>
                </c:pt>
                <c:pt idx="10">
                  <c:v>7.6699344262295082</c:v>
                </c:pt>
                <c:pt idx="12">
                  <c:v>5.61</c:v>
                </c:pt>
                <c:pt idx="13">
                  <c:v>9.7457142857142856</c:v>
                </c:pt>
                <c:pt idx="14">
                  <c:v>7.6915384615384612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DD-49B2-8A00-54D3D8FDE92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60 to 70  </c:v>
                </c:pt>
              </c:strCache>
            </c:strRef>
          </c:tx>
          <c:spPr>
            <a:solidFill>
              <a:srgbClr val="FF0000"/>
            </a:solidFill>
            <a:ln w="19050"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Sheet1!$A$2:$A$16</c:f>
              <c:strCache>
                <c:ptCount val="15"/>
                <c:pt idx="0">
                  <c:v>0</c:v>
                </c:pt>
                <c:pt idx="1">
                  <c:v>1--2</c:v>
                </c:pt>
                <c:pt idx="2">
                  <c:v>3+</c:v>
                </c:pt>
                <c:pt idx="4">
                  <c:v>0</c:v>
                </c:pt>
                <c:pt idx="5">
                  <c:v>1--2</c:v>
                </c:pt>
                <c:pt idx="6">
                  <c:v>3+</c:v>
                </c:pt>
                <c:pt idx="8">
                  <c:v>0</c:v>
                </c:pt>
                <c:pt idx="9">
                  <c:v>1--2</c:v>
                </c:pt>
                <c:pt idx="10">
                  <c:v>3+</c:v>
                </c:pt>
                <c:pt idx="12">
                  <c:v>0</c:v>
                </c:pt>
                <c:pt idx="13">
                  <c:v>1--2</c:v>
                </c:pt>
                <c:pt idx="14">
                  <c:v>3+</c:v>
                </c:pt>
              </c:strCache>
            </c:strRef>
          </c:cat>
          <c:val>
            <c:numRef>
              <c:f>Sheet1!$D$2:$D$16</c:f>
              <c:numCache>
                <c:formatCode>0.00</c:formatCode>
                <c:ptCount val="15"/>
                <c:pt idx="0">
                  <c:v>4.5757783461210577</c:v>
                </c:pt>
                <c:pt idx="1">
                  <c:v>4.6615137781862552</c:v>
                </c:pt>
                <c:pt idx="2">
                  <c:v>6.9204124339699318</c:v>
                </c:pt>
                <c:pt idx="4" formatCode="General">
                  <c:v>6.75</c:v>
                </c:pt>
                <c:pt idx="5" formatCode="General">
                  <c:v>8.31</c:v>
                </c:pt>
                <c:pt idx="6" formatCode="General">
                  <c:v>7.28</c:v>
                </c:pt>
                <c:pt idx="8">
                  <c:v>4.4504979628791306</c:v>
                </c:pt>
                <c:pt idx="9">
                  <c:v>5.2717501063678913</c:v>
                </c:pt>
                <c:pt idx="10">
                  <c:v>8.8126727561556795</c:v>
                </c:pt>
                <c:pt idx="12">
                  <c:v>2.1828888888888889</c:v>
                </c:pt>
                <c:pt idx="13">
                  <c:v>11.501479452054795</c:v>
                </c:pt>
                <c:pt idx="14">
                  <c:v>11.209719626168223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3DD-49B2-8A00-54D3D8FDE92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70 to 80  </c:v>
                </c:pt>
              </c:strCache>
            </c:strRef>
          </c:tx>
          <c:spPr>
            <a:solidFill>
              <a:srgbClr val="7030A0"/>
            </a:solidFill>
            <a:ln w="19050"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Sheet1!$A$2:$A$16</c:f>
              <c:strCache>
                <c:ptCount val="15"/>
                <c:pt idx="0">
                  <c:v>0</c:v>
                </c:pt>
                <c:pt idx="1">
                  <c:v>1--2</c:v>
                </c:pt>
                <c:pt idx="2">
                  <c:v>3+</c:v>
                </c:pt>
                <c:pt idx="4">
                  <c:v>0</c:v>
                </c:pt>
                <c:pt idx="5">
                  <c:v>1--2</c:v>
                </c:pt>
                <c:pt idx="6">
                  <c:v>3+</c:v>
                </c:pt>
                <c:pt idx="8">
                  <c:v>0</c:v>
                </c:pt>
                <c:pt idx="9">
                  <c:v>1--2</c:v>
                </c:pt>
                <c:pt idx="10">
                  <c:v>3+</c:v>
                </c:pt>
                <c:pt idx="12">
                  <c:v>0</c:v>
                </c:pt>
                <c:pt idx="13">
                  <c:v>1--2</c:v>
                </c:pt>
                <c:pt idx="14">
                  <c:v>3+</c:v>
                </c:pt>
              </c:strCache>
            </c:strRef>
          </c:cat>
          <c:val>
            <c:numRef>
              <c:f>Sheet1!$E$2:$E$16</c:f>
              <c:numCache>
                <c:formatCode>0.00</c:formatCode>
                <c:ptCount val="15"/>
                <c:pt idx="0">
                  <c:v>3.9982377538829152</c:v>
                </c:pt>
                <c:pt idx="1">
                  <c:v>4.0697856252953555</c:v>
                </c:pt>
                <c:pt idx="2">
                  <c:v>6.9672856018882765</c:v>
                </c:pt>
                <c:pt idx="4" formatCode="General">
                  <c:v>6.86</c:v>
                </c:pt>
                <c:pt idx="5" formatCode="General">
                  <c:v>7.39</c:v>
                </c:pt>
                <c:pt idx="6" formatCode="General">
                  <c:v>12.29</c:v>
                </c:pt>
                <c:pt idx="8">
                  <c:v>5.7751280472789945</c:v>
                </c:pt>
                <c:pt idx="9">
                  <c:v>6.2078418817066936</c:v>
                </c:pt>
                <c:pt idx="10">
                  <c:v>11.714025128498003</c:v>
                </c:pt>
                <c:pt idx="12">
                  <c:v>14.50258064516129</c:v>
                </c:pt>
                <c:pt idx="13">
                  <c:v>15.872656826568265</c:v>
                </c:pt>
                <c:pt idx="14">
                  <c:v>19.312063492063491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3DD-49B2-8A00-54D3D8FDE92B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80 to 90  </c:v>
                </c:pt>
              </c:strCache>
            </c:strRef>
          </c:tx>
          <c:spPr>
            <a:solidFill>
              <a:srgbClr val="4796FF"/>
            </a:solidFill>
            <a:ln w="19050"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Sheet1!$A$2:$A$16</c:f>
              <c:strCache>
                <c:ptCount val="15"/>
                <c:pt idx="0">
                  <c:v>0</c:v>
                </c:pt>
                <c:pt idx="1">
                  <c:v>1--2</c:v>
                </c:pt>
                <c:pt idx="2">
                  <c:v>3+</c:v>
                </c:pt>
                <c:pt idx="4">
                  <c:v>0</c:v>
                </c:pt>
                <c:pt idx="5">
                  <c:v>1--2</c:v>
                </c:pt>
                <c:pt idx="6">
                  <c:v>3+</c:v>
                </c:pt>
                <c:pt idx="8">
                  <c:v>0</c:v>
                </c:pt>
                <c:pt idx="9">
                  <c:v>1--2</c:v>
                </c:pt>
                <c:pt idx="10">
                  <c:v>3+</c:v>
                </c:pt>
                <c:pt idx="12">
                  <c:v>0</c:v>
                </c:pt>
                <c:pt idx="13">
                  <c:v>1--2</c:v>
                </c:pt>
                <c:pt idx="14">
                  <c:v>3+</c:v>
                </c:pt>
              </c:strCache>
            </c:strRef>
          </c:cat>
          <c:val>
            <c:numRef>
              <c:f>Sheet1!$F$2:$F$16</c:f>
              <c:numCache>
                <c:formatCode>0.00</c:formatCode>
                <c:ptCount val="15"/>
                <c:pt idx="0">
                  <c:v>2.9833317900684975</c:v>
                </c:pt>
                <c:pt idx="1">
                  <c:v>3.7693005027967517</c:v>
                </c:pt>
                <c:pt idx="2">
                  <c:v>6.417203921178344</c:v>
                </c:pt>
                <c:pt idx="4" formatCode="General">
                  <c:v>5.53</c:v>
                </c:pt>
                <c:pt idx="5" formatCode="General">
                  <c:v>6.93</c:v>
                </c:pt>
                <c:pt idx="6" formatCode="General">
                  <c:v>9.1300000000000008</c:v>
                </c:pt>
                <c:pt idx="8">
                  <c:v>6.6944851657940667</c:v>
                </c:pt>
                <c:pt idx="9">
                  <c:v>8.0011123752494999</c:v>
                </c:pt>
                <c:pt idx="10">
                  <c:v>14.626804162804415</c:v>
                </c:pt>
                <c:pt idx="12">
                  <c:v>9.7718446601941746</c:v>
                </c:pt>
                <c:pt idx="13">
                  <c:v>18.147443747694577</c:v>
                </c:pt>
                <c:pt idx="14">
                  <c:v>27.154625788999102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3DD-49B2-8A00-54D3D8FDE92B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90+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19050"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Sheet1!$A$2:$A$16</c:f>
              <c:strCache>
                <c:ptCount val="15"/>
                <c:pt idx="0">
                  <c:v>0</c:v>
                </c:pt>
                <c:pt idx="1">
                  <c:v>1--2</c:v>
                </c:pt>
                <c:pt idx="2">
                  <c:v>3+</c:v>
                </c:pt>
                <c:pt idx="4">
                  <c:v>0</c:v>
                </c:pt>
                <c:pt idx="5">
                  <c:v>1--2</c:v>
                </c:pt>
                <c:pt idx="6">
                  <c:v>3+</c:v>
                </c:pt>
                <c:pt idx="8">
                  <c:v>0</c:v>
                </c:pt>
                <c:pt idx="9">
                  <c:v>1--2</c:v>
                </c:pt>
                <c:pt idx="10">
                  <c:v>3+</c:v>
                </c:pt>
                <c:pt idx="12">
                  <c:v>0</c:v>
                </c:pt>
                <c:pt idx="13">
                  <c:v>1--2</c:v>
                </c:pt>
                <c:pt idx="14">
                  <c:v>3+</c:v>
                </c:pt>
              </c:strCache>
            </c:strRef>
          </c:cat>
          <c:val>
            <c:numRef>
              <c:f>Sheet1!$G$2:$G$16</c:f>
              <c:numCache>
                <c:formatCode>0.00</c:formatCode>
                <c:ptCount val="15"/>
                <c:pt idx="0">
                  <c:v>3.0987679504426993</c:v>
                </c:pt>
                <c:pt idx="1">
                  <c:v>4.8418386552154438</c:v>
                </c:pt>
                <c:pt idx="2">
                  <c:v>8.5648846880907374</c:v>
                </c:pt>
                <c:pt idx="4" formatCode="General">
                  <c:v>6.61</c:v>
                </c:pt>
                <c:pt idx="5" formatCode="General">
                  <c:v>8.2100000000000009</c:v>
                </c:pt>
                <c:pt idx="6" formatCode="General">
                  <c:v>12.74</c:v>
                </c:pt>
                <c:pt idx="8">
                  <c:v>9.0873370718399524</c:v>
                </c:pt>
                <c:pt idx="9">
                  <c:v>11.35394136097756</c:v>
                </c:pt>
                <c:pt idx="10">
                  <c:v>18.682171976445719</c:v>
                </c:pt>
                <c:pt idx="12">
                  <c:v>15.662604166666668</c:v>
                </c:pt>
                <c:pt idx="13">
                  <c:v>23.706850477200426</c:v>
                </c:pt>
                <c:pt idx="14">
                  <c:v>30.164150197628459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3DD-49B2-8A00-54D3D8FDE9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8"/>
        <c:axId val="334224688"/>
        <c:axId val="337582048"/>
      </c:barChart>
      <c:catAx>
        <c:axId val="3342246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Major Comorbidity</a:t>
                </a:r>
                <a:r>
                  <a:rPr lang="en-US" baseline="0" dirty="0"/>
                  <a:t> Count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7582048"/>
        <c:crosses val="autoZero"/>
        <c:auto val="1"/>
        <c:lblAlgn val="ctr"/>
        <c:lblOffset val="100"/>
        <c:noMultiLvlLbl val="0"/>
      </c:catAx>
      <c:valAx>
        <c:axId val="337582048"/>
        <c:scaling>
          <c:orientation val="minMax"/>
          <c:max val="3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% died in</a:t>
                </a:r>
                <a:r>
                  <a:rPr lang="en-US" baseline="0" dirty="0"/>
                  <a:t> 90 days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4224688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</c:v>
                </c:pt>
              </c:strCache>
            </c:strRef>
          </c:tx>
          <c:spPr>
            <a:solidFill>
              <a:srgbClr val="92D050"/>
            </a:solidFill>
            <a:ln w="19050"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Inpatient Psychiatry</c:v>
                </c:pt>
                <c:pt idx="1">
                  <c:v>Palliative Care</c:v>
                </c:pt>
                <c:pt idx="2">
                  <c:v>Community Mental Health</c:v>
                </c:pt>
                <c:pt idx="3">
                  <c:v>Community Support Services</c:v>
                </c:pt>
                <c:pt idx="4">
                  <c:v>Home Care</c:v>
                </c:pt>
                <c:pt idx="5">
                  <c:v>Complex Continuing Care Hospital</c:v>
                </c:pt>
                <c:pt idx="6">
                  <c:v>Inpatient Psychiatry (+Previous NH Admission)</c:v>
                </c:pt>
                <c:pt idx="7">
                  <c:v>Nursing Home</c:v>
                </c:pt>
                <c:pt idx="8">
                  <c:v>Nursing Home  (+Previous Psych Admission)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76.716700520000003</c:v>
                </c:pt>
                <c:pt idx="1">
                  <c:v>55.310359529999999</c:v>
                </c:pt>
                <c:pt idx="2">
                  <c:v>50.435540070000002</c:v>
                </c:pt>
                <c:pt idx="3">
                  <c:v>45.795458600000003</c:v>
                </c:pt>
                <c:pt idx="4">
                  <c:v>34.149738419999998</c:v>
                </c:pt>
                <c:pt idx="5">
                  <c:v>23.71178145</c:v>
                </c:pt>
                <c:pt idx="6">
                  <c:v>21</c:v>
                </c:pt>
                <c:pt idx="7">
                  <c:v>10.471138509999999</c:v>
                </c:pt>
                <c:pt idx="8">
                  <c:v>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CD-45C0-9944-5135EB82929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00B050"/>
            </a:solidFill>
            <a:ln w="19050"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Inpatient Psychiatry</c:v>
                </c:pt>
                <c:pt idx="1">
                  <c:v>Palliative Care</c:v>
                </c:pt>
                <c:pt idx="2">
                  <c:v>Community Mental Health</c:v>
                </c:pt>
                <c:pt idx="3">
                  <c:v>Community Support Services</c:v>
                </c:pt>
                <c:pt idx="4">
                  <c:v>Home Care</c:v>
                </c:pt>
                <c:pt idx="5">
                  <c:v>Complex Continuing Care Hospital</c:v>
                </c:pt>
                <c:pt idx="6">
                  <c:v>Inpatient Psychiatry (+Previous NH Admission)</c:v>
                </c:pt>
                <c:pt idx="7">
                  <c:v>Nursing Home</c:v>
                </c:pt>
                <c:pt idx="8">
                  <c:v>Nursing Home  (+Previous Psych Admission)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12.374822760000001</c:v>
                </c:pt>
                <c:pt idx="1">
                  <c:v>17.001146030000001</c:v>
                </c:pt>
                <c:pt idx="2">
                  <c:v>27.26480836</c:v>
                </c:pt>
                <c:pt idx="3">
                  <c:v>18.162050409999999</c:v>
                </c:pt>
                <c:pt idx="4">
                  <c:v>15.500473059999999</c:v>
                </c:pt>
                <c:pt idx="5">
                  <c:v>16.248767140000002</c:v>
                </c:pt>
                <c:pt idx="6">
                  <c:v>15.4</c:v>
                </c:pt>
                <c:pt idx="7">
                  <c:v>9.1238439459999991</c:v>
                </c:pt>
                <c:pt idx="8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CD-45C0-9944-5135EB82929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00B0F0"/>
            </a:solidFill>
            <a:ln w="19050"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Inpatient Psychiatry</c:v>
                </c:pt>
                <c:pt idx="1">
                  <c:v>Palliative Care</c:v>
                </c:pt>
                <c:pt idx="2">
                  <c:v>Community Mental Health</c:v>
                </c:pt>
                <c:pt idx="3">
                  <c:v>Community Support Services</c:v>
                </c:pt>
                <c:pt idx="4">
                  <c:v>Home Care</c:v>
                </c:pt>
                <c:pt idx="5">
                  <c:v>Complex Continuing Care Hospital</c:v>
                </c:pt>
                <c:pt idx="6">
                  <c:v>Inpatient Psychiatry (+Previous NH Admission)</c:v>
                </c:pt>
                <c:pt idx="7">
                  <c:v>Nursing Home</c:v>
                </c:pt>
                <c:pt idx="8">
                  <c:v>Nursing Home  (+Previous Psych Admission)</c:v>
                </c:pt>
              </c:strCache>
            </c:strRef>
          </c:cat>
          <c:val>
            <c:numRef>
              <c:f>Sheet1!$D$2:$D$10</c:f>
              <c:numCache>
                <c:formatCode>General</c:formatCode>
                <c:ptCount val="9"/>
                <c:pt idx="0">
                  <c:v>5.3346727060000001</c:v>
                </c:pt>
                <c:pt idx="1">
                  <c:v>17.288984840000001</c:v>
                </c:pt>
                <c:pt idx="2">
                  <c:v>16.898954700000001</c:v>
                </c:pt>
                <c:pt idx="3">
                  <c:v>26.07564253</c:v>
                </c:pt>
                <c:pt idx="4">
                  <c:v>31.88140027</c:v>
                </c:pt>
                <c:pt idx="5">
                  <c:v>14.897742709999999</c:v>
                </c:pt>
                <c:pt idx="6">
                  <c:v>14.3</c:v>
                </c:pt>
                <c:pt idx="7">
                  <c:v>12.98267248</c:v>
                </c:pt>
                <c:pt idx="8">
                  <c:v>8.8000000000000007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CD-45C0-9944-5135EB82929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C000"/>
            </a:solidFill>
            <a:ln w="19050"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Inpatient Psychiatry</c:v>
                </c:pt>
                <c:pt idx="1">
                  <c:v>Palliative Care</c:v>
                </c:pt>
                <c:pt idx="2">
                  <c:v>Community Mental Health</c:v>
                </c:pt>
                <c:pt idx="3">
                  <c:v>Community Support Services</c:v>
                </c:pt>
                <c:pt idx="4">
                  <c:v>Home Care</c:v>
                </c:pt>
                <c:pt idx="5">
                  <c:v>Complex Continuing Care Hospital</c:v>
                </c:pt>
                <c:pt idx="6">
                  <c:v>Inpatient Psychiatry (+Previous NH Admission)</c:v>
                </c:pt>
                <c:pt idx="7">
                  <c:v>Nursing Home</c:v>
                </c:pt>
                <c:pt idx="8">
                  <c:v>Nursing Home  (+Previous Psych Admission)</c:v>
                </c:pt>
              </c:strCache>
            </c:strRef>
          </c:cat>
          <c:val>
            <c:numRef>
              <c:f>Sheet1!$E$2:$E$10</c:f>
              <c:numCache>
                <c:formatCode>General</c:formatCode>
                <c:ptCount val="9"/>
                <c:pt idx="0">
                  <c:v>2.5979971640000001</c:v>
                </c:pt>
                <c:pt idx="1">
                  <c:v>4.7866528080000004</c:v>
                </c:pt>
                <c:pt idx="2">
                  <c:v>2.7874564460000002</c:v>
                </c:pt>
                <c:pt idx="3">
                  <c:v>6.0243111249999997</c:v>
                </c:pt>
                <c:pt idx="4">
                  <c:v>10.406138690000001</c:v>
                </c:pt>
                <c:pt idx="5">
                  <c:v>20.62489532</c:v>
                </c:pt>
                <c:pt idx="6">
                  <c:v>16.7</c:v>
                </c:pt>
                <c:pt idx="7">
                  <c:v>29.887317960000001</c:v>
                </c:pt>
                <c:pt idx="8">
                  <c:v>29.1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ACD-45C0-9944-5135EB82929A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Inpatient Psychiatry</c:v>
                </c:pt>
                <c:pt idx="1">
                  <c:v>Palliative Care</c:v>
                </c:pt>
                <c:pt idx="2">
                  <c:v>Community Mental Health</c:v>
                </c:pt>
                <c:pt idx="3">
                  <c:v>Community Support Services</c:v>
                </c:pt>
                <c:pt idx="4">
                  <c:v>Home Care</c:v>
                </c:pt>
                <c:pt idx="5">
                  <c:v>Complex Continuing Care Hospital</c:v>
                </c:pt>
                <c:pt idx="6">
                  <c:v>Inpatient Psychiatry (+Previous NH Admission)</c:v>
                </c:pt>
                <c:pt idx="7">
                  <c:v>Nursing Home</c:v>
                </c:pt>
                <c:pt idx="8">
                  <c:v>Nursing Home  (+Previous Psych Admission)</c:v>
                </c:pt>
              </c:strCache>
            </c:strRef>
          </c:cat>
          <c:val>
            <c:numRef>
              <c:f>Sheet1!$F$2:$F$10</c:f>
              <c:numCache>
                <c:formatCode>General</c:formatCode>
                <c:ptCount val="9"/>
                <c:pt idx="0">
                  <c:v>0.37514279</c:v>
                </c:pt>
                <c:pt idx="1">
                  <c:v>0.86618160499999997</c:v>
                </c:pt>
                <c:pt idx="2">
                  <c:v>0.26132404199999998</c:v>
                </c:pt>
                <c:pt idx="3">
                  <c:v>1.06227498</c:v>
                </c:pt>
                <c:pt idx="4">
                  <c:v>1.8690171419999999</c:v>
                </c:pt>
                <c:pt idx="5">
                  <c:v>5.5492491209999999</c:v>
                </c:pt>
                <c:pt idx="6">
                  <c:v>3.8</c:v>
                </c:pt>
                <c:pt idx="7">
                  <c:v>8.5525672369999999</c:v>
                </c:pt>
                <c:pt idx="8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ACD-45C0-9944-5135EB82929A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C00000"/>
            </a:solidFill>
            <a:ln w="19050"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Inpatient Psychiatry</c:v>
                </c:pt>
                <c:pt idx="1">
                  <c:v>Palliative Care</c:v>
                </c:pt>
                <c:pt idx="2">
                  <c:v>Community Mental Health</c:v>
                </c:pt>
                <c:pt idx="3">
                  <c:v>Community Support Services</c:v>
                </c:pt>
                <c:pt idx="4">
                  <c:v>Home Care</c:v>
                </c:pt>
                <c:pt idx="5">
                  <c:v>Complex Continuing Care Hospital</c:v>
                </c:pt>
                <c:pt idx="6">
                  <c:v>Inpatient Psychiatry (+Previous NH Admission)</c:v>
                </c:pt>
                <c:pt idx="7">
                  <c:v>Nursing Home</c:v>
                </c:pt>
                <c:pt idx="8">
                  <c:v>Nursing Home  (+Previous Psych Admission)</c:v>
                </c:pt>
              </c:strCache>
            </c:strRef>
          </c:cat>
          <c:val>
            <c:numRef>
              <c:f>Sheet1!$G$2:$G$10</c:f>
              <c:numCache>
                <c:formatCode>General</c:formatCode>
                <c:ptCount val="9"/>
                <c:pt idx="0">
                  <c:v>1.908605616</c:v>
                </c:pt>
                <c:pt idx="1">
                  <c:v>2.4359691909999999</c:v>
                </c:pt>
                <c:pt idx="2">
                  <c:v>1.8292682929999999</c:v>
                </c:pt>
                <c:pt idx="3">
                  <c:v>2.8802623610000002</c:v>
                </c:pt>
                <c:pt idx="4">
                  <c:v>5.0275489760000003</c:v>
                </c:pt>
                <c:pt idx="5">
                  <c:v>8.0469694999999994</c:v>
                </c:pt>
                <c:pt idx="6">
                  <c:v>22.7</c:v>
                </c:pt>
                <c:pt idx="7">
                  <c:v>13.50292336</c:v>
                </c:pt>
                <c:pt idx="8">
                  <c:v>17.8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ACD-45C0-9944-5135EB82929A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6</c:v>
                </c:pt>
              </c:strCache>
            </c:strRef>
          </c:tx>
          <c:spPr>
            <a:solidFill>
              <a:schemeClr val="tx1"/>
            </a:solidFill>
            <a:ln w="19050"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Inpatient Psychiatry</c:v>
                </c:pt>
                <c:pt idx="1">
                  <c:v>Palliative Care</c:v>
                </c:pt>
                <c:pt idx="2">
                  <c:v>Community Mental Health</c:v>
                </c:pt>
                <c:pt idx="3">
                  <c:v>Community Support Services</c:v>
                </c:pt>
                <c:pt idx="4">
                  <c:v>Home Care</c:v>
                </c:pt>
                <c:pt idx="5">
                  <c:v>Complex Continuing Care Hospital</c:v>
                </c:pt>
                <c:pt idx="6">
                  <c:v>Inpatient Psychiatry (+Previous NH Admission)</c:v>
                </c:pt>
                <c:pt idx="7">
                  <c:v>Nursing Home</c:v>
                </c:pt>
                <c:pt idx="8">
                  <c:v>Nursing Home  (+Previous Psych Admission)</c:v>
                </c:pt>
              </c:strCache>
            </c:strRef>
          </c:cat>
          <c:val>
            <c:numRef>
              <c:f>Sheet1!$H$2:$H$10</c:f>
              <c:numCache>
                <c:formatCode>General</c:formatCode>
                <c:ptCount val="9"/>
                <c:pt idx="0">
                  <c:v>0.69205844100000002</c:v>
                </c:pt>
                <c:pt idx="1">
                  <c:v>2.3107060050000001</c:v>
                </c:pt>
                <c:pt idx="2">
                  <c:v>0.52264808399999996</c:v>
                </c:pt>
                <c:pt idx="3">
                  <c:v>0</c:v>
                </c:pt>
                <c:pt idx="4">
                  <c:v>1.165683437</c:v>
                </c:pt>
                <c:pt idx="5">
                  <c:v>10.920594749999999</c:v>
                </c:pt>
                <c:pt idx="6">
                  <c:v>6.1</c:v>
                </c:pt>
                <c:pt idx="7">
                  <c:v>15.47953652</c:v>
                </c:pt>
                <c:pt idx="8">
                  <c:v>21.2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ACD-45C0-9944-5135EB8292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51009808"/>
        <c:axId val="651010792"/>
      </c:barChart>
      <c:catAx>
        <c:axId val="6510098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 b="1" dirty="0"/>
                  <a:t>Care</a:t>
                </a:r>
                <a:r>
                  <a:rPr lang="en-CA" b="1" baseline="0" dirty="0"/>
                  <a:t> Setting</a:t>
                </a:r>
                <a:endParaRPr lang="en-CA" b="1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1010792"/>
        <c:crosses val="autoZero"/>
        <c:auto val="1"/>
        <c:lblAlgn val="ctr"/>
        <c:lblOffset val="100"/>
        <c:noMultiLvlLbl val="0"/>
      </c:catAx>
      <c:valAx>
        <c:axId val="651010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Percentage</a:t>
                </a:r>
                <a:endParaRPr lang="en-CA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100980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0.06374</cdr:x>
      <cdr:y>0.06999</cdr:y>
    </cdr:from>
    <cdr:to>
      <cdr:x>0.47771</cdr:x>
      <cdr:y>0.26694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5BEC5389-501F-4B9E-BD35-C08DF493D74B}"/>
            </a:ext>
          </a:extLst>
        </cdr:cNvPr>
        <cdr:cNvSpPr txBox="1"/>
      </cdr:nvSpPr>
      <cdr:spPr>
        <a:xfrm xmlns:a="http://schemas.openxmlformats.org/drawingml/2006/main">
          <a:off x="720601" y="332656"/>
          <a:ext cx="4680520" cy="9361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b="1" dirty="0"/>
            <a:t>Home Care</a:t>
          </a:r>
        </a:p>
        <a:p xmlns:a="http://schemas.openxmlformats.org/drawingml/2006/main">
          <a:endParaRPr lang="en-US" sz="1400" dirty="0"/>
        </a:p>
        <a:p xmlns:a="http://schemas.openxmlformats.org/drawingml/2006/main">
          <a:pPr algn="ctr"/>
          <a:r>
            <a:rPr lang="en-US" sz="1400" dirty="0"/>
            <a:t>All Clients                                       Pneumonia</a:t>
          </a:r>
        </a:p>
      </cdr:txBody>
    </cdr:sp>
  </cdr:relSizeAnchor>
  <cdr:relSizeAnchor xmlns:cdr="http://schemas.openxmlformats.org/drawingml/2006/chartDrawing">
    <cdr:from>
      <cdr:x>0.56051</cdr:x>
      <cdr:y>0.0607</cdr:y>
    </cdr:from>
    <cdr:to>
      <cdr:x>0.97449</cdr:x>
      <cdr:y>0.25765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0554F960-8191-4FB3-A8BA-20D62E4610F1}"/>
            </a:ext>
          </a:extLst>
        </cdr:cNvPr>
        <cdr:cNvSpPr txBox="1"/>
      </cdr:nvSpPr>
      <cdr:spPr>
        <a:xfrm xmlns:a="http://schemas.openxmlformats.org/drawingml/2006/main">
          <a:off x="6337225" y="288503"/>
          <a:ext cx="4680520" cy="9361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/>
            <a:t>Nursing Homes</a:t>
          </a:r>
        </a:p>
        <a:p xmlns:a="http://schemas.openxmlformats.org/drawingml/2006/main">
          <a:endParaRPr lang="en-US" sz="1400" dirty="0"/>
        </a:p>
        <a:p xmlns:a="http://schemas.openxmlformats.org/drawingml/2006/main">
          <a:pPr algn="ctr"/>
          <a:r>
            <a:rPr lang="en-US" sz="1400" dirty="0"/>
            <a:t>All Clients                                       Pneumonia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0.95597</cdr:x>
      <cdr:y>0.29566</cdr:y>
    </cdr:from>
    <cdr:to>
      <cdr:x>1</cdr:x>
      <cdr:y>0.33344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945217" y="1651363"/>
          <a:ext cx="504055" cy="2110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CA" sz="1100" b="1" u="sng" dirty="0"/>
            <a:t>CPS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0E4E57-1CF6-4440-8310-3CBE926400C3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33DC02-E926-F143-BEA7-834664C01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124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78E97C-1779-4CEE-80D0-5BBB1AC4023D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CEF7D1-689C-4BC1-B59B-4A4CE078E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143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2740" y="1028940"/>
            <a:ext cx="8692199" cy="1474115"/>
          </a:xfrm>
        </p:spPr>
        <p:txBody>
          <a:bodyPr lIns="0" anchor="b">
            <a:noAutofit/>
          </a:bodyPr>
          <a:lstStyle>
            <a:lvl1pPr algn="l">
              <a:defRPr sz="5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2740" y="4266821"/>
            <a:ext cx="5486243" cy="666549"/>
          </a:xfrm>
        </p:spPr>
        <p:txBody>
          <a:bodyPr lIns="0" anchor="t">
            <a:normAutofit/>
          </a:bodyPr>
          <a:lstStyle>
            <a:lvl1pPr marL="0" indent="0" algn="l">
              <a:buNone/>
              <a:defRPr sz="2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2740" y="2642329"/>
            <a:ext cx="1182916" cy="377962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318C6E2-4AA5-436E-9815-715E9B2235FA}" type="datetime1">
              <a:rPr lang="en-US" smtClean="0"/>
              <a:pPr/>
              <a:t>5/4/2023</a:t>
            </a:fld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0" y="0"/>
            <a:ext cx="12192000" cy="397164"/>
            <a:chOff x="0" y="0"/>
            <a:chExt cx="12192000" cy="397164"/>
          </a:xfrm>
        </p:grpSpPr>
        <p:sp>
          <p:nvSpPr>
            <p:cNvPr id="19" name="Rectangle 18"/>
            <p:cNvSpPr/>
            <p:nvPr userDrawn="1"/>
          </p:nvSpPr>
          <p:spPr>
            <a:xfrm>
              <a:off x="1" y="198582"/>
              <a:ext cx="3082197" cy="19858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3050818" y="198582"/>
              <a:ext cx="3047061" cy="1985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6097879" y="198582"/>
              <a:ext cx="3047061" cy="19858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9144939" y="198582"/>
              <a:ext cx="3047061" cy="19858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0" y="0"/>
              <a:ext cx="12191999" cy="19858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182668B9-9CDF-4380-AFF7-56F0956573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940" y="6423892"/>
            <a:ext cx="5226517" cy="250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r>
              <a:rPr lang="en-US" dirty="0"/>
              <a:t>Twitter: @interRAI_Hirdes</a:t>
            </a:r>
            <a:endParaRPr lang="fi-FI" dirty="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1200E6C1-36C2-43CD-95BB-E416337B72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676545" y="6409081"/>
            <a:ext cx="1016000" cy="250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D08A992-F9E5-44C8-9213-3BB79CA2AE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96293" y="6377975"/>
            <a:ext cx="1525137" cy="41534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CF30694-1E58-4B96-8A9C-9D049F1C655F}"/>
              </a:ext>
            </a:extLst>
          </p:cNvPr>
          <p:cNvSpPr/>
          <p:nvPr userDrawn="1"/>
        </p:nvSpPr>
        <p:spPr>
          <a:xfrm>
            <a:off x="11757727" y="6423892"/>
            <a:ext cx="356050" cy="1387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714D20E-FBA3-4255-BC78-BE3207976219}"/>
              </a:ext>
            </a:extLst>
          </p:cNvPr>
          <p:cNvSpPr/>
          <p:nvPr userDrawn="1"/>
        </p:nvSpPr>
        <p:spPr>
          <a:xfrm>
            <a:off x="11594993" y="6559793"/>
            <a:ext cx="437863" cy="1387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97488FC-8603-4680-A07C-2366DB21B34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430" y="6232999"/>
            <a:ext cx="2734652" cy="705294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90F58E5B-9049-4726-8A03-24691F951B3E}"/>
              </a:ext>
            </a:extLst>
          </p:cNvPr>
          <p:cNvSpPr/>
          <p:nvPr userDrawn="1"/>
        </p:nvSpPr>
        <p:spPr>
          <a:xfrm>
            <a:off x="11757727" y="6439346"/>
            <a:ext cx="356050" cy="1387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D5FB528-FE5F-4880-A2DF-9DC5A6B04630}"/>
              </a:ext>
            </a:extLst>
          </p:cNvPr>
          <p:cNvSpPr/>
          <p:nvPr userDrawn="1"/>
        </p:nvSpPr>
        <p:spPr>
          <a:xfrm>
            <a:off x="11594993" y="6575247"/>
            <a:ext cx="437863" cy="1387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592275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Twitter: @interRAI_Hirdes</a:t>
            </a:r>
            <a:endParaRPr lang="fi-FI" dirty="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165608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xt or Quo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30071" y="1237675"/>
            <a:ext cx="4331855" cy="910202"/>
          </a:xfrm>
        </p:spPr>
        <p:txBody>
          <a:bodyPr anchor="b">
            <a:normAutofit/>
          </a:bodyPr>
          <a:lstStyle>
            <a:lvl1pPr algn="ctr">
              <a:defRPr sz="2800" cap="all" baseline="0"/>
            </a:lvl1pPr>
          </a:lstStyle>
          <a:p>
            <a:r>
              <a:rPr lang="en-US" dirty="0"/>
              <a:t>CONTEXT or THEME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687614" y="6335309"/>
            <a:ext cx="1181114" cy="250337"/>
          </a:xfrm>
          <a:prstGeom prst="rect">
            <a:avLst/>
          </a:prstGeom>
        </p:spPr>
        <p:txBody>
          <a:bodyPr/>
          <a:lstStyle/>
          <a:p>
            <a:fld id="{5FDFC970-B950-4395-A833-47227D4A68CA}" type="datetime1">
              <a:rPr lang="en-US" smtClean="0"/>
              <a:t>5/4/2023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Twitter: @interRAI_Hirdes</a:t>
            </a:r>
            <a:endParaRPr lang="fi-FI" dirty="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930073" y="2244437"/>
            <a:ext cx="4331855" cy="0"/>
          </a:xfrm>
          <a:prstGeom prst="line">
            <a:avLst/>
          </a:prstGeom>
          <a:ln w="158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3930073" y="4668983"/>
            <a:ext cx="4331855" cy="0"/>
          </a:xfrm>
          <a:prstGeom prst="line">
            <a:avLst/>
          </a:prstGeom>
          <a:ln w="158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660400" y="2420360"/>
            <a:ext cx="10871200" cy="211455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28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3930072" y="4784725"/>
            <a:ext cx="4331855" cy="276225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algn="ctr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4198111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xt or Quote with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350285" y="495661"/>
            <a:ext cx="5440648" cy="575736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54362" y="1237675"/>
            <a:ext cx="4331855" cy="910202"/>
          </a:xfrm>
        </p:spPr>
        <p:txBody>
          <a:bodyPr anchor="b">
            <a:normAutofit/>
          </a:bodyPr>
          <a:lstStyle>
            <a:lvl1pPr algn="ctr">
              <a:defRPr sz="2800" cap="all" baseline="0"/>
            </a:lvl1pPr>
          </a:lstStyle>
          <a:p>
            <a:r>
              <a:rPr lang="en-US" dirty="0"/>
              <a:t>CONTEXT or THEME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692947" y="6335309"/>
            <a:ext cx="1181114" cy="250337"/>
          </a:xfrm>
          <a:prstGeom prst="rect">
            <a:avLst/>
          </a:prstGeom>
        </p:spPr>
        <p:txBody>
          <a:bodyPr/>
          <a:lstStyle/>
          <a:p>
            <a:fld id="{5FDFC970-B950-4395-A833-47227D4A68CA}" type="datetime1">
              <a:rPr lang="en-US" smtClean="0"/>
              <a:t>5/4/2023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9882" y="6335309"/>
            <a:ext cx="3887245" cy="250337"/>
          </a:xfr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479637" y="6335309"/>
            <a:ext cx="1016000" cy="250337"/>
          </a:xfrm>
        </p:spPr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544943" y="2409026"/>
            <a:ext cx="4950694" cy="211455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22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854362" y="4784725"/>
            <a:ext cx="4331855" cy="276225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algn="ctr"/>
            <a:r>
              <a:rPr lang="en-US"/>
              <a:t>Edit Master text styles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54363" y="2244437"/>
            <a:ext cx="4331855" cy="0"/>
          </a:xfrm>
          <a:prstGeom prst="line">
            <a:avLst/>
          </a:prstGeom>
          <a:ln w="158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854363" y="4668983"/>
            <a:ext cx="4331855" cy="0"/>
          </a:xfrm>
          <a:prstGeom prst="line">
            <a:avLst/>
          </a:prstGeom>
          <a:ln w="158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317354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50988" y="3461559"/>
            <a:ext cx="9070975" cy="598488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7591" y="2382981"/>
            <a:ext cx="11569729" cy="1046019"/>
          </a:xfrm>
        </p:spPr>
        <p:txBody>
          <a:bodyPr anchor="b">
            <a:normAutofit/>
          </a:bodyPr>
          <a:lstStyle>
            <a:lvl1pPr algn="ctr">
              <a:defRPr sz="6000" cap="all" baseline="0"/>
            </a:lvl1pPr>
          </a:lstStyle>
          <a:p>
            <a:r>
              <a:rPr lang="en-US" dirty="0"/>
              <a:t>SECTION DIVIDER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676206" y="6335309"/>
            <a:ext cx="1181114" cy="250337"/>
          </a:xfrm>
          <a:prstGeom prst="rect">
            <a:avLst/>
          </a:prstGeom>
        </p:spPr>
        <p:txBody>
          <a:bodyPr/>
          <a:lstStyle/>
          <a:p>
            <a:fld id="{5FDFC970-B950-4395-A833-47227D4A68CA}" type="datetime1">
              <a:rPr lang="en-US" smtClean="0"/>
              <a:t>5/4/2023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Twitter: @interRAI_Hirdes</a:t>
            </a:r>
            <a:endParaRPr lang="fi-FI" dirty="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728093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50988" y="3461559"/>
            <a:ext cx="9070975" cy="598488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7591" y="2382981"/>
            <a:ext cx="11569729" cy="1046019"/>
          </a:xfrm>
        </p:spPr>
        <p:txBody>
          <a:bodyPr anchor="b">
            <a:normAutofit/>
          </a:bodyPr>
          <a:lstStyle>
            <a:lvl1pPr algn="ctr">
              <a:defRPr sz="60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DIVIDER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676206" y="6335309"/>
            <a:ext cx="1181114" cy="2503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FDFC970-B950-4395-A833-47227D4A68CA}" type="datetime1">
              <a:rPr lang="en-US" smtClean="0"/>
              <a:pPr/>
              <a:t>5/4/2023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28729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50988" y="3461559"/>
            <a:ext cx="9070975" cy="598488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7591" y="2382981"/>
            <a:ext cx="11569729" cy="1046019"/>
          </a:xfrm>
        </p:spPr>
        <p:txBody>
          <a:bodyPr anchor="b">
            <a:normAutofit/>
          </a:bodyPr>
          <a:lstStyle>
            <a:lvl1pPr algn="ctr">
              <a:defRPr sz="60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DIVIDER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676206" y="6335309"/>
            <a:ext cx="1181114" cy="2503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FDFC970-B950-4395-A833-47227D4A68CA}" type="datetime1">
              <a:rPr lang="en-US" smtClean="0"/>
              <a:pPr/>
              <a:t>5/4/2023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022777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7225" y="4581236"/>
            <a:ext cx="10877550" cy="1597891"/>
          </a:xfrm>
          <a:noFill/>
        </p:spPr>
        <p:txBody>
          <a:bodyPr wrap="square" rtlCol="0" anchor="ctr" anchorCtr="1">
            <a:noAutofit/>
          </a:bodyPr>
          <a:lstStyle>
            <a:lvl1pPr algn="ctr">
              <a:defRPr lang="en-US" sz="1800" b="0" i="0" cap="all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0" lvl="0" algn="ctr">
              <a:lnSpc>
                <a:spcPct val="75000"/>
              </a:lnSpc>
            </a:pPr>
            <a:r>
              <a:rPr lang="en-US" dirty="0"/>
              <a:t>click to edit master closing slide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737914" y="6335309"/>
            <a:ext cx="1181114" cy="250337"/>
          </a:xfrm>
          <a:prstGeom prst="rect">
            <a:avLst/>
          </a:prstGeom>
        </p:spPr>
        <p:txBody>
          <a:bodyPr/>
          <a:lstStyle/>
          <a:p>
            <a:fld id="{75D660D7-90CE-4513-A3CE-C070B9421917}" type="datetime1">
              <a:rPr lang="en-US" smtClean="0"/>
              <a:t>5/4/2023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57225" y="6335309"/>
            <a:ext cx="4829174" cy="250337"/>
          </a:xfr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0" y="0"/>
            <a:ext cx="12192000" cy="397164"/>
            <a:chOff x="0" y="0"/>
            <a:chExt cx="12192000" cy="397164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" y="198582"/>
              <a:ext cx="3082197" cy="19858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3050818" y="198582"/>
              <a:ext cx="3047061" cy="1985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6097879" y="198582"/>
              <a:ext cx="3047061" cy="19858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9144939" y="198582"/>
              <a:ext cx="3047061" cy="19858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0" y="0"/>
              <a:ext cx="12191999" cy="19858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53F03881-70BF-E34E-B098-D47DA6110B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821" y="1462440"/>
            <a:ext cx="4928355" cy="37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677358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_A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9" b="18119"/>
          <a:stretch/>
        </p:blipFill>
        <p:spPr>
          <a:xfrm>
            <a:off x="0" y="405114"/>
            <a:ext cx="12192000" cy="64528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3425" y="4682836"/>
            <a:ext cx="10725150" cy="1559782"/>
          </a:xfrm>
          <a:noFill/>
        </p:spPr>
        <p:txBody>
          <a:bodyPr wrap="square" rtlCol="0" anchor="ctr" anchorCtr="1">
            <a:noAutofit/>
          </a:bodyPr>
          <a:lstStyle>
            <a:lvl1pPr algn="ctr">
              <a:defRPr lang="en-US" sz="1800" b="0" i="0">
                <a:solidFill>
                  <a:schemeClr val="bg1">
                    <a:alpha val="81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0" lvl="0" algn="ctr">
              <a:lnSpc>
                <a:spcPct val="75000"/>
              </a:lnSpc>
            </a:pPr>
            <a:r>
              <a:rPr lang="en-US" dirty="0"/>
              <a:t>CLICK TO EDIT MASTER CLOSING SLIDE OPTION 2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737914" y="6335309"/>
            <a:ext cx="1181114" cy="250337"/>
          </a:xfrm>
          <a:prstGeom prst="rect">
            <a:avLst/>
          </a:prstGeom>
        </p:spPr>
        <p:txBody>
          <a:bodyPr/>
          <a:lstStyle/>
          <a:p>
            <a:fld id="{0A368D4B-3D0A-49AB-8EA2-2DC8CB4594DB}" type="datetime1">
              <a:rPr lang="en-US" smtClean="0"/>
              <a:t>5/4/2023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78DC3E-AC98-DE4E-B4B5-07B234A0E19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822" y="1561355"/>
            <a:ext cx="4928356" cy="37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082862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CA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E92C1BE-5362-433F-9C6E-69FC0F00A19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898863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277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83267" y="6453188"/>
            <a:ext cx="4470400" cy="2857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Times" charset="0"/>
              </a:defRPr>
            </a:lvl1pPr>
          </a:lstStyle>
          <a:p>
            <a:fld id="{7938D640-167B-4CDA-A272-7DD0E752C568}" type="datetime1">
              <a:rPr lang="en-CA" smtClean="0"/>
              <a:t>2023-05-04</a:t>
            </a:fld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E92C1BE-5362-433F-9C6E-69FC0F00A19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26857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094124" y="397164"/>
            <a:ext cx="6097876" cy="6460836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2740" y="1028940"/>
            <a:ext cx="5486243" cy="1474115"/>
          </a:xfrm>
        </p:spPr>
        <p:txBody>
          <a:bodyPr lIns="0" anchor="b">
            <a:noAutofit/>
          </a:bodyPr>
          <a:lstStyle>
            <a:lvl1pPr algn="l">
              <a:defRPr sz="5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2740" y="4266821"/>
            <a:ext cx="5486243" cy="666549"/>
          </a:xfrm>
        </p:spPr>
        <p:txBody>
          <a:bodyPr lIns="0" anchor="t">
            <a:normAutofit/>
          </a:bodyPr>
          <a:lstStyle>
            <a:lvl1pPr marL="0" indent="0" algn="l">
              <a:buNone/>
              <a:defRPr sz="2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2740" y="2642329"/>
            <a:ext cx="1182916" cy="377962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318C6E2-4AA5-436E-9815-715E9B2235FA}" type="datetime1">
              <a:rPr lang="en-US" smtClean="0"/>
              <a:pPr/>
              <a:t>5/4/2023</a:t>
            </a:fld>
            <a:endParaRPr lang="en-US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0" y="0"/>
            <a:ext cx="12192000" cy="397164"/>
            <a:chOff x="0" y="0"/>
            <a:chExt cx="12192000" cy="397164"/>
          </a:xfrm>
        </p:grpSpPr>
        <p:sp>
          <p:nvSpPr>
            <p:cNvPr id="20" name="Rectangle 19"/>
            <p:cNvSpPr/>
            <p:nvPr userDrawn="1"/>
          </p:nvSpPr>
          <p:spPr>
            <a:xfrm>
              <a:off x="1" y="198582"/>
              <a:ext cx="3082197" cy="19858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3050818" y="198582"/>
              <a:ext cx="3047061" cy="1985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6097879" y="198582"/>
              <a:ext cx="3047061" cy="19858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9144939" y="198582"/>
              <a:ext cx="3047061" cy="19858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0" y="0"/>
              <a:ext cx="12191999" cy="19858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1A94C30A-0430-45FD-99BE-A0E45A3199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940" y="6423892"/>
            <a:ext cx="5226517" cy="250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r>
              <a:rPr lang="en-US" dirty="0"/>
              <a:t>Twitter: @interRAI_Hirdes</a:t>
            </a:r>
            <a:endParaRPr lang="fi-FI" dirty="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EEC83D45-D6B8-4033-94DB-84AC45F5FB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676545" y="6409081"/>
            <a:ext cx="1016000" cy="250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34596F6-B6D2-40B4-AD56-6982E578BA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96293" y="6377975"/>
            <a:ext cx="1525137" cy="41534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ED5960A-82E3-4EEB-B2B8-9C65C4B004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430" y="6232999"/>
            <a:ext cx="2734652" cy="705294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D279F6D5-5146-46A4-B3AC-FBFACF841D6A}"/>
              </a:ext>
            </a:extLst>
          </p:cNvPr>
          <p:cNvSpPr/>
          <p:nvPr userDrawn="1"/>
        </p:nvSpPr>
        <p:spPr>
          <a:xfrm>
            <a:off x="11757727" y="6439346"/>
            <a:ext cx="356050" cy="1387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26D0214-368D-49EE-AE7A-D9FBF713A727}"/>
              </a:ext>
            </a:extLst>
          </p:cNvPr>
          <p:cNvSpPr/>
          <p:nvPr userDrawn="1"/>
        </p:nvSpPr>
        <p:spPr>
          <a:xfrm>
            <a:off x="11594993" y="6575247"/>
            <a:ext cx="437863" cy="1387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835470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68500" y="6453188"/>
            <a:ext cx="4470400" cy="2857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Times" charset="0"/>
              </a:defRPr>
            </a:lvl1pPr>
          </a:lstStyle>
          <a:p>
            <a:fld id="{9CB0ACEE-753F-4AFA-8F70-4029F75F7ABD}" type="datetime1">
              <a:rPr lang="en-CA" smtClean="0"/>
              <a:t>2023-05-04</a:t>
            </a:fld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E92C1BE-5362-433F-9C6E-69FC0F00A19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28366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057400"/>
            <a:ext cx="49784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200" y="2057400"/>
            <a:ext cx="49784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13133" y="6591300"/>
            <a:ext cx="4470400" cy="2857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Times" charset="0"/>
              </a:defRPr>
            </a:lvl1pPr>
          </a:lstStyle>
          <a:p>
            <a:fld id="{F1EBB8B0-260B-4E88-AE04-206E1B8C0C3E}" type="datetime1">
              <a:rPr lang="en-CA" smtClean="0"/>
              <a:t>2023-05-04</a:t>
            </a:fld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E92C1BE-5362-433F-9C6E-69FC0F00A19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265265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713133" y="6591300"/>
            <a:ext cx="4470400" cy="2857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Times" charset="0"/>
              </a:defRPr>
            </a:lvl1pPr>
          </a:lstStyle>
          <a:p>
            <a:fld id="{3E6B0DC9-DE5D-4D80-948A-A1FCB7E9419A}" type="datetime1">
              <a:rPr lang="en-CA" smtClean="0"/>
              <a:t>2023-05-04</a:t>
            </a:fld>
            <a:endParaRPr lang="en-C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E92C1BE-5362-433F-9C6E-69FC0F00A19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165271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713133" y="6591300"/>
            <a:ext cx="4470400" cy="2857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Times" charset="0"/>
              </a:defRPr>
            </a:lvl1pPr>
          </a:lstStyle>
          <a:p>
            <a:fld id="{7B498DFC-D7BC-45D9-8573-4A06A88E6562}" type="datetime1">
              <a:rPr lang="en-CA" smtClean="0"/>
              <a:t>2023-05-04</a:t>
            </a:fld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E92C1BE-5362-433F-9C6E-69FC0F00A19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387089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713133" y="6591300"/>
            <a:ext cx="4470400" cy="2857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Times" charset="0"/>
              </a:defRPr>
            </a:lvl1pPr>
          </a:lstStyle>
          <a:p>
            <a:fld id="{279CA54C-1009-478E-8427-94EAF5F6929A}" type="datetime1">
              <a:rPr lang="en-CA" smtClean="0"/>
              <a:t>2023-05-04</a:t>
            </a:fld>
            <a:endParaRPr lang="en-C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E92C1BE-5362-433F-9C6E-69FC0F00A19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856585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13133" y="6591300"/>
            <a:ext cx="4470400" cy="2857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Times" charset="0"/>
              </a:defRPr>
            </a:lvl1pPr>
          </a:lstStyle>
          <a:p>
            <a:fld id="{2734D06F-BE20-4995-B276-5F9B3F6C4CB6}" type="datetime1">
              <a:rPr lang="en-CA" smtClean="0"/>
              <a:t>2023-05-04</a:t>
            </a:fld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E92C1BE-5362-433F-9C6E-69FC0F00A19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211904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13133" y="6591300"/>
            <a:ext cx="4470400" cy="2857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Times" charset="0"/>
              </a:defRPr>
            </a:lvl1pPr>
          </a:lstStyle>
          <a:p>
            <a:fld id="{B251F8AF-88D7-42A5-81B3-AAFE70B2282E}" type="datetime1">
              <a:rPr lang="en-CA" smtClean="0"/>
              <a:t>2023-05-04</a:t>
            </a:fld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E92C1BE-5362-433F-9C6E-69FC0F00A19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17738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713133" y="6591300"/>
            <a:ext cx="4470400" cy="2857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Times" charset="0"/>
              </a:defRPr>
            </a:lvl1pPr>
          </a:lstStyle>
          <a:p>
            <a:fld id="{EE26E80C-452B-4186-933B-A73A539B10E9}" type="datetime1">
              <a:rPr lang="en-CA" smtClean="0"/>
              <a:t>2023-05-04</a:t>
            </a:fld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E92C1BE-5362-433F-9C6E-69FC0F00A19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621461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1219200"/>
            <a:ext cx="2540000" cy="4648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219200"/>
            <a:ext cx="7416800" cy="4648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713133" y="6591300"/>
            <a:ext cx="4470400" cy="2857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Times" charset="0"/>
              </a:defRPr>
            </a:lvl1pPr>
          </a:lstStyle>
          <a:p>
            <a:fld id="{D8E12360-AB63-45DA-BF9C-9BE2163E2FD9}" type="datetime1">
              <a:rPr lang="en-CA" smtClean="0"/>
              <a:t>2023-05-04</a:t>
            </a:fld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E92C1BE-5362-433F-9C6E-69FC0F00A19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029943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0" y="1219200"/>
            <a:ext cx="10160000" cy="838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117600" y="2057400"/>
            <a:ext cx="10160000" cy="3810000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  <a:endParaRPr lang="en-CA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713133" y="6591300"/>
            <a:ext cx="4470400" cy="2857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Times" charset="0"/>
              </a:defRPr>
            </a:lvl1pPr>
          </a:lstStyle>
          <a:p>
            <a:fld id="{DE88F6DD-D40C-4391-931F-822D132E8DBA}" type="datetime1">
              <a:rPr lang="en-CA" smtClean="0"/>
              <a:t>2023-05-04</a:t>
            </a:fld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E92C1BE-5362-433F-9C6E-69FC0F00A19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4070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C0CA70B-304C-214F-9A72-7DDA5C283F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1200"/>
            <a:ext cx="5109300" cy="126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2740" y="1028940"/>
            <a:ext cx="8692199" cy="1474115"/>
          </a:xfrm>
        </p:spPr>
        <p:txBody>
          <a:bodyPr lIns="0" anchor="b">
            <a:noAutofit/>
          </a:bodyPr>
          <a:lstStyle>
            <a:lvl1pPr algn="l"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2740" y="4266821"/>
            <a:ext cx="5486243" cy="666549"/>
          </a:xfrm>
        </p:spPr>
        <p:txBody>
          <a:bodyPr lIns="0" anchor="t">
            <a:normAutofit/>
          </a:bodyPr>
          <a:lstStyle>
            <a:lvl1pPr marL="0" indent="0" algn="l">
              <a:buNone/>
              <a:defRPr sz="2000" b="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2740" y="2642329"/>
            <a:ext cx="1182916" cy="377962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318C6E2-4AA5-436E-9815-715E9B2235FA}" type="datetime1">
              <a:rPr lang="en-US" smtClean="0"/>
              <a:pPr/>
              <a:t>5/4/2023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623674" y="6377231"/>
            <a:ext cx="4293708" cy="250337"/>
          </a:xfrm>
        </p:spPr>
        <p:txBody>
          <a:bodyPr/>
          <a:lstStyle>
            <a:lvl1pPr algn="ctr"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148416" y="6377231"/>
            <a:ext cx="553900" cy="250337"/>
          </a:xfrm>
        </p:spPr>
        <p:txBody>
          <a:bodyPr/>
          <a:lstStyle>
            <a:lvl1pPr algn="ctr"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0" y="0"/>
            <a:ext cx="12192000" cy="397164"/>
            <a:chOff x="0" y="0"/>
            <a:chExt cx="12192000" cy="397164"/>
          </a:xfrm>
        </p:grpSpPr>
        <p:sp>
          <p:nvSpPr>
            <p:cNvPr id="19" name="Rectangle 18"/>
            <p:cNvSpPr/>
            <p:nvPr userDrawn="1"/>
          </p:nvSpPr>
          <p:spPr>
            <a:xfrm>
              <a:off x="1" y="198582"/>
              <a:ext cx="3082197" cy="19858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3050818" y="198582"/>
              <a:ext cx="3047061" cy="1985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6097879" y="198582"/>
              <a:ext cx="3047061" cy="19858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9144939" y="198582"/>
              <a:ext cx="3047061" cy="19858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0" y="0"/>
              <a:ext cx="12191999" cy="19858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28952265"/>
      </p:ext>
    </p:extLst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0" y="1219200"/>
            <a:ext cx="10160000" cy="838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17600" y="2057400"/>
            <a:ext cx="10160000" cy="3810000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  <a:endParaRPr lang="en-CA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713133" y="6591300"/>
            <a:ext cx="4470400" cy="2857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Times" charset="0"/>
              </a:defRPr>
            </a:lvl1pPr>
          </a:lstStyle>
          <a:p>
            <a:fld id="{C9B71734-1946-4B63-857E-E6924058DE26}" type="datetime1">
              <a:rPr lang="en-CA" smtClean="0"/>
              <a:t>2023-05-04</a:t>
            </a:fld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E92C1BE-5362-433F-9C6E-69FC0F00A19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8904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ack with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094124" y="397164"/>
            <a:ext cx="6097876" cy="6460836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2740" y="1028940"/>
            <a:ext cx="5486243" cy="1474115"/>
          </a:xfrm>
        </p:spPr>
        <p:txBody>
          <a:bodyPr lIns="0" anchor="b">
            <a:noAutofit/>
          </a:bodyPr>
          <a:lstStyle>
            <a:lvl1pPr algn="l"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2740" y="4266821"/>
            <a:ext cx="5486243" cy="666549"/>
          </a:xfrm>
        </p:spPr>
        <p:txBody>
          <a:bodyPr lIns="0" anchor="t">
            <a:normAutofit/>
          </a:bodyPr>
          <a:lstStyle>
            <a:lvl1pPr marL="0" indent="0" algn="l">
              <a:buNone/>
              <a:defRPr sz="2000" b="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2740" y="2642329"/>
            <a:ext cx="1182916" cy="377962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318C6E2-4AA5-436E-9815-715E9B2235FA}" type="datetime1">
              <a:rPr lang="en-US" smtClean="0"/>
              <a:pPr/>
              <a:t>5/4/2023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623674" y="6377231"/>
            <a:ext cx="4293708" cy="250337"/>
          </a:xfrm>
        </p:spPr>
        <p:txBody>
          <a:bodyPr/>
          <a:lstStyle>
            <a:lvl1pPr algn="ctr"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148416" y="6377231"/>
            <a:ext cx="553900" cy="250337"/>
          </a:xfrm>
        </p:spPr>
        <p:txBody>
          <a:bodyPr/>
          <a:lstStyle>
            <a:lvl1pPr algn="ctr"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0" y="0"/>
            <a:ext cx="12192000" cy="397164"/>
            <a:chOff x="0" y="0"/>
            <a:chExt cx="12192000" cy="397164"/>
          </a:xfrm>
        </p:grpSpPr>
        <p:sp>
          <p:nvSpPr>
            <p:cNvPr id="21" name="Rectangle 20"/>
            <p:cNvSpPr/>
            <p:nvPr userDrawn="1"/>
          </p:nvSpPr>
          <p:spPr>
            <a:xfrm>
              <a:off x="1" y="198582"/>
              <a:ext cx="3082197" cy="19858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3050818" y="198582"/>
              <a:ext cx="3047061" cy="1985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6097879" y="198582"/>
              <a:ext cx="3047061" cy="19858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9144939" y="198582"/>
              <a:ext cx="3047061" cy="19858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0" y="0"/>
              <a:ext cx="12191999" cy="19858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D02FA5C4-1CA5-3140-8AA6-557CCAB80D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1200"/>
            <a:ext cx="5109300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06763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Twitter: @interRAI_Hirdes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323211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9882" y="1709738"/>
            <a:ext cx="9399507" cy="2852737"/>
          </a:xfrm>
        </p:spPr>
        <p:txBody>
          <a:bodyPr anchor="b">
            <a:normAutofit/>
          </a:bodyPr>
          <a:lstStyle>
            <a:lvl1pPr algn="l"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SECTION TITLE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882" y="4589463"/>
            <a:ext cx="9399507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737914" y="6335309"/>
            <a:ext cx="1181114" cy="250337"/>
          </a:xfrm>
          <a:prstGeom prst="rect">
            <a:avLst/>
          </a:prstGeom>
        </p:spPr>
        <p:txBody>
          <a:bodyPr/>
          <a:lstStyle/>
          <a:p>
            <a:fld id="{026D43AC-4B94-471D-A170-0D88FCD1FB54}" type="datetime1">
              <a:rPr lang="en-US" smtClean="0"/>
              <a:t>5/4/2023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Twitter: @interRAI_Hirdes</a:t>
            </a:r>
            <a:endParaRPr lang="fi-FI" dirty="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021156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9883" y="434108"/>
            <a:ext cx="11569729" cy="89592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9882" y="1413164"/>
            <a:ext cx="5586855" cy="4590472"/>
          </a:xfrm>
        </p:spPr>
        <p:txBody>
          <a:bodyPr/>
          <a:lstStyle>
            <a:lvl1pPr marL="288925" indent="-288925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1pPr>
            <a:lvl2pPr marL="6858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2pPr>
            <a:lvl3pPr marL="11430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3pPr>
            <a:lvl4pPr marL="16002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4pPr>
            <a:lvl5pPr marL="20574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992" y="1413164"/>
            <a:ext cx="5658620" cy="4590472"/>
          </a:xfrm>
        </p:spPr>
        <p:txBody>
          <a:bodyPr/>
          <a:lstStyle>
            <a:lvl1pPr marL="288925" indent="-288925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1pPr>
            <a:lvl2pPr marL="6858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2pPr>
            <a:lvl3pPr marL="11430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3pPr>
            <a:lvl4pPr marL="16002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4pPr>
            <a:lvl5pPr marL="20574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Twitter: @interRAI_Hirdes</a:t>
            </a:r>
            <a:endParaRPr lang="fi-FI" dirty="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516483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881" y="1396192"/>
            <a:ext cx="5542713" cy="670270"/>
          </a:xfrm>
        </p:spPr>
        <p:txBody>
          <a:bodyPr anchor="b">
            <a:noAutofit/>
          </a:bodyPr>
          <a:lstStyle>
            <a:lvl1pPr marL="0" indent="0">
              <a:buNone/>
              <a:defRPr sz="2800" b="1" baseline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9881" y="2184400"/>
            <a:ext cx="5542713" cy="3846945"/>
          </a:xfrm>
        </p:spPr>
        <p:txBody>
          <a:bodyPr>
            <a:normAutofit/>
          </a:bodyPr>
          <a:lstStyle>
            <a:lvl1pPr marL="288925" indent="-288925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2000"/>
            </a:lvl1pPr>
            <a:lvl2pPr marL="6858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800"/>
            </a:lvl2pPr>
            <a:lvl3pPr marL="11430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600"/>
            </a:lvl3pPr>
            <a:lvl4pPr marL="16002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400"/>
            </a:lvl4pPr>
            <a:lvl5pPr marL="20574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6154" y="1396192"/>
            <a:ext cx="5593458" cy="670270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6154" y="2184400"/>
            <a:ext cx="5593458" cy="3846945"/>
          </a:xfrm>
        </p:spPr>
        <p:txBody>
          <a:bodyPr>
            <a:normAutofit/>
          </a:bodyPr>
          <a:lstStyle>
            <a:lvl1pPr marL="288925" indent="-288925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2000"/>
            </a:lvl1pPr>
            <a:lvl2pPr marL="6858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800"/>
            </a:lvl2pPr>
            <a:lvl3pPr marL="11430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600"/>
            </a:lvl3pPr>
            <a:lvl4pPr marL="16002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400"/>
            </a:lvl4pPr>
            <a:lvl5pPr marL="20574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259883" y="434108"/>
            <a:ext cx="11569729" cy="89592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Twitter: @interRAI_Hirdes</a:t>
            </a:r>
            <a:endParaRPr lang="fi-FI" dirty="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598644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Twitter: @interRAI_Hirdes</a:t>
            </a:r>
            <a:endParaRPr lang="fi-FI" dirty="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487075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E74467E-2233-0544-B9CB-31D7B4B5FDA9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430" y="6232999"/>
            <a:ext cx="2734652" cy="7052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883" y="434108"/>
            <a:ext cx="11569729" cy="8959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882" y="1413163"/>
            <a:ext cx="11569729" cy="4595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2940" y="6423892"/>
            <a:ext cx="5226517" cy="250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r>
              <a:rPr lang="en-US" dirty="0"/>
              <a:t>Twitter: @interRAI_Hirdes</a:t>
            </a:r>
            <a:endParaRPr lang="fi-FI" dirty="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76545" y="6409081"/>
            <a:ext cx="1016000" cy="250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0" y="0"/>
            <a:ext cx="12192000" cy="397164"/>
            <a:chOff x="0" y="0"/>
            <a:chExt cx="12192000" cy="397164"/>
          </a:xfrm>
        </p:grpSpPr>
        <p:sp>
          <p:nvSpPr>
            <p:cNvPr id="22" name="Rectangle 21"/>
            <p:cNvSpPr/>
            <p:nvPr userDrawn="1"/>
          </p:nvSpPr>
          <p:spPr>
            <a:xfrm>
              <a:off x="1" y="198582"/>
              <a:ext cx="3082197" cy="19858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3050818" y="198582"/>
              <a:ext cx="3047061" cy="1985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6097879" y="198582"/>
              <a:ext cx="3047061" cy="19858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9144939" y="198582"/>
              <a:ext cx="3047061" cy="19858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0" y="0"/>
              <a:ext cx="12191999" cy="19858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DF9F5E5D-38FD-45F1-B945-94579573B021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8096293" y="6377975"/>
            <a:ext cx="1525137" cy="41534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15CE766-2AFC-4E3E-BCED-0FCD991DC23E}"/>
              </a:ext>
            </a:extLst>
          </p:cNvPr>
          <p:cNvSpPr/>
          <p:nvPr userDrawn="1"/>
        </p:nvSpPr>
        <p:spPr>
          <a:xfrm>
            <a:off x="11757727" y="6423892"/>
            <a:ext cx="356050" cy="1387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E0E3442-B4BD-4FB5-A9A8-541720179100}"/>
              </a:ext>
            </a:extLst>
          </p:cNvPr>
          <p:cNvSpPr/>
          <p:nvPr userDrawn="1"/>
        </p:nvSpPr>
        <p:spPr>
          <a:xfrm>
            <a:off x="11594993" y="6559793"/>
            <a:ext cx="437863" cy="1387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700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714" r:id="rId2"/>
    <p:sldLayoutId id="2147483715" r:id="rId3"/>
    <p:sldLayoutId id="2147483716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12" r:id="rId16"/>
    <p:sldLayoutId id="2147483713" r:id="rId17"/>
  </p:sldLayoutIdLst>
  <p:transition spd="slow">
    <p:push dir="u"/>
  </p:transition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b="0" kern="1200" spc="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925" indent="-288925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1"/>
        </a:buClr>
        <a:buSzPct val="85000"/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1"/>
        </a:buClr>
        <a:buSzPct val="85000"/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1"/>
        </a:buClr>
        <a:buSzPct val="85000"/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1"/>
        </a:buClr>
        <a:buSzPct val="85000"/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1"/>
        </a:buClr>
        <a:buSzPct val="85000"/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7600" y="1219200"/>
            <a:ext cx="10160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  <a:endParaRPr lang="fi-FI" alt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7600" y="2057400"/>
            <a:ext cx="1016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fi-FI" altLang="en-US" dirty="0"/>
          </a:p>
        </p:txBody>
      </p:sp>
      <p:sp>
        <p:nvSpPr>
          <p:cNvPr id="1028" name="Rectangle 5"/>
          <p:cNvSpPr>
            <a:spLocks noChangeArrowheads="1"/>
          </p:cNvSpPr>
          <p:nvPr userDrawn="1"/>
        </p:nvSpPr>
        <p:spPr bwMode="auto">
          <a:xfrm>
            <a:off x="0" y="6324600"/>
            <a:ext cx="12192000" cy="533400"/>
          </a:xfrm>
          <a:prstGeom prst="rect">
            <a:avLst/>
          </a:prstGeom>
          <a:solidFill>
            <a:srgbClr val="0032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defRPr/>
            </a:pPr>
            <a:endParaRPr lang="en-CA" altLang="en-US" sz="2400" dirty="0"/>
          </a:p>
        </p:txBody>
      </p:sp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7654671" y="6324600"/>
            <a:ext cx="4561947" cy="533400"/>
          </a:xfrm>
          <a:prstGeom prst="rect">
            <a:avLst/>
          </a:prstGeom>
          <a:solidFill>
            <a:srgbClr val="7CB8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defRPr/>
            </a:pPr>
            <a:endParaRPr lang="en-CA" altLang="en-US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7721600" y="6324600"/>
            <a:ext cx="4470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defRPr/>
            </a:pPr>
            <a:r>
              <a:rPr lang="fi-FI" altLang="en-US" sz="1800" b="1" dirty="0">
                <a:solidFill>
                  <a:schemeClr val="bg1"/>
                </a:solidFill>
                <a:latin typeface="Arial" charset="0"/>
              </a:rPr>
              <a:t>www.interrai.org</a:t>
            </a:r>
          </a:p>
        </p:txBody>
      </p:sp>
      <p:sp>
        <p:nvSpPr>
          <p:cNvPr id="1031" name="Rectangle 8"/>
          <p:cNvSpPr>
            <a:spLocks noChangeArrowheads="1"/>
          </p:cNvSpPr>
          <p:nvPr/>
        </p:nvSpPr>
        <p:spPr bwMode="auto">
          <a:xfrm>
            <a:off x="0" y="0"/>
            <a:ext cx="12192000" cy="304800"/>
          </a:xfrm>
          <a:prstGeom prst="rect">
            <a:avLst/>
          </a:prstGeom>
          <a:solidFill>
            <a:srgbClr val="0032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defRPr/>
            </a:pPr>
            <a:endParaRPr lang="en-CA" altLang="en-US" sz="2400"/>
          </a:p>
        </p:txBody>
      </p:sp>
      <p:sp>
        <p:nvSpPr>
          <p:cNvPr id="1032" name="Rectangle 9"/>
          <p:cNvSpPr>
            <a:spLocks noChangeArrowheads="1"/>
          </p:cNvSpPr>
          <p:nvPr/>
        </p:nvSpPr>
        <p:spPr bwMode="auto">
          <a:xfrm>
            <a:off x="7721600" y="0"/>
            <a:ext cx="4470400" cy="304800"/>
          </a:xfrm>
          <a:prstGeom prst="rect">
            <a:avLst/>
          </a:prstGeom>
          <a:solidFill>
            <a:srgbClr val="7CB8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defRPr/>
            </a:pPr>
            <a:endParaRPr lang="en-CA" altLang="en-US" sz="2400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7600" y="0"/>
            <a:ext cx="132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fld id="{0E92C1BE-5362-433F-9C6E-69FC0F00A19C}" type="slidenum">
              <a:rPr lang="en-CA" smtClean="0"/>
              <a:t>‹#›</a:t>
            </a:fld>
            <a:endParaRPr lang="en-CA"/>
          </a:p>
        </p:txBody>
      </p:sp>
      <p:pic>
        <p:nvPicPr>
          <p:cNvPr id="1034" name="Picture 1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464" y="304800"/>
            <a:ext cx="1921654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9" y="304800"/>
            <a:ext cx="3287771" cy="89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7"/>
          <p:cNvSpPr>
            <a:spLocks noChangeArrowheads="1"/>
          </p:cNvSpPr>
          <p:nvPr userDrawn="1"/>
        </p:nvSpPr>
        <p:spPr bwMode="auto">
          <a:xfrm>
            <a:off x="719403" y="6388968"/>
            <a:ext cx="4478867" cy="40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defRPr/>
            </a:pPr>
            <a:endParaRPr lang="fi-FI" altLang="en-US" sz="1800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364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3277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folHlink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folHlink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folHlink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folHlink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folHlink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folHlink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folHlink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folHlink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Times" charset="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740" y="1561682"/>
            <a:ext cx="11321338" cy="1474115"/>
          </a:xfrm>
        </p:spPr>
        <p:txBody>
          <a:bodyPr/>
          <a:lstStyle/>
          <a:p>
            <a:r>
              <a:rPr lang="en-US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Modernizing Canadian health data systems to improve capacity for evidence-informed decision making when the only constant is change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2740" y="4266821"/>
            <a:ext cx="6817734" cy="167206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John P Hirdes, PhD FCAHS</a:t>
            </a:r>
          </a:p>
          <a:p>
            <a:r>
              <a:rPr lang="en-US" dirty="0"/>
              <a:t>University Professor, School of Public Health Sciences</a:t>
            </a:r>
          </a:p>
          <a:p>
            <a:r>
              <a:rPr lang="en-US" dirty="0"/>
              <a:t>University of Waterloo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452739" y="3688704"/>
            <a:ext cx="4843161" cy="368946"/>
          </a:xfrm>
        </p:spPr>
        <p:txBody>
          <a:bodyPr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6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32" indent="-285744">
              <a:spcBef>
                <a:spcPct val="20000"/>
              </a:spcBef>
              <a:buClr>
                <a:schemeClr val="folHlink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971" indent="-228594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160" indent="-228594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349" indent="-228594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537" indent="-228594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726" indent="-228594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914" indent="-228594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103" indent="-228594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BB1EE7-6784-46DE-9498-D411EC431FE6}" type="slidenum">
              <a:rPr kumimoji="0" lang="fi-FI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i-FI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pic>
        <p:nvPicPr>
          <p:cNvPr id="24579" name="Picture 2" descr="http://www.theblog.ca/wp-content/uploads/2006/11/bigmapofcanada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832" y="1746251"/>
            <a:ext cx="4373563" cy="384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Oval 4"/>
          <p:cNvSpPr>
            <a:spLocks noChangeArrowheads="1"/>
          </p:cNvSpPr>
          <p:nvPr/>
        </p:nvSpPr>
        <p:spPr bwMode="auto">
          <a:xfrm>
            <a:off x="856512" y="2960692"/>
            <a:ext cx="119063" cy="1222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990033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4581" name="Oval 6"/>
          <p:cNvSpPr>
            <a:spLocks noChangeArrowheads="1"/>
          </p:cNvSpPr>
          <p:nvPr/>
        </p:nvSpPr>
        <p:spPr bwMode="auto">
          <a:xfrm>
            <a:off x="1832822" y="3914777"/>
            <a:ext cx="120651" cy="122239"/>
          </a:xfrm>
          <a:prstGeom prst="ellipse">
            <a:avLst/>
          </a:prstGeom>
          <a:solidFill>
            <a:srgbClr val="FF0000"/>
          </a:solidFill>
          <a:ln w="9525">
            <a:solidFill>
              <a:srgbClr val="990033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4582" name="Oval 7"/>
          <p:cNvSpPr>
            <a:spLocks noChangeArrowheads="1"/>
          </p:cNvSpPr>
          <p:nvPr/>
        </p:nvSpPr>
        <p:spPr bwMode="auto">
          <a:xfrm>
            <a:off x="2694836" y="4303717"/>
            <a:ext cx="119063" cy="1222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990033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4583" name="Oval 8"/>
          <p:cNvSpPr>
            <a:spLocks noChangeArrowheads="1"/>
          </p:cNvSpPr>
          <p:nvPr/>
        </p:nvSpPr>
        <p:spPr bwMode="auto">
          <a:xfrm>
            <a:off x="4393461" y="4789492"/>
            <a:ext cx="117475" cy="1222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990033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4584" name="Oval 9"/>
          <p:cNvSpPr>
            <a:spLocks noChangeArrowheads="1"/>
          </p:cNvSpPr>
          <p:nvPr/>
        </p:nvSpPr>
        <p:spPr bwMode="auto">
          <a:xfrm>
            <a:off x="950172" y="3609977"/>
            <a:ext cx="119063" cy="120651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2240812" y="3973517"/>
            <a:ext cx="119063" cy="1222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990033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1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4586" name="Oval 11"/>
          <p:cNvSpPr>
            <a:spLocks noChangeArrowheads="1"/>
          </p:cNvSpPr>
          <p:nvPr/>
        </p:nvSpPr>
        <p:spPr bwMode="auto">
          <a:xfrm>
            <a:off x="4550631" y="4022192"/>
            <a:ext cx="119063" cy="120651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4587" name="Oval 12"/>
          <p:cNvSpPr>
            <a:spLocks noChangeArrowheads="1"/>
          </p:cNvSpPr>
          <p:nvPr/>
        </p:nvSpPr>
        <p:spPr bwMode="auto">
          <a:xfrm>
            <a:off x="1477223" y="3878263"/>
            <a:ext cx="117475" cy="1016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4588" name="Rectangle 13"/>
          <p:cNvSpPr>
            <a:spLocks noChangeArrowheads="1"/>
          </p:cNvSpPr>
          <p:nvPr/>
        </p:nvSpPr>
        <p:spPr bwMode="auto">
          <a:xfrm>
            <a:off x="4399812" y="4925944"/>
            <a:ext cx="117475" cy="120651"/>
          </a:xfrm>
          <a:prstGeom prst="rect">
            <a:avLst/>
          </a:prstGeom>
          <a:solidFill>
            <a:srgbClr val="006699"/>
          </a:solidFill>
          <a:ln w="9525">
            <a:solidFill>
              <a:srgbClr val="0066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4589" name="Rectangle 14"/>
          <p:cNvSpPr>
            <a:spLocks noChangeArrowheads="1"/>
          </p:cNvSpPr>
          <p:nvPr/>
        </p:nvSpPr>
        <p:spPr bwMode="auto">
          <a:xfrm>
            <a:off x="2542435" y="4483103"/>
            <a:ext cx="117475" cy="122239"/>
          </a:xfrm>
          <a:prstGeom prst="rect">
            <a:avLst/>
          </a:prstGeom>
          <a:solidFill>
            <a:srgbClr val="006699"/>
          </a:solidFill>
          <a:ln w="9525">
            <a:solidFill>
              <a:srgbClr val="0066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4590" name="Rectangle 15"/>
          <p:cNvSpPr>
            <a:spLocks noChangeArrowheads="1"/>
          </p:cNvSpPr>
          <p:nvPr/>
        </p:nvSpPr>
        <p:spPr bwMode="auto">
          <a:xfrm>
            <a:off x="926361" y="3841752"/>
            <a:ext cx="117475" cy="122239"/>
          </a:xfrm>
          <a:prstGeom prst="rect">
            <a:avLst/>
          </a:prstGeom>
          <a:solidFill>
            <a:srgbClr val="006699"/>
          </a:solidFill>
          <a:ln w="9525">
            <a:solidFill>
              <a:srgbClr val="0066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4591" name="Rectangle 16"/>
          <p:cNvSpPr>
            <a:spLocks noChangeArrowheads="1"/>
          </p:cNvSpPr>
          <p:nvPr/>
        </p:nvSpPr>
        <p:spPr bwMode="auto">
          <a:xfrm>
            <a:off x="2232751" y="4132022"/>
            <a:ext cx="119063" cy="122237"/>
          </a:xfrm>
          <a:prstGeom prst="rect">
            <a:avLst/>
          </a:prstGeom>
          <a:solidFill>
            <a:srgbClr val="006699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4592" name="Rectangle 17"/>
          <p:cNvSpPr>
            <a:spLocks noChangeArrowheads="1"/>
          </p:cNvSpPr>
          <p:nvPr/>
        </p:nvSpPr>
        <p:spPr bwMode="auto">
          <a:xfrm>
            <a:off x="1423249" y="4033842"/>
            <a:ext cx="117475" cy="122237"/>
          </a:xfrm>
          <a:prstGeom prst="rect">
            <a:avLst/>
          </a:prstGeom>
          <a:solidFill>
            <a:srgbClr val="006699"/>
          </a:soli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18" name="AutoShape 20"/>
          <p:cNvSpPr>
            <a:spLocks noChangeArrowheads="1"/>
          </p:cNvSpPr>
          <p:nvPr/>
        </p:nvSpPr>
        <p:spPr bwMode="auto">
          <a:xfrm>
            <a:off x="2952009" y="4483101"/>
            <a:ext cx="209551" cy="204788"/>
          </a:xfrm>
          <a:prstGeom prst="star5">
            <a:avLst/>
          </a:prstGeom>
          <a:solidFill>
            <a:srgbClr val="669900"/>
          </a:solidFill>
          <a:ln w="9525">
            <a:solidFill>
              <a:srgbClr val="66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4594" name="Rectangle 22"/>
          <p:cNvSpPr>
            <a:spLocks noChangeArrowheads="1"/>
          </p:cNvSpPr>
          <p:nvPr/>
        </p:nvSpPr>
        <p:spPr bwMode="auto">
          <a:xfrm>
            <a:off x="737448" y="3152777"/>
            <a:ext cx="119063" cy="120651"/>
          </a:xfrm>
          <a:prstGeom prst="rect">
            <a:avLst/>
          </a:prstGeom>
          <a:solidFill>
            <a:srgbClr val="006699"/>
          </a:solidFill>
          <a:ln w="9525">
            <a:solidFill>
              <a:srgbClr val="0066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4596" name="Rectangle 24"/>
          <p:cNvSpPr>
            <a:spLocks noChangeArrowheads="1"/>
          </p:cNvSpPr>
          <p:nvPr/>
        </p:nvSpPr>
        <p:spPr bwMode="auto">
          <a:xfrm>
            <a:off x="4591894" y="4233071"/>
            <a:ext cx="68265" cy="80169"/>
          </a:xfrm>
          <a:prstGeom prst="rect">
            <a:avLst/>
          </a:prstGeom>
          <a:solidFill>
            <a:srgbClr val="006699"/>
          </a:solidFill>
          <a:ln w="57150">
            <a:solidFill>
              <a:srgbClr val="0066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4597" name="AutoShape 27"/>
          <p:cNvSpPr>
            <a:spLocks noChangeArrowheads="1"/>
          </p:cNvSpPr>
          <p:nvPr/>
        </p:nvSpPr>
        <p:spPr bwMode="auto">
          <a:xfrm>
            <a:off x="3107583" y="4691063"/>
            <a:ext cx="152400" cy="152400"/>
          </a:xfrm>
          <a:prstGeom prst="triangle">
            <a:avLst>
              <a:gd name="adj" fmla="val 50000"/>
            </a:avLst>
          </a:prstGeom>
          <a:noFill/>
          <a:ln w="38100">
            <a:solidFill>
              <a:srgbClr val="66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4600" name="AutoShape 35"/>
          <p:cNvSpPr>
            <a:spLocks noChangeArrowheads="1"/>
          </p:cNvSpPr>
          <p:nvPr/>
        </p:nvSpPr>
        <p:spPr bwMode="auto">
          <a:xfrm>
            <a:off x="2582123" y="4681543"/>
            <a:ext cx="255587" cy="206375"/>
          </a:xfrm>
          <a:prstGeom prst="sun">
            <a:avLst>
              <a:gd name="adj" fmla="val 25000"/>
            </a:avLst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4601" name="AutoShape 41"/>
          <p:cNvSpPr>
            <a:spLocks noChangeArrowheads="1"/>
          </p:cNvSpPr>
          <p:nvPr/>
        </p:nvSpPr>
        <p:spPr bwMode="auto">
          <a:xfrm>
            <a:off x="2837707" y="4789492"/>
            <a:ext cx="204788" cy="206375"/>
          </a:xfrm>
          <a:prstGeom prst="plus">
            <a:avLst>
              <a:gd name="adj" fmla="val 30611"/>
            </a:avLst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4603" name="Text Box 43"/>
          <p:cNvSpPr txBox="1">
            <a:spLocks noChangeArrowheads="1"/>
          </p:cNvSpPr>
          <p:nvPr/>
        </p:nvSpPr>
        <p:spPr bwMode="auto">
          <a:xfrm>
            <a:off x="191344" y="4981575"/>
            <a:ext cx="4603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4604" name="AutoShape 45"/>
          <p:cNvSpPr>
            <a:spLocks noChangeArrowheads="1"/>
          </p:cNvSpPr>
          <p:nvPr/>
        </p:nvSpPr>
        <p:spPr bwMode="auto">
          <a:xfrm>
            <a:off x="2470999" y="4681543"/>
            <a:ext cx="103187" cy="206375"/>
          </a:xfrm>
          <a:prstGeom prst="lightningBolt">
            <a:avLst/>
          </a:prstGeom>
          <a:solidFill>
            <a:srgbClr val="FF9900"/>
          </a:solidFill>
          <a:ln w="2857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4605" name="AutoShape 49"/>
          <p:cNvSpPr>
            <a:spLocks noChangeArrowheads="1"/>
          </p:cNvSpPr>
          <p:nvPr/>
        </p:nvSpPr>
        <p:spPr bwMode="auto">
          <a:xfrm>
            <a:off x="2641449" y="4867280"/>
            <a:ext cx="103187" cy="204788"/>
          </a:xfrm>
          <a:prstGeom prst="diamond">
            <a:avLst/>
          </a:prstGeom>
          <a:noFill/>
          <a:ln w="38100">
            <a:solidFill>
              <a:srgbClr val="66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4606" name="AutoShape 51"/>
          <p:cNvSpPr>
            <a:spLocks noChangeArrowheads="1"/>
          </p:cNvSpPr>
          <p:nvPr/>
        </p:nvSpPr>
        <p:spPr bwMode="auto">
          <a:xfrm>
            <a:off x="4728554" y="4264028"/>
            <a:ext cx="138116" cy="125411"/>
          </a:xfrm>
          <a:prstGeom prst="triangle">
            <a:avLst>
              <a:gd name="adj" fmla="val 50000"/>
            </a:avLst>
          </a:prstGeom>
          <a:solidFill>
            <a:srgbClr val="669900"/>
          </a:solidFill>
          <a:ln w="38100">
            <a:solidFill>
              <a:srgbClr val="6699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4608" name="Oval 53"/>
          <p:cNvSpPr>
            <a:spLocks noChangeArrowheads="1"/>
          </p:cNvSpPr>
          <p:nvPr/>
        </p:nvSpPr>
        <p:spPr bwMode="auto">
          <a:xfrm>
            <a:off x="2883748" y="4344990"/>
            <a:ext cx="119063" cy="120651"/>
          </a:xfrm>
          <a:prstGeom prst="ellipse">
            <a:avLst/>
          </a:prstGeom>
          <a:solidFill>
            <a:srgbClr val="FF0000"/>
          </a:solidFill>
          <a:ln w="9525">
            <a:solidFill>
              <a:srgbClr val="990033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4609" name="Rectangle 54"/>
          <p:cNvSpPr>
            <a:spLocks noChangeArrowheads="1"/>
          </p:cNvSpPr>
          <p:nvPr/>
        </p:nvSpPr>
        <p:spPr bwMode="auto">
          <a:xfrm>
            <a:off x="1812187" y="4130677"/>
            <a:ext cx="119063" cy="120651"/>
          </a:xfrm>
          <a:prstGeom prst="rect">
            <a:avLst/>
          </a:prstGeom>
          <a:solidFill>
            <a:srgbClr val="006699"/>
          </a:soli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36" name="AutoShape 55"/>
          <p:cNvSpPr>
            <a:spLocks noChangeArrowheads="1"/>
          </p:cNvSpPr>
          <p:nvPr/>
        </p:nvSpPr>
        <p:spPr bwMode="auto">
          <a:xfrm>
            <a:off x="4728554" y="4052896"/>
            <a:ext cx="112841" cy="107949"/>
          </a:xfrm>
          <a:prstGeom prst="star5">
            <a:avLst/>
          </a:prstGeom>
          <a:solidFill>
            <a:srgbClr val="669900"/>
          </a:solidFill>
          <a:ln w="38100">
            <a:solidFill>
              <a:srgbClr val="66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4615" name="Smiley Face 66"/>
          <p:cNvSpPr>
            <a:spLocks noChangeArrowheads="1"/>
          </p:cNvSpPr>
          <p:nvPr/>
        </p:nvSpPr>
        <p:spPr bwMode="auto">
          <a:xfrm>
            <a:off x="3401275" y="5072068"/>
            <a:ext cx="192087" cy="192087"/>
          </a:xfrm>
          <a:prstGeom prst="smileyFace">
            <a:avLst>
              <a:gd name="adj" fmla="val 4653"/>
            </a:avLst>
          </a:prstGeom>
          <a:noFill/>
          <a:ln w="38100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4618" name="Smiley Face 44"/>
          <p:cNvSpPr>
            <a:spLocks noChangeArrowheads="1"/>
          </p:cNvSpPr>
          <p:nvPr/>
        </p:nvSpPr>
        <p:spPr bwMode="auto">
          <a:xfrm>
            <a:off x="796978" y="4063200"/>
            <a:ext cx="178596" cy="200828"/>
          </a:xfrm>
          <a:prstGeom prst="smileyFace">
            <a:avLst>
              <a:gd name="adj" fmla="val 4653"/>
            </a:avLst>
          </a:prstGeom>
          <a:solidFill>
            <a:srgbClr val="FFC00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47" name="AutoShape 20"/>
          <p:cNvSpPr>
            <a:spLocks noChangeArrowheads="1"/>
          </p:cNvSpPr>
          <p:nvPr/>
        </p:nvSpPr>
        <p:spPr bwMode="auto">
          <a:xfrm>
            <a:off x="3437784" y="4303717"/>
            <a:ext cx="209551" cy="204787"/>
          </a:xfrm>
          <a:prstGeom prst="star5">
            <a:avLst/>
          </a:prstGeom>
          <a:noFill/>
          <a:ln w="38100">
            <a:solidFill>
              <a:srgbClr val="669900"/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4621" name="Oval 8"/>
          <p:cNvSpPr>
            <a:spLocks noChangeArrowheads="1"/>
          </p:cNvSpPr>
          <p:nvPr/>
        </p:nvSpPr>
        <p:spPr bwMode="auto">
          <a:xfrm>
            <a:off x="4097394" y="4712711"/>
            <a:ext cx="91282" cy="107950"/>
          </a:xfrm>
          <a:prstGeom prst="ellipse">
            <a:avLst/>
          </a:prstGeom>
          <a:solidFill>
            <a:srgbClr val="FF0000"/>
          </a:solidFill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4622" name="AutoShape 31"/>
          <p:cNvSpPr>
            <a:spLocks noChangeArrowheads="1"/>
          </p:cNvSpPr>
          <p:nvPr/>
        </p:nvSpPr>
        <p:spPr bwMode="auto">
          <a:xfrm>
            <a:off x="2769445" y="4529139"/>
            <a:ext cx="122240" cy="115886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66"/>
          </a:solidFill>
          <a:ln w="38100">
            <a:solidFill>
              <a:srgbClr val="FE007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137757" y="1609727"/>
          <a:ext cx="5177288" cy="4051307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8484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88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1639">
                <a:tc>
                  <a:txBody>
                    <a:bodyPr/>
                    <a:lstStyle/>
                    <a:p>
                      <a:endParaRPr lang="en-CA" sz="1500" dirty="0"/>
                    </a:p>
                  </a:txBody>
                  <a:tcPr marL="68600" marR="68600" marT="34291" marB="34291"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RAI 2.0/ interRAI Long</a:t>
                      </a:r>
                      <a:r>
                        <a:rPr lang="en-US" sz="1200" b="1" baseline="0" dirty="0"/>
                        <a:t> Term Care Facilities</a:t>
                      </a:r>
                      <a:endParaRPr lang="en-CA" sz="1200" b="1" dirty="0"/>
                    </a:p>
                  </a:txBody>
                  <a:tcPr marL="68600" marR="68600" marT="34291" marB="3429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639">
                <a:tc>
                  <a:txBody>
                    <a:bodyPr/>
                    <a:lstStyle/>
                    <a:p>
                      <a:endParaRPr lang="en-CA" sz="1500"/>
                    </a:p>
                  </a:txBody>
                  <a:tcPr marL="68600" marR="68600" marT="34291" marB="34291"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RAI-Home</a:t>
                      </a:r>
                      <a:r>
                        <a:rPr lang="en-US" sz="1200" b="1" baseline="0" dirty="0"/>
                        <a:t> Care</a:t>
                      </a:r>
                      <a:endParaRPr lang="en-CA" sz="1200" b="1" dirty="0"/>
                    </a:p>
                  </a:txBody>
                  <a:tcPr marL="68600" marR="68600" marT="34291" marB="3429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639">
                <a:tc>
                  <a:txBody>
                    <a:bodyPr/>
                    <a:lstStyle/>
                    <a:p>
                      <a:endParaRPr lang="en-CA" sz="1500"/>
                    </a:p>
                  </a:txBody>
                  <a:tcPr marL="68600" marR="68600" marT="34291" marB="34291"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RAI-Mental</a:t>
                      </a:r>
                      <a:r>
                        <a:rPr lang="en-US" sz="1200" b="1" baseline="0" dirty="0"/>
                        <a:t> Health</a:t>
                      </a:r>
                      <a:endParaRPr lang="en-CA" sz="1200" b="1" dirty="0"/>
                    </a:p>
                  </a:txBody>
                  <a:tcPr marL="68600" marR="68600" marT="34291" marB="3429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1639">
                <a:tc>
                  <a:txBody>
                    <a:bodyPr/>
                    <a:lstStyle/>
                    <a:p>
                      <a:endParaRPr lang="en-CA" sz="1500"/>
                    </a:p>
                  </a:txBody>
                  <a:tcPr marL="68600" marR="68600" marT="34291" marB="34291"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interRAI Community</a:t>
                      </a:r>
                      <a:r>
                        <a:rPr lang="en-US" sz="1200" b="1" baseline="0" dirty="0"/>
                        <a:t> Mental Health</a:t>
                      </a:r>
                      <a:endParaRPr lang="en-CA" sz="1200" b="1" dirty="0"/>
                    </a:p>
                  </a:txBody>
                  <a:tcPr marL="68600" marR="68600" marT="34291" marB="3429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1639">
                <a:tc>
                  <a:txBody>
                    <a:bodyPr/>
                    <a:lstStyle/>
                    <a:p>
                      <a:endParaRPr lang="en-CA" sz="1500"/>
                    </a:p>
                  </a:txBody>
                  <a:tcPr marL="68600" marR="68600" marT="34291" marB="34291"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interRAI Emergency</a:t>
                      </a:r>
                      <a:r>
                        <a:rPr lang="en-US" sz="1200" b="1" baseline="0" dirty="0"/>
                        <a:t> Screener for Psychiatry</a:t>
                      </a:r>
                      <a:endParaRPr lang="en-CA" sz="1200" b="1" dirty="0"/>
                    </a:p>
                  </a:txBody>
                  <a:tcPr marL="68600" marR="68600" marT="34291" marB="3429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1639">
                <a:tc>
                  <a:txBody>
                    <a:bodyPr/>
                    <a:lstStyle/>
                    <a:p>
                      <a:endParaRPr lang="en-CA" sz="1500"/>
                    </a:p>
                  </a:txBody>
                  <a:tcPr marL="68600" marR="68600" marT="34291" marB="34291"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interRAI Brief</a:t>
                      </a:r>
                      <a:r>
                        <a:rPr lang="en-US" sz="1200" b="1" baseline="0" dirty="0"/>
                        <a:t> Mental Health Screener</a:t>
                      </a:r>
                      <a:endParaRPr lang="en-CA" sz="1200" b="1" dirty="0"/>
                    </a:p>
                  </a:txBody>
                  <a:tcPr marL="68600" marR="68600" marT="34291" marB="3429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1639">
                <a:tc>
                  <a:txBody>
                    <a:bodyPr/>
                    <a:lstStyle/>
                    <a:p>
                      <a:endParaRPr lang="en-CA" sz="1500" dirty="0"/>
                    </a:p>
                  </a:txBody>
                  <a:tcPr marL="68600" marR="68600" marT="34291" marB="34291"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interRAI Child/Youth</a:t>
                      </a:r>
                      <a:r>
                        <a:rPr lang="en-US" sz="1200" b="1" baseline="0" dirty="0"/>
                        <a:t> Mental Health</a:t>
                      </a:r>
                      <a:endParaRPr lang="en-CA" sz="1200" b="1" dirty="0"/>
                    </a:p>
                  </a:txBody>
                  <a:tcPr marL="68600" marR="68600" marT="34291" marB="3429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1639">
                <a:tc>
                  <a:txBody>
                    <a:bodyPr/>
                    <a:lstStyle/>
                    <a:p>
                      <a:endParaRPr lang="en-CA" sz="1500" dirty="0"/>
                    </a:p>
                  </a:txBody>
                  <a:tcPr marL="68600" marR="68600" marT="34291" marB="34291"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interRAI Intellectual</a:t>
                      </a:r>
                      <a:r>
                        <a:rPr lang="en-US" sz="1200" b="1" baseline="0" dirty="0"/>
                        <a:t> Disability</a:t>
                      </a:r>
                      <a:endParaRPr lang="en-CA" sz="1200" b="1" dirty="0"/>
                    </a:p>
                  </a:txBody>
                  <a:tcPr marL="68600" marR="68600" marT="34291" marB="34291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1639">
                <a:tc>
                  <a:txBody>
                    <a:bodyPr/>
                    <a:lstStyle/>
                    <a:p>
                      <a:endParaRPr lang="en-CA" sz="1500"/>
                    </a:p>
                  </a:txBody>
                  <a:tcPr marL="68600" marR="68600" marT="34291" marB="34291"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interRAI Palliative</a:t>
                      </a:r>
                      <a:r>
                        <a:rPr lang="en-US" sz="1200" b="1" baseline="0" dirty="0"/>
                        <a:t> Care</a:t>
                      </a:r>
                      <a:endParaRPr lang="en-CA" sz="1200" b="1" dirty="0"/>
                    </a:p>
                  </a:txBody>
                  <a:tcPr marL="68600" marR="68600" marT="34291" marB="34291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1639">
                <a:tc>
                  <a:txBody>
                    <a:bodyPr/>
                    <a:lstStyle/>
                    <a:p>
                      <a:endParaRPr lang="en-CA" sz="1500"/>
                    </a:p>
                  </a:txBody>
                  <a:tcPr marL="68600" marR="68600" marT="34291" marB="34291"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interRAI Acute</a:t>
                      </a:r>
                      <a:r>
                        <a:rPr lang="en-US" sz="1200" b="1" baseline="0" dirty="0"/>
                        <a:t> Care/Emergency Department</a:t>
                      </a:r>
                      <a:endParaRPr lang="en-CA" sz="1200" b="1" dirty="0"/>
                    </a:p>
                  </a:txBody>
                  <a:tcPr marL="68600" marR="68600" marT="34291" marB="34291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1639">
                <a:tc>
                  <a:txBody>
                    <a:bodyPr/>
                    <a:lstStyle/>
                    <a:p>
                      <a:endParaRPr lang="en-CA" sz="1500"/>
                    </a:p>
                  </a:txBody>
                  <a:tcPr marL="68600" marR="68600" marT="34291" marB="34291"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interRAI Contact</a:t>
                      </a:r>
                      <a:r>
                        <a:rPr lang="en-US" sz="1200" b="1" baseline="0" dirty="0"/>
                        <a:t> Assessment</a:t>
                      </a:r>
                      <a:endParaRPr lang="en-CA" sz="1200" b="1" dirty="0"/>
                    </a:p>
                  </a:txBody>
                  <a:tcPr marL="68600" marR="68600" marT="34291" marB="34291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1639">
                <a:tc>
                  <a:txBody>
                    <a:bodyPr/>
                    <a:lstStyle/>
                    <a:p>
                      <a:endParaRPr lang="en-CA" sz="1500"/>
                    </a:p>
                  </a:txBody>
                  <a:tcPr marL="68600" marR="68600" marT="34291" marB="34291"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interRAI Community</a:t>
                      </a:r>
                      <a:r>
                        <a:rPr lang="en-US" sz="1200" b="1" baseline="0" dirty="0"/>
                        <a:t> Health Assessment</a:t>
                      </a:r>
                      <a:endParaRPr lang="en-CA" sz="1200" b="1" dirty="0"/>
                    </a:p>
                  </a:txBody>
                  <a:tcPr marL="68600" marR="68600" marT="34291" marB="34291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1639">
                <a:tc>
                  <a:txBody>
                    <a:bodyPr/>
                    <a:lstStyle/>
                    <a:p>
                      <a:endParaRPr lang="en-CA" sz="1500" dirty="0"/>
                    </a:p>
                  </a:txBody>
                  <a:tcPr marL="68600" marR="68600" marT="34291" marB="3429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interRAI</a:t>
                      </a:r>
                      <a:r>
                        <a:rPr lang="en-US" sz="1200" b="1" baseline="0" dirty="0"/>
                        <a:t> Subjective Quality of Life</a:t>
                      </a:r>
                      <a:endParaRPr lang="en-CA" sz="1200" b="1" dirty="0"/>
                    </a:p>
                  </a:txBody>
                  <a:tcPr marL="68600" marR="68600" marT="34291" marB="34291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4667" name="Oval 5"/>
          <p:cNvSpPr>
            <a:spLocks noChangeArrowheads="1"/>
          </p:cNvSpPr>
          <p:nvPr/>
        </p:nvSpPr>
        <p:spPr bwMode="auto">
          <a:xfrm>
            <a:off x="5710681" y="1609727"/>
            <a:ext cx="131763" cy="134939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4668" name="Rectangle 18"/>
          <p:cNvSpPr>
            <a:spLocks noChangeArrowheads="1"/>
          </p:cNvSpPr>
          <p:nvPr/>
        </p:nvSpPr>
        <p:spPr bwMode="auto">
          <a:xfrm>
            <a:off x="5702745" y="1933578"/>
            <a:ext cx="133351" cy="136525"/>
          </a:xfrm>
          <a:prstGeom prst="rect">
            <a:avLst/>
          </a:prstGeom>
          <a:solidFill>
            <a:srgbClr val="006699"/>
          </a:solidFill>
          <a:ln w="57150">
            <a:solidFill>
              <a:srgbClr val="0066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54" name="AutoShape 19"/>
          <p:cNvSpPr>
            <a:spLocks noChangeArrowheads="1"/>
          </p:cNvSpPr>
          <p:nvPr/>
        </p:nvSpPr>
        <p:spPr bwMode="auto">
          <a:xfrm>
            <a:off x="5686871" y="2203455"/>
            <a:ext cx="176213" cy="180975"/>
          </a:xfrm>
          <a:prstGeom prst="star5">
            <a:avLst/>
          </a:prstGeom>
          <a:solidFill>
            <a:srgbClr val="669900"/>
          </a:solidFill>
          <a:ln w="38100">
            <a:solidFill>
              <a:srgbClr val="66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4670" name="AutoShape 25"/>
          <p:cNvSpPr>
            <a:spLocks noChangeArrowheads="1"/>
          </p:cNvSpPr>
          <p:nvPr/>
        </p:nvSpPr>
        <p:spPr bwMode="auto">
          <a:xfrm>
            <a:off x="5690044" y="2517777"/>
            <a:ext cx="171451" cy="171451"/>
          </a:xfrm>
          <a:prstGeom prst="triangle">
            <a:avLst>
              <a:gd name="adj" fmla="val 50000"/>
            </a:avLst>
          </a:prstGeom>
          <a:solidFill>
            <a:srgbClr val="669900"/>
          </a:solidFill>
          <a:ln w="9525">
            <a:solidFill>
              <a:srgbClr val="6699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4671" name="AutoShape 28"/>
          <p:cNvSpPr>
            <a:spLocks noChangeArrowheads="1"/>
          </p:cNvSpPr>
          <p:nvPr/>
        </p:nvSpPr>
        <p:spPr bwMode="auto">
          <a:xfrm>
            <a:off x="5699569" y="4114802"/>
            <a:ext cx="171451" cy="171451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D60093"/>
          </a:solidFill>
          <a:ln w="9525">
            <a:solidFill>
              <a:srgbClr val="D60093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4672" name="AutoShape 36"/>
          <p:cNvSpPr>
            <a:spLocks noChangeArrowheads="1"/>
          </p:cNvSpPr>
          <p:nvPr/>
        </p:nvSpPr>
        <p:spPr bwMode="auto">
          <a:xfrm>
            <a:off x="5644007" y="3778251"/>
            <a:ext cx="285751" cy="228600"/>
          </a:xfrm>
          <a:prstGeom prst="sun">
            <a:avLst>
              <a:gd name="adj" fmla="val 25000"/>
            </a:avLst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4673" name="AutoShape 40"/>
          <p:cNvSpPr>
            <a:spLocks noChangeArrowheads="1"/>
          </p:cNvSpPr>
          <p:nvPr/>
        </p:nvSpPr>
        <p:spPr bwMode="auto">
          <a:xfrm>
            <a:off x="5680517" y="4391025"/>
            <a:ext cx="228600" cy="228600"/>
          </a:xfrm>
          <a:prstGeom prst="plus">
            <a:avLst>
              <a:gd name="adj" fmla="val 30611"/>
            </a:avLst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4674" name="AutoShape 44"/>
          <p:cNvSpPr>
            <a:spLocks noChangeArrowheads="1"/>
          </p:cNvSpPr>
          <p:nvPr/>
        </p:nvSpPr>
        <p:spPr bwMode="auto">
          <a:xfrm>
            <a:off x="5747193" y="4741863"/>
            <a:ext cx="114300" cy="228600"/>
          </a:xfrm>
          <a:prstGeom prst="lightningBolt">
            <a:avLst/>
          </a:prstGeom>
          <a:solidFill>
            <a:srgbClr val="FFC000"/>
          </a:solidFill>
          <a:ln w="9525">
            <a:solidFill>
              <a:srgbClr val="E28537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4675" name="AutoShape 47"/>
          <p:cNvSpPr>
            <a:spLocks noChangeArrowheads="1"/>
          </p:cNvSpPr>
          <p:nvPr/>
        </p:nvSpPr>
        <p:spPr bwMode="auto">
          <a:xfrm>
            <a:off x="5666233" y="5038726"/>
            <a:ext cx="285751" cy="3429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rgbClr val="FF9966"/>
          </a:solidFill>
          <a:ln w="9525">
            <a:solidFill>
              <a:srgbClr val="FF99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4676" name="AutoShape 48"/>
          <p:cNvSpPr>
            <a:spLocks noChangeArrowheads="1"/>
          </p:cNvSpPr>
          <p:nvPr/>
        </p:nvSpPr>
        <p:spPr bwMode="auto">
          <a:xfrm>
            <a:off x="5726556" y="2811463"/>
            <a:ext cx="114300" cy="228600"/>
          </a:xfrm>
          <a:prstGeom prst="diamond">
            <a:avLst/>
          </a:prstGeom>
          <a:solidFill>
            <a:srgbClr val="669900"/>
          </a:solidFill>
          <a:ln w="9525">
            <a:solidFill>
              <a:srgbClr val="6699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4677" name="Smiley Face 65"/>
          <p:cNvSpPr>
            <a:spLocks noChangeArrowheads="1"/>
          </p:cNvSpPr>
          <p:nvPr/>
        </p:nvSpPr>
        <p:spPr bwMode="auto">
          <a:xfrm>
            <a:off x="5694805" y="5335588"/>
            <a:ext cx="214312" cy="214312"/>
          </a:xfrm>
          <a:prstGeom prst="smileyFace">
            <a:avLst>
              <a:gd name="adj" fmla="val 4653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4678" name="Regular Pentagon 65"/>
          <p:cNvSpPr>
            <a:spLocks noChangeArrowheads="1"/>
          </p:cNvSpPr>
          <p:nvPr/>
        </p:nvSpPr>
        <p:spPr bwMode="auto">
          <a:xfrm>
            <a:off x="5707509" y="3157542"/>
            <a:ext cx="168275" cy="173037"/>
          </a:xfrm>
          <a:prstGeom prst="pentagon">
            <a:avLst/>
          </a:prstGeom>
          <a:solidFill>
            <a:schemeClr val="accent2"/>
          </a:solidFill>
          <a:ln w="9525" algn="ctr">
            <a:solidFill>
              <a:srgbClr val="003277"/>
            </a:solidFill>
            <a:round/>
            <a:headEnd/>
            <a:tailEnd/>
          </a:ln>
        </p:spPr>
        <p:txBody>
          <a:bodyPr lIns="68580" tIns="34291" rIns="68580" bIns="34291"/>
          <a:lstStyle>
            <a:lvl1pPr>
              <a:spcBef>
                <a:spcPct val="20000"/>
              </a:spcBef>
              <a:buClr>
                <a:schemeClr val="folHlink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4679" name="Regular Pentagon 67"/>
          <p:cNvSpPr>
            <a:spLocks noChangeArrowheads="1"/>
          </p:cNvSpPr>
          <p:nvPr/>
        </p:nvSpPr>
        <p:spPr bwMode="auto">
          <a:xfrm>
            <a:off x="3048849" y="4995866"/>
            <a:ext cx="166687" cy="173037"/>
          </a:xfrm>
          <a:prstGeom prst="pentagon">
            <a:avLst/>
          </a:prstGeom>
          <a:solidFill>
            <a:srgbClr val="002060"/>
          </a:solidFill>
          <a:ln w="57150" algn="ctr">
            <a:solidFill>
              <a:srgbClr val="002060"/>
            </a:solidFill>
            <a:round/>
            <a:headEnd/>
            <a:tailEnd/>
          </a:ln>
        </p:spPr>
        <p:txBody>
          <a:bodyPr lIns="68580" tIns="34291" rIns="68580" bIns="34291"/>
          <a:lstStyle>
            <a:lvl1pPr>
              <a:spcBef>
                <a:spcPct val="20000"/>
              </a:spcBef>
              <a:buClr>
                <a:schemeClr val="folHlink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4680" name="4-Point Star 66"/>
          <p:cNvSpPr>
            <a:spLocks noChangeArrowheads="1"/>
          </p:cNvSpPr>
          <p:nvPr/>
        </p:nvSpPr>
        <p:spPr bwMode="auto">
          <a:xfrm>
            <a:off x="5699567" y="3452814"/>
            <a:ext cx="192088" cy="215900"/>
          </a:xfrm>
          <a:prstGeom prst="star4">
            <a:avLst>
              <a:gd name="adj" fmla="val 12500"/>
            </a:avLst>
          </a:prstGeom>
          <a:solidFill>
            <a:srgbClr val="669900"/>
          </a:solidFill>
          <a:ln w="9525" algn="ctr">
            <a:solidFill>
              <a:srgbClr val="669900"/>
            </a:solidFill>
            <a:round/>
            <a:headEnd/>
            <a:tailEnd/>
          </a:ln>
        </p:spPr>
        <p:txBody>
          <a:bodyPr lIns="68580" tIns="34291" rIns="68580" bIns="34291"/>
          <a:lstStyle>
            <a:lvl1pPr>
              <a:spcBef>
                <a:spcPct val="20000"/>
              </a:spcBef>
              <a:buClr>
                <a:schemeClr val="folHlink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4681" name="4-Point Star 69"/>
          <p:cNvSpPr>
            <a:spLocks noChangeArrowheads="1"/>
          </p:cNvSpPr>
          <p:nvPr/>
        </p:nvSpPr>
        <p:spPr bwMode="auto">
          <a:xfrm>
            <a:off x="2783733" y="5060951"/>
            <a:ext cx="190500" cy="215900"/>
          </a:xfrm>
          <a:prstGeom prst="star4">
            <a:avLst>
              <a:gd name="adj" fmla="val 12500"/>
            </a:avLst>
          </a:prstGeom>
          <a:noFill/>
          <a:ln w="38100" algn="ctr">
            <a:solidFill>
              <a:srgbClr val="66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80" tIns="34291" rIns="68580" bIns="34291"/>
          <a:lstStyle>
            <a:lvl1pPr>
              <a:spcBef>
                <a:spcPct val="20000"/>
              </a:spcBef>
              <a:buClr>
                <a:schemeClr val="folHlink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71" name="Rectangle 2"/>
          <p:cNvSpPr txBox="1">
            <a:spLocks noChangeArrowheads="1"/>
          </p:cNvSpPr>
          <p:nvPr/>
        </p:nvSpPr>
        <p:spPr>
          <a:xfrm>
            <a:off x="1879867" y="901701"/>
            <a:ext cx="8280400" cy="73501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3277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Use of interRAI</a:t>
            </a: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003277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3277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Instruments in Canada</a:t>
            </a:r>
            <a:endParaRPr kumimoji="0" lang="en-CA" sz="2400" b="1" i="0" u="none" strike="noStrike" kern="0" cap="none" spc="0" normalizeH="0" baseline="0" noProof="0" dirty="0">
              <a:ln>
                <a:noFill/>
              </a:ln>
              <a:solidFill>
                <a:srgbClr val="003277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72" name="Text Box 33"/>
          <p:cNvSpPr txBox="1">
            <a:spLocks noChangeArrowheads="1"/>
          </p:cNvSpPr>
          <p:nvPr/>
        </p:nvSpPr>
        <p:spPr bwMode="auto">
          <a:xfrm>
            <a:off x="431060" y="5672138"/>
            <a:ext cx="4359272" cy="323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Solid symbols refer to </a:t>
            </a:r>
            <a:r>
              <a:rPr kumimoji="0" lang="en-US" sz="751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implentations</a:t>
            </a:r>
            <a:r>
              <a:rPr kumimoji="0" lang="en-US" sz="7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that have been  mandated by government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Hollow symbols refer to research, pilot studies, or implementation planning underway</a:t>
            </a:r>
          </a:p>
        </p:txBody>
      </p:sp>
      <p:sp>
        <p:nvSpPr>
          <p:cNvPr id="24687" name="Oval 8"/>
          <p:cNvSpPr>
            <a:spLocks noChangeArrowheads="1"/>
          </p:cNvSpPr>
          <p:nvPr/>
        </p:nvSpPr>
        <p:spPr bwMode="auto">
          <a:xfrm>
            <a:off x="1369274" y="3360742"/>
            <a:ext cx="117475" cy="122237"/>
          </a:xfrm>
          <a:prstGeom prst="ellipse">
            <a:avLst/>
          </a:prstGeom>
          <a:solidFill>
            <a:srgbClr val="FF0000"/>
          </a:solidFill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4688" name="AutoShape 41"/>
          <p:cNvSpPr>
            <a:spLocks noChangeArrowheads="1"/>
          </p:cNvSpPr>
          <p:nvPr/>
        </p:nvSpPr>
        <p:spPr bwMode="auto">
          <a:xfrm>
            <a:off x="3486201" y="4612814"/>
            <a:ext cx="204788" cy="206375"/>
          </a:xfrm>
          <a:prstGeom prst="plus">
            <a:avLst>
              <a:gd name="adj" fmla="val 30611"/>
            </a:avLst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3" name="Rectangle 17"/>
          <p:cNvSpPr>
            <a:spLocks noChangeArrowheads="1"/>
          </p:cNvSpPr>
          <p:nvPr/>
        </p:nvSpPr>
        <p:spPr bwMode="auto">
          <a:xfrm>
            <a:off x="1653087" y="3381180"/>
            <a:ext cx="99120" cy="101798"/>
          </a:xfrm>
          <a:prstGeom prst="rect">
            <a:avLst/>
          </a:prstGeom>
          <a:solidFill>
            <a:srgbClr val="0070C0"/>
          </a:solidFill>
          <a:ln w="57150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AutoShape 57"/>
          <p:cNvSpPr>
            <a:spLocks noChangeArrowheads="1"/>
          </p:cNvSpPr>
          <p:nvPr/>
        </p:nvSpPr>
        <p:spPr bwMode="auto">
          <a:xfrm rot="10800000" flipV="1">
            <a:off x="2143799" y="4876329"/>
            <a:ext cx="159088" cy="145660"/>
          </a:xfrm>
          <a:prstGeom prst="pentagon">
            <a:avLst/>
          </a:prstGeom>
          <a:solidFill>
            <a:srgbClr val="002060"/>
          </a:solidFill>
          <a:ln w="57150">
            <a:solidFill>
              <a:srgbClr val="003277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AutoShape 41"/>
          <p:cNvSpPr>
            <a:spLocks noChangeArrowheads="1"/>
          </p:cNvSpPr>
          <p:nvPr/>
        </p:nvSpPr>
        <p:spPr bwMode="auto">
          <a:xfrm>
            <a:off x="4314219" y="3926037"/>
            <a:ext cx="168022" cy="180833"/>
          </a:xfrm>
          <a:prstGeom prst="plus">
            <a:avLst>
              <a:gd name="adj" fmla="val 30611"/>
            </a:avLst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7" name="4-Point Star 69"/>
          <p:cNvSpPr>
            <a:spLocks noChangeArrowheads="1"/>
          </p:cNvSpPr>
          <p:nvPr/>
        </p:nvSpPr>
        <p:spPr bwMode="auto">
          <a:xfrm>
            <a:off x="4230737" y="4429125"/>
            <a:ext cx="119039" cy="107950"/>
          </a:xfrm>
          <a:prstGeom prst="star4">
            <a:avLst>
              <a:gd name="adj" fmla="val 12500"/>
            </a:avLst>
          </a:prstGeom>
          <a:solidFill>
            <a:srgbClr val="669900"/>
          </a:solidFill>
          <a:ln w="38100" algn="ctr">
            <a:solidFill>
              <a:srgbClr val="669900"/>
            </a:solidFill>
            <a:round/>
            <a:headEnd/>
            <a:tailEnd/>
          </a:ln>
        </p:spPr>
        <p:txBody>
          <a:bodyPr lIns="68580" tIns="34291" rIns="68580" bIns="34291"/>
          <a:lstStyle>
            <a:lvl1pPr>
              <a:spcBef>
                <a:spcPct val="20000"/>
              </a:spcBef>
              <a:buClr>
                <a:schemeClr val="folHlink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78" name="AutoShape 27"/>
          <p:cNvSpPr>
            <a:spLocks noChangeArrowheads="1"/>
          </p:cNvSpPr>
          <p:nvPr/>
        </p:nvSpPr>
        <p:spPr bwMode="auto">
          <a:xfrm>
            <a:off x="4412511" y="4480719"/>
            <a:ext cx="104776" cy="103544"/>
          </a:xfrm>
          <a:prstGeom prst="triangle">
            <a:avLst>
              <a:gd name="adj" fmla="val 50000"/>
            </a:avLst>
          </a:prstGeom>
          <a:noFill/>
          <a:ln w="38100">
            <a:solidFill>
              <a:srgbClr val="66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80" name="Rectangle 17"/>
          <p:cNvSpPr>
            <a:spLocks noChangeArrowheads="1"/>
          </p:cNvSpPr>
          <p:nvPr/>
        </p:nvSpPr>
        <p:spPr bwMode="auto">
          <a:xfrm>
            <a:off x="3294909" y="3382767"/>
            <a:ext cx="99120" cy="101798"/>
          </a:xfrm>
          <a:prstGeom prst="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AutoShape 46"/>
          <p:cNvSpPr>
            <a:spLocks noChangeArrowheads="1"/>
          </p:cNvSpPr>
          <p:nvPr/>
        </p:nvSpPr>
        <p:spPr bwMode="auto">
          <a:xfrm>
            <a:off x="3094092" y="5238061"/>
            <a:ext cx="214313" cy="2571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9900"/>
          </a:solidFill>
          <a:ln w="63500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35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AutoShape 46"/>
          <p:cNvSpPr>
            <a:spLocks noChangeArrowheads="1"/>
          </p:cNvSpPr>
          <p:nvPr/>
        </p:nvSpPr>
        <p:spPr bwMode="auto">
          <a:xfrm>
            <a:off x="4338692" y="4566259"/>
            <a:ext cx="153989" cy="20201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9900"/>
          </a:solidFill>
          <a:ln w="2857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35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AutoShape 35"/>
          <p:cNvSpPr>
            <a:spLocks noChangeArrowheads="1"/>
          </p:cNvSpPr>
          <p:nvPr/>
        </p:nvSpPr>
        <p:spPr bwMode="auto">
          <a:xfrm>
            <a:off x="4210235" y="4549456"/>
            <a:ext cx="127442" cy="111771"/>
          </a:xfrm>
          <a:prstGeom prst="sun">
            <a:avLst>
              <a:gd name="adj" fmla="val 25000"/>
            </a:avLst>
          </a:prstGeom>
          <a:solidFill>
            <a:srgbClr val="002060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Rectangle 13"/>
          <p:cNvSpPr>
            <a:spLocks noChangeArrowheads="1"/>
          </p:cNvSpPr>
          <p:nvPr/>
        </p:nvSpPr>
        <p:spPr bwMode="auto">
          <a:xfrm>
            <a:off x="4337556" y="4393988"/>
            <a:ext cx="117475" cy="120651"/>
          </a:xfrm>
          <a:prstGeom prst="rect">
            <a:avLst/>
          </a:prstGeom>
          <a:solidFill>
            <a:srgbClr val="006699"/>
          </a:solidFill>
          <a:ln w="9525">
            <a:solidFill>
              <a:srgbClr val="0066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79" name="AutoShape 57"/>
          <p:cNvSpPr>
            <a:spLocks noChangeArrowheads="1"/>
          </p:cNvSpPr>
          <p:nvPr/>
        </p:nvSpPr>
        <p:spPr bwMode="auto">
          <a:xfrm rot="10800000" flipV="1">
            <a:off x="834959" y="4383479"/>
            <a:ext cx="159088" cy="145660"/>
          </a:xfrm>
          <a:prstGeom prst="pentagon">
            <a:avLst/>
          </a:prstGeom>
          <a:solidFill>
            <a:srgbClr val="003277"/>
          </a:solidFill>
          <a:ln w="57150">
            <a:solidFill>
              <a:srgbClr val="003277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AutoShape 20"/>
          <p:cNvSpPr>
            <a:spLocks noChangeArrowheads="1"/>
          </p:cNvSpPr>
          <p:nvPr/>
        </p:nvSpPr>
        <p:spPr bwMode="auto">
          <a:xfrm>
            <a:off x="4109739" y="4411878"/>
            <a:ext cx="156367" cy="154381"/>
          </a:xfrm>
          <a:prstGeom prst="star5">
            <a:avLst/>
          </a:prstGeom>
          <a:noFill/>
          <a:ln w="38100">
            <a:solidFill>
              <a:srgbClr val="669900"/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87" name="Oval 8"/>
          <p:cNvSpPr>
            <a:spLocks noChangeArrowheads="1"/>
          </p:cNvSpPr>
          <p:nvPr/>
        </p:nvSpPr>
        <p:spPr bwMode="auto">
          <a:xfrm>
            <a:off x="3501629" y="3391199"/>
            <a:ext cx="117475" cy="122237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88" name="Rectangle 17"/>
          <p:cNvSpPr>
            <a:spLocks noChangeArrowheads="1"/>
          </p:cNvSpPr>
          <p:nvPr/>
        </p:nvSpPr>
        <p:spPr bwMode="auto">
          <a:xfrm>
            <a:off x="4043915" y="4874504"/>
            <a:ext cx="99120" cy="101798"/>
          </a:xfrm>
          <a:prstGeom prst="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AutoShape 27">
            <a:extLst>
              <a:ext uri="{FF2B5EF4-FFF2-40B4-BE49-F238E27FC236}">
                <a16:creationId xmlns:a16="http://schemas.microsoft.com/office/drawing/2014/main" id="{17CCBE91-6867-4BD3-95BB-FFDD469FDA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4612" y="4643631"/>
            <a:ext cx="152400" cy="152400"/>
          </a:xfrm>
          <a:prstGeom prst="triangle">
            <a:avLst>
              <a:gd name="adj" fmla="val 50000"/>
            </a:avLst>
          </a:prstGeom>
          <a:noFill/>
          <a:ln w="38100">
            <a:solidFill>
              <a:srgbClr val="66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90" name="AutoShape 52">
            <a:extLst>
              <a:ext uri="{FF2B5EF4-FFF2-40B4-BE49-F238E27FC236}">
                <a16:creationId xmlns:a16="http://schemas.microsoft.com/office/drawing/2014/main" id="{B38C042D-2514-4CFB-B175-5E8124E8A7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5005" y="4260853"/>
            <a:ext cx="103187" cy="204788"/>
          </a:xfrm>
          <a:prstGeom prst="lightningBolt">
            <a:avLst/>
          </a:prstGeom>
          <a:noFill/>
          <a:ln w="28575">
            <a:solidFill>
              <a:srgbClr val="E2853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92" name="AutoShape 27">
            <a:extLst>
              <a:ext uri="{FF2B5EF4-FFF2-40B4-BE49-F238E27FC236}">
                <a16:creationId xmlns:a16="http://schemas.microsoft.com/office/drawing/2014/main" id="{E8530C9F-40A6-487B-A859-909123960B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8636" y="4395230"/>
            <a:ext cx="152400" cy="152400"/>
          </a:xfrm>
          <a:prstGeom prst="triangle">
            <a:avLst>
              <a:gd name="adj" fmla="val 50000"/>
            </a:avLst>
          </a:prstGeom>
          <a:noFill/>
          <a:ln w="38100">
            <a:solidFill>
              <a:srgbClr val="66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93" name="Smiley Face 44">
            <a:extLst>
              <a:ext uri="{FF2B5EF4-FFF2-40B4-BE49-F238E27FC236}">
                <a16:creationId xmlns:a16="http://schemas.microsoft.com/office/drawing/2014/main" id="{2013A9E4-8368-4E62-A681-2177478570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8866" y="4718775"/>
            <a:ext cx="178596" cy="200828"/>
          </a:xfrm>
          <a:prstGeom prst="smileyFace">
            <a:avLst>
              <a:gd name="adj" fmla="val 4653"/>
            </a:avLst>
          </a:prstGeom>
          <a:solidFill>
            <a:srgbClr val="FFC00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79E0BE-B3CA-4ADD-9A38-BE1A76628ED3}"/>
              </a:ext>
            </a:extLst>
          </p:cNvPr>
          <p:cNvSpPr txBox="1"/>
          <p:nvPr/>
        </p:nvSpPr>
        <p:spPr>
          <a:xfrm>
            <a:off x="9279983" y="1925434"/>
            <a:ext cx="316835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20+ million assessments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6+ million unique individuals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600K+ new assessments/year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About 7 billion data points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Longitudinal &amp; linkable</a:t>
            </a:r>
          </a:p>
        </p:txBody>
      </p:sp>
      <p:sp>
        <p:nvSpPr>
          <p:cNvPr id="84" name="4-Point Star 66">
            <a:extLst>
              <a:ext uri="{FF2B5EF4-FFF2-40B4-BE49-F238E27FC236}">
                <a16:creationId xmlns:a16="http://schemas.microsoft.com/office/drawing/2014/main" id="{00D81895-D2BE-4A7D-A2B3-8FB6840AC5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5018" y="3856041"/>
            <a:ext cx="192088" cy="215900"/>
          </a:xfrm>
          <a:prstGeom prst="star4">
            <a:avLst>
              <a:gd name="adj" fmla="val 12500"/>
            </a:avLst>
          </a:prstGeom>
          <a:solidFill>
            <a:srgbClr val="669900"/>
          </a:solidFill>
          <a:ln w="9525" algn="ctr">
            <a:solidFill>
              <a:srgbClr val="669900"/>
            </a:solidFill>
            <a:round/>
            <a:headEnd/>
            <a:tailEnd/>
          </a:ln>
        </p:spPr>
        <p:txBody>
          <a:bodyPr lIns="68580" tIns="34291" rIns="68580" bIns="34291"/>
          <a:lstStyle>
            <a:lvl1pPr>
              <a:spcBef>
                <a:spcPct val="20000"/>
              </a:spcBef>
              <a:buClr>
                <a:schemeClr val="folHlink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91" name="4-Point Star 66">
            <a:extLst>
              <a:ext uri="{FF2B5EF4-FFF2-40B4-BE49-F238E27FC236}">
                <a16:creationId xmlns:a16="http://schemas.microsoft.com/office/drawing/2014/main" id="{F6CB7C30-29C6-4C40-9C1B-F75FF64D9B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9827" y="4610033"/>
            <a:ext cx="192088" cy="215900"/>
          </a:xfrm>
          <a:prstGeom prst="star4">
            <a:avLst>
              <a:gd name="adj" fmla="val 12500"/>
            </a:avLst>
          </a:prstGeom>
          <a:solidFill>
            <a:srgbClr val="669900"/>
          </a:solidFill>
          <a:ln w="9525" algn="ctr">
            <a:solidFill>
              <a:srgbClr val="669900"/>
            </a:solidFill>
            <a:round/>
            <a:headEnd/>
            <a:tailEnd/>
          </a:ln>
        </p:spPr>
        <p:txBody>
          <a:bodyPr lIns="68580" tIns="34291" rIns="68580" bIns="34291"/>
          <a:lstStyle>
            <a:lvl1pPr>
              <a:spcBef>
                <a:spcPct val="20000"/>
              </a:spcBef>
              <a:buClr>
                <a:schemeClr val="folHlink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94" name="AutoShape 57">
            <a:extLst>
              <a:ext uri="{FF2B5EF4-FFF2-40B4-BE49-F238E27FC236}">
                <a16:creationId xmlns:a16="http://schemas.microsoft.com/office/drawing/2014/main" id="{3F036F47-B211-42FB-8FD2-E22777E2CE44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1271464" y="4509120"/>
            <a:ext cx="159088" cy="145660"/>
          </a:xfrm>
          <a:prstGeom prst="pentagon">
            <a:avLst/>
          </a:prstGeom>
          <a:solidFill>
            <a:srgbClr val="002060"/>
          </a:solidFill>
          <a:ln w="57150">
            <a:solidFill>
              <a:srgbClr val="003277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AutoShape 57">
            <a:extLst>
              <a:ext uri="{FF2B5EF4-FFF2-40B4-BE49-F238E27FC236}">
                <a16:creationId xmlns:a16="http://schemas.microsoft.com/office/drawing/2014/main" id="{39B82D96-30EF-4A5B-B495-F545930D4E44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1688439" y="4581128"/>
            <a:ext cx="159088" cy="145660"/>
          </a:xfrm>
          <a:prstGeom prst="pentagon">
            <a:avLst/>
          </a:prstGeom>
          <a:solidFill>
            <a:srgbClr val="002060"/>
          </a:solidFill>
          <a:ln w="57150">
            <a:solidFill>
              <a:srgbClr val="003277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AutoShape 36">
            <a:extLst>
              <a:ext uri="{FF2B5EF4-FFF2-40B4-BE49-F238E27FC236}">
                <a16:creationId xmlns:a16="http://schemas.microsoft.com/office/drawing/2014/main" id="{986FFFA0-D28E-46D5-86FA-7940DEE9F5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6956" y="4012449"/>
            <a:ext cx="285751" cy="228600"/>
          </a:xfrm>
          <a:prstGeom prst="sun">
            <a:avLst>
              <a:gd name="adj" fmla="val 25000"/>
            </a:avLst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97" name="AutoShape 36">
            <a:extLst>
              <a:ext uri="{FF2B5EF4-FFF2-40B4-BE49-F238E27FC236}">
                <a16:creationId xmlns:a16="http://schemas.microsoft.com/office/drawing/2014/main" id="{8FB47FE1-4B81-422F-9A0C-8081C3A575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3018" y="4475096"/>
            <a:ext cx="285751" cy="228600"/>
          </a:xfrm>
          <a:prstGeom prst="sun">
            <a:avLst>
              <a:gd name="adj" fmla="val 25000"/>
            </a:avLst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98" name="AutoShape 20">
            <a:extLst>
              <a:ext uri="{FF2B5EF4-FFF2-40B4-BE49-F238E27FC236}">
                <a16:creationId xmlns:a16="http://schemas.microsoft.com/office/drawing/2014/main" id="{DA236984-EF37-44CA-A57A-D754F6A36F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972" y="4344990"/>
            <a:ext cx="209551" cy="204787"/>
          </a:xfrm>
          <a:prstGeom prst="star5">
            <a:avLst/>
          </a:prstGeom>
          <a:noFill/>
          <a:ln w="38100">
            <a:solidFill>
              <a:srgbClr val="669900"/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99" name="AutoShape 52">
            <a:extLst>
              <a:ext uri="{FF2B5EF4-FFF2-40B4-BE49-F238E27FC236}">
                <a16:creationId xmlns:a16="http://schemas.microsoft.com/office/drawing/2014/main" id="{C9F94C0A-8940-4215-BFF5-006CA82FED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845" y="3777450"/>
            <a:ext cx="103187" cy="204788"/>
          </a:xfrm>
          <a:prstGeom prst="lightningBolt">
            <a:avLst/>
          </a:prstGeom>
          <a:noFill/>
          <a:ln w="28575">
            <a:solidFill>
              <a:srgbClr val="E2853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570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9AC31-BAC9-A38A-7E9E-6428BD40E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882" y="508652"/>
            <a:ext cx="11569729" cy="895927"/>
          </a:xfrm>
        </p:spPr>
        <p:txBody>
          <a:bodyPr>
            <a:normAutofit fontScale="90000"/>
          </a:bodyPr>
          <a:lstStyle/>
          <a:p>
            <a:r>
              <a:rPr lang="en-US" dirty="0"/>
              <a:t>Inconsistent data standards: </a:t>
            </a:r>
            <a:br>
              <a:rPr lang="en-US" dirty="0"/>
            </a:br>
            <a:r>
              <a:rPr lang="en-US" dirty="0"/>
              <a:t>Is a rose by any other name still a rose?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39862F-1968-1C06-F01F-5E10DC0476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882" y="1616916"/>
            <a:ext cx="11569729" cy="505721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Scientific considerations with inconsistent measures</a:t>
            </a:r>
          </a:p>
          <a:p>
            <a:pPr lvl="1"/>
            <a:r>
              <a:rPr lang="en-US" dirty="0"/>
              <a:t>Some cross-walks feasible for measures with partially shared definitions</a:t>
            </a:r>
          </a:p>
          <a:p>
            <a:pPr lvl="2"/>
            <a:r>
              <a:rPr lang="en-US" dirty="0"/>
              <a:t>More granular </a:t>
            </a:r>
            <a:r>
              <a:rPr lang="en-US" dirty="0">
                <a:sym typeface="Wingdings" panose="05000000000000000000" pitchFamily="2" charset="2"/>
              </a:rPr>
              <a:t> cruder measures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Historical differences will be important for some (but not all) comparisons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Prevalence and incidence estimates problematic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Estimates of associations probably OK, unless fundamental change in practice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Pre-pandemic, mid-pandemic, and post-pandemic comparisons will require caution</a:t>
            </a:r>
          </a:p>
          <a:p>
            <a:r>
              <a:rPr lang="en-US" dirty="0">
                <a:sym typeface="Wingdings" panose="05000000000000000000" pitchFamily="2" charset="2"/>
              </a:rPr>
              <a:t>Social and political considerations with inconsistent measures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First line of defense for poor quality reports: “Not measured same way”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Second line of defense” “My population is different”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Risk adjustment essential</a:t>
            </a:r>
          </a:p>
        </p:txBody>
      </p:sp>
    </p:spTree>
    <p:extLst>
      <p:ext uri="{BB962C8B-B14F-4D97-AF65-F5344CB8AC3E}">
        <p14:creationId xmlns:p14="http://schemas.microsoft.com/office/powerpoint/2010/main" val="148056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2E647-5D94-4965-AB8B-99D1E3093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denominator problem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EA533C-D188-B8F4-E47E-ED71B3C327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Sampled data</a:t>
            </a:r>
          </a:p>
          <a:p>
            <a:pPr lvl="1"/>
            <a:r>
              <a:rPr lang="en-US" dirty="0"/>
              <a:t>Non-response bias poses serious threat to representativeness &amp; generalizability</a:t>
            </a:r>
          </a:p>
          <a:p>
            <a:pPr lvl="1"/>
            <a:r>
              <a:rPr lang="en-CA" dirty="0"/>
              <a:t>Periodic sampling may not yield data when needed</a:t>
            </a:r>
          </a:p>
          <a:p>
            <a:r>
              <a:rPr lang="en-CA" dirty="0"/>
              <a:t>Routinely collected data</a:t>
            </a:r>
          </a:p>
          <a:p>
            <a:pPr lvl="1"/>
            <a:r>
              <a:rPr lang="en-CA" dirty="0"/>
              <a:t>Administrative and clinical point of care data systems for several sectors</a:t>
            </a:r>
          </a:p>
          <a:p>
            <a:pPr lvl="1"/>
            <a:r>
              <a:rPr lang="en-CA" dirty="0"/>
              <a:t>Representativeness not a concern if </a:t>
            </a:r>
            <a:r>
              <a:rPr lang="en-CA" b="1" i="1" dirty="0"/>
              <a:t>everyone </a:t>
            </a:r>
            <a:r>
              <a:rPr lang="en-CA" dirty="0"/>
              <a:t>in setting is included</a:t>
            </a:r>
          </a:p>
          <a:p>
            <a:pPr lvl="1"/>
            <a:r>
              <a:rPr lang="en-CA" dirty="0"/>
              <a:t>However, defining the denominator not always clear</a:t>
            </a:r>
          </a:p>
          <a:p>
            <a:pPr lvl="2"/>
            <a:r>
              <a:rPr lang="en-CA" dirty="0"/>
              <a:t>E.g.,  Who counts as home care client, long-term care resident?</a:t>
            </a:r>
          </a:p>
        </p:txBody>
      </p:sp>
    </p:spTree>
    <p:extLst>
      <p:ext uri="{BB962C8B-B14F-4D97-AF65-F5344CB8AC3E}">
        <p14:creationId xmlns:p14="http://schemas.microsoft.com/office/powerpoint/2010/main" val="144869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187CE-DD71-A3F7-660D-701DCDF27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Inertia in mobilization of evidence: two challenges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5C1414-46CC-1CA7-ECF9-AE0F3E0385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005"/>
            <a:ext cx="10515600" cy="518172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When world is changing quickly, mobilizing data is essential</a:t>
            </a:r>
          </a:p>
          <a:p>
            <a:pPr lvl="1"/>
            <a:r>
              <a:rPr lang="en-US" dirty="0"/>
              <a:t>Paper records in file cabinets have no utility</a:t>
            </a:r>
          </a:p>
          <a:p>
            <a:pPr lvl="1"/>
            <a:r>
              <a:rPr lang="en-US" dirty="0"/>
              <a:t>Non-standardized data may not be interpretable or accepted</a:t>
            </a:r>
          </a:p>
          <a:p>
            <a:pPr lvl="1"/>
            <a:r>
              <a:rPr lang="en-US" dirty="0"/>
              <a:t>Narrative notes often lack essential information</a:t>
            </a:r>
          </a:p>
          <a:p>
            <a:pPr lvl="2"/>
            <a:r>
              <a:rPr lang="en-US" dirty="0"/>
              <a:t>“Had a good day”, “Slept well, ate well”</a:t>
            </a:r>
          </a:p>
          <a:p>
            <a:pPr lvl="1"/>
            <a:r>
              <a:rPr lang="en-CA" dirty="0"/>
              <a:t>Batch submission of data can leave good evidence unavailable at the time it is needed</a:t>
            </a:r>
          </a:p>
          <a:p>
            <a:pPr lvl="1"/>
            <a:r>
              <a:rPr lang="en-CA" dirty="0"/>
              <a:t>Health system data should move toward “near real time” functionality</a:t>
            </a:r>
          </a:p>
          <a:p>
            <a:r>
              <a:rPr lang="en-CA" dirty="0"/>
              <a:t>Analytic capacity may be a problem</a:t>
            </a:r>
          </a:p>
          <a:p>
            <a:pPr lvl="2"/>
            <a:r>
              <a:rPr lang="en-CA" dirty="0"/>
              <a:t>Bandwidth of persons with appropriate expertise</a:t>
            </a:r>
          </a:p>
          <a:p>
            <a:pPr lvl="2"/>
            <a:r>
              <a:rPr lang="en-CA" dirty="0"/>
              <a:t>Lack of timely access to data</a:t>
            </a:r>
          </a:p>
          <a:p>
            <a:pPr lvl="2"/>
            <a:r>
              <a:rPr lang="en-CA" dirty="0"/>
              <a:t>Risk aversion among some researchers</a:t>
            </a:r>
          </a:p>
        </p:txBody>
      </p:sp>
    </p:spTree>
    <p:extLst>
      <p:ext uri="{BB962C8B-B14F-4D97-AF65-F5344CB8AC3E}">
        <p14:creationId xmlns:p14="http://schemas.microsoft.com/office/powerpoint/2010/main" val="162055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165E2-321D-8EA0-C8A9-E3B0EAE6B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Pandemic curve over time</a:t>
            </a:r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A8B512-CE88-7459-7B18-970EAC7B4A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7763" y="1212805"/>
            <a:ext cx="8791163" cy="5134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02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37306-80AC-0B5D-75AE-7CE58698A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Two contemporary privacy concerns could limit use of data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CA062-0F96-BC93-AFFE-5A5A7D8E9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882" y="1413163"/>
            <a:ext cx="11569729" cy="4903154"/>
          </a:xfrm>
        </p:spPr>
        <p:txBody>
          <a:bodyPr>
            <a:normAutofit fontScale="92500"/>
          </a:bodyPr>
          <a:lstStyle/>
          <a:p>
            <a:r>
              <a:rPr lang="en-US" dirty="0"/>
              <a:t>Subpopulations and re-identification risk</a:t>
            </a:r>
          </a:p>
          <a:p>
            <a:pPr lvl="1"/>
            <a:r>
              <a:rPr lang="en-US" sz="2400" dirty="0"/>
              <a:t>At-risk populations often at greatest risk of adverse health outcomes</a:t>
            </a:r>
          </a:p>
          <a:p>
            <a:pPr lvl="2"/>
            <a:r>
              <a:rPr lang="en-US" sz="2000" dirty="0"/>
              <a:t>Poverty, stigma, marginalization, barriers in system navigation</a:t>
            </a:r>
          </a:p>
          <a:p>
            <a:pPr lvl="1"/>
            <a:r>
              <a:rPr lang="en-US" sz="2400" dirty="0"/>
              <a:t>Small n often means excluded from analyses or collapsed into ambiguous, residual category</a:t>
            </a:r>
          </a:p>
          <a:p>
            <a:r>
              <a:rPr lang="en-US" dirty="0"/>
              <a:t>Linked data</a:t>
            </a:r>
          </a:p>
          <a:p>
            <a:pPr lvl="1"/>
            <a:r>
              <a:rPr lang="en-US" sz="2400" dirty="0"/>
              <a:t>Can resolve many methodological challenges without increasing data collection burden</a:t>
            </a:r>
          </a:p>
          <a:p>
            <a:pPr lvl="1"/>
            <a:r>
              <a:rPr lang="en-US" sz="2400" dirty="0"/>
              <a:t>System level views rather than sector-specific views, dynamic vs static populations</a:t>
            </a:r>
          </a:p>
          <a:p>
            <a:pPr lvl="1"/>
            <a:r>
              <a:rPr lang="en-US" sz="2400" dirty="0"/>
              <a:t>Larger number of variables increases possibility of reidentification</a:t>
            </a:r>
          </a:p>
        </p:txBody>
      </p:sp>
    </p:spTree>
    <p:extLst>
      <p:ext uri="{BB962C8B-B14F-4D97-AF65-F5344CB8AC3E}">
        <p14:creationId xmlns:p14="http://schemas.microsoft.com/office/powerpoint/2010/main" val="210038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424" y="367221"/>
            <a:ext cx="11089232" cy="500769"/>
          </a:xfrm>
        </p:spPr>
        <p:txBody>
          <a:bodyPr>
            <a:normAutofit/>
          </a:bodyPr>
          <a:lstStyle/>
          <a:p>
            <a:r>
              <a:rPr lang="en-US" sz="2000" dirty="0"/>
              <a:t>Cognitive Performance Scale by Care Setting, Canada</a:t>
            </a:r>
            <a:endParaRPr lang="en-CA" sz="18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551384" y="867990"/>
          <a:ext cx="11449272" cy="5585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AF2B845-E9D7-407C-9F42-8D77D6402E65}"/>
              </a:ext>
            </a:extLst>
          </p:cNvPr>
          <p:cNvSpPr txBox="1"/>
          <p:nvPr/>
        </p:nvSpPr>
        <p:spPr>
          <a:xfrm>
            <a:off x="551384" y="5877272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(n=1,836,156)</a:t>
            </a:r>
          </a:p>
        </p:txBody>
      </p:sp>
    </p:spTree>
    <p:extLst>
      <p:ext uri="{BB962C8B-B14F-4D97-AF65-F5344CB8AC3E}">
        <p14:creationId xmlns:p14="http://schemas.microsoft.com/office/powerpoint/2010/main" val="35336038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8C361-8D2D-F5EC-230C-E04B0C510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Opportunities and risks for AI and health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FFCAB4-1428-FAF1-E2A4-0305D8B86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2335"/>
            <a:ext cx="10515600" cy="5207003"/>
          </a:xfrm>
        </p:spPr>
        <p:txBody>
          <a:bodyPr>
            <a:normAutofit/>
          </a:bodyPr>
          <a:lstStyle/>
          <a:p>
            <a:r>
              <a:rPr lang="en-US" b="1" dirty="0"/>
              <a:t>Complex analytic challenges</a:t>
            </a:r>
          </a:p>
          <a:p>
            <a:pPr lvl="1"/>
            <a:r>
              <a:rPr lang="en-US" dirty="0"/>
              <a:t>Black box vs interpretable AI</a:t>
            </a:r>
          </a:p>
          <a:p>
            <a:pPr lvl="1"/>
            <a:r>
              <a:rPr lang="en-US" dirty="0"/>
              <a:t>Need for replication across settings and populations</a:t>
            </a:r>
          </a:p>
          <a:p>
            <a:pPr lvl="1"/>
            <a:r>
              <a:rPr lang="en-US" dirty="0"/>
              <a:t>Deeper understanding of “truth” vs idiosyncratic prediction</a:t>
            </a:r>
          </a:p>
          <a:p>
            <a:pPr lvl="1"/>
            <a:r>
              <a:rPr lang="en-US" dirty="0"/>
              <a:t>Identifying effective treatment depends on understanding of underlying mechanisms</a:t>
            </a:r>
          </a:p>
          <a:p>
            <a:r>
              <a:rPr lang="en-CA" b="1" dirty="0"/>
              <a:t>Clinical, managerial, and policy decisions</a:t>
            </a:r>
          </a:p>
          <a:p>
            <a:pPr lvl="1"/>
            <a:r>
              <a:rPr lang="en-CA" dirty="0"/>
              <a:t>Decision makers as curators of evidence (including AI based evidence)</a:t>
            </a:r>
          </a:p>
          <a:p>
            <a:pPr lvl="1"/>
            <a:r>
              <a:rPr lang="en-CA" dirty="0"/>
              <a:t>Potential for reduction of errors that harm health and well-being</a:t>
            </a:r>
          </a:p>
          <a:p>
            <a:pPr lvl="1"/>
            <a:r>
              <a:rPr lang="en-CA" dirty="0"/>
              <a:t>Risk of error with automated decision-making</a:t>
            </a:r>
          </a:p>
          <a:p>
            <a:pPr lvl="2"/>
            <a:r>
              <a:rPr lang="en-CA" sz="2000" dirty="0"/>
              <a:t>“The computer says so”</a:t>
            </a:r>
          </a:p>
        </p:txBody>
      </p:sp>
    </p:spTree>
    <p:extLst>
      <p:ext uri="{BB962C8B-B14F-4D97-AF65-F5344CB8AC3E}">
        <p14:creationId xmlns:p14="http://schemas.microsoft.com/office/powerpoint/2010/main" val="1609437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B393F-71CA-54FA-2266-0CBB16011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Data-driven vs evidence informed decisions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DBF02-8B8F-4E46-17C8-8720E4A35C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do not “speak for themselves”</a:t>
            </a:r>
            <a:endParaRPr lang="en-CA" dirty="0"/>
          </a:p>
          <a:p>
            <a:r>
              <a:rPr lang="en-US" dirty="0"/>
              <a:t>Health system priorities are ultimately value-based</a:t>
            </a:r>
          </a:p>
          <a:p>
            <a:r>
              <a:rPr lang="en-US" dirty="0"/>
              <a:t>Choices are often ambiguous and usually involve opportunity costs</a:t>
            </a:r>
          </a:p>
          <a:p>
            <a:r>
              <a:rPr lang="en-US" dirty="0"/>
              <a:t>Value frameworks should be explicitly defined through social and political process</a:t>
            </a:r>
            <a:br>
              <a:rPr lang="en-US" dirty="0"/>
            </a:br>
            <a:endParaRPr lang="en-US" dirty="0"/>
          </a:p>
          <a:p>
            <a:r>
              <a:rPr lang="en-US" i="1" dirty="0"/>
              <a:t>Health data systems should help us understand whether our choices are supporting progress toward goals valued by Canadians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27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9033A-3762-AC07-4D05-349BC48FB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example: Triage rules during later waves of pandemic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FEF089-FB09-BBE1-E80E-3CB0C6616D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Health system leaders contemplated use of Clinical Frailty Scale to limit access to ICU and other acute hospital services</a:t>
            </a:r>
          </a:p>
          <a:p>
            <a:endParaRPr lang="en-US" dirty="0"/>
          </a:p>
          <a:p>
            <a:r>
              <a:rPr lang="en-US" dirty="0"/>
              <a:t>Proposed cut-point would have </a:t>
            </a:r>
          </a:p>
          <a:p>
            <a:pPr lvl="1"/>
            <a:r>
              <a:rPr lang="en-US" dirty="0"/>
              <a:t>Seriously constrained access for adults with physical disabilities who may still have good prospects for recovery</a:t>
            </a:r>
          </a:p>
          <a:p>
            <a:pPr lvl="1"/>
            <a:r>
              <a:rPr lang="en-US" dirty="0"/>
              <a:t>Prevented access for over 90% of home care clients</a:t>
            </a:r>
          </a:p>
          <a:p>
            <a:pPr lvl="1"/>
            <a:r>
              <a:rPr lang="en-US" dirty="0"/>
              <a:t>Eliminated access for virtually all nursing home residents</a:t>
            </a:r>
          </a:p>
          <a:p>
            <a:endParaRPr lang="en-US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9375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BBB7554-625A-5EFE-783A-835841775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277" y="365125"/>
            <a:ext cx="11135033" cy="1325563"/>
          </a:xfrm>
        </p:spPr>
        <p:txBody>
          <a:bodyPr/>
          <a:lstStyle/>
          <a:p>
            <a:r>
              <a:rPr lang="en-US" dirty="0"/>
              <a:t>Major changes affecting health and health care</a:t>
            </a:r>
            <a:endParaRPr lang="en-CA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4DCD6B8-1279-0DA7-CB15-8F2F74F386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Long-term predictable trends</a:t>
            </a:r>
          </a:p>
          <a:p>
            <a:pPr lvl="1"/>
            <a:r>
              <a:rPr lang="en-US" dirty="0"/>
              <a:t>Aging </a:t>
            </a:r>
            <a:r>
              <a:rPr lang="en-US" dirty="0">
                <a:sym typeface="Wingdings" panose="05000000000000000000" pitchFamily="2" charset="2"/>
              </a:rPr>
              <a:t> complex needs, more uncertainty in outcomes</a:t>
            </a:r>
            <a:endParaRPr lang="en-US" dirty="0"/>
          </a:p>
          <a:p>
            <a:pPr lvl="1"/>
            <a:r>
              <a:rPr lang="en-US" dirty="0"/>
              <a:t>Female </a:t>
            </a:r>
            <a:r>
              <a:rPr lang="en-US" dirty="0" err="1"/>
              <a:t>labour</a:t>
            </a:r>
            <a:r>
              <a:rPr lang="en-US" dirty="0"/>
              <a:t> force participation </a:t>
            </a:r>
            <a:r>
              <a:rPr lang="en-US" dirty="0">
                <a:sym typeface="Wingdings" panose="05000000000000000000" pitchFamily="2" charset="2"/>
              </a:rPr>
              <a:t> child care, competing time demands</a:t>
            </a:r>
            <a:endParaRPr lang="en-US" dirty="0"/>
          </a:p>
          <a:p>
            <a:pPr lvl="1"/>
            <a:r>
              <a:rPr lang="en-US" dirty="0"/>
              <a:t>Geographic mobility </a:t>
            </a:r>
            <a:r>
              <a:rPr lang="en-US" dirty="0">
                <a:sym typeface="Wingdings" panose="05000000000000000000" pitchFamily="2" charset="2"/>
              </a:rPr>
              <a:t> reduced availability of informal caregivers</a:t>
            </a:r>
            <a:endParaRPr lang="en-US" dirty="0"/>
          </a:p>
          <a:p>
            <a:pPr lvl="1"/>
            <a:r>
              <a:rPr lang="en-US" dirty="0"/>
              <a:t>Urbanization </a:t>
            </a:r>
            <a:r>
              <a:rPr lang="en-US" dirty="0">
                <a:sym typeface="Wingdings" panose="05000000000000000000" pitchFamily="2" charset="2"/>
              </a:rPr>
              <a:t> aging of rural and remote communities</a:t>
            </a:r>
            <a:endParaRPr lang="en-US" dirty="0"/>
          </a:p>
          <a:p>
            <a:pPr lvl="1"/>
            <a:endParaRPr lang="en-US" dirty="0"/>
          </a:p>
          <a:p>
            <a:r>
              <a:rPr lang="en-CA" dirty="0"/>
              <a:t>“</a:t>
            </a:r>
            <a:r>
              <a:rPr lang="en-CA" dirty="0" err="1"/>
              <a:t>Unexpected”events</a:t>
            </a:r>
            <a:r>
              <a:rPr lang="en-CA" dirty="0"/>
              <a:t> or trends result in rapid change</a:t>
            </a:r>
          </a:p>
          <a:p>
            <a:pPr lvl="1"/>
            <a:r>
              <a:rPr lang="en-CA" dirty="0"/>
              <a:t>COVID-19</a:t>
            </a:r>
          </a:p>
          <a:p>
            <a:pPr lvl="1"/>
            <a:r>
              <a:rPr lang="en-CA" dirty="0"/>
              <a:t>Mis-information and anti-science</a:t>
            </a:r>
          </a:p>
        </p:txBody>
      </p:sp>
    </p:spTree>
    <p:extLst>
      <p:ext uri="{BB962C8B-B14F-4D97-AF65-F5344CB8AC3E}">
        <p14:creationId xmlns:p14="http://schemas.microsoft.com/office/powerpoint/2010/main" val="4260697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ED230-289C-D93C-2C9C-6005F4E8D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practical recommendations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611D8D-BC38-15DE-4DE1-C68B8E1F4F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882" y="1413163"/>
            <a:ext cx="11569729" cy="493297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Enhance public trust and confidence through education and transparency</a:t>
            </a:r>
          </a:p>
          <a:p>
            <a:r>
              <a:rPr lang="en-US" dirty="0"/>
              <a:t>Professional standards and accreditation process for researchers and analysts?</a:t>
            </a:r>
          </a:p>
          <a:p>
            <a:r>
              <a:rPr lang="en-US" dirty="0"/>
              <a:t>Synthetic data</a:t>
            </a:r>
          </a:p>
          <a:p>
            <a:pPr lvl="1"/>
            <a:r>
              <a:rPr lang="en-US" dirty="0"/>
              <a:t>Some applications but not a panacea</a:t>
            </a:r>
            <a:endParaRPr lang="en-CA" dirty="0"/>
          </a:p>
          <a:p>
            <a:r>
              <a:rPr lang="en-US" dirty="0"/>
              <a:t>Move to newer standards for “near real time”</a:t>
            </a:r>
          </a:p>
          <a:p>
            <a:pPr lvl="1"/>
            <a:r>
              <a:rPr lang="en-US" dirty="0"/>
              <a:t>E.g., IRRS system to replace CCRS and HCRS</a:t>
            </a:r>
          </a:p>
          <a:p>
            <a:r>
              <a:rPr lang="en-US" dirty="0"/>
              <a:t>Fill in system gaps with interoperable measures</a:t>
            </a:r>
          </a:p>
          <a:p>
            <a:r>
              <a:rPr lang="en-US" dirty="0"/>
              <a:t>Use of full range of analytic tools including (but not limited to) AI</a:t>
            </a:r>
          </a:p>
          <a:p>
            <a:r>
              <a:rPr lang="en-CA" dirty="0"/>
              <a:t>Increase capacity of decision-makers at all levels to evaluate, interpret, communicate, and act on evidence from diverse sources </a:t>
            </a:r>
          </a:p>
        </p:txBody>
      </p:sp>
    </p:spTree>
    <p:extLst>
      <p:ext uri="{BB962C8B-B14F-4D97-AF65-F5344CB8AC3E}">
        <p14:creationId xmlns:p14="http://schemas.microsoft.com/office/powerpoint/2010/main" val="126978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78B335C-F26F-308F-17AD-EB0F1238D0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</a:t>
            </a:r>
            <a:endParaRPr lang="en-CA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78B38EF3-1AE9-8584-14EF-8D4F363E9F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92DD35-8F0E-52A8-9C2A-443BFCC8B2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Twitter: @interRAI_Hirdes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CF052F-E76C-034E-8EBA-B81D980E56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PAGE  </a:t>
            </a:r>
            <a:fld id="{93005692-73BE-493E-93AB-ECD6027A7652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506454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EC5F4EB-2D20-4CBE-A4DC-4A4182AB0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1219200"/>
            <a:ext cx="11233248" cy="838200"/>
          </a:xfrm>
        </p:spPr>
        <p:txBody>
          <a:bodyPr/>
          <a:lstStyle/>
          <a:p>
            <a:r>
              <a:rPr lang="en-US" sz="3600" dirty="0"/>
              <a:t>What did we know at the start of the pandemic?</a:t>
            </a:r>
            <a:endParaRPr lang="en-CA" sz="3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82C9B0-2A00-47EA-B786-E81DB7A9C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3751" y="2057400"/>
            <a:ext cx="8280921" cy="38100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Virtually no evidence of impact in LTC</a:t>
            </a:r>
          </a:p>
          <a:p>
            <a:pPr lvl="1"/>
            <a:r>
              <a:rPr lang="en-US" sz="2000" dirty="0"/>
              <a:t>Available reports in Mar-May 2020 mainly on hospitals in China</a:t>
            </a:r>
          </a:p>
          <a:p>
            <a:pPr lvl="1"/>
            <a:r>
              <a:rPr lang="en-US" sz="2000" dirty="0"/>
              <a:t>Case reports in some US LTC homes</a:t>
            </a:r>
          </a:p>
          <a:p>
            <a:r>
              <a:rPr lang="en-CA" sz="2800" dirty="0"/>
              <a:t>Main identified risk factors</a:t>
            </a:r>
          </a:p>
          <a:p>
            <a:pPr lvl="1"/>
            <a:r>
              <a:rPr lang="en-CA" sz="2000" dirty="0"/>
              <a:t>Age</a:t>
            </a:r>
          </a:p>
          <a:p>
            <a:pPr lvl="1"/>
            <a:r>
              <a:rPr lang="en-CA" sz="2000" dirty="0"/>
              <a:t>Multimorbidity</a:t>
            </a:r>
          </a:p>
          <a:p>
            <a:r>
              <a:rPr lang="en-CA" sz="2800" dirty="0"/>
              <a:t>Emphasis placed on hospitals rather than LTC or home care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54698E-EB5C-4016-B1B9-76D772B383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080" y="2101722"/>
            <a:ext cx="3257671" cy="421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03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2BE212C-74CD-48AF-A6CC-3DBA84914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464" y="332656"/>
            <a:ext cx="10160000" cy="838200"/>
          </a:xfrm>
        </p:spPr>
        <p:txBody>
          <a:bodyPr/>
          <a:lstStyle/>
          <a:p>
            <a:r>
              <a:rPr lang="en-US" sz="2400" dirty="0"/>
              <a:t>Sample Characteristics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348E7A8-2100-427B-A011-10FD77219E47}"/>
              </a:ext>
            </a:extLst>
          </p:cNvPr>
          <p:cNvGraphicFramePr>
            <a:graphicFrameLocks noGrp="1"/>
          </p:cNvGraphicFramePr>
          <p:nvPr/>
        </p:nvGraphicFramePr>
        <p:xfrm>
          <a:off x="479377" y="1052736"/>
          <a:ext cx="11233245" cy="5230607"/>
        </p:xfrm>
        <a:graphic>
          <a:graphicData uri="http://schemas.openxmlformats.org/drawingml/2006/table">
            <a:tbl>
              <a:tblPr firstRow="1" bandRow="1"/>
              <a:tblGrid>
                <a:gridCol w="1008111">
                  <a:extLst>
                    <a:ext uri="{9D8B030D-6E8A-4147-A177-3AD203B41FA5}">
                      <a16:colId xmlns:a16="http://schemas.microsoft.com/office/drawing/2014/main" val="56686643"/>
                    </a:ext>
                  </a:extLst>
                </a:gridCol>
                <a:gridCol w="835117">
                  <a:extLst>
                    <a:ext uri="{9D8B030D-6E8A-4147-A177-3AD203B41FA5}">
                      <a16:colId xmlns:a16="http://schemas.microsoft.com/office/drawing/2014/main" val="3829055108"/>
                    </a:ext>
                  </a:extLst>
                </a:gridCol>
                <a:gridCol w="1213929">
                  <a:extLst>
                    <a:ext uri="{9D8B030D-6E8A-4147-A177-3AD203B41FA5}">
                      <a16:colId xmlns:a16="http://schemas.microsoft.com/office/drawing/2014/main" val="3619979183"/>
                    </a:ext>
                  </a:extLst>
                </a:gridCol>
                <a:gridCol w="831275">
                  <a:extLst>
                    <a:ext uri="{9D8B030D-6E8A-4147-A177-3AD203B41FA5}">
                      <a16:colId xmlns:a16="http://schemas.microsoft.com/office/drawing/2014/main" val="3875564209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697965129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3904284459"/>
                    </a:ext>
                  </a:extLst>
                </a:gridCol>
                <a:gridCol w="965495">
                  <a:extLst>
                    <a:ext uri="{9D8B030D-6E8A-4147-A177-3AD203B41FA5}">
                      <a16:colId xmlns:a16="http://schemas.microsoft.com/office/drawing/2014/main" val="1286652264"/>
                    </a:ext>
                  </a:extLst>
                </a:gridCol>
                <a:gridCol w="921614">
                  <a:extLst>
                    <a:ext uri="{9D8B030D-6E8A-4147-A177-3AD203B41FA5}">
                      <a16:colId xmlns:a16="http://schemas.microsoft.com/office/drawing/2014/main" val="1148137865"/>
                    </a:ext>
                  </a:extLst>
                </a:gridCol>
                <a:gridCol w="921614">
                  <a:extLst>
                    <a:ext uri="{9D8B030D-6E8A-4147-A177-3AD203B41FA5}">
                      <a16:colId xmlns:a16="http://schemas.microsoft.com/office/drawing/2014/main" val="28588141"/>
                    </a:ext>
                  </a:extLst>
                </a:gridCol>
                <a:gridCol w="1223929">
                  <a:extLst>
                    <a:ext uri="{9D8B030D-6E8A-4147-A177-3AD203B41FA5}">
                      <a16:colId xmlns:a16="http://schemas.microsoft.com/office/drawing/2014/main" val="3603522492"/>
                    </a:ext>
                  </a:extLst>
                </a:gridCol>
                <a:gridCol w="1223929">
                  <a:extLst>
                    <a:ext uri="{9D8B030D-6E8A-4147-A177-3AD203B41FA5}">
                      <a16:colId xmlns:a16="http://schemas.microsoft.com/office/drawing/2014/main" val="2324442234"/>
                    </a:ext>
                  </a:extLst>
                </a:gridCol>
              </a:tblGrid>
              <a:tr h="151100"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Characteristic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45" marR="38145" marT="19073" marB="19073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Canada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45" marR="38145" marT="19073" marB="19073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United States</a:t>
                      </a:r>
                      <a:br>
                        <a:rPr lang="en-US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Simulation Model </a:t>
                      </a:r>
                      <a:br>
                        <a:rPr lang="en-US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Cohort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45" marR="38145" marT="19073" marB="19073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New Zealand</a:t>
                      </a:r>
                      <a:br>
                        <a:rPr lang="en-US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Simulation Model</a:t>
                      </a:r>
                      <a:br>
                        <a:rPr lang="en-US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Cohort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45" marR="38145" marT="19073" marB="19073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0396850"/>
                  </a:ext>
                </a:extLst>
              </a:tr>
              <a:tr h="389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Mortality Cohort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45" marR="38145" marT="19073" marB="190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Simulation Model Cohort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5565965"/>
                  </a:ext>
                </a:extLst>
              </a:tr>
              <a:tr h="5442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Home Care</a:t>
                      </a:r>
                      <a:br>
                        <a:rPr lang="en-US" sz="1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(n=841,440)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45" marR="38145" marT="19073" marB="19073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Assisted Living (n=98,406)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45" marR="38145" marT="19073" marB="19073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Nursing Homes (n=422,903)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45" marR="38145" marT="19073" marB="19073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Post-acute Hospitals (n=291,117)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45" marR="38145" marT="19073" marB="19073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Home Care (n=232,857)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Nursing Home (n=173,359)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Home Care </a:t>
                      </a:r>
                      <a:br>
                        <a:rPr lang="en-US" sz="11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(n= 391,910)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45" marR="38145" marT="19073" marB="19073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Nursing  Homes</a:t>
                      </a:r>
                      <a:br>
                        <a:rPr lang="en-US" sz="11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(n= 2,046,851)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45" marR="38145" marT="19073" marB="19073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Home Care</a:t>
                      </a:r>
                      <a:br>
                        <a:rPr lang="en-US" sz="11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(n=75,195)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45" marR="38145" marT="19073" marB="19073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Nursing Homes (n=59,317)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45" marR="38145" marT="19073" marB="19073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059135"/>
                  </a:ext>
                </a:extLst>
              </a:tr>
              <a:tr h="160415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Age Groups (%)</a:t>
                      </a:r>
                      <a:b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18-49</a:t>
                      </a:r>
                      <a:b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50-59</a:t>
                      </a:r>
                      <a:b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60-69</a:t>
                      </a:r>
                      <a:b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70-79</a:t>
                      </a:r>
                      <a:b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80-89</a:t>
                      </a:r>
                      <a:b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90-119</a:t>
                      </a:r>
                    </a:p>
                  </a:txBody>
                  <a:tcPr marL="38145" marR="38145" marT="19073" marB="190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b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4.9</a:t>
                      </a:r>
                      <a:b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6.6</a:t>
                      </a:r>
                      <a:b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12.3</a:t>
                      </a:r>
                      <a:b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24.5</a:t>
                      </a:r>
                      <a:b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39.3</a:t>
                      </a:r>
                      <a:b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12.5</a:t>
                      </a:r>
                    </a:p>
                  </a:txBody>
                  <a:tcPr marL="38145" marR="38145" marT="19073" marB="190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b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2.5</a:t>
                      </a:r>
                      <a:b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3.4</a:t>
                      </a:r>
                      <a:b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6.0</a:t>
                      </a:r>
                      <a:b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13.6</a:t>
                      </a:r>
                      <a:b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46.0</a:t>
                      </a:r>
                      <a:b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28.5</a:t>
                      </a:r>
                    </a:p>
                  </a:txBody>
                  <a:tcPr marL="38145" marR="38145" marT="19073" marB="190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b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</a:t>
                      </a:r>
                      <a:b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2.4</a:t>
                      </a:r>
                      <a:b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6.6</a:t>
                      </a:r>
                      <a:b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18.8</a:t>
                      </a:r>
                      <a:b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45.4</a:t>
                      </a:r>
                      <a:b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25.8</a:t>
                      </a:r>
                    </a:p>
                  </a:txBody>
                  <a:tcPr marL="38145" marR="38145" marT="19073" marB="190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b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3.6</a:t>
                      </a:r>
                      <a:b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5.8</a:t>
                      </a:r>
                      <a:b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12.5</a:t>
                      </a:r>
                      <a:b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26.5</a:t>
                      </a:r>
                      <a:b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37.8</a:t>
                      </a:r>
                      <a:b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13.8</a:t>
                      </a:r>
                    </a:p>
                  </a:txBody>
                  <a:tcPr marL="38145" marR="38145" marT="19073" marB="190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b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4.1</a:t>
                      </a:r>
                      <a:b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5.2</a:t>
                      </a:r>
                      <a:b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11.2</a:t>
                      </a:r>
                      <a:b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22.0</a:t>
                      </a:r>
                      <a:b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37.4</a:t>
                      </a:r>
                      <a:b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b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</a:t>
                      </a:r>
                      <a:b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2.5</a:t>
                      </a:r>
                      <a:b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7.3</a:t>
                      </a:r>
                      <a:b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17.6</a:t>
                      </a:r>
                      <a:b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38.1</a:t>
                      </a:r>
                      <a:b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33.6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b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7.3</a:t>
                      </a:r>
                      <a:b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10.4</a:t>
                      </a:r>
                      <a:b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19.0</a:t>
                      </a:r>
                      <a:b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26.1</a:t>
                      </a:r>
                      <a:b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27.3</a:t>
                      </a:r>
                      <a:b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9.9</a:t>
                      </a:r>
                    </a:p>
                  </a:txBody>
                  <a:tcPr marL="38145" marR="38145" marT="19073" marB="190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b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2.8</a:t>
                      </a:r>
                      <a:b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6.5</a:t>
                      </a:r>
                      <a:b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14.4</a:t>
                      </a:r>
                      <a:b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22.1</a:t>
                      </a:r>
                      <a:b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32.7</a:t>
                      </a:r>
                      <a:b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21.4</a:t>
                      </a:r>
                    </a:p>
                  </a:txBody>
                  <a:tcPr marL="38145" marR="38145" marT="19073" marB="190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b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</a:t>
                      </a:r>
                      <a:b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2.1</a:t>
                      </a:r>
                      <a:b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8.3</a:t>
                      </a:r>
                      <a:b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25.9</a:t>
                      </a:r>
                      <a:b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43.8</a:t>
                      </a:r>
                      <a:b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18.9</a:t>
                      </a:r>
                    </a:p>
                  </a:txBody>
                  <a:tcPr marL="38145" marR="38145" marT="19073" marB="190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b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</a:t>
                      </a:r>
                      <a:b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1.3</a:t>
                      </a:r>
                      <a:b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5.3</a:t>
                      </a:r>
                      <a:b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18.2</a:t>
                      </a:r>
                      <a:b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42.7</a:t>
                      </a:r>
                      <a:b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32.2</a:t>
                      </a:r>
                    </a:p>
                  </a:txBody>
                  <a:tcPr marL="38145" marR="38145" marT="19073" marB="190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9589310"/>
                  </a:ext>
                </a:extLst>
              </a:tr>
              <a:tr h="6299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Sex (%)</a:t>
                      </a:r>
                      <a:b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Male </a:t>
                      </a:r>
                      <a:b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Female</a:t>
                      </a:r>
                    </a:p>
                  </a:txBody>
                  <a:tcPr marL="38145" marR="38145" marT="19073" marB="190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b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40.3</a:t>
                      </a:r>
                      <a:b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59.7</a:t>
                      </a:r>
                    </a:p>
                  </a:txBody>
                  <a:tcPr marL="38145" marR="38145" marT="19073" marB="190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b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33.6</a:t>
                      </a:r>
                      <a:b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66.4</a:t>
                      </a:r>
                    </a:p>
                  </a:txBody>
                  <a:tcPr marL="38145" marR="38145" marT="19073" marB="190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b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36.8</a:t>
                      </a:r>
                      <a:b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63.2</a:t>
                      </a:r>
                    </a:p>
                  </a:txBody>
                  <a:tcPr marL="38145" marR="38145" marT="19073" marB="190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b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43.0</a:t>
                      </a:r>
                      <a:b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57.0</a:t>
                      </a:r>
                    </a:p>
                  </a:txBody>
                  <a:tcPr marL="38145" marR="38145" marT="19073" marB="190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b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38.1</a:t>
                      </a:r>
                      <a:b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61.9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b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34.3</a:t>
                      </a:r>
                      <a:b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65.7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b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33.7</a:t>
                      </a:r>
                      <a:b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66.3</a:t>
                      </a:r>
                    </a:p>
                  </a:txBody>
                  <a:tcPr marL="38145" marR="38145" marT="19073" marB="190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b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42.4</a:t>
                      </a:r>
                      <a:b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57.6</a:t>
                      </a:r>
                    </a:p>
                  </a:txBody>
                  <a:tcPr marL="38145" marR="38145" marT="19073" marB="190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b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40.5</a:t>
                      </a:r>
                      <a:b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59.5</a:t>
                      </a:r>
                    </a:p>
                  </a:txBody>
                  <a:tcPr marL="38145" marR="38145" marT="19073" marB="190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b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36.9</a:t>
                      </a:r>
                      <a:b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63.1</a:t>
                      </a:r>
                    </a:p>
                  </a:txBody>
                  <a:tcPr marL="38145" marR="38145" marT="19073" marB="190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5117724"/>
                  </a:ext>
                </a:extLst>
              </a:tr>
              <a:tr h="12144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Major Comorbidity Count (%)</a:t>
                      </a:r>
                      <a:b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None</a:t>
                      </a:r>
                      <a:b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1-2</a:t>
                      </a:r>
                      <a:b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3+</a:t>
                      </a:r>
                    </a:p>
                  </a:txBody>
                  <a:tcPr marL="38145" marR="38145" marT="19073" marB="190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b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b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b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30.2</a:t>
                      </a:r>
                      <a:b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64.5</a:t>
                      </a:r>
                      <a:b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5.3</a:t>
                      </a:r>
                    </a:p>
                  </a:txBody>
                  <a:tcPr marL="38145" marR="38145" marT="19073" marB="190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b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b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b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23.0</a:t>
                      </a:r>
                      <a:b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70.2</a:t>
                      </a:r>
                      <a:b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6.9</a:t>
                      </a:r>
                    </a:p>
                  </a:txBody>
                  <a:tcPr marL="38145" marR="38145" marT="19073" marB="190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b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b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b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11.1</a:t>
                      </a:r>
                      <a:b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77.4</a:t>
                      </a:r>
                      <a:b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11.6</a:t>
                      </a:r>
                    </a:p>
                  </a:txBody>
                  <a:tcPr marL="38145" marR="38145" marT="19073" marB="190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b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b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b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17.8</a:t>
                      </a:r>
                      <a:b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68.2</a:t>
                      </a:r>
                      <a:b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14.0</a:t>
                      </a:r>
                    </a:p>
                  </a:txBody>
                  <a:tcPr marL="38145" marR="38145" marT="19073" marB="190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b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b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b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26.6</a:t>
                      </a:r>
                      <a:b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68.1</a:t>
                      </a:r>
                      <a:b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b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b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b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9.3</a:t>
                      </a:r>
                      <a:b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78.6</a:t>
                      </a:r>
                      <a:b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b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b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b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29.9</a:t>
                      </a:r>
                      <a:b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64.6</a:t>
                      </a:r>
                      <a:b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5.5</a:t>
                      </a:r>
                    </a:p>
                  </a:txBody>
                  <a:tcPr marL="38145" marR="38145" marT="19073" marB="190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b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b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b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19.8</a:t>
                      </a:r>
                      <a:b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69.2</a:t>
                      </a:r>
                      <a:b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11.0</a:t>
                      </a:r>
                    </a:p>
                  </a:txBody>
                  <a:tcPr marL="38145" marR="38145" marT="19073" marB="190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b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b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b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26.9</a:t>
                      </a:r>
                      <a:b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70.0</a:t>
                      </a:r>
                      <a:b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3.1</a:t>
                      </a:r>
                    </a:p>
                  </a:txBody>
                  <a:tcPr marL="38145" marR="38145" marT="19073" marB="190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b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b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b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15.6</a:t>
                      </a:r>
                      <a:b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80.6</a:t>
                      </a:r>
                      <a:b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3.8</a:t>
                      </a:r>
                    </a:p>
                  </a:txBody>
                  <a:tcPr marL="38145" marR="38145" marT="19073" marB="190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862064"/>
                  </a:ext>
                </a:extLst>
              </a:tr>
              <a:tr h="4350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45" marR="38145" marT="19073" marB="190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2002-</a:t>
                      </a:r>
                      <a:b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38145" marR="38145" marT="19073" marB="19073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2002-</a:t>
                      </a:r>
                      <a:b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38145" marR="38145" marT="19073" marB="19073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2005-</a:t>
                      </a:r>
                      <a:b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</a:t>
                      </a:r>
                    </a:p>
                  </a:txBody>
                  <a:tcPr marL="38145" marR="38145" marT="19073" marB="19073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1998-</a:t>
                      </a:r>
                      <a:b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</a:t>
                      </a:r>
                    </a:p>
                  </a:txBody>
                  <a:tcPr marL="38145" marR="38145" marT="19073" marB="19073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</a:t>
                      </a:r>
                    </a:p>
                  </a:txBody>
                  <a:tcPr marL="38145" marR="38145" marT="19073" marB="19073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</a:t>
                      </a:r>
                    </a:p>
                  </a:txBody>
                  <a:tcPr marL="38145" marR="38145" marT="19073" marB="19073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2017-</a:t>
                      </a:r>
                      <a:b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38145" marR="38145" marT="19073" marB="19073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2017-2019</a:t>
                      </a:r>
                    </a:p>
                  </a:txBody>
                  <a:tcPr marL="38145" marR="38145" marT="19073" marB="19073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0286973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CAF97F10-9138-4080-9670-77C692472E0E}"/>
              </a:ext>
            </a:extLst>
          </p:cNvPr>
          <p:cNvSpPr/>
          <p:nvPr/>
        </p:nvSpPr>
        <p:spPr bwMode="auto">
          <a:xfrm>
            <a:off x="407293" y="3293570"/>
            <a:ext cx="11017224" cy="432048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0807FA-A026-4DD8-A925-355CB01B38E9}"/>
              </a:ext>
            </a:extLst>
          </p:cNvPr>
          <p:cNvSpPr/>
          <p:nvPr/>
        </p:nvSpPr>
        <p:spPr bwMode="auto">
          <a:xfrm>
            <a:off x="439857" y="5364630"/>
            <a:ext cx="11017224" cy="432048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26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258551B-4DBA-4A57-967C-BE6C7EBA3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050" y="997931"/>
            <a:ext cx="10515600" cy="397641"/>
          </a:xfrm>
        </p:spPr>
        <p:txBody>
          <a:bodyPr>
            <a:normAutofit fontScale="90000"/>
          </a:bodyPr>
          <a:lstStyle/>
          <a:p>
            <a:r>
              <a:rPr lang="en-US" sz="1400" dirty="0"/>
              <a:t>90-day Mortality Rates by Age, Pneumonia and Major Comorbidity Count, </a:t>
            </a:r>
            <a:br>
              <a:rPr lang="en-US" sz="1400" dirty="0"/>
            </a:br>
            <a:r>
              <a:rPr lang="en-US" sz="1400" dirty="0"/>
              <a:t>Home Care and Nursing Homes, Canada, 2002-2018</a:t>
            </a:r>
          </a:p>
        </p:txBody>
      </p:sp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884379B2-39BF-4FE5-875B-E55B3465011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50863" y="1196752"/>
          <a:ext cx="10873729" cy="5040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4865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A765220-26A8-4C1A-9237-5243C0B9E6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5720" y="1520788"/>
            <a:ext cx="8396157" cy="37084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2E6E0E-B412-4D42-8B0E-3CF6556048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1520788"/>
            <a:ext cx="2949746" cy="3816424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8CF1EBD6-1CF0-4055-B166-DFB51E7BAD6F}"/>
              </a:ext>
            </a:extLst>
          </p:cNvPr>
          <p:cNvGrpSpPr/>
          <p:nvPr/>
        </p:nvGrpSpPr>
        <p:grpSpPr>
          <a:xfrm>
            <a:off x="5879976" y="3519480"/>
            <a:ext cx="5607388" cy="2716091"/>
            <a:chOff x="5879976" y="3519480"/>
            <a:chExt cx="5607388" cy="2716091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12FDFCC9-1644-40A0-B68C-9B53E2AEF716}"/>
                </a:ext>
              </a:extLst>
            </p:cNvPr>
            <p:cNvSpPr txBox="1"/>
            <p:nvPr/>
          </p:nvSpPr>
          <p:spPr>
            <a:xfrm>
              <a:off x="5879976" y="5589240"/>
              <a:ext cx="33123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About 10,000 deaths in nursing homes</a:t>
              </a:r>
              <a:endParaRPr lang="en-CA" dirty="0"/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AD3F0E6A-4670-4831-9355-2612C15B9374}"/>
                </a:ext>
              </a:extLst>
            </p:cNvPr>
            <p:cNvSpPr/>
            <p:nvPr/>
          </p:nvSpPr>
          <p:spPr bwMode="auto">
            <a:xfrm>
              <a:off x="10551260" y="3519480"/>
              <a:ext cx="936104" cy="432048"/>
            </a:xfrm>
            <a:prstGeom prst="ellipse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3E2321C9-C9A8-43FF-8A78-2367AAE3CA3E}"/>
                </a:ext>
              </a:extLst>
            </p:cNvPr>
            <p:cNvCxnSpPr/>
            <p:nvPr/>
          </p:nvCxnSpPr>
          <p:spPr bwMode="auto">
            <a:xfrm flipH="1">
              <a:off x="8832304" y="3951528"/>
              <a:ext cx="2016224" cy="163771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76020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A406F7D-90D9-D7CD-A11B-8646228474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Factors affecting our capacity to manage change</a:t>
            </a:r>
            <a:endParaRPr lang="en-CA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0445CDD-3769-ACAE-874B-4E7C1A8B40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2269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D0F97-6D76-6B07-252C-C23BAE1DE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261" y="350377"/>
            <a:ext cx="11385274" cy="1325563"/>
          </a:xfrm>
        </p:spPr>
        <p:txBody>
          <a:bodyPr/>
          <a:lstStyle/>
          <a:p>
            <a:r>
              <a:rPr lang="en-US" dirty="0"/>
              <a:t>Examples of health system data gaps for vulnerable populations</a:t>
            </a:r>
            <a:endParaRPr lang="en-CA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E40D38-8033-0C93-D15D-18B191CF8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690" y="1810877"/>
            <a:ext cx="11179278" cy="4696746"/>
          </a:xfrm>
        </p:spPr>
        <p:txBody>
          <a:bodyPr>
            <a:noAutofit/>
          </a:bodyPr>
          <a:lstStyle/>
          <a:p>
            <a:r>
              <a:rPr lang="en-US" sz="2000" b="1" dirty="0"/>
              <a:t>Older adults</a:t>
            </a:r>
          </a:p>
          <a:p>
            <a:pPr lvl="1"/>
            <a:r>
              <a:rPr lang="en-US" sz="1800" dirty="0"/>
              <a:t>Robust systems in place for long-term care homes and home care</a:t>
            </a:r>
          </a:p>
          <a:p>
            <a:pPr lvl="1"/>
            <a:r>
              <a:rPr lang="en-US" sz="1800" dirty="0"/>
              <a:t>Limited to no data for retirement homes, assisted living</a:t>
            </a:r>
          </a:p>
          <a:p>
            <a:pPr lvl="1"/>
            <a:r>
              <a:rPr lang="en-US" sz="1800" dirty="0"/>
              <a:t>Limited clinical data for acute care, primary care</a:t>
            </a:r>
          </a:p>
          <a:p>
            <a:r>
              <a:rPr lang="en-US" sz="2000" b="1" dirty="0"/>
              <a:t>Mental health</a:t>
            </a:r>
          </a:p>
          <a:p>
            <a:pPr lvl="1"/>
            <a:r>
              <a:rPr lang="en-US" sz="1800" dirty="0"/>
              <a:t>Few provinces with common clinical standard (beyond DAD) for in-patient mental health</a:t>
            </a:r>
          </a:p>
          <a:p>
            <a:pPr lvl="1"/>
            <a:r>
              <a:rPr lang="en-US" sz="1800" dirty="0"/>
              <a:t>No national standards for community mental health</a:t>
            </a:r>
          </a:p>
          <a:p>
            <a:r>
              <a:rPr lang="en-US" sz="2000" b="1" dirty="0"/>
              <a:t>Children</a:t>
            </a:r>
          </a:p>
          <a:p>
            <a:pPr lvl="1"/>
            <a:r>
              <a:rPr lang="en-US" sz="1800" dirty="0"/>
              <a:t>No national standards for child/youth mental health</a:t>
            </a:r>
          </a:p>
          <a:p>
            <a:pPr lvl="1"/>
            <a:r>
              <a:rPr lang="en-US" sz="1800" dirty="0"/>
              <a:t>No national standards for pediatric home care</a:t>
            </a:r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31016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E8838-AA8A-4A72-B08A-7F267D66C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542" y="831850"/>
            <a:ext cx="11170709" cy="580926"/>
          </a:xfrm>
        </p:spPr>
        <p:txBody>
          <a:bodyPr/>
          <a:lstStyle/>
          <a:p>
            <a:r>
              <a:rPr lang="en-US" sz="3200" dirty="0"/>
              <a:t>Information Resources in LTC</a:t>
            </a:r>
            <a:endParaRPr lang="en-CA" sz="32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275A8C-D306-4144-AFB1-170E14EE56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269043"/>
            <a:ext cx="5386917" cy="639762"/>
          </a:xfrm>
        </p:spPr>
        <p:txBody>
          <a:bodyPr/>
          <a:lstStyle/>
          <a:p>
            <a:r>
              <a:rPr lang="en-US" dirty="0"/>
              <a:t>Strengths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7F473-D7E0-45BC-BF84-C4DB06D790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1908805"/>
            <a:ext cx="5386917" cy="3951288"/>
          </a:xfrm>
        </p:spPr>
        <p:txBody>
          <a:bodyPr>
            <a:noAutofit/>
          </a:bodyPr>
          <a:lstStyle/>
          <a:p>
            <a:r>
              <a:rPr lang="en-US" dirty="0"/>
              <a:t>interRAI assessment systems</a:t>
            </a:r>
          </a:p>
          <a:p>
            <a:pPr lvl="1"/>
            <a:r>
              <a:rPr lang="en-US" dirty="0"/>
              <a:t>Multiple sectors</a:t>
            </a:r>
          </a:p>
          <a:p>
            <a:pPr lvl="1"/>
            <a:r>
              <a:rPr lang="en-US" dirty="0"/>
              <a:t>Most provinces &amp; territories</a:t>
            </a:r>
          </a:p>
          <a:p>
            <a:pPr lvl="1"/>
            <a:r>
              <a:rPr lang="en-US" dirty="0"/>
              <a:t>But using older systems!</a:t>
            </a:r>
          </a:p>
          <a:p>
            <a:pPr lvl="1"/>
            <a:r>
              <a:rPr lang="en-US" dirty="0"/>
              <a:t>Under-used for clinical practice</a:t>
            </a:r>
          </a:p>
          <a:p>
            <a:r>
              <a:rPr lang="en-US" dirty="0"/>
              <a:t>Risk-adjusted outcome-based quality indicators</a:t>
            </a:r>
          </a:p>
          <a:p>
            <a:r>
              <a:rPr lang="en-US" dirty="0"/>
              <a:t>IT infrastructure</a:t>
            </a:r>
          </a:p>
          <a:p>
            <a:r>
              <a:rPr lang="en-US" dirty="0"/>
              <a:t>National reporting systems</a:t>
            </a:r>
          </a:p>
          <a:p>
            <a:r>
              <a:rPr lang="en-US" dirty="0"/>
              <a:t>Public reporting mechanisms</a:t>
            </a:r>
            <a:endParaRPr lang="en-C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C2D0F5-8367-4F7A-BFB7-FAEE295170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3368" y="1269043"/>
            <a:ext cx="5389033" cy="639762"/>
          </a:xfrm>
        </p:spPr>
        <p:txBody>
          <a:bodyPr/>
          <a:lstStyle/>
          <a:p>
            <a:r>
              <a:rPr lang="en-US" dirty="0"/>
              <a:t>Weaknesses</a:t>
            </a:r>
            <a:endParaRPr lang="en-CA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FCFA7B-70D5-4E9A-846E-40A3FF06FC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3368" y="1908804"/>
            <a:ext cx="5389033" cy="451684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Quality of life/resident experience</a:t>
            </a:r>
          </a:p>
          <a:p>
            <a:pPr lvl="2"/>
            <a:r>
              <a:rPr lang="en-US" dirty="0"/>
              <a:t>BC &amp; NB have common standard</a:t>
            </a:r>
          </a:p>
          <a:p>
            <a:r>
              <a:rPr lang="en-US" dirty="0"/>
              <a:t>Public health reporting</a:t>
            </a:r>
          </a:p>
          <a:p>
            <a:pPr lvl="1"/>
            <a:r>
              <a:rPr lang="en-US" dirty="0"/>
              <a:t>E.g., outbreak information</a:t>
            </a:r>
          </a:p>
          <a:p>
            <a:r>
              <a:rPr lang="en-US" dirty="0"/>
              <a:t>Structural measures</a:t>
            </a:r>
          </a:p>
          <a:p>
            <a:pPr lvl="1"/>
            <a:r>
              <a:rPr lang="en-US" dirty="0"/>
              <a:t>E.g., staffing</a:t>
            </a:r>
          </a:p>
          <a:p>
            <a:r>
              <a:rPr lang="en-US" dirty="0"/>
              <a:t>Process measures</a:t>
            </a:r>
          </a:p>
          <a:p>
            <a:pPr lvl="1"/>
            <a:r>
              <a:rPr lang="en-US" dirty="0"/>
              <a:t>E.g., vaccination data</a:t>
            </a:r>
          </a:p>
          <a:p>
            <a:r>
              <a:rPr lang="en-US" dirty="0"/>
              <a:t>Cross-sector mechanisms for timely sharing of clinical information</a:t>
            </a:r>
          </a:p>
        </p:txBody>
      </p:sp>
    </p:spTree>
    <p:extLst>
      <p:ext uri="{BB962C8B-B14F-4D97-AF65-F5344CB8AC3E}">
        <p14:creationId xmlns:p14="http://schemas.microsoft.com/office/powerpoint/2010/main" val="195623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uiExpand="1" build="p"/>
    </p:bldLst>
  </p:timing>
</p:sld>
</file>

<file path=ppt/theme/theme1.xml><?xml version="1.0" encoding="utf-8"?>
<a:theme xmlns:a="http://schemas.openxmlformats.org/drawingml/2006/main" name="UofWaterloo_WhiteBkgrd">
  <a:themeElements>
    <a:clrScheme name="AHS">
      <a:dk1>
        <a:srgbClr val="000000"/>
      </a:dk1>
      <a:lt1>
        <a:srgbClr val="FFFFFF"/>
      </a:lt1>
      <a:dk2>
        <a:srgbClr val="757575"/>
      </a:dk2>
      <a:lt2>
        <a:srgbClr val="D6D6D6"/>
      </a:lt2>
      <a:accent1>
        <a:srgbClr val="97DFEF"/>
      </a:accent1>
      <a:accent2>
        <a:srgbClr val="0C0C0C"/>
      </a:accent2>
      <a:accent3>
        <a:srgbClr val="0098A4"/>
      </a:accent3>
      <a:accent4>
        <a:srgbClr val="00BDCF"/>
      </a:accent4>
      <a:accent5>
        <a:srgbClr val="005862"/>
      </a:accent5>
      <a:accent6>
        <a:srgbClr val="F1F1F1"/>
      </a:accent6>
      <a:hlink>
        <a:srgbClr val="005862"/>
      </a:hlink>
      <a:folHlink>
        <a:srgbClr val="595959"/>
      </a:folHlink>
    </a:clrScheme>
    <a:fontScheme name="Impact + Georgia">
      <a:majorFont>
        <a:latin typeface="Impact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Waterloo_ahs_16x9" id="{F23A70CC-DE55-494F-B6C3-D9BE23E9CB97}" vid="{375CC5FD-938D-DB4F-AD9D-91EC651A1F86}"/>
    </a:ext>
  </a:extLst>
</a:theme>
</file>

<file path=ppt/theme/theme2.xml><?xml version="1.0" encoding="utf-8"?>
<a:theme xmlns:a="http://schemas.openxmlformats.org/drawingml/2006/main" name="interrai1_main">
  <a:themeElements>
    <a:clrScheme name="interrai1_mai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nterrai1_mai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interrai1_mai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rai1_mai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rai1_mai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rai1_mai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rai1_mai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rai1_mai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rrai1_mai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rrai1_mai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rrai1_mai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rrai1_mai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rrai1_mai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rrai1_mai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pt for Jan 2016 mtg2.pptx" id="{13A80120-F71A-40A1-8330-5B1D4645B149}" vid="{721999E2-F50F-4BF9-AB78-0D3A3089C91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UofWaterloo_WhiteBkgrd</Template>
  <TotalTime>12403</TotalTime>
  <Words>1553</Words>
  <Application>Microsoft Office PowerPoint</Application>
  <PresentationFormat>Widescreen</PresentationFormat>
  <Paragraphs>233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Arial</vt:lpstr>
      <vt:lpstr>Calibri</vt:lpstr>
      <vt:lpstr>Georgia</vt:lpstr>
      <vt:lpstr>Impact</vt:lpstr>
      <vt:lpstr>Tahoma</vt:lpstr>
      <vt:lpstr>Times</vt:lpstr>
      <vt:lpstr>Times New Roman</vt:lpstr>
      <vt:lpstr>Verdana</vt:lpstr>
      <vt:lpstr>Wingdings</vt:lpstr>
      <vt:lpstr>UofWaterloo_WhiteBkgrd</vt:lpstr>
      <vt:lpstr>interrai1_main</vt:lpstr>
      <vt:lpstr>Modernizing Canadian health data systems to improve capacity for evidence-informed decision making when the only constant is change</vt:lpstr>
      <vt:lpstr>Major changes affecting health and health care</vt:lpstr>
      <vt:lpstr>What did we know at the start of the pandemic?</vt:lpstr>
      <vt:lpstr>Sample Characteristics</vt:lpstr>
      <vt:lpstr>90-day Mortality Rates by Age, Pneumonia and Major Comorbidity Count,  Home Care and Nursing Homes, Canada, 2002-2018</vt:lpstr>
      <vt:lpstr>PowerPoint Presentation</vt:lpstr>
      <vt:lpstr>Factors affecting our capacity to manage change</vt:lpstr>
      <vt:lpstr>Examples of health system data gaps for vulnerable populations</vt:lpstr>
      <vt:lpstr>Information Resources in LTC</vt:lpstr>
      <vt:lpstr>PowerPoint Presentation</vt:lpstr>
      <vt:lpstr>Inconsistent data standards:  Is a rose by any other name still a rose?</vt:lpstr>
      <vt:lpstr>The denominator problem</vt:lpstr>
      <vt:lpstr>Inertia in mobilization of evidence: two challenges</vt:lpstr>
      <vt:lpstr>Pandemic curve over time</vt:lpstr>
      <vt:lpstr>Two contemporary privacy concerns could limit use of data</vt:lpstr>
      <vt:lpstr>Cognitive Performance Scale by Care Setting, Canada</vt:lpstr>
      <vt:lpstr>Opportunities and risks for AI and health</vt:lpstr>
      <vt:lpstr>Data-driven vs evidence informed decisions</vt:lpstr>
      <vt:lpstr>Case example: Triage rules during later waves of pandemic</vt:lpstr>
      <vt:lpstr>Some practical recommendations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IN THIS SPACE HERE</dc:title>
  <dc:creator>Maria Morrone</dc:creator>
  <cp:lastModifiedBy>John Hirdes</cp:lastModifiedBy>
  <cp:revision>437</cp:revision>
  <dcterms:created xsi:type="dcterms:W3CDTF">2019-02-13T18:02:48Z</dcterms:created>
  <dcterms:modified xsi:type="dcterms:W3CDTF">2023-05-05T02:24:06Z</dcterms:modified>
</cp:coreProperties>
</file>