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8" r:id="rId1"/>
    <p:sldMasterId id="2147483722" r:id="rId2"/>
    <p:sldMasterId id="2147483743" r:id="rId3"/>
    <p:sldMasterId id="2147483747" r:id="rId4"/>
  </p:sldMasterIdLst>
  <p:notesMasterIdLst>
    <p:notesMasterId r:id="rId68"/>
  </p:notesMasterIdLst>
  <p:sldIdLst>
    <p:sldId id="267" r:id="rId5"/>
    <p:sldId id="303" r:id="rId6"/>
    <p:sldId id="307" r:id="rId7"/>
    <p:sldId id="317" r:id="rId8"/>
    <p:sldId id="414" r:id="rId9"/>
    <p:sldId id="366" r:id="rId10"/>
    <p:sldId id="348" r:id="rId11"/>
    <p:sldId id="386" r:id="rId12"/>
    <p:sldId id="427" r:id="rId13"/>
    <p:sldId id="439" r:id="rId14"/>
    <p:sldId id="440" r:id="rId15"/>
    <p:sldId id="441" r:id="rId16"/>
    <p:sldId id="442" r:id="rId17"/>
    <p:sldId id="369" r:id="rId18"/>
    <p:sldId id="378" r:id="rId19"/>
    <p:sldId id="389" r:id="rId20"/>
    <p:sldId id="390" r:id="rId21"/>
    <p:sldId id="445" r:id="rId22"/>
    <p:sldId id="379" r:id="rId23"/>
    <p:sldId id="376" r:id="rId24"/>
    <p:sldId id="380" r:id="rId25"/>
    <p:sldId id="371" r:id="rId26"/>
    <p:sldId id="416" r:id="rId27"/>
    <p:sldId id="306" r:id="rId28"/>
    <p:sldId id="398" r:id="rId29"/>
    <p:sldId id="387" r:id="rId30"/>
    <p:sldId id="423" r:id="rId31"/>
    <p:sldId id="424" r:id="rId32"/>
    <p:sldId id="438" r:id="rId33"/>
    <p:sldId id="372" r:id="rId34"/>
    <p:sldId id="373" r:id="rId35"/>
    <p:sldId id="374" r:id="rId36"/>
    <p:sldId id="399" r:id="rId37"/>
    <p:sldId id="415" r:id="rId38"/>
    <p:sldId id="405" r:id="rId39"/>
    <p:sldId id="435" r:id="rId40"/>
    <p:sldId id="436" r:id="rId41"/>
    <p:sldId id="391" r:id="rId42"/>
    <p:sldId id="437" r:id="rId43"/>
    <p:sldId id="403" r:id="rId44"/>
    <p:sldId id="422" r:id="rId45"/>
    <p:sldId id="257" r:id="rId46"/>
    <p:sldId id="432" r:id="rId47"/>
    <p:sldId id="433" r:id="rId48"/>
    <p:sldId id="434" r:id="rId49"/>
    <p:sldId id="274" r:id="rId50"/>
    <p:sldId id="275" r:id="rId51"/>
    <p:sldId id="443" r:id="rId52"/>
    <p:sldId id="393" r:id="rId53"/>
    <p:sldId id="417" r:id="rId54"/>
    <p:sldId id="418" r:id="rId55"/>
    <p:sldId id="406" r:id="rId56"/>
    <p:sldId id="419" r:id="rId57"/>
    <p:sldId id="420" r:id="rId58"/>
    <p:sldId id="421" r:id="rId59"/>
    <p:sldId id="444" r:id="rId60"/>
    <p:sldId id="430" r:id="rId61"/>
    <p:sldId id="429" r:id="rId62"/>
    <p:sldId id="381" r:id="rId63"/>
    <p:sldId id="397" r:id="rId64"/>
    <p:sldId id="300" r:id="rId65"/>
    <p:sldId id="428" r:id="rId66"/>
    <p:sldId id="301"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13105F-8908-43B7-AF20-75ED4E6EFD97}">
          <p14:sldIdLst>
            <p14:sldId id="267"/>
            <p14:sldId id="303"/>
            <p14:sldId id="307"/>
            <p14:sldId id="317"/>
            <p14:sldId id="414"/>
            <p14:sldId id="366"/>
            <p14:sldId id="348"/>
            <p14:sldId id="386"/>
            <p14:sldId id="427"/>
            <p14:sldId id="439"/>
            <p14:sldId id="440"/>
            <p14:sldId id="441"/>
            <p14:sldId id="442"/>
            <p14:sldId id="369"/>
            <p14:sldId id="378"/>
            <p14:sldId id="389"/>
            <p14:sldId id="390"/>
            <p14:sldId id="445"/>
            <p14:sldId id="379"/>
            <p14:sldId id="376"/>
            <p14:sldId id="380"/>
            <p14:sldId id="371"/>
            <p14:sldId id="416"/>
            <p14:sldId id="306"/>
            <p14:sldId id="398"/>
            <p14:sldId id="387"/>
            <p14:sldId id="423"/>
            <p14:sldId id="424"/>
            <p14:sldId id="438"/>
            <p14:sldId id="372"/>
            <p14:sldId id="373"/>
            <p14:sldId id="374"/>
            <p14:sldId id="399"/>
            <p14:sldId id="415"/>
            <p14:sldId id="405"/>
            <p14:sldId id="435"/>
            <p14:sldId id="436"/>
            <p14:sldId id="391"/>
            <p14:sldId id="437"/>
            <p14:sldId id="403"/>
            <p14:sldId id="422"/>
            <p14:sldId id="257"/>
            <p14:sldId id="432"/>
            <p14:sldId id="433"/>
            <p14:sldId id="434"/>
            <p14:sldId id="274"/>
            <p14:sldId id="275"/>
            <p14:sldId id="443"/>
            <p14:sldId id="393"/>
            <p14:sldId id="417"/>
            <p14:sldId id="418"/>
            <p14:sldId id="406"/>
            <p14:sldId id="419"/>
            <p14:sldId id="420"/>
            <p14:sldId id="421"/>
            <p14:sldId id="444"/>
            <p14:sldId id="430"/>
            <p14:sldId id="429"/>
            <p14:sldId id="381"/>
            <p14:sldId id="397"/>
            <p14:sldId id="300"/>
            <p14:sldId id="428"/>
            <p14:sldId id="3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McGuinness" initials="RM" lastIdx="1" clrIdx="0">
    <p:extLst>
      <p:ext uri="{19B8F6BF-5375-455C-9EA6-DF929625EA0E}">
        <p15:presenceInfo xmlns:p15="http://schemas.microsoft.com/office/powerpoint/2012/main" userId="4f0bc0aec7b852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249A"/>
    <a:srgbClr val="E4B429"/>
    <a:srgbClr val="FFD54F"/>
    <a:srgbClr val="FFEA3D"/>
    <a:srgbClr val="FFFFA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96" autoAdjust="0"/>
    <p:restoredTop sz="85763" autoAdjust="0"/>
  </p:normalViewPr>
  <p:slideViewPr>
    <p:cSldViewPr snapToGrid="0">
      <p:cViewPr varScale="1">
        <p:scale>
          <a:sx n="141" d="100"/>
          <a:sy n="141" d="100"/>
        </p:scale>
        <p:origin x="592" y="80"/>
      </p:cViewPr>
      <p:guideLst>
        <p:guide orient="horz" pos="2160"/>
        <p:guide pos="3840"/>
      </p:guideLst>
    </p:cSldViewPr>
  </p:slideViewPr>
  <p:outlineViewPr>
    <p:cViewPr>
      <p:scale>
        <a:sx n="33" d="100"/>
        <a:sy n="33" d="100"/>
      </p:scale>
      <p:origin x="0" y="-33572"/>
    </p:cViewPr>
  </p:outlineViewPr>
  <p:notesTextViewPr>
    <p:cViewPr>
      <p:scale>
        <a:sx n="3" d="2"/>
        <a:sy n="3" d="2"/>
      </p:scale>
      <p:origin x="0" y="0"/>
    </p:cViewPr>
  </p:notesTextViewPr>
  <p:sorterViewPr>
    <p:cViewPr varScale="1">
      <p:scale>
        <a:sx n="1" d="1"/>
        <a:sy n="1" d="1"/>
      </p:scale>
      <p:origin x="0" y="-55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hyperlink" Target="https://uwaterloo.ca/data-science/sites/ca.data-science/files/uploads/files/core_course_substitution_form_ds_fillable.pdf" TargetMode="Externa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diagrams/_rels/data2.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hyperlink" Target="https://t.me/joinchat/yZMH5YMhGWwyZTI1" TargetMode="External"/><Relationship Id="rId5" Type="http://schemas.openxmlformats.org/officeDocument/2006/relationships/image" Target="../media/image108.svg"/><Relationship Id="rId4" Type="http://schemas.openxmlformats.org/officeDocument/2006/relationships/image" Target="../media/image10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uwaterloo.ca/data-science/sites/ca.data-science/files/uploads/files/core_course_substitution_form_ds_fillable.pdf" TargetMode="External"/><Relationship Id="rId7" Type="http://schemas.openxmlformats.org/officeDocument/2006/relationships/image" Target="../media/image81.sv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5" Type="http://schemas.openxmlformats.org/officeDocument/2006/relationships/hyperlink" Target="https://t.me/joinchat/yZMH5YMhGWwyZTI1" TargetMode="External"/><Relationship Id="rId4" Type="http://schemas.openxmlformats.org/officeDocument/2006/relationships/image" Target="../media/image10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EA5B02-C8F3-454E-AD54-3E0F63F09C19}"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80EEBD8-CFF1-42A2-8279-05E641995D85}">
      <dgm:prSet custT="1"/>
      <dgm:spPr/>
      <dgm:t>
        <a:bodyPr/>
        <a:lstStyle/>
        <a:p>
          <a:r>
            <a:rPr lang="en-US" sz="1600" dirty="0"/>
            <a:t>Request to waive a core course requirement  can be made by submitting </a:t>
          </a:r>
          <a:r>
            <a:rPr lang="en-US" sz="1600" dirty="0">
              <a:hlinkClick xmlns:r="http://schemas.openxmlformats.org/officeDocument/2006/relationships" r:id="rId1"/>
            </a:rPr>
            <a:t>a form </a:t>
          </a:r>
          <a:r>
            <a:rPr lang="en-US" sz="1600" dirty="0"/>
            <a:t>(completed electronically) ,</a:t>
          </a:r>
        </a:p>
        <a:p>
          <a:r>
            <a:rPr lang="en-US" sz="1600" dirty="0"/>
            <a:t> Silvana Shamuon,  </a:t>
          </a:r>
          <a:r>
            <a:rPr lang="en-US" sz="1600" dirty="0">
              <a:solidFill>
                <a:schemeClr val="accent5"/>
              </a:solidFill>
            </a:rPr>
            <a:t>ds.grad.admin@uwaterloo.ca  </a:t>
          </a:r>
        </a:p>
      </dgm:t>
    </dgm:pt>
    <dgm:pt modelId="{52B4DFAA-F972-42F9-98A8-1EAD55667C90}" type="parTrans" cxnId="{21219CD8-4D19-4A69-A41D-3ED8C8F933D2}">
      <dgm:prSet/>
      <dgm:spPr/>
      <dgm:t>
        <a:bodyPr/>
        <a:lstStyle/>
        <a:p>
          <a:endParaRPr lang="en-US"/>
        </a:p>
      </dgm:t>
    </dgm:pt>
    <dgm:pt modelId="{ABC2C60C-24CD-422F-AAB6-9B53B598EAEE}" type="sibTrans" cxnId="{21219CD8-4D19-4A69-A41D-3ED8C8F933D2}">
      <dgm:prSet/>
      <dgm:spPr/>
      <dgm:t>
        <a:bodyPr/>
        <a:lstStyle/>
        <a:p>
          <a:endParaRPr lang="en-US"/>
        </a:p>
      </dgm:t>
    </dgm:pt>
    <dgm:pt modelId="{6C6B46F3-C6EE-4E4E-BBBA-0804EDE804D3}">
      <dgm:prSet custT="1"/>
      <dgm:spPr/>
      <dgm:t>
        <a:bodyPr/>
        <a:lstStyle/>
        <a:p>
          <a:r>
            <a:rPr lang="en-US" sz="1600" dirty="0"/>
            <a:t>Needs evidence (course outline, topics, textbook) indicating a previous course taken is sufficiently close to one of the core courses </a:t>
          </a:r>
        </a:p>
      </dgm:t>
    </dgm:pt>
    <dgm:pt modelId="{91B8AD27-0D05-456D-8F23-77D30C6999F0}" type="parTrans" cxnId="{638A9686-11D8-4531-B8C7-F69887232AB6}">
      <dgm:prSet/>
      <dgm:spPr/>
      <dgm:t>
        <a:bodyPr/>
        <a:lstStyle/>
        <a:p>
          <a:endParaRPr lang="en-US"/>
        </a:p>
      </dgm:t>
    </dgm:pt>
    <dgm:pt modelId="{2BAEB7FC-DFA8-4EAC-9230-DF6249844B12}" type="sibTrans" cxnId="{638A9686-11D8-4531-B8C7-F69887232AB6}">
      <dgm:prSet/>
      <dgm:spPr/>
      <dgm:t>
        <a:bodyPr/>
        <a:lstStyle/>
        <a:p>
          <a:endParaRPr lang="en-US"/>
        </a:p>
      </dgm:t>
    </dgm:pt>
    <dgm:pt modelId="{A90876AE-D1E7-40F8-A2E8-3E427905A602}">
      <dgm:prSet custT="1"/>
      <dgm:spPr/>
      <dgm:t>
        <a:bodyPr/>
        <a:lstStyle/>
        <a:p>
          <a:r>
            <a:rPr lang="en-US" sz="1600" dirty="0"/>
            <a:t>The request needs the approval of program Director, </a:t>
          </a:r>
        </a:p>
        <a:p>
          <a:r>
            <a:rPr lang="en-US" sz="1600" dirty="0"/>
            <a:t>Mu Zhu</a:t>
          </a:r>
        </a:p>
        <a:p>
          <a:r>
            <a:rPr lang="en-CA" sz="1600" dirty="0">
              <a:solidFill>
                <a:schemeClr val="accent5"/>
              </a:solidFill>
            </a:rPr>
            <a:t>ds-director@uwaterloo.ca</a:t>
          </a:r>
          <a:endParaRPr lang="en-US" sz="1600" dirty="0">
            <a:solidFill>
              <a:schemeClr val="accent5"/>
            </a:solidFill>
            <a:highlight>
              <a:srgbClr val="FFFF00"/>
            </a:highlight>
          </a:endParaRPr>
        </a:p>
      </dgm:t>
    </dgm:pt>
    <dgm:pt modelId="{45A711D4-74AB-4130-A607-A94AE291CEA3}" type="parTrans" cxnId="{20D835CA-85DA-470C-8CC8-EBFCE2A676DA}">
      <dgm:prSet/>
      <dgm:spPr/>
      <dgm:t>
        <a:bodyPr/>
        <a:lstStyle/>
        <a:p>
          <a:endParaRPr lang="en-US"/>
        </a:p>
      </dgm:t>
    </dgm:pt>
    <dgm:pt modelId="{2BE76A34-299E-4DA4-880A-610F0845572D}" type="sibTrans" cxnId="{20D835CA-85DA-470C-8CC8-EBFCE2A676DA}">
      <dgm:prSet/>
      <dgm:spPr/>
      <dgm:t>
        <a:bodyPr/>
        <a:lstStyle/>
        <a:p>
          <a:endParaRPr lang="en-US"/>
        </a:p>
      </dgm:t>
    </dgm:pt>
    <dgm:pt modelId="{A3A1BD2E-78FF-44F5-9218-378A693D1044}">
      <dgm:prSet custT="1"/>
      <dgm:spPr/>
      <dgm:t>
        <a:bodyPr/>
        <a:lstStyle/>
        <a:p>
          <a:r>
            <a:rPr lang="en-US" sz="1600" dirty="0"/>
            <a:t>The DS 701/702 project course will require a student to find a willing professor in the DS field and a proposal on the project should be sent to Director for approval. </a:t>
          </a:r>
          <a:br>
            <a:rPr lang="en-US" sz="1600" dirty="0"/>
          </a:br>
          <a:endParaRPr lang="en-US" sz="1600" dirty="0"/>
        </a:p>
      </dgm:t>
    </dgm:pt>
    <dgm:pt modelId="{65BBC118-3909-4F20-9CF8-ADB3DCE2C5BA}" type="parTrans" cxnId="{66AA9058-4AD8-4717-8B58-A4AFEABF1B23}">
      <dgm:prSet/>
      <dgm:spPr/>
      <dgm:t>
        <a:bodyPr/>
        <a:lstStyle/>
        <a:p>
          <a:endParaRPr lang="en-US"/>
        </a:p>
      </dgm:t>
    </dgm:pt>
    <dgm:pt modelId="{C5D87522-1ED8-4B71-BB09-0A695692018E}" type="sibTrans" cxnId="{66AA9058-4AD8-4717-8B58-A4AFEABF1B23}">
      <dgm:prSet/>
      <dgm:spPr/>
      <dgm:t>
        <a:bodyPr/>
        <a:lstStyle/>
        <a:p>
          <a:endParaRPr lang="en-US"/>
        </a:p>
      </dgm:t>
    </dgm:pt>
    <dgm:pt modelId="{12547A34-481D-4435-869E-96E9DE5BF90A}" type="pres">
      <dgm:prSet presAssocID="{BBEA5B02-C8F3-454E-AD54-3E0F63F09C19}" presName="root" presStyleCnt="0">
        <dgm:presLayoutVars>
          <dgm:dir/>
          <dgm:resizeHandles val="exact"/>
        </dgm:presLayoutVars>
      </dgm:prSet>
      <dgm:spPr/>
    </dgm:pt>
    <dgm:pt modelId="{6EDFE080-3830-431F-BCE7-9B4218030B0C}" type="pres">
      <dgm:prSet presAssocID="{E80EEBD8-CFF1-42A2-8279-05E641995D85}" presName="compNode" presStyleCnt="0"/>
      <dgm:spPr/>
    </dgm:pt>
    <dgm:pt modelId="{18E4A7EE-5EB3-447D-AE27-11767D7F3B59}" type="pres">
      <dgm:prSet presAssocID="{E80EEBD8-CFF1-42A2-8279-05E641995D85}"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59237150-31A3-462B-A456-FC4926E928CB}" type="pres">
      <dgm:prSet presAssocID="{E80EEBD8-CFF1-42A2-8279-05E641995D85}" presName="spaceRect" presStyleCnt="0"/>
      <dgm:spPr/>
    </dgm:pt>
    <dgm:pt modelId="{D34E5395-93FB-4D4E-AA20-80DDB62AF0FF}" type="pres">
      <dgm:prSet presAssocID="{E80EEBD8-CFF1-42A2-8279-05E641995D85}" presName="textRect" presStyleLbl="revTx" presStyleIdx="0" presStyleCnt="4" custScaleX="143822">
        <dgm:presLayoutVars>
          <dgm:chMax val="1"/>
          <dgm:chPref val="1"/>
        </dgm:presLayoutVars>
      </dgm:prSet>
      <dgm:spPr/>
    </dgm:pt>
    <dgm:pt modelId="{02FF5EC6-23A1-483F-A2CA-AC6312F7DC95}" type="pres">
      <dgm:prSet presAssocID="{ABC2C60C-24CD-422F-AAB6-9B53B598EAEE}" presName="sibTrans" presStyleCnt="0"/>
      <dgm:spPr/>
    </dgm:pt>
    <dgm:pt modelId="{CB555517-DD03-4D18-9CF1-F0BDAD838F8D}" type="pres">
      <dgm:prSet presAssocID="{6C6B46F3-C6EE-4E4E-BBBA-0804EDE804D3}" presName="compNode" presStyleCnt="0"/>
      <dgm:spPr/>
    </dgm:pt>
    <dgm:pt modelId="{DF4885BB-60F1-423C-9638-612D60A478D5}" type="pres">
      <dgm:prSet presAssocID="{6C6B46F3-C6EE-4E4E-BBBA-0804EDE804D3}"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BA680E93-0A38-4F32-95A6-19A6DFD9D581}" type="pres">
      <dgm:prSet presAssocID="{6C6B46F3-C6EE-4E4E-BBBA-0804EDE804D3}" presName="spaceRect" presStyleCnt="0"/>
      <dgm:spPr/>
    </dgm:pt>
    <dgm:pt modelId="{4B6EFDB5-3F8F-4918-A396-52F1720D1B50}" type="pres">
      <dgm:prSet presAssocID="{6C6B46F3-C6EE-4E4E-BBBA-0804EDE804D3}" presName="textRect" presStyleLbl="revTx" presStyleIdx="1" presStyleCnt="4">
        <dgm:presLayoutVars>
          <dgm:chMax val="1"/>
          <dgm:chPref val="1"/>
        </dgm:presLayoutVars>
      </dgm:prSet>
      <dgm:spPr/>
    </dgm:pt>
    <dgm:pt modelId="{87A69AFC-A060-4321-9FA0-CACFE0555CF5}" type="pres">
      <dgm:prSet presAssocID="{2BAEB7FC-DFA8-4EAC-9230-DF6249844B12}" presName="sibTrans" presStyleCnt="0"/>
      <dgm:spPr/>
    </dgm:pt>
    <dgm:pt modelId="{22FC3334-1E86-4069-B647-FE1EF6C7DE2E}" type="pres">
      <dgm:prSet presAssocID="{A90876AE-D1E7-40F8-A2E8-3E427905A602}" presName="compNode" presStyleCnt="0"/>
      <dgm:spPr/>
    </dgm:pt>
    <dgm:pt modelId="{3E2400C4-2889-4A2B-8242-4D791D41C920}" type="pres">
      <dgm:prSet presAssocID="{A90876AE-D1E7-40F8-A2E8-3E427905A60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mail"/>
        </a:ext>
      </dgm:extLst>
    </dgm:pt>
    <dgm:pt modelId="{5D0767CB-0F9A-48E8-A687-4F27D36DFD92}" type="pres">
      <dgm:prSet presAssocID="{A90876AE-D1E7-40F8-A2E8-3E427905A602}" presName="spaceRect" presStyleCnt="0"/>
      <dgm:spPr/>
    </dgm:pt>
    <dgm:pt modelId="{8558BB6B-D567-4596-9CE5-5DC6176D7BA5}" type="pres">
      <dgm:prSet presAssocID="{A90876AE-D1E7-40F8-A2E8-3E427905A602}" presName="textRect" presStyleLbl="revTx" presStyleIdx="2" presStyleCnt="4" custScaleX="121432">
        <dgm:presLayoutVars>
          <dgm:chMax val="1"/>
          <dgm:chPref val="1"/>
        </dgm:presLayoutVars>
      </dgm:prSet>
      <dgm:spPr/>
    </dgm:pt>
    <dgm:pt modelId="{3415A0E1-DD21-4507-9AED-93965FE398BB}" type="pres">
      <dgm:prSet presAssocID="{2BE76A34-299E-4DA4-880A-610F0845572D}" presName="sibTrans" presStyleCnt="0"/>
      <dgm:spPr/>
    </dgm:pt>
    <dgm:pt modelId="{2EF0E3F1-B6B8-44C9-BF46-D33B121EE40A}" type="pres">
      <dgm:prSet presAssocID="{A3A1BD2E-78FF-44F5-9218-378A693D1044}" presName="compNode" presStyleCnt="0"/>
      <dgm:spPr/>
    </dgm:pt>
    <dgm:pt modelId="{59FFC227-A1AB-4FE6-B494-609FA2E1DFA9}" type="pres">
      <dgm:prSet presAssocID="{A3A1BD2E-78FF-44F5-9218-378A693D1044}"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lassroom"/>
        </a:ext>
      </dgm:extLst>
    </dgm:pt>
    <dgm:pt modelId="{65CE361E-F6B5-4BE1-A692-18430AFCC463}" type="pres">
      <dgm:prSet presAssocID="{A3A1BD2E-78FF-44F5-9218-378A693D1044}" presName="spaceRect" presStyleCnt="0"/>
      <dgm:spPr/>
    </dgm:pt>
    <dgm:pt modelId="{FD3E5C22-BA9F-4940-9290-7816C6D3C0F1}" type="pres">
      <dgm:prSet presAssocID="{A3A1BD2E-78FF-44F5-9218-378A693D1044}" presName="textRect" presStyleLbl="revTx" presStyleIdx="3" presStyleCnt="4" custLinFactNeighborY="-1576">
        <dgm:presLayoutVars>
          <dgm:chMax val="1"/>
          <dgm:chPref val="1"/>
        </dgm:presLayoutVars>
      </dgm:prSet>
      <dgm:spPr/>
    </dgm:pt>
  </dgm:ptLst>
  <dgm:cxnLst>
    <dgm:cxn modelId="{76A1923E-890B-43F8-9983-F533A4716FD9}" type="presOf" srcId="{6C6B46F3-C6EE-4E4E-BBBA-0804EDE804D3}" destId="{4B6EFDB5-3F8F-4918-A396-52F1720D1B50}" srcOrd="0" destOrd="0" presId="urn:microsoft.com/office/officeart/2018/2/layout/IconLabelList"/>
    <dgm:cxn modelId="{FC6C9642-3ED2-4B5A-8BD5-0F8D819B9FBC}" type="presOf" srcId="{BBEA5B02-C8F3-454E-AD54-3E0F63F09C19}" destId="{12547A34-481D-4435-869E-96E9DE5BF90A}" srcOrd="0" destOrd="0" presId="urn:microsoft.com/office/officeart/2018/2/layout/IconLabelList"/>
    <dgm:cxn modelId="{66AA9058-4AD8-4717-8B58-A4AFEABF1B23}" srcId="{BBEA5B02-C8F3-454E-AD54-3E0F63F09C19}" destId="{A3A1BD2E-78FF-44F5-9218-378A693D1044}" srcOrd="3" destOrd="0" parTransId="{65BBC118-3909-4F20-9CF8-ADB3DCE2C5BA}" sibTransId="{C5D87522-1ED8-4B71-BB09-0A695692018E}"/>
    <dgm:cxn modelId="{638A9686-11D8-4531-B8C7-F69887232AB6}" srcId="{BBEA5B02-C8F3-454E-AD54-3E0F63F09C19}" destId="{6C6B46F3-C6EE-4E4E-BBBA-0804EDE804D3}" srcOrd="1" destOrd="0" parTransId="{91B8AD27-0D05-456D-8F23-77D30C6999F0}" sibTransId="{2BAEB7FC-DFA8-4EAC-9230-DF6249844B12}"/>
    <dgm:cxn modelId="{8DE30EC0-795E-4663-B701-081570E3FDE2}" type="presOf" srcId="{A90876AE-D1E7-40F8-A2E8-3E427905A602}" destId="{8558BB6B-D567-4596-9CE5-5DC6176D7BA5}" srcOrd="0" destOrd="0" presId="urn:microsoft.com/office/officeart/2018/2/layout/IconLabelList"/>
    <dgm:cxn modelId="{20D835CA-85DA-470C-8CC8-EBFCE2A676DA}" srcId="{BBEA5B02-C8F3-454E-AD54-3E0F63F09C19}" destId="{A90876AE-D1E7-40F8-A2E8-3E427905A602}" srcOrd="2" destOrd="0" parTransId="{45A711D4-74AB-4130-A607-A94AE291CEA3}" sibTransId="{2BE76A34-299E-4DA4-880A-610F0845572D}"/>
    <dgm:cxn modelId="{21219CD8-4D19-4A69-A41D-3ED8C8F933D2}" srcId="{BBEA5B02-C8F3-454E-AD54-3E0F63F09C19}" destId="{E80EEBD8-CFF1-42A2-8279-05E641995D85}" srcOrd="0" destOrd="0" parTransId="{52B4DFAA-F972-42F9-98A8-1EAD55667C90}" sibTransId="{ABC2C60C-24CD-422F-AAB6-9B53B598EAEE}"/>
    <dgm:cxn modelId="{0FF7BADF-EEC3-4779-9E36-7E01DB340CB7}" type="presOf" srcId="{A3A1BD2E-78FF-44F5-9218-378A693D1044}" destId="{FD3E5C22-BA9F-4940-9290-7816C6D3C0F1}" srcOrd="0" destOrd="0" presId="urn:microsoft.com/office/officeart/2018/2/layout/IconLabelList"/>
    <dgm:cxn modelId="{E9339EE0-D033-4580-BCE5-9DD29382B128}" type="presOf" srcId="{E80EEBD8-CFF1-42A2-8279-05E641995D85}" destId="{D34E5395-93FB-4D4E-AA20-80DDB62AF0FF}" srcOrd="0" destOrd="0" presId="urn:microsoft.com/office/officeart/2018/2/layout/IconLabelList"/>
    <dgm:cxn modelId="{BA5DDE8A-F6E0-4BBA-83B7-77949DC0D51B}" type="presParOf" srcId="{12547A34-481D-4435-869E-96E9DE5BF90A}" destId="{6EDFE080-3830-431F-BCE7-9B4218030B0C}" srcOrd="0" destOrd="0" presId="urn:microsoft.com/office/officeart/2018/2/layout/IconLabelList"/>
    <dgm:cxn modelId="{7D1BF278-1043-49ED-8110-450A24A717C7}" type="presParOf" srcId="{6EDFE080-3830-431F-BCE7-9B4218030B0C}" destId="{18E4A7EE-5EB3-447D-AE27-11767D7F3B59}" srcOrd="0" destOrd="0" presId="urn:microsoft.com/office/officeart/2018/2/layout/IconLabelList"/>
    <dgm:cxn modelId="{B68ABE96-F53D-41F3-BE9F-38DBDC5D5BF6}" type="presParOf" srcId="{6EDFE080-3830-431F-BCE7-9B4218030B0C}" destId="{59237150-31A3-462B-A456-FC4926E928CB}" srcOrd="1" destOrd="0" presId="urn:microsoft.com/office/officeart/2018/2/layout/IconLabelList"/>
    <dgm:cxn modelId="{D42AD4D6-D099-4079-AFF6-039187932DE5}" type="presParOf" srcId="{6EDFE080-3830-431F-BCE7-9B4218030B0C}" destId="{D34E5395-93FB-4D4E-AA20-80DDB62AF0FF}" srcOrd="2" destOrd="0" presId="urn:microsoft.com/office/officeart/2018/2/layout/IconLabelList"/>
    <dgm:cxn modelId="{A4B1E870-042C-4CB2-8FCD-BEDCE2B3BBA8}" type="presParOf" srcId="{12547A34-481D-4435-869E-96E9DE5BF90A}" destId="{02FF5EC6-23A1-483F-A2CA-AC6312F7DC95}" srcOrd="1" destOrd="0" presId="urn:microsoft.com/office/officeart/2018/2/layout/IconLabelList"/>
    <dgm:cxn modelId="{4F80FE94-4016-4E39-BB88-01973F542C9A}" type="presParOf" srcId="{12547A34-481D-4435-869E-96E9DE5BF90A}" destId="{CB555517-DD03-4D18-9CF1-F0BDAD838F8D}" srcOrd="2" destOrd="0" presId="urn:microsoft.com/office/officeart/2018/2/layout/IconLabelList"/>
    <dgm:cxn modelId="{7A1B7323-24F8-414C-86BE-B19049E24DC4}" type="presParOf" srcId="{CB555517-DD03-4D18-9CF1-F0BDAD838F8D}" destId="{DF4885BB-60F1-423C-9638-612D60A478D5}" srcOrd="0" destOrd="0" presId="urn:microsoft.com/office/officeart/2018/2/layout/IconLabelList"/>
    <dgm:cxn modelId="{0B5D9F6D-0318-48FD-BAB4-0A0A269FFDD9}" type="presParOf" srcId="{CB555517-DD03-4D18-9CF1-F0BDAD838F8D}" destId="{BA680E93-0A38-4F32-95A6-19A6DFD9D581}" srcOrd="1" destOrd="0" presId="urn:microsoft.com/office/officeart/2018/2/layout/IconLabelList"/>
    <dgm:cxn modelId="{ADEAEBBF-E42D-4C98-8797-46764431FE38}" type="presParOf" srcId="{CB555517-DD03-4D18-9CF1-F0BDAD838F8D}" destId="{4B6EFDB5-3F8F-4918-A396-52F1720D1B50}" srcOrd="2" destOrd="0" presId="urn:microsoft.com/office/officeart/2018/2/layout/IconLabelList"/>
    <dgm:cxn modelId="{C0ED0DD5-9CDD-436C-A90D-E8F39F1C501E}" type="presParOf" srcId="{12547A34-481D-4435-869E-96E9DE5BF90A}" destId="{87A69AFC-A060-4321-9FA0-CACFE0555CF5}" srcOrd="3" destOrd="0" presId="urn:microsoft.com/office/officeart/2018/2/layout/IconLabelList"/>
    <dgm:cxn modelId="{55D327FF-2880-472D-839B-080175112C18}" type="presParOf" srcId="{12547A34-481D-4435-869E-96E9DE5BF90A}" destId="{22FC3334-1E86-4069-B647-FE1EF6C7DE2E}" srcOrd="4" destOrd="0" presId="urn:microsoft.com/office/officeart/2018/2/layout/IconLabelList"/>
    <dgm:cxn modelId="{F8A8BB7C-F53C-4241-94F2-F8068A805558}" type="presParOf" srcId="{22FC3334-1E86-4069-B647-FE1EF6C7DE2E}" destId="{3E2400C4-2889-4A2B-8242-4D791D41C920}" srcOrd="0" destOrd="0" presId="urn:microsoft.com/office/officeart/2018/2/layout/IconLabelList"/>
    <dgm:cxn modelId="{F63BB4ED-6D7F-4F63-9C33-F4EFA3553744}" type="presParOf" srcId="{22FC3334-1E86-4069-B647-FE1EF6C7DE2E}" destId="{5D0767CB-0F9A-48E8-A687-4F27D36DFD92}" srcOrd="1" destOrd="0" presId="urn:microsoft.com/office/officeart/2018/2/layout/IconLabelList"/>
    <dgm:cxn modelId="{4C7A0501-0000-46C6-B22B-25D24D484FDF}" type="presParOf" srcId="{22FC3334-1E86-4069-B647-FE1EF6C7DE2E}" destId="{8558BB6B-D567-4596-9CE5-5DC6176D7BA5}" srcOrd="2" destOrd="0" presId="urn:microsoft.com/office/officeart/2018/2/layout/IconLabelList"/>
    <dgm:cxn modelId="{EF26164D-DA64-4559-B218-5573B5BC5BDA}" type="presParOf" srcId="{12547A34-481D-4435-869E-96E9DE5BF90A}" destId="{3415A0E1-DD21-4507-9AED-93965FE398BB}" srcOrd="5" destOrd="0" presId="urn:microsoft.com/office/officeart/2018/2/layout/IconLabelList"/>
    <dgm:cxn modelId="{34C27815-1FAF-45A7-9BF8-0B90EB578845}" type="presParOf" srcId="{12547A34-481D-4435-869E-96E9DE5BF90A}" destId="{2EF0E3F1-B6B8-44C9-BF46-D33B121EE40A}" srcOrd="6" destOrd="0" presId="urn:microsoft.com/office/officeart/2018/2/layout/IconLabelList"/>
    <dgm:cxn modelId="{2935923B-AF57-46C0-99C0-7BE4A921422F}" type="presParOf" srcId="{2EF0E3F1-B6B8-44C9-BF46-D33B121EE40A}" destId="{59FFC227-A1AB-4FE6-B494-609FA2E1DFA9}" srcOrd="0" destOrd="0" presId="urn:microsoft.com/office/officeart/2018/2/layout/IconLabelList"/>
    <dgm:cxn modelId="{52645E68-D74E-4C80-BFD2-607FD2241C1C}" type="presParOf" srcId="{2EF0E3F1-B6B8-44C9-BF46-D33B121EE40A}" destId="{65CE361E-F6B5-4BE1-A692-18430AFCC463}" srcOrd="1" destOrd="0" presId="urn:microsoft.com/office/officeart/2018/2/layout/IconLabelList"/>
    <dgm:cxn modelId="{8B0EA314-7573-4560-8884-B441CC430847}" type="presParOf" srcId="{2EF0E3F1-B6B8-44C9-BF46-D33B121EE40A}" destId="{FD3E5C22-BA9F-4940-9290-7816C6D3C0F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8429B4-F33A-434B-B3AA-0AD571D0984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9FDE47-D727-4EEB-B6F0-978D29A8C797}">
      <dgm:prSet/>
      <dgm:spPr/>
      <dgm:t>
        <a:bodyPr/>
        <a:lstStyle/>
        <a:p>
          <a:r>
            <a:rPr lang="en-CA"/>
            <a:t>Download the Telegram App.</a:t>
          </a:r>
          <a:endParaRPr lang="en-US"/>
        </a:p>
      </dgm:t>
    </dgm:pt>
    <dgm:pt modelId="{98C2C71F-6C99-44AD-B063-EA65E786188F}" type="parTrans" cxnId="{B57BC501-D7A0-49B0-8CA4-14E1C9390CBD}">
      <dgm:prSet/>
      <dgm:spPr/>
      <dgm:t>
        <a:bodyPr/>
        <a:lstStyle/>
        <a:p>
          <a:endParaRPr lang="en-US"/>
        </a:p>
      </dgm:t>
    </dgm:pt>
    <dgm:pt modelId="{DC40DE62-E61B-4DB8-9F79-ACE52A25473A}" type="sibTrans" cxnId="{B57BC501-D7A0-49B0-8CA4-14E1C9390CBD}">
      <dgm:prSet/>
      <dgm:spPr/>
      <dgm:t>
        <a:bodyPr/>
        <a:lstStyle/>
        <a:p>
          <a:endParaRPr lang="en-US"/>
        </a:p>
      </dgm:t>
    </dgm:pt>
    <dgm:pt modelId="{056422A4-409F-403F-B04B-3FE9BB5566A8}">
      <dgm:prSet/>
      <dgm:spPr/>
      <dgm:t>
        <a:bodyPr/>
        <a:lstStyle/>
        <a:p>
          <a:r>
            <a:rPr lang="en-CA" dirty="0"/>
            <a:t>Join the conversation here:</a:t>
          </a:r>
        </a:p>
        <a:p>
          <a:r>
            <a:rPr lang="en-CA" dirty="0">
              <a:hlinkClick xmlns:r="http://schemas.openxmlformats.org/officeDocument/2006/relationships" r:id="rId1"/>
            </a:rPr>
            <a:t>https://t.me/joinchat/yZMH5YMhGWwyZTI1</a:t>
          </a:r>
          <a:endParaRPr lang="en-US" dirty="0"/>
        </a:p>
      </dgm:t>
    </dgm:pt>
    <dgm:pt modelId="{273E9C40-C23D-4A46-B894-B9E5ACF5E95A}" type="parTrans" cxnId="{DB9E083D-4D35-4242-97BE-CB83744950B8}">
      <dgm:prSet/>
      <dgm:spPr/>
      <dgm:t>
        <a:bodyPr/>
        <a:lstStyle/>
        <a:p>
          <a:endParaRPr lang="en-US"/>
        </a:p>
      </dgm:t>
    </dgm:pt>
    <dgm:pt modelId="{9312F706-6F83-4A16-9D1F-3A6CA66CC9A3}" type="sibTrans" cxnId="{DB9E083D-4D35-4242-97BE-CB83744950B8}">
      <dgm:prSet/>
      <dgm:spPr/>
      <dgm:t>
        <a:bodyPr/>
        <a:lstStyle/>
        <a:p>
          <a:endParaRPr lang="en-US"/>
        </a:p>
      </dgm:t>
    </dgm:pt>
    <dgm:pt modelId="{DDBFFC8D-7BC1-4E94-B9EE-C299B78AB68A}" type="pres">
      <dgm:prSet presAssocID="{CD8429B4-F33A-434B-B3AA-0AD571D09843}" presName="root" presStyleCnt="0">
        <dgm:presLayoutVars>
          <dgm:dir/>
          <dgm:resizeHandles val="exact"/>
        </dgm:presLayoutVars>
      </dgm:prSet>
      <dgm:spPr/>
    </dgm:pt>
    <dgm:pt modelId="{75224EE3-A67B-48C2-AD9C-BDA88FFD938B}" type="pres">
      <dgm:prSet presAssocID="{5E9FDE47-D727-4EEB-B6F0-978D29A8C797}" presName="compNode" presStyleCnt="0"/>
      <dgm:spPr/>
    </dgm:pt>
    <dgm:pt modelId="{705CF1E4-9D31-42D2-99C2-1AA68F3D4E0E}" type="pres">
      <dgm:prSet presAssocID="{5E9FDE47-D727-4EEB-B6F0-978D29A8C797}" presName="bgRect" presStyleLbl="bgShp" presStyleIdx="0" presStyleCnt="2"/>
      <dgm:spPr/>
    </dgm:pt>
    <dgm:pt modelId="{03B4DE65-D4EA-4FE4-9B45-557C7CA8A909}" type="pres">
      <dgm:prSet presAssocID="{5E9FDE47-D727-4EEB-B6F0-978D29A8C797}"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wnload"/>
        </a:ext>
      </dgm:extLst>
    </dgm:pt>
    <dgm:pt modelId="{3F2DD0C8-F533-48BE-B476-CA46A7AE126A}" type="pres">
      <dgm:prSet presAssocID="{5E9FDE47-D727-4EEB-B6F0-978D29A8C797}" presName="spaceRect" presStyleCnt="0"/>
      <dgm:spPr/>
    </dgm:pt>
    <dgm:pt modelId="{B6C29372-015E-46A1-9274-969841AE5482}" type="pres">
      <dgm:prSet presAssocID="{5E9FDE47-D727-4EEB-B6F0-978D29A8C797}" presName="parTx" presStyleLbl="revTx" presStyleIdx="0" presStyleCnt="2">
        <dgm:presLayoutVars>
          <dgm:chMax val="0"/>
          <dgm:chPref val="0"/>
        </dgm:presLayoutVars>
      </dgm:prSet>
      <dgm:spPr/>
    </dgm:pt>
    <dgm:pt modelId="{DD90A07C-7B9B-4726-8AFE-83A6165E1904}" type="pres">
      <dgm:prSet presAssocID="{DC40DE62-E61B-4DB8-9F79-ACE52A25473A}" presName="sibTrans" presStyleCnt="0"/>
      <dgm:spPr/>
    </dgm:pt>
    <dgm:pt modelId="{97F7B5CD-7B9A-46D0-9433-5424BCCEEFBC}" type="pres">
      <dgm:prSet presAssocID="{056422A4-409F-403F-B04B-3FE9BB5566A8}" presName="compNode" presStyleCnt="0"/>
      <dgm:spPr/>
    </dgm:pt>
    <dgm:pt modelId="{2A522AE3-C16E-4648-B48E-8B2085FB887B}" type="pres">
      <dgm:prSet presAssocID="{056422A4-409F-403F-B04B-3FE9BB5566A8}" presName="bgRect" presStyleLbl="bgShp" presStyleIdx="1" presStyleCnt="2" custLinFactNeighborX="-3076"/>
      <dgm:spPr/>
    </dgm:pt>
    <dgm:pt modelId="{D40F4C5C-2C5E-4205-9D48-C7E4871F84E2}" type="pres">
      <dgm:prSet presAssocID="{056422A4-409F-403F-B04B-3FE9BB5566A8}"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at"/>
        </a:ext>
      </dgm:extLst>
    </dgm:pt>
    <dgm:pt modelId="{4DBA1662-0260-4652-8F4D-AC71EACDD817}" type="pres">
      <dgm:prSet presAssocID="{056422A4-409F-403F-B04B-3FE9BB5566A8}" presName="spaceRect" presStyleCnt="0"/>
      <dgm:spPr/>
    </dgm:pt>
    <dgm:pt modelId="{486A3ABB-B62D-489F-805A-1E3874294782}" type="pres">
      <dgm:prSet presAssocID="{056422A4-409F-403F-B04B-3FE9BB5566A8}" presName="parTx" presStyleLbl="revTx" presStyleIdx="1" presStyleCnt="2">
        <dgm:presLayoutVars>
          <dgm:chMax val="0"/>
          <dgm:chPref val="0"/>
        </dgm:presLayoutVars>
      </dgm:prSet>
      <dgm:spPr/>
    </dgm:pt>
  </dgm:ptLst>
  <dgm:cxnLst>
    <dgm:cxn modelId="{B57BC501-D7A0-49B0-8CA4-14E1C9390CBD}" srcId="{CD8429B4-F33A-434B-B3AA-0AD571D09843}" destId="{5E9FDE47-D727-4EEB-B6F0-978D29A8C797}" srcOrd="0" destOrd="0" parTransId="{98C2C71F-6C99-44AD-B063-EA65E786188F}" sibTransId="{DC40DE62-E61B-4DB8-9F79-ACE52A25473A}"/>
    <dgm:cxn modelId="{B6C20016-7AA1-4057-BA93-A5108B71639F}" type="presOf" srcId="{5E9FDE47-D727-4EEB-B6F0-978D29A8C797}" destId="{B6C29372-015E-46A1-9274-969841AE5482}" srcOrd="0" destOrd="0" presId="urn:microsoft.com/office/officeart/2018/2/layout/IconVerticalSolidList"/>
    <dgm:cxn modelId="{DB9E083D-4D35-4242-97BE-CB83744950B8}" srcId="{CD8429B4-F33A-434B-B3AA-0AD571D09843}" destId="{056422A4-409F-403F-B04B-3FE9BB5566A8}" srcOrd="1" destOrd="0" parTransId="{273E9C40-C23D-4A46-B894-B9E5ACF5E95A}" sibTransId="{9312F706-6F83-4A16-9D1F-3A6CA66CC9A3}"/>
    <dgm:cxn modelId="{263DF4A4-A5EB-4CCD-93BB-3EE4A03A2172}" type="presOf" srcId="{CD8429B4-F33A-434B-B3AA-0AD571D09843}" destId="{DDBFFC8D-7BC1-4E94-B9EE-C299B78AB68A}" srcOrd="0" destOrd="0" presId="urn:microsoft.com/office/officeart/2018/2/layout/IconVerticalSolidList"/>
    <dgm:cxn modelId="{19B0F2D2-5683-45D6-897C-F2860C0B5111}" type="presOf" srcId="{056422A4-409F-403F-B04B-3FE9BB5566A8}" destId="{486A3ABB-B62D-489F-805A-1E3874294782}" srcOrd="0" destOrd="0" presId="urn:microsoft.com/office/officeart/2018/2/layout/IconVerticalSolidList"/>
    <dgm:cxn modelId="{BCC42EB2-A3BF-400C-9D58-65BC1C7E2D2F}" type="presParOf" srcId="{DDBFFC8D-7BC1-4E94-B9EE-C299B78AB68A}" destId="{75224EE3-A67B-48C2-AD9C-BDA88FFD938B}" srcOrd="0" destOrd="0" presId="urn:microsoft.com/office/officeart/2018/2/layout/IconVerticalSolidList"/>
    <dgm:cxn modelId="{5094D3CB-15EA-45A7-A763-CC58E48F6274}" type="presParOf" srcId="{75224EE3-A67B-48C2-AD9C-BDA88FFD938B}" destId="{705CF1E4-9D31-42D2-99C2-1AA68F3D4E0E}" srcOrd="0" destOrd="0" presId="urn:microsoft.com/office/officeart/2018/2/layout/IconVerticalSolidList"/>
    <dgm:cxn modelId="{808A06E8-9A42-4264-A372-49EC173C9B39}" type="presParOf" srcId="{75224EE3-A67B-48C2-AD9C-BDA88FFD938B}" destId="{03B4DE65-D4EA-4FE4-9B45-557C7CA8A909}" srcOrd="1" destOrd="0" presId="urn:microsoft.com/office/officeart/2018/2/layout/IconVerticalSolidList"/>
    <dgm:cxn modelId="{68CFD634-C076-4932-A06B-C63D3F7FD919}" type="presParOf" srcId="{75224EE3-A67B-48C2-AD9C-BDA88FFD938B}" destId="{3F2DD0C8-F533-48BE-B476-CA46A7AE126A}" srcOrd="2" destOrd="0" presId="urn:microsoft.com/office/officeart/2018/2/layout/IconVerticalSolidList"/>
    <dgm:cxn modelId="{1F8EA53F-78C6-42F7-B80E-9327848DE260}" type="presParOf" srcId="{75224EE3-A67B-48C2-AD9C-BDA88FFD938B}" destId="{B6C29372-015E-46A1-9274-969841AE5482}" srcOrd="3" destOrd="0" presId="urn:microsoft.com/office/officeart/2018/2/layout/IconVerticalSolidList"/>
    <dgm:cxn modelId="{B2C2CA0C-FBA0-4502-9A12-4FCEEEE1B533}" type="presParOf" srcId="{DDBFFC8D-7BC1-4E94-B9EE-C299B78AB68A}" destId="{DD90A07C-7B9B-4726-8AFE-83A6165E1904}" srcOrd="1" destOrd="0" presId="urn:microsoft.com/office/officeart/2018/2/layout/IconVerticalSolidList"/>
    <dgm:cxn modelId="{49FB6C68-D357-41E1-AFDC-FAEB77A50BE8}" type="presParOf" srcId="{DDBFFC8D-7BC1-4E94-B9EE-C299B78AB68A}" destId="{97F7B5CD-7B9A-46D0-9433-5424BCCEEFBC}" srcOrd="2" destOrd="0" presId="urn:microsoft.com/office/officeart/2018/2/layout/IconVerticalSolidList"/>
    <dgm:cxn modelId="{6E3672B7-C4C3-44BC-A4BD-1A1FBE833A02}" type="presParOf" srcId="{97F7B5CD-7B9A-46D0-9433-5424BCCEEFBC}" destId="{2A522AE3-C16E-4648-B48E-8B2085FB887B}" srcOrd="0" destOrd="0" presId="urn:microsoft.com/office/officeart/2018/2/layout/IconVerticalSolidList"/>
    <dgm:cxn modelId="{86A40A71-008C-4D54-9284-FD5C97975127}" type="presParOf" srcId="{97F7B5CD-7B9A-46D0-9433-5424BCCEEFBC}" destId="{D40F4C5C-2C5E-4205-9D48-C7E4871F84E2}" srcOrd="1" destOrd="0" presId="urn:microsoft.com/office/officeart/2018/2/layout/IconVerticalSolidList"/>
    <dgm:cxn modelId="{D13AD8BF-0D38-449D-B1E0-E5BDB743044D}" type="presParOf" srcId="{97F7B5CD-7B9A-46D0-9433-5424BCCEEFBC}" destId="{4DBA1662-0260-4652-8F4D-AC71EACDD817}" srcOrd="2" destOrd="0" presId="urn:microsoft.com/office/officeart/2018/2/layout/IconVerticalSolidList"/>
    <dgm:cxn modelId="{45216DDE-EFA5-4D7A-8360-CD19576040BF}" type="presParOf" srcId="{97F7B5CD-7B9A-46D0-9433-5424BCCEEFBC}" destId="{486A3ABB-B62D-489F-805A-1E38742947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4A7EE-5EB3-447D-AE27-11767D7F3B59}">
      <dsp:nvSpPr>
        <dsp:cNvPr id="0" name=""/>
        <dsp:cNvSpPr/>
      </dsp:nvSpPr>
      <dsp:spPr>
        <a:xfrm>
          <a:off x="1181514" y="991769"/>
          <a:ext cx="941126" cy="941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4E5395-93FB-4D4E-AA20-80DDB62AF0FF}">
      <dsp:nvSpPr>
        <dsp:cNvPr id="0" name=""/>
        <dsp:cNvSpPr/>
      </dsp:nvSpPr>
      <dsp:spPr>
        <a:xfrm>
          <a:off x="148137" y="2340382"/>
          <a:ext cx="3007881" cy="136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Request to waive a core course requirement  can be made by submitting </a:t>
          </a:r>
          <a:r>
            <a:rPr lang="en-US" sz="1600" kern="1200" dirty="0">
              <a:hlinkClick xmlns:r="http://schemas.openxmlformats.org/officeDocument/2006/relationships" r:id="rId3"/>
            </a:rPr>
            <a:t>a form </a:t>
          </a:r>
          <a:r>
            <a:rPr lang="en-US" sz="1600" kern="1200" dirty="0"/>
            <a:t>(completed electronically) ,</a:t>
          </a:r>
        </a:p>
        <a:p>
          <a:pPr marL="0" lvl="0" indent="0" algn="ctr" defTabSz="711200">
            <a:lnSpc>
              <a:spcPct val="90000"/>
            </a:lnSpc>
            <a:spcBef>
              <a:spcPct val="0"/>
            </a:spcBef>
            <a:spcAft>
              <a:spcPct val="35000"/>
            </a:spcAft>
            <a:buNone/>
          </a:pPr>
          <a:r>
            <a:rPr lang="en-US" sz="1600" kern="1200" dirty="0"/>
            <a:t> Silvana Shamuon,  </a:t>
          </a:r>
          <a:r>
            <a:rPr lang="en-US" sz="1600" kern="1200" dirty="0">
              <a:solidFill>
                <a:schemeClr val="accent5"/>
              </a:solidFill>
            </a:rPr>
            <a:t>ds.grad.admin@uwaterloo.ca  </a:t>
          </a:r>
        </a:p>
      </dsp:txBody>
      <dsp:txXfrm>
        <a:off x="148137" y="2340382"/>
        <a:ext cx="3007881" cy="1365382"/>
      </dsp:txXfrm>
    </dsp:sp>
    <dsp:sp modelId="{DF4885BB-60F1-423C-9638-612D60A478D5}">
      <dsp:nvSpPr>
        <dsp:cNvPr id="0" name=""/>
        <dsp:cNvSpPr/>
      </dsp:nvSpPr>
      <dsp:spPr>
        <a:xfrm>
          <a:off x="4097144" y="991769"/>
          <a:ext cx="941126" cy="9411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6EFDB5-3F8F-4918-A396-52F1720D1B50}">
      <dsp:nvSpPr>
        <dsp:cNvPr id="0" name=""/>
        <dsp:cNvSpPr/>
      </dsp:nvSpPr>
      <dsp:spPr>
        <a:xfrm>
          <a:off x="3522012" y="2340382"/>
          <a:ext cx="2091391" cy="136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Needs evidence (course outline, topics, textbook) indicating a previous course taken is sufficiently close to one of the core courses </a:t>
          </a:r>
        </a:p>
      </dsp:txBody>
      <dsp:txXfrm>
        <a:off x="3522012" y="2340382"/>
        <a:ext cx="2091391" cy="1365382"/>
      </dsp:txXfrm>
    </dsp:sp>
    <dsp:sp modelId="{3E2400C4-2889-4A2B-8242-4D791D41C920}">
      <dsp:nvSpPr>
        <dsp:cNvPr id="0" name=""/>
        <dsp:cNvSpPr/>
      </dsp:nvSpPr>
      <dsp:spPr>
        <a:xfrm>
          <a:off x="6778643" y="991769"/>
          <a:ext cx="941126" cy="94112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58BB6B-D567-4596-9CE5-5DC6176D7BA5}">
      <dsp:nvSpPr>
        <dsp:cNvPr id="0" name=""/>
        <dsp:cNvSpPr/>
      </dsp:nvSpPr>
      <dsp:spPr>
        <a:xfrm>
          <a:off x="5979397" y="2340382"/>
          <a:ext cx="2539618" cy="136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The request needs the approval of program Director, </a:t>
          </a:r>
        </a:p>
        <a:p>
          <a:pPr marL="0" lvl="0" indent="0" algn="ctr" defTabSz="711200">
            <a:lnSpc>
              <a:spcPct val="90000"/>
            </a:lnSpc>
            <a:spcBef>
              <a:spcPct val="0"/>
            </a:spcBef>
            <a:spcAft>
              <a:spcPct val="35000"/>
            </a:spcAft>
            <a:buNone/>
          </a:pPr>
          <a:r>
            <a:rPr lang="en-US" sz="1600" kern="1200" dirty="0"/>
            <a:t>Mu Zhu</a:t>
          </a:r>
        </a:p>
        <a:p>
          <a:pPr marL="0" lvl="0" indent="0" algn="ctr" defTabSz="711200">
            <a:lnSpc>
              <a:spcPct val="90000"/>
            </a:lnSpc>
            <a:spcBef>
              <a:spcPct val="0"/>
            </a:spcBef>
            <a:spcAft>
              <a:spcPct val="35000"/>
            </a:spcAft>
            <a:buNone/>
          </a:pPr>
          <a:r>
            <a:rPr lang="en-CA" sz="1600" kern="1200" dirty="0">
              <a:solidFill>
                <a:schemeClr val="accent5"/>
              </a:solidFill>
            </a:rPr>
            <a:t>ds-director@uwaterloo.ca</a:t>
          </a:r>
          <a:endParaRPr lang="en-US" sz="1600" kern="1200" dirty="0">
            <a:solidFill>
              <a:schemeClr val="accent5"/>
            </a:solidFill>
            <a:highlight>
              <a:srgbClr val="FFFF00"/>
            </a:highlight>
          </a:endParaRPr>
        </a:p>
      </dsp:txBody>
      <dsp:txXfrm>
        <a:off x="5979397" y="2340382"/>
        <a:ext cx="2539618" cy="1365382"/>
      </dsp:txXfrm>
    </dsp:sp>
    <dsp:sp modelId="{59FFC227-A1AB-4FE6-B494-609FA2E1DFA9}">
      <dsp:nvSpPr>
        <dsp:cNvPr id="0" name=""/>
        <dsp:cNvSpPr/>
      </dsp:nvSpPr>
      <dsp:spPr>
        <a:xfrm>
          <a:off x="9460142" y="991769"/>
          <a:ext cx="941126" cy="941126"/>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3E5C22-BA9F-4940-9290-7816C6D3C0F1}">
      <dsp:nvSpPr>
        <dsp:cNvPr id="0" name=""/>
        <dsp:cNvSpPr/>
      </dsp:nvSpPr>
      <dsp:spPr>
        <a:xfrm>
          <a:off x="8885010" y="2318863"/>
          <a:ext cx="2091391" cy="136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The DS 701/702 project course will require a student to find a willing professor in the DS field and a proposal on the project should be sent to Director for approval. </a:t>
          </a:r>
          <a:br>
            <a:rPr lang="en-US" sz="1600" kern="1200" dirty="0"/>
          </a:br>
          <a:endParaRPr lang="en-US" sz="1600" kern="1200" dirty="0"/>
        </a:p>
      </dsp:txBody>
      <dsp:txXfrm>
        <a:off x="8885010" y="2318863"/>
        <a:ext cx="2091391" cy="1365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CF1E4-9D31-42D2-99C2-1AA68F3D4E0E}">
      <dsp:nvSpPr>
        <dsp:cNvPr id="0" name=""/>
        <dsp:cNvSpPr/>
      </dsp:nvSpPr>
      <dsp:spPr>
        <a:xfrm>
          <a:off x="0" y="745951"/>
          <a:ext cx="5658620" cy="13771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B4DE65-D4EA-4FE4-9B45-557C7CA8A909}">
      <dsp:nvSpPr>
        <dsp:cNvPr id="0" name=""/>
        <dsp:cNvSpPr/>
      </dsp:nvSpPr>
      <dsp:spPr>
        <a:xfrm>
          <a:off x="416585" y="1055808"/>
          <a:ext cx="757427" cy="757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29372-015E-46A1-9274-969841AE5482}">
      <dsp:nvSpPr>
        <dsp:cNvPr id="0" name=""/>
        <dsp:cNvSpPr/>
      </dsp:nvSpPr>
      <dsp:spPr>
        <a:xfrm>
          <a:off x="1590598" y="745951"/>
          <a:ext cx="4068021" cy="137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7" tIns="145747" rIns="145747" bIns="145747" numCol="1" spcCol="1270" anchor="ctr" anchorCtr="0">
          <a:noAutofit/>
        </a:bodyPr>
        <a:lstStyle/>
        <a:p>
          <a:pPr marL="0" lvl="0" indent="0" algn="l" defTabSz="622300">
            <a:lnSpc>
              <a:spcPct val="90000"/>
            </a:lnSpc>
            <a:spcBef>
              <a:spcPct val="0"/>
            </a:spcBef>
            <a:spcAft>
              <a:spcPct val="35000"/>
            </a:spcAft>
            <a:buNone/>
          </a:pPr>
          <a:r>
            <a:rPr lang="en-CA" sz="1400" kern="1200"/>
            <a:t>Download the Telegram App.</a:t>
          </a:r>
          <a:endParaRPr lang="en-US" sz="1400" kern="1200"/>
        </a:p>
      </dsp:txBody>
      <dsp:txXfrm>
        <a:off x="1590598" y="745951"/>
        <a:ext cx="4068021" cy="1377141"/>
      </dsp:txXfrm>
    </dsp:sp>
    <dsp:sp modelId="{2A522AE3-C16E-4648-B48E-8B2085FB887B}">
      <dsp:nvSpPr>
        <dsp:cNvPr id="0" name=""/>
        <dsp:cNvSpPr/>
      </dsp:nvSpPr>
      <dsp:spPr>
        <a:xfrm>
          <a:off x="0" y="2467378"/>
          <a:ext cx="5658620" cy="13771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F4C5C-2C5E-4205-9D48-C7E4871F84E2}">
      <dsp:nvSpPr>
        <dsp:cNvPr id="0" name=""/>
        <dsp:cNvSpPr/>
      </dsp:nvSpPr>
      <dsp:spPr>
        <a:xfrm>
          <a:off x="416585" y="2777235"/>
          <a:ext cx="757427" cy="757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6A3ABB-B62D-489F-805A-1E3874294782}">
      <dsp:nvSpPr>
        <dsp:cNvPr id="0" name=""/>
        <dsp:cNvSpPr/>
      </dsp:nvSpPr>
      <dsp:spPr>
        <a:xfrm>
          <a:off x="1590598" y="2467378"/>
          <a:ext cx="4068021" cy="137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747" tIns="145747" rIns="145747" bIns="145747" numCol="1" spcCol="1270" anchor="ctr" anchorCtr="0">
          <a:noAutofit/>
        </a:bodyPr>
        <a:lstStyle/>
        <a:p>
          <a:pPr marL="0" lvl="0" indent="0" algn="l" defTabSz="622300">
            <a:lnSpc>
              <a:spcPct val="90000"/>
            </a:lnSpc>
            <a:spcBef>
              <a:spcPct val="0"/>
            </a:spcBef>
            <a:spcAft>
              <a:spcPct val="35000"/>
            </a:spcAft>
            <a:buNone/>
          </a:pPr>
          <a:r>
            <a:rPr lang="en-CA" sz="1400" kern="1200" dirty="0"/>
            <a:t>Join the conversation here:</a:t>
          </a:r>
        </a:p>
        <a:p>
          <a:pPr marL="0" lvl="0" indent="0" algn="l" defTabSz="622300">
            <a:lnSpc>
              <a:spcPct val="90000"/>
            </a:lnSpc>
            <a:spcBef>
              <a:spcPct val="0"/>
            </a:spcBef>
            <a:spcAft>
              <a:spcPct val="35000"/>
            </a:spcAft>
            <a:buNone/>
          </a:pPr>
          <a:r>
            <a:rPr lang="en-CA" sz="1400" kern="1200" dirty="0">
              <a:hlinkClick xmlns:r="http://schemas.openxmlformats.org/officeDocument/2006/relationships" r:id="rId5"/>
            </a:rPr>
            <a:t>https://t.me/joinchat/yZMH5YMhGWwyZTI1</a:t>
          </a:r>
          <a:endParaRPr lang="en-US" sz="1400" kern="1200" dirty="0"/>
        </a:p>
      </dsp:txBody>
      <dsp:txXfrm>
        <a:off x="1590598" y="2467378"/>
        <a:ext cx="4068021" cy="137714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waterloo.ca/is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424778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230790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19</a:t>
            </a:fld>
            <a:endParaRPr lang="en-US"/>
          </a:p>
        </p:txBody>
      </p:sp>
    </p:spTree>
    <p:extLst>
      <p:ext uri="{BB962C8B-B14F-4D97-AF65-F5344CB8AC3E}">
        <p14:creationId xmlns:p14="http://schemas.microsoft.com/office/powerpoint/2010/main" val="1280093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357372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15724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2188365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1599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181877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367145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you’ll find a table of when courses are typically found but just know this varies from term to term pending instructor availability. I recommend you check the schedule of courses when you’re thinking about what courses to take. The information found on the table is as of August. </a:t>
            </a:r>
          </a:p>
          <a:p>
            <a:r>
              <a:rPr lang="en-US" dirty="0"/>
              <a:t>Note that CO 769, CS 798 CS 800 and STAT 900 courses are all topics courses and will need approval from the director. This means that those topics need to have some Data Science components and you may be asked to share the syllabus to make sure that it meets the DS component.</a:t>
            </a:r>
          </a:p>
          <a:p>
            <a:r>
              <a:rPr lang="en-US" dirty="0"/>
              <a:t>CS 794/CO 673 are the same course so when you enroll we recommend you enroll in the CS version as we set up reserves through CS. This is the only course that is only offered in the Fall term out of all your core courses. Most students have a co-op then return next Fall so there is a possibility to do it next Fall but if you choose to extend your co-op term there will be a conflict. </a:t>
            </a:r>
          </a:p>
          <a:p>
            <a:r>
              <a:rPr lang="en-US" dirty="0"/>
              <a:t>Lastly, there is an ethics milestone for your degree. There are two ways to achieve this milestone. One is to take the CS 798 course and the other is a 3 day workshop. We strongly recommend the workshop because while this course is great, but it is not always available with this topic. </a:t>
            </a:r>
          </a:p>
        </p:txBody>
      </p:sp>
      <p:sp>
        <p:nvSpPr>
          <p:cNvPr id="4" name="Slide Number Placeholder 3"/>
          <p:cNvSpPr>
            <a:spLocks noGrp="1"/>
          </p:cNvSpPr>
          <p:nvPr>
            <p:ph type="sldNum" sz="quarter" idx="5"/>
          </p:nvPr>
        </p:nvSpPr>
        <p:spPr/>
        <p:txBody>
          <a:bodyPr/>
          <a:lstStyle/>
          <a:p>
            <a:fld id="{8CCEF7D1-689C-4BC1-B59B-4A4CE078ECDF}" type="slidenum">
              <a:rPr lang="en-US" smtClean="0"/>
              <a:t>28</a:t>
            </a:fld>
            <a:endParaRPr lang="en-US"/>
          </a:p>
        </p:txBody>
      </p:sp>
    </p:spTree>
    <p:extLst>
      <p:ext uri="{BB962C8B-B14F-4D97-AF65-F5344CB8AC3E}">
        <p14:creationId xmlns:p14="http://schemas.microsoft.com/office/powerpoint/2010/main" val="91058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 847 is a mandatory course, and only offered in the winter.</a:t>
            </a:r>
          </a:p>
          <a:p>
            <a:r>
              <a:rPr lang="en-US" dirty="0"/>
              <a:t>STAT 940 is a new course on deep learning. I am pre-approving here if you want to take it as an elective. This is not controversial.   </a:t>
            </a:r>
          </a:p>
        </p:txBody>
      </p:sp>
      <p:sp>
        <p:nvSpPr>
          <p:cNvPr id="4" name="Slide Number Placeholder 3"/>
          <p:cNvSpPr>
            <a:spLocks noGrp="1"/>
          </p:cNvSpPr>
          <p:nvPr>
            <p:ph type="sldNum" sz="quarter" idx="5"/>
          </p:nvPr>
        </p:nvSpPr>
        <p:spPr/>
        <p:txBody>
          <a:bodyPr/>
          <a:lstStyle/>
          <a:p>
            <a:fld id="{8CCEF7D1-689C-4BC1-B59B-4A4CE078ECDF}" type="slidenum">
              <a:rPr lang="en-US" smtClean="0"/>
              <a:t>29</a:t>
            </a:fld>
            <a:endParaRPr lang="en-US"/>
          </a:p>
        </p:txBody>
      </p:sp>
    </p:spTree>
    <p:extLst>
      <p:ext uri="{BB962C8B-B14F-4D97-AF65-F5344CB8AC3E}">
        <p14:creationId xmlns:p14="http://schemas.microsoft.com/office/powerpoint/2010/main" val="1116098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1839611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30</a:t>
            </a:fld>
            <a:endParaRPr lang="en-US"/>
          </a:p>
        </p:txBody>
      </p:sp>
    </p:spTree>
    <p:extLst>
      <p:ext uri="{BB962C8B-B14F-4D97-AF65-F5344CB8AC3E}">
        <p14:creationId xmlns:p14="http://schemas.microsoft.com/office/powerpoint/2010/main" val="328509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dirty="0">
              <a:latin typeface="+mn-lt"/>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31</a:t>
            </a:fld>
            <a:endParaRPr lang="en-US"/>
          </a:p>
        </p:txBody>
      </p:sp>
    </p:spTree>
    <p:extLst>
      <p:ext uri="{BB962C8B-B14F-4D97-AF65-F5344CB8AC3E}">
        <p14:creationId xmlns:p14="http://schemas.microsoft.com/office/powerpoint/2010/main" val="321348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32</a:t>
            </a:fld>
            <a:endParaRPr lang="en-US"/>
          </a:p>
        </p:txBody>
      </p:sp>
    </p:spTree>
    <p:extLst>
      <p:ext uri="{BB962C8B-B14F-4D97-AF65-F5344CB8AC3E}">
        <p14:creationId xmlns:p14="http://schemas.microsoft.com/office/powerpoint/2010/main" val="1928873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39</a:t>
            </a:fld>
            <a:endParaRPr lang="en-US"/>
          </a:p>
        </p:txBody>
      </p:sp>
    </p:spTree>
    <p:extLst>
      <p:ext uri="{BB962C8B-B14F-4D97-AF65-F5344CB8AC3E}">
        <p14:creationId xmlns:p14="http://schemas.microsoft.com/office/powerpoint/2010/main" val="3734272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411c26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411c26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411c26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411c26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842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411c26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411c26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4628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411c26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411c26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049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CA" sz="1200" kern="1200" dirty="0">
              <a:solidFill>
                <a:schemeClr val="tx1"/>
              </a:solidFill>
              <a:effectLst/>
              <a:latin typeface="+mn-lt"/>
              <a:ea typeface="+mn-ea"/>
              <a:cs typeface="+mn-cs"/>
            </a:endParaRPr>
          </a:p>
          <a:p>
            <a:r>
              <a:rPr lang="en-CA" b="1" dirty="0"/>
              <a:t>Why Create a Profile?</a:t>
            </a:r>
          </a:p>
          <a:p>
            <a:endParaRPr lang="en-CA" dirty="0"/>
          </a:p>
          <a:p>
            <a:pPr marL="171450" indent="-171450">
              <a:buFont typeface="Arial" panose="020B0604020202020204" pitchFamily="34" charset="0"/>
              <a:buChar char="•"/>
            </a:pPr>
            <a:r>
              <a:rPr lang="en-US" dirty="0"/>
              <a:t>Curated job board for AI roles</a:t>
            </a:r>
          </a:p>
          <a:p>
            <a:pPr marL="171450" indent="-171450">
              <a:buFont typeface="Arial" panose="020B0604020202020204" pitchFamily="34" charset="0"/>
              <a:buChar char="•"/>
            </a:pPr>
            <a:r>
              <a:rPr lang="en-US" dirty="0"/>
              <a:t>Applying to public and restricted AI job opportunities, including Internships, Co-ops and Full Time Roles.</a:t>
            </a:r>
          </a:p>
          <a:p>
            <a:pPr marL="171450" indent="-171450">
              <a:buFont typeface="Arial" panose="020B0604020202020204" pitchFamily="34" charset="0"/>
              <a:buChar char="•"/>
            </a:pPr>
            <a:r>
              <a:rPr lang="en-US" dirty="0"/>
              <a:t>Allowing employers access to your profile for passive recruitment opportunities.</a:t>
            </a:r>
          </a:p>
          <a:p>
            <a:pPr marL="171450" indent="-171450">
              <a:buFont typeface="Arial" panose="020B0604020202020204" pitchFamily="34" charset="0"/>
              <a:buChar char="•"/>
            </a:pPr>
            <a:r>
              <a:rPr lang="en-US" dirty="0"/>
              <a:t>Setting up automated job alerts to automate your job search.</a:t>
            </a:r>
          </a:p>
          <a:p>
            <a:pPr marL="171450" indent="-171450">
              <a:buFont typeface="Arial" panose="020B0604020202020204" pitchFamily="34" charset="0"/>
              <a:buChar char="•"/>
            </a:pPr>
            <a:r>
              <a:rPr lang="en-US" dirty="0"/>
              <a:t>With restricted jobs – your application is differentiated for recruiters</a:t>
            </a:r>
          </a:p>
          <a:p>
            <a:pPr marL="171450" indent="-171450">
              <a:buFont typeface="Arial" panose="020B0604020202020204" pitchFamily="34" charset="0"/>
              <a:buChar char="•"/>
            </a:pPr>
            <a:r>
              <a:rPr lang="en-US" dirty="0"/>
              <a:t>Sign up with </a:t>
            </a:r>
            <a:r>
              <a:rPr lang="en-US" dirty="0" err="1"/>
              <a:t>Linkedin</a:t>
            </a:r>
            <a:r>
              <a:rPr lang="en-US" dirty="0"/>
              <a:t> in under 5 minutes</a:t>
            </a:r>
          </a:p>
          <a:p>
            <a:pPr marL="171450" indent="-171450">
              <a:buFont typeface="Arial" panose="020B0604020202020204" pitchFamily="34" charset="0"/>
              <a:buChar char="•"/>
            </a:pPr>
            <a:r>
              <a:rPr lang="en-US" dirty="0"/>
              <a:t>Links to in-person recruitment events.</a:t>
            </a:r>
          </a:p>
          <a:p>
            <a:endParaRPr lang="en-CA" dirty="0"/>
          </a:p>
        </p:txBody>
      </p:sp>
      <p:sp>
        <p:nvSpPr>
          <p:cNvPr id="4" name="Slide Number Placeholder 3"/>
          <p:cNvSpPr>
            <a:spLocks noGrp="1"/>
          </p:cNvSpPr>
          <p:nvPr>
            <p:ph type="sldNum" sz="quarter" idx="5"/>
          </p:nvPr>
        </p:nvSpPr>
        <p:spPr/>
        <p:txBody>
          <a:bodyPr/>
          <a:lstStyle/>
          <a:p>
            <a:fld id="{A2EFFC73-F74F-4EE5-999F-AF1349434EE6}" type="slidenum">
              <a:rPr lang="en-CA" smtClean="0"/>
              <a:t>46</a:t>
            </a:fld>
            <a:endParaRPr lang="en-CA"/>
          </a:p>
        </p:txBody>
      </p:sp>
    </p:spTree>
    <p:extLst>
      <p:ext uri="{BB962C8B-B14F-4D97-AF65-F5344CB8AC3E}">
        <p14:creationId xmlns:p14="http://schemas.microsoft.com/office/powerpoint/2010/main" val="3386261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411c26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411c26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506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1929012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 note – refer to email</a:t>
            </a:r>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48</a:t>
            </a:fld>
            <a:endParaRPr lang="en-US"/>
          </a:p>
        </p:txBody>
      </p:sp>
    </p:spTree>
    <p:extLst>
      <p:ext uri="{BB962C8B-B14F-4D97-AF65-F5344CB8AC3E}">
        <p14:creationId xmlns:p14="http://schemas.microsoft.com/office/powerpoint/2010/main" val="2958807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Within the Student Success Office, we have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small but dedicated teams working on bringing answers</a:t>
            </a:r>
            <a:r>
              <a:rPr lang="en-US" sz="1200" b="0" kern="1200" baseline="0" dirty="0">
                <a:solidFill>
                  <a:schemeClr val="tx1"/>
                </a:solidFill>
                <a:effectLst/>
                <a:latin typeface="+mn-lt"/>
                <a:ea typeface="+mn-ea"/>
                <a:cs typeface="+mn-cs"/>
              </a:rPr>
              <a:t> and clarity </a:t>
            </a:r>
            <a:r>
              <a:rPr lang="en-US" sz="1200" b="0" kern="1200" dirty="0">
                <a:solidFill>
                  <a:schemeClr val="tx1"/>
                </a:solidFill>
                <a:effectLst/>
                <a:latin typeface="+mn-lt"/>
                <a:ea typeface="+mn-ea"/>
                <a:cs typeface="+mn-cs"/>
              </a:rPr>
              <a:t>to international</a:t>
            </a:r>
            <a:r>
              <a:rPr lang="en-US" sz="1200" b="0" kern="1200" baseline="0" dirty="0">
                <a:solidFill>
                  <a:schemeClr val="tx1"/>
                </a:solidFill>
                <a:effectLst/>
                <a:latin typeface="+mn-lt"/>
                <a:ea typeface="+mn-ea"/>
                <a:cs typeface="+mn-cs"/>
              </a:rPr>
              <a:t> students, supporting their access to programs, </a:t>
            </a:r>
            <a:r>
              <a:rPr lang="en-US" sz="1200" b="0" kern="1200" dirty="0">
                <a:solidFill>
                  <a:schemeClr val="tx1"/>
                </a:solidFill>
                <a:effectLst/>
                <a:latin typeface="+mn-lt"/>
                <a:ea typeface="+mn-ea"/>
                <a:cs typeface="+mn-cs"/>
              </a:rPr>
              <a:t>and creating</a:t>
            </a:r>
            <a:r>
              <a:rPr lang="en-US" sz="1200" b="0" kern="1200" baseline="0" dirty="0">
                <a:solidFill>
                  <a:schemeClr val="tx1"/>
                </a:solidFill>
                <a:effectLst/>
                <a:latin typeface="+mn-lt"/>
                <a:ea typeface="+mn-ea"/>
                <a:cs typeface="+mn-cs"/>
              </a:rPr>
              <a:t> a sense of community to help combat possible feelings of loneliness or isolation. </a:t>
            </a:r>
            <a:r>
              <a:rPr lang="en-CA" sz="1200" b="0" kern="1200" baseline="0" dirty="0">
                <a:solidFill>
                  <a:schemeClr val="tx1"/>
                </a:solidFill>
                <a:effectLst/>
                <a:latin typeface="+mn-lt"/>
                <a:ea typeface="+mn-ea"/>
                <a:cs typeface="+mn-cs"/>
              </a:rPr>
              <a:t>Due to COVID-19, many of our supports and programs have moved online.  The plan is to resume having them in-person as soon as it is deemed safe to do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baseline="0" dirty="0">
                <a:solidFill>
                  <a:schemeClr val="tx1"/>
                </a:solidFill>
                <a:effectLst/>
                <a:latin typeface="+mn-lt"/>
                <a:ea typeface="+mn-ea"/>
                <a:cs typeface="+mn-cs"/>
              </a:rPr>
              <a:t>The </a:t>
            </a:r>
            <a:r>
              <a:rPr lang="en-CA" sz="1200" b="1" kern="1200" baseline="0" dirty="0">
                <a:solidFill>
                  <a:schemeClr val="tx1"/>
                </a:solidFill>
                <a:effectLst/>
                <a:latin typeface="+mn-lt"/>
                <a:ea typeface="+mn-ea"/>
                <a:cs typeface="+mn-cs"/>
              </a:rPr>
              <a:t>International Student Guide </a:t>
            </a:r>
            <a:r>
              <a:rPr lang="en-CA" sz="1200" b="0" kern="1200" baseline="0" dirty="0">
                <a:solidFill>
                  <a:schemeClr val="tx1"/>
                </a:solidFill>
                <a:effectLst/>
                <a:latin typeface="+mn-lt"/>
                <a:ea typeface="+mn-ea"/>
                <a:cs typeface="+mn-cs"/>
              </a:rPr>
              <a:t>[</a:t>
            </a:r>
            <a:r>
              <a:rPr lang="en-CA" dirty="0">
                <a:hlinkClick r:id="rId3"/>
              </a:rPr>
              <a:t>https://uwaterloo.ca/isg</a:t>
            </a:r>
            <a:r>
              <a:rPr lang="en-CA" sz="1200" b="0" kern="1200" baseline="0" dirty="0">
                <a:solidFill>
                  <a:schemeClr val="tx1"/>
                </a:solidFill>
                <a:effectLst/>
                <a:latin typeface="+mn-lt"/>
                <a:ea typeface="+mn-ea"/>
                <a:cs typeface="+mn-cs"/>
              </a:rPr>
              <a:t>] aims 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kern="1200" baseline="0" dirty="0">
                <a:solidFill>
                  <a:schemeClr val="tx1"/>
                </a:solidFill>
                <a:effectLst/>
                <a:latin typeface="+mn-lt"/>
                <a:ea typeface="+mn-ea"/>
                <a:cs typeface="+mn-cs"/>
              </a:rPr>
              <a:t>help you understand the steps needed to prepare for travel or to begin your studies (e.g. </a:t>
            </a:r>
            <a:r>
              <a:rPr lang="en-US" b="0" i="0" dirty="0">
                <a:solidFill>
                  <a:srgbClr val="000000"/>
                </a:solidFill>
                <a:effectLst/>
                <a:latin typeface="georgia" panose="02040502050405020303" pitchFamily="18" charset="0"/>
              </a:rPr>
              <a:t>immigration documents required, Canadian culture or how to get ready for school), and</a:t>
            </a:r>
            <a:endParaRPr lang="en-CA"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sz="1200" b="0" kern="1200" baseline="0" dirty="0">
                <a:solidFill>
                  <a:schemeClr val="tx1"/>
                </a:solidFill>
                <a:effectLst/>
                <a:latin typeface="+mn-lt"/>
                <a:ea typeface="+mn-ea"/>
                <a:cs typeface="+mn-cs"/>
              </a:rPr>
              <a:t>provide information on </a:t>
            </a:r>
            <a:r>
              <a:rPr lang="en-US" b="0" i="0" dirty="0">
                <a:solidFill>
                  <a:srgbClr val="000000"/>
                </a:solidFill>
                <a:effectLst/>
                <a:latin typeface="georgia" panose="02040502050405020303" pitchFamily="18" charset="0"/>
              </a:rPr>
              <a:t>programs and services available to you at the University of Waterloo, including</a:t>
            </a:r>
            <a:r>
              <a:rPr lang="en-CA" sz="1200" b="0" i="0" kern="1200" baseline="0" dirty="0">
                <a:solidFill>
                  <a:schemeClr val="tx1"/>
                </a:solidFill>
                <a:effectLst/>
                <a:latin typeface="+mn-lt"/>
                <a:ea typeface="+mn-ea"/>
                <a:cs typeface="+mn-cs"/>
              </a:rPr>
              <a:t> </a:t>
            </a:r>
            <a:r>
              <a:rPr lang="en-CA" sz="1200" b="0" kern="1200" baseline="0" dirty="0">
                <a:solidFill>
                  <a:schemeClr val="tx1"/>
                </a:solidFill>
                <a:effectLst/>
                <a:latin typeface="+mn-lt"/>
                <a:ea typeface="+mn-ea"/>
                <a:cs typeface="+mn-cs"/>
              </a:rPr>
              <a:t>checklists and many other resources such as information on how to open a bank account or get a cell phone plan, not to mention our newest resource – “How to make a quarantine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verdana" panose="020B0604030504040204" pitchFamily="34" charset="0"/>
              </a:rPr>
              <a:t>One great way to stay informed of events and important news is to sign up for our </a:t>
            </a:r>
            <a:r>
              <a:rPr lang="en-US" sz="1200" b="1" i="0" dirty="0">
                <a:solidFill>
                  <a:srgbClr val="333333"/>
                </a:solidFill>
                <a:effectLst/>
                <a:latin typeface="verdana" panose="020B0604030504040204" pitchFamily="34" charset="0"/>
              </a:rPr>
              <a:t>monthly International Student Connection e-newsletter</a:t>
            </a:r>
            <a:r>
              <a:rPr lang="en-US" sz="1200" b="0" i="0" dirty="0">
                <a:solidFill>
                  <a:srgbClr val="333333"/>
                </a:solidFill>
                <a:effectLst/>
                <a:latin typeface="verdana" panose="020B0604030504040204" pitchFamily="34" charset="0"/>
              </a:rPr>
              <a:t>. Through the e-newsletter, you can find out about our informative events such as the International Student Online Discussions!</a:t>
            </a:r>
            <a:endParaRPr lang="en-US" sz="1000" b="0" i="0" dirty="0">
              <a:solidFill>
                <a:srgbClr val="333333"/>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b="0" i="0" dirty="0">
                <a:solidFill>
                  <a:srgbClr val="000000"/>
                </a:solidFill>
                <a:effectLst/>
                <a:latin typeface="georgia" panose="02040502050405020303" pitchFamily="18" charset="0"/>
              </a:rPr>
              <a:t>These online discussions [link:  https://uwaterloo.ca/student-success/international-student-resources/online-discussions] (previously known as International Student Breakfast Seminars when they were held in person) are community-centered discussions where international students and scholars can meet new people, share experiences, and learn about topics that are relevant to where they are at in the term. </a:t>
            </a:r>
          </a:p>
          <a:p>
            <a:pPr algn="l"/>
            <a:r>
              <a:rPr lang="en-US" sz="1200" b="0" i="0" dirty="0">
                <a:solidFill>
                  <a:srgbClr val="000000"/>
                </a:solidFill>
                <a:effectLst/>
                <a:latin typeface="georgia" panose="02040502050405020303" pitchFamily="18" charset="0"/>
              </a:rPr>
              <a:t>Past topics include: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0" kern="1200" baseline="0" dirty="0">
                <a:solidFill>
                  <a:schemeClr val="tx1"/>
                </a:solidFill>
                <a:effectLst/>
                <a:latin typeface="+mn-lt"/>
                <a:ea typeface="+mn-ea"/>
                <a:cs typeface="+mn-cs"/>
              </a:rPr>
              <a:t>Adapting to the Canadian classroom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0" kern="1200" baseline="0" dirty="0">
                <a:solidFill>
                  <a:schemeClr val="tx1"/>
                </a:solidFill>
                <a:effectLst/>
                <a:latin typeface="+mn-lt"/>
                <a:ea typeface="+mn-ea"/>
                <a:cs typeface="+mn-cs"/>
              </a:rPr>
              <a:t>Self-care and physical activity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0" kern="1200" baseline="0" dirty="0">
                <a:solidFill>
                  <a:schemeClr val="tx1"/>
                </a:solidFill>
                <a:effectLst/>
                <a:latin typeface="+mn-lt"/>
                <a:ea typeface="+mn-ea"/>
                <a:cs typeface="+mn-cs"/>
              </a:rPr>
              <a:t>Embracing a Canadian winter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0" kern="1200" baseline="0" dirty="0">
                <a:solidFill>
                  <a:schemeClr val="tx1"/>
                </a:solidFill>
                <a:effectLst/>
                <a:latin typeface="+mn-lt"/>
                <a:ea typeface="+mn-ea"/>
                <a:cs typeface="+mn-cs"/>
              </a:rPr>
              <a:t>Finding a job in Canada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0" kern="1200" baseline="0" dirty="0">
                <a:solidFill>
                  <a:schemeClr val="tx1"/>
                </a:solidFill>
                <a:effectLst/>
                <a:latin typeface="+mn-lt"/>
                <a:ea typeface="+mn-ea"/>
                <a:cs typeface="+mn-cs"/>
              </a:rPr>
              <a:t>Filing your </a:t>
            </a:r>
            <a:r>
              <a:rPr lang="en-US" sz="1200" b="0" i="0" dirty="0">
                <a:solidFill>
                  <a:srgbClr val="000000"/>
                </a:solidFill>
                <a:effectLst/>
                <a:latin typeface="georgia" panose="02040502050405020303" pitchFamily="18" charset="0"/>
              </a:rPr>
              <a:t>taxes in Canada</a:t>
            </a:r>
            <a:endParaRPr lang="en-CA" sz="8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baseline="0" dirty="0">
                <a:solidFill>
                  <a:schemeClr val="tx1"/>
                </a:solidFill>
                <a:effectLst/>
                <a:latin typeface="+mn-lt"/>
                <a:ea typeface="+mn-ea"/>
                <a:cs typeface="+mn-cs"/>
              </a:rPr>
              <a:t>The </a:t>
            </a:r>
            <a:r>
              <a:rPr lang="en-CA" sz="1200" b="1" kern="1200" baseline="0" dirty="0">
                <a:solidFill>
                  <a:schemeClr val="tx1"/>
                </a:solidFill>
                <a:effectLst/>
                <a:latin typeface="+mn-lt"/>
                <a:ea typeface="+mn-ea"/>
                <a:cs typeface="+mn-cs"/>
              </a:rPr>
              <a:t>International Peer Community </a:t>
            </a:r>
            <a:r>
              <a:rPr lang="en-CA" sz="1200" b="0" kern="1200" baseline="0" dirty="0">
                <a:solidFill>
                  <a:schemeClr val="tx1"/>
                </a:solidFill>
                <a:effectLst/>
                <a:latin typeface="+mn-lt"/>
                <a:ea typeface="+mn-ea"/>
                <a:cs typeface="+mn-cs"/>
              </a:rPr>
              <a:t>[</a:t>
            </a:r>
            <a:r>
              <a:rPr lang="en-CA" dirty="0"/>
              <a:t>https://uwaterloo.ca/sso/ipc]</a:t>
            </a:r>
            <a:r>
              <a:rPr lang="en-CA" sz="1200" b="0" kern="1200" baseline="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is a peer support program aimed at helping international students settle in and feel at home, regardless of whether they are physically in the City of Waterloo or in their home country. IPC [as it’s commonly referred to for short] events help students build support networks and develop a sense of community belonging. Over the Fall term, we will be hosting some exciting virtual events such as our Coffee Chats, Games Nights, Foodie Friday and many more.  Sign up today to participate in the fall term if you haven’t done so already:  https://uwaterloo.ca1.qualtrics.com/jfe/form/SV_6mnDftdIntGSffo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UWinterloo</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is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a:t>a program held during the month of December to connect international students with others who are staying on campus over the holidays. *When this program was held virtually last year, a pen pal program was introduced that paired international students up with domestic students, staff, faculty and alumni.  Given its success, the Student Success Office may run the program – called “Pen-demic Pals” – again this December if the situation with the pandemic necessitates that we continue being virtual.  More information about </a:t>
            </a:r>
            <a:r>
              <a:rPr lang="en-CA" sz="1800" dirty="0" err="1"/>
              <a:t>UWinterloo</a:t>
            </a:r>
            <a:r>
              <a:rPr lang="en-CA" sz="1800" dirty="0"/>
              <a:t> 2021 will be available later in the term.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53</a:t>
            </a:fld>
            <a:endParaRPr lang="en-US"/>
          </a:p>
        </p:txBody>
      </p:sp>
    </p:spTree>
    <p:extLst>
      <p:ext uri="{BB962C8B-B14F-4D97-AF65-F5344CB8AC3E}">
        <p14:creationId xmlns:p14="http://schemas.microsoft.com/office/powerpoint/2010/main" val="3929871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we would go around the table to introduce ourselves however, to do this virtually, we’ll be using a tool called Mentimeter. In </a:t>
            </a:r>
            <a:r>
              <a:rPr lang="en-US" dirty="0" err="1"/>
              <a:t>Mentimenter</a:t>
            </a:r>
            <a:r>
              <a:rPr lang="en-US" dirty="0"/>
              <a:t> you will get the chance to introduce yourself by stating your name, where you’re from, what you were doing before, why you decided to apply, and a fun fact about yourself. You’ll have 5 minutes and as the submissions come up, I will ask some of you to share or elaborate.</a:t>
            </a:r>
          </a:p>
        </p:txBody>
      </p:sp>
      <p:sp>
        <p:nvSpPr>
          <p:cNvPr id="4" name="Slide Number Placeholder 3"/>
          <p:cNvSpPr>
            <a:spLocks noGrp="1"/>
          </p:cNvSpPr>
          <p:nvPr>
            <p:ph type="sldNum" sz="quarter" idx="5"/>
          </p:nvPr>
        </p:nvSpPr>
        <p:spPr/>
        <p:txBody>
          <a:bodyPr/>
          <a:lstStyle/>
          <a:p>
            <a:fld id="{8CCEF7D1-689C-4BC1-B59B-4A4CE078ECDF}" type="slidenum">
              <a:rPr lang="en-US" smtClean="0"/>
              <a:t>63</a:t>
            </a:fld>
            <a:endParaRPr lang="en-US"/>
          </a:p>
        </p:txBody>
      </p:sp>
    </p:spTree>
    <p:extLst>
      <p:ext uri="{BB962C8B-B14F-4D97-AF65-F5344CB8AC3E}">
        <p14:creationId xmlns:p14="http://schemas.microsoft.com/office/powerpoint/2010/main" val="180827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1061677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78899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3125355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302262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130255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3980424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BA46B-62E1-9C4E-9919-D959D55246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9/7/2021</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5" name="Group 4"/>
          <p:cNvGrpSpPr/>
          <p:nvPr userDrawn="1"/>
        </p:nvGrpSpPr>
        <p:grpSpPr>
          <a:xfrm>
            <a:off x="0" y="0"/>
            <a:ext cx="12192000" cy="397164"/>
            <a:chOff x="0" y="0"/>
            <a:chExt cx="12192000" cy="397164"/>
          </a:xfrm>
        </p:grpSpPr>
        <p:sp>
          <p:nvSpPr>
            <p:cNvPr id="18" name="Rectangle 1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9/7/2021</a:t>
            </a:fld>
            <a:endParaRPr lang="en-US" dirty="0"/>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9/7/2021</a:t>
            </a:fld>
            <a:endParaRPr lang="en-US" dirty="0"/>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9/7/2021</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9/7/2021</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87614" y="6335309"/>
            <a:ext cx="1181114" cy="250337"/>
          </a:xfrm>
        </p:spPr>
        <p:txBody>
          <a:bodyPr/>
          <a:lstStyle/>
          <a:p>
            <a:fld id="{5FDFC970-B950-4395-A833-47227D4A68CA}" type="datetime1">
              <a:rPr lang="en-US" smtClean="0"/>
              <a:t>9/7/2021</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10692947" y="6335309"/>
            <a:ext cx="1181114" cy="250337"/>
          </a:xfrm>
        </p:spPr>
        <p:txBody>
          <a:bodyPr/>
          <a:lstStyle/>
          <a:p>
            <a:fld id="{5FDFC970-B950-4395-A833-47227D4A68CA}" type="datetime1">
              <a:rPr lang="en-US" smtClean="0"/>
              <a:t>9/7/2021</a:t>
            </a:fld>
            <a:endParaRPr lang="en-US" dirty="0"/>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4479637" y="6335309"/>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9/7/2021</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p>
            <a:fld id="{5FDFC970-B950-4395-A833-47227D4A68CA}" type="datetime1">
              <a:rPr lang="en-US" smtClean="0"/>
              <a:t>9/7/2021</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10676206" y="6335309"/>
            <a:ext cx="1181114" cy="250337"/>
          </a:xfrm>
        </p:spPr>
        <p:txBody>
          <a:bodyPr/>
          <a:lstStyle>
            <a:lvl1pPr>
              <a:defRPr>
                <a:solidFill>
                  <a:schemeClr val="bg1"/>
                </a:solidFill>
              </a:defRPr>
            </a:lvl1pPr>
          </a:lstStyle>
          <a:p>
            <a:fld id="{5FDFC970-B950-4395-A833-47227D4A68CA}" type="datetime1">
              <a:rPr lang="en-US" smtClean="0"/>
              <a:pPr/>
              <a:t>9/7/2021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9/7/2021</a:t>
            </a:fld>
            <a:endParaRPr lang="en-US" dirty="0"/>
          </a:p>
        </p:txBody>
      </p:sp>
      <p:sp>
        <p:nvSpPr>
          <p:cNvPr id="10" name="Footer Placeholder 9"/>
          <p:cNvSpPr>
            <a:spLocks noGrp="1"/>
          </p:cNvSpPr>
          <p:nvPr>
            <p:ph type="ftr" sz="quarter" idx="11"/>
          </p:nvPr>
        </p:nvSpPr>
        <p:spPr>
          <a:xfrm>
            <a:off x="657225" y="6335309"/>
            <a:ext cx="4829174" cy="250337"/>
          </a:xfrm>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51DB4-78E5-884C-BDE1-084877EE3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9063" y="1202246"/>
            <a:ext cx="6173872" cy="40752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9/7/2021</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AED51070-0FEE-B746-AFAB-B0E11FE67C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2" cy="1260000"/>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A3359-353C-084F-9E44-9018562BFE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659" b="18119"/>
          <a:stretch/>
        </p:blipFill>
        <p:spPr>
          <a:xfrm>
            <a:off x="0" y="405114"/>
            <a:ext cx="12192000" cy="6452886"/>
          </a:xfrm>
          <a:prstGeom prst="rect">
            <a:avLst/>
          </a:prstGeom>
        </p:spPr>
      </p:pic>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algn="ctr">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6" name="Date Placeholder 5"/>
          <p:cNvSpPr>
            <a:spLocks noGrp="1"/>
          </p:cNvSpPr>
          <p:nvPr>
            <p:ph type="dt" sz="half" idx="10"/>
          </p:nvPr>
        </p:nvSpPr>
        <p:spPr/>
        <p:txBody>
          <a:bodyPr/>
          <a:lstStyle/>
          <a:p>
            <a:fld id="{0A368D4B-3D0A-49AB-8EA2-2DC8CB4594DB}" type="datetime1">
              <a:rPr lang="en-US" smtClean="0"/>
              <a:t>9/7/2021</a:t>
            </a:fld>
            <a:endParaRPr lang="en-US" dirty="0"/>
          </a:p>
        </p:txBody>
      </p:sp>
      <p:sp>
        <p:nvSpPr>
          <p:cNvPr id="7" name="Footer Placeholder 6"/>
          <p:cNvSpPr>
            <a:spLocks noGrp="1"/>
          </p:cNvSpPr>
          <p:nvPr>
            <p:ph type="ftr" sz="quarter" idx="11"/>
          </p:nvPr>
        </p:nvSpPr>
        <p:spPr>
          <a:xfrm>
            <a:off x="733425" y="6335309"/>
            <a:ext cx="4752974" cy="250337"/>
          </a:xfrm>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pic>
        <p:nvPicPr>
          <p:cNvPr id="5" name="Picture 4">
            <a:extLst>
              <a:ext uri="{FF2B5EF4-FFF2-40B4-BE49-F238E27FC236}">
                <a16:creationId xmlns:a16="http://schemas.microsoft.com/office/drawing/2014/main" id="{90DB1498-F58C-E646-9F6F-54D3F125A3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9064" y="1315118"/>
            <a:ext cx="6173872" cy="4075200"/>
          </a:xfrm>
          <a:prstGeom prst="rect">
            <a:avLst/>
          </a:prstGeom>
        </p:spPr>
      </p:pic>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628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4" name="Picture 3">
            <a:extLst>
              <a:ext uri="{FF2B5EF4-FFF2-40B4-BE49-F238E27FC236}">
                <a16:creationId xmlns:a16="http://schemas.microsoft.com/office/drawing/2014/main" id="{2CD7C8F7-3655-7A4A-924C-CBF3C89627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8" name="Google Shape;18;p2"/>
          <p:cNvCxnSpPr/>
          <p:nvPr/>
        </p:nvCxnSpPr>
        <p:spPr>
          <a:xfrm>
            <a:off x="527383" y="2198373"/>
            <a:ext cx="6528725" cy="0"/>
          </a:xfrm>
          <a:prstGeom prst="straightConnector1">
            <a:avLst/>
          </a:prstGeom>
          <a:noFill/>
          <a:ln w="19050" cap="flat" cmpd="sng">
            <a:solidFill>
              <a:srgbClr val="EC008C"/>
            </a:solidFill>
            <a:prstDash val="solid"/>
            <a:round/>
            <a:headEnd type="none" w="sm" len="sm"/>
            <a:tailEnd type="none" w="sm" len="sm"/>
          </a:ln>
        </p:spPr>
      </p:cxnSp>
      <p:cxnSp>
        <p:nvCxnSpPr>
          <p:cNvPr id="19" name="Google Shape;19;p2"/>
          <p:cNvCxnSpPr/>
          <p:nvPr/>
        </p:nvCxnSpPr>
        <p:spPr>
          <a:xfrm>
            <a:off x="43309" y="5964219"/>
            <a:ext cx="12148695" cy="0"/>
          </a:xfrm>
          <a:prstGeom prst="straightConnector1">
            <a:avLst/>
          </a:prstGeom>
          <a:noFill/>
          <a:ln w="19050" cap="flat" cmpd="sng">
            <a:solidFill>
              <a:srgbClr val="EC008C"/>
            </a:solidFill>
            <a:prstDash val="solid"/>
            <a:round/>
            <a:headEnd type="none" w="sm" len="sm"/>
            <a:tailEnd type="none" w="sm" len="sm"/>
          </a:ln>
        </p:spPr>
      </p:cxnSp>
      <p:sp>
        <p:nvSpPr>
          <p:cNvPr id="20" name="Google Shape;20;p2"/>
          <p:cNvSpPr txBox="1">
            <a:spLocks noGrp="1"/>
          </p:cNvSpPr>
          <p:nvPr>
            <p:ph type="body" idx="1"/>
          </p:nvPr>
        </p:nvSpPr>
        <p:spPr>
          <a:xfrm>
            <a:off x="6960096" y="6093296"/>
            <a:ext cx="5188597" cy="648072"/>
          </a:xfrm>
          <a:prstGeom prst="rect">
            <a:avLst/>
          </a:prstGeom>
          <a:noFill/>
          <a:ln>
            <a:noFill/>
          </a:ln>
        </p:spPr>
        <p:txBody>
          <a:bodyPr spcFirstLastPara="1" wrap="square" lIns="91425" tIns="45700" rIns="91425" bIns="45700" anchor="t" anchorCtr="0"/>
          <a:lstStyle>
            <a:lvl1pPr marL="457189" lvl="0" indent="-228594" algn="l">
              <a:spcBef>
                <a:spcPts val="400"/>
              </a:spcBef>
              <a:spcAft>
                <a:spcPts val="0"/>
              </a:spcAft>
              <a:buSzPts val="1700"/>
              <a:buNone/>
              <a:defRPr sz="2000">
                <a:solidFill>
                  <a:schemeClr val="lt1"/>
                </a:solidFill>
              </a:defRPr>
            </a:lvl1pPr>
            <a:lvl2pPr marL="914377" lvl="1" indent="-325747" algn="l">
              <a:spcBef>
                <a:spcPts val="360"/>
              </a:spcBef>
              <a:spcAft>
                <a:spcPts val="0"/>
              </a:spcAft>
              <a:buSzPts val="1530"/>
              <a:buChar char="•"/>
              <a:defRPr/>
            </a:lvl2pPr>
            <a:lvl3pPr marL="1371566" lvl="2" indent="-331461" algn="l">
              <a:spcBef>
                <a:spcPts val="360"/>
              </a:spcBef>
              <a:spcAft>
                <a:spcPts val="0"/>
              </a:spcAft>
              <a:buSzPts val="1620"/>
              <a:buChar char="•"/>
              <a:defRPr/>
            </a:lvl3pPr>
            <a:lvl4pPr marL="1828754" lvl="3" indent="-342891" algn="l">
              <a:spcBef>
                <a:spcPts val="360"/>
              </a:spcBef>
              <a:spcAft>
                <a:spcPts val="0"/>
              </a:spcAft>
              <a:buSzPts val="1800"/>
              <a:buChar char="•"/>
              <a:defRPr/>
            </a:lvl4pPr>
            <a:lvl5pPr marL="2285943" lvl="4" indent="-342891" algn="l">
              <a:spcBef>
                <a:spcPts val="360"/>
              </a:spcBef>
              <a:spcAft>
                <a:spcPts val="0"/>
              </a:spcAft>
              <a:buSzPts val="1800"/>
              <a:buChar char="•"/>
              <a:defRPr/>
            </a:lvl5pPr>
            <a:lvl6pPr marL="2743131" lvl="5" indent="-342891" algn="l">
              <a:spcBef>
                <a:spcPts val="360"/>
              </a:spcBef>
              <a:spcAft>
                <a:spcPts val="0"/>
              </a:spcAft>
              <a:buSzPts val="1800"/>
              <a:buChar char="•"/>
              <a:defRPr/>
            </a:lvl6pPr>
            <a:lvl7pPr marL="3200320" lvl="6" indent="-342891" algn="l">
              <a:spcBef>
                <a:spcPts val="360"/>
              </a:spcBef>
              <a:spcAft>
                <a:spcPts val="0"/>
              </a:spcAft>
              <a:buSzPts val="1800"/>
              <a:buChar char="•"/>
              <a:defRPr/>
            </a:lvl7pPr>
            <a:lvl8pPr marL="3657509" lvl="7" indent="-342891" algn="l">
              <a:spcBef>
                <a:spcPts val="360"/>
              </a:spcBef>
              <a:spcAft>
                <a:spcPts val="0"/>
              </a:spcAft>
              <a:buSzPts val="1800"/>
              <a:buChar char="•"/>
              <a:defRPr/>
            </a:lvl8pPr>
            <a:lvl9pPr marL="4114697" lvl="8" indent="-342891" algn="l">
              <a:spcBef>
                <a:spcPts val="360"/>
              </a:spcBef>
              <a:spcAft>
                <a:spcPts val="0"/>
              </a:spcAft>
              <a:buSzPts val="1800"/>
              <a:buChar char="•"/>
              <a:defRPr/>
            </a:lvl9pPr>
          </a:lstStyle>
          <a:p>
            <a:endParaRPr/>
          </a:p>
        </p:txBody>
      </p:sp>
      <p:sp>
        <p:nvSpPr>
          <p:cNvPr id="21" name="Google Shape;21;p2"/>
          <p:cNvSpPr txBox="1">
            <a:spLocks noGrp="1"/>
          </p:cNvSpPr>
          <p:nvPr>
            <p:ph type="ctrTitle"/>
          </p:nvPr>
        </p:nvSpPr>
        <p:spPr>
          <a:xfrm>
            <a:off x="378780" y="404666"/>
            <a:ext cx="6677329" cy="1728193"/>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5400"/>
              <a:buFont typeface="Calibri"/>
              <a:buNone/>
              <a:defRPr sz="5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2"/>
          </p:nvPr>
        </p:nvSpPr>
        <p:spPr>
          <a:xfrm>
            <a:off x="378794" y="2276874"/>
            <a:ext cx="6773324" cy="1152127"/>
          </a:xfrm>
          <a:prstGeom prst="rect">
            <a:avLst/>
          </a:prstGeom>
          <a:noFill/>
          <a:ln>
            <a:noFill/>
          </a:ln>
        </p:spPr>
        <p:txBody>
          <a:bodyPr spcFirstLastPara="1" wrap="square" lIns="91425" tIns="45700" rIns="91425" bIns="45700" anchor="t" anchorCtr="0"/>
          <a:lstStyle>
            <a:lvl1pPr lvl="0" algn="l">
              <a:spcBef>
                <a:spcPts val="480"/>
              </a:spcBef>
              <a:spcAft>
                <a:spcPts val="0"/>
              </a:spcAft>
              <a:buSzPts val="2040"/>
              <a:buNone/>
              <a:defRPr>
                <a:solidFill>
                  <a:schemeClr val="lt1"/>
                </a:solidFill>
              </a:defRPr>
            </a:lvl1pPr>
            <a:lvl2pPr lvl="1" algn="ctr">
              <a:spcBef>
                <a:spcPts val="400"/>
              </a:spcBef>
              <a:spcAft>
                <a:spcPts val="0"/>
              </a:spcAft>
              <a:buSzPts val="1700"/>
              <a:buNone/>
              <a:defRPr>
                <a:solidFill>
                  <a:srgbClr val="8B8B8D"/>
                </a:solidFill>
              </a:defRPr>
            </a:lvl2pPr>
            <a:lvl3pPr lvl="2" algn="ctr">
              <a:spcBef>
                <a:spcPts val="360"/>
              </a:spcBef>
              <a:spcAft>
                <a:spcPts val="0"/>
              </a:spcAft>
              <a:buSzPts val="1620"/>
              <a:buNone/>
              <a:defRPr>
                <a:solidFill>
                  <a:srgbClr val="8B8B8D"/>
                </a:solidFill>
              </a:defRPr>
            </a:lvl3pPr>
            <a:lvl4pPr lvl="3" algn="ctr">
              <a:spcBef>
                <a:spcPts val="320"/>
              </a:spcBef>
              <a:spcAft>
                <a:spcPts val="0"/>
              </a:spcAft>
              <a:buSzPts val="1600"/>
              <a:buNone/>
              <a:defRPr>
                <a:solidFill>
                  <a:srgbClr val="8B8B8D"/>
                </a:solidFill>
              </a:defRPr>
            </a:lvl4pPr>
            <a:lvl5pPr lvl="4" algn="ctr">
              <a:spcBef>
                <a:spcPts val="280"/>
              </a:spcBef>
              <a:spcAft>
                <a:spcPts val="0"/>
              </a:spcAft>
              <a:buSzPts val="1400"/>
              <a:buNone/>
              <a:defRPr>
                <a:solidFill>
                  <a:srgbClr val="8B8B8D"/>
                </a:solidFill>
              </a:defRPr>
            </a:lvl5pPr>
            <a:lvl6pPr lvl="5" algn="ctr">
              <a:spcBef>
                <a:spcPts val="260"/>
              </a:spcBef>
              <a:spcAft>
                <a:spcPts val="0"/>
              </a:spcAft>
              <a:buSzPts val="1300"/>
              <a:buNone/>
              <a:defRPr>
                <a:solidFill>
                  <a:srgbClr val="8B8B8D"/>
                </a:solidFill>
              </a:defRPr>
            </a:lvl6pPr>
            <a:lvl7pPr lvl="6" algn="ctr">
              <a:spcBef>
                <a:spcPts val="260"/>
              </a:spcBef>
              <a:spcAft>
                <a:spcPts val="0"/>
              </a:spcAft>
              <a:buSzPts val="1300"/>
              <a:buNone/>
              <a:defRPr>
                <a:solidFill>
                  <a:srgbClr val="8B8B8D"/>
                </a:solidFill>
              </a:defRPr>
            </a:lvl7pPr>
            <a:lvl8pPr lvl="7" algn="ctr">
              <a:spcBef>
                <a:spcPts val="260"/>
              </a:spcBef>
              <a:spcAft>
                <a:spcPts val="0"/>
              </a:spcAft>
              <a:buSzPts val="1300"/>
              <a:buNone/>
              <a:defRPr>
                <a:solidFill>
                  <a:srgbClr val="8B8B8D"/>
                </a:solidFill>
              </a:defRPr>
            </a:lvl8pPr>
            <a:lvl9pPr lvl="8" algn="ctr">
              <a:spcBef>
                <a:spcPts val="260"/>
              </a:spcBef>
              <a:spcAft>
                <a:spcPts val="0"/>
              </a:spcAft>
              <a:buSzPts val="1300"/>
              <a:buNone/>
              <a:defRPr>
                <a:solidFill>
                  <a:srgbClr val="8B8B8D"/>
                </a:solidFill>
              </a:defRPr>
            </a:lvl9pPr>
          </a:lstStyle>
          <a:p>
            <a:endParaRPr/>
          </a:p>
        </p:txBody>
      </p:sp>
      <p:pic>
        <p:nvPicPr>
          <p:cNvPr id="2" name="Graphic 1">
            <a:extLst>
              <a:ext uri="{FF2B5EF4-FFF2-40B4-BE49-F238E27FC236}">
                <a16:creationId xmlns:a16="http://schemas.microsoft.com/office/drawing/2014/main" id="{336A9B3B-8CEE-47A4-ABFE-63FB07BF56F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0271" y="6060575"/>
            <a:ext cx="1987063" cy="719215"/>
          </a:xfrm>
          <a:prstGeom prst="rect">
            <a:avLst/>
          </a:prstGeom>
        </p:spPr>
      </p:pic>
    </p:spTree>
    <p:extLst>
      <p:ext uri="{BB962C8B-B14F-4D97-AF65-F5344CB8AC3E}">
        <p14:creationId xmlns:p14="http://schemas.microsoft.com/office/powerpoint/2010/main" val="983775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2" y="1028942"/>
            <a:ext cx="869219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1" y="4266823"/>
            <a:ext cx="5486243" cy="666549"/>
          </a:xfrm>
        </p:spPr>
        <p:txBody>
          <a:bodyPr lIns="0" anchor="t">
            <a:normAutofit/>
          </a:bodyPr>
          <a:lstStyle>
            <a:lvl1pPr marL="0" indent="0" algn="l">
              <a:buNone/>
              <a:defRPr sz="1500" b="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a:xfrm>
            <a:off x="452741" y="2642329"/>
            <a:ext cx="1182916" cy="377962"/>
          </a:xfrm>
          <a:prstGeom prst="rect">
            <a:avLst/>
          </a:prstGeom>
          <a:solidFill>
            <a:schemeClr val="accent1"/>
          </a:solidFill>
        </p:spPr>
        <p:txBody>
          <a:bodyPr anchor="ctr" anchorCtr="0"/>
          <a:lstStyle>
            <a:lvl1pPr algn="ct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Footer Placeholder 7"/>
          <p:cNvSpPr>
            <a:spLocks noGrp="1"/>
          </p:cNvSpPr>
          <p:nvPr>
            <p:ph type="ftr" sz="quarter" idx="11"/>
          </p:nvPr>
        </p:nvSpPr>
        <p:spPr>
          <a:xfrm>
            <a:off x="6623675" y="6377233"/>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7" y="6377233"/>
            <a:ext cx="553900" cy="250337"/>
          </a:xfrm>
        </p:spPr>
        <p:txBody>
          <a:bodyPr/>
          <a:lstStyle>
            <a:lvl1pPr algn="ctr">
              <a:defRPr/>
            </a:lvl1pPr>
          </a:lstStyle>
          <a:p>
            <a:fld id="{93005692-73BE-493E-93AB-ECD6027A7652}" type="slidenum">
              <a:rPr lang="en-US" smtClean="0"/>
              <a:pPr/>
              <a:t>‹#›</a:t>
            </a:fld>
            <a:endParaRPr lang="en-US" dirty="0"/>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4" name="Picture 13" descr="A close up of a logo&#10;&#10;Description automatically generated">
            <a:extLst>
              <a:ext uri="{FF2B5EF4-FFF2-40B4-BE49-F238E27FC236}">
                <a16:creationId xmlns:a16="http://schemas.microsoft.com/office/drawing/2014/main" id="{F2EE39BE-6388-484E-9B9A-16653B9A1ED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796008"/>
            <a:ext cx="4011283" cy="1101188"/>
          </a:xfrm>
          <a:prstGeom prst="rect">
            <a:avLst/>
          </a:prstGeom>
        </p:spPr>
      </p:pic>
    </p:spTree>
    <p:extLst>
      <p:ext uri="{BB962C8B-B14F-4D97-AF65-F5344CB8AC3E}">
        <p14:creationId xmlns:p14="http://schemas.microsoft.com/office/powerpoint/2010/main" val="56937646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5"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1028942"/>
            <a:ext cx="5486243"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1" y="4266823"/>
            <a:ext cx="5486243" cy="666549"/>
          </a:xfrm>
        </p:spPr>
        <p:txBody>
          <a:bodyPr lIns="0" anchor="t">
            <a:normAutofit/>
          </a:bodyPr>
          <a:lstStyle>
            <a:lvl1pPr marL="0" indent="0" algn="l">
              <a:buNone/>
              <a:defRPr sz="1500" b="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7"/>
          <p:cNvSpPr>
            <a:spLocks noGrp="1"/>
          </p:cNvSpPr>
          <p:nvPr>
            <p:ph type="ftr" sz="quarter" idx="11"/>
          </p:nvPr>
        </p:nvSpPr>
        <p:spPr>
          <a:xfrm>
            <a:off x="6623675" y="6377233"/>
            <a:ext cx="4293708" cy="250337"/>
          </a:xfrm>
        </p:spPr>
        <p:txBody>
          <a:bodyPr/>
          <a:lstStyle>
            <a:lvl1pPr algn="ctr">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7" y="6377233"/>
            <a:ext cx="553900" cy="250337"/>
          </a:xfrm>
        </p:spPr>
        <p:txBody>
          <a:bodyPr/>
          <a:lstStyle>
            <a:lvl1pPr algn="ctr">
              <a:defRPr/>
            </a:lvl1pPr>
          </a:lstStyle>
          <a:p>
            <a:fld id="{93005692-73BE-493E-93AB-ECD6027A7652}" type="slidenum">
              <a:rPr lang="en-US" smtClean="0"/>
              <a:pPr/>
              <a:t>‹#›</a:t>
            </a:fld>
            <a:endParaRPr lang="en-US" dirty="0"/>
          </a:p>
        </p:txBody>
      </p:sp>
      <p:sp>
        <p:nvSpPr>
          <p:cNvPr id="20" name="Date Placeholder 6"/>
          <p:cNvSpPr>
            <a:spLocks noGrp="1"/>
          </p:cNvSpPr>
          <p:nvPr>
            <p:ph type="dt" sz="half" idx="10"/>
          </p:nvPr>
        </p:nvSpPr>
        <p:spPr>
          <a:xfrm>
            <a:off x="452741" y="2642329"/>
            <a:ext cx="1182916" cy="377962"/>
          </a:xfrm>
          <a:prstGeom prst="rect">
            <a:avLst/>
          </a:prstGeom>
          <a:solidFill>
            <a:schemeClr val="accent1"/>
          </a:solidFill>
        </p:spPr>
        <p:txBody>
          <a:bodyPr anchor="ctr" anchorCtr="0"/>
          <a:lstStyle>
            <a:lvl1pPr algn="ct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4" name="Rectangle 13">
            <a:extLst>
              <a:ext uri="{FF2B5EF4-FFF2-40B4-BE49-F238E27FC236}">
                <a16:creationId xmlns:a16="http://schemas.microsoft.com/office/drawing/2014/main" id="{AE123436-FCA2-8F40-AD3E-846D15F24C77}"/>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E0A5E983-0AEA-AA47-AB0E-A4E51C88C778}"/>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269AFA41-6728-D445-858F-193445B7AA1C}"/>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C4257535-03E4-4142-95A1-ED0D4F2D6BE7}"/>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4C999B77-2200-2F46-809A-9CC99D0BC91C}"/>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close up of a logo&#10;&#10;Description automatically generated">
            <a:extLst>
              <a:ext uri="{FF2B5EF4-FFF2-40B4-BE49-F238E27FC236}">
                <a16:creationId xmlns:a16="http://schemas.microsoft.com/office/drawing/2014/main" id="{96E6DEF3-FBD7-498B-9DCD-B254EEBED7E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796008"/>
            <a:ext cx="4011283" cy="1101188"/>
          </a:xfrm>
          <a:prstGeom prst="rect">
            <a:avLst/>
          </a:prstGeom>
        </p:spPr>
      </p:pic>
    </p:spTree>
    <p:extLst>
      <p:ext uri="{BB962C8B-B14F-4D97-AF65-F5344CB8AC3E}">
        <p14:creationId xmlns:p14="http://schemas.microsoft.com/office/powerpoint/2010/main" val="156975989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2" y="1028942"/>
            <a:ext cx="869219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1" y="4266823"/>
            <a:ext cx="5486243" cy="666549"/>
          </a:xfrm>
        </p:spPr>
        <p:txBody>
          <a:bodyPr lIns="0" anchor="t">
            <a:normAutofit/>
          </a:bodyPr>
          <a:lstStyle>
            <a:lvl1pPr marL="0" indent="0" algn="l">
              <a:buNone/>
              <a:defRPr sz="1500" b="0">
                <a:solidFill>
                  <a:schemeClr val="bg1">
                    <a:lumMod val="8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7"/>
          <p:cNvSpPr>
            <a:spLocks noGrp="1"/>
          </p:cNvSpPr>
          <p:nvPr>
            <p:ph type="ftr" sz="quarter" idx="11"/>
          </p:nvPr>
        </p:nvSpPr>
        <p:spPr>
          <a:xfrm>
            <a:off x="6623675" y="6377233"/>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7" y="6377233"/>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sp>
        <p:nvSpPr>
          <p:cNvPr id="19" name="Date Placeholder 6"/>
          <p:cNvSpPr>
            <a:spLocks noGrp="1"/>
          </p:cNvSpPr>
          <p:nvPr>
            <p:ph type="dt" sz="half" idx="10"/>
          </p:nvPr>
        </p:nvSpPr>
        <p:spPr>
          <a:xfrm>
            <a:off x="452741" y="2642329"/>
            <a:ext cx="1182916" cy="377962"/>
          </a:xfrm>
          <a:prstGeom prst="rect">
            <a:avLst/>
          </a:prstGeom>
          <a:solidFill>
            <a:schemeClr val="accent1"/>
          </a:solidFill>
        </p:spPr>
        <p:txBody>
          <a:bodyPr anchor="ctr" anchorCtr="0"/>
          <a:lstStyle>
            <a:lvl1pPr algn="ct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3" name="Rectangle 12">
            <a:extLst>
              <a:ext uri="{FF2B5EF4-FFF2-40B4-BE49-F238E27FC236}">
                <a16:creationId xmlns:a16="http://schemas.microsoft.com/office/drawing/2014/main" id="{35BD77C8-3EED-5B46-AC5E-C8793682E64F}"/>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FE114A09-06E2-4E4C-A4B2-8A218A94B429}"/>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E9D880CA-2051-2241-BEFE-E8D49A71D347}"/>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785A0B8-14F9-0848-9DE6-24CBB648817F}"/>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70C03792-5BD9-D748-929B-6500DB74E0B8}"/>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A picture containing drawing&#10;&#10;Description automatically generated">
            <a:extLst>
              <a:ext uri="{FF2B5EF4-FFF2-40B4-BE49-F238E27FC236}">
                <a16:creationId xmlns:a16="http://schemas.microsoft.com/office/drawing/2014/main" id="{714EFBDF-1B0A-4774-A56B-C956E355D1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756007"/>
            <a:ext cx="4014216" cy="1101993"/>
          </a:xfrm>
          <a:prstGeom prst="rect">
            <a:avLst/>
          </a:prstGeom>
        </p:spPr>
      </p:pic>
    </p:spTree>
    <p:extLst>
      <p:ext uri="{BB962C8B-B14F-4D97-AF65-F5344CB8AC3E}">
        <p14:creationId xmlns:p14="http://schemas.microsoft.com/office/powerpoint/2010/main" val="117532212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5"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1028942"/>
            <a:ext cx="5486243"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1" y="4266823"/>
            <a:ext cx="5486243" cy="666549"/>
          </a:xfrm>
        </p:spPr>
        <p:txBody>
          <a:bodyPr lIns="0" anchor="t">
            <a:normAutofit/>
          </a:bodyPr>
          <a:lstStyle>
            <a:lvl1pPr marL="0" indent="0" algn="l">
              <a:buNone/>
              <a:defRPr sz="1500" b="0">
                <a:solidFill>
                  <a:schemeClr val="bg1">
                    <a:lumMod val="8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7"/>
          <p:cNvSpPr>
            <a:spLocks noGrp="1"/>
          </p:cNvSpPr>
          <p:nvPr>
            <p:ph type="ftr" sz="quarter" idx="11"/>
          </p:nvPr>
        </p:nvSpPr>
        <p:spPr>
          <a:xfrm>
            <a:off x="6623675" y="6377233"/>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7" y="6377233"/>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sp>
        <p:nvSpPr>
          <p:cNvPr id="21" name="Date Placeholder 6"/>
          <p:cNvSpPr>
            <a:spLocks noGrp="1"/>
          </p:cNvSpPr>
          <p:nvPr>
            <p:ph type="dt" sz="half" idx="10"/>
          </p:nvPr>
        </p:nvSpPr>
        <p:spPr>
          <a:xfrm>
            <a:off x="452741" y="2642329"/>
            <a:ext cx="1182916" cy="377962"/>
          </a:xfrm>
          <a:prstGeom prst="rect">
            <a:avLst/>
          </a:prstGeom>
          <a:solidFill>
            <a:schemeClr val="accent1"/>
          </a:solidFill>
        </p:spPr>
        <p:txBody>
          <a:bodyPr anchor="ctr" anchorCtr="0"/>
          <a:lstStyle>
            <a:lvl1pPr algn="ct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14" name="Rectangle 13">
            <a:extLst>
              <a:ext uri="{FF2B5EF4-FFF2-40B4-BE49-F238E27FC236}">
                <a16:creationId xmlns:a16="http://schemas.microsoft.com/office/drawing/2014/main" id="{D3F76F54-0499-E542-97D8-731292335051}"/>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1AE75DF3-5163-E841-9A1F-0A99ADFE4E37}"/>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FB7369A9-DE5D-2548-817E-763758370EB3}"/>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549876BE-2798-C942-93D1-88BA8EAEC007}"/>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DABD8336-4B79-0349-B238-89EA618B114C}"/>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A picture containing drawing&#10;&#10;Description automatically generated">
            <a:extLst>
              <a:ext uri="{FF2B5EF4-FFF2-40B4-BE49-F238E27FC236}">
                <a16:creationId xmlns:a16="http://schemas.microsoft.com/office/drawing/2014/main" id="{5DAE38E2-D163-4458-B3C9-EBA5EE83E49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756007"/>
            <a:ext cx="4014216" cy="1101993"/>
          </a:xfrm>
          <a:prstGeom prst="rect">
            <a:avLst/>
          </a:prstGeom>
        </p:spPr>
      </p:pic>
    </p:spTree>
    <p:extLst>
      <p:ext uri="{BB962C8B-B14F-4D97-AF65-F5344CB8AC3E}">
        <p14:creationId xmlns:p14="http://schemas.microsoft.com/office/powerpoint/2010/main" val="22555762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1018857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825"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825"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825"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5" y="434110"/>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41470949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1709740"/>
            <a:ext cx="9399507"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3" y="4589465"/>
            <a:ext cx="9399507" cy="1500187"/>
          </a:xfrm>
        </p:spPr>
        <p:txBody>
          <a:bodyPr>
            <a:normAutofit/>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1681999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869219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9/7/2021</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23" name="Group 22"/>
          <p:cNvGrpSpPr/>
          <p:nvPr userDrawn="1"/>
        </p:nvGrpSpPr>
        <p:grpSpPr>
          <a:xfrm>
            <a:off x="0" y="0"/>
            <a:ext cx="12192000" cy="397164"/>
            <a:chOff x="0" y="0"/>
            <a:chExt cx="12192000" cy="397164"/>
          </a:xfrm>
        </p:grpSpPr>
        <p:sp>
          <p:nvSpPr>
            <p:cNvPr id="24" name="Rectangle 23"/>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25637DD-B94D-0C4B-80E5-DEC983B41A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AC4A44A-9B03-D44C-A0A8-1F36C2EFA3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52" y="1550984"/>
            <a:ext cx="10871221" cy="2236876"/>
          </a:xfrm>
          <a:prstGeom prst="rect">
            <a:avLst/>
          </a:prstGeom>
        </p:spPr>
      </p:pic>
      <p:sp>
        <p:nvSpPr>
          <p:cNvPr id="2" name="Title 1"/>
          <p:cNvSpPr>
            <a:spLocks noGrp="1"/>
          </p:cNvSpPr>
          <p:nvPr>
            <p:ph type="ctrTitle" hasCustomPrompt="1"/>
          </p:nvPr>
        </p:nvSpPr>
        <p:spPr>
          <a:xfrm>
            <a:off x="960522" y="3727927"/>
            <a:ext cx="8770620"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2" y="4947815"/>
            <a:ext cx="8770620" cy="666549"/>
          </a:xfrm>
        </p:spPr>
        <p:txBody>
          <a:bodyPr anchor="t">
            <a:normAutofit/>
          </a:bodyPr>
          <a:lstStyle>
            <a:lvl1pPr marL="0" indent="0" algn="l">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
        <p:nvSpPr>
          <p:cNvPr id="12" name="Rectangle 11">
            <a:extLst>
              <a:ext uri="{FF2B5EF4-FFF2-40B4-BE49-F238E27FC236}">
                <a16:creationId xmlns:a16="http://schemas.microsoft.com/office/drawing/2014/main" id="{AF0B341A-4215-894A-9936-8FB730445EC8}"/>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6C2D06FE-2666-7441-871D-9ACDA0CC83CF}"/>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B61D4E66-4451-BA42-B281-9DBFFAC6C07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1E53542F-FB06-CE43-AD2C-9BD552AE62C2}"/>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2B88ACA0-2D18-7143-83C1-529D5E8DFF40}"/>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5008287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5" y="434110"/>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3" y="1413164"/>
            <a:ext cx="5586855" cy="4590472"/>
          </a:xfrm>
        </p:spPr>
        <p:txBody>
          <a:bodyPr/>
          <a:lstStyle>
            <a:lvl1pPr marL="216694" indent="-216694">
              <a:spcBef>
                <a:spcPts val="600"/>
              </a:spcBef>
              <a:spcAft>
                <a:spcPts val="600"/>
              </a:spcAft>
              <a:buFont typeface="Wingdings" charset="2"/>
              <a:buChar char="§"/>
              <a:defRPr/>
            </a:lvl1pPr>
            <a:lvl2pPr marL="514350" indent="-171450">
              <a:spcBef>
                <a:spcPts val="600"/>
              </a:spcBef>
              <a:spcAft>
                <a:spcPts val="600"/>
              </a:spcAft>
              <a:buFont typeface="Wingdings" charset="2"/>
              <a:buChar char="§"/>
              <a:defRPr/>
            </a:lvl2pPr>
            <a:lvl3pPr marL="857250" indent="-171450">
              <a:spcBef>
                <a:spcPts val="600"/>
              </a:spcBef>
              <a:spcAft>
                <a:spcPts val="600"/>
              </a:spcAft>
              <a:buFont typeface="Wingdings" charset="2"/>
              <a:buChar char="§"/>
              <a:defRPr/>
            </a:lvl3pPr>
            <a:lvl4pPr marL="1200150" indent="-171450">
              <a:spcBef>
                <a:spcPts val="600"/>
              </a:spcBef>
              <a:spcAft>
                <a:spcPts val="600"/>
              </a:spcAft>
              <a:buFont typeface="Wingdings" charset="2"/>
              <a:buChar char="§"/>
              <a:defRPr/>
            </a:lvl4pPr>
            <a:lvl5pPr marL="1543050" indent="-171450">
              <a:spcBef>
                <a:spcPts val="600"/>
              </a:spcBef>
              <a:spcAft>
                <a:spcPts val="6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3" y="1413164"/>
            <a:ext cx="5658620" cy="4590472"/>
          </a:xfrm>
        </p:spPr>
        <p:txBody>
          <a:bodyPr/>
          <a:lstStyle>
            <a:lvl1pPr marL="216694" indent="-216694">
              <a:spcBef>
                <a:spcPts val="600"/>
              </a:spcBef>
              <a:spcAft>
                <a:spcPts val="600"/>
              </a:spcAft>
              <a:buFont typeface="Wingdings" charset="2"/>
              <a:buChar char="§"/>
              <a:defRPr/>
            </a:lvl1pPr>
            <a:lvl2pPr marL="514350" indent="-171450">
              <a:spcBef>
                <a:spcPts val="600"/>
              </a:spcBef>
              <a:spcAft>
                <a:spcPts val="600"/>
              </a:spcAft>
              <a:buFont typeface="Wingdings" charset="2"/>
              <a:buChar char="§"/>
              <a:defRPr/>
            </a:lvl2pPr>
            <a:lvl3pPr marL="857250" indent="-171450">
              <a:spcBef>
                <a:spcPts val="600"/>
              </a:spcBef>
              <a:spcAft>
                <a:spcPts val="600"/>
              </a:spcAft>
              <a:buFont typeface="Wingdings" charset="2"/>
              <a:buChar char="§"/>
              <a:defRPr/>
            </a:lvl3pPr>
            <a:lvl4pPr marL="1200150" indent="-171450">
              <a:spcBef>
                <a:spcPts val="600"/>
              </a:spcBef>
              <a:spcAft>
                <a:spcPts val="600"/>
              </a:spcAft>
              <a:buFont typeface="Wingdings" charset="2"/>
              <a:buChar char="§"/>
              <a:defRPr/>
            </a:lvl4pPr>
            <a:lvl5pPr marL="1543050" indent="-171450">
              <a:spcBef>
                <a:spcPts val="600"/>
              </a:spcBef>
              <a:spcAft>
                <a:spcPts val="6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99959489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2" y="1396192"/>
            <a:ext cx="5542713" cy="670270"/>
          </a:xfrm>
        </p:spPr>
        <p:txBody>
          <a:bodyPr anchor="b">
            <a:noAutofit/>
          </a:bodyPr>
          <a:lstStyle>
            <a:lvl1pPr marL="0" indent="0">
              <a:buNone/>
              <a:defRPr sz="2100" b="1" baseline="0">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59882" y="2184402"/>
            <a:ext cx="5542713" cy="3846945"/>
          </a:xfrm>
        </p:spPr>
        <p:txBody>
          <a:bodyPr>
            <a:normAutofit/>
          </a:bodyPr>
          <a:lstStyle>
            <a:lvl1pPr marL="216694" indent="-216694">
              <a:spcBef>
                <a:spcPts val="600"/>
              </a:spcBef>
              <a:spcAft>
                <a:spcPts val="600"/>
              </a:spcAft>
              <a:buFont typeface="Wingdings" charset="2"/>
              <a:buChar char="§"/>
              <a:defRPr sz="1500"/>
            </a:lvl1pPr>
            <a:lvl2pPr marL="514350" indent="-171450">
              <a:spcBef>
                <a:spcPts val="600"/>
              </a:spcBef>
              <a:spcAft>
                <a:spcPts val="600"/>
              </a:spcAft>
              <a:buFont typeface="Wingdings" charset="2"/>
              <a:buChar char="§"/>
              <a:defRPr sz="1350"/>
            </a:lvl2pPr>
            <a:lvl3pPr marL="857250" indent="-171450">
              <a:spcBef>
                <a:spcPts val="600"/>
              </a:spcBef>
              <a:spcAft>
                <a:spcPts val="600"/>
              </a:spcAft>
              <a:buFont typeface="Wingdings" charset="2"/>
              <a:buChar char="§"/>
              <a:defRPr sz="1200"/>
            </a:lvl3pPr>
            <a:lvl4pPr marL="1200150" indent="-171450">
              <a:spcBef>
                <a:spcPts val="600"/>
              </a:spcBef>
              <a:spcAft>
                <a:spcPts val="600"/>
              </a:spcAft>
              <a:buFont typeface="Wingdings" charset="2"/>
              <a:buChar char="§"/>
              <a:defRPr sz="1050"/>
            </a:lvl4pPr>
            <a:lvl5pPr marL="1543050" indent="-171450">
              <a:spcBef>
                <a:spcPts val="600"/>
              </a:spcBef>
              <a:spcAft>
                <a:spcPts val="600"/>
              </a:spcAft>
              <a:buFont typeface="Wingdings" charset="2"/>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16694" indent="-216694">
              <a:spcBef>
                <a:spcPts val="600"/>
              </a:spcBef>
              <a:spcAft>
                <a:spcPts val="600"/>
              </a:spcAft>
              <a:buFont typeface="Wingdings" charset="2"/>
              <a:buChar char="§"/>
              <a:defRPr sz="1500"/>
            </a:lvl1pPr>
            <a:lvl2pPr marL="514350" indent="-171450">
              <a:spcBef>
                <a:spcPts val="600"/>
              </a:spcBef>
              <a:spcAft>
                <a:spcPts val="600"/>
              </a:spcAft>
              <a:buFont typeface="Wingdings" charset="2"/>
              <a:buChar char="§"/>
              <a:defRPr sz="1350"/>
            </a:lvl2pPr>
            <a:lvl3pPr marL="857250" indent="-171450">
              <a:spcBef>
                <a:spcPts val="600"/>
              </a:spcBef>
              <a:spcAft>
                <a:spcPts val="600"/>
              </a:spcAft>
              <a:buFont typeface="Wingdings" charset="2"/>
              <a:buChar char="§"/>
              <a:defRPr sz="1200"/>
            </a:lvl3pPr>
            <a:lvl4pPr marL="1200150" indent="-171450">
              <a:spcBef>
                <a:spcPts val="600"/>
              </a:spcBef>
              <a:spcAft>
                <a:spcPts val="600"/>
              </a:spcAft>
              <a:buFont typeface="Wingdings" charset="2"/>
              <a:buChar char="§"/>
              <a:defRPr sz="1050"/>
            </a:lvl4pPr>
            <a:lvl5pPr marL="1543050" indent="-171450">
              <a:spcBef>
                <a:spcPts val="600"/>
              </a:spcBef>
              <a:spcAft>
                <a:spcPts val="600"/>
              </a:spcAft>
              <a:buFont typeface="Wingdings" charset="2"/>
              <a:buChar cha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259885" y="434110"/>
            <a:ext cx="11569729" cy="895927"/>
          </a:xfrm>
        </p:spPr>
        <p:txBody>
          <a:bodyPr/>
          <a:lstStyle/>
          <a:p>
            <a:r>
              <a:rPr lang="en-US" dirty="0"/>
              <a:t>CLICK TO EDIT MASTER TITLE STYLE</a:t>
            </a:r>
          </a:p>
        </p:txBody>
      </p:sp>
      <p:sp>
        <p:nvSpPr>
          <p:cNvPr id="11" name="Footer Placeholder 10"/>
          <p:cNvSpPr>
            <a:spLocks noGrp="1"/>
          </p:cNvSpPr>
          <p:nvPr>
            <p:ph type="ftr" sz="quarter" idx="11"/>
          </p:nvPr>
        </p:nvSpPr>
        <p:spPr/>
        <p:txBody>
          <a:bodyPr/>
          <a:lstStyle/>
          <a:p>
            <a:r>
              <a:rPr lang="en-US"/>
              <a:t>PRESENTATION TITLE</a:t>
            </a:r>
            <a:endParaRPr lang="en-US" dirty="0"/>
          </a:p>
        </p:txBody>
      </p:sp>
      <p:sp>
        <p:nvSpPr>
          <p:cNvPr id="12" name="Slide Number Placeholder 11"/>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61532968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09490362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42268875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53698089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3" y="1237675"/>
            <a:ext cx="4331855" cy="910202"/>
          </a:xfrm>
        </p:spPr>
        <p:txBody>
          <a:bodyPr anchor="b">
            <a:normAutofit/>
          </a:bodyPr>
          <a:lstStyle>
            <a:lvl1pPr algn="ctr">
              <a:defRPr sz="2100" cap="all" baseline="0"/>
            </a:lvl1pPr>
          </a:lstStyle>
          <a:p>
            <a:r>
              <a:rPr lang="en-US" dirty="0"/>
              <a:t>CONTEXT or THEME</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cxnSp>
        <p:nvCxnSpPr>
          <p:cNvPr id="12" name="Straight Connector 11"/>
          <p:cNvCxnSpPr/>
          <p:nvPr userDrawn="1"/>
        </p:nvCxnSpPr>
        <p:spPr>
          <a:xfrm>
            <a:off x="3930074"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4"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4" y="4784727"/>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35660471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3" y="1237675"/>
            <a:ext cx="4331855" cy="910202"/>
          </a:xfrm>
        </p:spPr>
        <p:txBody>
          <a:bodyPr anchor="b">
            <a:normAutofit/>
          </a:bodyPr>
          <a:lstStyle>
            <a:lvl1pPr algn="ctr">
              <a:defRPr sz="2100" cap="all" baseline="0"/>
            </a:lvl1pPr>
          </a:lstStyle>
          <a:p>
            <a:r>
              <a:rPr lang="en-US" dirty="0"/>
              <a:t>CONTEXT or THEME</a:t>
            </a:r>
          </a:p>
        </p:txBody>
      </p:sp>
      <p:sp>
        <p:nvSpPr>
          <p:cNvPr id="4" name="Footer Placeholder 3"/>
          <p:cNvSpPr>
            <a:spLocks noGrp="1"/>
          </p:cNvSpPr>
          <p:nvPr>
            <p:ph type="ftr" sz="quarter" idx="11"/>
          </p:nvPr>
        </p:nvSpPr>
        <p:spPr>
          <a:xfrm>
            <a:off x="259883" y="6335311"/>
            <a:ext cx="3887245" cy="250337"/>
          </a:xfrm>
        </p:spPr>
        <p:txBody>
          <a:bodyPr/>
          <a:lstStyle/>
          <a:p>
            <a:r>
              <a:rPr lang="en-US"/>
              <a:t>PRESENTATION TITLE</a:t>
            </a:r>
            <a:endParaRPr lang="en-US" dirty="0"/>
          </a:p>
        </p:txBody>
      </p:sp>
      <p:sp>
        <p:nvSpPr>
          <p:cNvPr id="5" name="Slide Number Placeholder 4"/>
          <p:cNvSpPr>
            <a:spLocks noGrp="1"/>
          </p:cNvSpPr>
          <p:nvPr>
            <p:ph type="sldNum" sz="quarter" idx="12"/>
          </p:nvPr>
        </p:nvSpPr>
        <p:spPr>
          <a:xfrm>
            <a:off x="4479637" y="6335311"/>
            <a:ext cx="1016000" cy="250337"/>
          </a:xfrm>
        </p:spPr>
        <p:txBody>
          <a:bodyPr/>
          <a:lstStyle/>
          <a:p>
            <a:r>
              <a:rPr lang="en-US" dirty="0"/>
              <a:t>PAGE  </a:t>
            </a:r>
            <a:fld id="{93005692-73BE-493E-93AB-ECD6027A7652}" type="slidenum">
              <a:rPr lang="en-US" smtClean="0"/>
              <a:pPr/>
              <a:t>‹#›</a:t>
            </a:fld>
            <a:endParaRPr lang="en-US" dirty="0"/>
          </a:p>
        </p:txBody>
      </p:sp>
      <p:sp>
        <p:nvSpPr>
          <p:cNvPr id="15" name="Text Placeholder 14"/>
          <p:cNvSpPr>
            <a:spLocks noGrp="1"/>
          </p:cNvSpPr>
          <p:nvPr>
            <p:ph type="body" sz="quarter" idx="13"/>
          </p:nvPr>
        </p:nvSpPr>
        <p:spPr>
          <a:xfrm>
            <a:off x="544943" y="2409026"/>
            <a:ext cx="4950695"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3" y="4784727"/>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932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0" y="3461559"/>
            <a:ext cx="9070975" cy="598488"/>
          </a:xfrm>
        </p:spPr>
        <p:txBody>
          <a:bodyPr>
            <a:normAutofit/>
          </a:bodyPr>
          <a:lstStyle>
            <a:lvl1pPr marL="0" indent="0" algn="ctr">
              <a:buNone/>
              <a:defRPr sz="24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3" y="2382983"/>
            <a:ext cx="11569729" cy="1046019"/>
          </a:xfrm>
        </p:spPr>
        <p:txBody>
          <a:bodyPr anchor="b">
            <a:normAutofit/>
          </a:bodyPr>
          <a:lstStyle>
            <a:lvl1pPr algn="ctr">
              <a:defRPr sz="4500" cap="all" baseline="0"/>
            </a:lvl1pPr>
          </a:lstStyle>
          <a:p>
            <a:r>
              <a:rPr lang="en-US" dirty="0"/>
              <a:t>SECTION DIVIDER</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074774045"/>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0" y="3461559"/>
            <a:ext cx="9070975" cy="598488"/>
          </a:xfrm>
        </p:spPr>
        <p:txBody>
          <a:bodyPr>
            <a:normAutofit/>
          </a:bodyPr>
          <a:lstStyle>
            <a:lvl1pPr marL="0" indent="0" algn="ctr">
              <a:buNone/>
              <a:defRPr sz="2400"/>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3" y="2382983"/>
            <a:ext cx="11569729" cy="1046019"/>
          </a:xfrm>
        </p:spPr>
        <p:txBody>
          <a:bodyPr anchor="b">
            <a:normAutofit/>
          </a:bodyPr>
          <a:lstStyle>
            <a:lvl1pPr algn="ctr">
              <a:defRPr sz="4500" cap="all" baseline="0"/>
            </a:lvl1pPr>
          </a:lstStyle>
          <a:p>
            <a:r>
              <a:rPr lang="en-US" dirty="0"/>
              <a:t>SECTION DIVIDER</a:t>
            </a:r>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348820580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20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452740" y="2642329"/>
            <a:ext cx="1182916" cy="377962"/>
          </a:xfrm>
          <a:solidFill>
            <a:schemeClr val="accent1"/>
          </a:solidFill>
          <a:ln>
            <a:noFill/>
          </a:ln>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9/7/2021</a:t>
            </a:fld>
            <a:endParaRPr lang="en-US" dirty="0"/>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endParaRPr lang="en-US" dirty="0"/>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dirty="0"/>
          </a:p>
        </p:txBody>
      </p:sp>
      <p:grpSp>
        <p:nvGrpSpPr>
          <p:cNvPr id="30" name="Group 29"/>
          <p:cNvGrpSpPr/>
          <p:nvPr userDrawn="1"/>
        </p:nvGrpSpPr>
        <p:grpSpPr>
          <a:xfrm>
            <a:off x="0" y="0"/>
            <a:ext cx="12192000" cy="397164"/>
            <a:chOff x="0" y="0"/>
            <a:chExt cx="12192000" cy="397164"/>
          </a:xfrm>
        </p:grpSpPr>
        <p:sp>
          <p:nvSpPr>
            <p:cNvPr id="31" name="Rectangle 30"/>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CA7E8EE6-1FF2-414B-9B24-9195B1BD6F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98000"/>
            <a:ext cx="4592704" cy="1260000"/>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0" y="3461559"/>
            <a:ext cx="9070975" cy="598488"/>
          </a:xfrm>
        </p:spPr>
        <p:txBody>
          <a:bodyPr>
            <a:normAutofit/>
          </a:bodyPr>
          <a:lstStyle>
            <a:lvl1pPr marL="0" indent="0" algn="ctr">
              <a:buNone/>
              <a:defRPr sz="240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87593" y="2382983"/>
            <a:ext cx="11569729"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108379104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6" y="4581238"/>
            <a:ext cx="10877551" cy="1597891"/>
          </a:xfrm>
          <a:noFill/>
        </p:spPr>
        <p:txBody>
          <a:bodyPr wrap="square" rtlCol="0" anchor="ctr" anchorCtr="1">
            <a:noAutofit/>
          </a:bodyPr>
          <a:lstStyle>
            <a:lvl1pPr algn="ctr">
              <a:defRPr lang="en-US" sz="1350" b="0" i="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10" name="Footer Placeholder 9"/>
          <p:cNvSpPr>
            <a:spLocks noGrp="1"/>
          </p:cNvSpPr>
          <p:nvPr>
            <p:ph type="ftr" sz="quarter" idx="11"/>
          </p:nvPr>
        </p:nvSpPr>
        <p:spPr/>
        <p:txBody>
          <a:bodyPr/>
          <a:lstStyle/>
          <a:p>
            <a:r>
              <a:rPr lang="en-US"/>
              <a:t>PRESENTATION TITLE</a:t>
            </a:r>
            <a:endParaRPr lang="en-US" dirty="0"/>
          </a:p>
        </p:txBody>
      </p:sp>
      <p:sp>
        <p:nvSpPr>
          <p:cNvPr id="11" name="Slide Number Placeholder 10"/>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
        <p:nvSpPr>
          <p:cNvPr id="16" name="Rectangle 15">
            <a:extLst>
              <a:ext uri="{FF2B5EF4-FFF2-40B4-BE49-F238E27FC236}">
                <a16:creationId xmlns:a16="http://schemas.microsoft.com/office/drawing/2014/main" id="{AB193EDC-34D6-0B46-AFE7-A62557D28EA2}"/>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C91F1EB5-4162-6D43-B52C-4841F0259928}"/>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F50A8563-AAD6-BB4E-9A05-195D34510736}"/>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A2BE3F83-0491-8040-AB2B-9A30C523CF99}"/>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5227CF73-B8B5-2A4B-BAFB-2E6FFE6B0AAB}"/>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A picture containing food, drawing, shirt&#10;&#10;Description automatically generated">
            <a:extLst>
              <a:ext uri="{FF2B5EF4-FFF2-40B4-BE49-F238E27FC236}">
                <a16:creationId xmlns:a16="http://schemas.microsoft.com/office/drawing/2014/main" id="{D8477485-1040-4BC6-9F44-C530EDEC6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0013" y="1094029"/>
            <a:ext cx="7071973" cy="4669941"/>
          </a:xfrm>
          <a:prstGeom prst="rect">
            <a:avLst/>
          </a:prstGeom>
        </p:spPr>
      </p:pic>
    </p:spTree>
    <p:extLst>
      <p:ext uri="{BB962C8B-B14F-4D97-AF65-F5344CB8AC3E}">
        <p14:creationId xmlns:p14="http://schemas.microsoft.com/office/powerpoint/2010/main" val="77444041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2FABB-D09F-5B43-A608-5544442675E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2" name="Title 1"/>
          <p:cNvSpPr>
            <a:spLocks noGrp="1"/>
          </p:cNvSpPr>
          <p:nvPr>
            <p:ph type="title" hasCustomPrompt="1"/>
          </p:nvPr>
        </p:nvSpPr>
        <p:spPr>
          <a:xfrm>
            <a:off x="733426" y="4682836"/>
            <a:ext cx="10725151" cy="1559782"/>
          </a:xfrm>
          <a:noFill/>
        </p:spPr>
        <p:txBody>
          <a:bodyPr wrap="square" rtlCol="0" anchor="ctr" anchorCtr="1">
            <a:noAutofit/>
          </a:bodyPr>
          <a:lstStyle>
            <a:lvl1pPr algn="ctr">
              <a:defRPr lang="en-US" sz="1350" b="0" i="0">
                <a:solidFill>
                  <a:schemeClr val="bg1">
                    <a:alpha val="81000"/>
                  </a:schemeClr>
                </a:solidFill>
                <a:latin typeface="Verdana" charset="0"/>
                <a:ea typeface="Verdana" charset="0"/>
                <a:cs typeface="Verdana" charset="0"/>
              </a:defRPr>
            </a:lvl1pPr>
          </a:lstStyle>
          <a:p>
            <a:pPr marL="0" lvl="0" algn="ctr">
              <a:lnSpc>
                <a:spcPct val="75000"/>
              </a:lnSpc>
            </a:pPr>
            <a:r>
              <a:rPr lang="en-US" dirty="0"/>
              <a:t>CLICK TO EDIT MASTER CLOSING SLIDE OPTION 2</a:t>
            </a:r>
          </a:p>
        </p:txBody>
      </p:sp>
      <p:sp>
        <p:nvSpPr>
          <p:cNvPr id="7" name="Footer Placeholder 6"/>
          <p:cNvSpPr>
            <a:spLocks noGrp="1"/>
          </p:cNvSpPr>
          <p:nvPr>
            <p:ph type="ftr" sz="quarter" idx="11"/>
          </p:nvPr>
        </p:nvSpPr>
        <p:spPr/>
        <p:txBody>
          <a:bodyPr/>
          <a:lstStyle/>
          <a:p>
            <a:r>
              <a:rPr lang="en-US"/>
              <a:t>PRESENTATION TITLE</a:t>
            </a:r>
            <a:endParaRPr lang="en-US" dirty="0"/>
          </a:p>
        </p:txBody>
      </p:sp>
      <p:sp>
        <p:nvSpPr>
          <p:cNvPr id="8" name="Slide Number Placeholder 7"/>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pic>
        <p:nvPicPr>
          <p:cNvPr id="4" name="Picture 3" descr="A picture containing flower&#10;&#10;Description automatically generated">
            <a:extLst>
              <a:ext uri="{FF2B5EF4-FFF2-40B4-BE49-F238E27FC236}">
                <a16:creationId xmlns:a16="http://schemas.microsoft.com/office/drawing/2014/main" id="{3850532C-3639-4CB2-8132-EC7890AC0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0013" y="1094029"/>
            <a:ext cx="7071973" cy="4669941"/>
          </a:xfrm>
          <a:prstGeom prst="rect">
            <a:avLst/>
          </a:prstGeom>
        </p:spPr>
      </p:pic>
    </p:spTree>
    <p:extLst>
      <p:ext uri="{BB962C8B-B14F-4D97-AF65-F5344CB8AC3E}">
        <p14:creationId xmlns:p14="http://schemas.microsoft.com/office/powerpoint/2010/main" val="338450140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5"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1028942"/>
            <a:ext cx="5486243"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452741" y="4266823"/>
            <a:ext cx="5486243" cy="666549"/>
          </a:xfrm>
        </p:spPr>
        <p:txBody>
          <a:bodyPr lIns="0" anchor="t">
            <a:normAutofit/>
          </a:bodyPr>
          <a:lstStyle>
            <a:lvl1pPr marL="0" indent="0" algn="l">
              <a:buNone/>
              <a:defRPr sz="1500" b="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Footer Placeholder 7"/>
          <p:cNvSpPr>
            <a:spLocks noGrp="1"/>
          </p:cNvSpPr>
          <p:nvPr>
            <p:ph type="ftr" sz="quarter" idx="11"/>
          </p:nvPr>
        </p:nvSpPr>
        <p:spPr>
          <a:xfrm>
            <a:off x="6623675" y="6377233"/>
            <a:ext cx="4293708" cy="250337"/>
          </a:xfrm>
        </p:spPr>
        <p:txBody>
          <a:bodyPr/>
          <a:lstStyle>
            <a:lvl1pPr algn="ctr">
              <a:defRPr/>
            </a:lvl1pPr>
          </a:lstStyle>
          <a:p>
            <a:pPr defTabSz="914400">
              <a:defRPr/>
            </a:pPr>
            <a:r>
              <a:rPr lang="en-US">
                <a:solidFill>
                  <a:srgbClr val="000000"/>
                </a:solidFill>
              </a:rPr>
              <a:t>PRESENTATION TITLE</a:t>
            </a:r>
            <a:endParaRPr lang="en-US" dirty="0">
              <a:solidFill>
                <a:srgbClr val="000000"/>
              </a:solidFill>
            </a:endParaRPr>
          </a:p>
        </p:txBody>
      </p:sp>
      <p:sp>
        <p:nvSpPr>
          <p:cNvPr id="9" name="Slide Number Placeholder 8"/>
          <p:cNvSpPr>
            <a:spLocks noGrp="1"/>
          </p:cNvSpPr>
          <p:nvPr>
            <p:ph type="sldNum" sz="quarter" idx="12"/>
          </p:nvPr>
        </p:nvSpPr>
        <p:spPr>
          <a:xfrm>
            <a:off x="11148417" y="6377233"/>
            <a:ext cx="553900" cy="250337"/>
          </a:xfrm>
        </p:spPr>
        <p:txBody>
          <a:bodyPr/>
          <a:lstStyle>
            <a:lvl1pPr algn="ctr">
              <a:defRPr/>
            </a:lvl1pPr>
          </a:lstStyle>
          <a:p>
            <a:pPr defTabSz="914400">
              <a:defRPr/>
            </a:pPr>
            <a:fld id="{93005692-73BE-493E-93AB-ECD6027A7652}" type="slidenum">
              <a:rPr lang="en-US" smtClean="0">
                <a:solidFill>
                  <a:srgbClr val="000000"/>
                </a:solidFill>
              </a:rPr>
              <a:pPr defTabSz="914400">
                <a:defRPr/>
              </a:pPr>
              <a:t>‹#›</a:t>
            </a:fld>
            <a:endParaRPr lang="en-US" dirty="0">
              <a:solidFill>
                <a:srgbClr val="000000"/>
              </a:solidFill>
            </a:endParaRPr>
          </a:p>
        </p:txBody>
      </p:sp>
      <p:sp>
        <p:nvSpPr>
          <p:cNvPr id="20" name="Date Placeholder 6"/>
          <p:cNvSpPr>
            <a:spLocks noGrp="1"/>
          </p:cNvSpPr>
          <p:nvPr>
            <p:ph type="dt" sz="half" idx="10"/>
          </p:nvPr>
        </p:nvSpPr>
        <p:spPr>
          <a:xfrm>
            <a:off x="452741" y="2642329"/>
            <a:ext cx="1182916" cy="377962"/>
          </a:xfrm>
          <a:prstGeom prst="rect">
            <a:avLst/>
          </a:prstGeom>
          <a:solidFill>
            <a:schemeClr val="accent1"/>
          </a:solidFill>
        </p:spPr>
        <p:txBody>
          <a:bodyPr anchor="ctr" anchorCtr="0"/>
          <a:lstStyle>
            <a:lvl1pPr algn="ct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defTabSz="914400">
              <a:defRPr/>
            </a:pPr>
            <a:fld id="{A318C6E2-4AA5-436E-9815-715E9B2235FA}" type="datetime1">
              <a:rPr lang="en-US" smtClean="0">
                <a:solidFill>
                  <a:srgbClr val="000000"/>
                </a:solidFill>
              </a:rPr>
              <a:pPr defTabSz="914400">
                <a:defRPr/>
              </a:pPr>
              <a:t>9/7/2021</a:t>
            </a:fld>
            <a:endParaRPr lang="en-US" dirty="0">
              <a:solidFill>
                <a:srgbClr val="000000"/>
              </a:solidFill>
            </a:endParaRPr>
          </a:p>
        </p:txBody>
      </p:sp>
      <p:sp>
        <p:nvSpPr>
          <p:cNvPr id="14" name="Rectangle 13">
            <a:extLst>
              <a:ext uri="{FF2B5EF4-FFF2-40B4-BE49-F238E27FC236}">
                <a16:creationId xmlns:a16="http://schemas.microsoft.com/office/drawing/2014/main" id="{AE123436-FCA2-8F40-AD3E-846D15F24C77}"/>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eorgia"/>
              <a:ea typeface="+mn-ea"/>
              <a:cs typeface="+mn-cs"/>
            </a:endParaRPr>
          </a:p>
        </p:txBody>
      </p:sp>
      <p:sp>
        <p:nvSpPr>
          <p:cNvPr id="16" name="Rectangle 15">
            <a:extLst>
              <a:ext uri="{FF2B5EF4-FFF2-40B4-BE49-F238E27FC236}">
                <a16:creationId xmlns:a16="http://schemas.microsoft.com/office/drawing/2014/main" id="{E0A5E983-0AEA-AA47-AB0E-A4E51C88C778}"/>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269AFA41-6728-D445-858F-193445B7AA1C}"/>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eorgia"/>
              <a:ea typeface="+mn-ea"/>
              <a:cs typeface="+mn-cs"/>
            </a:endParaRPr>
          </a:p>
        </p:txBody>
      </p:sp>
      <p:sp>
        <p:nvSpPr>
          <p:cNvPr id="19" name="Rectangle 18">
            <a:extLst>
              <a:ext uri="{FF2B5EF4-FFF2-40B4-BE49-F238E27FC236}">
                <a16:creationId xmlns:a16="http://schemas.microsoft.com/office/drawing/2014/main" id="{C4257535-03E4-4142-95A1-ED0D4F2D6BE7}"/>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eorgia"/>
              <a:ea typeface="+mn-ea"/>
              <a:cs typeface="+mn-cs"/>
            </a:endParaRPr>
          </a:p>
        </p:txBody>
      </p:sp>
      <p:sp>
        <p:nvSpPr>
          <p:cNvPr id="24" name="Rectangle 23">
            <a:extLst>
              <a:ext uri="{FF2B5EF4-FFF2-40B4-BE49-F238E27FC236}">
                <a16:creationId xmlns:a16="http://schemas.microsoft.com/office/drawing/2014/main" id="{4C999B77-2200-2F46-809A-9CC99D0BC91C}"/>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eorgia"/>
              <a:ea typeface="+mn-ea"/>
              <a:cs typeface="+mn-cs"/>
            </a:endParaRPr>
          </a:p>
        </p:txBody>
      </p:sp>
      <p:pic>
        <p:nvPicPr>
          <p:cNvPr id="26" name="Picture 25">
            <a:extLst>
              <a:ext uri="{FF2B5EF4-FFF2-40B4-BE49-F238E27FC236}">
                <a16:creationId xmlns:a16="http://schemas.microsoft.com/office/drawing/2014/main" id="{3EFBAD65-1A16-3147-AFBA-A57F036DAF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5846000"/>
            <a:ext cx="4918327" cy="1012001"/>
          </a:xfrm>
          <a:prstGeom prst="rect">
            <a:avLst/>
          </a:prstGeom>
        </p:spPr>
      </p:pic>
    </p:spTree>
    <p:extLst>
      <p:ext uri="{BB962C8B-B14F-4D97-AF65-F5344CB8AC3E}">
        <p14:creationId xmlns:p14="http://schemas.microsoft.com/office/powerpoint/2010/main" val="2066738300"/>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_NoBkgr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defTabSz="914400">
              <a:defRPr/>
            </a:pPr>
            <a:r>
              <a:rPr lang="en-US">
                <a:solidFill>
                  <a:srgbClr val="000000"/>
                </a:solidFill>
              </a:rPr>
              <a:t>PRESENTATION TITLE</a:t>
            </a:r>
            <a:endParaRPr lang="en-US" dirty="0">
              <a:solidFill>
                <a:srgbClr val="000000"/>
              </a:solidFill>
            </a:endParaRPr>
          </a:p>
        </p:txBody>
      </p:sp>
      <p:sp>
        <p:nvSpPr>
          <p:cNvPr id="7" name="Slide Number Placeholder 6"/>
          <p:cNvSpPr>
            <a:spLocks noGrp="1"/>
          </p:cNvSpPr>
          <p:nvPr>
            <p:ph type="sldNum" sz="quarter" idx="12"/>
          </p:nvPr>
        </p:nvSpPr>
        <p:spPr/>
        <p:txBody>
          <a:bodyPr/>
          <a:lstStyle/>
          <a:p>
            <a:pPr defTabSz="914400">
              <a:defRPr/>
            </a:pPr>
            <a:r>
              <a:rPr lang="en-US">
                <a:solidFill>
                  <a:srgbClr val="000000"/>
                </a:solidFill>
              </a:rPr>
              <a:t>PAGE  </a:t>
            </a:r>
            <a:fld id="{93005692-73BE-493E-93AB-ECD6027A7652}" type="slidenum">
              <a:rPr lang="en-US" smtClean="0">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373901973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D4B0C9-B47E-4B33-A656-C78D1805DA95}" type="datetime1">
              <a:rPr lang="en-US" smtClean="0"/>
              <a:t>9/7/2021</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fld id="{48C228CE-C572-4AF5-9728-AA6E475873DD}" type="datetime1">
              <a:rPr lang="en-US" smtClean="0"/>
              <a:t>9/7/2021</a:t>
            </a:fld>
            <a:endParaRPr lang="en-US" dirty="0"/>
          </a:p>
        </p:txBody>
      </p:sp>
      <p:sp>
        <p:nvSpPr>
          <p:cNvPr id="11" name="Footer Placeholder 10"/>
          <p:cNvSpPr>
            <a:spLocks noGrp="1"/>
          </p:cNvSpPr>
          <p:nvPr>
            <p:ph type="ftr" sz="quarter" idx="17"/>
          </p:nvPr>
        </p:nvSpPr>
        <p:spPr/>
        <p:txBody>
          <a:bodyPr/>
          <a:lstStyle/>
          <a:p>
            <a:r>
              <a:rPr lang="en-US"/>
              <a:t>PRESENTATION TITLE</a:t>
            </a:r>
            <a:endParaRPr lang="en-US" dirty="0"/>
          </a:p>
        </p:txBody>
      </p:sp>
      <p:sp>
        <p:nvSpPr>
          <p:cNvPr id="12" name="Slide Number Placeholder 11"/>
          <p:cNvSpPr>
            <a:spLocks noGrp="1"/>
          </p:cNvSpPr>
          <p:nvPr>
            <p:ph type="sldNum" sz="quarter" idx="18"/>
          </p:nvPr>
        </p:nvSpPr>
        <p:spPr/>
        <p:txBody>
          <a:bodyPr/>
          <a:lstStyle/>
          <a:p>
            <a:r>
              <a:rPr lang="en-US" dirty="0"/>
              <a:t>PAGE  </a:t>
            </a:r>
            <a:fld id="{93005692-73BE-493E-93AB-ECD6027A7652}" type="slidenum">
              <a:rPr lang="en-US" smtClean="0"/>
              <a:pPr/>
              <a:t>‹#›</a:t>
            </a:fld>
            <a:endParaRPr lang="en-US" dirty="0"/>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9/7/2021</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F1814F-B3AD-8A4C-90F6-D42FC9352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01135"/>
            <a:ext cx="10319656" cy="2831181"/>
          </a:xfrm>
          <a:prstGeom prst="rect">
            <a:avLst/>
          </a:prstGeom>
        </p:spPr>
      </p:pic>
      <p:sp>
        <p:nvSpPr>
          <p:cNvPr id="2" name="Title 1"/>
          <p:cNvSpPr>
            <a:spLocks noGrp="1"/>
          </p:cNvSpPr>
          <p:nvPr>
            <p:ph type="ctrTitle" hasCustomPrompt="1"/>
          </p:nvPr>
        </p:nvSpPr>
        <p:spPr>
          <a:xfrm>
            <a:off x="960521" y="3727927"/>
            <a:ext cx="8770620"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960521" y="494781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FF9E2-52BD-4C8D-9C57-79F661DB94A1}" type="datetime1">
              <a:rPr lang="en-US" smtClean="0"/>
              <a:t>9/7/2021</a:t>
            </a:fld>
            <a:endParaRPr lang="en-US" dirty="0"/>
          </a:p>
        </p:txBody>
      </p:sp>
      <p:sp>
        <p:nvSpPr>
          <p:cNvPr id="5" name="Footer Placeholder 4"/>
          <p:cNvSpPr>
            <a:spLocks noGrp="1"/>
          </p:cNvSpPr>
          <p:nvPr>
            <p:ph type="ftr" sz="quarter" idx="11"/>
          </p:nvPr>
        </p:nvSpPr>
        <p:spPr>
          <a:xfrm>
            <a:off x="960521" y="6335309"/>
            <a:ext cx="4525878" cy="250337"/>
          </a:xfrm>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grpSp>
        <p:nvGrpSpPr>
          <p:cNvPr id="27" name="Group 26"/>
          <p:cNvGrpSpPr/>
          <p:nvPr userDrawn="1"/>
        </p:nvGrpSpPr>
        <p:grpSpPr>
          <a:xfrm>
            <a:off x="0" y="0"/>
            <a:ext cx="12192000" cy="397164"/>
            <a:chOff x="0" y="0"/>
            <a:chExt cx="12192000" cy="397164"/>
          </a:xfrm>
        </p:grpSpPr>
        <p:sp>
          <p:nvSpPr>
            <p:cNvPr id="28" name="Rectangle 27"/>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dirty="0"/>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81881F3-AB4F-4026-8B03-DBF7475676B1}" type="datetime1">
              <a:rPr lang="en-US" smtClean="0"/>
              <a:t>9/7/2021</a:t>
            </a:fld>
            <a:endParaRPr lang="en-US" dirty="0"/>
          </a:p>
        </p:txBody>
      </p:sp>
      <p:sp>
        <p:nvSpPr>
          <p:cNvPr id="9" name="Footer Placeholder 8"/>
          <p:cNvSpPr>
            <a:spLocks noGrp="1"/>
          </p:cNvSpPr>
          <p:nvPr>
            <p:ph type="ftr" sz="quarter" idx="11"/>
          </p:nvPr>
        </p:nvSpPr>
        <p:spPr/>
        <p:txBody>
          <a:bodyPr/>
          <a:lstStyle/>
          <a:p>
            <a:r>
              <a:rPr lang="en-US"/>
              <a:t>PRESENTATION TITLE</a:t>
            </a:r>
            <a:endParaRPr lang="en-US" dirty="0"/>
          </a:p>
        </p:txBody>
      </p:sp>
      <p:sp>
        <p:nvSpPr>
          <p:cNvPr id="10" name="Slide Number Placeholder 9"/>
          <p:cNvSpPr>
            <a:spLocks noGrp="1"/>
          </p:cNvSpPr>
          <p:nvPr>
            <p:ph type="sldNum" sz="quarter" idx="12"/>
          </p:nvPr>
        </p:nvSpPr>
        <p:spPr/>
        <p:txBody>
          <a:bodyPr/>
          <a:lstStyle/>
          <a:p>
            <a:r>
              <a:rPr lang="en-US" dirty="0"/>
              <a:t>PAGE  </a:t>
            </a:r>
            <a:fld id="{93005692-73BE-493E-93AB-ECD6027A7652}" type="slidenum">
              <a:rPr lang="en-US" smtClean="0"/>
              <a:pPr/>
              <a:t>‹#›</a:t>
            </a:fld>
            <a:endParaRPr lang="en-US" dirty="0"/>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2.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80C77E-1E1D-EE42-A63B-AC14ACFC9757}"/>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8719128" y="5995768"/>
            <a:ext cx="3280501" cy="900000"/>
          </a:xfrm>
          <a:prstGeom prst="rect">
            <a:avLst/>
          </a:prstGeom>
        </p:spPr>
      </p:pic>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9/7/2021</a:t>
            </a:fld>
            <a:endParaRPr lang="en-US" dirty="0"/>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26" name="Group 25"/>
          <p:cNvGrpSpPr/>
          <p:nvPr userDrawn="1"/>
        </p:nvGrpSpPr>
        <p:grpSpPr>
          <a:xfrm>
            <a:off x="0" y="0"/>
            <a:ext cx="12192000" cy="397164"/>
            <a:chOff x="0" y="0"/>
            <a:chExt cx="12192000" cy="397164"/>
          </a:xfrm>
        </p:grpSpPr>
        <p:sp>
          <p:nvSpPr>
            <p:cNvPr id="27" name="Rectangle 26"/>
            <p:cNvSpPr/>
            <p:nvPr userDrawn="1"/>
          </p:nvSpPr>
          <p:spPr>
            <a:xfrm>
              <a:off x="1"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3050818"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48" r:id="rId21"/>
    <p:sldLayoutId id="2147483749"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5" y="434110"/>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4" y="1413165"/>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59883" y="6335311"/>
            <a:ext cx="5226517"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11"/>
            <a:ext cx="1016000"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sp>
        <p:nvSpPr>
          <p:cNvPr id="13" name="Rectangle 12">
            <a:extLst>
              <a:ext uri="{FF2B5EF4-FFF2-40B4-BE49-F238E27FC236}">
                <a16:creationId xmlns:a16="http://schemas.microsoft.com/office/drawing/2014/main" id="{FD16A787-DDB5-5449-8E18-3548EF301897}"/>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42797C55-5744-2B40-ABE3-792CC050BCB1}"/>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9B5392C8-F15E-9343-A94F-99465150F89B}"/>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4DAAC592-CB70-9A46-87DB-D3AB913460DC}"/>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B073AC6A-DFEE-4B48-B693-A91C97F76CC5}"/>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A close up of a logo&#10;&#10;Description automatically generated">
            <a:extLst>
              <a:ext uri="{FF2B5EF4-FFF2-40B4-BE49-F238E27FC236}">
                <a16:creationId xmlns:a16="http://schemas.microsoft.com/office/drawing/2014/main" id="{9B4269F7-90AB-4EBA-96C8-40EA91EBAE03}"/>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8180717" y="5926617"/>
            <a:ext cx="4011283" cy="1101188"/>
          </a:xfrm>
          <a:prstGeom prst="rect">
            <a:avLst/>
          </a:prstGeom>
        </p:spPr>
      </p:pic>
    </p:spTree>
    <p:extLst>
      <p:ext uri="{BB962C8B-B14F-4D97-AF65-F5344CB8AC3E}">
        <p14:creationId xmlns:p14="http://schemas.microsoft.com/office/powerpoint/2010/main" val="17486444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p:transition spd="slow">
    <p:push dir="u"/>
  </p:transition>
  <p:hf hdr="0" ftr="0" dt="0"/>
  <p:txStyles>
    <p:titleStyle>
      <a:lvl1pPr algn="l" defTabSz="685800"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94" indent="-216694" algn="l" defTabSz="685800"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74AEB87-8729-F848-8635-538C2407B8F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474344" y="5991453"/>
            <a:ext cx="4374001" cy="900000"/>
          </a:xfrm>
          <a:prstGeom prst="rect">
            <a:avLst/>
          </a:prstGeom>
        </p:spPr>
      </p:pic>
      <p:sp>
        <p:nvSpPr>
          <p:cNvPr id="2" name="Title Placeholder 1"/>
          <p:cNvSpPr>
            <a:spLocks noGrp="1"/>
          </p:cNvSpPr>
          <p:nvPr>
            <p:ph type="title"/>
          </p:nvPr>
        </p:nvSpPr>
        <p:spPr>
          <a:xfrm>
            <a:off x="259885" y="434110"/>
            <a:ext cx="11569729" cy="8959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4" y="1413165"/>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59883" y="6335311"/>
            <a:ext cx="5226517"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8000" y="6335311"/>
            <a:ext cx="1016000"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sp>
        <p:nvSpPr>
          <p:cNvPr id="13" name="Rectangle 12">
            <a:extLst>
              <a:ext uri="{FF2B5EF4-FFF2-40B4-BE49-F238E27FC236}">
                <a16:creationId xmlns:a16="http://schemas.microsoft.com/office/drawing/2014/main" id="{FD16A787-DDB5-5449-8E18-3548EF301897}"/>
              </a:ext>
            </a:extLst>
          </p:cNvPr>
          <p:cNvSpPr/>
          <p:nvPr userDrawn="1"/>
        </p:nvSpPr>
        <p:spPr>
          <a:xfrm>
            <a:off x="2" y="198582"/>
            <a:ext cx="3082197"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42797C55-5744-2B40-ABE3-792CC050BCB1}"/>
              </a:ext>
            </a:extLst>
          </p:cNvPr>
          <p:cNvSpPr/>
          <p:nvPr userDrawn="1"/>
        </p:nvSpPr>
        <p:spPr>
          <a:xfrm>
            <a:off x="305081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9B5392C8-F15E-9343-A94F-99465150F89B}"/>
              </a:ext>
            </a:extLst>
          </p:cNvPr>
          <p:cNvSpPr/>
          <p:nvPr userDrawn="1"/>
        </p:nvSpPr>
        <p:spPr>
          <a:xfrm>
            <a:off x="6097879" y="198582"/>
            <a:ext cx="3047061"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4DAAC592-CB70-9A46-87DB-D3AB913460DC}"/>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B073AC6A-DFEE-4B48-B693-A91C97F76CC5}"/>
              </a:ext>
            </a:extLst>
          </p:cNvPr>
          <p:cNvSpPr/>
          <p:nvPr userDrawn="1"/>
        </p:nvSpPr>
        <p:spPr>
          <a:xfrm>
            <a:off x="1"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17921706"/>
      </p:ext>
    </p:extLst>
  </p:cSld>
  <p:clrMap bg1="lt1" tx1="dk1" bg2="lt2" tx2="dk2" accent1="accent1" accent2="accent2" accent3="accent3" accent4="accent4" accent5="accent5" accent6="accent6" hlink="hlink" folHlink="folHlink"/>
  <p:sldLayoutIdLst>
    <p:sldLayoutId id="2147483744" r:id="rId1"/>
    <p:sldLayoutId id="2147483746" r:id="rId2"/>
  </p:sldLayoutIdLst>
  <p:transition spd="slow">
    <p:push dir="u"/>
  </p:transition>
  <p:hf hdr="0" dt="0"/>
  <p:txStyles>
    <p:titleStyle>
      <a:lvl1pPr algn="l" defTabSz="685800"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94" indent="-216694" algn="l" defTabSz="685800"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9/7/2021</a:t>
            </a:fld>
            <a:endParaRPr lang="en-US" dirty="0"/>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PAGE  </a:t>
            </a:r>
            <a:fld id="{93005692-73BE-493E-93AB-ECD6027A7652}" type="slidenum">
              <a:rPr lang="en-US" smtClean="0"/>
              <a:pPr/>
              <a:t>‹#›</a:t>
            </a:fld>
            <a:endParaRPr lang="en-US" dirty="0"/>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56792847"/>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uwaterloo.ca/coronavirus/graduate-student-information#fall-term"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hyperlink" Target="https://uwaterloo.ca/coronavirus/frequently-asked-questions" TargetMode="External"/><Relationship Id="rId3" Type="http://schemas.openxmlformats.org/officeDocument/2006/relationships/hyperlink" Target="https://www.canada.ca/en/immigration-refugees-citizenship/services/coronavirus-covid19/travel-restrictions-exemptions.html#quarantine" TargetMode="External"/><Relationship Id="rId7" Type="http://schemas.openxmlformats.org/officeDocument/2006/relationships/hyperlink" Target="https://uwaterloo.ca/campus-wellness/covid-19-vaccine-centr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uwaterloo.ca/coronavirus/return/vaccination-requirement#approved-vaccines" TargetMode="External"/><Relationship Id="rId5" Type="http://schemas.openxmlformats.org/officeDocument/2006/relationships/hyperlink" Target="https://checkin.uwaterloo.ca/" TargetMode="External"/><Relationship Id="rId4" Type="http://schemas.openxmlformats.org/officeDocument/2006/relationships/hyperlink" Target="https://uwaterloo.ca/coronavirus/return/vaccination-requiremen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waterloo.ca/international-student-guide/prepare/waterloo-student-quarantine-package#deadlin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uwaterloo.ca/coronavirus/academic-information/graduate-student-information" TargetMode="External"/><Relationship Id="rId4" Type="http://schemas.openxmlformats.org/officeDocument/2006/relationships/hyperlink" Target="mailto:ise@uwaterloo.ca?subject=Eligibility%20-%20Waterloo%20Student%20Quarantine%20Packag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search.yahoo.com/_ylt=AwrC3O9grE5fH1cA7CRr7IlQ;_ylu=X3oDMTByOHZyb21tBGNvbG8DYmYxBHBvcwMxBHZ0aWQDBHNlYwNzcg--/RV=2/RE=1599020257/RO=10/RU=https%3a%2f%2fget.adobe.com%2freader%2f/RK=2/RS=yDX9yvrlcY1xQmcIEt47Q5aNFhc-" TargetMode="External"/><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uwaterloo.ca/safety-office/training/employee-safety-orientation" TargetMode="External"/><Relationship Id="rId7" Type="http://schemas.openxmlformats.org/officeDocument/2006/relationships/hyperlink" Target="https://uwaterloo.ca/academic-integrity/graduate-ai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uwaterloo.ca/accessibility/accessibility-workplace/accessibility-training" TargetMode="External"/><Relationship Id="rId5" Type="http://schemas.openxmlformats.org/officeDocument/2006/relationships/hyperlink" Target="https://uwaterloo.ca/safety-office/training/workplace-violence-awareness" TargetMode="External"/><Relationship Id="rId4" Type="http://schemas.openxmlformats.org/officeDocument/2006/relationships/hyperlink" Target="https://uwaterloo.ca/safety-office/training/whmis-2015"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ceca@uwaterloo.ca" TargetMode="External"/><Relationship Id="rId3" Type="http://schemas.openxmlformats.org/officeDocument/2006/relationships/hyperlink" Target="https://uwaterloo.ca/map/NH?basemap=D#map=16/43.4700/-80.5438" TargetMode="External"/><Relationship Id="rId7" Type="http://schemas.openxmlformats.org/officeDocument/2006/relationships/hyperlink" Target="https://uwaterloo.ca/map/"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uwaterloo.ca/map/SCH?basemap=D&amp;directions_waypoint=43.46929%2C-80.5403%2CSouth+Campus+Hall+%28SCH%29" TargetMode="External"/><Relationship Id="rId5" Type="http://schemas.openxmlformats.org/officeDocument/2006/relationships/hyperlink" Target="https://uwaterloo.ca/map/HS?basemap=D" TargetMode="External"/><Relationship Id="rId4" Type="http://schemas.openxmlformats.org/officeDocument/2006/relationships/hyperlink" Target="mailto:askthecentre@uwaterloo.ca" TargetMode="External"/><Relationship Id="rId9" Type="http://schemas.openxmlformats.org/officeDocument/2006/relationships/hyperlink" Target="https://uwaterloo.ca/coronavirus/catalogs/modified-servic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adm.uwaterloo.ca/infocour/CIR/SA/grad.html"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www.adm.uwaterloo.ca/infocour/CIR/SA/grad.html"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hyperlink" Target="http://www.adm.uwaterloo.ca/infocour/CIR/SA/grad.html"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uwaterloo.ca/graduate-studies-postdoctoral-affairs/important-dates/calendar?year=2020&amp;month=09&amp;op=Apply&amp;type=&amp;audience=&amp;combine="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uwaterloo.ca/academic-integrity/integrity-matters-mobile-application" TargetMode="External"/><Relationship Id="rId2" Type="http://schemas.openxmlformats.org/officeDocument/2006/relationships/hyperlink" Target="https://uwaterloo.ca/secretariat/policies-procedures-guidelines/policy-71"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jpe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92.sv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hyperlink" Target="https://bit.ly/aisummit202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talenthub.vectorinstitute.ai" TargetMode="External"/><Relationship Id="rId2"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image" Target="../media/image93.emf"/><Relationship Id="rId5" Type="http://schemas.openxmlformats.org/officeDocument/2006/relationships/oleObject" Target="../embeddings/oleObject1.bin"/><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86.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hyperlink" Target="https://www.youtube.com/channel/UCFCbqKIQ-8mca0zmMVziAfg" TargetMode="External"/><Relationship Id="rId11" Type="http://schemas.openxmlformats.org/officeDocument/2006/relationships/image" Target="../media/image98.png"/><Relationship Id="rId5" Type="http://schemas.openxmlformats.org/officeDocument/2006/relationships/hyperlink" Target="https://bit.ly/aisummit2021" TargetMode="External"/><Relationship Id="rId10" Type="http://schemas.openxmlformats.org/officeDocument/2006/relationships/image" Target="../media/image97.svg"/><Relationship Id="rId4" Type="http://schemas.openxmlformats.org/officeDocument/2006/relationships/hyperlink" Target="mailto:aimasters@vectorinstitute.ai" TargetMode="External"/><Relationship Id="rId9"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jpeg"/></Relationships>
</file>

<file path=ppt/slides/_rels/slide50.xml.rels><?xml version="1.0" encoding="UTF-8" standalone="yes"?>
<Relationships xmlns="http://schemas.openxmlformats.org/package/2006/relationships"><Relationship Id="rId2" Type="http://schemas.openxmlformats.org/officeDocument/2006/relationships/hyperlink" Target="https://uwaterloo.ca/co-operative-education/co-op-updates-due-to-covid-19" TargetMode="Externa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uwaterloo.ca/student-success/international-student-resources/immigration-consulting" TargetMode="External"/><Relationship Id="rId2" Type="http://schemas.openxmlformats.org/officeDocument/2006/relationships/hyperlink" Target="mailto:ceeivsies@uwaterloo.ca"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uwaterloo.ca/student-success/ask-immigration-consultant"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9.jpe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3" Type="http://schemas.openxmlformats.org/officeDocument/2006/relationships/image" Target="../media/image32.jpeg"/><Relationship Id="rId18" Type="http://schemas.openxmlformats.org/officeDocument/2006/relationships/image" Target="../media/image37.png"/><Relationship Id="rId26" Type="http://schemas.openxmlformats.org/officeDocument/2006/relationships/image" Target="../media/image44.jpeg"/><Relationship Id="rId39" Type="http://schemas.openxmlformats.org/officeDocument/2006/relationships/image" Target="../media/image57.jpeg"/><Relationship Id="rId21" Type="http://schemas.openxmlformats.org/officeDocument/2006/relationships/image" Target="../media/image39.jpeg"/><Relationship Id="rId34" Type="http://schemas.openxmlformats.org/officeDocument/2006/relationships/image" Target="../media/image52.jpeg"/><Relationship Id="rId42" Type="http://schemas.openxmlformats.org/officeDocument/2006/relationships/image" Target="../media/image60.jpeg"/><Relationship Id="rId7" Type="http://schemas.openxmlformats.org/officeDocument/2006/relationships/image" Target="../media/image27.jpeg"/><Relationship Id="rId2" Type="http://schemas.openxmlformats.org/officeDocument/2006/relationships/notesSlide" Target="../notesSlides/notesSlide4.xml"/><Relationship Id="rId16" Type="http://schemas.openxmlformats.org/officeDocument/2006/relationships/image" Target="../media/image35.jpeg"/><Relationship Id="rId20" Type="http://schemas.openxmlformats.org/officeDocument/2006/relationships/image" Target="../media/image38.jpeg"/><Relationship Id="rId29" Type="http://schemas.openxmlformats.org/officeDocument/2006/relationships/image" Target="../media/image47.jpeg"/><Relationship Id="rId41"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26.jpeg"/><Relationship Id="rId11" Type="http://schemas.openxmlformats.org/officeDocument/2006/relationships/image" Target="../media/image20.jpeg"/><Relationship Id="rId24" Type="http://schemas.openxmlformats.org/officeDocument/2006/relationships/image" Target="../media/image42.jpeg"/><Relationship Id="rId32" Type="http://schemas.openxmlformats.org/officeDocument/2006/relationships/image" Target="../media/image50.jpeg"/><Relationship Id="rId37" Type="http://schemas.openxmlformats.org/officeDocument/2006/relationships/image" Target="../media/image55.jpeg"/><Relationship Id="rId40" Type="http://schemas.openxmlformats.org/officeDocument/2006/relationships/image" Target="../media/image58.jpeg"/><Relationship Id="rId5" Type="http://schemas.openxmlformats.org/officeDocument/2006/relationships/image" Target="../media/image25.jpeg"/><Relationship Id="rId15" Type="http://schemas.openxmlformats.org/officeDocument/2006/relationships/image" Target="../media/image34.jpeg"/><Relationship Id="rId23" Type="http://schemas.openxmlformats.org/officeDocument/2006/relationships/image" Target="../media/image41.jpeg"/><Relationship Id="rId28" Type="http://schemas.openxmlformats.org/officeDocument/2006/relationships/image" Target="../media/image46.jpeg"/><Relationship Id="rId36" Type="http://schemas.openxmlformats.org/officeDocument/2006/relationships/image" Target="../media/image54.jpeg"/><Relationship Id="rId10" Type="http://schemas.openxmlformats.org/officeDocument/2006/relationships/image" Target="../media/image30.jpeg"/><Relationship Id="rId19" Type="http://schemas.microsoft.com/office/2007/relationships/hdphoto" Target="../media/hdphoto2.wdp"/><Relationship Id="rId31" Type="http://schemas.openxmlformats.org/officeDocument/2006/relationships/image" Target="../media/image4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3.jpeg"/><Relationship Id="rId22" Type="http://schemas.openxmlformats.org/officeDocument/2006/relationships/image" Target="../media/image40.jpeg"/><Relationship Id="rId27" Type="http://schemas.openxmlformats.org/officeDocument/2006/relationships/image" Target="../media/image45.jpeg"/><Relationship Id="rId30" Type="http://schemas.openxmlformats.org/officeDocument/2006/relationships/image" Target="../media/image48.jpeg"/><Relationship Id="rId35" Type="http://schemas.openxmlformats.org/officeDocument/2006/relationships/image" Target="../media/image53.jpeg"/><Relationship Id="rId43" Type="http://schemas.openxmlformats.org/officeDocument/2006/relationships/image" Target="../media/image61.jpeg"/><Relationship Id="rId8" Type="http://schemas.openxmlformats.org/officeDocument/2006/relationships/image" Target="../media/image28.jpeg"/><Relationship Id="rId3" Type="http://schemas.openxmlformats.org/officeDocument/2006/relationships/image" Target="../media/image23.jpeg"/><Relationship Id="rId12" Type="http://schemas.openxmlformats.org/officeDocument/2006/relationships/image" Target="../media/image31.gif"/><Relationship Id="rId17" Type="http://schemas.openxmlformats.org/officeDocument/2006/relationships/image" Target="../media/image36.jpeg"/><Relationship Id="rId25" Type="http://schemas.openxmlformats.org/officeDocument/2006/relationships/image" Target="../media/image43.jpeg"/><Relationship Id="rId33" Type="http://schemas.openxmlformats.org/officeDocument/2006/relationships/image" Target="../media/image51.jpeg"/><Relationship Id="rId38" Type="http://schemas.openxmlformats.org/officeDocument/2006/relationships/image" Target="../media/image56.jpeg"/></Relationships>
</file>

<file path=ppt/slides/_rels/slide60.xml.rels><?xml version="1.0" encoding="UTF-8" standalone="yes"?>
<Relationships xmlns="http://schemas.openxmlformats.org/package/2006/relationships"><Relationship Id="rId3" Type="http://schemas.openxmlformats.org/officeDocument/2006/relationships/hyperlink" Target="https://uwaterloo.ca/safety-office/training/whmis-2015" TargetMode="External"/><Relationship Id="rId2" Type="http://schemas.openxmlformats.org/officeDocument/2006/relationships/hyperlink" Target="https://uwaterloo.ca/safety-office/training/employee-safety-orientation" TargetMode="External"/><Relationship Id="rId1" Type="http://schemas.openxmlformats.org/officeDocument/2006/relationships/slideLayout" Target="../slideLayouts/slideLayout5.xml"/><Relationship Id="rId6" Type="http://schemas.openxmlformats.org/officeDocument/2006/relationships/hyperlink" Target="https://uwaterloo.ca/academic-integrity/graduate-aim" TargetMode="External"/><Relationship Id="rId5" Type="http://schemas.openxmlformats.org/officeDocument/2006/relationships/hyperlink" Target="https://uwaterloo.ca/accessibility/accessibility-workplace/accessibility-training" TargetMode="External"/><Relationship Id="rId4" Type="http://schemas.openxmlformats.org/officeDocument/2006/relationships/hyperlink" Target="https://uwaterloo.ca/safety-office/training/workplace-violence-awarenes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740" y="1538894"/>
            <a:ext cx="5486243" cy="1474115"/>
          </a:xfrm>
        </p:spPr>
        <p:txBody>
          <a:bodyPr>
            <a:normAutofit fontScale="90000"/>
          </a:bodyPr>
          <a:lstStyle/>
          <a:p>
            <a:r>
              <a:rPr lang="en-US" dirty="0"/>
              <a:t>DATA SCIENCE FALL 2021 ORIENTATION</a:t>
            </a:r>
          </a:p>
        </p:txBody>
      </p:sp>
      <p:sp>
        <p:nvSpPr>
          <p:cNvPr id="5" name="Subtitle 4">
            <a:extLst>
              <a:ext uri="{FF2B5EF4-FFF2-40B4-BE49-F238E27FC236}">
                <a16:creationId xmlns:a16="http://schemas.microsoft.com/office/drawing/2014/main" id="{049FDAB9-515D-4F12-A871-DB417BD521DD}"/>
              </a:ext>
            </a:extLst>
          </p:cNvPr>
          <p:cNvSpPr>
            <a:spLocks noGrp="1"/>
          </p:cNvSpPr>
          <p:nvPr>
            <p:ph type="subTitle" idx="1"/>
          </p:nvPr>
        </p:nvSpPr>
        <p:spPr>
          <a:xfrm>
            <a:off x="452739" y="3801032"/>
            <a:ext cx="5486243" cy="1878800"/>
          </a:xfrm>
        </p:spPr>
        <p:txBody>
          <a:bodyPr>
            <a:normAutofit/>
          </a:bodyPr>
          <a:lstStyle/>
          <a:p>
            <a:r>
              <a:rPr lang="en-US" sz="1500" dirty="0">
                <a:sym typeface="Wingdings" panose="05000000000000000000" pitchFamily="2" charset="2"/>
              </a:rPr>
              <a:t>We ask that you mute your microphones while others are talking to prevent interruption.</a:t>
            </a:r>
            <a:endParaRPr lang="en-US" sz="1500" dirty="0"/>
          </a:p>
          <a:p>
            <a:r>
              <a:rPr lang="en-US" sz="1500" dirty="0"/>
              <a:t>Please note that this session will be recorded.</a:t>
            </a:r>
          </a:p>
        </p:txBody>
      </p:sp>
      <p:sp>
        <p:nvSpPr>
          <p:cNvPr id="10" name="Date Placeholder 9"/>
          <p:cNvSpPr>
            <a:spLocks noGrp="1"/>
          </p:cNvSpPr>
          <p:nvPr>
            <p:ph type="dt" sz="half" idx="10"/>
          </p:nvPr>
        </p:nvSpPr>
        <p:spPr>
          <a:xfrm>
            <a:off x="452740" y="3152283"/>
            <a:ext cx="1696694" cy="276717"/>
          </a:xfrm>
        </p:spPr>
        <p:txBody>
          <a:bodyPr/>
          <a:lstStyle/>
          <a:p>
            <a:r>
              <a:rPr lang="en-US" dirty="0"/>
              <a:t>9/02/2021 @ 10am</a:t>
            </a:r>
          </a:p>
        </p:txBody>
      </p:sp>
      <p:pic>
        <p:nvPicPr>
          <p:cNvPr id="7" name="Picture 6"/>
          <p:cNvPicPr>
            <a:picLocks/>
          </p:cNvPicPr>
          <p:nvPr/>
        </p:nvPicPr>
        <p:blipFill rotWithShape="1">
          <a:blip r:embed="rId2">
            <a:extLst>
              <a:ext uri="{28A0092B-C50C-407E-A947-70E740481C1C}">
                <a14:useLocalDpi xmlns:a14="http://schemas.microsoft.com/office/drawing/2010/main" val="0"/>
              </a:ext>
            </a:extLst>
          </a:blip>
          <a:srcRect l="28676" r="8505"/>
          <a:stretch/>
        </p:blipFill>
        <p:spPr>
          <a:xfrm>
            <a:off x="6112932" y="396000"/>
            <a:ext cx="6079067" cy="6462000"/>
          </a:xfrm>
          <a:prstGeom prst="rect">
            <a:avLst/>
          </a:prstGeom>
        </p:spPr>
      </p:pic>
    </p:spTree>
    <p:extLst>
      <p:ext uri="{BB962C8B-B14F-4D97-AF65-F5344CB8AC3E}">
        <p14:creationId xmlns:p14="http://schemas.microsoft.com/office/powerpoint/2010/main" val="129164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US" dirty="0"/>
              <a:t>THANK YOU!</a:t>
            </a:r>
          </a:p>
        </p:txBody>
      </p:sp>
      <p:sp>
        <p:nvSpPr>
          <p:cNvPr id="12" name="Content Placeholder 2">
            <a:extLst>
              <a:ext uri="{FF2B5EF4-FFF2-40B4-BE49-F238E27FC236}">
                <a16:creationId xmlns:a16="http://schemas.microsoft.com/office/drawing/2014/main" id="{0A738031-1DCA-4315-A324-EE759B6D7344}"/>
              </a:ext>
            </a:extLst>
          </p:cNvPr>
          <p:cNvSpPr>
            <a:spLocks noGrp="1"/>
          </p:cNvSpPr>
          <p:nvPr>
            <p:ph idx="1"/>
          </p:nvPr>
        </p:nvSpPr>
        <p:spPr>
          <a:xfrm>
            <a:off x="259882" y="1414800"/>
            <a:ext cx="11569729" cy="4595117"/>
          </a:xfrm>
        </p:spPr>
        <p:txBody>
          <a:bodyPr>
            <a:normAutofit/>
          </a:bodyPr>
          <a:lstStyle/>
          <a:p>
            <a:pPr>
              <a:buFont typeface="Wingdings" panose="05000000000000000000" pitchFamily="2" charset="2"/>
              <a:buChar char="§"/>
            </a:pPr>
            <a:r>
              <a:rPr lang="en-US" sz="2800" dirty="0"/>
              <a:t>Professor Yuying Li </a:t>
            </a:r>
          </a:p>
          <a:p>
            <a:pPr lvl="1">
              <a:buFont typeface="Wingdings" panose="05000000000000000000" pitchFamily="2" charset="2"/>
              <a:buChar char="§"/>
            </a:pPr>
            <a:r>
              <a:rPr lang="en-US" sz="2400" dirty="0"/>
              <a:t>Founding Program Director (&lt; 2021)</a:t>
            </a:r>
          </a:p>
          <a:p>
            <a:pPr>
              <a:buFont typeface="Wingdings" panose="05000000000000000000" pitchFamily="2" charset="2"/>
              <a:buChar char="§"/>
            </a:pPr>
            <a:r>
              <a:rPr lang="en-US" sz="2800" dirty="0"/>
              <a:t>Professor Stephen </a:t>
            </a:r>
            <a:r>
              <a:rPr lang="en-US" sz="2800" dirty="0" err="1"/>
              <a:t>Vavasis</a:t>
            </a:r>
            <a:endParaRPr lang="en-US" sz="2800" dirty="0"/>
          </a:p>
          <a:p>
            <a:pPr lvl="1">
              <a:buFont typeface="Wingdings" panose="05000000000000000000" pitchFamily="2" charset="2"/>
              <a:buChar char="§"/>
            </a:pPr>
            <a:r>
              <a:rPr lang="en-US" sz="2400" dirty="0"/>
              <a:t>Interim Program Director (2021.01 – 2021.08)</a:t>
            </a:r>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966B2D3-667B-4953-A542-7BF2A6F4C6FD}"/>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pic>
        <p:nvPicPr>
          <p:cNvPr id="1030" name="Picture 6" descr="Free Clapping Hands Clip Art">
            <a:extLst>
              <a:ext uri="{FF2B5EF4-FFF2-40B4-BE49-F238E27FC236}">
                <a16:creationId xmlns:a16="http://schemas.microsoft.com/office/drawing/2014/main" id="{CB2A16AE-16D1-4399-BD10-FD17ECC6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1813" y="1710772"/>
            <a:ext cx="1727273" cy="180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US" dirty="0"/>
              <a:t>MY </a:t>
            </a:r>
            <a:r>
              <a:rPr lang="en-US" dirty="0">
                <a:solidFill>
                  <a:schemeClr val="accent6">
                    <a:lumMod val="60000"/>
                    <a:lumOff val="40000"/>
                  </a:schemeClr>
                </a:solidFill>
              </a:rPr>
              <a:t>PERSONAL</a:t>
            </a:r>
            <a:r>
              <a:rPr lang="en-US" dirty="0"/>
              <a:t> ADVICE TO STUDENTS</a:t>
            </a:r>
          </a:p>
        </p:txBody>
      </p:sp>
      <p:sp>
        <p:nvSpPr>
          <p:cNvPr id="3" name="Content Placeholder 2">
            <a:extLst>
              <a:ext uri="{FF2B5EF4-FFF2-40B4-BE49-F238E27FC236}">
                <a16:creationId xmlns:a16="http://schemas.microsoft.com/office/drawing/2014/main" id="{F396DDBF-A51C-4444-9ADD-671EB4E6334D}"/>
              </a:ext>
            </a:extLst>
          </p:cNvPr>
          <p:cNvSpPr>
            <a:spLocks noGrp="1"/>
          </p:cNvSpPr>
          <p:nvPr>
            <p:ph idx="1"/>
          </p:nvPr>
        </p:nvSpPr>
        <p:spPr/>
        <p:txBody>
          <a:bodyPr>
            <a:normAutofit lnSpcReduction="10000"/>
          </a:bodyPr>
          <a:lstStyle/>
          <a:p>
            <a:pPr>
              <a:buFont typeface="Wingdings" panose="05000000000000000000" pitchFamily="2" charset="2"/>
              <a:buChar char="§"/>
            </a:pPr>
            <a:r>
              <a:rPr lang="en-US" sz="2800" dirty="0"/>
              <a:t>mathematics/theory </a:t>
            </a:r>
            <a:r>
              <a:rPr lang="en-US" sz="2800" dirty="0">
                <a:solidFill>
                  <a:schemeClr val="accent5">
                    <a:lumMod val="60000"/>
                    <a:lumOff val="40000"/>
                  </a:schemeClr>
                </a:solidFill>
              </a:rPr>
              <a:t>vs</a:t>
            </a:r>
            <a:r>
              <a:rPr lang="en-US" sz="2800" dirty="0"/>
              <a:t> software/practice</a:t>
            </a:r>
          </a:p>
          <a:p>
            <a:pPr lvl="1">
              <a:buFont typeface="Wingdings" panose="05000000000000000000" pitchFamily="2" charset="2"/>
              <a:buChar char="§"/>
            </a:pPr>
            <a:r>
              <a:rPr lang="en-US" sz="2400" dirty="0"/>
              <a:t>ability to </a:t>
            </a:r>
            <a:r>
              <a:rPr lang="en-US" sz="2400" dirty="0">
                <a:solidFill>
                  <a:srgbClr val="00B050"/>
                </a:solidFill>
              </a:rPr>
              <a:t>create</a:t>
            </a:r>
            <a:r>
              <a:rPr lang="en-US" sz="2400" dirty="0"/>
              <a:t> new software, </a:t>
            </a:r>
            <a:r>
              <a:rPr lang="en-US" sz="2400" u="sng" dirty="0"/>
              <a:t>not</a:t>
            </a:r>
            <a:r>
              <a:rPr lang="en-US" sz="2400" dirty="0"/>
              <a:t> just </a:t>
            </a:r>
            <a:r>
              <a:rPr lang="en-US" sz="2400" dirty="0">
                <a:solidFill>
                  <a:srgbClr val="FF0000"/>
                </a:solidFill>
              </a:rPr>
              <a:t>use</a:t>
            </a:r>
            <a:r>
              <a:rPr lang="en-US" sz="2400" dirty="0"/>
              <a:t> existing software</a:t>
            </a:r>
          </a:p>
          <a:p>
            <a:pPr>
              <a:buFont typeface="Wingdings" panose="05000000000000000000" pitchFamily="2" charset="2"/>
              <a:buChar char="§"/>
            </a:pPr>
            <a:r>
              <a:rPr lang="en-US" sz="2800" dirty="0"/>
              <a:t>skill/vision/perspective </a:t>
            </a:r>
            <a:r>
              <a:rPr lang="en-US" sz="2800" dirty="0">
                <a:solidFill>
                  <a:schemeClr val="accent5">
                    <a:lumMod val="60000"/>
                    <a:lumOff val="40000"/>
                  </a:schemeClr>
                </a:solidFill>
              </a:rPr>
              <a:t>vs</a:t>
            </a:r>
            <a:r>
              <a:rPr lang="en-US" sz="2800" dirty="0"/>
              <a:t> specific knowledge </a:t>
            </a:r>
          </a:p>
          <a:p>
            <a:pPr lvl="1">
              <a:buFont typeface="Wingdings" panose="05000000000000000000" pitchFamily="2" charset="2"/>
              <a:buChar char="§"/>
            </a:pPr>
            <a:r>
              <a:rPr lang="en-US" sz="2400" dirty="0"/>
              <a:t>focus on broadening your </a:t>
            </a:r>
            <a:r>
              <a:rPr lang="en-US" sz="2400" dirty="0">
                <a:solidFill>
                  <a:srgbClr val="00B050"/>
                </a:solidFill>
              </a:rPr>
              <a:t>experiences</a:t>
            </a:r>
            <a:r>
              <a:rPr lang="en-US" sz="2400" dirty="0"/>
              <a:t> and tasting different </a:t>
            </a:r>
            <a:r>
              <a:rPr lang="en-US" sz="2400" dirty="0">
                <a:solidFill>
                  <a:srgbClr val="00B050"/>
                </a:solidFill>
              </a:rPr>
              <a:t>ways of thinking</a:t>
            </a:r>
          </a:p>
          <a:p>
            <a:pPr lvl="1">
              <a:buFont typeface="Wingdings" panose="05000000000000000000" pitchFamily="2" charset="2"/>
              <a:buChar char="§"/>
            </a:pPr>
            <a:r>
              <a:rPr lang="en-US" sz="2400" u="sng" dirty="0"/>
              <a:t>not</a:t>
            </a:r>
            <a:r>
              <a:rPr lang="en-US" sz="2400" dirty="0"/>
              <a:t> a checklist of </a:t>
            </a:r>
            <a:r>
              <a:rPr lang="en-US" sz="2400" dirty="0">
                <a:solidFill>
                  <a:srgbClr val="FF0000"/>
                </a:solidFill>
              </a:rPr>
              <a:t>specific know-hows</a:t>
            </a:r>
            <a:r>
              <a:rPr lang="en-US" sz="2400" dirty="0"/>
              <a:t>—many become outdated fast anyway</a:t>
            </a:r>
          </a:p>
          <a:p>
            <a:pPr lvl="1">
              <a:buFont typeface="Wingdings" panose="05000000000000000000" pitchFamily="2" charset="2"/>
              <a:buChar char="§"/>
            </a:pPr>
            <a:r>
              <a:rPr lang="en-US" sz="2400" dirty="0"/>
              <a:t>not “end of the world” if a specific course is not available; take another one</a:t>
            </a:r>
          </a:p>
          <a:p>
            <a:pPr>
              <a:buFont typeface="Wingdings" panose="05000000000000000000" pitchFamily="2" charset="2"/>
              <a:buChar char="§"/>
            </a:pPr>
            <a:r>
              <a:rPr lang="en-US" sz="2800" dirty="0"/>
              <a:t>faculty freedom in teaching </a:t>
            </a:r>
            <a:r>
              <a:rPr lang="en-US" sz="2800" dirty="0">
                <a:solidFill>
                  <a:schemeClr val="accent5">
                    <a:lumMod val="60000"/>
                    <a:lumOff val="40000"/>
                  </a:schemeClr>
                </a:solidFill>
              </a:rPr>
              <a:t>vs</a:t>
            </a:r>
            <a:r>
              <a:rPr lang="en-US" sz="2800" dirty="0"/>
              <a:t> a fixed, rigid, standardized syllabus</a:t>
            </a:r>
          </a:p>
          <a:p>
            <a:pPr lvl="1">
              <a:buFont typeface="Wingdings" panose="05000000000000000000" pitchFamily="2" charset="2"/>
              <a:buChar char="§"/>
            </a:pPr>
            <a:r>
              <a:rPr lang="en-US" sz="2400" dirty="0"/>
              <a:t>if the latter, there’d be no value in going to “top schools”</a:t>
            </a:r>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966B2D3-667B-4953-A542-7BF2A6F4C6FD}"/>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pic>
        <p:nvPicPr>
          <p:cNvPr id="8" name="Picture 4" descr="Mu Zhu">
            <a:extLst>
              <a:ext uri="{FF2B5EF4-FFF2-40B4-BE49-F238E27FC236}">
                <a16:creationId xmlns:a16="http://schemas.microsoft.com/office/drawing/2014/main" id="{49BEBA84-879F-41A0-9281-F1DB552B5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099" y="882071"/>
            <a:ext cx="1130217" cy="158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1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US" dirty="0"/>
              <a:t>MY </a:t>
            </a:r>
            <a:r>
              <a:rPr lang="en-US" dirty="0">
                <a:solidFill>
                  <a:schemeClr val="accent6">
                    <a:lumMod val="60000"/>
                    <a:lumOff val="40000"/>
                  </a:schemeClr>
                </a:solidFill>
              </a:rPr>
              <a:t>PERSONAL</a:t>
            </a:r>
            <a:r>
              <a:rPr lang="en-US" dirty="0"/>
              <a:t> ADVICE TO STUDENTS</a:t>
            </a:r>
          </a:p>
        </p:txBody>
      </p:sp>
      <p:sp>
        <p:nvSpPr>
          <p:cNvPr id="3" name="Content Placeholder 2">
            <a:extLst>
              <a:ext uri="{FF2B5EF4-FFF2-40B4-BE49-F238E27FC236}">
                <a16:creationId xmlns:a16="http://schemas.microsoft.com/office/drawing/2014/main" id="{F396DDBF-A51C-4444-9ADD-671EB4E6334D}"/>
              </a:ext>
            </a:extLst>
          </p:cNvPr>
          <p:cNvSpPr>
            <a:spLocks noGrp="1"/>
          </p:cNvSpPr>
          <p:nvPr>
            <p:ph idx="1"/>
          </p:nvPr>
        </p:nvSpPr>
        <p:spPr>
          <a:xfrm>
            <a:off x="259882" y="1414800"/>
            <a:ext cx="11569729" cy="4595117"/>
          </a:xfrm>
        </p:spPr>
        <p:txBody>
          <a:bodyPr>
            <a:normAutofit/>
          </a:bodyPr>
          <a:lstStyle/>
          <a:p>
            <a:pPr>
              <a:buFont typeface="Wingdings" panose="05000000000000000000" pitchFamily="2" charset="2"/>
              <a:buChar char="§"/>
            </a:pPr>
            <a:r>
              <a:rPr lang="en-US" sz="2800" dirty="0"/>
              <a:t>in short …</a:t>
            </a:r>
          </a:p>
          <a:p>
            <a:pPr lvl="1">
              <a:buFont typeface="Wingdings" panose="05000000000000000000" pitchFamily="2" charset="2"/>
              <a:buChar char="§"/>
            </a:pPr>
            <a:r>
              <a:rPr lang="en-US" sz="2400" dirty="0"/>
              <a:t>Grow up!</a:t>
            </a:r>
          </a:p>
          <a:p>
            <a:pPr lvl="1">
              <a:buFont typeface="Wingdings" panose="05000000000000000000" pitchFamily="2" charset="2"/>
              <a:buChar char="§"/>
            </a:pPr>
            <a:r>
              <a:rPr lang="en-US" sz="2400" dirty="0"/>
              <a:t>You are </a:t>
            </a:r>
            <a:r>
              <a:rPr lang="en-US" sz="2400" u="sng" dirty="0"/>
              <a:t>not</a:t>
            </a:r>
            <a:r>
              <a:rPr lang="en-US" sz="2400" dirty="0"/>
              <a:t> in high school or an undergrad anymore!</a:t>
            </a:r>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966B2D3-667B-4953-A542-7BF2A6F4C6FD}"/>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pic>
        <p:nvPicPr>
          <p:cNvPr id="8" name="Picture 4" descr="Mu Zhu">
            <a:extLst>
              <a:ext uri="{FF2B5EF4-FFF2-40B4-BE49-F238E27FC236}">
                <a16:creationId xmlns:a16="http://schemas.microsoft.com/office/drawing/2014/main" id="{49BEBA84-879F-41A0-9281-F1DB552B5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7099" y="882071"/>
            <a:ext cx="1130217" cy="158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8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CA" dirty="0"/>
              <a:t>Whom to Approach?</a:t>
            </a:r>
            <a:endParaRPr lang="en-US" dirty="0"/>
          </a:p>
        </p:txBody>
      </p:sp>
      <p:sp>
        <p:nvSpPr>
          <p:cNvPr id="3" name="Content Placeholder 2">
            <a:extLst>
              <a:ext uri="{FF2B5EF4-FFF2-40B4-BE49-F238E27FC236}">
                <a16:creationId xmlns:a16="http://schemas.microsoft.com/office/drawing/2014/main" id="{F396DDBF-A51C-4444-9ADD-671EB4E6334D}"/>
              </a:ext>
            </a:extLst>
          </p:cNvPr>
          <p:cNvSpPr>
            <a:spLocks noGrp="1"/>
          </p:cNvSpPr>
          <p:nvPr>
            <p:ph idx="1"/>
          </p:nvPr>
        </p:nvSpPr>
        <p:spPr/>
        <p:txBody>
          <a:bodyPr>
            <a:normAutofit/>
          </a:bodyPr>
          <a:lstStyle/>
          <a:p>
            <a:pPr>
              <a:buFont typeface="Wingdings" panose="05000000000000000000" pitchFamily="2" charset="2"/>
              <a:buChar char="§"/>
            </a:pPr>
            <a:r>
              <a:rPr lang="en-US" sz="2800" u="sng" dirty="0"/>
              <a:t>specific</a:t>
            </a:r>
            <a:r>
              <a:rPr lang="en-US" sz="2800" dirty="0"/>
              <a:t> ›››››››››› program </a:t>
            </a:r>
            <a:r>
              <a:rPr lang="en-US" sz="2800" dirty="0">
                <a:solidFill>
                  <a:schemeClr val="accent5">
                    <a:lumMod val="60000"/>
                    <a:lumOff val="40000"/>
                  </a:schemeClr>
                </a:solidFill>
              </a:rPr>
              <a:t>administrator</a:t>
            </a:r>
            <a:r>
              <a:rPr lang="en-US" sz="2800" dirty="0"/>
              <a:t> (i.e., Silvana)</a:t>
            </a:r>
          </a:p>
          <a:p>
            <a:pPr lvl="1">
              <a:buFont typeface="Wingdings" panose="05000000000000000000" pitchFamily="2" charset="2"/>
              <a:buChar char="§"/>
            </a:pPr>
            <a:r>
              <a:rPr lang="en-CA" sz="2400" dirty="0"/>
              <a:t>e.g., forms, approvals, signatures, rules/procedures (co-op, graduation, …), … </a:t>
            </a:r>
          </a:p>
          <a:p>
            <a:pPr lvl="1">
              <a:buFont typeface="Wingdings" panose="05000000000000000000" pitchFamily="2" charset="2"/>
              <a:buChar char="§"/>
            </a:pPr>
            <a:r>
              <a:rPr lang="en-CA" sz="2400" b="1" dirty="0"/>
              <a:t>email</a:t>
            </a:r>
            <a:r>
              <a:rPr lang="en-CA" sz="2400" dirty="0"/>
              <a:t>: </a:t>
            </a:r>
            <a:r>
              <a:rPr lang="en-CA" sz="2400" dirty="0">
                <a:solidFill>
                  <a:schemeClr val="accent5">
                    <a:lumMod val="60000"/>
                    <a:lumOff val="40000"/>
                  </a:schemeClr>
                </a:solidFill>
              </a:rPr>
              <a:t>ds.grad.admin</a:t>
            </a:r>
            <a:r>
              <a:rPr lang="en-CA" sz="2400" dirty="0"/>
              <a:t>@uwaterloo.ca</a:t>
            </a:r>
            <a:endParaRPr lang="en-US" sz="2400" dirty="0"/>
          </a:p>
          <a:p>
            <a:pPr>
              <a:buFont typeface="Wingdings" panose="05000000000000000000" pitchFamily="2" charset="2"/>
              <a:buChar char="§"/>
            </a:pPr>
            <a:r>
              <a:rPr lang="en-CA" sz="2800" u="sng" dirty="0"/>
              <a:t>philosophical</a:t>
            </a:r>
            <a:r>
              <a:rPr lang="en-CA" sz="2800" dirty="0"/>
              <a:t> ›››››››››› program </a:t>
            </a:r>
            <a:r>
              <a:rPr lang="en-CA" sz="2800" dirty="0">
                <a:solidFill>
                  <a:schemeClr val="accent5">
                    <a:lumMod val="60000"/>
                    <a:lumOff val="40000"/>
                  </a:schemeClr>
                </a:solidFill>
              </a:rPr>
              <a:t>director</a:t>
            </a:r>
            <a:r>
              <a:rPr lang="en-CA" sz="2800" dirty="0"/>
              <a:t> (i.e., Mu)</a:t>
            </a:r>
            <a:r>
              <a:rPr lang="en-US" sz="2800" dirty="0"/>
              <a:t> </a:t>
            </a:r>
          </a:p>
          <a:p>
            <a:pPr lvl="1">
              <a:buFont typeface="Wingdings" panose="05000000000000000000" pitchFamily="2" charset="2"/>
              <a:buChar char="§"/>
            </a:pPr>
            <a:r>
              <a:rPr lang="en-CA" sz="2400" dirty="0"/>
              <a:t>e.g., advice (academic, career, …), concerns, complaints, …</a:t>
            </a:r>
          </a:p>
          <a:p>
            <a:pPr lvl="1">
              <a:buFont typeface="Wingdings" panose="05000000000000000000" pitchFamily="2" charset="2"/>
              <a:buChar char="§"/>
            </a:pPr>
            <a:r>
              <a:rPr lang="en-CA" sz="2400" b="1" dirty="0"/>
              <a:t>email</a:t>
            </a:r>
            <a:r>
              <a:rPr lang="en-CA" sz="2400" dirty="0"/>
              <a:t>: </a:t>
            </a:r>
            <a:r>
              <a:rPr lang="en-CA" sz="2400" dirty="0">
                <a:solidFill>
                  <a:schemeClr val="accent5">
                    <a:lumMod val="60000"/>
                    <a:lumOff val="40000"/>
                  </a:schemeClr>
                </a:solidFill>
              </a:rPr>
              <a:t>ds-director</a:t>
            </a:r>
            <a:r>
              <a:rPr lang="en-CA" sz="2400" dirty="0"/>
              <a:t>@uwaterloo.ca</a:t>
            </a:r>
          </a:p>
          <a:p>
            <a:pPr lvl="1">
              <a:buFont typeface="Wingdings" panose="05000000000000000000" pitchFamily="2" charset="2"/>
              <a:buChar char="§"/>
            </a:pPr>
            <a:r>
              <a:rPr lang="en-CA" sz="2400" dirty="0">
                <a:solidFill>
                  <a:schemeClr val="accent6">
                    <a:lumMod val="60000"/>
                    <a:lumOff val="40000"/>
                  </a:schemeClr>
                </a:solidFill>
              </a:rPr>
              <a:t>telegram</a:t>
            </a:r>
            <a:r>
              <a:rPr lang="en-CA" sz="2400" dirty="0"/>
              <a:t>: </a:t>
            </a:r>
            <a:r>
              <a:rPr lang="en-CA" sz="2400" dirty="0">
                <a:solidFill>
                  <a:schemeClr val="accent5">
                    <a:lumMod val="60000"/>
                    <a:lumOff val="40000"/>
                  </a:schemeClr>
                </a:solidFill>
              </a:rPr>
              <a:t>@</a:t>
            </a:r>
            <a:r>
              <a:rPr lang="en-CA" sz="2400" dirty="0" err="1">
                <a:solidFill>
                  <a:schemeClr val="accent5">
                    <a:lumMod val="60000"/>
                    <a:lumOff val="40000"/>
                  </a:schemeClr>
                </a:solidFill>
              </a:rPr>
              <a:t>statprofz</a:t>
            </a:r>
            <a:r>
              <a:rPr lang="en-CA" sz="2400" dirty="0"/>
              <a:t> </a:t>
            </a:r>
            <a:r>
              <a:rPr lang="en-CA" sz="2400" dirty="0">
                <a:solidFill>
                  <a:schemeClr val="accent6">
                    <a:lumMod val="60000"/>
                    <a:lumOff val="40000"/>
                  </a:schemeClr>
                </a:solidFill>
              </a:rPr>
              <a:t>(**NEW**; experimental)</a:t>
            </a:r>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0966B2D3-667B-4953-A542-7BF2A6F4C6FD}"/>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spTree>
    <p:extLst>
      <p:ext uri="{BB962C8B-B14F-4D97-AF65-F5344CB8AC3E}">
        <p14:creationId xmlns:p14="http://schemas.microsoft.com/office/powerpoint/2010/main" val="104233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28626213-C639-4A84-9DA5-A45C219F5349}"/>
              </a:ext>
            </a:extLst>
          </p:cNvPr>
          <p:cNvSpPr>
            <a:spLocks noGrp="1"/>
          </p:cNvSpPr>
          <p:nvPr>
            <p:ph type="ctrTitle"/>
          </p:nvPr>
        </p:nvSpPr>
        <p:spPr>
          <a:xfrm>
            <a:off x="172348" y="753749"/>
            <a:ext cx="5766635" cy="2378365"/>
          </a:xfrm>
        </p:spPr>
        <p:txBody>
          <a:bodyPr/>
          <a:lstStyle/>
          <a:p>
            <a:r>
              <a:rPr lang="en-US" dirty="0"/>
              <a:t>ADMINISTRATION &amp;</a:t>
            </a:r>
            <a:br>
              <a:rPr lang="en-US" dirty="0"/>
            </a:br>
            <a:r>
              <a:rPr lang="en-US" dirty="0"/>
              <a:t>PROGRAM OVERVIEW</a:t>
            </a:r>
          </a:p>
        </p:txBody>
      </p:sp>
      <p:sp>
        <p:nvSpPr>
          <p:cNvPr id="20" name="Subtitle 3">
            <a:extLst>
              <a:ext uri="{FF2B5EF4-FFF2-40B4-BE49-F238E27FC236}">
                <a16:creationId xmlns:a16="http://schemas.microsoft.com/office/drawing/2014/main" id="{D3060101-1C1C-4012-8DD7-631D46DE8E9D}"/>
              </a:ext>
            </a:extLst>
          </p:cNvPr>
          <p:cNvSpPr>
            <a:spLocks noGrp="1"/>
          </p:cNvSpPr>
          <p:nvPr>
            <p:ph type="subTitle" idx="1"/>
          </p:nvPr>
        </p:nvSpPr>
        <p:spPr>
          <a:xfrm>
            <a:off x="452740" y="4266821"/>
            <a:ext cx="5486243" cy="1146602"/>
          </a:xfrm>
        </p:spPr>
        <p:txBody>
          <a:bodyPr>
            <a:normAutofit/>
          </a:bodyPr>
          <a:lstStyle/>
          <a:p>
            <a:r>
              <a:rPr lang="en-US" dirty="0"/>
              <a:t>Silvana Shamuon</a:t>
            </a:r>
          </a:p>
          <a:p>
            <a:r>
              <a:rPr lang="en-US" dirty="0"/>
              <a:t>Graduate Program Administrator</a:t>
            </a:r>
          </a:p>
        </p:txBody>
      </p:sp>
      <p:sp>
        <p:nvSpPr>
          <p:cNvPr id="4" name="Footer Placeholder 3">
            <a:extLst>
              <a:ext uri="{FF2B5EF4-FFF2-40B4-BE49-F238E27FC236}">
                <a16:creationId xmlns:a16="http://schemas.microsoft.com/office/drawing/2014/main" id="{24DEE169-ED41-4B22-AB40-920577FBD801}"/>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FD9F3148-F8A9-4630-B9A9-7A8BCADBD18A}"/>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14</a:t>
            </a:fld>
            <a:endParaRPr lang="en-US" sz="700"/>
          </a:p>
        </p:txBody>
      </p:sp>
      <p:pic>
        <p:nvPicPr>
          <p:cNvPr id="3" name="Picture 2" descr="A building that has a sign on the side of a road&#10;&#10;Description automatically generated">
            <a:extLst>
              <a:ext uri="{FF2B5EF4-FFF2-40B4-BE49-F238E27FC236}">
                <a16:creationId xmlns:a16="http://schemas.microsoft.com/office/drawing/2014/main" id="{4DDBF974-8ED5-43E4-A438-D1487E5C1CAD}"/>
              </a:ext>
            </a:extLst>
          </p:cNvPr>
          <p:cNvPicPr>
            <a:picLocks noChangeAspect="1"/>
          </p:cNvPicPr>
          <p:nvPr/>
        </p:nvPicPr>
        <p:blipFill rotWithShape="1">
          <a:blip r:embed="rId2">
            <a:extLst>
              <a:ext uri="{28A0092B-C50C-407E-A947-70E740481C1C}">
                <a14:useLocalDpi xmlns:a14="http://schemas.microsoft.com/office/drawing/2010/main" val="0"/>
              </a:ext>
            </a:extLst>
          </a:blip>
          <a:srcRect r="46874"/>
          <a:stretch/>
        </p:blipFill>
        <p:spPr>
          <a:xfrm>
            <a:off x="6096000" y="397764"/>
            <a:ext cx="6096000" cy="6460236"/>
          </a:xfrm>
          <a:prstGeom prst="rect">
            <a:avLst/>
          </a:prstGeom>
        </p:spPr>
      </p:pic>
    </p:spTree>
    <p:extLst>
      <p:ext uri="{BB962C8B-B14F-4D97-AF65-F5344CB8AC3E}">
        <p14:creationId xmlns:p14="http://schemas.microsoft.com/office/powerpoint/2010/main" val="312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149E-0861-4520-91FC-A0BB99649879}"/>
              </a:ext>
            </a:extLst>
          </p:cNvPr>
          <p:cNvSpPr>
            <a:spLocks noGrp="1"/>
          </p:cNvSpPr>
          <p:nvPr>
            <p:ph type="title"/>
          </p:nvPr>
        </p:nvSpPr>
        <p:spPr/>
        <p:txBody>
          <a:bodyPr/>
          <a:lstStyle/>
          <a:p>
            <a:r>
              <a:rPr lang="en-US" dirty="0"/>
              <a:t>ADMINISTRATIVE TOPICS</a:t>
            </a:r>
          </a:p>
        </p:txBody>
      </p:sp>
      <p:sp>
        <p:nvSpPr>
          <p:cNvPr id="3" name="Content Placeholder 2">
            <a:extLst>
              <a:ext uri="{FF2B5EF4-FFF2-40B4-BE49-F238E27FC236}">
                <a16:creationId xmlns:a16="http://schemas.microsoft.com/office/drawing/2014/main" id="{BE130452-61B5-4ED0-98CD-83B1419BB280}"/>
              </a:ext>
            </a:extLst>
          </p:cNvPr>
          <p:cNvSpPr>
            <a:spLocks noGrp="1"/>
          </p:cNvSpPr>
          <p:nvPr>
            <p:ph idx="1"/>
          </p:nvPr>
        </p:nvSpPr>
        <p:spPr/>
        <p:txBody>
          <a:bodyPr>
            <a:normAutofit/>
          </a:bodyPr>
          <a:lstStyle/>
          <a:p>
            <a:pPr marL="457200" indent="-457200">
              <a:buFont typeface="+mj-lt"/>
              <a:buAutoNum type="arabicPeriod"/>
            </a:pPr>
            <a:r>
              <a:rPr lang="en-US" dirty="0"/>
              <a:t>Your </a:t>
            </a:r>
            <a:r>
              <a:rPr lang="en-US" b="1" dirty="0"/>
              <a:t>EMAIL</a:t>
            </a:r>
            <a:r>
              <a:rPr lang="en-US" dirty="0"/>
              <a:t> account (ending in @uwaterloo.ca) is set up automatically at the time of enrollment but you may need to register. Check your </a:t>
            </a:r>
            <a:r>
              <a:rPr lang="en-US" b="1" dirty="0"/>
              <a:t>UW email </a:t>
            </a:r>
            <a:r>
              <a:rPr lang="en-US" dirty="0"/>
              <a:t>regularly.</a:t>
            </a:r>
          </a:p>
          <a:p>
            <a:pPr marL="342900" indent="-342900">
              <a:buFont typeface="+mj-lt"/>
              <a:buAutoNum type="arabicPeriod"/>
            </a:pPr>
            <a:r>
              <a:rPr lang="en-US" dirty="0"/>
              <a:t>Update your </a:t>
            </a:r>
            <a:r>
              <a:rPr lang="en-US" b="1" dirty="0"/>
              <a:t>MAILING ADDRESS </a:t>
            </a:r>
            <a:r>
              <a:rPr lang="en-US" dirty="0"/>
              <a:t>on QUEST as soon as possible. As the university will use this as your primary mailing address.</a:t>
            </a:r>
          </a:p>
          <a:p>
            <a:pPr marL="342900" indent="-342900">
              <a:buFont typeface="+mj-lt"/>
              <a:buAutoNum type="arabicPeriod"/>
            </a:pPr>
            <a:r>
              <a:rPr lang="en-US" dirty="0"/>
              <a:t>For MMath in DS students, funding is handled by your home unit (your supervisor’s department/school). Please connect with them if you haven’t already and copy me.</a:t>
            </a:r>
          </a:p>
        </p:txBody>
      </p:sp>
      <p:sp>
        <p:nvSpPr>
          <p:cNvPr id="6" name="Footer Placeholder 5">
            <a:extLst>
              <a:ext uri="{FF2B5EF4-FFF2-40B4-BE49-F238E27FC236}">
                <a16:creationId xmlns:a16="http://schemas.microsoft.com/office/drawing/2014/main" id="{40B29ADC-7F12-4796-A6B5-D7250A9AE66B}"/>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2814EC90-C4AB-4E33-99CE-1B5C366B6362}"/>
              </a:ext>
            </a:extLst>
          </p:cNvPr>
          <p:cNvSpPr>
            <a:spLocks noGrp="1"/>
          </p:cNvSpPr>
          <p:nvPr>
            <p:ph type="sldNum" sz="quarter" idx="12"/>
          </p:nvPr>
        </p:nvSpPr>
        <p:spPr/>
        <p:txBody>
          <a:bodyPr/>
          <a:lstStyle/>
          <a:p>
            <a:r>
              <a:rPr lang="en-US"/>
              <a:t>PAGE  </a:t>
            </a:r>
            <a:fld id="{93005692-73BE-493E-93AB-ECD6027A7652}" type="slidenum">
              <a:rPr lang="en-US" smtClean="0"/>
              <a:pPr/>
              <a:t>15</a:t>
            </a:fld>
            <a:endParaRPr lang="en-US" dirty="0"/>
          </a:p>
        </p:txBody>
      </p:sp>
    </p:spTree>
    <p:extLst>
      <p:ext uri="{BB962C8B-B14F-4D97-AF65-F5344CB8AC3E}">
        <p14:creationId xmlns:p14="http://schemas.microsoft.com/office/powerpoint/2010/main" val="86296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149E-0861-4520-91FC-A0BB99649879}"/>
              </a:ext>
            </a:extLst>
          </p:cNvPr>
          <p:cNvSpPr>
            <a:spLocks noGrp="1"/>
          </p:cNvSpPr>
          <p:nvPr>
            <p:ph type="title"/>
          </p:nvPr>
        </p:nvSpPr>
        <p:spPr/>
        <p:txBody>
          <a:bodyPr anchor="ctr">
            <a:normAutofit/>
          </a:bodyPr>
          <a:lstStyle/>
          <a:p>
            <a:r>
              <a:rPr lang="en-US" dirty="0"/>
              <a:t>COVID-19 AND FALL 2021</a:t>
            </a:r>
          </a:p>
        </p:txBody>
      </p:sp>
      <p:sp>
        <p:nvSpPr>
          <p:cNvPr id="3" name="Content Placeholder 2">
            <a:extLst>
              <a:ext uri="{FF2B5EF4-FFF2-40B4-BE49-F238E27FC236}">
                <a16:creationId xmlns:a16="http://schemas.microsoft.com/office/drawing/2014/main" id="{BE130452-61B5-4ED0-98CD-83B1419BB280}"/>
              </a:ext>
            </a:extLst>
          </p:cNvPr>
          <p:cNvSpPr>
            <a:spLocks noGrp="1"/>
          </p:cNvSpPr>
          <p:nvPr>
            <p:ph sz="half" idx="1"/>
          </p:nvPr>
        </p:nvSpPr>
        <p:spPr>
          <a:xfrm>
            <a:off x="259882" y="1413164"/>
            <a:ext cx="6807668" cy="4590472"/>
          </a:xfrm>
        </p:spPr>
        <p:txBody>
          <a:bodyPr>
            <a:normAutofit/>
          </a:bodyPr>
          <a:lstStyle/>
          <a:p>
            <a:pPr marL="342900" indent="-342900">
              <a:lnSpc>
                <a:spcPct val="90000"/>
              </a:lnSpc>
              <a:buFont typeface="+mj-lt"/>
              <a:buAutoNum type="arabicPeriod"/>
            </a:pPr>
            <a:r>
              <a:rPr lang="en-US" sz="2000" dirty="0"/>
              <a:t>For Fall 2021, graduate data science courses will be available online and some in-person instruction may be available as shared by your instructor (</a:t>
            </a:r>
            <a:r>
              <a:rPr lang="en-US" sz="2000" u="sng" dirty="0">
                <a:hlinkClick r:id="rId3"/>
              </a:rPr>
              <a:t>read more details</a:t>
            </a:r>
            <a:r>
              <a:rPr lang="en-US" sz="2000" dirty="0"/>
              <a:t>).</a:t>
            </a:r>
          </a:p>
          <a:p>
            <a:pPr marL="342900" indent="-342900">
              <a:lnSpc>
                <a:spcPct val="90000"/>
              </a:lnSpc>
              <a:buFont typeface="+mj-lt"/>
              <a:buAutoNum type="arabicPeriod"/>
            </a:pPr>
            <a:r>
              <a:rPr lang="en-US" sz="2000" dirty="0"/>
              <a:t>Students will require a fast and reliable internet connection to access virtual computing resources (more information to follow), complete coursework, and attend any live lectures. </a:t>
            </a:r>
          </a:p>
          <a:p>
            <a:pPr marL="342900" indent="-342900">
              <a:lnSpc>
                <a:spcPct val="90000"/>
              </a:lnSpc>
              <a:buFont typeface="+mj-lt"/>
              <a:buAutoNum type="arabicPeriod"/>
            </a:pPr>
            <a:r>
              <a:rPr lang="en-US" sz="2000" dirty="0"/>
              <a:t>Information RE: Covid and campus given via Grad Ready (keep a look out for ongoing communication)</a:t>
            </a:r>
          </a:p>
          <a:p>
            <a:pPr marL="342900" indent="-342900">
              <a:lnSpc>
                <a:spcPct val="90000"/>
              </a:lnSpc>
              <a:buFont typeface="+mj-lt"/>
              <a:buAutoNum type="arabicPeriod"/>
            </a:pPr>
            <a:endParaRPr lang="en-US" sz="2000" dirty="0"/>
          </a:p>
          <a:p>
            <a:pPr marL="342900" indent="-342900">
              <a:lnSpc>
                <a:spcPct val="90000"/>
              </a:lnSpc>
              <a:buFont typeface="+mj-lt"/>
              <a:buAutoNum type="arabicPeriod" startAt="3"/>
            </a:pPr>
            <a:endParaRPr lang="en-US" sz="2000" dirty="0"/>
          </a:p>
          <a:p>
            <a:pPr marL="342900" indent="-342900">
              <a:lnSpc>
                <a:spcPct val="90000"/>
              </a:lnSpc>
              <a:buFont typeface="+mj-lt"/>
              <a:buAutoNum type="arabicPeriod" startAt="3"/>
            </a:pPr>
            <a:endParaRPr lang="en-US" sz="2000" b="1" dirty="0"/>
          </a:p>
        </p:txBody>
      </p:sp>
      <p:sp>
        <p:nvSpPr>
          <p:cNvPr id="6" name="Footer Placeholder 5">
            <a:extLst>
              <a:ext uri="{FF2B5EF4-FFF2-40B4-BE49-F238E27FC236}">
                <a16:creationId xmlns:a16="http://schemas.microsoft.com/office/drawing/2014/main" id="{40B29ADC-7F12-4796-A6B5-D7250A9AE66B}"/>
              </a:ext>
            </a:extLst>
          </p:cNvPr>
          <p:cNvSpPr>
            <a:spLocks noGrp="1"/>
          </p:cNvSpPr>
          <p:nvPr>
            <p:ph type="ftr" sz="quarter" idx="11"/>
          </p:nvPr>
        </p:nvSpPr>
        <p:spPr/>
        <p:txBody>
          <a:bodyPr anchor="ctr">
            <a:normAutofit/>
          </a:bodyPr>
          <a:lstStyle/>
          <a:p>
            <a:pPr>
              <a:spcAft>
                <a:spcPts val="600"/>
              </a:spcAft>
            </a:pPr>
            <a:r>
              <a:rPr lang="en-US" dirty="0"/>
              <a:t>DATA SCIENCE | FALL 2021 ORIENTATION</a:t>
            </a:r>
          </a:p>
        </p:txBody>
      </p:sp>
      <p:sp>
        <p:nvSpPr>
          <p:cNvPr id="5" name="Slide Number Placeholder 4">
            <a:extLst>
              <a:ext uri="{FF2B5EF4-FFF2-40B4-BE49-F238E27FC236}">
                <a16:creationId xmlns:a16="http://schemas.microsoft.com/office/drawing/2014/main" id="{2814EC90-C4AB-4E33-99CE-1B5C366B6362}"/>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16</a:t>
            </a:fld>
            <a:endParaRPr lang="en-US"/>
          </a:p>
        </p:txBody>
      </p:sp>
      <p:pic>
        <p:nvPicPr>
          <p:cNvPr id="7" name="Graphic 6" descr="Cloud Computing">
            <a:extLst>
              <a:ext uri="{FF2B5EF4-FFF2-40B4-BE49-F238E27FC236}">
                <a16:creationId xmlns:a16="http://schemas.microsoft.com/office/drawing/2014/main" id="{8FAC8510-8E5D-484F-8D75-D8AFA8BA7F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9551" y="1727489"/>
            <a:ext cx="2568286" cy="2568286"/>
          </a:xfrm>
          <a:prstGeom prst="rect">
            <a:avLst/>
          </a:prstGeom>
        </p:spPr>
      </p:pic>
    </p:spTree>
    <p:extLst>
      <p:ext uri="{BB962C8B-B14F-4D97-AF65-F5344CB8AC3E}">
        <p14:creationId xmlns:p14="http://schemas.microsoft.com/office/powerpoint/2010/main" val="57104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149E-0861-4520-91FC-A0BB99649879}"/>
              </a:ext>
            </a:extLst>
          </p:cNvPr>
          <p:cNvSpPr>
            <a:spLocks noGrp="1"/>
          </p:cNvSpPr>
          <p:nvPr>
            <p:ph type="title"/>
          </p:nvPr>
        </p:nvSpPr>
        <p:spPr/>
        <p:txBody>
          <a:bodyPr/>
          <a:lstStyle/>
          <a:p>
            <a:r>
              <a:rPr lang="en-US" dirty="0"/>
              <a:t>COVID-19 AND FALL 2021</a:t>
            </a:r>
          </a:p>
        </p:txBody>
      </p:sp>
      <p:sp>
        <p:nvSpPr>
          <p:cNvPr id="3" name="Content Placeholder 2">
            <a:extLst>
              <a:ext uri="{FF2B5EF4-FFF2-40B4-BE49-F238E27FC236}">
                <a16:creationId xmlns:a16="http://schemas.microsoft.com/office/drawing/2014/main" id="{BE130452-61B5-4ED0-98CD-83B1419BB280}"/>
              </a:ext>
            </a:extLst>
          </p:cNvPr>
          <p:cNvSpPr>
            <a:spLocks noGrp="1"/>
          </p:cNvSpPr>
          <p:nvPr>
            <p:ph idx="1"/>
          </p:nvPr>
        </p:nvSpPr>
        <p:spPr/>
        <p:txBody>
          <a:bodyPr>
            <a:normAutofit fontScale="92500"/>
          </a:bodyPr>
          <a:lstStyle/>
          <a:p>
            <a:pPr marL="342900" indent="-342900">
              <a:buFont typeface="+mj-lt"/>
              <a:buAutoNum type="arabicPeriod"/>
            </a:pPr>
            <a:r>
              <a:rPr lang="en-US" sz="1800" b="1" dirty="0"/>
              <a:t>If you plan to come to campus in-person from outside of Canada, please check the </a:t>
            </a:r>
            <a:r>
              <a:rPr lang="en-US" sz="1800" b="1" u="sng" dirty="0">
                <a:hlinkClick r:id="rId3"/>
              </a:rPr>
              <a:t>Government of Canada policies</a:t>
            </a:r>
            <a:r>
              <a:rPr lang="en-US" sz="1800" u="sng" dirty="0"/>
              <a:t>.</a:t>
            </a:r>
          </a:p>
          <a:p>
            <a:pPr marL="342900" indent="-342900">
              <a:buFont typeface="+mj-lt"/>
              <a:buAutoNum type="arabicPeriod"/>
            </a:pPr>
            <a:r>
              <a:rPr lang="en-US" sz="1800" b="1" dirty="0">
                <a:hlinkClick r:id="rId4"/>
              </a:rPr>
              <a:t>Vaccination Policy</a:t>
            </a:r>
            <a:endParaRPr lang="en-US" sz="1800" b="1" dirty="0"/>
          </a:p>
          <a:p>
            <a:r>
              <a:rPr lang="en-US" sz="1200" b="0" i="0" dirty="0">
                <a:solidFill>
                  <a:srgbClr val="000000"/>
                </a:solidFill>
                <a:effectLst/>
                <a:latin typeface="georgia" panose="02040502050405020303" pitchFamily="18" charset="0"/>
                <a:hlinkClick r:id="rId5"/>
              </a:rPr>
              <a:t>https://checkin.uwaterloo.ca/</a:t>
            </a:r>
            <a:endParaRPr lang="en-US" sz="1200" b="0" i="0" dirty="0">
              <a:solidFill>
                <a:srgbClr val="000000"/>
              </a:solidFill>
              <a:effectLst/>
              <a:latin typeface="georgia" panose="02040502050405020303" pitchFamily="18" charset="0"/>
            </a:endParaRPr>
          </a:p>
          <a:p>
            <a:pPr algn="l">
              <a:buFont typeface="Arial" panose="020B0604020202020204" pitchFamily="34" charset="0"/>
              <a:buChar char="•"/>
            </a:pPr>
            <a:r>
              <a:rPr lang="en-US" sz="1200" b="0" i="0" dirty="0">
                <a:solidFill>
                  <a:srgbClr val="000000"/>
                </a:solidFill>
                <a:effectLst/>
                <a:latin typeface="georgia" panose="02040502050405020303" pitchFamily="18" charset="0"/>
              </a:rPr>
              <a:t>As of September 7, everyone in the University of Waterloo community, including visitors must </a:t>
            </a:r>
            <a:r>
              <a:rPr lang="en-US" sz="1200" b="0" i="0" u="sng" dirty="0">
                <a:solidFill>
                  <a:srgbClr val="000000"/>
                </a:solidFill>
                <a:effectLst/>
                <a:latin typeface="georgia" panose="02040502050405020303" pitchFamily="18" charset="0"/>
                <a:hlinkClick r:id="rId5"/>
              </a:rPr>
              <a:t>provide proof of vaccination</a:t>
            </a:r>
            <a:r>
              <a:rPr lang="en-US" sz="1200" b="0" i="0" dirty="0">
                <a:solidFill>
                  <a:srgbClr val="000000"/>
                </a:solidFill>
                <a:effectLst/>
                <a:latin typeface="georgia" panose="02040502050405020303" pitchFamily="18" charset="0"/>
              </a:rPr>
              <a:t> before coming to campus.</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Health Canada or World Health Organization-</a:t>
            </a:r>
            <a:r>
              <a:rPr lang="en-US" sz="1200" b="0" i="0" u="sng" dirty="0">
                <a:solidFill>
                  <a:srgbClr val="000000"/>
                </a:solidFill>
                <a:effectLst/>
                <a:latin typeface="georgia" panose="02040502050405020303" pitchFamily="18" charset="0"/>
                <a:hlinkClick r:id="rId6"/>
              </a:rPr>
              <a:t>approved vaccines</a:t>
            </a:r>
            <a:r>
              <a:rPr lang="en-US" sz="1200" b="0" i="0" dirty="0">
                <a:solidFill>
                  <a:srgbClr val="000000"/>
                </a:solidFill>
                <a:effectLst/>
                <a:latin typeface="georgia" panose="02040502050405020303" pitchFamily="18" charset="0"/>
              </a:rPr>
              <a:t> will be accepted.</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Residents need to have received their first dose before their scheduled residence move-in date and provide proof of vaccination to the University of Waterloo before they move-in.</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Everyone must be fully vaccinated no later than October 17, 2021.</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Anyone who can’t get a vaccine due to medical reasons or other grounds protected under the </a:t>
            </a:r>
            <a:r>
              <a:rPr lang="en-US" sz="1200" b="0" i="1" dirty="0">
                <a:solidFill>
                  <a:srgbClr val="000000"/>
                </a:solidFill>
                <a:effectLst/>
                <a:latin typeface="georgia" panose="02040502050405020303" pitchFamily="18" charset="0"/>
              </a:rPr>
              <a:t>Ontario Human Rights Code</a:t>
            </a:r>
            <a:r>
              <a:rPr lang="en-US" sz="1200" b="0" i="0" dirty="0">
                <a:solidFill>
                  <a:srgbClr val="000000"/>
                </a:solidFill>
                <a:effectLst/>
                <a:latin typeface="georgia" panose="02040502050405020303" pitchFamily="18" charset="0"/>
              </a:rPr>
              <a:t> will be able to submit a request for accommodation.</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Anyone granted accommodation and anyone not yet fully vaccinated must test negative on a rapid antigen test no more than 72 hours before coming to our campuses and buildings.</a:t>
            </a:r>
          </a:p>
          <a:p>
            <a:pPr algn="l">
              <a:buFont typeface="Arial" panose="020B0604020202020204" pitchFamily="34" charset="0"/>
              <a:buChar char="•"/>
            </a:pPr>
            <a:r>
              <a:rPr lang="en-US" sz="1200" b="0" i="0" dirty="0">
                <a:solidFill>
                  <a:srgbClr val="000000"/>
                </a:solidFill>
                <a:effectLst/>
                <a:latin typeface="georgia" panose="02040502050405020303" pitchFamily="18" charset="0"/>
              </a:rPr>
              <a:t>First and second dose vaccines are available at </a:t>
            </a:r>
            <a:r>
              <a:rPr lang="en-US" sz="1200" b="0" i="0" u="sng" dirty="0">
                <a:solidFill>
                  <a:srgbClr val="000000"/>
                </a:solidFill>
                <a:effectLst/>
                <a:latin typeface="georgia" panose="02040502050405020303" pitchFamily="18" charset="0"/>
                <a:hlinkClick r:id="rId7"/>
              </a:rPr>
              <a:t>Health Services</a:t>
            </a:r>
            <a:r>
              <a:rPr lang="en-US" sz="1200" b="0" i="0" dirty="0">
                <a:solidFill>
                  <a:srgbClr val="000000"/>
                </a:solidFill>
                <a:effectLst/>
                <a:latin typeface="georgia" panose="02040502050405020303" pitchFamily="18" charset="0"/>
              </a:rPr>
              <a:t>.</a:t>
            </a:r>
          </a:p>
          <a:p>
            <a:pPr algn="l">
              <a:buFont typeface="Arial" panose="020B0604020202020204" pitchFamily="34" charset="0"/>
              <a:buChar char="•"/>
            </a:pPr>
            <a:r>
              <a:rPr lang="en-US" sz="1200" dirty="0">
                <a:solidFill>
                  <a:srgbClr val="000000"/>
                </a:solidFill>
                <a:latin typeface="georgia" panose="02040502050405020303" pitchFamily="18" charset="0"/>
              </a:rPr>
              <a:t>FAQ: </a:t>
            </a:r>
            <a:r>
              <a:rPr lang="en-US" sz="1200" dirty="0">
                <a:solidFill>
                  <a:srgbClr val="000000"/>
                </a:solidFill>
                <a:latin typeface="georgia" panose="02040502050405020303" pitchFamily="18" charset="0"/>
                <a:hlinkClick r:id="rId8"/>
              </a:rPr>
              <a:t>https://uwaterloo.ca/coronavirus/frequently-asked-questions</a:t>
            </a:r>
            <a:endParaRPr lang="en-US" sz="1200" b="0" i="0" dirty="0">
              <a:solidFill>
                <a:srgbClr val="000000"/>
              </a:solidFill>
              <a:effectLst/>
              <a:latin typeface="georgia" panose="02040502050405020303" pitchFamily="18" charset="0"/>
            </a:endParaRPr>
          </a:p>
          <a:p>
            <a:pPr marL="396875" lvl="1" indent="0">
              <a:buNone/>
            </a:pPr>
            <a:endParaRPr lang="en-US" sz="1400" dirty="0"/>
          </a:p>
          <a:p>
            <a:pPr marL="396875" lvl="1" indent="0">
              <a:buNone/>
            </a:pPr>
            <a:endParaRPr lang="en-US" sz="1400" dirty="0"/>
          </a:p>
          <a:p>
            <a:pPr marL="342900" indent="-342900">
              <a:buFont typeface="+mj-lt"/>
              <a:buAutoNum type="arabicPeriod"/>
            </a:pPr>
            <a:endParaRPr lang="en-US" sz="1800" dirty="0"/>
          </a:p>
          <a:p>
            <a:pPr marL="0" indent="0">
              <a:buNone/>
            </a:pPr>
            <a:endParaRPr lang="en-US" sz="1400" dirty="0"/>
          </a:p>
          <a:p>
            <a:pPr marL="342900" indent="-342900">
              <a:buFont typeface="+mj-lt"/>
              <a:buAutoNum type="arabicPeriod"/>
            </a:pPr>
            <a:endParaRPr lang="en-US" sz="1800" b="1" dirty="0"/>
          </a:p>
        </p:txBody>
      </p:sp>
      <p:sp>
        <p:nvSpPr>
          <p:cNvPr id="6" name="Footer Placeholder 5">
            <a:extLst>
              <a:ext uri="{FF2B5EF4-FFF2-40B4-BE49-F238E27FC236}">
                <a16:creationId xmlns:a16="http://schemas.microsoft.com/office/drawing/2014/main" id="{40B29ADC-7F12-4796-A6B5-D7250A9AE66B}"/>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2814EC90-C4AB-4E33-99CE-1B5C366B6362}"/>
              </a:ext>
            </a:extLst>
          </p:cNvPr>
          <p:cNvSpPr>
            <a:spLocks noGrp="1"/>
          </p:cNvSpPr>
          <p:nvPr>
            <p:ph type="sldNum" sz="quarter" idx="12"/>
          </p:nvPr>
        </p:nvSpPr>
        <p:spPr/>
        <p:txBody>
          <a:bodyPr/>
          <a:lstStyle/>
          <a:p>
            <a:r>
              <a:rPr lang="en-US" dirty="0"/>
              <a:t>PAGE  </a:t>
            </a:r>
            <a:fld id="{93005692-73BE-493E-93AB-ECD6027A7652}" type="slidenum">
              <a:rPr lang="en-US" smtClean="0"/>
              <a:pPr/>
              <a:t>17</a:t>
            </a:fld>
            <a:endParaRPr lang="en-US" dirty="0"/>
          </a:p>
        </p:txBody>
      </p:sp>
    </p:spTree>
    <p:extLst>
      <p:ext uri="{BB962C8B-B14F-4D97-AF65-F5344CB8AC3E}">
        <p14:creationId xmlns:p14="http://schemas.microsoft.com/office/powerpoint/2010/main" val="18080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E847-3A56-4B6A-BDA0-C485FD59525A}"/>
              </a:ext>
            </a:extLst>
          </p:cNvPr>
          <p:cNvSpPr>
            <a:spLocks noGrp="1"/>
          </p:cNvSpPr>
          <p:nvPr>
            <p:ph type="title"/>
          </p:nvPr>
        </p:nvSpPr>
        <p:spPr/>
        <p:txBody>
          <a:bodyPr/>
          <a:lstStyle/>
          <a:p>
            <a:r>
              <a:rPr lang="en-US" dirty="0"/>
              <a:t>COVID-19 AND FALL 2021</a:t>
            </a:r>
            <a:endParaRPr lang="en-CA" dirty="0"/>
          </a:p>
        </p:txBody>
      </p:sp>
      <p:sp>
        <p:nvSpPr>
          <p:cNvPr id="3" name="Content Placeholder 2">
            <a:extLst>
              <a:ext uri="{FF2B5EF4-FFF2-40B4-BE49-F238E27FC236}">
                <a16:creationId xmlns:a16="http://schemas.microsoft.com/office/drawing/2014/main" id="{04822217-E86D-4753-8320-7E32CEE21383}"/>
              </a:ext>
            </a:extLst>
          </p:cNvPr>
          <p:cNvSpPr>
            <a:spLocks noGrp="1"/>
          </p:cNvSpPr>
          <p:nvPr>
            <p:ph idx="1"/>
          </p:nvPr>
        </p:nvSpPr>
        <p:spPr/>
        <p:txBody>
          <a:bodyPr>
            <a:normAutofit fontScale="55000" lnSpcReduction="20000"/>
          </a:bodyPr>
          <a:lstStyle/>
          <a:p>
            <a:pPr marL="0" indent="0">
              <a:buNone/>
            </a:pPr>
            <a:r>
              <a:rPr lang="en-US" sz="2900" b="1" dirty="0"/>
              <a:t>4.    Waterloo Student Quarantine Package</a:t>
            </a:r>
          </a:p>
          <a:p>
            <a:r>
              <a:rPr lang="en-US" b="0" i="0" dirty="0">
                <a:solidFill>
                  <a:srgbClr val="000000"/>
                </a:solidFill>
                <a:effectLst/>
                <a:latin typeface="georgia" panose="02040502050405020303" pitchFamily="18" charset="0"/>
              </a:rPr>
              <a:t>Registration for fall 2021 is now open. </a:t>
            </a:r>
          </a:p>
          <a:p>
            <a:r>
              <a:rPr lang="en-US" b="0" i="0" dirty="0">
                <a:solidFill>
                  <a:srgbClr val="000000"/>
                </a:solidFill>
                <a:effectLst/>
                <a:latin typeface="georgia" panose="02040502050405020303" pitchFamily="18" charset="0"/>
              </a:rPr>
              <a:t>If you have a study permit (or study permit approval) with a valid TRV or </a:t>
            </a:r>
            <a:r>
              <a:rPr lang="en-US" b="0" i="0" dirty="0" err="1">
                <a:solidFill>
                  <a:srgbClr val="000000"/>
                </a:solidFill>
                <a:effectLst/>
                <a:latin typeface="georgia" panose="02040502050405020303" pitchFamily="18" charset="0"/>
              </a:rPr>
              <a:t>eTA</a:t>
            </a:r>
            <a:r>
              <a:rPr lang="en-US" b="0" i="0" dirty="0">
                <a:solidFill>
                  <a:srgbClr val="000000"/>
                </a:solidFill>
                <a:effectLst/>
                <a:latin typeface="georgia" panose="02040502050405020303" pitchFamily="18" charset="0"/>
              </a:rPr>
              <a:t>, you can register for the package as soon as you book your flight, or at least 14 days before you travel. All registrations must be received before Monday, November 1, 2021 at 11:59 EDT - </a:t>
            </a:r>
            <a:r>
              <a:rPr lang="en-US" b="0" i="0" u="sng" dirty="0">
                <a:solidFill>
                  <a:srgbClr val="000000"/>
                </a:solidFill>
                <a:effectLst/>
                <a:latin typeface="georgia" panose="02040502050405020303" pitchFamily="18" charset="0"/>
                <a:hlinkClick r:id="rId3"/>
              </a:rPr>
              <a:t>review the deadlines</a:t>
            </a:r>
            <a:r>
              <a:rPr lang="en-US" b="0" i="0" dirty="0">
                <a:solidFill>
                  <a:srgbClr val="000000"/>
                </a:solidFill>
                <a:effectLst/>
                <a:latin typeface="georgia" panose="02040502050405020303" pitchFamily="18" charset="0"/>
              </a:rPr>
              <a:t>. We would not recommend entering Canada any sooner than one month prior to beginning your studies or co-op work term.</a:t>
            </a:r>
          </a:p>
          <a:p>
            <a:pPr marL="0" indent="0" algn="l">
              <a:buNone/>
            </a:pPr>
            <a:r>
              <a:rPr lang="en-US" b="0" i="0" dirty="0">
                <a:solidFill>
                  <a:srgbClr val="000000"/>
                </a:solidFill>
                <a:effectLst/>
                <a:latin typeface="georgia" panose="02040502050405020303" pitchFamily="18" charset="0"/>
              </a:rPr>
              <a:t>To be eligible for the Quarantine Package you must meet all of the following criteria:</a:t>
            </a:r>
          </a:p>
          <a:p>
            <a:pPr algn="l">
              <a:buFont typeface="Arial" panose="020B0604020202020204" pitchFamily="34" charset="0"/>
              <a:buChar char="•"/>
            </a:pPr>
            <a:r>
              <a:rPr lang="en-US" b="0" i="0" dirty="0">
                <a:solidFill>
                  <a:srgbClr val="000000"/>
                </a:solidFill>
                <a:effectLst/>
                <a:latin typeface="georgia" panose="02040502050405020303" pitchFamily="18" charset="0"/>
              </a:rPr>
              <a:t>Be a current or incoming student of the University of Waterloo enrolled in a full-time or part-time academic program, or co-op work term, during fall 2021.</a:t>
            </a:r>
          </a:p>
          <a:p>
            <a:pPr algn="l">
              <a:buFont typeface="Arial" panose="020B0604020202020204" pitchFamily="34" charset="0"/>
              <a:buChar char="•"/>
            </a:pPr>
            <a:r>
              <a:rPr lang="en-US" b="0" i="0" dirty="0">
                <a:solidFill>
                  <a:srgbClr val="000000"/>
                </a:solidFill>
                <a:effectLst/>
                <a:latin typeface="georgia" panose="02040502050405020303" pitchFamily="18" charset="0"/>
              </a:rPr>
              <a:t>Must travel to Canada from an international destination to study at the University of Waterloo.</a:t>
            </a:r>
          </a:p>
          <a:p>
            <a:pPr algn="l">
              <a:buFont typeface="Arial" panose="020B0604020202020204" pitchFamily="34" charset="0"/>
              <a:buChar char="•"/>
            </a:pPr>
            <a:r>
              <a:rPr lang="en-US" b="0" i="0" dirty="0">
                <a:solidFill>
                  <a:srgbClr val="000000"/>
                </a:solidFill>
                <a:effectLst/>
                <a:latin typeface="georgia" panose="02040502050405020303" pitchFamily="18" charset="0"/>
              </a:rPr>
              <a:t>Must travel between August 1 to November 15, 2021. </a:t>
            </a:r>
          </a:p>
          <a:p>
            <a:pPr marL="0" indent="0" algn="l">
              <a:buNone/>
            </a:pPr>
            <a:r>
              <a:rPr lang="en-US" b="1" i="0" dirty="0">
                <a:solidFill>
                  <a:srgbClr val="000000"/>
                </a:solidFill>
                <a:effectLst/>
                <a:latin typeface="georgia" panose="02040502050405020303" pitchFamily="18" charset="0"/>
              </a:rPr>
              <a:t>Please note: </a:t>
            </a:r>
            <a:r>
              <a:rPr lang="en-US" b="0" i="0" dirty="0">
                <a:solidFill>
                  <a:srgbClr val="000000"/>
                </a:solidFill>
                <a:effectLst/>
                <a:latin typeface="georgia" panose="02040502050405020303" pitchFamily="18" charset="0"/>
              </a:rPr>
              <a:t>This package is optional and available for one-time use only. </a:t>
            </a:r>
          </a:p>
          <a:p>
            <a:pPr algn="l"/>
            <a:r>
              <a:rPr lang="en-US" b="0" i="0" dirty="0">
                <a:solidFill>
                  <a:srgbClr val="000000"/>
                </a:solidFill>
                <a:effectLst/>
                <a:latin typeface="georgia" panose="02040502050405020303" pitchFamily="18" charset="0"/>
              </a:rPr>
              <a:t>If you are not sure if you are eligible for this package, please contact </a:t>
            </a:r>
            <a:r>
              <a:rPr lang="en-US" b="0" i="0" u="sng" dirty="0">
                <a:solidFill>
                  <a:srgbClr val="000000"/>
                </a:solidFill>
                <a:effectLst/>
                <a:latin typeface="georgia" panose="02040502050405020303" pitchFamily="18" charset="0"/>
                <a:hlinkClick r:id="rId4"/>
              </a:rPr>
              <a:t>ise@uwaterloo.ca</a:t>
            </a:r>
            <a:r>
              <a:rPr lang="en-US" b="0" i="0" dirty="0">
                <a:solidFill>
                  <a:srgbClr val="000000"/>
                </a:solidFill>
                <a:effectLst/>
                <a:latin typeface="georgia" panose="02040502050405020303" pitchFamily="18" charset="0"/>
              </a:rPr>
              <a:t>.</a:t>
            </a:r>
          </a:p>
          <a:p>
            <a:pPr marL="0" indent="0">
              <a:buNone/>
            </a:pPr>
            <a:r>
              <a:rPr lang="en-US" sz="2900" b="1" dirty="0"/>
              <a:t>5.       Find additional information here: </a:t>
            </a:r>
          </a:p>
          <a:p>
            <a:pPr marL="396875" lvl="1" indent="0">
              <a:buNone/>
            </a:pPr>
            <a:r>
              <a:rPr lang="en-US" sz="2200" dirty="0">
                <a:hlinkClick r:id="rId5"/>
              </a:rPr>
              <a:t>https://uwaterloo.ca/coronavirus/academic-information/graduate-student-information</a:t>
            </a:r>
            <a:endParaRPr lang="en-US" sz="3300" b="0" i="0" dirty="0">
              <a:solidFill>
                <a:srgbClr val="000000"/>
              </a:solidFill>
              <a:effectLst/>
              <a:latin typeface="georgia" panose="02040502050405020303" pitchFamily="18" charset="0"/>
            </a:endParaRPr>
          </a:p>
          <a:p>
            <a:endParaRPr lang="en-CA" dirty="0"/>
          </a:p>
        </p:txBody>
      </p:sp>
      <p:sp>
        <p:nvSpPr>
          <p:cNvPr id="4" name="Footer Placeholder 3">
            <a:extLst>
              <a:ext uri="{FF2B5EF4-FFF2-40B4-BE49-F238E27FC236}">
                <a16:creationId xmlns:a16="http://schemas.microsoft.com/office/drawing/2014/main" id="{4FB8D9C4-1D66-43E3-B97F-D0A9332147C3}"/>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56CE01D8-96AB-4D8F-B19C-D14F846A5784}"/>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dirty="0"/>
          </a:p>
        </p:txBody>
      </p:sp>
    </p:spTree>
    <p:extLst>
      <p:ext uri="{BB962C8B-B14F-4D97-AF65-F5344CB8AC3E}">
        <p14:creationId xmlns:p14="http://schemas.microsoft.com/office/powerpoint/2010/main" val="4491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9E67-6170-4950-80ED-23806E055943}"/>
              </a:ext>
            </a:extLst>
          </p:cNvPr>
          <p:cNvSpPr>
            <a:spLocks noGrp="1"/>
          </p:cNvSpPr>
          <p:nvPr>
            <p:ph type="title"/>
          </p:nvPr>
        </p:nvSpPr>
        <p:spPr/>
        <p:txBody>
          <a:bodyPr/>
          <a:lstStyle/>
          <a:p>
            <a:r>
              <a:rPr lang="en-US" dirty="0"/>
              <a:t>TYPE ALL FORMS!</a:t>
            </a:r>
          </a:p>
        </p:txBody>
      </p:sp>
      <p:sp>
        <p:nvSpPr>
          <p:cNvPr id="3" name="Content Placeholder 2">
            <a:extLst>
              <a:ext uri="{FF2B5EF4-FFF2-40B4-BE49-F238E27FC236}">
                <a16:creationId xmlns:a16="http://schemas.microsoft.com/office/drawing/2014/main" id="{794BBC36-F9DC-4F5A-981A-EC02FD7BEBA9}"/>
              </a:ext>
            </a:extLst>
          </p:cNvPr>
          <p:cNvSpPr>
            <a:spLocks noGrp="1"/>
          </p:cNvSpPr>
          <p:nvPr>
            <p:ph idx="1"/>
          </p:nvPr>
        </p:nvSpPr>
        <p:spPr>
          <a:xfrm>
            <a:off x="259882" y="1413164"/>
            <a:ext cx="11569729" cy="895928"/>
          </a:xfrm>
        </p:spPr>
        <p:txBody>
          <a:bodyPr>
            <a:normAutofit lnSpcReduction="10000"/>
          </a:bodyPr>
          <a:lstStyle/>
          <a:p>
            <a:pPr marL="0" indent="0">
              <a:buNone/>
            </a:pPr>
            <a:r>
              <a:rPr lang="en-US" dirty="0"/>
              <a:t>Remember, </a:t>
            </a:r>
            <a:r>
              <a:rPr lang="en-US" dirty="0" err="1"/>
              <a:t>UWaterloo</a:t>
            </a:r>
            <a:r>
              <a:rPr lang="en-US" dirty="0"/>
              <a:t> </a:t>
            </a:r>
            <a:r>
              <a:rPr lang="en-US" b="1" dirty="0"/>
              <a:t>DOES NOT</a:t>
            </a:r>
            <a:r>
              <a:rPr lang="en-US" dirty="0"/>
              <a:t> accept handwritten forms. All forms will be electronically fillable using </a:t>
            </a:r>
            <a:r>
              <a:rPr lang="en-US" dirty="0">
                <a:hlinkClick r:id="rId3"/>
              </a:rPr>
              <a:t>Adobe Reader </a:t>
            </a:r>
            <a:r>
              <a:rPr lang="en-US" dirty="0"/>
              <a:t>or MS Word.</a:t>
            </a:r>
          </a:p>
          <a:p>
            <a:endParaRPr lang="en-US" dirty="0"/>
          </a:p>
        </p:txBody>
      </p:sp>
      <p:sp>
        <p:nvSpPr>
          <p:cNvPr id="10" name="Footer Placeholder 5">
            <a:extLst>
              <a:ext uri="{FF2B5EF4-FFF2-40B4-BE49-F238E27FC236}">
                <a16:creationId xmlns:a16="http://schemas.microsoft.com/office/drawing/2014/main" id="{6AF91A40-2F7B-41C9-A8AD-ACE9549401D3}"/>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AC7DBE7E-B04C-4183-919C-F6001768909A}"/>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dirty="0"/>
          </a:p>
        </p:txBody>
      </p:sp>
      <p:pic>
        <p:nvPicPr>
          <p:cNvPr id="6" name="Picture 2" descr="https://101clipart.com/wp-content/uploads/02/Computer%20Keyboard%20Clip%20Art%2013.jpg">
            <a:extLst>
              <a:ext uri="{FF2B5EF4-FFF2-40B4-BE49-F238E27FC236}">
                <a16:creationId xmlns:a16="http://schemas.microsoft.com/office/drawing/2014/main" id="{0B1A951D-3E8F-4E14-8B25-2F3840D9A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341" y="2635422"/>
            <a:ext cx="3890707" cy="31744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clker.com/cliparts/Z/7/4/3/n/3/hand-writing-hi.png">
            <a:extLst>
              <a:ext uri="{FF2B5EF4-FFF2-40B4-BE49-F238E27FC236}">
                <a16:creationId xmlns:a16="http://schemas.microsoft.com/office/drawing/2014/main" id="{EAC629FD-41F8-4B2B-A0A4-84C5017A1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0973" y="2856085"/>
            <a:ext cx="2763393" cy="24961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www.i2clipart.com/cliparts/8/9/e/0/clipart-red-cross-256x256-89e0.png">
            <a:extLst>
              <a:ext uri="{FF2B5EF4-FFF2-40B4-BE49-F238E27FC236}">
                <a16:creationId xmlns:a16="http://schemas.microsoft.com/office/drawing/2014/main" id="{BDE8BDF8-0C28-4790-9F27-11E13882C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0972" y="2694037"/>
            <a:ext cx="2766469" cy="2390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https://images.vexels.com/media/users/3/157932/isolated/preview/951a617272553f49e75548e212ed947f-gebogenes-h--kchen-symbol-by-vexels.png">
            <a:extLst>
              <a:ext uri="{FF2B5EF4-FFF2-40B4-BE49-F238E27FC236}">
                <a16:creationId xmlns:a16="http://schemas.microsoft.com/office/drawing/2014/main" id="{1D58762C-3AC5-427D-8796-64ACABCF46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4173" y="2172237"/>
            <a:ext cx="3095020" cy="311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2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a:extLst>
              <a:ext uri="{FF2B5EF4-FFF2-40B4-BE49-F238E27FC236}">
                <a16:creationId xmlns:a16="http://schemas.microsoft.com/office/drawing/2014/main" id="{C07840FA-9102-4447-A2F3-5BF5697E7087}"/>
              </a:ext>
            </a:extLst>
          </p:cNvPr>
          <p:cNvPicPr>
            <a:picLocks noChangeAspect="1"/>
          </p:cNvPicPr>
          <p:nvPr/>
        </p:nvPicPr>
        <p:blipFill rotWithShape="1">
          <a:blip r:embed="rId2"/>
          <a:srcRect l="16382" r="20146"/>
          <a:stretch/>
        </p:blipFill>
        <p:spPr>
          <a:xfrm>
            <a:off x="6094124" y="397164"/>
            <a:ext cx="6097876" cy="6460836"/>
          </a:xfrm>
          <a:prstGeom prst="rect">
            <a:avLst/>
          </a:prstGeom>
          <a:noFill/>
        </p:spPr>
      </p:pic>
      <p:sp>
        <p:nvSpPr>
          <p:cNvPr id="19" name="Title 2">
            <a:extLst>
              <a:ext uri="{FF2B5EF4-FFF2-40B4-BE49-F238E27FC236}">
                <a16:creationId xmlns:a16="http://schemas.microsoft.com/office/drawing/2014/main" id="{28626213-C639-4A84-9DA5-A45C219F5349}"/>
              </a:ext>
            </a:extLst>
          </p:cNvPr>
          <p:cNvSpPr>
            <a:spLocks noGrp="1"/>
          </p:cNvSpPr>
          <p:nvPr>
            <p:ph type="ctrTitle"/>
          </p:nvPr>
        </p:nvSpPr>
        <p:spPr>
          <a:xfrm>
            <a:off x="452740" y="315190"/>
            <a:ext cx="5486243" cy="2378365"/>
          </a:xfrm>
        </p:spPr>
        <p:txBody>
          <a:bodyPr/>
          <a:lstStyle/>
          <a:p>
            <a:r>
              <a:rPr lang="en-US" dirty="0"/>
              <a:t>WELCOME AND INTRODUCTION</a:t>
            </a:r>
          </a:p>
        </p:txBody>
      </p:sp>
      <p:sp>
        <p:nvSpPr>
          <p:cNvPr id="20" name="Subtitle 3">
            <a:extLst>
              <a:ext uri="{FF2B5EF4-FFF2-40B4-BE49-F238E27FC236}">
                <a16:creationId xmlns:a16="http://schemas.microsoft.com/office/drawing/2014/main" id="{D3060101-1C1C-4012-8DD7-631D46DE8E9D}"/>
              </a:ext>
            </a:extLst>
          </p:cNvPr>
          <p:cNvSpPr>
            <a:spLocks noGrp="1"/>
          </p:cNvSpPr>
          <p:nvPr>
            <p:ph type="subTitle" idx="1"/>
          </p:nvPr>
        </p:nvSpPr>
        <p:spPr>
          <a:xfrm>
            <a:off x="452740" y="4266821"/>
            <a:ext cx="5486243" cy="1146602"/>
          </a:xfrm>
        </p:spPr>
        <p:txBody>
          <a:bodyPr>
            <a:normAutofit/>
          </a:bodyPr>
          <a:lstStyle/>
          <a:p>
            <a:r>
              <a:rPr lang="en-US" dirty="0"/>
              <a:t>Silvana Shamuon</a:t>
            </a:r>
          </a:p>
          <a:p>
            <a:r>
              <a:rPr lang="en-US" dirty="0"/>
              <a:t>Data Science Program Administrator</a:t>
            </a:r>
          </a:p>
        </p:txBody>
      </p:sp>
      <p:sp>
        <p:nvSpPr>
          <p:cNvPr id="4" name="Footer Placeholder 3">
            <a:extLst>
              <a:ext uri="{FF2B5EF4-FFF2-40B4-BE49-F238E27FC236}">
                <a16:creationId xmlns:a16="http://schemas.microsoft.com/office/drawing/2014/main" id="{24DEE169-ED41-4B22-AB40-920577FBD801}"/>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5" name="Slide Number Placeholder 4">
            <a:extLst>
              <a:ext uri="{FF2B5EF4-FFF2-40B4-BE49-F238E27FC236}">
                <a16:creationId xmlns:a16="http://schemas.microsoft.com/office/drawing/2014/main" id="{FD9F3148-F8A9-4630-B9A9-7A8BCADBD18A}"/>
              </a:ext>
            </a:extLst>
          </p:cNvPr>
          <p:cNvSpPr>
            <a:spLocks noGrp="1"/>
          </p:cNvSpPr>
          <p:nvPr>
            <p:ph type="sldNum" sz="quarter" idx="12"/>
          </p:nvPr>
        </p:nvSpPr>
        <p:spPr/>
        <p:txBody>
          <a:bodyPr anchor="ctr">
            <a:normAutofit/>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2</a:t>
            </a:fld>
            <a:endParaRPr lang="en-US" sz="700"/>
          </a:p>
        </p:txBody>
      </p:sp>
    </p:spTree>
    <p:extLst>
      <p:ext uri="{BB962C8B-B14F-4D97-AF65-F5344CB8AC3E}">
        <p14:creationId xmlns:p14="http://schemas.microsoft.com/office/powerpoint/2010/main" val="14024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DF5-CFF5-46BD-8C78-0B28B1956DBD}"/>
              </a:ext>
            </a:extLst>
          </p:cNvPr>
          <p:cNvSpPr>
            <a:spLocks noGrp="1"/>
          </p:cNvSpPr>
          <p:nvPr>
            <p:ph type="title"/>
          </p:nvPr>
        </p:nvSpPr>
        <p:spPr/>
        <p:txBody>
          <a:bodyPr/>
          <a:lstStyle/>
          <a:p>
            <a:r>
              <a:rPr lang="en-US" dirty="0"/>
              <a:t>MANDATORY GRADUATE STUDENT TRAINING</a:t>
            </a:r>
          </a:p>
        </p:txBody>
      </p:sp>
      <p:sp>
        <p:nvSpPr>
          <p:cNvPr id="3" name="Content Placeholder 2">
            <a:extLst>
              <a:ext uri="{FF2B5EF4-FFF2-40B4-BE49-F238E27FC236}">
                <a16:creationId xmlns:a16="http://schemas.microsoft.com/office/drawing/2014/main" id="{D9FAAD06-6854-4637-8371-69139CA2B537}"/>
              </a:ext>
            </a:extLst>
          </p:cNvPr>
          <p:cNvSpPr>
            <a:spLocks noGrp="1"/>
          </p:cNvSpPr>
          <p:nvPr>
            <p:ph idx="1"/>
          </p:nvPr>
        </p:nvSpPr>
        <p:spPr>
          <a:xfrm>
            <a:off x="259882" y="1413164"/>
            <a:ext cx="11569729" cy="620910"/>
          </a:xfrm>
        </p:spPr>
        <p:txBody>
          <a:bodyPr/>
          <a:lstStyle/>
          <a:p>
            <a:pPr marL="0" indent="0">
              <a:buNone/>
            </a:pPr>
            <a:r>
              <a:rPr lang="en-US" dirty="0"/>
              <a:t>Grad students must complete the following training modules in the first 8 weeks.</a:t>
            </a:r>
          </a:p>
        </p:txBody>
      </p:sp>
      <p:sp>
        <p:nvSpPr>
          <p:cNvPr id="8" name="Footer Placeholder 5">
            <a:extLst>
              <a:ext uri="{FF2B5EF4-FFF2-40B4-BE49-F238E27FC236}">
                <a16:creationId xmlns:a16="http://schemas.microsoft.com/office/drawing/2014/main" id="{F4BDB8CD-FF42-45ED-B1CA-5130E7A6D801}"/>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ACCD8B25-BC2C-4392-8C6A-B1DEF845286A}"/>
              </a:ext>
            </a:extLst>
          </p:cNvPr>
          <p:cNvSpPr>
            <a:spLocks noGrp="1"/>
          </p:cNvSpPr>
          <p:nvPr>
            <p:ph type="sldNum" sz="quarter" idx="12"/>
          </p:nvPr>
        </p:nvSpPr>
        <p:spPr/>
        <p:txBody>
          <a:bodyPr/>
          <a:lstStyle/>
          <a:p>
            <a:r>
              <a:rPr lang="en-US"/>
              <a:t>PAGE  </a:t>
            </a:r>
            <a:fld id="{93005692-73BE-493E-93AB-ECD6027A7652}" type="slidenum">
              <a:rPr lang="en-US" smtClean="0"/>
              <a:pPr/>
              <a:t>20</a:t>
            </a:fld>
            <a:endParaRPr lang="en-US" dirty="0"/>
          </a:p>
        </p:txBody>
      </p:sp>
      <p:graphicFrame>
        <p:nvGraphicFramePr>
          <p:cNvPr id="7" name="Table 6">
            <a:extLst>
              <a:ext uri="{FF2B5EF4-FFF2-40B4-BE49-F238E27FC236}">
                <a16:creationId xmlns:a16="http://schemas.microsoft.com/office/drawing/2014/main" id="{E87B83C8-247F-479D-A05C-19FC17046895}"/>
              </a:ext>
            </a:extLst>
          </p:cNvPr>
          <p:cNvGraphicFramePr>
            <a:graphicFrameLocks noGrp="1"/>
          </p:cNvGraphicFramePr>
          <p:nvPr>
            <p:extLst>
              <p:ext uri="{D42A27DB-BD31-4B8C-83A1-F6EECF244321}">
                <p14:modId xmlns:p14="http://schemas.microsoft.com/office/powerpoint/2010/main" val="270643878"/>
              </p:ext>
            </p:extLst>
          </p:nvPr>
        </p:nvGraphicFramePr>
        <p:xfrm>
          <a:off x="734940" y="2293467"/>
          <a:ext cx="10619612" cy="3234320"/>
        </p:xfrm>
        <a:graphic>
          <a:graphicData uri="http://schemas.openxmlformats.org/drawingml/2006/table">
            <a:tbl>
              <a:tblPr firstRow="1" bandRow="1">
                <a:tableStyleId>{5C22544A-7EE6-4342-B048-85BDC9FD1C3A}</a:tableStyleId>
              </a:tblPr>
              <a:tblGrid>
                <a:gridCol w="3804467">
                  <a:extLst>
                    <a:ext uri="{9D8B030D-6E8A-4147-A177-3AD203B41FA5}">
                      <a16:colId xmlns:a16="http://schemas.microsoft.com/office/drawing/2014/main" val="1145252388"/>
                    </a:ext>
                  </a:extLst>
                </a:gridCol>
                <a:gridCol w="4691222">
                  <a:extLst>
                    <a:ext uri="{9D8B030D-6E8A-4147-A177-3AD203B41FA5}">
                      <a16:colId xmlns:a16="http://schemas.microsoft.com/office/drawing/2014/main" val="3072407688"/>
                    </a:ext>
                  </a:extLst>
                </a:gridCol>
                <a:gridCol w="2123923">
                  <a:extLst>
                    <a:ext uri="{9D8B030D-6E8A-4147-A177-3AD203B41FA5}">
                      <a16:colId xmlns:a16="http://schemas.microsoft.com/office/drawing/2014/main" val="700817150"/>
                    </a:ext>
                  </a:extLst>
                </a:gridCol>
              </a:tblGrid>
              <a:tr h="350195">
                <a:tc>
                  <a:txBody>
                    <a:bodyPr/>
                    <a:lstStyle/>
                    <a:p>
                      <a:r>
                        <a:rPr lang="en-US" dirty="0"/>
                        <a:t>Delivery</a:t>
                      </a:r>
                    </a:p>
                  </a:txBody>
                  <a:tcPr anchor="ctr"/>
                </a:tc>
                <a:tc>
                  <a:txBody>
                    <a:bodyPr/>
                    <a:lstStyle/>
                    <a:p>
                      <a:r>
                        <a:rPr lang="en-US" dirty="0"/>
                        <a:t>Course ID</a:t>
                      </a:r>
                    </a:p>
                  </a:txBody>
                  <a:tcPr anchor="ctr"/>
                </a:tc>
                <a:tc>
                  <a:txBody>
                    <a:bodyPr/>
                    <a:lstStyle/>
                    <a:p>
                      <a:r>
                        <a:rPr lang="en-US" dirty="0"/>
                        <a:t>Duration</a:t>
                      </a:r>
                    </a:p>
                  </a:txBody>
                  <a:tcPr anchor="ctr"/>
                </a:tc>
                <a:extLst>
                  <a:ext uri="{0D108BD9-81ED-4DB2-BD59-A6C34878D82A}">
                    <a16:rowId xmlns:a16="http://schemas.microsoft.com/office/drawing/2014/main" val="2597556177"/>
                  </a:ext>
                </a:extLst>
              </a:tr>
              <a:tr h="573712">
                <a:tc>
                  <a:txBody>
                    <a:bodyPr/>
                    <a:lstStyle/>
                    <a:p>
                      <a:r>
                        <a:rPr lang="en-US" dirty="0"/>
                        <a:t>Online – Safety Office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effectLst/>
                          <a:hlinkClick r:id="rId3"/>
                        </a:rPr>
                        <a:t>Employee Safety Orientation (SO1001)</a:t>
                      </a:r>
                      <a:endParaRPr lang="en-US" sz="1800" dirty="0">
                        <a:effectLst/>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~60 min</a:t>
                      </a:r>
                    </a:p>
                  </a:txBody>
                  <a:tcPr anchor="ctr"/>
                </a:tc>
                <a:extLst>
                  <a:ext uri="{0D108BD9-81ED-4DB2-BD59-A6C34878D82A}">
                    <a16:rowId xmlns:a16="http://schemas.microsoft.com/office/drawing/2014/main" val="356576664"/>
                  </a:ext>
                </a:extLst>
              </a:tr>
              <a:tr h="573712">
                <a:tc>
                  <a:txBody>
                    <a:bodyPr/>
                    <a:lstStyle/>
                    <a:p>
                      <a:r>
                        <a:rPr lang="en-US" dirty="0"/>
                        <a:t>Online – Safety Office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effectLst/>
                          <a:hlinkClick r:id="rId4"/>
                        </a:rPr>
                        <a:t>WHMIS 2015 (SO2017)</a:t>
                      </a:r>
                      <a:r>
                        <a:rPr lang="en-US" sz="1800" dirty="0">
                          <a:effectLst/>
                        </a:rPr>
                        <a:t>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~45-60 min</a:t>
                      </a:r>
                    </a:p>
                  </a:txBody>
                  <a:tcPr anchor="ctr"/>
                </a:tc>
                <a:extLst>
                  <a:ext uri="{0D108BD9-81ED-4DB2-BD59-A6C34878D82A}">
                    <a16:rowId xmlns:a16="http://schemas.microsoft.com/office/drawing/2014/main" val="1301127424"/>
                  </a:ext>
                </a:extLst>
              </a:tr>
              <a:tr h="573712">
                <a:tc>
                  <a:txBody>
                    <a:bodyPr/>
                    <a:lstStyle/>
                    <a:p>
                      <a:r>
                        <a:rPr lang="en-US" dirty="0"/>
                        <a:t>Online – Safety Office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00"/>
                          </a:solidFill>
                          <a:effectLst/>
                          <a:hlinkClick r:id="rId5"/>
                        </a:rPr>
                        <a:t>Workplace Violence Awareness (SO1081)</a:t>
                      </a:r>
                      <a:endParaRPr lang="en-US" sz="1800" dirty="0">
                        <a:effectLst/>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~60 min</a:t>
                      </a:r>
                    </a:p>
                  </a:txBody>
                  <a:tcPr anchor="ctr"/>
                </a:tc>
                <a:extLst>
                  <a:ext uri="{0D108BD9-81ED-4DB2-BD59-A6C34878D82A}">
                    <a16:rowId xmlns:a16="http://schemas.microsoft.com/office/drawing/2014/main" val="1950794218"/>
                  </a:ext>
                </a:extLst>
              </a:tr>
              <a:tr h="573712">
                <a:tc>
                  <a:txBody>
                    <a:bodyPr/>
                    <a:lstStyle/>
                    <a:p>
                      <a:r>
                        <a:rPr lang="en-US" dirty="0"/>
                        <a:t>Online – LEARN (for TAs only)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sng" strike="noStrike" cap="none" normalizeH="0" baseline="0" dirty="0">
                          <a:ln>
                            <a:noFill/>
                          </a:ln>
                          <a:solidFill>
                            <a:srgbClr val="000000"/>
                          </a:solidFill>
                          <a:effectLst/>
                          <a:latin typeface="Georgia" panose="02040502050405020303" pitchFamily="18" charset="0"/>
                          <a:hlinkClick r:id="rId6"/>
                        </a:rPr>
                        <a:t>Accessibility Training module</a:t>
                      </a:r>
                      <a:endParaRPr lang="en-US" sz="1800" dirty="0">
                        <a:effectLst/>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~30 min</a:t>
                      </a:r>
                    </a:p>
                  </a:txBody>
                  <a:tcPr anchor="ctr"/>
                </a:tc>
                <a:extLst>
                  <a:ext uri="{0D108BD9-81ED-4DB2-BD59-A6C34878D82A}">
                    <a16:rowId xmlns:a16="http://schemas.microsoft.com/office/drawing/2014/main" val="4099264011"/>
                  </a:ext>
                </a:extLst>
              </a:tr>
              <a:tr h="573712">
                <a:tc>
                  <a:txBody>
                    <a:bodyPr/>
                    <a:lstStyle/>
                    <a:p>
                      <a:r>
                        <a:rPr lang="en-US" dirty="0"/>
                        <a:t>Online – LEARN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linkClick r:id="rId7"/>
                        </a:rPr>
                        <a:t>Graduate Academic Integrity Module</a:t>
                      </a:r>
                      <a:endParaRPr lang="en-US" sz="1800" dirty="0">
                        <a:effectLst/>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~1-2 hours</a:t>
                      </a:r>
                    </a:p>
                  </a:txBody>
                  <a:tcPr anchor="ctr"/>
                </a:tc>
                <a:extLst>
                  <a:ext uri="{0D108BD9-81ED-4DB2-BD59-A6C34878D82A}">
                    <a16:rowId xmlns:a16="http://schemas.microsoft.com/office/drawing/2014/main" val="2223438496"/>
                  </a:ext>
                </a:extLst>
              </a:tr>
            </a:tbl>
          </a:graphicData>
        </a:graphic>
      </p:graphicFrame>
    </p:spTree>
    <p:extLst>
      <p:ext uri="{BB962C8B-B14F-4D97-AF65-F5344CB8AC3E}">
        <p14:creationId xmlns:p14="http://schemas.microsoft.com/office/powerpoint/2010/main" val="193515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E137-517F-498F-B06E-5ABC441077EF}"/>
              </a:ext>
            </a:extLst>
          </p:cNvPr>
          <p:cNvSpPr>
            <a:spLocks noGrp="1"/>
          </p:cNvSpPr>
          <p:nvPr>
            <p:ph type="title"/>
          </p:nvPr>
        </p:nvSpPr>
        <p:spPr/>
        <p:txBody>
          <a:bodyPr/>
          <a:lstStyle/>
          <a:p>
            <a:r>
              <a:rPr lang="en-US" dirty="0"/>
              <a:t>DATA SCIENCE GRAD STUDENT SUPPORT AND RESOURCES</a:t>
            </a:r>
          </a:p>
        </p:txBody>
      </p:sp>
      <p:sp>
        <p:nvSpPr>
          <p:cNvPr id="7" name="Footer Placeholder 5">
            <a:extLst>
              <a:ext uri="{FF2B5EF4-FFF2-40B4-BE49-F238E27FC236}">
                <a16:creationId xmlns:a16="http://schemas.microsoft.com/office/drawing/2014/main" id="{C761C222-AB05-4E09-9CD7-102B22A536E6}"/>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CE38B066-F14E-4492-BBA3-3A1140E5AF43}"/>
              </a:ext>
            </a:extLst>
          </p:cNvPr>
          <p:cNvSpPr>
            <a:spLocks noGrp="1"/>
          </p:cNvSpPr>
          <p:nvPr>
            <p:ph type="sldNum" sz="quarter" idx="12"/>
          </p:nvPr>
        </p:nvSpPr>
        <p:spPr/>
        <p:txBody>
          <a:bodyPr/>
          <a:lstStyle/>
          <a:p>
            <a:r>
              <a:rPr lang="en-US"/>
              <a:t>PAGE  </a:t>
            </a:r>
            <a:fld id="{93005692-73BE-493E-93AB-ECD6027A7652}" type="slidenum">
              <a:rPr lang="en-US" smtClean="0"/>
              <a:pPr/>
              <a:t>21</a:t>
            </a:fld>
            <a:endParaRPr lang="en-US" dirty="0"/>
          </a:p>
        </p:txBody>
      </p:sp>
      <p:graphicFrame>
        <p:nvGraphicFramePr>
          <p:cNvPr id="6" name="Table 5">
            <a:extLst>
              <a:ext uri="{FF2B5EF4-FFF2-40B4-BE49-F238E27FC236}">
                <a16:creationId xmlns:a16="http://schemas.microsoft.com/office/drawing/2014/main" id="{64A03807-2859-4149-A0C3-B43C4DD4211D}"/>
              </a:ext>
            </a:extLst>
          </p:cNvPr>
          <p:cNvGraphicFramePr>
            <a:graphicFrameLocks noGrp="1"/>
          </p:cNvGraphicFramePr>
          <p:nvPr>
            <p:extLst>
              <p:ext uri="{D42A27DB-BD31-4B8C-83A1-F6EECF244321}">
                <p14:modId xmlns:p14="http://schemas.microsoft.com/office/powerpoint/2010/main" val="1497764175"/>
              </p:ext>
            </p:extLst>
          </p:nvPr>
        </p:nvGraphicFramePr>
        <p:xfrm>
          <a:off x="259882" y="1565208"/>
          <a:ext cx="11569728" cy="4663440"/>
        </p:xfrm>
        <a:graphic>
          <a:graphicData uri="http://schemas.openxmlformats.org/drawingml/2006/table">
            <a:tbl>
              <a:tblPr firstRow="1" bandRow="1">
                <a:tableStyleId>{5C22544A-7EE6-4342-B048-85BDC9FD1C3A}</a:tableStyleId>
              </a:tblPr>
              <a:tblGrid>
                <a:gridCol w="2580033">
                  <a:extLst>
                    <a:ext uri="{9D8B030D-6E8A-4147-A177-3AD203B41FA5}">
                      <a16:colId xmlns:a16="http://schemas.microsoft.com/office/drawing/2014/main" val="2189968466"/>
                    </a:ext>
                  </a:extLst>
                </a:gridCol>
                <a:gridCol w="5978769">
                  <a:extLst>
                    <a:ext uri="{9D8B030D-6E8A-4147-A177-3AD203B41FA5}">
                      <a16:colId xmlns:a16="http://schemas.microsoft.com/office/drawing/2014/main" val="272253340"/>
                    </a:ext>
                  </a:extLst>
                </a:gridCol>
                <a:gridCol w="3010926">
                  <a:extLst>
                    <a:ext uri="{9D8B030D-6E8A-4147-A177-3AD203B41FA5}">
                      <a16:colId xmlns:a16="http://schemas.microsoft.com/office/drawing/2014/main" val="675071217"/>
                    </a:ext>
                  </a:extLst>
                </a:gridCol>
              </a:tblGrid>
              <a:tr h="267725">
                <a:tc>
                  <a:txBody>
                    <a:bodyPr/>
                    <a:lstStyle/>
                    <a:p>
                      <a:r>
                        <a:rPr lang="en-US" sz="1200" dirty="0"/>
                        <a:t>Support Area</a:t>
                      </a:r>
                    </a:p>
                  </a:txBody>
                  <a:tcPr anchor="ctr"/>
                </a:tc>
                <a:tc>
                  <a:txBody>
                    <a:bodyPr/>
                    <a:lstStyle/>
                    <a:p>
                      <a:r>
                        <a:rPr lang="en-US" sz="1200" dirty="0"/>
                        <a:t>What They Do</a:t>
                      </a:r>
                    </a:p>
                  </a:txBody>
                  <a:tcPr anchor="ctr"/>
                </a:tc>
                <a:tc>
                  <a:txBody>
                    <a:bodyPr/>
                    <a:lstStyle/>
                    <a:p>
                      <a:r>
                        <a:rPr lang="en-US" sz="1200" dirty="0"/>
                        <a:t>Location/Contact</a:t>
                      </a:r>
                    </a:p>
                  </a:txBody>
                  <a:tcPr anchor="ctr"/>
                </a:tc>
                <a:extLst>
                  <a:ext uri="{0D108BD9-81ED-4DB2-BD59-A6C34878D82A}">
                    <a16:rowId xmlns:a16="http://schemas.microsoft.com/office/drawing/2014/main" val="385134427"/>
                  </a:ext>
                </a:extLst>
              </a:tr>
              <a:tr h="7720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Graduate Studies and Postdoctoral Affairs (GSPA)</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Provides support to students, postdocs, staff and faculty who are engaged in graduate work and research at the University of Waterloo.</a:t>
                      </a:r>
                    </a:p>
                  </a:txBody>
                  <a:tcPr anchor="ctr"/>
                </a:tc>
                <a:tc>
                  <a:txBody>
                    <a:bodyPr/>
                    <a:lstStyle/>
                    <a:p>
                      <a:r>
                        <a:rPr lang="en-US" sz="1200" b="0" i="0" u="sng" kern="1200" dirty="0">
                          <a:solidFill>
                            <a:schemeClr val="dk1"/>
                          </a:solidFill>
                          <a:effectLst/>
                          <a:latin typeface="+mn-lt"/>
                          <a:ea typeface="+mn-ea"/>
                          <a:cs typeface="+mn-cs"/>
                          <a:hlinkClick r:id="rId3"/>
                        </a:rPr>
                        <a:t>The Centre,</a:t>
                      </a:r>
                      <a:r>
                        <a:rPr lang="en-US" sz="1200" b="0" i="0" u="sng" kern="1200" baseline="0" dirty="0">
                          <a:solidFill>
                            <a:schemeClr val="dk1"/>
                          </a:solidFill>
                          <a:effectLst/>
                          <a:latin typeface="+mn-lt"/>
                          <a:ea typeface="+mn-ea"/>
                          <a:cs typeface="+mn-cs"/>
                          <a:hlinkClick r:id="rId3"/>
                        </a:rPr>
                        <a:t> </a:t>
                      </a:r>
                      <a:r>
                        <a:rPr lang="en-US" sz="1200" b="0" i="0" u="sng" kern="1200" dirty="0">
                          <a:solidFill>
                            <a:schemeClr val="dk1"/>
                          </a:solidFill>
                          <a:effectLst/>
                          <a:latin typeface="+mn-lt"/>
                          <a:ea typeface="+mn-ea"/>
                          <a:cs typeface="+mn-cs"/>
                          <a:hlinkClick r:id="rId3"/>
                        </a:rPr>
                        <a:t>Needles Hall</a:t>
                      </a:r>
                      <a:r>
                        <a:rPr lang="en-US" sz="1200" b="0" i="0" kern="1200" dirty="0">
                          <a:solidFill>
                            <a:schemeClr val="dk1"/>
                          </a:solidFill>
                          <a:effectLst/>
                          <a:latin typeface="+mn-lt"/>
                          <a:ea typeface="+mn-ea"/>
                          <a:cs typeface="+mn-cs"/>
                        </a:rPr>
                        <a:t>, </a:t>
                      </a:r>
                    </a:p>
                    <a:p>
                      <a:r>
                        <a:rPr lang="en-US" sz="1200" b="0" i="0" kern="1200" dirty="0">
                          <a:solidFill>
                            <a:schemeClr val="dk1"/>
                          </a:solidFill>
                          <a:effectLst/>
                          <a:latin typeface="+mn-lt"/>
                          <a:ea typeface="+mn-ea"/>
                          <a:cs typeface="+mn-cs"/>
                        </a:rPr>
                        <a:t>2</a:t>
                      </a:r>
                      <a:r>
                        <a:rPr lang="en-US" sz="1200" b="0" i="0" kern="1200" baseline="30000" dirty="0">
                          <a:solidFill>
                            <a:schemeClr val="dk1"/>
                          </a:solidFill>
                          <a:effectLst/>
                          <a:latin typeface="+mn-lt"/>
                          <a:ea typeface="+mn-ea"/>
                          <a:cs typeface="+mn-cs"/>
                        </a:rPr>
                        <a:t>nd</a:t>
                      </a:r>
                      <a:r>
                        <a:rPr lang="en-US" sz="1200" b="0" i="0" kern="1200" dirty="0">
                          <a:solidFill>
                            <a:schemeClr val="dk1"/>
                          </a:solidFill>
                          <a:effectLst/>
                          <a:latin typeface="+mn-lt"/>
                          <a:ea typeface="+mn-ea"/>
                          <a:cs typeface="+mn-cs"/>
                        </a:rPr>
                        <a:t> floor, room 2201</a:t>
                      </a:r>
                    </a:p>
                    <a:p>
                      <a:r>
                        <a:rPr lang="en-US" sz="1200" b="0" i="0" u="sng" kern="1200" dirty="0">
                          <a:solidFill>
                            <a:schemeClr val="dk1"/>
                          </a:solidFill>
                          <a:effectLst/>
                          <a:latin typeface="+mn-lt"/>
                          <a:ea typeface="+mn-ea"/>
                          <a:cs typeface="+mn-cs"/>
                          <a:hlinkClick r:id="rId4"/>
                        </a:rPr>
                        <a:t>askthecentre@uwaterloo.ca</a:t>
                      </a:r>
                      <a:r>
                        <a:rPr lang="en-US" sz="1200" b="0" i="0" kern="1200" dirty="0">
                          <a:solidFill>
                            <a:schemeClr val="dk1"/>
                          </a:solidFill>
                          <a:effectLst/>
                          <a:latin typeface="+mn-lt"/>
                          <a:ea typeface="+mn-ea"/>
                          <a:cs typeface="+mn-cs"/>
                        </a:rPr>
                        <a:t> </a:t>
                      </a:r>
                    </a:p>
                    <a:p>
                      <a:r>
                        <a:rPr lang="en-US" sz="1200" b="0" i="0" kern="1200" dirty="0">
                          <a:solidFill>
                            <a:schemeClr val="dk1"/>
                          </a:solidFill>
                          <a:effectLst/>
                          <a:latin typeface="+mn-lt"/>
                          <a:ea typeface="+mn-ea"/>
                          <a:cs typeface="+mn-cs"/>
                        </a:rPr>
                        <a:t>519-888-4567 ext.42268</a:t>
                      </a:r>
                      <a:endParaRPr lang="en-US" sz="1200" dirty="0"/>
                    </a:p>
                  </a:txBody>
                  <a:tcPr anchor="ctr"/>
                </a:tc>
                <a:extLst>
                  <a:ext uri="{0D108BD9-81ED-4DB2-BD59-A6C34878D82A}">
                    <a16:rowId xmlns:a16="http://schemas.microsoft.com/office/drawing/2014/main" val="3409035966"/>
                  </a:ext>
                </a:extLst>
              </a:tr>
              <a:tr h="772066">
                <a:tc>
                  <a:txBody>
                    <a:bodyPr/>
                    <a:lstStyle/>
                    <a:p>
                      <a:r>
                        <a:rPr lang="en-US" sz="1200" dirty="0"/>
                        <a:t>The Centre</a:t>
                      </a:r>
                    </a:p>
                  </a:txBody>
                  <a:tcPr anchor="ctr"/>
                </a:tc>
                <a:tc>
                  <a:txBody>
                    <a:bodyPr/>
                    <a:lstStyle/>
                    <a:p>
                      <a:r>
                        <a:rPr lang="en-US" sz="1200" dirty="0"/>
                        <a:t>General </a:t>
                      </a:r>
                      <a:r>
                        <a:rPr lang="en-US" sz="1200" dirty="0" err="1"/>
                        <a:t>UWaterloo</a:t>
                      </a:r>
                      <a:r>
                        <a:rPr lang="en-US" sz="1200" dirty="0"/>
                        <a:t> questions</a:t>
                      </a:r>
                      <a:r>
                        <a:rPr lang="en-US" sz="1200" baseline="0" dirty="0"/>
                        <a:t>, official documents</a:t>
                      </a:r>
                      <a:endParaRPr lang="en-US" sz="1200" dirty="0"/>
                    </a:p>
                  </a:txBody>
                  <a:tcPr anchor="ctr"/>
                </a:tc>
                <a:tc>
                  <a:txBody>
                    <a:bodyPr/>
                    <a:lstStyle/>
                    <a:p>
                      <a:r>
                        <a:rPr lang="en-US" sz="1200" b="0" i="0" u="sng" kern="1200" dirty="0">
                          <a:solidFill>
                            <a:schemeClr val="dk1"/>
                          </a:solidFill>
                          <a:effectLst/>
                          <a:latin typeface="+mn-lt"/>
                          <a:ea typeface="+mn-ea"/>
                          <a:cs typeface="+mn-cs"/>
                          <a:hlinkClick r:id="rId3"/>
                        </a:rPr>
                        <a:t>The Centre,</a:t>
                      </a:r>
                      <a:r>
                        <a:rPr lang="en-US" sz="1200" b="0" i="0" u="sng" kern="1200" baseline="0" dirty="0">
                          <a:solidFill>
                            <a:schemeClr val="dk1"/>
                          </a:solidFill>
                          <a:effectLst/>
                          <a:latin typeface="+mn-lt"/>
                          <a:ea typeface="+mn-ea"/>
                          <a:cs typeface="+mn-cs"/>
                          <a:hlinkClick r:id="rId3"/>
                        </a:rPr>
                        <a:t> </a:t>
                      </a:r>
                      <a:r>
                        <a:rPr lang="en-US" sz="1200" b="0" i="0" u="sng" kern="1200" dirty="0">
                          <a:solidFill>
                            <a:schemeClr val="dk1"/>
                          </a:solidFill>
                          <a:effectLst/>
                          <a:latin typeface="+mn-lt"/>
                          <a:ea typeface="+mn-ea"/>
                          <a:cs typeface="+mn-cs"/>
                          <a:hlinkClick r:id="rId3"/>
                        </a:rPr>
                        <a:t>Needles Hall</a:t>
                      </a:r>
                      <a:r>
                        <a:rPr lang="en-US" sz="1200" b="0" i="0" kern="1200" dirty="0">
                          <a:solidFill>
                            <a:schemeClr val="dk1"/>
                          </a:solidFill>
                          <a:effectLst/>
                          <a:latin typeface="+mn-lt"/>
                          <a:ea typeface="+mn-ea"/>
                          <a:cs typeface="+mn-cs"/>
                        </a:rPr>
                        <a:t>, </a:t>
                      </a:r>
                    </a:p>
                    <a:p>
                      <a:r>
                        <a:rPr lang="en-US" sz="1200" b="0" i="0" kern="1200" dirty="0">
                          <a:solidFill>
                            <a:schemeClr val="dk1"/>
                          </a:solidFill>
                          <a:effectLst/>
                          <a:latin typeface="+mn-lt"/>
                          <a:ea typeface="+mn-ea"/>
                          <a:cs typeface="+mn-cs"/>
                        </a:rPr>
                        <a:t>2</a:t>
                      </a:r>
                      <a:r>
                        <a:rPr lang="en-US" sz="1200" b="0" i="0" kern="1200" baseline="30000" dirty="0">
                          <a:solidFill>
                            <a:schemeClr val="dk1"/>
                          </a:solidFill>
                          <a:effectLst/>
                          <a:latin typeface="+mn-lt"/>
                          <a:ea typeface="+mn-ea"/>
                          <a:cs typeface="+mn-cs"/>
                        </a:rPr>
                        <a:t>nd</a:t>
                      </a:r>
                      <a:r>
                        <a:rPr lang="en-US" sz="1200" b="0" i="0" kern="1200" dirty="0">
                          <a:solidFill>
                            <a:schemeClr val="dk1"/>
                          </a:solidFill>
                          <a:effectLst/>
                          <a:latin typeface="+mn-lt"/>
                          <a:ea typeface="+mn-ea"/>
                          <a:cs typeface="+mn-cs"/>
                        </a:rPr>
                        <a:t> floor, room 2201</a:t>
                      </a:r>
                    </a:p>
                    <a:p>
                      <a:r>
                        <a:rPr lang="en-US" sz="1200" b="0" i="0" u="sng" kern="1200" dirty="0">
                          <a:solidFill>
                            <a:schemeClr val="dk1"/>
                          </a:solidFill>
                          <a:effectLst/>
                          <a:latin typeface="+mn-lt"/>
                          <a:ea typeface="+mn-ea"/>
                          <a:cs typeface="+mn-cs"/>
                          <a:hlinkClick r:id="rId4"/>
                        </a:rPr>
                        <a:t>askthecentre@uwaterloo.ca</a:t>
                      </a:r>
                      <a:r>
                        <a:rPr lang="en-US" sz="1200" b="0" i="0" kern="1200" dirty="0">
                          <a:solidFill>
                            <a:schemeClr val="dk1"/>
                          </a:solidFill>
                          <a:effectLst/>
                          <a:latin typeface="+mn-lt"/>
                          <a:ea typeface="+mn-ea"/>
                          <a:cs typeface="+mn-cs"/>
                        </a:rPr>
                        <a:t> </a:t>
                      </a:r>
                    </a:p>
                    <a:p>
                      <a:r>
                        <a:rPr lang="en-US" sz="1200" b="0" i="0" kern="1200" dirty="0">
                          <a:solidFill>
                            <a:schemeClr val="dk1"/>
                          </a:solidFill>
                          <a:effectLst/>
                          <a:latin typeface="+mn-lt"/>
                          <a:ea typeface="+mn-ea"/>
                          <a:cs typeface="+mn-cs"/>
                        </a:rPr>
                        <a:t>519-888-4567 ext.42268</a:t>
                      </a:r>
                      <a:endParaRPr lang="en-US" sz="1200" dirty="0"/>
                    </a:p>
                  </a:txBody>
                  <a:tcPr anchor="ctr"/>
                </a:tc>
                <a:extLst>
                  <a:ext uri="{0D108BD9-81ED-4DB2-BD59-A6C34878D82A}">
                    <a16:rowId xmlns:a16="http://schemas.microsoft.com/office/drawing/2014/main" val="609694252"/>
                  </a:ext>
                </a:extLst>
              </a:tr>
              <a:tr h="600495">
                <a:tc>
                  <a:txBody>
                    <a:bodyPr/>
                    <a:lstStyle/>
                    <a:p>
                      <a:r>
                        <a:rPr lang="en-US" sz="1200" kern="1200" dirty="0">
                          <a:solidFill>
                            <a:schemeClr val="dk1"/>
                          </a:solidFill>
                          <a:latin typeface="+mn-lt"/>
                          <a:ea typeface="+mn-ea"/>
                          <a:cs typeface="+mn-cs"/>
                        </a:rPr>
                        <a:t>Counselling Services</a:t>
                      </a:r>
                    </a:p>
                  </a:txBody>
                  <a:tcPr anchor="ctr"/>
                </a:tc>
                <a:tc>
                  <a:txBody>
                    <a:bodyPr/>
                    <a:lstStyle/>
                    <a:p>
                      <a:r>
                        <a:rPr lang="en-US" sz="1200" dirty="0"/>
                        <a:t>Professional counselling services are provided, at no charge, in a private and confidential setting to </a:t>
                      </a:r>
                      <a:r>
                        <a:rPr lang="en-US" sz="1200" dirty="0" err="1"/>
                        <a:t>UWaterloo</a:t>
                      </a:r>
                      <a:r>
                        <a:rPr lang="en-US" sz="1200" dirty="0"/>
                        <a:t> students. Get self-help, mental health, urgent care contact information and more. </a:t>
                      </a:r>
                    </a:p>
                  </a:txBody>
                  <a:tcPr anchor="ctr"/>
                </a:tc>
                <a:tc>
                  <a:txBody>
                    <a:bodyPr/>
                    <a:lstStyle/>
                    <a:p>
                      <a:r>
                        <a:rPr lang="en-US" sz="1200" dirty="0">
                          <a:hlinkClick r:id="rId3"/>
                        </a:rPr>
                        <a:t>Needles Hall, 2</a:t>
                      </a:r>
                      <a:r>
                        <a:rPr lang="en-US" sz="1200" baseline="30000" dirty="0">
                          <a:hlinkClick r:id="rId3"/>
                        </a:rPr>
                        <a:t>nd</a:t>
                      </a:r>
                      <a:r>
                        <a:rPr lang="en-US" sz="1200" dirty="0">
                          <a:hlinkClick r:id="rId3"/>
                        </a:rPr>
                        <a:t> floor</a:t>
                      </a:r>
                      <a:endParaRPr lang="en-US" sz="1200" dirty="0"/>
                    </a:p>
                    <a:p>
                      <a:r>
                        <a:rPr lang="en-US" sz="1200" dirty="0"/>
                        <a:t>519-888-4567 ext. 32655</a:t>
                      </a:r>
                    </a:p>
                  </a:txBody>
                  <a:tcPr anchor="ctr"/>
                </a:tc>
                <a:extLst>
                  <a:ext uri="{0D108BD9-81ED-4DB2-BD59-A6C34878D82A}">
                    <a16:rowId xmlns:a16="http://schemas.microsoft.com/office/drawing/2014/main" val="93368045"/>
                  </a:ext>
                </a:extLst>
              </a:tr>
              <a:tr h="600495">
                <a:tc>
                  <a:txBody>
                    <a:bodyPr/>
                    <a:lstStyle/>
                    <a:p>
                      <a:r>
                        <a:rPr lang="en-US" sz="1200" kern="1200" dirty="0">
                          <a:solidFill>
                            <a:schemeClr val="dk1"/>
                          </a:solidFill>
                          <a:latin typeface="+mn-lt"/>
                          <a:ea typeface="+mn-ea"/>
                          <a:cs typeface="+mn-cs"/>
                        </a:rPr>
                        <a:t>Health Services</a:t>
                      </a:r>
                    </a:p>
                  </a:txBody>
                  <a:tcPr anchor="ctr"/>
                </a:tc>
                <a:tc>
                  <a:txBody>
                    <a:bodyPr/>
                    <a:lstStyle/>
                    <a:p>
                      <a:r>
                        <a:rPr lang="en-US" sz="1200" dirty="0"/>
                        <a:t>Provides convenient, confidential and comprehensive medical care to registered students at Waterloo. They work in coordination with other health-related services on campus and in the Kitchener-Waterloo community.</a:t>
                      </a:r>
                    </a:p>
                  </a:txBody>
                  <a:tcPr anchor="ctr"/>
                </a:tc>
                <a:tc>
                  <a:txBody>
                    <a:bodyPr/>
                    <a:lstStyle/>
                    <a:p>
                      <a:r>
                        <a:rPr lang="en-US" sz="1200" dirty="0">
                          <a:hlinkClick r:id="rId5"/>
                        </a:rPr>
                        <a:t>Health Services Building</a:t>
                      </a:r>
                      <a:endParaRPr lang="en-US" sz="1200" dirty="0"/>
                    </a:p>
                    <a:p>
                      <a:r>
                        <a:rPr lang="en-US" sz="1200" dirty="0"/>
                        <a:t>519-888-4096</a:t>
                      </a:r>
                    </a:p>
                  </a:txBody>
                  <a:tcPr anchor="ctr"/>
                </a:tc>
                <a:extLst>
                  <a:ext uri="{0D108BD9-81ED-4DB2-BD59-A6C34878D82A}">
                    <a16:rowId xmlns:a16="http://schemas.microsoft.com/office/drawing/2014/main" val="3108545664"/>
                  </a:ext>
                </a:extLst>
              </a:tr>
              <a:tr h="6475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Student Success Office (SSO)</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Provides and facilitates strategic student support for academic and personal success.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*Support for international students include immigration consulting, SIN, application help, etc.</a:t>
                      </a:r>
                    </a:p>
                  </a:txBody>
                  <a:tcPr anchor="ctr"/>
                </a:tc>
                <a:tc>
                  <a:txBody>
                    <a:bodyPr/>
                    <a:lstStyle/>
                    <a:p>
                      <a:r>
                        <a:rPr lang="en-US" sz="1200" b="0" i="0" kern="1200" dirty="0">
                          <a:solidFill>
                            <a:schemeClr val="dk1"/>
                          </a:solidFill>
                          <a:effectLst/>
                          <a:latin typeface="+mn-lt"/>
                          <a:ea typeface="+mn-ea"/>
                          <a:cs typeface="+mn-cs"/>
                          <a:hlinkClick r:id="rId6"/>
                        </a:rPr>
                        <a:t>South Campus Hall</a:t>
                      </a:r>
                      <a:r>
                        <a:rPr lang="en-US" sz="1200" b="0" i="0" kern="1200" dirty="0">
                          <a:solidFill>
                            <a:schemeClr val="dk1"/>
                          </a:solidFill>
                          <a:effectLst/>
                          <a:latin typeface="+mn-lt"/>
                          <a:ea typeface="+mn-ea"/>
                          <a:cs typeface="+mn-cs"/>
                        </a:rPr>
                        <a:t>, </a:t>
                      </a:r>
                    </a:p>
                    <a:p>
                      <a:r>
                        <a:rPr lang="en-US" sz="1200" b="0" i="0" kern="1200" dirty="0">
                          <a:solidFill>
                            <a:schemeClr val="dk1"/>
                          </a:solidFill>
                          <a:effectLst/>
                          <a:latin typeface="+mn-lt"/>
                          <a:ea typeface="+mn-ea"/>
                          <a:cs typeface="+mn-cs"/>
                        </a:rPr>
                        <a:t>second floor</a:t>
                      </a:r>
                      <a:endParaRPr lang="en-US" sz="1200" dirty="0"/>
                    </a:p>
                    <a:p>
                      <a:r>
                        <a:rPr lang="en-US" sz="1200" b="0" i="0" kern="1200" dirty="0">
                          <a:solidFill>
                            <a:schemeClr val="dk1"/>
                          </a:solidFill>
                          <a:effectLst/>
                          <a:latin typeface="+mn-lt"/>
                          <a:ea typeface="+mn-ea"/>
                          <a:cs typeface="+mn-cs"/>
                        </a:rPr>
                        <a:t>519-888-4567 ext. 84410</a:t>
                      </a:r>
                      <a:endParaRPr lang="en-US" sz="1200" dirty="0"/>
                    </a:p>
                  </a:txBody>
                  <a:tcPr anchor="ctr"/>
                </a:tc>
                <a:extLst>
                  <a:ext uri="{0D108BD9-81ED-4DB2-BD59-A6C34878D82A}">
                    <a16:rowId xmlns:a16="http://schemas.microsoft.com/office/drawing/2014/main" val="926381327"/>
                  </a:ext>
                </a:extLst>
              </a:tr>
              <a:tr h="60049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Co-operative</a:t>
                      </a:r>
                      <a:r>
                        <a:rPr lang="en-US" sz="1200" baseline="0" dirty="0"/>
                        <a:t> Education &amp; Centre for Career Action (CCA)</a:t>
                      </a:r>
                      <a:endParaRPr lang="en-US" sz="12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General co-op questions,</a:t>
                      </a:r>
                      <a:r>
                        <a:rPr lang="en-US" sz="1200" baseline="0" dirty="0"/>
                        <a:t> interview and career services available to students</a:t>
                      </a:r>
                      <a:endParaRPr lang="en-US" sz="1200" dirty="0"/>
                    </a:p>
                  </a:txBody>
                  <a:tcPr anchor="ctr"/>
                </a:tc>
                <a:tc>
                  <a:txBody>
                    <a:bodyPr/>
                    <a:lstStyle/>
                    <a:p>
                      <a:r>
                        <a:rPr lang="en-US" sz="1200" b="0" i="0" u="sng" kern="1200" dirty="0">
                          <a:solidFill>
                            <a:schemeClr val="dk1"/>
                          </a:solidFill>
                          <a:effectLst/>
                          <a:latin typeface="+mn-lt"/>
                          <a:ea typeface="+mn-ea"/>
                          <a:cs typeface="+mn-cs"/>
                          <a:hlinkClick r:id="rId7"/>
                        </a:rPr>
                        <a:t>William M. Tatham Centre (TC)</a:t>
                      </a:r>
                      <a:endParaRPr lang="en-US" sz="1200" b="0" i="0" u="sng" kern="1200" dirty="0">
                        <a:solidFill>
                          <a:schemeClr val="dk1"/>
                        </a:solidFill>
                        <a:effectLst/>
                        <a:latin typeface="+mn-lt"/>
                        <a:ea typeface="+mn-ea"/>
                        <a:cs typeface="+mn-cs"/>
                      </a:endParaRPr>
                    </a:p>
                    <a:p>
                      <a:r>
                        <a:rPr lang="en-US" sz="1200" b="0" i="0" u="sng" kern="1200" dirty="0">
                          <a:solidFill>
                            <a:schemeClr val="dk1"/>
                          </a:solidFill>
                          <a:effectLst/>
                          <a:latin typeface="+mn-lt"/>
                          <a:ea typeface="+mn-ea"/>
                          <a:cs typeface="+mn-cs"/>
                          <a:hlinkClick r:id="rId8"/>
                        </a:rPr>
                        <a:t>ceca@uwaterloo.ca</a:t>
                      </a:r>
                      <a:endParaRPr lang="en-US" sz="1200" b="0" i="0" u="sng"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519-888-4026</a:t>
                      </a:r>
                      <a:endParaRPr lang="en-US" sz="1200" dirty="0"/>
                    </a:p>
                  </a:txBody>
                  <a:tcPr anchor="ctr"/>
                </a:tc>
                <a:extLst>
                  <a:ext uri="{0D108BD9-81ED-4DB2-BD59-A6C34878D82A}">
                    <a16:rowId xmlns:a16="http://schemas.microsoft.com/office/drawing/2014/main" val="1181898215"/>
                  </a:ext>
                </a:extLst>
              </a:tr>
            </a:tbl>
          </a:graphicData>
        </a:graphic>
      </p:graphicFrame>
      <p:sp>
        <p:nvSpPr>
          <p:cNvPr id="3" name="TextBox 2">
            <a:extLst>
              <a:ext uri="{FF2B5EF4-FFF2-40B4-BE49-F238E27FC236}">
                <a16:creationId xmlns:a16="http://schemas.microsoft.com/office/drawing/2014/main" id="{21BAC69B-F163-4AAE-BBAF-4B36168F3A7D}"/>
              </a:ext>
            </a:extLst>
          </p:cNvPr>
          <p:cNvSpPr txBox="1"/>
          <p:nvPr/>
        </p:nvSpPr>
        <p:spPr>
          <a:xfrm>
            <a:off x="259882" y="1163103"/>
            <a:ext cx="4897495" cy="338554"/>
          </a:xfrm>
          <a:prstGeom prst="rect">
            <a:avLst/>
          </a:prstGeom>
          <a:noFill/>
        </p:spPr>
        <p:txBody>
          <a:bodyPr wrap="none" rtlCol="0">
            <a:spAutoFit/>
          </a:bodyPr>
          <a:lstStyle/>
          <a:p>
            <a:r>
              <a:rPr lang="en-US" sz="1600" dirty="0"/>
              <a:t>Please visit the updated listing of </a:t>
            </a:r>
            <a:r>
              <a:rPr lang="en-US" sz="1600" dirty="0">
                <a:hlinkClick r:id="rId9"/>
              </a:rPr>
              <a:t>Modified Services</a:t>
            </a:r>
            <a:r>
              <a:rPr lang="en-US" sz="1600" dirty="0"/>
              <a:t>.</a:t>
            </a:r>
          </a:p>
        </p:txBody>
      </p:sp>
    </p:spTree>
    <p:extLst>
      <p:ext uri="{BB962C8B-B14F-4D97-AF65-F5344CB8AC3E}">
        <p14:creationId xmlns:p14="http://schemas.microsoft.com/office/powerpoint/2010/main" val="266918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4FB2C2-5F4E-4251-82BA-5DE5858EE32E}"/>
              </a:ext>
            </a:extLst>
          </p:cNvPr>
          <p:cNvSpPr>
            <a:spLocks noGrp="1"/>
          </p:cNvSpPr>
          <p:nvPr>
            <p:ph type="title"/>
          </p:nvPr>
        </p:nvSpPr>
        <p:spPr/>
        <p:txBody>
          <a:bodyPr>
            <a:normAutofit fontScale="90000"/>
          </a:bodyPr>
          <a:lstStyle/>
          <a:p>
            <a:r>
              <a:rPr lang="en-US" dirty="0"/>
              <a:t>MASTER OF DATA SCIENCE AND ARTIFICIAL INTELLIENCE (MDSAI)</a:t>
            </a:r>
          </a:p>
        </p:txBody>
      </p:sp>
      <p:sp>
        <p:nvSpPr>
          <p:cNvPr id="8" name="Content Placeholder 7">
            <a:extLst>
              <a:ext uri="{FF2B5EF4-FFF2-40B4-BE49-F238E27FC236}">
                <a16:creationId xmlns:a16="http://schemas.microsoft.com/office/drawing/2014/main" id="{73658763-A4E1-40BC-8F8B-9B8E17CCADA2}"/>
              </a:ext>
            </a:extLst>
          </p:cNvPr>
          <p:cNvSpPr>
            <a:spLocks noGrp="1"/>
          </p:cNvSpPr>
          <p:nvPr>
            <p:ph sz="half" idx="1"/>
          </p:nvPr>
        </p:nvSpPr>
        <p:spPr>
          <a:xfrm>
            <a:off x="901149" y="3744475"/>
            <a:ext cx="4824242" cy="2295597"/>
          </a:xfrm>
        </p:spPr>
        <p:txBody>
          <a:bodyPr>
            <a:normAutofit fontScale="92500" lnSpcReduction="10000"/>
          </a:bodyPr>
          <a:lstStyle/>
          <a:p>
            <a:pPr marL="0" indent="0">
              <a:buNone/>
            </a:pPr>
            <a:r>
              <a:rPr lang="en-US" sz="1600" b="1" dirty="0"/>
              <a:t>Full-time program structure</a:t>
            </a:r>
          </a:p>
          <a:p>
            <a:pPr>
              <a:spcBef>
                <a:spcPts val="0"/>
              </a:spcBef>
              <a:spcAft>
                <a:spcPts val="0"/>
              </a:spcAft>
            </a:pPr>
            <a:r>
              <a:rPr lang="en-US" sz="1600" dirty="0"/>
              <a:t>12 to 16-month professional coursework-based program</a:t>
            </a:r>
          </a:p>
          <a:p>
            <a:pPr>
              <a:spcBef>
                <a:spcPts val="0"/>
              </a:spcBef>
              <a:spcAft>
                <a:spcPts val="1200"/>
              </a:spcAft>
            </a:pPr>
            <a:r>
              <a:rPr lang="en-US" sz="1600" dirty="0"/>
              <a:t>Degree requirements: 9 courses and 1 co-op term*</a:t>
            </a:r>
          </a:p>
          <a:p>
            <a:pPr marL="0" indent="0">
              <a:spcBef>
                <a:spcPts val="0"/>
              </a:spcBef>
              <a:spcAft>
                <a:spcPts val="0"/>
              </a:spcAft>
              <a:buNone/>
            </a:pPr>
            <a:r>
              <a:rPr lang="en-US" sz="1600" dirty="0"/>
              <a:t>*</a:t>
            </a:r>
            <a:r>
              <a:rPr lang="en-US" sz="1600" i="1" dirty="0"/>
              <a:t>students may extend their work term for up to 8 months with the same employer</a:t>
            </a:r>
          </a:p>
          <a:p>
            <a:pPr marL="0" indent="0">
              <a:spcBef>
                <a:spcPts val="0"/>
              </a:spcBef>
              <a:spcAft>
                <a:spcPts val="0"/>
              </a:spcAft>
              <a:buNone/>
            </a:pPr>
            <a:endParaRPr lang="en-US" sz="1600" dirty="0"/>
          </a:p>
          <a:p>
            <a:pPr marL="0" indent="0">
              <a:spcBef>
                <a:spcPts val="0"/>
              </a:spcBef>
              <a:spcAft>
                <a:spcPts val="0"/>
              </a:spcAft>
              <a:buNone/>
            </a:pPr>
            <a:r>
              <a:rPr lang="en-US" sz="1600" b="1" dirty="0"/>
              <a:t>Part-time program structure</a:t>
            </a:r>
          </a:p>
          <a:p>
            <a:pPr>
              <a:spcBef>
                <a:spcPts val="0"/>
              </a:spcBef>
              <a:spcAft>
                <a:spcPts val="0"/>
              </a:spcAft>
            </a:pPr>
            <a:r>
              <a:rPr lang="en-US" sz="1600" dirty="0"/>
              <a:t>36-month duration with 1 course per term</a:t>
            </a:r>
          </a:p>
          <a:p>
            <a:pPr>
              <a:spcBef>
                <a:spcPts val="0"/>
              </a:spcBef>
              <a:spcAft>
                <a:spcPts val="0"/>
              </a:spcAft>
            </a:pPr>
            <a:endParaRPr lang="en-US" sz="1600" b="1" dirty="0"/>
          </a:p>
          <a:p>
            <a:endParaRPr lang="en-US" sz="1600" dirty="0"/>
          </a:p>
        </p:txBody>
      </p:sp>
      <p:sp>
        <p:nvSpPr>
          <p:cNvPr id="9" name="Content Placeholder 8">
            <a:extLst>
              <a:ext uri="{FF2B5EF4-FFF2-40B4-BE49-F238E27FC236}">
                <a16:creationId xmlns:a16="http://schemas.microsoft.com/office/drawing/2014/main" id="{DAB5B0F8-79CD-466B-88D1-2DC359DE549E}"/>
              </a:ext>
            </a:extLst>
          </p:cNvPr>
          <p:cNvSpPr>
            <a:spLocks noGrp="1"/>
          </p:cNvSpPr>
          <p:nvPr>
            <p:ph sz="half" idx="2"/>
          </p:nvPr>
        </p:nvSpPr>
        <p:spPr>
          <a:xfrm>
            <a:off x="6356283" y="1369625"/>
            <a:ext cx="4934568" cy="4749700"/>
          </a:xfrm>
        </p:spPr>
        <p:txBody>
          <a:bodyPr>
            <a:noAutofit/>
          </a:bodyPr>
          <a:lstStyle/>
          <a:p>
            <a:pPr marL="0" indent="0">
              <a:spcAft>
                <a:spcPts val="0"/>
              </a:spcAft>
              <a:buNone/>
            </a:pPr>
            <a:r>
              <a:rPr lang="en-US" sz="1600" b="1" dirty="0"/>
              <a:t>Courses at a glance  </a:t>
            </a:r>
          </a:p>
          <a:p>
            <a:pPr marL="0" indent="0">
              <a:spcBef>
                <a:spcPts val="0"/>
              </a:spcBef>
              <a:buNone/>
            </a:pPr>
            <a:r>
              <a:rPr lang="en-US" sz="1600" dirty="0"/>
              <a:t>(not an exhaustive list)</a:t>
            </a:r>
          </a:p>
          <a:p>
            <a:pPr>
              <a:spcBef>
                <a:spcPts val="0"/>
              </a:spcBef>
              <a:spcAft>
                <a:spcPts val="0"/>
              </a:spcAft>
            </a:pPr>
            <a:r>
              <a:rPr lang="en-US" sz="1600" dirty="0"/>
              <a:t>Data-Intensive Distributed Computing and Analytics</a:t>
            </a:r>
          </a:p>
          <a:p>
            <a:pPr>
              <a:spcBef>
                <a:spcPts val="0"/>
              </a:spcBef>
              <a:spcAft>
                <a:spcPts val="0"/>
              </a:spcAft>
            </a:pPr>
            <a:r>
              <a:rPr lang="en-US" sz="1600" dirty="0"/>
              <a:t>Exploratory Data Analysis</a:t>
            </a:r>
          </a:p>
          <a:p>
            <a:pPr>
              <a:spcBef>
                <a:spcPts val="0"/>
              </a:spcBef>
              <a:spcAft>
                <a:spcPts val="0"/>
              </a:spcAft>
            </a:pPr>
            <a:r>
              <a:rPr lang="en-US" sz="1600" dirty="0"/>
              <a:t>Statistical Learning: Classification</a:t>
            </a:r>
          </a:p>
          <a:p>
            <a:pPr>
              <a:spcBef>
                <a:spcPts val="0"/>
              </a:spcBef>
              <a:spcAft>
                <a:spcPts val="0"/>
              </a:spcAft>
            </a:pPr>
            <a:r>
              <a:rPr lang="en-US" sz="1600" dirty="0"/>
              <a:t>Convex Optimization and Analysis</a:t>
            </a:r>
          </a:p>
          <a:p>
            <a:pPr>
              <a:spcBef>
                <a:spcPts val="0"/>
              </a:spcBef>
              <a:spcAft>
                <a:spcPts val="0"/>
              </a:spcAft>
            </a:pPr>
            <a:r>
              <a:rPr lang="en-US" sz="1600" dirty="0"/>
              <a:t>Data Visualization</a:t>
            </a:r>
          </a:p>
          <a:p>
            <a:pPr>
              <a:spcBef>
                <a:spcPts val="0"/>
              </a:spcBef>
              <a:spcAft>
                <a:spcPts val="0"/>
              </a:spcAft>
            </a:pPr>
            <a:r>
              <a:rPr lang="en-US" sz="1600" dirty="0"/>
              <a:t>Database Systems Implementation</a:t>
            </a:r>
          </a:p>
          <a:p>
            <a:pPr>
              <a:spcBef>
                <a:spcPts val="0"/>
              </a:spcBef>
              <a:spcAft>
                <a:spcPts val="0"/>
              </a:spcAft>
            </a:pPr>
            <a:r>
              <a:rPr lang="en-US" sz="1600" dirty="0"/>
              <a:t>Machine Learning: Statistical and Computational Foundations</a:t>
            </a:r>
          </a:p>
          <a:p>
            <a:pPr>
              <a:spcBef>
                <a:spcPts val="0"/>
              </a:spcBef>
              <a:spcAft>
                <a:spcPts val="0"/>
              </a:spcAft>
            </a:pPr>
            <a:r>
              <a:rPr lang="en-US" sz="1600" dirty="0"/>
              <a:t>Probabilistic Inference and Machine Learning </a:t>
            </a:r>
          </a:p>
          <a:p>
            <a:pPr>
              <a:spcBef>
                <a:spcPts val="0"/>
              </a:spcBef>
              <a:spcAft>
                <a:spcPts val="0"/>
              </a:spcAft>
            </a:pPr>
            <a:r>
              <a:rPr lang="en-US" sz="1600" dirty="0"/>
              <a:t>Advanced Topics in Artificial Intelligence</a:t>
            </a:r>
          </a:p>
          <a:p>
            <a:pPr>
              <a:spcBef>
                <a:spcPts val="0"/>
              </a:spcBef>
              <a:spcAft>
                <a:spcPts val="0"/>
              </a:spcAft>
            </a:pPr>
            <a:r>
              <a:rPr lang="en-US" sz="1600" dirty="0"/>
              <a:t>Optimization for Data Science</a:t>
            </a:r>
          </a:p>
          <a:p>
            <a:pPr>
              <a:spcBef>
                <a:spcPts val="0"/>
              </a:spcBef>
              <a:spcAft>
                <a:spcPts val="0"/>
              </a:spcAft>
            </a:pPr>
            <a:r>
              <a:rPr lang="en-US" sz="1600" dirty="0"/>
              <a:t>Computational Inference</a:t>
            </a:r>
          </a:p>
          <a:p>
            <a:pPr>
              <a:spcBef>
                <a:spcPts val="0"/>
              </a:spcBef>
              <a:spcAft>
                <a:spcPts val="0"/>
              </a:spcAft>
            </a:pPr>
            <a:r>
              <a:rPr lang="en-US" sz="1600" dirty="0"/>
              <a:t>Principles of Data Management and Use</a:t>
            </a:r>
          </a:p>
          <a:p>
            <a:pPr>
              <a:spcBef>
                <a:spcPts val="0"/>
              </a:spcBef>
              <a:spcAft>
                <a:spcPts val="0"/>
              </a:spcAft>
            </a:pPr>
            <a:r>
              <a:rPr lang="en-US" sz="1600" dirty="0"/>
              <a:t>Distributed Systems</a:t>
            </a:r>
          </a:p>
        </p:txBody>
      </p:sp>
      <p:sp>
        <p:nvSpPr>
          <p:cNvPr id="11" name="Footer Placeholder 5">
            <a:extLst>
              <a:ext uri="{FF2B5EF4-FFF2-40B4-BE49-F238E27FC236}">
                <a16:creationId xmlns:a16="http://schemas.microsoft.com/office/drawing/2014/main" id="{0389DF1C-3B5B-42CC-84A4-E426B9E23E45}"/>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69EA8B06-0942-47F6-8A9E-383572DAC1C3}"/>
              </a:ext>
            </a:extLst>
          </p:cNvPr>
          <p:cNvSpPr>
            <a:spLocks noGrp="1"/>
          </p:cNvSpPr>
          <p:nvPr>
            <p:ph type="sldNum" sz="quarter" idx="12"/>
          </p:nvPr>
        </p:nvSpPr>
        <p:spPr/>
        <p:txBody>
          <a:bodyPr/>
          <a:lstStyle/>
          <a:p>
            <a:fld id="{93005692-73BE-493E-93AB-ECD6027A7652}" type="slidenum">
              <a:rPr lang="en-US" smtClean="0"/>
              <a:pPr/>
              <a:t>22</a:t>
            </a:fld>
            <a:endParaRPr lang="en-US" dirty="0"/>
          </a:p>
        </p:txBody>
      </p:sp>
      <p:pic>
        <p:nvPicPr>
          <p:cNvPr id="10" name="Picture 6" descr="A person sitting at a table using a computer">
            <a:extLst>
              <a:ext uri="{FF2B5EF4-FFF2-40B4-BE49-F238E27FC236}">
                <a16:creationId xmlns:a16="http://schemas.microsoft.com/office/drawing/2014/main" id="{85094947-10CF-45A0-836F-923903EC6654}"/>
              </a:ext>
              <a:ext uri="{C183D7F6-B498-43B3-948B-1728B52AA6E4}">
                <adec:decorative xmlns:adec="http://schemas.microsoft.com/office/drawing/2017/decorative" val="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2" b="18316"/>
          <a:stretch/>
        </p:blipFill>
        <p:spPr bwMode="auto">
          <a:xfrm>
            <a:off x="901149" y="1340426"/>
            <a:ext cx="4418997" cy="225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4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08934A-851B-4775-89ED-84C4608D86C5}"/>
              </a:ext>
            </a:extLst>
          </p:cNvPr>
          <p:cNvSpPr>
            <a:spLocks noGrp="1"/>
          </p:cNvSpPr>
          <p:nvPr>
            <p:ph type="title"/>
          </p:nvPr>
        </p:nvSpPr>
        <p:spPr/>
        <p:txBody>
          <a:bodyPr/>
          <a:lstStyle/>
          <a:p>
            <a:r>
              <a:rPr lang="en-US" dirty="0"/>
              <a:t>MDSAI CO-OP (SPRING 2021)</a:t>
            </a:r>
          </a:p>
        </p:txBody>
      </p:sp>
      <p:sp>
        <p:nvSpPr>
          <p:cNvPr id="6" name="Content Placeholder 5">
            <a:extLst>
              <a:ext uri="{FF2B5EF4-FFF2-40B4-BE49-F238E27FC236}">
                <a16:creationId xmlns:a16="http://schemas.microsoft.com/office/drawing/2014/main" id="{303BBDDC-5B3A-48D7-BD29-9DF1FA73B526}"/>
              </a:ext>
            </a:extLst>
          </p:cNvPr>
          <p:cNvSpPr>
            <a:spLocks noGrp="1"/>
          </p:cNvSpPr>
          <p:nvPr>
            <p:ph idx="1"/>
          </p:nvPr>
        </p:nvSpPr>
        <p:spPr/>
        <p:txBody>
          <a:bodyPr>
            <a:normAutofit fontScale="92500" lnSpcReduction="20000"/>
          </a:bodyPr>
          <a:lstStyle/>
          <a:p>
            <a:pPr marL="0" indent="0">
              <a:buNone/>
            </a:pPr>
            <a:r>
              <a:rPr lang="en-US" dirty="0"/>
              <a:t>This cohort’s co-op term is </a:t>
            </a:r>
            <a:r>
              <a:rPr lang="en-US" b="1" dirty="0"/>
              <a:t>Spring 2022 (May – August 2021)</a:t>
            </a:r>
            <a:r>
              <a:rPr lang="en-US" dirty="0"/>
              <a:t>. </a:t>
            </a:r>
          </a:p>
          <a:p>
            <a:pPr marL="0" indent="0">
              <a:buNone/>
            </a:pPr>
            <a:r>
              <a:rPr lang="en-US" b="1" dirty="0"/>
              <a:t>*Mandatory preparatory workshops </a:t>
            </a:r>
            <a:r>
              <a:rPr lang="en-US" dirty="0"/>
              <a:t>for co-op Masters students will be held on the following dates: You must attend </a:t>
            </a:r>
            <a:r>
              <a:rPr lang="en-US" b="1" dirty="0"/>
              <a:t>ALL 3 dates</a:t>
            </a:r>
            <a:r>
              <a:rPr lang="en-US" dirty="0"/>
              <a:t> to complete these workshops before your co-op term.</a:t>
            </a:r>
          </a:p>
          <a:p>
            <a:endParaRPr lang="en-US" dirty="0"/>
          </a:p>
          <a:p>
            <a:endParaRPr lang="en-US" dirty="0"/>
          </a:p>
          <a:p>
            <a:endParaRPr lang="en-US" dirty="0"/>
          </a:p>
          <a:p>
            <a:endParaRPr lang="en-US" dirty="0"/>
          </a:p>
          <a:p>
            <a:endParaRPr lang="en-US" dirty="0"/>
          </a:p>
          <a:p>
            <a:pPr marL="0" indent="0">
              <a:buNone/>
            </a:pPr>
            <a:r>
              <a:rPr lang="en-US" dirty="0"/>
              <a:t>*International students will require a </a:t>
            </a:r>
            <a:r>
              <a:rPr lang="en-US" b="1" dirty="0"/>
              <a:t>co-op work permit</a:t>
            </a:r>
            <a:r>
              <a:rPr lang="en-US" dirty="0"/>
              <a:t>. Bettina Wahl from Co-operative Education will go into more detail later on.</a:t>
            </a:r>
          </a:p>
          <a:p>
            <a:endParaRPr lang="en-US" dirty="0"/>
          </a:p>
          <a:p>
            <a:endParaRPr lang="en-US" dirty="0"/>
          </a:p>
        </p:txBody>
      </p:sp>
      <p:sp>
        <p:nvSpPr>
          <p:cNvPr id="9" name="Footer Placeholder 5">
            <a:extLst>
              <a:ext uri="{FF2B5EF4-FFF2-40B4-BE49-F238E27FC236}">
                <a16:creationId xmlns:a16="http://schemas.microsoft.com/office/drawing/2014/main" id="{F0D443FB-CD85-4286-B7B6-81384237AF43}"/>
              </a:ext>
            </a:extLst>
          </p:cNvPr>
          <p:cNvSpPr>
            <a:spLocks noGrp="1"/>
          </p:cNvSpPr>
          <p:nvPr>
            <p:ph type="ftr" sz="quarter" idx="11"/>
          </p:nvPr>
        </p:nvSpPr>
        <p:spPr/>
        <p:txBody>
          <a:bodyPr/>
          <a:lstStyle/>
          <a:p>
            <a:r>
              <a:rPr lang="en-US" dirty="0"/>
              <a:t>DATA SCIENCE | FALL 2021 ORIENTATION</a:t>
            </a:r>
          </a:p>
        </p:txBody>
      </p:sp>
      <p:sp>
        <p:nvSpPr>
          <p:cNvPr id="4" name="Slide Number Placeholder 3">
            <a:extLst>
              <a:ext uri="{FF2B5EF4-FFF2-40B4-BE49-F238E27FC236}">
                <a16:creationId xmlns:a16="http://schemas.microsoft.com/office/drawing/2014/main" id="{4283297B-A169-46A8-86E1-08F299BFBF94}"/>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dirty="0"/>
          </a:p>
        </p:txBody>
      </p:sp>
      <p:graphicFrame>
        <p:nvGraphicFramePr>
          <p:cNvPr id="8" name="Table 7">
            <a:extLst>
              <a:ext uri="{FF2B5EF4-FFF2-40B4-BE49-F238E27FC236}">
                <a16:creationId xmlns:a16="http://schemas.microsoft.com/office/drawing/2014/main" id="{7B1FBCEB-9963-4D97-92FC-CCAABFD6D9EE}"/>
              </a:ext>
            </a:extLst>
          </p:cNvPr>
          <p:cNvGraphicFramePr>
            <a:graphicFrameLocks noGrp="1"/>
          </p:cNvGraphicFramePr>
          <p:nvPr>
            <p:extLst>
              <p:ext uri="{D42A27DB-BD31-4B8C-83A1-F6EECF244321}">
                <p14:modId xmlns:p14="http://schemas.microsoft.com/office/powerpoint/2010/main" val="1855443776"/>
              </p:ext>
            </p:extLst>
          </p:nvPr>
        </p:nvGraphicFramePr>
        <p:xfrm>
          <a:off x="734940" y="2929813"/>
          <a:ext cx="10619612" cy="2086896"/>
        </p:xfrm>
        <a:graphic>
          <a:graphicData uri="http://schemas.openxmlformats.org/drawingml/2006/table">
            <a:tbl>
              <a:tblPr firstRow="1" bandRow="1">
                <a:tableStyleId>{5C22544A-7EE6-4342-B048-85BDC9FD1C3A}</a:tableStyleId>
              </a:tblPr>
              <a:tblGrid>
                <a:gridCol w="5724407">
                  <a:extLst>
                    <a:ext uri="{9D8B030D-6E8A-4147-A177-3AD203B41FA5}">
                      <a16:colId xmlns:a16="http://schemas.microsoft.com/office/drawing/2014/main" val="1145252388"/>
                    </a:ext>
                  </a:extLst>
                </a:gridCol>
                <a:gridCol w="2771282">
                  <a:extLst>
                    <a:ext uri="{9D8B030D-6E8A-4147-A177-3AD203B41FA5}">
                      <a16:colId xmlns:a16="http://schemas.microsoft.com/office/drawing/2014/main" val="3072407688"/>
                    </a:ext>
                  </a:extLst>
                </a:gridCol>
                <a:gridCol w="2123923">
                  <a:extLst>
                    <a:ext uri="{9D8B030D-6E8A-4147-A177-3AD203B41FA5}">
                      <a16:colId xmlns:a16="http://schemas.microsoft.com/office/drawing/2014/main" val="700817150"/>
                    </a:ext>
                  </a:extLst>
                </a:gridCol>
              </a:tblGrid>
              <a:tr h="350195">
                <a:tc>
                  <a:txBody>
                    <a:bodyPr/>
                    <a:lstStyle/>
                    <a:p>
                      <a:r>
                        <a:rPr lang="en-US" dirty="0"/>
                        <a:t>Workshop</a:t>
                      </a:r>
                    </a:p>
                  </a:txBody>
                  <a:tcPr anchor="ctr"/>
                </a:tc>
                <a:tc>
                  <a:txBody>
                    <a:bodyPr/>
                    <a:lstStyle/>
                    <a:p>
                      <a:r>
                        <a:rPr lang="en-US" dirty="0"/>
                        <a:t>Date</a:t>
                      </a:r>
                    </a:p>
                  </a:txBody>
                  <a:tcPr anchor="ctr"/>
                </a:tc>
                <a:tc>
                  <a:txBody>
                    <a:bodyPr/>
                    <a:lstStyle/>
                    <a:p>
                      <a:r>
                        <a:rPr lang="en-US" dirty="0"/>
                        <a:t>Time</a:t>
                      </a:r>
                    </a:p>
                  </a:txBody>
                  <a:tcPr anchor="ctr"/>
                </a:tc>
                <a:extLst>
                  <a:ext uri="{0D108BD9-81ED-4DB2-BD59-A6C34878D82A}">
                    <a16:rowId xmlns:a16="http://schemas.microsoft.com/office/drawing/2014/main" val="2597556177"/>
                  </a:ext>
                </a:extLst>
              </a:tr>
              <a:tr h="573712">
                <a:tc>
                  <a:txBody>
                    <a:bodyPr/>
                    <a:lstStyle/>
                    <a:p>
                      <a:pPr marL="0" algn="l" defTabSz="914400" rtl="0" eaLnBrk="1" latinLnBrk="0" hangingPunct="1"/>
                      <a:r>
                        <a:rPr lang="en-US" sz="1800" kern="1200" dirty="0">
                          <a:solidFill>
                            <a:schemeClr val="dk1"/>
                          </a:solidFill>
                          <a:latin typeface="+mn-lt"/>
                          <a:ea typeface="+mn-ea"/>
                          <a:cs typeface="+mn-cs"/>
                        </a:rPr>
                        <a:t>Co-op Documents (Résumés, cover letters) workshop</a:t>
                      </a:r>
                    </a:p>
                  </a:txBody>
                  <a:tcPr anchor="ctr"/>
                </a:tc>
                <a:tc>
                  <a:txBody>
                    <a:bodyPr/>
                    <a:lstStyle/>
                    <a:p>
                      <a:pPr marL="0" algn="l" defTabSz="914400" rtl="0" eaLnBrk="1" latinLnBrk="0" hangingPunct="1"/>
                      <a:r>
                        <a:rPr lang="en-US" sz="1800" kern="1200" dirty="0">
                          <a:solidFill>
                            <a:schemeClr val="dk1"/>
                          </a:solidFill>
                          <a:latin typeface="+mn-lt"/>
                          <a:ea typeface="+mn-ea"/>
                          <a:cs typeface="+mn-cs"/>
                        </a:rPr>
                        <a:t>Tuesday, September 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 am – 11:30am</a:t>
                      </a:r>
                    </a:p>
                  </a:txBody>
                  <a:tcPr anchor="ctr"/>
                </a:tc>
                <a:extLst>
                  <a:ext uri="{0D108BD9-81ED-4DB2-BD59-A6C34878D82A}">
                    <a16:rowId xmlns:a16="http://schemas.microsoft.com/office/drawing/2014/main" val="356576664"/>
                  </a:ext>
                </a:extLst>
              </a:tr>
              <a:tr h="573712">
                <a:tc>
                  <a:txBody>
                    <a:bodyPr/>
                    <a:lstStyle/>
                    <a:p>
                      <a:r>
                        <a:rPr lang="en-US" dirty="0"/>
                        <a:t>Interviews workshop</a:t>
                      </a:r>
                    </a:p>
                  </a:txBody>
                  <a:tcPr anchor="ctr"/>
                </a:tc>
                <a:tc>
                  <a:txBody>
                    <a:bodyPr/>
                    <a:lstStyle/>
                    <a:p>
                      <a:r>
                        <a:rPr lang="en-US" dirty="0"/>
                        <a:t>Thursday, October 7</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10am – 11:30am</a:t>
                      </a:r>
                    </a:p>
                  </a:txBody>
                  <a:tcPr anchor="ctr"/>
                </a:tc>
                <a:extLst>
                  <a:ext uri="{0D108BD9-81ED-4DB2-BD59-A6C34878D82A}">
                    <a16:rowId xmlns:a16="http://schemas.microsoft.com/office/drawing/2014/main" val="1301127424"/>
                  </a:ext>
                </a:extLst>
              </a:tr>
              <a:tr h="573712">
                <a:tc>
                  <a:txBody>
                    <a:bodyPr/>
                    <a:lstStyle/>
                    <a:p>
                      <a:r>
                        <a:rPr lang="en-US" sz="1800" dirty="0"/>
                        <a:t>Co-op Education process &amp; strategy workshop</a:t>
                      </a:r>
                    </a:p>
                  </a:txBody>
                  <a:tcPr anchor="ctr"/>
                </a:tc>
                <a:tc>
                  <a:txBody>
                    <a:bodyPr/>
                    <a:lstStyle/>
                    <a:p>
                      <a:r>
                        <a:rPr lang="en-US" dirty="0"/>
                        <a:t>Friday, October 15</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10am – 11:30am</a:t>
                      </a:r>
                    </a:p>
                  </a:txBody>
                  <a:tcPr anchor="ctr"/>
                </a:tc>
                <a:extLst>
                  <a:ext uri="{0D108BD9-81ED-4DB2-BD59-A6C34878D82A}">
                    <a16:rowId xmlns:a16="http://schemas.microsoft.com/office/drawing/2014/main" val="1950794218"/>
                  </a:ext>
                </a:extLst>
              </a:tr>
            </a:tbl>
          </a:graphicData>
        </a:graphic>
      </p:graphicFrame>
    </p:spTree>
    <p:extLst>
      <p:ext uri="{BB962C8B-B14F-4D97-AF65-F5344CB8AC3E}">
        <p14:creationId xmlns:p14="http://schemas.microsoft.com/office/powerpoint/2010/main" val="1050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MASTER OF MATHEMATICS IN DATA SCIENCE (MMATH IN DS)</a:t>
            </a:r>
          </a:p>
        </p:txBody>
      </p:sp>
      <p:sp>
        <p:nvSpPr>
          <p:cNvPr id="10" name="Content Placeholder 9"/>
          <p:cNvSpPr>
            <a:spLocks noGrp="1"/>
          </p:cNvSpPr>
          <p:nvPr>
            <p:ph idx="1"/>
          </p:nvPr>
        </p:nvSpPr>
        <p:spPr>
          <a:xfrm>
            <a:off x="869483" y="4072444"/>
            <a:ext cx="5226517" cy="1932646"/>
          </a:xfrm>
        </p:spPr>
        <p:txBody>
          <a:bodyPr>
            <a:noAutofit/>
          </a:bodyPr>
          <a:lstStyle/>
          <a:p>
            <a:pPr marL="0" indent="0">
              <a:spcBef>
                <a:spcPts val="300"/>
              </a:spcBef>
              <a:spcAft>
                <a:spcPts val="300"/>
              </a:spcAft>
              <a:buNone/>
            </a:pPr>
            <a:r>
              <a:rPr lang="en-US" sz="1600" b="1" dirty="0"/>
              <a:t>Program Structure</a:t>
            </a:r>
          </a:p>
          <a:p>
            <a:pPr>
              <a:spcBef>
                <a:spcPts val="300"/>
              </a:spcBef>
              <a:spcAft>
                <a:spcPts val="300"/>
              </a:spcAft>
            </a:pPr>
            <a:r>
              <a:rPr lang="en-US" sz="1600" dirty="0"/>
              <a:t>16 to 24-month research-based program with guidance from a faculty member in the field of Data Science</a:t>
            </a:r>
          </a:p>
          <a:p>
            <a:pPr>
              <a:spcBef>
                <a:spcPts val="300"/>
              </a:spcBef>
              <a:spcAft>
                <a:spcPts val="300"/>
              </a:spcAft>
            </a:pPr>
            <a:r>
              <a:rPr lang="en-US" sz="1600" dirty="0"/>
              <a:t>Degree Requirements: 4 courses (see courses at a glance on previous slide) and a thesis</a:t>
            </a:r>
            <a:endParaRPr lang="en-US" sz="1600" b="1" dirty="0"/>
          </a:p>
        </p:txBody>
      </p:sp>
      <p:sp>
        <p:nvSpPr>
          <p:cNvPr id="12" name="Footer Placeholder 5">
            <a:extLst>
              <a:ext uri="{FF2B5EF4-FFF2-40B4-BE49-F238E27FC236}">
                <a16:creationId xmlns:a16="http://schemas.microsoft.com/office/drawing/2014/main" id="{B00470B5-ABC9-4ABB-A2B3-289012432246}"/>
              </a:ext>
            </a:extLst>
          </p:cNvPr>
          <p:cNvSpPr>
            <a:spLocks noGrp="1"/>
          </p:cNvSpPr>
          <p:nvPr>
            <p:ph type="ftr" sz="quarter" idx="11"/>
          </p:nvPr>
        </p:nvSpPr>
        <p:spPr/>
        <p:txBody>
          <a:bodyPr/>
          <a:lstStyle/>
          <a:p>
            <a:r>
              <a:rPr lang="en-US" dirty="0"/>
              <a:t>DATA SCIENCE | FALL 2021 ORIENTATION</a:t>
            </a:r>
          </a:p>
        </p:txBody>
      </p:sp>
      <p:sp>
        <p:nvSpPr>
          <p:cNvPr id="2" name="Slide Number Placeholder 1">
            <a:extLst>
              <a:ext uri="{FF2B5EF4-FFF2-40B4-BE49-F238E27FC236}">
                <a16:creationId xmlns:a16="http://schemas.microsoft.com/office/drawing/2014/main" id="{A8D941F7-0591-4B00-9F13-02E79A2E16A2}"/>
              </a:ext>
            </a:extLst>
          </p:cNvPr>
          <p:cNvSpPr>
            <a:spLocks noGrp="1"/>
          </p:cNvSpPr>
          <p:nvPr>
            <p:ph type="sldNum" sz="quarter" idx="12"/>
          </p:nvPr>
        </p:nvSpPr>
        <p:spPr/>
        <p:txBody>
          <a:bodyPr/>
          <a:lstStyle/>
          <a:p>
            <a:r>
              <a:rPr lang="en-US"/>
              <a:t>PAGE  </a:t>
            </a:r>
            <a:fld id="{93005692-73BE-493E-93AB-ECD6027A7652}" type="slidenum">
              <a:rPr lang="en-US" smtClean="0"/>
              <a:pPr/>
              <a:t>24</a:t>
            </a:fld>
            <a:endParaRPr lang="en-US" dirty="0"/>
          </a:p>
        </p:txBody>
      </p:sp>
      <p:sp>
        <p:nvSpPr>
          <p:cNvPr id="4" name="Rectangle 3"/>
          <p:cNvSpPr/>
          <p:nvPr/>
        </p:nvSpPr>
        <p:spPr>
          <a:xfrm>
            <a:off x="6511950" y="1447858"/>
            <a:ext cx="4119513" cy="4262705"/>
          </a:xfrm>
          <a:prstGeom prst="rect">
            <a:avLst/>
          </a:prstGeom>
        </p:spPr>
        <p:txBody>
          <a:bodyPr wrap="square">
            <a:spAutoFit/>
          </a:bodyPr>
          <a:lstStyle/>
          <a:p>
            <a:r>
              <a:rPr lang="en-US" b="1" dirty="0"/>
              <a:t>Faculty Members’ Fields of Study </a:t>
            </a:r>
            <a:endParaRPr lang="en-US" sz="1400" dirty="0"/>
          </a:p>
          <a:p>
            <a:pPr marL="285750" indent="-285750">
              <a:spcBef>
                <a:spcPts val="600"/>
              </a:spcBef>
              <a:buFont typeface="Arial" panose="020B0604020202020204" pitchFamily="34" charset="0"/>
              <a:buChar char="•"/>
            </a:pPr>
            <a:r>
              <a:rPr lang="en-US" dirty="0"/>
              <a:t>Artificial Intelligence</a:t>
            </a:r>
          </a:p>
          <a:p>
            <a:pPr marL="285750" indent="-285750">
              <a:spcBef>
                <a:spcPts val="600"/>
              </a:spcBef>
              <a:buFont typeface="Arial" panose="020B0604020202020204" pitchFamily="34" charset="0"/>
              <a:buChar char="•"/>
            </a:pPr>
            <a:r>
              <a:rPr lang="en-US" dirty="0"/>
              <a:t>Causal Inference</a:t>
            </a:r>
          </a:p>
          <a:p>
            <a:pPr marL="285750" indent="-285750">
              <a:spcBef>
                <a:spcPts val="600"/>
              </a:spcBef>
              <a:buFont typeface="Arial" panose="020B0604020202020204" pitchFamily="34" charset="0"/>
              <a:buChar char="•"/>
            </a:pPr>
            <a:r>
              <a:rPr lang="en-US" dirty="0"/>
              <a:t>Computer Systems and Databases</a:t>
            </a:r>
          </a:p>
          <a:p>
            <a:pPr marL="285750" indent="-285750">
              <a:spcBef>
                <a:spcPts val="600"/>
              </a:spcBef>
              <a:buFont typeface="Arial" panose="020B0604020202020204" pitchFamily="34" charset="0"/>
              <a:buChar char="•"/>
            </a:pPr>
            <a:r>
              <a:rPr lang="en-US" dirty="0"/>
              <a:t>Data Exploration and Analysis</a:t>
            </a:r>
          </a:p>
          <a:p>
            <a:pPr marL="285750" indent="-285750">
              <a:spcBef>
                <a:spcPts val="600"/>
              </a:spcBef>
              <a:buFont typeface="Arial" panose="020B0604020202020204" pitchFamily="34" charset="0"/>
              <a:buChar char="•"/>
            </a:pPr>
            <a:r>
              <a:rPr lang="en-US" dirty="0"/>
              <a:t>Data Visualization</a:t>
            </a:r>
          </a:p>
          <a:p>
            <a:pPr marL="285750" indent="-285750">
              <a:spcBef>
                <a:spcPts val="600"/>
              </a:spcBef>
              <a:buFont typeface="Arial" panose="020B0604020202020204" pitchFamily="34" charset="0"/>
              <a:buChar char="•"/>
            </a:pPr>
            <a:r>
              <a:rPr lang="en-US" dirty="0"/>
              <a:t>Ethics in Artificial Intelligence</a:t>
            </a:r>
          </a:p>
          <a:p>
            <a:pPr marL="285750" indent="-285750">
              <a:spcBef>
                <a:spcPts val="600"/>
              </a:spcBef>
              <a:buFont typeface="Arial" panose="020B0604020202020204" pitchFamily="34" charset="0"/>
              <a:buChar char="•"/>
            </a:pPr>
            <a:r>
              <a:rPr lang="en-US" dirty="0"/>
              <a:t>Machine Learning</a:t>
            </a:r>
          </a:p>
          <a:p>
            <a:pPr marL="285750" indent="-285750">
              <a:spcBef>
                <a:spcPts val="600"/>
              </a:spcBef>
              <a:buFont typeface="Arial" panose="020B0604020202020204" pitchFamily="34" charset="0"/>
              <a:buChar char="•"/>
            </a:pPr>
            <a:r>
              <a:rPr lang="en-US" dirty="0"/>
              <a:t>Numerical Linear Algebra</a:t>
            </a:r>
          </a:p>
          <a:p>
            <a:pPr marL="285750" indent="-285750">
              <a:spcBef>
                <a:spcPts val="600"/>
              </a:spcBef>
              <a:buFont typeface="Arial" panose="020B0604020202020204" pitchFamily="34" charset="0"/>
              <a:buChar char="•"/>
            </a:pPr>
            <a:r>
              <a:rPr lang="en-US" dirty="0"/>
              <a:t>Optimization</a:t>
            </a:r>
          </a:p>
          <a:p>
            <a:pPr marL="285750" indent="-285750">
              <a:spcBef>
                <a:spcPts val="600"/>
              </a:spcBef>
              <a:buFont typeface="Arial" panose="020B0604020202020204" pitchFamily="34" charset="0"/>
              <a:buChar char="•"/>
            </a:pPr>
            <a:r>
              <a:rPr lang="en-US" dirty="0"/>
              <a:t>Scientific Computing</a:t>
            </a:r>
          </a:p>
          <a:p>
            <a:pPr marL="285750" indent="-285750">
              <a:spcBef>
                <a:spcPts val="600"/>
              </a:spcBef>
              <a:buFont typeface="Arial" panose="020B0604020202020204" pitchFamily="34" charset="0"/>
              <a:buChar char="•"/>
            </a:pPr>
            <a:r>
              <a:rPr lang="en-US" dirty="0"/>
              <a:t>Statistical Learning</a:t>
            </a:r>
            <a:endParaRPr lang="en-US" sz="1400" dirty="0"/>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5689" b="11851"/>
          <a:stretch/>
        </p:blipFill>
        <p:spPr>
          <a:xfrm>
            <a:off x="1200056" y="1510840"/>
            <a:ext cx="4387944" cy="2412191"/>
          </a:xfrm>
          <a:prstGeom prst="rect">
            <a:avLst/>
          </a:prstGeom>
        </p:spPr>
      </p:pic>
    </p:spTree>
    <p:extLst>
      <p:ext uri="{BB962C8B-B14F-4D97-AF65-F5344CB8AC3E}">
        <p14:creationId xmlns:p14="http://schemas.microsoft.com/office/powerpoint/2010/main" val="303900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BEFE-996D-491F-9CBF-34F2E5032982}"/>
              </a:ext>
            </a:extLst>
          </p:cNvPr>
          <p:cNvSpPr>
            <a:spLocks noGrp="1"/>
          </p:cNvSpPr>
          <p:nvPr>
            <p:ph type="title"/>
          </p:nvPr>
        </p:nvSpPr>
        <p:spPr/>
        <p:txBody>
          <a:bodyPr/>
          <a:lstStyle/>
          <a:p>
            <a:r>
              <a:rPr lang="en-US" dirty="0"/>
              <a:t>ETHICS WORKSHOPS</a:t>
            </a:r>
          </a:p>
        </p:txBody>
      </p:sp>
      <p:sp>
        <p:nvSpPr>
          <p:cNvPr id="10" name="Footer Placeholder 5">
            <a:extLst>
              <a:ext uri="{FF2B5EF4-FFF2-40B4-BE49-F238E27FC236}">
                <a16:creationId xmlns:a16="http://schemas.microsoft.com/office/drawing/2014/main" id="{CC3AF7DB-E552-4736-A077-C7231897B8E7}"/>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7E73C0CD-22EB-4C85-B6DD-D36635F77960}"/>
              </a:ext>
            </a:extLst>
          </p:cNvPr>
          <p:cNvSpPr>
            <a:spLocks noGrp="1"/>
          </p:cNvSpPr>
          <p:nvPr>
            <p:ph type="sldNum" sz="quarter" idx="12"/>
          </p:nvPr>
        </p:nvSpPr>
        <p:spPr/>
        <p:txBody>
          <a:bodyPr/>
          <a:lstStyle/>
          <a:p>
            <a:r>
              <a:rPr lang="en-US"/>
              <a:t>PAGE  </a:t>
            </a:r>
            <a:fld id="{93005692-73BE-493E-93AB-ECD6027A7652}" type="slidenum">
              <a:rPr lang="en-US" smtClean="0"/>
              <a:pPr/>
              <a:t>25</a:t>
            </a:fld>
            <a:endParaRPr lang="en-US" dirty="0"/>
          </a:p>
        </p:txBody>
      </p:sp>
      <p:graphicFrame>
        <p:nvGraphicFramePr>
          <p:cNvPr id="7" name="Table 6">
            <a:extLst>
              <a:ext uri="{FF2B5EF4-FFF2-40B4-BE49-F238E27FC236}">
                <a16:creationId xmlns:a16="http://schemas.microsoft.com/office/drawing/2014/main" id="{CBAA6C76-618F-4E78-AD52-0B1A1BF26DD1}"/>
              </a:ext>
            </a:extLst>
          </p:cNvPr>
          <p:cNvGraphicFramePr>
            <a:graphicFrameLocks noGrp="1"/>
          </p:cNvGraphicFramePr>
          <p:nvPr>
            <p:extLst>
              <p:ext uri="{D42A27DB-BD31-4B8C-83A1-F6EECF244321}">
                <p14:modId xmlns:p14="http://schemas.microsoft.com/office/powerpoint/2010/main" val="2079043206"/>
              </p:ext>
            </p:extLst>
          </p:nvPr>
        </p:nvGraphicFramePr>
        <p:xfrm>
          <a:off x="380492" y="3317835"/>
          <a:ext cx="10906343" cy="2286000"/>
        </p:xfrm>
        <a:graphic>
          <a:graphicData uri="http://schemas.openxmlformats.org/drawingml/2006/table">
            <a:tbl>
              <a:tblPr firstRow="1" bandRow="1">
                <a:tableStyleId>{5C22544A-7EE6-4342-B048-85BDC9FD1C3A}</a:tableStyleId>
              </a:tblPr>
              <a:tblGrid>
                <a:gridCol w="5878967">
                  <a:extLst>
                    <a:ext uri="{9D8B030D-6E8A-4147-A177-3AD203B41FA5}">
                      <a16:colId xmlns:a16="http://schemas.microsoft.com/office/drawing/2014/main" val="1145252388"/>
                    </a:ext>
                  </a:extLst>
                </a:gridCol>
                <a:gridCol w="2846107">
                  <a:extLst>
                    <a:ext uri="{9D8B030D-6E8A-4147-A177-3AD203B41FA5}">
                      <a16:colId xmlns:a16="http://schemas.microsoft.com/office/drawing/2014/main" val="3072407688"/>
                    </a:ext>
                  </a:extLst>
                </a:gridCol>
                <a:gridCol w="2181269">
                  <a:extLst>
                    <a:ext uri="{9D8B030D-6E8A-4147-A177-3AD203B41FA5}">
                      <a16:colId xmlns:a16="http://schemas.microsoft.com/office/drawing/2014/main" val="700817150"/>
                    </a:ext>
                  </a:extLst>
                </a:gridCol>
              </a:tblGrid>
              <a:tr h="350195">
                <a:tc>
                  <a:txBody>
                    <a:bodyPr/>
                    <a:lstStyle/>
                    <a:p>
                      <a:r>
                        <a:rPr lang="en-US" dirty="0"/>
                        <a:t>Workshop</a:t>
                      </a:r>
                    </a:p>
                  </a:txBody>
                  <a:tcPr anchor="ctr"/>
                </a:tc>
                <a:tc>
                  <a:txBody>
                    <a:bodyPr/>
                    <a:lstStyle/>
                    <a:p>
                      <a:r>
                        <a:rPr lang="en-US" dirty="0"/>
                        <a:t>Date</a:t>
                      </a:r>
                    </a:p>
                  </a:txBody>
                  <a:tcPr anchor="ctr"/>
                </a:tc>
                <a:tc>
                  <a:txBody>
                    <a:bodyPr/>
                    <a:lstStyle/>
                    <a:p>
                      <a:r>
                        <a:rPr lang="en-US" dirty="0"/>
                        <a:t>Time</a:t>
                      </a:r>
                    </a:p>
                  </a:txBody>
                  <a:tcPr anchor="ctr"/>
                </a:tc>
                <a:extLst>
                  <a:ext uri="{0D108BD9-81ED-4DB2-BD59-A6C34878D82A}">
                    <a16:rowId xmlns:a16="http://schemas.microsoft.com/office/drawing/2014/main" val="2597556177"/>
                  </a:ext>
                </a:extLst>
              </a:tr>
              <a:tr h="573712">
                <a:tc>
                  <a:txBody>
                    <a:bodyPr/>
                    <a:lstStyle/>
                    <a:p>
                      <a:r>
                        <a:rPr lang="en-US" sz="1800" kern="1200" dirty="0">
                          <a:solidFill>
                            <a:schemeClr val="dk1"/>
                          </a:solidFill>
                          <a:effectLst/>
                          <a:latin typeface="+mn-lt"/>
                          <a:ea typeface="+mn-ea"/>
                          <a:cs typeface="+mn-cs"/>
                        </a:rPr>
                        <a:t>Ethics Workshop 1</a:t>
                      </a:r>
                    </a:p>
                  </a:txBody>
                  <a:tcPr anchor="ctr"/>
                </a:tc>
                <a:tc>
                  <a:txBody>
                    <a:bodyPr/>
                    <a:lstStyle/>
                    <a:p>
                      <a:r>
                        <a:rPr lang="en-US" dirty="0"/>
                        <a:t>Tuesday, October 26</a:t>
                      </a:r>
                      <a:r>
                        <a:rPr lang="en-US" baseline="30000" dirty="0"/>
                        <a:t>th</a:t>
                      </a:r>
                      <a:r>
                        <a:rPr lang="en-US" dirty="0"/>
                        <a:t>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2pm – 5pm ET</a:t>
                      </a:r>
                    </a:p>
                  </a:txBody>
                  <a:tcPr anchor="ctr"/>
                </a:tc>
                <a:extLst>
                  <a:ext uri="{0D108BD9-81ED-4DB2-BD59-A6C34878D82A}">
                    <a16:rowId xmlns:a16="http://schemas.microsoft.com/office/drawing/2014/main" val="356576664"/>
                  </a:ext>
                </a:extLst>
              </a:tr>
              <a:tr h="573712">
                <a:tc>
                  <a:txBody>
                    <a:bodyPr/>
                    <a:lstStyle/>
                    <a:p>
                      <a:r>
                        <a:rPr lang="en-US" sz="1800" kern="1200" dirty="0">
                          <a:solidFill>
                            <a:schemeClr val="dk1"/>
                          </a:solidFill>
                          <a:effectLst/>
                          <a:latin typeface="+mn-lt"/>
                          <a:ea typeface="+mn-ea"/>
                          <a:cs typeface="+mn-cs"/>
                        </a:rPr>
                        <a:t>Ethics Workshop 2</a:t>
                      </a:r>
                    </a:p>
                  </a:txBody>
                  <a:tcPr anchor="ctr"/>
                </a:tc>
                <a:tc>
                  <a:txBody>
                    <a:bodyPr/>
                    <a:lstStyle/>
                    <a:p>
                      <a:r>
                        <a:rPr lang="en-US" dirty="0"/>
                        <a:t>Tuesday, November 2</a:t>
                      </a:r>
                      <a:r>
                        <a:rPr lang="en-US" baseline="30000" dirty="0"/>
                        <a:t>nd</a:t>
                      </a:r>
                      <a:r>
                        <a:rPr lang="en-US" dirty="0"/>
                        <a:t>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2pm – 5pm ET</a:t>
                      </a:r>
                    </a:p>
                  </a:txBody>
                  <a:tcPr anchor="ctr"/>
                </a:tc>
                <a:extLst>
                  <a:ext uri="{0D108BD9-81ED-4DB2-BD59-A6C34878D82A}">
                    <a16:rowId xmlns:a16="http://schemas.microsoft.com/office/drawing/2014/main" val="1301127424"/>
                  </a:ext>
                </a:extLst>
              </a:tr>
              <a:tr h="573712">
                <a:tc>
                  <a:txBody>
                    <a:bodyPr/>
                    <a:lstStyle/>
                    <a:p>
                      <a:r>
                        <a:rPr lang="en-US" sz="1800" kern="1200" dirty="0">
                          <a:solidFill>
                            <a:schemeClr val="dk1"/>
                          </a:solidFill>
                          <a:effectLst/>
                          <a:latin typeface="+mn-lt"/>
                          <a:ea typeface="+mn-ea"/>
                          <a:cs typeface="+mn-cs"/>
                        </a:rPr>
                        <a:t>Ethics Workshop 3</a:t>
                      </a:r>
                    </a:p>
                  </a:txBody>
                  <a:tcPr anchor="ctr"/>
                </a:tc>
                <a:tc>
                  <a:txBody>
                    <a:bodyPr/>
                    <a:lstStyle/>
                    <a:p>
                      <a:r>
                        <a:rPr lang="en-US" dirty="0"/>
                        <a:t>Tuesday, November 9</a:t>
                      </a:r>
                      <a:r>
                        <a:rPr lang="en-US" baseline="30000" dirty="0"/>
                        <a:t>th</a:t>
                      </a:r>
                      <a:r>
                        <a:rPr lang="en-US" dirty="0"/>
                        <a:t>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2pm – 5pm ET</a:t>
                      </a:r>
                    </a:p>
                  </a:txBody>
                  <a:tcPr anchor="ctr"/>
                </a:tc>
                <a:extLst>
                  <a:ext uri="{0D108BD9-81ED-4DB2-BD59-A6C34878D82A}">
                    <a16:rowId xmlns:a16="http://schemas.microsoft.com/office/drawing/2014/main" val="1950794218"/>
                  </a:ext>
                </a:extLst>
              </a:tr>
            </a:tbl>
          </a:graphicData>
        </a:graphic>
      </p:graphicFrame>
      <p:sp>
        <p:nvSpPr>
          <p:cNvPr id="9" name="TextBox 8">
            <a:extLst>
              <a:ext uri="{FF2B5EF4-FFF2-40B4-BE49-F238E27FC236}">
                <a16:creationId xmlns:a16="http://schemas.microsoft.com/office/drawing/2014/main" id="{CC457DBA-89E2-45A6-B191-FF6969DDD15E}"/>
              </a:ext>
            </a:extLst>
          </p:cNvPr>
          <p:cNvSpPr txBox="1"/>
          <p:nvPr/>
        </p:nvSpPr>
        <p:spPr>
          <a:xfrm>
            <a:off x="259883" y="1652233"/>
            <a:ext cx="10786940" cy="1477328"/>
          </a:xfrm>
          <a:prstGeom prst="rect">
            <a:avLst/>
          </a:prstGeom>
          <a:noFill/>
        </p:spPr>
        <p:txBody>
          <a:bodyPr wrap="square" rtlCol="0">
            <a:spAutoFit/>
          </a:bodyPr>
          <a:lstStyle/>
          <a:p>
            <a:r>
              <a:rPr lang="en-US" dirty="0"/>
              <a:t>3 live virtual workshops instructed by Professor Maura Grossman (offered at two different times each) will be offered this Fall term to complete your required Ethics milestone. </a:t>
            </a:r>
          </a:p>
          <a:p>
            <a:endParaRPr lang="en-US" dirty="0"/>
          </a:p>
          <a:p>
            <a:r>
              <a:rPr lang="en-US" dirty="0"/>
              <a:t>It is strongly recommended that you complete these workshops this Fall 2021 term. More information, including syllabus and links will be provided by email in the next few weeks.</a:t>
            </a:r>
          </a:p>
        </p:txBody>
      </p:sp>
    </p:spTree>
    <p:extLst>
      <p:ext uri="{BB962C8B-B14F-4D97-AF65-F5344CB8AC3E}">
        <p14:creationId xmlns:p14="http://schemas.microsoft.com/office/powerpoint/2010/main" val="75216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B186-B519-4DC5-833C-8E022AEB1B8A}"/>
              </a:ext>
            </a:extLst>
          </p:cNvPr>
          <p:cNvSpPr>
            <a:spLocks noGrp="1"/>
          </p:cNvSpPr>
          <p:nvPr>
            <p:ph type="title"/>
          </p:nvPr>
        </p:nvSpPr>
        <p:spPr/>
        <p:txBody>
          <a:bodyPr/>
          <a:lstStyle/>
          <a:p>
            <a:r>
              <a:rPr lang="en-US" dirty="0"/>
              <a:t>QUESTIONS?</a:t>
            </a:r>
          </a:p>
        </p:txBody>
      </p:sp>
      <p:sp>
        <p:nvSpPr>
          <p:cNvPr id="10" name="Footer Placeholder 5">
            <a:extLst>
              <a:ext uri="{FF2B5EF4-FFF2-40B4-BE49-F238E27FC236}">
                <a16:creationId xmlns:a16="http://schemas.microsoft.com/office/drawing/2014/main" id="{26865EFC-C2DA-42C4-BEB4-1FDB1F4B238C}"/>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44E2127F-2904-49B4-B2DA-88B3668E561E}"/>
              </a:ext>
            </a:extLst>
          </p:cNvPr>
          <p:cNvSpPr>
            <a:spLocks noGrp="1"/>
          </p:cNvSpPr>
          <p:nvPr>
            <p:ph type="sldNum" sz="quarter" idx="12"/>
          </p:nvPr>
        </p:nvSpPr>
        <p:spPr/>
        <p:txBody>
          <a:bodyPr/>
          <a:lstStyle/>
          <a:p>
            <a:r>
              <a:rPr lang="en-US"/>
              <a:t>PAGE  </a:t>
            </a:r>
            <a:fld id="{93005692-73BE-493E-93AB-ECD6027A7652}" type="slidenum">
              <a:rPr lang="en-US" smtClean="0"/>
              <a:pPr/>
              <a:t>26</a:t>
            </a:fld>
            <a:endParaRPr lang="en-US" dirty="0"/>
          </a:p>
        </p:txBody>
      </p:sp>
      <p:sp>
        <p:nvSpPr>
          <p:cNvPr id="7" name="Rectangle 6">
            <a:extLst>
              <a:ext uri="{FF2B5EF4-FFF2-40B4-BE49-F238E27FC236}">
                <a16:creationId xmlns:a16="http://schemas.microsoft.com/office/drawing/2014/main" id="{C5EAB23B-719B-4A09-A09D-53626CF4F5D3}"/>
              </a:ext>
            </a:extLst>
          </p:cNvPr>
          <p:cNvSpPr/>
          <p:nvPr/>
        </p:nvSpPr>
        <p:spPr>
          <a:xfrm>
            <a:off x="3626251" y="1379212"/>
            <a:ext cx="6140461" cy="212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Mu Zhu</a:t>
            </a:r>
            <a:r>
              <a:rPr lang="en-US" dirty="0">
                <a:solidFill>
                  <a:schemeClr val="bg1"/>
                </a:solidFill>
                <a:ea typeface="Verdana" panose="020B0604030504040204" pitchFamily="34" charset="0"/>
                <a:cs typeface="Verdana" panose="020B0604030504040204" pitchFamily="34" charset="0"/>
              </a:rPr>
              <a:t>, </a:t>
            </a:r>
            <a:r>
              <a:rPr lang="en-US" dirty="0"/>
              <a:t>Professor and Program Director</a:t>
            </a:r>
          </a:p>
          <a:p>
            <a:endParaRPr lang="en-US" sz="1200" dirty="0">
              <a:solidFill>
                <a:srgbClr val="FFFFFF"/>
              </a:solidFill>
              <a:ea typeface="Verdana" panose="020B0604030504040204" pitchFamily="34" charset="0"/>
              <a:cs typeface="Verdana" panose="020B0604030504040204" pitchFamily="34" charset="0"/>
            </a:endParaRPr>
          </a:p>
          <a:p>
            <a:r>
              <a:rPr lang="en-CA" sz="1800" dirty="0">
                <a:solidFill>
                  <a:srgbClr val="FFFFFF"/>
                </a:solidFill>
              </a:rPr>
              <a:t>ds-director@uwaterloo.ca</a:t>
            </a:r>
            <a:endParaRPr lang="en-US" sz="1800" dirty="0">
              <a:solidFill>
                <a:srgbClr val="FFFFFF"/>
              </a:solidFill>
              <a:highlight>
                <a:srgbClr val="FFFF00"/>
              </a:highlight>
            </a:endParaRPr>
          </a:p>
          <a:p>
            <a:endParaRPr lang="en-US" sz="1200" dirty="0">
              <a:solidFill>
                <a:schemeClr val="bg1"/>
              </a:solidFill>
              <a:ea typeface="Verdana" panose="020B0604030504040204" pitchFamily="34" charset="0"/>
              <a:cs typeface="Verdana" panose="020B0604030504040204" pitchFamily="34" charset="0"/>
            </a:endParaRPr>
          </a:p>
          <a:p>
            <a:r>
              <a:rPr lang="en-US" dirty="0">
                <a:solidFill>
                  <a:schemeClr val="bg1"/>
                </a:solidFill>
                <a:ea typeface="Verdana" panose="020B0604030504040204" pitchFamily="34" charset="0"/>
                <a:cs typeface="Verdana" panose="020B0604030504040204" pitchFamily="34" charset="0"/>
              </a:rPr>
              <a:t>Available by appointment, virtually only.</a:t>
            </a:r>
            <a:endParaRPr lang="en-US" dirty="0">
              <a:solidFill>
                <a:schemeClr val="tx1"/>
              </a:solidFill>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E7D129FA-EF3D-40FF-BF11-EB1B1919B9EB}"/>
              </a:ext>
            </a:extLst>
          </p:cNvPr>
          <p:cNvSpPr/>
          <p:nvPr/>
        </p:nvSpPr>
        <p:spPr>
          <a:xfrm>
            <a:off x="3611790" y="3681370"/>
            <a:ext cx="6154822" cy="212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Silvana Shamuon</a:t>
            </a:r>
            <a:r>
              <a:rPr lang="en-US" dirty="0">
                <a:solidFill>
                  <a:schemeClr val="bg1"/>
                </a:solidFill>
                <a:ea typeface="Verdana" panose="020B0604030504040204" pitchFamily="34" charset="0"/>
                <a:cs typeface="Verdana" panose="020B0604030504040204" pitchFamily="34" charset="0"/>
              </a:rPr>
              <a:t>, </a:t>
            </a:r>
            <a:r>
              <a:rPr lang="en-US" dirty="0"/>
              <a:t>Graduate Program Administrator</a:t>
            </a:r>
          </a:p>
          <a:p>
            <a:endParaRPr lang="en-US" sz="1200" dirty="0">
              <a:solidFill>
                <a:schemeClr val="bg1"/>
              </a:solidFill>
              <a:ea typeface="Verdana" panose="020B0604030504040204" pitchFamily="34" charset="0"/>
              <a:cs typeface="Verdana" panose="020B0604030504040204" pitchFamily="34" charset="0"/>
            </a:endParaRPr>
          </a:p>
          <a:p>
            <a:r>
              <a:rPr lang="en-US" dirty="0">
                <a:solidFill>
                  <a:schemeClr val="bg1"/>
                </a:solidFill>
                <a:ea typeface="Verdana" panose="020B0604030504040204" pitchFamily="34" charset="0"/>
                <a:cs typeface="Verdana" panose="020B0604030504040204" pitchFamily="34" charset="0"/>
              </a:rPr>
              <a:t>ds.grad.admin@uwaterloo.ca</a:t>
            </a:r>
          </a:p>
          <a:p>
            <a:endParaRPr lang="en-US" sz="1200" dirty="0">
              <a:solidFill>
                <a:schemeClr val="bg1"/>
              </a:solidFill>
              <a:ea typeface="Verdana" panose="020B0604030504040204" pitchFamily="34" charset="0"/>
              <a:cs typeface="Verdana" panose="020B0604030504040204" pitchFamily="34" charset="0"/>
            </a:endParaRPr>
          </a:p>
          <a:p>
            <a:r>
              <a:rPr lang="en-US" dirty="0">
                <a:solidFill>
                  <a:schemeClr val="bg1"/>
                </a:solidFill>
                <a:ea typeface="Verdana" panose="020B0604030504040204" pitchFamily="34" charset="0"/>
                <a:cs typeface="Verdana" panose="020B0604030504040204" pitchFamily="34" charset="0"/>
              </a:rPr>
              <a:t>Available by appointment, virtually only.</a:t>
            </a:r>
            <a:endParaRPr lang="en-US" dirty="0">
              <a:solidFill>
                <a:schemeClr val="tx1"/>
              </a:solidFill>
              <a:ea typeface="Verdana" panose="020B0604030504040204" pitchFamily="34" charset="0"/>
              <a:cs typeface="Verdana" panose="020B0604030504040204" pitchFamily="34" charset="0"/>
            </a:endParaRPr>
          </a:p>
        </p:txBody>
      </p:sp>
      <p:pic>
        <p:nvPicPr>
          <p:cNvPr id="11" name="Picture 4" descr="Mu Zhu">
            <a:extLst>
              <a:ext uri="{FF2B5EF4-FFF2-40B4-BE49-F238E27FC236}">
                <a16:creationId xmlns:a16="http://schemas.microsoft.com/office/drawing/2014/main" id="{52CB1B7F-5FB8-4B99-ABCD-EB79147E7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56" y="1379212"/>
            <a:ext cx="1520212" cy="21282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with red hair smiling&#10;&#10;Description automatically generated with medium confidence">
            <a:extLst>
              <a:ext uri="{FF2B5EF4-FFF2-40B4-BE49-F238E27FC236}">
                <a16:creationId xmlns:a16="http://schemas.microsoft.com/office/drawing/2014/main" id="{80DBF181-894E-4480-A4EC-E22BABA0332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602" r="27835"/>
          <a:stretch/>
        </p:blipFill>
        <p:spPr>
          <a:xfrm>
            <a:off x="2118533" y="3681370"/>
            <a:ext cx="1493257" cy="2130692"/>
          </a:xfrm>
          <a:prstGeom prst="rect">
            <a:avLst/>
          </a:prstGeom>
        </p:spPr>
      </p:pic>
    </p:spTree>
    <p:extLst>
      <p:ext uri="{BB962C8B-B14F-4D97-AF65-F5344CB8AC3E}">
        <p14:creationId xmlns:p14="http://schemas.microsoft.com/office/powerpoint/2010/main" val="268390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033-B289-477D-832E-E8A26464C8A5}"/>
              </a:ext>
            </a:extLst>
          </p:cNvPr>
          <p:cNvSpPr>
            <a:spLocks noGrp="1"/>
          </p:cNvSpPr>
          <p:nvPr>
            <p:ph type="ctrTitle"/>
          </p:nvPr>
        </p:nvSpPr>
        <p:spPr/>
        <p:txBody>
          <a:bodyPr anchor="b">
            <a:normAutofit/>
          </a:bodyPr>
          <a:lstStyle/>
          <a:p>
            <a:r>
              <a:rPr lang="en-US" dirty="0"/>
              <a:t>COURSE OFFERINGS</a:t>
            </a:r>
          </a:p>
        </p:txBody>
      </p:sp>
      <p:sp>
        <p:nvSpPr>
          <p:cNvPr id="11" name="Subtitle 2">
            <a:extLst>
              <a:ext uri="{FF2B5EF4-FFF2-40B4-BE49-F238E27FC236}">
                <a16:creationId xmlns:a16="http://schemas.microsoft.com/office/drawing/2014/main" id="{8E0845B2-36BD-43F7-A814-6FC99FEE2AC9}"/>
              </a:ext>
            </a:extLst>
          </p:cNvPr>
          <p:cNvSpPr>
            <a:spLocks noGrp="1"/>
          </p:cNvSpPr>
          <p:nvPr>
            <p:ph type="subTitle" idx="1"/>
          </p:nvPr>
        </p:nvSpPr>
        <p:spPr>
          <a:xfrm>
            <a:off x="452740" y="4100887"/>
            <a:ext cx="5486243" cy="2276344"/>
          </a:xfrm>
        </p:spPr>
        <p:txBody>
          <a:bodyPr>
            <a:normAutofit/>
          </a:bodyPr>
          <a:lstStyle/>
          <a:p>
            <a:r>
              <a:rPr lang="en-US" dirty="0"/>
              <a:t>CS – Yuying Li</a:t>
            </a:r>
          </a:p>
          <a:p>
            <a:r>
              <a:rPr lang="en-US" dirty="0"/>
              <a:t>C&amp;O – Ricardo </a:t>
            </a:r>
            <a:r>
              <a:rPr lang="en-US" dirty="0" err="1"/>
              <a:t>Fukasawa</a:t>
            </a:r>
            <a:endParaRPr lang="en-US" dirty="0"/>
          </a:p>
          <a:p>
            <a:r>
              <a:rPr lang="en-US" dirty="0"/>
              <a:t>STAT – Mu Zhu</a:t>
            </a:r>
          </a:p>
        </p:txBody>
      </p:sp>
      <p:sp>
        <p:nvSpPr>
          <p:cNvPr id="6" name="Footer Placeholder 5">
            <a:extLst>
              <a:ext uri="{FF2B5EF4-FFF2-40B4-BE49-F238E27FC236}">
                <a16:creationId xmlns:a16="http://schemas.microsoft.com/office/drawing/2014/main" id="{F824DC06-696A-4359-AE4C-4CB990317047}"/>
              </a:ext>
            </a:extLst>
          </p:cNvPr>
          <p:cNvSpPr>
            <a:spLocks noGrp="1"/>
          </p:cNvSpPr>
          <p:nvPr>
            <p:ph type="ftr" sz="quarter" idx="11"/>
          </p:nvPr>
        </p:nvSpPr>
        <p:spPr/>
        <p:txBody>
          <a:bodyPr anchor="ctr">
            <a:normAutofit/>
          </a:bodyPr>
          <a:lstStyle/>
          <a:p>
            <a:pPr>
              <a:spcAft>
                <a:spcPts val="600"/>
              </a:spcAft>
            </a:pPr>
            <a:r>
              <a:rPr lang="en-US" dirty="0"/>
              <a:t>DATA SCIENCE | FALL 2021 ORIENTATION</a:t>
            </a:r>
            <a:endParaRPr lang="en-US"/>
          </a:p>
        </p:txBody>
      </p:sp>
      <p:sp>
        <p:nvSpPr>
          <p:cNvPr id="5" name="Slide Number Placeholder 4">
            <a:extLst>
              <a:ext uri="{FF2B5EF4-FFF2-40B4-BE49-F238E27FC236}">
                <a16:creationId xmlns:a16="http://schemas.microsoft.com/office/drawing/2014/main" id="{6CEE24D9-7DA0-4507-B1DA-334983F668D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27</a:t>
            </a:fld>
            <a:endParaRPr lang="en-US" sz="700"/>
          </a:p>
        </p:txBody>
      </p:sp>
    </p:spTree>
    <p:extLst>
      <p:ext uri="{BB962C8B-B14F-4D97-AF65-F5344CB8AC3E}">
        <p14:creationId xmlns:p14="http://schemas.microsoft.com/office/powerpoint/2010/main" val="340948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60C2-A996-4C40-93B7-F2AF8FF42623}"/>
              </a:ext>
            </a:extLst>
          </p:cNvPr>
          <p:cNvSpPr>
            <a:spLocks noGrp="1"/>
          </p:cNvSpPr>
          <p:nvPr>
            <p:ph type="title"/>
          </p:nvPr>
        </p:nvSpPr>
        <p:spPr/>
        <p:txBody>
          <a:bodyPr/>
          <a:lstStyle/>
          <a:p>
            <a:r>
              <a:rPr lang="en-US" dirty="0"/>
              <a:t>COURSE OFFERINGS – C&amp;O – Ricardo </a:t>
            </a:r>
            <a:r>
              <a:rPr lang="en-US" dirty="0" err="1"/>
              <a:t>Fukasawa</a:t>
            </a:r>
            <a:endParaRPr lang="en-US" dirty="0"/>
          </a:p>
        </p:txBody>
      </p:sp>
      <p:sp>
        <p:nvSpPr>
          <p:cNvPr id="4" name="Content Placeholder 3">
            <a:extLst>
              <a:ext uri="{FF2B5EF4-FFF2-40B4-BE49-F238E27FC236}">
                <a16:creationId xmlns:a16="http://schemas.microsoft.com/office/drawing/2014/main" id="{8F561CDD-F4DB-47E5-AC27-DD304358E9AA}"/>
              </a:ext>
            </a:extLst>
          </p:cNvPr>
          <p:cNvSpPr>
            <a:spLocks noGrp="1"/>
          </p:cNvSpPr>
          <p:nvPr>
            <p:ph sz="half" idx="1"/>
          </p:nvPr>
        </p:nvSpPr>
        <p:spPr>
          <a:xfrm>
            <a:off x="6170992" y="1810139"/>
            <a:ext cx="5658620" cy="4193497"/>
          </a:xfrm>
        </p:spPr>
        <p:txBody>
          <a:bodyPr>
            <a:normAutofit/>
          </a:bodyPr>
          <a:lstStyle/>
          <a:p>
            <a:pPr marL="0" indent="0">
              <a:buNone/>
            </a:pPr>
            <a:r>
              <a:rPr lang="en-US" sz="1900" dirty="0"/>
              <a:t>Note that CO 769, CS 798, CS courses at the 800 level, and STAT courses at the 900 level should be on a topic in Data Science or Artificial Intelligence; they are subject to the approval of the Director.</a:t>
            </a:r>
            <a:endParaRPr lang="en-US" sz="1400" dirty="0">
              <a:solidFill>
                <a:srgbClr val="00B050"/>
              </a:solidFill>
            </a:endParaRPr>
          </a:p>
          <a:p>
            <a:pPr marL="0" indent="0">
              <a:buNone/>
            </a:pPr>
            <a:r>
              <a:rPr lang="en-US" sz="1800" dirty="0">
                <a:solidFill>
                  <a:srgbClr val="00B050"/>
                </a:solidFill>
              </a:rPr>
              <a:t>*CS 794 / CO 673 Optimization for Data Science </a:t>
            </a:r>
            <a:r>
              <a:rPr lang="en-US" sz="1800" dirty="0"/>
              <a:t>is only offered in the Fall term and being a core course, please consider when you will enroll</a:t>
            </a:r>
          </a:p>
          <a:p>
            <a:pPr marL="0" indent="0">
              <a:buNone/>
            </a:pPr>
            <a:r>
              <a:rPr lang="en-US" sz="1500" dirty="0"/>
              <a:t>Some elective courses are pending instructor availability and will not be found in this list</a:t>
            </a:r>
            <a:endParaRPr lang="en-US" dirty="0"/>
          </a:p>
        </p:txBody>
      </p:sp>
      <p:sp>
        <p:nvSpPr>
          <p:cNvPr id="9" name="Footer Placeholder 5">
            <a:extLst>
              <a:ext uri="{FF2B5EF4-FFF2-40B4-BE49-F238E27FC236}">
                <a16:creationId xmlns:a16="http://schemas.microsoft.com/office/drawing/2014/main" id="{D439F4B9-8E76-4D3E-A7B0-88D03BB308C6}"/>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32035242-BA9B-4865-BFB5-5AF924026079}"/>
              </a:ext>
            </a:extLst>
          </p:cNvPr>
          <p:cNvSpPr>
            <a:spLocks noGrp="1"/>
          </p:cNvSpPr>
          <p:nvPr>
            <p:ph type="sldNum" sz="quarter" idx="12"/>
          </p:nvPr>
        </p:nvSpPr>
        <p:spPr/>
        <p:txBody>
          <a:bodyPr/>
          <a:lstStyle/>
          <a:p>
            <a:r>
              <a:rPr lang="en-US"/>
              <a:t>PAGE  </a:t>
            </a:r>
            <a:fld id="{93005692-73BE-493E-93AB-ECD6027A7652}" type="slidenum">
              <a:rPr lang="en-US" smtClean="0"/>
              <a:pPr/>
              <a:t>28</a:t>
            </a:fld>
            <a:endParaRPr lang="en-US" dirty="0"/>
          </a:p>
        </p:txBody>
      </p:sp>
      <p:sp>
        <p:nvSpPr>
          <p:cNvPr id="7" name="TextBox 6">
            <a:extLst>
              <a:ext uri="{FF2B5EF4-FFF2-40B4-BE49-F238E27FC236}">
                <a16:creationId xmlns:a16="http://schemas.microsoft.com/office/drawing/2014/main" id="{ECBEE62F-0F31-4B2C-9098-9AEDA9CD3D12}"/>
              </a:ext>
            </a:extLst>
          </p:cNvPr>
          <p:cNvSpPr txBox="1"/>
          <p:nvPr/>
        </p:nvSpPr>
        <p:spPr>
          <a:xfrm>
            <a:off x="259882" y="1138335"/>
            <a:ext cx="11048820" cy="369332"/>
          </a:xfrm>
          <a:prstGeom prst="rect">
            <a:avLst/>
          </a:prstGeom>
          <a:noFill/>
        </p:spPr>
        <p:txBody>
          <a:bodyPr wrap="square" rtlCol="0">
            <a:spAutoFit/>
          </a:bodyPr>
          <a:lstStyle/>
          <a:p>
            <a:r>
              <a:rPr lang="en-US" i="1" dirty="0"/>
              <a:t>Pending instructor availability – check the </a:t>
            </a:r>
            <a:r>
              <a:rPr lang="en-US" i="1" dirty="0">
                <a:hlinkClick r:id="rId3"/>
              </a:rPr>
              <a:t>schedule of classes </a:t>
            </a:r>
            <a:r>
              <a:rPr lang="en-US" i="1" dirty="0"/>
              <a:t>each term</a:t>
            </a:r>
          </a:p>
        </p:txBody>
      </p:sp>
      <p:graphicFrame>
        <p:nvGraphicFramePr>
          <p:cNvPr id="8" name="Table 7">
            <a:extLst>
              <a:ext uri="{FF2B5EF4-FFF2-40B4-BE49-F238E27FC236}">
                <a16:creationId xmlns:a16="http://schemas.microsoft.com/office/drawing/2014/main" id="{E739C7D4-2405-4712-8D85-9329F5D584CF}"/>
              </a:ext>
            </a:extLst>
          </p:cNvPr>
          <p:cNvGraphicFramePr>
            <a:graphicFrameLocks noGrp="1"/>
          </p:cNvGraphicFramePr>
          <p:nvPr/>
        </p:nvGraphicFramePr>
        <p:xfrm>
          <a:off x="362388" y="1771677"/>
          <a:ext cx="5478575" cy="1412236"/>
        </p:xfrm>
        <a:graphic>
          <a:graphicData uri="http://schemas.openxmlformats.org/drawingml/2006/table">
            <a:tbl>
              <a:tblPr firstRow="1" bandRow="1">
                <a:tableStyleId>{5C22544A-7EE6-4342-B048-85BDC9FD1C3A}</a:tableStyleId>
              </a:tblPr>
              <a:tblGrid>
                <a:gridCol w="1241371">
                  <a:extLst>
                    <a:ext uri="{9D8B030D-6E8A-4147-A177-3AD203B41FA5}">
                      <a16:colId xmlns:a16="http://schemas.microsoft.com/office/drawing/2014/main" val="1552160255"/>
                    </a:ext>
                  </a:extLst>
                </a:gridCol>
                <a:gridCol w="2118602">
                  <a:extLst>
                    <a:ext uri="{9D8B030D-6E8A-4147-A177-3AD203B41FA5}">
                      <a16:colId xmlns:a16="http://schemas.microsoft.com/office/drawing/2014/main" val="2027567595"/>
                    </a:ext>
                  </a:extLst>
                </a:gridCol>
                <a:gridCol w="2118602">
                  <a:extLst>
                    <a:ext uri="{9D8B030D-6E8A-4147-A177-3AD203B41FA5}">
                      <a16:colId xmlns:a16="http://schemas.microsoft.com/office/drawing/2014/main" val="2186807725"/>
                    </a:ext>
                  </a:extLst>
                </a:gridCol>
              </a:tblGrid>
              <a:tr h="336957">
                <a:tc>
                  <a:txBody>
                    <a:bodyPr/>
                    <a:lstStyle/>
                    <a:p>
                      <a:pPr algn="ctr" rtl="0" fontAlgn="ctr"/>
                      <a:r>
                        <a:rPr lang="en-US" sz="1400" u="none" strike="noStrike">
                          <a:effectLst/>
                        </a:rPr>
                        <a:t>DEPT</a:t>
                      </a:r>
                      <a:endParaRPr lang="en-US" sz="1400" b="1" i="0" u="none" strike="noStrike">
                        <a:solidFill>
                          <a:srgbClr val="FFFFFF"/>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FALL</a:t>
                      </a:r>
                      <a:r>
                        <a:rPr lang="en-US" sz="1400" u="none" strike="noStrike" baseline="0" dirty="0">
                          <a:effectLst/>
                        </a:rPr>
                        <a:t> TERM 2021</a:t>
                      </a:r>
                      <a:endParaRPr lang="en-US" sz="1400" b="1" i="0" u="none" strike="noStrike" dirty="0">
                        <a:solidFill>
                          <a:srgbClr val="FFFFFF"/>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WINTER TERM 2022</a:t>
                      </a:r>
                      <a:endParaRPr lang="en-US" sz="1400" b="1" i="0" u="none" strike="noStrike" dirty="0">
                        <a:solidFill>
                          <a:srgbClr val="FFFFFF"/>
                        </a:solidFill>
                        <a:effectLst/>
                        <a:latin typeface="Georgia" panose="02040502050405020303" pitchFamily="18" charset="0"/>
                      </a:endParaRPr>
                    </a:p>
                  </a:txBody>
                  <a:tcPr marL="8479" marR="8479" marT="8479" marB="0" anchor="ctr"/>
                </a:tc>
                <a:extLst>
                  <a:ext uri="{0D108BD9-81ED-4DB2-BD59-A6C34878D82A}">
                    <a16:rowId xmlns:a16="http://schemas.microsoft.com/office/drawing/2014/main" val="431144229"/>
                  </a:ext>
                </a:extLst>
              </a:tr>
              <a:tr h="1014274">
                <a:tc>
                  <a:txBody>
                    <a:bodyPr/>
                    <a:lstStyle/>
                    <a:p>
                      <a:pPr algn="ctr" rtl="0" fontAlgn="ctr"/>
                      <a:r>
                        <a:rPr lang="en-US" sz="1400" u="none" strike="noStrike" dirty="0">
                          <a:effectLst/>
                        </a:rPr>
                        <a:t>COMBIN. &amp; OPTIM.</a:t>
                      </a:r>
                      <a:endParaRPr lang="en-US" sz="1400" b="1" i="0" u="none" strike="noStrike" dirty="0">
                        <a:solidFill>
                          <a:srgbClr val="000000"/>
                        </a:solidFill>
                        <a:effectLst/>
                        <a:latin typeface="Georgia" panose="02040502050405020303" pitchFamily="18" charset="0"/>
                      </a:endParaRPr>
                    </a:p>
                  </a:txBody>
                  <a:tcPr marL="8479" marR="8479" marT="8479" marB="0" vert="vert270" anchor="ctr"/>
                </a:tc>
                <a:tc>
                  <a:txBody>
                    <a:bodyPr/>
                    <a:lstStyle/>
                    <a:p>
                      <a:pPr algn="ctr" rtl="0" fontAlgn="ctr"/>
                      <a:endParaRPr lang="en-CA" sz="1400" u="none" strike="noStrike" dirty="0">
                        <a:effectLst/>
                      </a:endParaRPr>
                    </a:p>
                    <a:p>
                      <a:pPr algn="ctr" rtl="0" fontAlgn="ctr"/>
                      <a:r>
                        <a:rPr lang="en-CA" sz="1400" u="none" strike="noStrike" dirty="0">
                          <a:effectLst/>
                        </a:rPr>
                        <a:t>CO 602</a:t>
                      </a:r>
                    </a:p>
                    <a:p>
                      <a:pPr algn="ctr" rtl="0" fontAlgn="ctr"/>
                      <a:r>
                        <a:rPr lang="en-CA" sz="1400" u="none" strike="noStrike" dirty="0">
                          <a:effectLst/>
                        </a:rPr>
                        <a:t>CO 650</a:t>
                      </a:r>
                    </a:p>
                    <a:p>
                      <a:pPr algn="ctr" rtl="0" fontAlgn="ctr"/>
                      <a:r>
                        <a:rPr lang="en-US" sz="1400" dirty="0">
                          <a:solidFill>
                            <a:srgbClr val="00B050"/>
                          </a:solidFill>
                        </a:rPr>
                        <a:t>CO 673* </a:t>
                      </a:r>
                      <a:br>
                        <a:rPr lang="pl-PL" sz="1400" u="none" strike="noStrike" dirty="0">
                          <a:effectLst/>
                        </a:rPr>
                      </a:br>
                      <a:endParaRPr lang="pl-PL" sz="1400" b="0" i="0" u="none" strike="noStrike" dirty="0">
                        <a:solidFill>
                          <a:srgbClr val="000000"/>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CO 663</a:t>
                      </a:r>
                      <a:br>
                        <a:rPr lang="en-US" sz="1400" u="none" strike="noStrike" dirty="0">
                          <a:effectLst/>
                        </a:rPr>
                      </a:br>
                      <a:r>
                        <a:rPr lang="en-US" sz="1400" u="none" strike="noStrike" dirty="0">
                          <a:effectLst/>
                        </a:rPr>
                        <a:t>CO 769</a:t>
                      </a:r>
                      <a:endParaRPr lang="en-US" sz="1400" b="0" i="0" u="none" strike="noStrike" dirty="0">
                        <a:solidFill>
                          <a:srgbClr val="000000"/>
                        </a:solidFill>
                        <a:effectLst/>
                        <a:latin typeface="Georgia" panose="02040502050405020303" pitchFamily="18" charset="0"/>
                      </a:endParaRPr>
                    </a:p>
                  </a:txBody>
                  <a:tcPr marL="8479" marR="8479" marT="8479" marB="0" anchor="ctr"/>
                </a:tc>
                <a:extLst>
                  <a:ext uri="{0D108BD9-81ED-4DB2-BD59-A6C34878D82A}">
                    <a16:rowId xmlns:a16="http://schemas.microsoft.com/office/drawing/2014/main" val="3428716563"/>
                  </a:ext>
                </a:extLst>
              </a:tr>
            </a:tbl>
          </a:graphicData>
        </a:graphic>
      </p:graphicFrame>
      <p:sp>
        <p:nvSpPr>
          <p:cNvPr id="10" name="TextBox 9">
            <a:extLst>
              <a:ext uri="{FF2B5EF4-FFF2-40B4-BE49-F238E27FC236}">
                <a16:creationId xmlns:a16="http://schemas.microsoft.com/office/drawing/2014/main" id="{B1E795A3-499C-44ED-914F-54E217448A31}"/>
              </a:ext>
            </a:extLst>
          </p:cNvPr>
          <p:cNvSpPr txBox="1"/>
          <p:nvPr/>
        </p:nvSpPr>
        <p:spPr>
          <a:xfrm>
            <a:off x="11792532" y="6400980"/>
            <a:ext cx="292068" cy="276999"/>
          </a:xfrm>
          <a:prstGeom prst="rect">
            <a:avLst/>
          </a:prstGeom>
          <a:noFill/>
        </p:spPr>
        <p:txBody>
          <a:bodyPr wrap="none" rtlCol="0">
            <a:spAutoFit/>
          </a:bodyPr>
          <a:lstStyle/>
          <a:p>
            <a:r>
              <a:rPr lang="en-CA" sz="1200" dirty="0"/>
              <a:t>R</a:t>
            </a:r>
          </a:p>
        </p:txBody>
      </p:sp>
    </p:spTree>
    <p:extLst>
      <p:ext uri="{BB962C8B-B14F-4D97-AF65-F5344CB8AC3E}">
        <p14:creationId xmlns:p14="http://schemas.microsoft.com/office/powerpoint/2010/main" val="399868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60C2-A996-4C40-93B7-F2AF8FF42623}"/>
              </a:ext>
            </a:extLst>
          </p:cNvPr>
          <p:cNvSpPr>
            <a:spLocks noGrp="1"/>
          </p:cNvSpPr>
          <p:nvPr>
            <p:ph type="title"/>
          </p:nvPr>
        </p:nvSpPr>
        <p:spPr/>
        <p:txBody>
          <a:bodyPr/>
          <a:lstStyle/>
          <a:p>
            <a:r>
              <a:rPr lang="en-US" dirty="0"/>
              <a:t>COURSE OFFERINGS – STAT – Mu Zhu</a:t>
            </a:r>
          </a:p>
        </p:txBody>
      </p:sp>
      <p:sp>
        <p:nvSpPr>
          <p:cNvPr id="4" name="Content Placeholder 3">
            <a:extLst>
              <a:ext uri="{FF2B5EF4-FFF2-40B4-BE49-F238E27FC236}">
                <a16:creationId xmlns:a16="http://schemas.microsoft.com/office/drawing/2014/main" id="{8F561CDD-F4DB-47E5-AC27-DD304358E9AA}"/>
              </a:ext>
            </a:extLst>
          </p:cNvPr>
          <p:cNvSpPr>
            <a:spLocks noGrp="1"/>
          </p:cNvSpPr>
          <p:nvPr>
            <p:ph sz="half" idx="1"/>
          </p:nvPr>
        </p:nvSpPr>
        <p:spPr>
          <a:xfrm>
            <a:off x="6170992" y="1810139"/>
            <a:ext cx="5658620" cy="4193497"/>
          </a:xfrm>
        </p:spPr>
        <p:txBody>
          <a:bodyPr>
            <a:normAutofit/>
          </a:bodyPr>
          <a:lstStyle/>
          <a:p>
            <a:pPr marL="0" indent="0">
              <a:buNone/>
            </a:pPr>
            <a:r>
              <a:rPr lang="en-US" sz="1900" dirty="0"/>
              <a:t>Note that CO 769, CS 798, CS courses at the 800 level, and STAT courses at the 900 level should be on a topic in Data Science or Artificial Intelligence; they are subject to the approval of the Director.</a:t>
            </a:r>
          </a:p>
          <a:p>
            <a:pPr marL="0" indent="0">
              <a:buNone/>
            </a:pPr>
            <a:r>
              <a:rPr lang="en-US" sz="1900" dirty="0">
                <a:solidFill>
                  <a:srgbClr val="00B050"/>
                </a:solidFill>
              </a:rPr>
              <a:t>*STAT 940 </a:t>
            </a:r>
            <a:r>
              <a:rPr lang="en-US" sz="1900" dirty="0"/>
              <a:t>is a “new” course on deep learning. I will approve it as an elective (although procedure still has to be followed). </a:t>
            </a:r>
            <a:endParaRPr lang="en-US" sz="1400" dirty="0"/>
          </a:p>
          <a:p>
            <a:pPr marL="0" indent="0">
              <a:buNone/>
            </a:pPr>
            <a:r>
              <a:rPr lang="en-US" sz="1500" dirty="0"/>
              <a:t>Some elective courses are pending instructor availability and will not be found in this list</a:t>
            </a:r>
            <a:endParaRPr lang="en-US" dirty="0"/>
          </a:p>
        </p:txBody>
      </p:sp>
      <p:sp>
        <p:nvSpPr>
          <p:cNvPr id="9" name="Footer Placeholder 5">
            <a:extLst>
              <a:ext uri="{FF2B5EF4-FFF2-40B4-BE49-F238E27FC236}">
                <a16:creationId xmlns:a16="http://schemas.microsoft.com/office/drawing/2014/main" id="{D439F4B9-8E76-4D3E-A7B0-88D03BB308C6}"/>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32035242-BA9B-4865-BFB5-5AF924026079}"/>
              </a:ext>
            </a:extLst>
          </p:cNvPr>
          <p:cNvSpPr>
            <a:spLocks noGrp="1"/>
          </p:cNvSpPr>
          <p:nvPr>
            <p:ph type="sldNum" sz="quarter" idx="12"/>
          </p:nvPr>
        </p:nvSpPr>
        <p:spPr/>
        <p:txBody>
          <a:bodyPr/>
          <a:lstStyle/>
          <a:p>
            <a:r>
              <a:rPr lang="en-US"/>
              <a:t>PAGE  </a:t>
            </a:r>
            <a:fld id="{93005692-73BE-493E-93AB-ECD6027A7652}" type="slidenum">
              <a:rPr lang="en-US" smtClean="0"/>
              <a:pPr/>
              <a:t>29</a:t>
            </a:fld>
            <a:endParaRPr lang="en-US" dirty="0"/>
          </a:p>
        </p:txBody>
      </p:sp>
      <p:sp>
        <p:nvSpPr>
          <p:cNvPr id="7" name="TextBox 6">
            <a:extLst>
              <a:ext uri="{FF2B5EF4-FFF2-40B4-BE49-F238E27FC236}">
                <a16:creationId xmlns:a16="http://schemas.microsoft.com/office/drawing/2014/main" id="{ECBEE62F-0F31-4B2C-9098-9AEDA9CD3D12}"/>
              </a:ext>
            </a:extLst>
          </p:cNvPr>
          <p:cNvSpPr txBox="1"/>
          <p:nvPr/>
        </p:nvSpPr>
        <p:spPr>
          <a:xfrm>
            <a:off x="259882" y="1138335"/>
            <a:ext cx="11048820" cy="369332"/>
          </a:xfrm>
          <a:prstGeom prst="rect">
            <a:avLst/>
          </a:prstGeom>
          <a:noFill/>
        </p:spPr>
        <p:txBody>
          <a:bodyPr wrap="square" rtlCol="0">
            <a:spAutoFit/>
          </a:bodyPr>
          <a:lstStyle/>
          <a:p>
            <a:r>
              <a:rPr lang="en-US" i="1" dirty="0"/>
              <a:t>Pending instructor availability – check the </a:t>
            </a:r>
            <a:r>
              <a:rPr lang="en-US" i="1" dirty="0">
                <a:hlinkClick r:id="rId3"/>
              </a:rPr>
              <a:t>schedule of classes </a:t>
            </a:r>
            <a:r>
              <a:rPr lang="en-US" i="1" dirty="0"/>
              <a:t>each term</a:t>
            </a:r>
          </a:p>
        </p:txBody>
      </p:sp>
      <p:graphicFrame>
        <p:nvGraphicFramePr>
          <p:cNvPr id="8" name="Table 7">
            <a:extLst>
              <a:ext uri="{FF2B5EF4-FFF2-40B4-BE49-F238E27FC236}">
                <a16:creationId xmlns:a16="http://schemas.microsoft.com/office/drawing/2014/main" id="{E739C7D4-2405-4712-8D85-9329F5D584CF}"/>
              </a:ext>
            </a:extLst>
          </p:cNvPr>
          <p:cNvGraphicFramePr>
            <a:graphicFrameLocks noGrp="1"/>
          </p:cNvGraphicFramePr>
          <p:nvPr/>
        </p:nvGraphicFramePr>
        <p:xfrm>
          <a:off x="362388" y="1771677"/>
          <a:ext cx="5478575" cy="1838956"/>
        </p:xfrm>
        <a:graphic>
          <a:graphicData uri="http://schemas.openxmlformats.org/drawingml/2006/table">
            <a:tbl>
              <a:tblPr firstRow="1" bandRow="1">
                <a:tableStyleId>{5C22544A-7EE6-4342-B048-85BDC9FD1C3A}</a:tableStyleId>
              </a:tblPr>
              <a:tblGrid>
                <a:gridCol w="1241371">
                  <a:extLst>
                    <a:ext uri="{9D8B030D-6E8A-4147-A177-3AD203B41FA5}">
                      <a16:colId xmlns:a16="http://schemas.microsoft.com/office/drawing/2014/main" val="1552160255"/>
                    </a:ext>
                  </a:extLst>
                </a:gridCol>
                <a:gridCol w="2118602">
                  <a:extLst>
                    <a:ext uri="{9D8B030D-6E8A-4147-A177-3AD203B41FA5}">
                      <a16:colId xmlns:a16="http://schemas.microsoft.com/office/drawing/2014/main" val="2027567595"/>
                    </a:ext>
                  </a:extLst>
                </a:gridCol>
                <a:gridCol w="2118602">
                  <a:extLst>
                    <a:ext uri="{9D8B030D-6E8A-4147-A177-3AD203B41FA5}">
                      <a16:colId xmlns:a16="http://schemas.microsoft.com/office/drawing/2014/main" val="2186807725"/>
                    </a:ext>
                  </a:extLst>
                </a:gridCol>
              </a:tblGrid>
              <a:tr h="336957">
                <a:tc>
                  <a:txBody>
                    <a:bodyPr/>
                    <a:lstStyle/>
                    <a:p>
                      <a:pPr algn="ctr" rtl="0" fontAlgn="ctr"/>
                      <a:r>
                        <a:rPr lang="en-US" sz="1400" u="none" strike="noStrike" dirty="0">
                          <a:effectLst/>
                        </a:rPr>
                        <a:t>DEPT</a:t>
                      </a:r>
                      <a:endParaRPr lang="en-US" sz="1400" b="1" i="0" u="none" strike="noStrike" dirty="0">
                        <a:solidFill>
                          <a:srgbClr val="FFFFFF"/>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FALL</a:t>
                      </a:r>
                      <a:r>
                        <a:rPr lang="en-US" sz="1400" u="none" strike="noStrike" baseline="0" dirty="0">
                          <a:effectLst/>
                        </a:rPr>
                        <a:t> TERM 2021</a:t>
                      </a:r>
                      <a:endParaRPr lang="en-US" sz="1400" b="1" i="0" u="none" strike="noStrike" dirty="0">
                        <a:solidFill>
                          <a:srgbClr val="FFFFFF"/>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WINTER TERM 2022</a:t>
                      </a:r>
                      <a:endParaRPr lang="en-US" sz="1400" b="1" i="0" u="none" strike="noStrike" dirty="0">
                        <a:solidFill>
                          <a:srgbClr val="FFFFFF"/>
                        </a:solidFill>
                        <a:effectLst/>
                        <a:latin typeface="Georgia" panose="02040502050405020303" pitchFamily="18" charset="0"/>
                      </a:endParaRPr>
                    </a:p>
                  </a:txBody>
                  <a:tcPr marL="8479" marR="8479" marT="8479" marB="0" anchor="ctr"/>
                </a:tc>
                <a:extLst>
                  <a:ext uri="{0D108BD9-81ED-4DB2-BD59-A6C34878D82A}">
                    <a16:rowId xmlns:a16="http://schemas.microsoft.com/office/drawing/2014/main" val="431144229"/>
                  </a:ext>
                </a:extLst>
              </a:tr>
              <a:tr h="1401284">
                <a:tc>
                  <a:txBody>
                    <a:bodyPr/>
                    <a:lstStyle/>
                    <a:p>
                      <a:pPr algn="ctr" rtl="0" fontAlgn="ctr"/>
                      <a:r>
                        <a:rPr lang="en-US" sz="1400" u="none" strike="noStrike" dirty="0">
                          <a:effectLst/>
                        </a:rPr>
                        <a:t>STATISTICS</a:t>
                      </a:r>
                      <a:endParaRPr lang="en-US" sz="1400" b="1" i="0" u="none" strike="noStrike" dirty="0">
                        <a:solidFill>
                          <a:srgbClr val="000000"/>
                        </a:solidFill>
                        <a:effectLst/>
                        <a:latin typeface="Georgia" panose="02040502050405020303" pitchFamily="18" charset="0"/>
                      </a:endParaRPr>
                    </a:p>
                  </a:txBody>
                  <a:tcPr marL="8479" marR="8479" marT="8479" marB="0" vert="vert270" anchor="ctr"/>
                </a:tc>
                <a:tc>
                  <a:txBody>
                    <a:bodyPr/>
                    <a:lstStyle/>
                    <a:p>
                      <a:pPr algn="ctr" rtl="0" fontAlgn="ctr"/>
                      <a:r>
                        <a:rPr lang="en-US" sz="1400" u="none" strike="noStrike" dirty="0">
                          <a:effectLst/>
                        </a:rPr>
                        <a:t>STAT 841</a:t>
                      </a:r>
                    </a:p>
                    <a:p>
                      <a:pPr algn="ctr" rtl="0" fontAlgn="ctr"/>
                      <a:r>
                        <a:rPr lang="en-US" sz="1400" u="none" strike="noStrike" dirty="0">
                          <a:effectLst/>
                        </a:rPr>
                        <a:t>STAT 842</a:t>
                      </a:r>
                    </a:p>
                    <a:p>
                      <a:pPr algn="ctr" rtl="0" fontAlgn="ctr"/>
                      <a:r>
                        <a:rPr lang="en-US" sz="1400" u="none" strike="noStrike" dirty="0">
                          <a:effectLst/>
                        </a:rPr>
                        <a:t>STAT 844</a:t>
                      </a:r>
                    </a:p>
                    <a:p>
                      <a:pPr algn="ctr" rtl="0" fontAlgn="ctr"/>
                      <a:r>
                        <a:rPr lang="en-US" sz="1400" u="none" strike="noStrike" dirty="0">
                          <a:solidFill>
                            <a:srgbClr val="00B050"/>
                          </a:solidFill>
                          <a:effectLst/>
                        </a:rPr>
                        <a:t>STAT 940*</a:t>
                      </a:r>
                    </a:p>
                    <a:p>
                      <a:pPr algn="ctr" rtl="0" fontAlgn="ctr"/>
                      <a:r>
                        <a:rPr lang="en-US" sz="1400" u="none" strike="noStrike" dirty="0">
                          <a:effectLst/>
                        </a:rPr>
                        <a:t>-----------------------</a:t>
                      </a:r>
                    </a:p>
                    <a:p>
                      <a:pPr algn="ctr" rtl="0" fontAlgn="ctr"/>
                      <a:r>
                        <a:rPr lang="en-US" sz="1400" b="0" i="0" u="none" strike="noStrike" dirty="0">
                          <a:solidFill>
                            <a:srgbClr val="000000"/>
                          </a:solidFill>
                          <a:effectLst/>
                          <a:latin typeface="Georgia" panose="02040502050405020303" pitchFamily="18" charset="0"/>
                        </a:rPr>
                        <a:t>STAT 845</a:t>
                      </a:r>
                    </a:p>
                  </a:txBody>
                  <a:tcPr marL="8479" marR="8479" marT="8479" marB="0" anchor="ctr"/>
                </a:tc>
                <a:tc>
                  <a:txBody>
                    <a:bodyPr/>
                    <a:lstStyle/>
                    <a:p>
                      <a:pPr algn="ctr" rtl="0" fontAlgn="ctr"/>
                      <a:r>
                        <a:rPr lang="en-US" sz="1400" u="none" strike="noStrike" dirty="0">
                          <a:effectLst/>
                        </a:rPr>
                        <a:t>STAT 841</a:t>
                      </a:r>
                      <a:br>
                        <a:rPr lang="en-US" sz="1400" u="none" strike="noStrike" dirty="0">
                          <a:effectLst/>
                        </a:rPr>
                      </a:br>
                      <a:r>
                        <a:rPr lang="en-US" sz="1400" u="none" strike="noStrike" dirty="0">
                          <a:effectLst/>
                        </a:rPr>
                        <a:t>STAT 842</a:t>
                      </a:r>
                      <a:br>
                        <a:rPr lang="en-US" sz="1400" u="none" strike="noStrike" dirty="0">
                          <a:effectLst/>
                        </a:rPr>
                      </a:br>
                      <a:r>
                        <a:rPr lang="en-US" sz="1400" u="none" strike="noStrike" dirty="0">
                          <a:effectLst/>
                        </a:rPr>
                        <a:t>STAT 844</a:t>
                      </a:r>
                    </a:p>
                    <a:p>
                      <a:pPr algn="ctr" rtl="0" fontAlgn="ctr"/>
                      <a:r>
                        <a:rPr lang="en-US" sz="1400" u="none" strike="noStrike" dirty="0">
                          <a:solidFill>
                            <a:srgbClr val="00B050"/>
                          </a:solidFill>
                          <a:effectLst/>
                        </a:rPr>
                        <a:t>STAT 940*</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rPr>
                        <a:t>-----------------------</a:t>
                      </a:r>
                      <a:br>
                        <a:rPr lang="en-US" sz="1400" u="none" strike="noStrike" dirty="0">
                          <a:effectLst/>
                        </a:rPr>
                      </a:br>
                      <a:r>
                        <a:rPr lang="en-US" sz="1400" u="none" strike="noStrike" dirty="0">
                          <a:effectLst/>
                        </a:rPr>
                        <a:t>STAT 840</a:t>
                      </a:r>
                      <a:br>
                        <a:rPr lang="en-US" sz="1400" u="none" strike="noStrike" dirty="0">
                          <a:effectLst/>
                        </a:rPr>
                      </a:br>
                      <a:r>
                        <a:rPr lang="en-US" sz="1400" u="none" strike="noStrike" dirty="0">
                          <a:effectLst/>
                        </a:rPr>
                        <a:t>STAT 847</a:t>
                      </a:r>
                      <a:endParaRPr lang="en-US" sz="1400" b="0" i="0" u="none" strike="noStrike" dirty="0">
                        <a:solidFill>
                          <a:srgbClr val="000000"/>
                        </a:solidFill>
                        <a:effectLst/>
                        <a:latin typeface="Georgia" panose="02040502050405020303" pitchFamily="18" charset="0"/>
                      </a:endParaRPr>
                    </a:p>
                  </a:txBody>
                  <a:tcPr marL="8479" marR="8479" marT="8479" marB="0" anchor="ctr"/>
                </a:tc>
                <a:extLst>
                  <a:ext uri="{0D108BD9-81ED-4DB2-BD59-A6C34878D82A}">
                    <a16:rowId xmlns:a16="http://schemas.microsoft.com/office/drawing/2014/main" val="4213113054"/>
                  </a:ext>
                </a:extLst>
              </a:tr>
            </a:tbl>
          </a:graphicData>
        </a:graphic>
      </p:graphicFrame>
      <p:sp>
        <p:nvSpPr>
          <p:cNvPr id="10" name="TextBox 9">
            <a:extLst>
              <a:ext uri="{FF2B5EF4-FFF2-40B4-BE49-F238E27FC236}">
                <a16:creationId xmlns:a16="http://schemas.microsoft.com/office/drawing/2014/main" id="{B1E795A3-499C-44ED-914F-54E217448A31}"/>
              </a:ext>
            </a:extLst>
          </p:cNvPr>
          <p:cNvSpPr txBox="1"/>
          <p:nvPr/>
        </p:nvSpPr>
        <p:spPr>
          <a:xfrm>
            <a:off x="11792532" y="6400980"/>
            <a:ext cx="327334" cy="276999"/>
          </a:xfrm>
          <a:prstGeom prst="rect">
            <a:avLst/>
          </a:prstGeom>
          <a:noFill/>
        </p:spPr>
        <p:txBody>
          <a:bodyPr wrap="none" rtlCol="0">
            <a:spAutoFit/>
          </a:bodyPr>
          <a:lstStyle/>
          <a:p>
            <a:r>
              <a:rPr lang="en-CA" sz="1200" dirty="0"/>
              <a:t>M</a:t>
            </a:r>
          </a:p>
        </p:txBody>
      </p:sp>
    </p:spTree>
    <p:extLst>
      <p:ext uri="{BB962C8B-B14F-4D97-AF65-F5344CB8AC3E}">
        <p14:creationId xmlns:p14="http://schemas.microsoft.com/office/powerpoint/2010/main" val="146437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E6B8ED6-61D2-40D0-9B94-51DA0E79591A}"/>
              </a:ext>
            </a:extLst>
          </p:cNvPr>
          <p:cNvSpPr/>
          <p:nvPr/>
        </p:nvSpPr>
        <p:spPr>
          <a:xfrm>
            <a:off x="6792947" y="1990148"/>
            <a:ext cx="4265717" cy="3811641"/>
          </a:xfrm>
          <a:prstGeom prst="rect">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5"/>
          <p:cNvSpPr txBox="1">
            <a:spLocks/>
          </p:cNvSpPr>
          <p:nvPr/>
        </p:nvSpPr>
        <p:spPr>
          <a:xfrm>
            <a:off x="7190211" y="2514600"/>
            <a:ext cx="3478847" cy="2948819"/>
          </a:xfrm>
          <a:prstGeom prst="rect">
            <a:avLst/>
          </a:prstGeom>
        </p:spPr>
        <p:txBody>
          <a:bodyPr>
            <a:noAutofit/>
          </a:bodyPr>
          <a:lstStyle>
            <a:lvl1pPr marL="216694" indent="-216694" algn="l" defTabSz="685800"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0000"/>
              </a:buClr>
              <a:defRPr/>
            </a:pPr>
            <a:r>
              <a:rPr lang="en-CA" sz="2000" i="1" dirty="0">
                <a:solidFill>
                  <a:srgbClr val="000000"/>
                </a:solidFill>
              </a:rPr>
              <a:t>What does your choice of  DS at Math UW mean?</a:t>
            </a:r>
            <a:endParaRPr kumimoji="0" lang="en-CA" sz="2000" b="0" i="1" u="none" strike="noStrike" kern="1200" cap="none" spc="0" normalizeH="0" baseline="0" noProof="0" dirty="0">
              <a:ln>
                <a:noFill/>
              </a:ln>
              <a:solidFill>
                <a:srgbClr val="000000"/>
              </a:solidFill>
              <a:effectLst/>
              <a:uLnTx/>
              <a:uFillTx/>
              <a:latin typeface="Georgia"/>
              <a:ea typeface="+mn-ea"/>
              <a:cs typeface="+mn-cs"/>
            </a:endParaRPr>
          </a:p>
          <a:p>
            <a:pPr>
              <a:buClr>
                <a:srgbClr val="000000"/>
              </a:buClr>
              <a:defRPr/>
            </a:pPr>
            <a:r>
              <a:rPr kumimoji="0" lang="en-CA" sz="2000" b="0" i="1" u="none" strike="noStrike" kern="1200" cap="none" spc="0" normalizeH="0" baseline="0" noProof="0" dirty="0">
                <a:ln>
                  <a:noFill/>
                </a:ln>
                <a:solidFill>
                  <a:srgbClr val="000000"/>
                </a:solidFill>
                <a:effectLst/>
                <a:uLnTx/>
                <a:uFillTx/>
                <a:latin typeface="Georgia"/>
                <a:ea typeface="+mn-ea"/>
                <a:cs typeface="+mn-cs"/>
              </a:rPr>
              <a:t>Data Science programs </a:t>
            </a:r>
            <a:r>
              <a:rPr lang="en-CA" sz="2000" i="1" dirty="0">
                <a:solidFill>
                  <a:srgbClr val="000000"/>
                </a:solidFill>
              </a:rPr>
              <a:t>at Math Waterloo </a:t>
            </a:r>
            <a:r>
              <a:rPr kumimoji="0" lang="en-CA" sz="2000" b="0" i="1" u="none" strike="noStrike" kern="1200" cap="none" spc="0" normalizeH="0" baseline="0" noProof="0" dirty="0">
                <a:ln>
                  <a:noFill/>
                </a:ln>
                <a:solidFill>
                  <a:srgbClr val="000000"/>
                </a:solidFill>
                <a:effectLst/>
                <a:uLnTx/>
                <a:uFillTx/>
                <a:latin typeface="Georgia"/>
                <a:ea typeface="+mn-ea"/>
                <a:cs typeface="+mn-cs"/>
              </a:rPr>
              <a:t>provide a </a:t>
            </a:r>
            <a:r>
              <a:rPr kumimoji="0" lang="en-CA" sz="2000" b="0" i="1" u="none" strike="noStrike" kern="1200" cap="none" spc="0" normalizeH="0" baseline="0" noProof="0" dirty="0">
                <a:ln>
                  <a:noFill/>
                </a:ln>
                <a:solidFill>
                  <a:srgbClr val="E0249A"/>
                </a:solidFill>
                <a:effectLst/>
                <a:uLnTx/>
                <a:uFillTx/>
                <a:latin typeface="Georgia"/>
                <a:ea typeface="+mn-ea"/>
                <a:cs typeface="+mn-cs"/>
              </a:rPr>
              <a:t>rigorous foundation </a:t>
            </a:r>
            <a:r>
              <a:rPr kumimoji="0" lang="en-CA" sz="2000" b="0" i="1" u="none" strike="noStrike" kern="1200" cap="none" spc="0" normalizeH="0" baseline="0" noProof="0" dirty="0">
                <a:ln>
                  <a:noFill/>
                </a:ln>
                <a:solidFill>
                  <a:srgbClr val="000000"/>
                </a:solidFill>
                <a:effectLst/>
                <a:uLnTx/>
                <a:uFillTx/>
                <a:latin typeface="Georgia"/>
                <a:ea typeface="+mn-ea"/>
                <a:cs typeface="+mn-cs"/>
              </a:rPr>
              <a:t>in multidisciplinary studies. </a:t>
            </a:r>
          </a:p>
          <a:p>
            <a:pPr>
              <a:buClr>
                <a:srgbClr val="000000"/>
              </a:buClr>
              <a:defRPr/>
            </a:pPr>
            <a:r>
              <a:rPr lang="en-CA" sz="2000" i="1" dirty="0">
                <a:solidFill>
                  <a:srgbClr val="000000"/>
                </a:solidFill>
                <a:latin typeface="Georgia"/>
              </a:rPr>
              <a:t>MDSAI offers </a:t>
            </a:r>
            <a:r>
              <a:rPr kumimoji="0" lang="en-CA" sz="2000" b="0" i="1" u="none" strike="noStrike" kern="1200" cap="none" spc="0" normalizeH="0" baseline="0" noProof="0" dirty="0">
                <a:ln>
                  <a:noFill/>
                </a:ln>
                <a:solidFill>
                  <a:srgbClr val="000000"/>
                </a:solidFill>
                <a:effectLst/>
                <a:uLnTx/>
                <a:uFillTx/>
                <a:latin typeface="Georgia"/>
                <a:ea typeface="+mn-ea"/>
                <a:cs typeface="+mn-cs"/>
              </a:rPr>
              <a:t>real world </a:t>
            </a:r>
            <a:r>
              <a:rPr kumimoji="0" lang="en-CA" sz="2000" b="0" i="1" u="none" strike="noStrike" kern="1200" cap="none" spc="0" normalizeH="0" baseline="0" noProof="0" dirty="0">
                <a:ln>
                  <a:noFill/>
                </a:ln>
                <a:solidFill>
                  <a:srgbClr val="E0249A"/>
                </a:solidFill>
                <a:effectLst/>
                <a:uLnTx/>
                <a:uFillTx/>
                <a:latin typeface="Georgia"/>
                <a:ea typeface="+mn-ea"/>
                <a:cs typeface="+mn-cs"/>
              </a:rPr>
              <a:t>co-op experience</a:t>
            </a:r>
            <a:r>
              <a:rPr kumimoji="0" lang="en-CA" sz="2000" b="0" i="1" u="none" strike="noStrike" kern="1200" cap="none" spc="0" normalizeH="0" baseline="0" noProof="0" dirty="0">
                <a:ln>
                  <a:noFill/>
                </a:ln>
                <a:solidFill>
                  <a:srgbClr val="000000"/>
                </a:solidFill>
                <a:effectLst/>
                <a:uLnTx/>
                <a:uFillTx/>
                <a:latin typeface="Georgia"/>
                <a:ea typeface="+mn-ea"/>
                <a:cs typeface="+mn-cs"/>
              </a:rPr>
              <a:t>.</a:t>
            </a:r>
          </a:p>
        </p:txBody>
      </p:sp>
      <p:sp>
        <p:nvSpPr>
          <p:cNvPr id="5" name="TextBox 4"/>
          <p:cNvSpPr txBox="1"/>
          <p:nvPr/>
        </p:nvSpPr>
        <p:spPr>
          <a:xfrm>
            <a:off x="1370501" y="1990147"/>
            <a:ext cx="244259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w="0">
                  <a:noFill/>
                </a:ln>
                <a:solidFill>
                  <a:srgbClr val="DE2498"/>
                </a:solidFill>
                <a:effectLst>
                  <a:outerShdw blurRad="38100" dist="25400" dir="5400000" algn="ctr" rotWithShape="0">
                    <a:srgbClr val="6E747A">
                      <a:alpha val="43000"/>
                    </a:srgbClr>
                  </a:outerShdw>
                </a:effectLst>
                <a:uLnTx/>
                <a:uFillTx/>
                <a:latin typeface="Impact"/>
                <a:ea typeface="+mn-ea"/>
                <a:cs typeface="+mn-cs"/>
              </a:rPr>
              <a:t>1 FACULTY, 3 UNITS</a:t>
            </a:r>
          </a:p>
        </p:txBody>
      </p:sp>
      <p:sp>
        <p:nvSpPr>
          <p:cNvPr id="10" name="Rectangle 9"/>
          <p:cNvSpPr/>
          <p:nvPr/>
        </p:nvSpPr>
        <p:spPr>
          <a:xfrm>
            <a:off x="1370501" y="4106466"/>
            <a:ext cx="1752403" cy="461665"/>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w="0">
                  <a:noFill/>
                </a:ln>
                <a:solidFill>
                  <a:srgbClr val="DE2498"/>
                </a:solidFill>
                <a:effectLst>
                  <a:outerShdw blurRad="38100" dist="25400" dir="5400000" algn="ctr" rotWithShape="0">
                    <a:srgbClr val="6E747A">
                      <a:alpha val="43000"/>
                    </a:srgbClr>
                  </a:outerShdw>
                </a:effectLst>
                <a:uLnTx/>
                <a:uFillTx/>
                <a:latin typeface="Impact"/>
                <a:ea typeface="+mn-ea"/>
                <a:cs typeface="+mn-cs"/>
              </a:rPr>
              <a:t>2 PROGRAMS</a:t>
            </a:r>
          </a:p>
        </p:txBody>
      </p:sp>
      <p:sp>
        <p:nvSpPr>
          <p:cNvPr id="11" name="TextBox 10"/>
          <p:cNvSpPr txBox="1"/>
          <p:nvPr/>
        </p:nvSpPr>
        <p:spPr>
          <a:xfrm>
            <a:off x="1924959" y="4739960"/>
            <a:ext cx="3490862" cy="1061829"/>
          </a:xfrm>
          <a:prstGeom prst="rect">
            <a:avLst/>
          </a:prstGeom>
        </p:spPr>
        <p:txBody>
          <a:bodyPr wrap="square" rtlCol="0">
            <a:spAutoFit/>
          </a:bodyPr>
          <a:lstStyle>
            <a:defPPr>
              <a:defRPr lang="en-US"/>
            </a:defPPr>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cap="all" spc="300" dirty="0">
                <a:solidFill>
                  <a:srgbClr val="000000"/>
                </a:solidFill>
                <a:latin typeface="Georgia"/>
                <a:ea typeface="MS PGothic" pitchFamily="34" charset="-128"/>
                <a:cs typeface="Arial"/>
              </a:rPr>
              <a:t>Master of Data Science and Artificial Intelligence (MDSAI)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cap="all" spc="300" dirty="0">
              <a:solidFill>
                <a:srgbClr val="000000"/>
              </a:solidFill>
              <a:latin typeface="Georgia"/>
              <a:ea typeface="MS PGothic" pitchFamily="34" charset="-128"/>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cap="all" spc="300" dirty="0">
                <a:solidFill>
                  <a:srgbClr val="000000"/>
                </a:solidFill>
                <a:latin typeface="Georgia"/>
                <a:ea typeface="MS PGothic" pitchFamily="34" charset="-128"/>
                <a:cs typeface="Arial"/>
              </a:rPr>
              <a:t>Master of Mathematics in Data Science (</a:t>
            </a:r>
            <a:r>
              <a:rPr lang="en-US" sz="1050" b="1" cap="all" spc="300" dirty="0" err="1">
                <a:solidFill>
                  <a:srgbClr val="000000"/>
                </a:solidFill>
                <a:latin typeface="Georgia"/>
                <a:ea typeface="MS PGothic" pitchFamily="34" charset="-128"/>
                <a:cs typeface="Arial"/>
              </a:rPr>
              <a:t>Mmath</a:t>
            </a:r>
            <a:r>
              <a:rPr lang="en-US" sz="1050" b="1" cap="all" spc="300" dirty="0">
                <a:solidFill>
                  <a:srgbClr val="000000"/>
                </a:solidFill>
                <a:latin typeface="Georgia"/>
                <a:ea typeface="MS PGothic" pitchFamily="34" charset="-128"/>
                <a:cs typeface="Arial"/>
              </a:rPr>
              <a:t> in DS)</a:t>
            </a:r>
            <a:endParaRPr lang="en-CA" sz="1050" b="1" cap="all" spc="300" dirty="0">
              <a:solidFill>
                <a:srgbClr val="000000"/>
              </a:solidFill>
              <a:latin typeface="Georgia"/>
              <a:ea typeface="MS PGothic" pitchFamily="34" charset="-128"/>
              <a:cs typeface="Arial"/>
            </a:endParaRPr>
          </a:p>
        </p:txBody>
      </p:sp>
      <p:cxnSp>
        <p:nvCxnSpPr>
          <p:cNvPr id="14" name="Straight Connector 13"/>
          <p:cNvCxnSpPr>
            <a:cxnSpLocks/>
          </p:cNvCxnSpPr>
          <p:nvPr/>
        </p:nvCxnSpPr>
        <p:spPr>
          <a:xfrm flipV="1">
            <a:off x="3813095" y="2204682"/>
            <a:ext cx="2275980" cy="1629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4A912F-98FB-4FB7-A8ED-C1353EAC6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358" y="305265"/>
            <a:ext cx="5853284" cy="1606857"/>
          </a:xfrm>
          <a:prstGeom prst="rect">
            <a:avLst/>
          </a:prstGeom>
        </p:spPr>
      </p:pic>
      <p:sp>
        <p:nvSpPr>
          <p:cNvPr id="15" name="Rectangle 14">
            <a:extLst>
              <a:ext uri="{FF2B5EF4-FFF2-40B4-BE49-F238E27FC236}">
                <a16:creationId xmlns:a16="http://schemas.microsoft.com/office/drawing/2014/main" id="{50BC0C05-FA40-4EE6-86C9-64BEF11B036C}"/>
              </a:ext>
            </a:extLst>
          </p:cNvPr>
          <p:cNvSpPr/>
          <p:nvPr/>
        </p:nvSpPr>
        <p:spPr>
          <a:xfrm>
            <a:off x="1107958" y="2628641"/>
            <a:ext cx="2967680" cy="6001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300" normalizeH="0" baseline="0" noProof="0">
                <a:ln>
                  <a:noFill/>
                </a:ln>
                <a:solidFill>
                  <a:srgbClr val="000000"/>
                </a:solidFill>
                <a:effectLst/>
                <a:uLnTx/>
                <a:uFillTx/>
                <a:latin typeface="Georgia"/>
                <a:ea typeface="MS PGothic" pitchFamily="34" charset="-128"/>
                <a:cs typeface="Arial"/>
              </a:rPr>
              <a:t>Department of Combinatorics &amp; Optimization</a:t>
            </a:r>
            <a:endParaRPr kumimoji="0" lang="en-CA" sz="1100" i="0" u="none" strike="noStrike" kern="1200" cap="none" spc="0" normalizeH="0" baseline="0" noProof="0" dirty="0">
              <a:ln>
                <a:noFill/>
              </a:ln>
              <a:solidFill>
                <a:srgbClr val="000000"/>
              </a:solidFill>
              <a:effectLst/>
              <a:uLnTx/>
              <a:uFillTx/>
              <a:latin typeface="Georgia"/>
            </a:endParaRPr>
          </a:p>
        </p:txBody>
      </p:sp>
      <p:sp>
        <p:nvSpPr>
          <p:cNvPr id="2" name="Slide Number Placeholder 1">
            <a:extLst>
              <a:ext uri="{FF2B5EF4-FFF2-40B4-BE49-F238E27FC236}">
                <a16:creationId xmlns:a16="http://schemas.microsoft.com/office/drawing/2014/main" id="{A58DA81E-1E73-49F2-91A9-7CF5179834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75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8" name="Footer Placeholder 5">
            <a:extLst>
              <a:ext uri="{FF2B5EF4-FFF2-40B4-BE49-F238E27FC236}">
                <a16:creationId xmlns:a16="http://schemas.microsoft.com/office/drawing/2014/main" id="{E16A13A3-7289-4923-8E56-2C9B06B605C9}"/>
              </a:ext>
            </a:extLst>
          </p:cNvPr>
          <p:cNvSpPr>
            <a:spLocks noGrp="1"/>
          </p:cNvSpPr>
          <p:nvPr>
            <p:ph type="ftr" sz="quarter" idx="11"/>
          </p:nvPr>
        </p:nvSpPr>
        <p:spPr>
          <a:xfrm>
            <a:off x="259882" y="6335309"/>
            <a:ext cx="5226517" cy="250337"/>
          </a:xfrm>
        </p:spPr>
        <p:txBody>
          <a:bodyPr/>
          <a:lstStyle/>
          <a:p>
            <a:r>
              <a:rPr lang="en-US" dirty="0"/>
              <a:t>DATA SCIENCE | FALL 2021 ORIENTATION</a:t>
            </a:r>
          </a:p>
        </p:txBody>
      </p:sp>
      <p:sp>
        <p:nvSpPr>
          <p:cNvPr id="3" name="Rectangle 2">
            <a:extLst>
              <a:ext uri="{FF2B5EF4-FFF2-40B4-BE49-F238E27FC236}">
                <a16:creationId xmlns:a16="http://schemas.microsoft.com/office/drawing/2014/main" id="{FB449D7F-CD11-4EEC-A7EB-F2AF5EBD3143}"/>
              </a:ext>
            </a:extLst>
          </p:cNvPr>
          <p:cNvSpPr/>
          <p:nvPr/>
        </p:nvSpPr>
        <p:spPr>
          <a:xfrm>
            <a:off x="2260692" y="3422212"/>
            <a:ext cx="2819400" cy="430887"/>
          </a:xfrm>
          <a:prstGeom prst="rect">
            <a:avLst/>
          </a:prstGeom>
        </p:spPr>
        <p:txBody>
          <a:bodyPr wrap="square">
            <a:spAutoFit/>
          </a:bodyPr>
          <a:lstStyle/>
          <a:p>
            <a:pPr lvl="0" algn="ctr">
              <a:defRPr/>
            </a:pPr>
            <a:r>
              <a:rPr lang="en-US" sz="1100" b="1" cap="all" spc="300" dirty="0">
                <a:solidFill>
                  <a:srgbClr val="000000"/>
                </a:solidFill>
                <a:ea typeface="MS PGothic" pitchFamily="34" charset="-128"/>
                <a:cs typeface="Arial"/>
              </a:rPr>
              <a:t>Cheriton School of Computer Science</a:t>
            </a:r>
          </a:p>
        </p:txBody>
      </p:sp>
      <p:sp>
        <p:nvSpPr>
          <p:cNvPr id="6" name="Rectangle 5">
            <a:extLst>
              <a:ext uri="{FF2B5EF4-FFF2-40B4-BE49-F238E27FC236}">
                <a16:creationId xmlns:a16="http://schemas.microsoft.com/office/drawing/2014/main" id="{900B40C0-3726-4C6C-8105-BEB21B933C73}"/>
              </a:ext>
            </a:extLst>
          </p:cNvPr>
          <p:cNvSpPr/>
          <p:nvPr/>
        </p:nvSpPr>
        <p:spPr>
          <a:xfrm>
            <a:off x="3431855" y="2619849"/>
            <a:ext cx="2967680" cy="600164"/>
          </a:xfrm>
          <a:prstGeom prst="rect">
            <a:avLst/>
          </a:prstGeom>
        </p:spPr>
        <p:txBody>
          <a:bodyPr wrap="square">
            <a:spAutoFit/>
          </a:bodyPr>
          <a:lstStyle/>
          <a:p>
            <a:pPr algn="ctr"/>
            <a:r>
              <a:rPr lang="en-US" sz="1100" b="1" cap="all" spc="300" dirty="0">
                <a:solidFill>
                  <a:srgbClr val="000000"/>
                </a:solidFill>
                <a:ea typeface="MS PGothic" pitchFamily="34" charset="-128"/>
                <a:cs typeface="Arial"/>
              </a:rPr>
              <a:t>Department of Statistics and Actuarial Sciences</a:t>
            </a:r>
            <a:endParaRPr lang="en-US" sz="1100" dirty="0"/>
          </a:p>
        </p:txBody>
      </p:sp>
      <p:cxnSp>
        <p:nvCxnSpPr>
          <p:cNvPr id="19" name="Straight Connector 18">
            <a:extLst>
              <a:ext uri="{FF2B5EF4-FFF2-40B4-BE49-F238E27FC236}">
                <a16:creationId xmlns:a16="http://schemas.microsoft.com/office/drawing/2014/main" id="{31022AFF-1E54-4392-8408-43B9B8F4A5CE}"/>
              </a:ext>
            </a:extLst>
          </p:cNvPr>
          <p:cNvCxnSpPr>
            <a:cxnSpLocks/>
          </p:cNvCxnSpPr>
          <p:nvPr/>
        </p:nvCxnSpPr>
        <p:spPr>
          <a:xfrm flipV="1">
            <a:off x="3235733" y="4325015"/>
            <a:ext cx="2853342" cy="204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B958C8-A849-4907-BF2B-E8CA8AF48C72}"/>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28415760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60C2-A996-4C40-93B7-F2AF8FF42623}"/>
              </a:ext>
            </a:extLst>
          </p:cNvPr>
          <p:cNvSpPr>
            <a:spLocks noGrp="1"/>
          </p:cNvSpPr>
          <p:nvPr>
            <p:ph type="title"/>
          </p:nvPr>
        </p:nvSpPr>
        <p:spPr/>
        <p:txBody>
          <a:bodyPr/>
          <a:lstStyle/>
          <a:p>
            <a:r>
              <a:rPr lang="en-US" dirty="0"/>
              <a:t>COURSE OFFERINGS – CS – Yuying Li</a:t>
            </a:r>
          </a:p>
        </p:txBody>
      </p:sp>
      <p:sp>
        <p:nvSpPr>
          <p:cNvPr id="4" name="Content Placeholder 3">
            <a:extLst>
              <a:ext uri="{FF2B5EF4-FFF2-40B4-BE49-F238E27FC236}">
                <a16:creationId xmlns:a16="http://schemas.microsoft.com/office/drawing/2014/main" id="{8F561CDD-F4DB-47E5-AC27-DD304358E9AA}"/>
              </a:ext>
            </a:extLst>
          </p:cNvPr>
          <p:cNvSpPr>
            <a:spLocks noGrp="1"/>
          </p:cNvSpPr>
          <p:nvPr>
            <p:ph sz="half" idx="1"/>
          </p:nvPr>
        </p:nvSpPr>
        <p:spPr>
          <a:xfrm>
            <a:off x="6170992" y="1810139"/>
            <a:ext cx="5658620" cy="4193497"/>
          </a:xfrm>
        </p:spPr>
        <p:txBody>
          <a:bodyPr>
            <a:normAutofit fontScale="92500" lnSpcReduction="20000"/>
          </a:bodyPr>
          <a:lstStyle/>
          <a:p>
            <a:pPr marL="0" indent="0">
              <a:buNone/>
            </a:pPr>
            <a:r>
              <a:rPr lang="en-US" sz="1900" dirty="0"/>
              <a:t>Note that CO 769, CS 798, CS courses at the 800 level, and STAT courses at the 900 level should be on a topic in Data Science or Artificial Intelligence; they are subject to the approval of the Director.</a:t>
            </a:r>
            <a:endParaRPr lang="en-US" sz="1400" dirty="0">
              <a:solidFill>
                <a:srgbClr val="00B050"/>
              </a:solidFill>
            </a:endParaRPr>
          </a:p>
          <a:p>
            <a:pPr marL="0" indent="0">
              <a:buNone/>
            </a:pPr>
            <a:r>
              <a:rPr lang="en-US" sz="1800" dirty="0">
                <a:solidFill>
                  <a:srgbClr val="00B050"/>
                </a:solidFill>
              </a:rPr>
              <a:t>*CS 794 / CO 673 Optimization for Data Science </a:t>
            </a:r>
            <a:r>
              <a:rPr lang="en-US" sz="1800" dirty="0"/>
              <a:t>is only offered in the Fall term and being a core course, please consider when you will enroll</a:t>
            </a:r>
          </a:p>
          <a:p>
            <a:pPr marL="0" indent="0">
              <a:buNone/>
            </a:pPr>
            <a:r>
              <a:rPr lang="en-US" sz="1900" dirty="0">
                <a:solidFill>
                  <a:schemeClr val="accent6"/>
                </a:solidFill>
              </a:rPr>
              <a:t>**CS 798 Advanced Research Topics on </a:t>
            </a:r>
            <a:r>
              <a:rPr lang="en-US" sz="1900" i="1" dirty="0">
                <a:solidFill>
                  <a:schemeClr val="accent6"/>
                </a:solidFill>
              </a:rPr>
              <a:t>Artificial Intelligence: Law, Ethics, and Policy </a:t>
            </a:r>
            <a:r>
              <a:rPr lang="en-US" sz="1900" dirty="0"/>
              <a:t>can be completed as your ethics workshop milestone requirement if available (not available Fall 2021) </a:t>
            </a:r>
            <a:r>
              <a:rPr lang="en-US" sz="1900" b="1" dirty="0"/>
              <a:t>OR </a:t>
            </a:r>
            <a:r>
              <a:rPr lang="en-US" sz="1900" dirty="0">
                <a:solidFill>
                  <a:schemeClr val="accent6"/>
                </a:solidFill>
              </a:rPr>
              <a:t>3-day (over 3 weeks) Ethics in Data Science and Artificial Intelligence workshop (offered this Fall 2021)</a:t>
            </a:r>
          </a:p>
          <a:p>
            <a:pPr marL="0" indent="0">
              <a:buNone/>
            </a:pPr>
            <a:r>
              <a:rPr lang="en-US" sz="1500" dirty="0"/>
              <a:t>Some elective courses are pending instructor availability and will not be found in this list</a:t>
            </a:r>
            <a:endParaRPr lang="en-US" dirty="0"/>
          </a:p>
        </p:txBody>
      </p:sp>
      <p:sp>
        <p:nvSpPr>
          <p:cNvPr id="9" name="Footer Placeholder 5">
            <a:extLst>
              <a:ext uri="{FF2B5EF4-FFF2-40B4-BE49-F238E27FC236}">
                <a16:creationId xmlns:a16="http://schemas.microsoft.com/office/drawing/2014/main" id="{D439F4B9-8E76-4D3E-A7B0-88D03BB308C6}"/>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32035242-BA9B-4865-BFB5-5AF924026079}"/>
              </a:ext>
            </a:extLst>
          </p:cNvPr>
          <p:cNvSpPr>
            <a:spLocks noGrp="1"/>
          </p:cNvSpPr>
          <p:nvPr>
            <p:ph type="sldNum" sz="quarter" idx="12"/>
          </p:nvPr>
        </p:nvSpPr>
        <p:spPr/>
        <p:txBody>
          <a:bodyPr/>
          <a:lstStyle/>
          <a:p>
            <a:r>
              <a:rPr lang="en-US"/>
              <a:t>PAGE  </a:t>
            </a:r>
            <a:fld id="{93005692-73BE-493E-93AB-ECD6027A7652}" type="slidenum">
              <a:rPr lang="en-US" smtClean="0"/>
              <a:pPr/>
              <a:t>30</a:t>
            </a:fld>
            <a:endParaRPr lang="en-US" dirty="0"/>
          </a:p>
        </p:txBody>
      </p:sp>
      <p:sp>
        <p:nvSpPr>
          <p:cNvPr id="7" name="TextBox 6">
            <a:extLst>
              <a:ext uri="{FF2B5EF4-FFF2-40B4-BE49-F238E27FC236}">
                <a16:creationId xmlns:a16="http://schemas.microsoft.com/office/drawing/2014/main" id="{ECBEE62F-0F31-4B2C-9098-9AEDA9CD3D12}"/>
              </a:ext>
            </a:extLst>
          </p:cNvPr>
          <p:cNvSpPr txBox="1"/>
          <p:nvPr/>
        </p:nvSpPr>
        <p:spPr>
          <a:xfrm>
            <a:off x="259882" y="1138335"/>
            <a:ext cx="11048820" cy="369332"/>
          </a:xfrm>
          <a:prstGeom prst="rect">
            <a:avLst/>
          </a:prstGeom>
          <a:noFill/>
        </p:spPr>
        <p:txBody>
          <a:bodyPr wrap="square" rtlCol="0">
            <a:spAutoFit/>
          </a:bodyPr>
          <a:lstStyle/>
          <a:p>
            <a:r>
              <a:rPr lang="en-US" i="1" dirty="0"/>
              <a:t>Pending instructor availability – check the </a:t>
            </a:r>
            <a:r>
              <a:rPr lang="en-US" i="1" dirty="0">
                <a:hlinkClick r:id="rId3"/>
              </a:rPr>
              <a:t>schedule of classes </a:t>
            </a:r>
            <a:r>
              <a:rPr lang="en-US" i="1" dirty="0"/>
              <a:t>each term</a:t>
            </a:r>
          </a:p>
        </p:txBody>
      </p:sp>
      <p:graphicFrame>
        <p:nvGraphicFramePr>
          <p:cNvPr id="8" name="Table 7">
            <a:extLst>
              <a:ext uri="{FF2B5EF4-FFF2-40B4-BE49-F238E27FC236}">
                <a16:creationId xmlns:a16="http://schemas.microsoft.com/office/drawing/2014/main" id="{E739C7D4-2405-4712-8D85-9329F5D584CF}"/>
              </a:ext>
            </a:extLst>
          </p:cNvPr>
          <p:cNvGraphicFramePr>
            <a:graphicFrameLocks noGrp="1"/>
          </p:cNvGraphicFramePr>
          <p:nvPr/>
        </p:nvGraphicFramePr>
        <p:xfrm>
          <a:off x="362388" y="1771677"/>
          <a:ext cx="5478575" cy="2052316"/>
        </p:xfrm>
        <a:graphic>
          <a:graphicData uri="http://schemas.openxmlformats.org/drawingml/2006/table">
            <a:tbl>
              <a:tblPr firstRow="1" bandRow="1">
                <a:tableStyleId>{5C22544A-7EE6-4342-B048-85BDC9FD1C3A}</a:tableStyleId>
              </a:tblPr>
              <a:tblGrid>
                <a:gridCol w="1241371">
                  <a:extLst>
                    <a:ext uri="{9D8B030D-6E8A-4147-A177-3AD203B41FA5}">
                      <a16:colId xmlns:a16="http://schemas.microsoft.com/office/drawing/2014/main" val="1552160255"/>
                    </a:ext>
                  </a:extLst>
                </a:gridCol>
                <a:gridCol w="1059301">
                  <a:extLst>
                    <a:ext uri="{9D8B030D-6E8A-4147-A177-3AD203B41FA5}">
                      <a16:colId xmlns:a16="http://schemas.microsoft.com/office/drawing/2014/main" val="2027567595"/>
                    </a:ext>
                  </a:extLst>
                </a:gridCol>
                <a:gridCol w="1059301">
                  <a:extLst>
                    <a:ext uri="{9D8B030D-6E8A-4147-A177-3AD203B41FA5}">
                      <a16:colId xmlns:a16="http://schemas.microsoft.com/office/drawing/2014/main" val="976511165"/>
                    </a:ext>
                  </a:extLst>
                </a:gridCol>
                <a:gridCol w="1059301">
                  <a:extLst>
                    <a:ext uri="{9D8B030D-6E8A-4147-A177-3AD203B41FA5}">
                      <a16:colId xmlns:a16="http://schemas.microsoft.com/office/drawing/2014/main" val="2186807725"/>
                    </a:ext>
                  </a:extLst>
                </a:gridCol>
                <a:gridCol w="1059301">
                  <a:extLst>
                    <a:ext uri="{9D8B030D-6E8A-4147-A177-3AD203B41FA5}">
                      <a16:colId xmlns:a16="http://schemas.microsoft.com/office/drawing/2014/main" val="2245082689"/>
                    </a:ext>
                  </a:extLst>
                </a:gridCol>
              </a:tblGrid>
              <a:tr h="336957">
                <a:tc>
                  <a:txBody>
                    <a:bodyPr/>
                    <a:lstStyle/>
                    <a:p>
                      <a:pPr algn="ctr" rtl="0" fontAlgn="ctr"/>
                      <a:r>
                        <a:rPr lang="en-US" sz="1400" u="none" strike="noStrike" dirty="0">
                          <a:effectLst/>
                        </a:rPr>
                        <a:t>DEPT</a:t>
                      </a:r>
                      <a:endParaRPr lang="en-US" sz="1400" b="1" i="0" u="none" strike="noStrike" dirty="0">
                        <a:solidFill>
                          <a:srgbClr val="FFFFFF"/>
                        </a:solidFill>
                        <a:effectLst/>
                        <a:latin typeface="Georgia" panose="02040502050405020303" pitchFamily="18" charset="0"/>
                      </a:endParaRPr>
                    </a:p>
                  </a:txBody>
                  <a:tcPr marL="8479" marR="8479" marT="8479" marB="0" anchor="ctr"/>
                </a:tc>
                <a:tc gridSpan="2">
                  <a:txBody>
                    <a:bodyPr/>
                    <a:lstStyle/>
                    <a:p>
                      <a:pPr algn="ctr" rtl="0" fontAlgn="ctr"/>
                      <a:r>
                        <a:rPr lang="en-US" sz="1400" u="none" strike="noStrike" dirty="0">
                          <a:effectLst/>
                        </a:rPr>
                        <a:t>FALL</a:t>
                      </a:r>
                      <a:r>
                        <a:rPr lang="en-US" sz="1400" u="none" strike="noStrike" baseline="0" dirty="0">
                          <a:effectLst/>
                        </a:rPr>
                        <a:t> TERM 2021</a:t>
                      </a:r>
                      <a:endParaRPr lang="en-US" sz="1400" b="1" i="0" u="none" strike="noStrike" dirty="0">
                        <a:solidFill>
                          <a:srgbClr val="FFFFFF"/>
                        </a:solidFill>
                        <a:effectLst/>
                        <a:latin typeface="Georgia" panose="02040502050405020303" pitchFamily="18" charset="0"/>
                      </a:endParaRPr>
                    </a:p>
                  </a:txBody>
                  <a:tcPr marL="8479" marR="8479" marT="8479" marB="0" anchor="ctr"/>
                </a:tc>
                <a:tc hMerge="1">
                  <a:txBody>
                    <a:bodyPr/>
                    <a:lstStyle/>
                    <a:p>
                      <a:endParaRPr lang="en-US"/>
                    </a:p>
                  </a:txBody>
                  <a:tcPr/>
                </a:tc>
                <a:tc gridSpan="2">
                  <a:txBody>
                    <a:bodyPr/>
                    <a:lstStyle/>
                    <a:p>
                      <a:pPr algn="ctr" rtl="0" fontAlgn="ctr"/>
                      <a:r>
                        <a:rPr lang="en-US" sz="1400" u="none" strike="noStrike" dirty="0">
                          <a:effectLst/>
                        </a:rPr>
                        <a:t>WINTER TERM 2022</a:t>
                      </a:r>
                      <a:endParaRPr lang="en-US" sz="1400" b="1" i="0" u="none" strike="noStrike" dirty="0">
                        <a:solidFill>
                          <a:srgbClr val="FFFFFF"/>
                        </a:solidFill>
                        <a:effectLst/>
                        <a:latin typeface="Georgia" panose="02040502050405020303" pitchFamily="18" charset="0"/>
                      </a:endParaRPr>
                    </a:p>
                  </a:txBody>
                  <a:tcPr marL="8479" marR="8479" marT="8479" marB="0" anchor="ctr"/>
                </a:tc>
                <a:tc hMerge="1">
                  <a:txBody>
                    <a:bodyPr/>
                    <a:lstStyle/>
                    <a:p>
                      <a:endParaRPr lang="en-US"/>
                    </a:p>
                  </a:txBody>
                  <a:tcPr/>
                </a:tc>
                <a:extLst>
                  <a:ext uri="{0D108BD9-81ED-4DB2-BD59-A6C34878D82A}">
                    <a16:rowId xmlns:a16="http://schemas.microsoft.com/office/drawing/2014/main" val="431144229"/>
                  </a:ext>
                </a:extLst>
              </a:tr>
              <a:tr h="1633485">
                <a:tc>
                  <a:txBody>
                    <a:bodyPr/>
                    <a:lstStyle/>
                    <a:p>
                      <a:pPr algn="ctr" rtl="0" fontAlgn="ctr"/>
                      <a:r>
                        <a:rPr lang="en-US" sz="1400" u="none" strike="noStrike" dirty="0">
                          <a:effectLst/>
                        </a:rPr>
                        <a:t>COMPUTER SCIENCE</a:t>
                      </a:r>
                      <a:endParaRPr lang="en-US" sz="1400" b="1" i="0" u="none" strike="noStrike" dirty="0">
                        <a:solidFill>
                          <a:srgbClr val="000000"/>
                        </a:solidFill>
                        <a:effectLst/>
                        <a:latin typeface="Georgia" panose="02040502050405020303" pitchFamily="18" charset="0"/>
                      </a:endParaRPr>
                    </a:p>
                  </a:txBody>
                  <a:tcPr marL="8479" marR="8479" marT="8479" marB="0" vert="vert270" anchor="ctr"/>
                </a:tc>
                <a:tc>
                  <a:txBody>
                    <a:bodyPr/>
                    <a:lstStyle/>
                    <a:p>
                      <a:pPr algn="ctr" rtl="0" fontAlgn="ctr"/>
                      <a:r>
                        <a:rPr lang="en-US" sz="1400" u="none" strike="noStrike" dirty="0">
                          <a:effectLst/>
                        </a:rPr>
                        <a:t>CS 600</a:t>
                      </a:r>
                      <a:br>
                        <a:rPr lang="en-US" sz="1400" u="none" strike="noStrike" dirty="0">
                          <a:effectLst/>
                        </a:rPr>
                      </a:br>
                      <a:r>
                        <a:rPr lang="en-US" sz="1400" u="none" strike="noStrike" dirty="0">
                          <a:effectLst/>
                        </a:rPr>
                        <a:t>CS 631</a:t>
                      </a:r>
                      <a:br>
                        <a:rPr lang="en-US" sz="1400" u="none" strike="noStrike" dirty="0">
                          <a:effectLst/>
                        </a:rPr>
                      </a:br>
                      <a:r>
                        <a:rPr lang="en-US" sz="1400" u="none" strike="noStrike" dirty="0">
                          <a:effectLst/>
                        </a:rPr>
                        <a:t>CS 638</a:t>
                      </a:r>
                      <a:br>
                        <a:rPr lang="en-US" sz="1400" u="none" strike="noStrike" dirty="0">
                          <a:effectLst/>
                        </a:rPr>
                      </a:br>
                      <a:r>
                        <a:rPr lang="en-US" sz="1400" u="none" strike="noStrike" dirty="0">
                          <a:effectLst/>
                        </a:rPr>
                        <a:t>CS 651</a:t>
                      </a:r>
                      <a:br>
                        <a:rPr lang="en-US" sz="1400" u="none" strike="noStrike" dirty="0">
                          <a:effectLst/>
                        </a:rPr>
                      </a:br>
                      <a:r>
                        <a:rPr lang="en-US" sz="1400" u="none" strike="noStrike" dirty="0">
                          <a:effectLst/>
                        </a:rPr>
                        <a:t>CS 654</a:t>
                      </a:r>
                      <a:br>
                        <a:rPr lang="en-US" sz="1400" u="none" strike="noStrike" dirty="0">
                          <a:effectLst/>
                        </a:rPr>
                      </a:br>
                      <a:r>
                        <a:rPr lang="en-US" sz="1400" u="none" strike="noStrike" dirty="0">
                          <a:effectLst/>
                        </a:rPr>
                        <a:t>CS 680</a:t>
                      </a:r>
                    </a:p>
                    <a:p>
                      <a:pPr algn="ctr" rtl="0" fontAlgn="ctr"/>
                      <a:r>
                        <a:rPr lang="en-US" sz="1400" u="none" strike="noStrike" dirty="0">
                          <a:effectLst/>
                        </a:rPr>
                        <a:t>CS 685</a:t>
                      </a:r>
                      <a:br>
                        <a:rPr lang="en-US" sz="1400" u="none" strike="noStrike" dirty="0">
                          <a:effectLst/>
                        </a:rPr>
                      </a:br>
                      <a:r>
                        <a:rPr lang="en-US" sz="1400" u="none" strike="noStrike" dirty="0">
                          <a:effectLst/>
                        </a:rPr>
                        <a:t>CS 686</a:t>
                      </a:r>
                      <a:endParaRPr lang="en-US" sz="1400" b="0" i="0" u="none" strike="noStrike" dirty="0">
                        <a:solidFill>
                          <a:srgbClr val="000000"/>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solidFill>
                            <a:srgbClr val="00B050"/>
                          </a:solidFill>
                          <a:effectLst/>
                        </a:rPr>
                        <a:t>CS 794*</a:t>
                      </a:r>
                      <a:br>
                        <a:rPr lang="en-US" sz="1400" u="none" strike="noStrike" dirty="0">
                          <a:effectLst/>
                        </a:rPr>
                      </a:br>
                      <a:r>
                        <a:rPr lang="en-US" sz="1400" u="none" strike="noStrike" dirty="0">
                          <a:effectLst/>
                        </a:rPr>
                        <a:t>CS 795</a:t>
                      </a:r>
                      <a:br>
                        <a:rPr lang="en-US" sz="1400" u="none" strike="noStrike" dirty="0">
                          <a:effectLst/>
                        </a:rPr>
                      </a:br>
                      <a:r>
                        <a:rPr lang="en-US" sz="1400" u="none" strike="noStrike" dirty="0">
                          <a:solidFill>
                            <a:schemeClr val="accent6"/>
                          </a:solidFill>
                          <a:effectLst/>
                        </a:rPr>
                        <a:t>CS 798**</a:t>
                      </a:r>
                      <a:br>
                        <a:rPr lang="en-US" sz="1400" u="none" strike="noStrike" dirty="0">
                          <a:effectLst/>
                        </a:rPr>
                      </a:br>
                      <a:r>
                        <a:rPr lang="en-US" sz="1400" u="none" strike="noStrike" dirty="0">
                          <a:effectLst/>
                        </a:rPr>
                        <a:t>CS 858</a:t>
                      </a:r>
                      <a:endParaRPr lang="en-US" sz="1400" b="0" i="0" u="none" strike="noStrike" dirty="0">
                        <a:solidFill>
                          <a:srgbClr val="000000"/>
                        </a:solidFill>
                        <a:effectLst/>
                        <a:latin typeface="Georgia" panose="02040502050405020303" pitchFamily="18" charset="0"/>
                      </a:endParaRPr>
                    </a:p>
                  </a:txBody>
                  <a:tcPr marL="8479" marR="8479" marT="8479" marB="0" anchor="ctr"/>
                </a:tc>
                <a:tc>
                  <a:txBody>
                    <a:bodyPr/>
                    <a:lstStyle/>
                    <a:p>
                      <a:pPr algn="ctr" rtl="0" fontAlgn="ctr"/>
                      <a:r>
                        <a:rPr lang="en-US" sz="1400" u="none" strike="noStrike" dirty="0">
                          <a:effectLst/>
                        </a:rPr>
                        <a:t>CS 631</a:t>
                      </a:r>
                      <a:br>
                        <a:rPr lang="en-US" sz="1400" u="none" strike="noStrike" dirty="0">
                          <a:effectLst/>
                        </a:rPr>
                      </a:br>
                      <a:r>
                        <a:rPr lang="en-US" sz="1400" u="none" strike="noStrike" dirty="0">
                          <a:effectLst/>
                        </a:rPr>
                        <a:t>CS 648</a:t>
                      </a:r>
                      <a:br>
                        <a:rPr lang="en-US" sz="1400" u="none" strike="noStrike" dirty="0">
                          <a:effectLst/>
                        </a:rPr>
                      </a:br>
                      <a:r>
                        <a:rPr lang="en-US" sz="1400" u="none" strike="noStrike" dirty="0">
                          <a:effectLst/>
                        </a:rPr>
                        <a:t>CS 651</a:t>
                      </a:r>
                      <a:br>
                        <a:rPr lang="en-US" sz="1400" u="none" strike="noStrike" dirty="0">
                          <a:effectLst/>
                        </a:rPr>
                      </a:br>
                      <a:r>
                        <a:rPr lang="en-US" sz="1400" u="none" strike="noStrike" dirty="0">
                          <a:effectLst/>
                        </a:rPr>
                        <a:t>CS 654</a:t>
                      </a:r>
                      <a:br>
                        <a:rPr lang="en-US" sz="1400" u="none" strike="noStrike" dirty="0">
                          <a:effectLst/>
                        </a:rPr>
                      </a:br>
                      <a:r>
                        <a:rPr lang="en-US" sz="1400" u="none" strike="noStrike" dirty="0">
                          <a:effectLst/>
                        </a:rPr>
                        <a:t>CS 680</a:t>
                      </a:r>
                      <a:br>
                        <a:rPr lang="en-US" sz="1400" u="none" strike="noStrike" dirty="0">
                          <a:effectLst/>
                        </a:rPr>
                      </a:br>
                      <a:r>
                        <a:rPr lang="en-US" sz="1400" u="none" strike="noStrike" dirty="0">
                          <a:effectLst/>
                        </a:rPr>
                        <a:t>CS 686</a:t>
                      </a:r>
                      <a:endParaRPr lang="en-US" sz="1400" b="0" i="0" u="none" strike="noStrike" dirty="0">
                        <a:solidFill>
                          <a:srgbClr val="000000"/>
                        </a:solidFill>
                        <a:effectLst/>
                        <a:latin typeface="Georgia" panose="02040502050405020303" pitchFamily="18" charset="0"/>
                      </a:endParaRPr>
                    </a:p>
                  </a:txBody>
                  <a:tcPr marL="8479" marR="8479" marT="8479" marB="0" anchor="ctr"/>
                </a:tc>
                <a:tc>
                  <a:txBody>
                    <a:bodyPr/>
                    <a:lstStyle/>
                    <a:p>
                      <a:pPr algn="ctr" rtl="0" fontAlgn="ctr"/>
                      <a:br>
                        <a:rPr lang="en-US" sz="1400" u="none" strike="noStrike" dirty="0">
                          <a:effectLst/>
                          <a:highlight>
                            <a:srgbClr val="FFFF00"/>
                          </a:highlight>
                        </a:rPr>
                      </a:br>
                      <a:r>
                        <a:rPr lang="en-US" sz="1400" u="none" strike="noStrike" dirty="0">
                          <a:effectLst/>
                        </a:rPr>
                        <a:t>CS 886</a:t>
                      </a:r>
                      <a:br>
                        <a:rPr lang="en-US" sz="1400" u="none" strike="noStrike" dirty="0">
                          <a:effectLst/>
                        </a:rPr>
                      </a:br>
                      <a:endParaRPr lang="en-US" sz="1400" b="0" i="0" u="none" strike="noStrike" dirty="0">
                        <a:solidFill>
                          <a:srgbClr val="000000"/>
                        </a:solidFill>
                        <a:effectLst/>
                        <a:latin typeface="Georgia" panose="02040502050405020303" pitchFamily="18" charset="0"/>
                      </a:endParaRPr>
                    </a:p>
                  </a:txBody>
                  <a:tcPr marL="8479" marR="8479" marT="8479" marB="0" anchor="ctr"/>
                </a:tc>
                <a:extLst>
                  <a:ext uri="{0D108BD9-81ED-4DB2-BD59-A6C34878D82A}">
                    <a16:rowId xmlns:a16="http://schemas.microsoft.com/office/drawing/2014/main" val="741608539"/>
                  </a:ext>
                </a:extLst>
              </a:tr>
            </a:tbl>
          </a:graphicData>
        </a:graphic>
      </p:graphicFrame>
      <p:sp>
        <p:nvSpPr>
          <p:cNvPr id="10" name="TextBox 9">
            <a:extLst>
              <a:ext uri="{FF2B5EF4-FFF2-40B4-BE49-F238E27FC236}">
                <a16:creationId xmlns:a16="http://schemas.microsoft.com/office/drawing/2014/main" id="{B1E795A3-499C-44ED-914F-54E217448A31}"/>
              </a:ext>
            </a:extLst>
          </p:cNvPr>
          <p:cNvSpPr txBox="1"/>
          <p:nvPr/>
        </p:nvSpPr>
        <p:spPr>
          <a:xfrm>
            <a:off x="11792532" y="6400980"/>
            <a:ext cx="279244" cy="276999"/>
          </a:xfrm>
          <a:prstGeom prst="rect">
            <a:avLst/>
          </a:prstGeom>
          <a:noFill/>
        </p:spPr>
        <p:txBody>
          <a:bodyPr wrap="none" rtlCol="0">
            <a:spAutoFit/>
          </a:bodyPr>
          <a:lstStyle/>
          <a:p>
            <a:r>
              <a:rPr lang="en-CA" sz="1200" dirty="0"/>
              <a:t>Y</a:t>
            </a:r>
          </a:p>
        </p:txBody>
      </p:sp>
    </p:spTree>
    <p:extLst>
      <p:ext uri="{BB962C8B-B14F-4D97-AF65-F5344CB8AC3E}">
        <p14:creationId xmlns:p14="http://schemas.microsoft.com/office/powerpoint/2010/main" val="1987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FE7586-E1B5-433A-90C9-FFD01FD62358}"/>
              </a:ext>
            </a:extLst>
          </p:cNvPr>
          <p:cNvSpPr>
            <a:spLocks noGrp="1"/>
          </p:cNvSpPr>
          <p:nvPr>
            <p:ph type="title"/>
          </p:nvPr>
        </p:nvSpPr>
        <p:spPr/>
        <p:txBody>
          <a:bodyPr/>
          <a:lstStyle/>
          <a:p>
            <a:r>
              <a:rPr lang="en-US" dirty="0"/>
              <a:t>COURSE ENROLMENT</a:t>
            </a:r>
          </a:p>
        </p:txBody>
      </p:sp>
      <p:sp>
        <p:nvSpPr>
          <p:cNvPr id="8" name="Content Placeholder 7">
            <a:extLst>
              <a:ext uri="{FF2B5EF4-FFF2-40B4-BE49-F238E27FC236}">
                <a16:creationId xmlns:a16="http://schemas.microsoft.com/office/drawing/2014/main" id="{361E8055-E18E-4A7E-ACF3-CFDD3A8469EB}"/>
              </a:ext>
            </a:extLst>
          </p:cNvPr>
          <p:cNvSpPr>
            <a:spLocks noGrp="1"/>
          </p:cNvSpPr>
          <p:nvPr>
            <p:ph idx="1"/>
          </p:nvPr>
        </p:nvSpPr>
        <p:spPr/>
        <p:txBody>
          <a:bodyPr>
            <a:noAutofit/>
          </a:bodyPr>
          <a:lstStyle/>
          <a:p>
            <a:pPr>
              <a:spcBef>
                <a:spcPts val="0"/>
              </a:spcBef>
              <a:spcAft>
                <a:spcPts val="0"/>
              </a:spcAft>
            </a:pPr>
            <a:r>
              <a:rPr lang="en-US" sz="1600" dirty="0"/>
              <a:t>Classes officially begin next Wednesday, Sep 8 but you may use the QUEST system on-line until </a:t>
            </a:r>
            <a:r>
              <a:rPr lang="en-US" sz="1600" b="1" dirty="0"/>
              <a:t>Tuesday, Sep 28th</a:t>
            </a:r>
            <a:r>
              <a:rPr lang="en-US" sz="1600" dirty="0"/>
              <a:t> to add classes to your schedule. Please make sure to check </a:t>
            </a:r>
            <a:r>
              <a:rPr lang="en-US" sz="1600" dirty="0">
                <a:hlinkClick r:id="rId3"/>
              </a:rPr>
              <a:t>GSPA’s Important Dates </a:t>
            </a:r>
            <a:r>
              <a:rPr lang="en-US" sz="1600" dirty="0"/>
              <a:t>for deadlines. Below are some course-related deadlines to make note of for Fall 2021:</a:t>
            </a:r>
          </a:p>
          <a:p>
            <a:pPr lvl="1">
              <a:spcBef>
                <a:spcPts val="0"/>
              </a:spcBef>
              <a:spcAft>
                <a:spcPts val="0"/>
              </a:spcAft>
            </a:pPr>
            <a:r>
              <a:rPr lang="en-US" sz="1600" b="1" dirty="0"/>
              <a:t>Sep 28</a:t>
            </a:r>
            <a:r>
              <a:rPr lang="en-US" sz="1600" dirty="0"/>
              <a:t>:</a:t>
            </a:r>
            <a:r>
              <a:rPr lang="en-US" sz="1600" b="1" dirty="0"/>
              <a:t> </a:t>
            </a:r>
            <a:r>
              <a:rPr lang="en-US" sz="1600" dirty="0"/>
              <a:t>100% tuition and fee refund deadline</a:t>
            </a:r>
          </a:p>
          <a:p>
            <a:pPr lvl="1">
              <a:spcBef>
                <a:spcPts val="0"/>
              </a:spcBef>
              <a:spcAft>
                <a:spcPts val="0"/>
              </a:spcAft>
            </a:pPr>
            <a:r>
              <a:rPr lang="en-US" sz="1600" b="1" dirty="0"/>
              <a:t>Sep 29</a:t>
            </a:r>
            <a:r>
              <a:rPr lang="en-US" sz="1600" dirty="0"/>
              <a:t>:</a:t>
            </a:r>
            <a:r>
              <a:rPr lang="en-US" sz="1600" b="1" dirty="0"/>
              <a:t> </a:t>
            </a:r>
            <a:r>
              <a:rPr lang="en-US" sz="1600" dirty="0"/>
              <a:t>Dropping a course adds a WD (withdrew) on transcript </a:t>
            </a:r>
          </a:p>
          <a:p>
            <a:pPr lvl="1">
              <a:spcBef>
                <a:spcPts val="0"/>
              </a:spcBef>
              <a:spcAft>
                <a:spcPts val="0"/>
              </a:spcAft>
            </a:pPr>
            <a:r>
              <a:rPr lang="en-US" sz="1600" b="1" dirty="0"/>
              <a:t>Oct 26</a:t>
            </a:r>
            <a:r>
              <a:rPr lang="en-US" sz="1600" dirty="0"/>
              <a:t>:</a:t>
            </a:r>
            <a:r>
              <a:rPr lang="en-US" sz="1600" b="1" dirty="0"/>
              <a:t> </a:t>
            </a:r>
            <a:r>
              <a:rPr lang="en-US" sz="1600" dirty="0"/>
              <a:t>50% tuition and fee refund deadline</a:t>
            </a:r>
          </a:p>
          <a:p>
            <a:pPr lvl="1">
              <a:spcBef>
                <a:spcPts val="0"/>
              </a:spcBef>
              <a:spcAft>
                <a:spcPts val="0"/>
              </a:spcAft>
            </a:pPr>
            <a:r>
              <a:rPr lang="en-US" sz="1600" b="1" dirty="0"/>
              <a:t>Nov 24</a:t>
            </a:r>
            <a:r>
              <a:rPr lang="en-US" sz="1600" dirty="0"/>
              <a:t>:</a:t>
            </a:r>
            <a:r>
              <a:rPr lang="en-US" sz="1600" b="1" dirty="0"/>
              <a:t> </a:t>
            </a:r>
            <a:r>
              <a:rPr lang="en-US" sz="1600" dirty="0"/>
              <a:t>Dropping a course adds a WF (withdrew/failure) – grade 32% on transcript </a:t>
            </a:r>
          </a:p>
          <a:p>
            <a:pPr>
              <a:spcBef>
                <a:spcPts val="0"/>
              </a:spcBef>
              <a:spcAft>
                <a:spcPts val="0"/>
              </a:spcAft>
            </a:pPr>
            <a:endParaRPr lang="en-US" sz="1600" dirty="0"/>
          </a:p>
          <a:p>
            <a:pPr>
              <a:spcBef>
                <a:spcPts val="0"/>
              </a:spcBef>
              <a:spcAft>
                <a:spcPts val="0"/>
              </a:spcAft>
            </a:pPr>
            <a:r>
              <a:rPr lang="en-US" sz="1600" dirty="0"/>
              <a:t>MDSAI students are normally expected to take 3 courses each study term (First Fall study term, Winter study term, Final Fall study term) for a total of 9 courses. Please consult with the Director for any exceptions to this. We strongly recommend taking a maximum of 3 courses at least in the first term.</a:t>
            </a:r>
          </a:p>
          <a:p>
            <a:pPr>
              <a:spcBef>
                <a:spcPts val="0"/>
              </a:spcBef>
              <a:spcAft>
                <a:spcPts val="0"/>
              </a:spcAft>
            </a:pPr>
            <a:endParaRPr lang="en-US" sz="1600" dirty="0"/>
          </a:p>
          <a:p>
            <a:pPr>
              <a:spcBef>
                <a:spcPts val="0"/>
              </a:spcBef>
              <a:spcAft>
                <a:spcPts val="0"/>
              </a:spcAft>
            </a:pPr>
            <a:r>
              <a:rPr lang="en-US" sz="1600" dirty="0"/>
              <a:t>MMath in DS students must complete 4 courses. </a:t>
            </a:r>
          </a:p>
          <a:p>
            <a:pPr>
              <a:spcBef>
                <a:spcPts val="0"/>
              </a:spcBef>
              <a:spcAft>
                <a:spcPts val="0"/>
              </a:spcAft>
            </a:pPr>
            <a:endParaRPr lang="en-US" sz="1600" dirty="0"/>
          </a:p>
          <a:p>
            <a:pPr>
              <a:spcBef>
                <a:spcPts val="0"/>
              </a:spcBef>
              <a:spcAft>
                <a:spcPts val="0"/>
              </a:spcAft>
            </a:pPr>
            <a:r>
              <a:rPr lang="en-US" sz="1600" dirty="0"/>
              <a:t>Students lacking adequate background in computer science or statistics may be required to complete a foundation course (CS 600 or STAT 845). </a:t>
            </a:r>
          </a:p>
          <a:p>
            <a:pPr marL="0" indent="0">
              <a:spcBef>
                <a:spcPts val="0"/>
              </a:spcBef>
              <a:spcAft>
                <a:spcPts val="0"/>
              </a:spcAft>
              <a:buNone/>
            </a:pPr>
            <a:endParaRPr lang="en-US" sz="1600" dirty="0"/>
          </a:p>
          <a:p>
            <a:pPr>
              <a:spcBef>
                <a:spcPts val="0"/>
              </a:spcBef>
              <a:spcAft>
                <a:spcPts val="0"/>
              </a:spcAft>
            </a:pPr>
            <a:r>
              <a:rPr lang="en-US" sz="1600" dirty="0"/>
              <a:t>EMLS (remedial language courses) do NOT count towards a student's grad course count for a term and EMLS 601R (speaking) &amp; 602R (writing) can be taken in the same term. </a:t>
            </a:r>
          </a:p>
          <a:p>
            <a:pPr>
              <a:spcBef>
                <a:spcPts val="0"/>
              </a:spcBef>
              <a:spcAft>
                <a:spcPts val="0"/>
              </a:spcAft>
            </a:pPr>
            <a:endParaRPr lang="en-US" sz="1600" dirty="0"/>
          </a:p>
        </p:txBody>
      </p:sp>
      <p:sp>
        <p:nvSpPr>
          <p:cNvPr id="9" name="Footer Placeholder 5">
            <a:extLst>
              <a:ext uri="{FF2B5EF4-FFF2-40B4-BE49-F238E27FC236}">
                <a16:creationId xmlns:a16="http://schemas.microsoft.com/office/drawing/2014/main" id="{8AA2EA07-FEBE-48B8-851A-4441B02C930B}"/>
              </a:ext>
            </a:extLst>
          </p:cNvPr>
          <p:cNvSpPr>
            <a:spLocks noGrp="1"/>
          </p:cNvSpPr>
          <p:nvPr>
            <p:ph type="ftr" sz="quarter" idx="11"/>
          </p:nvPr>
        </p:nvSpPr>
        <p:spPr/>
        <p:txBody>
          <a:bodyPr/>
          <a:lstStyle/>
          <a:p>
            <a:r>
              <a:rPr lang="en-US" dirty="0"/>
              <a:t>DATA SCIENCE | FALL 2021 ORIENTATION</a:t>
            </a:r>
          </a:p>
        </p:txBody>
      </p:sp>
      <p:sp>
        <p:nvSpPr>
          <p:cNvPr id="6" name="Slide Number Placeholder 5">
            <a:extLst>
              <a:ext uri="{FF2B5EF4-FFF2-40B4-BE49-F238E27FC236}">
                <a16:creationId xmlns:a16="http://schemas.microsoft.com/office/drawing/2014/main" id="{D49A7A4E-D145-4733-B571-2053343EEDBD}"/>
              </a:ext>
            </a:extLst>
          </p:cNvPr>
          <p:cNvSpPr>
            <a:spLocks noGrp="1"/>
          </p:cNvSpPr>
          <p:nvPr>
            <p:ph type="sldNum" sz="quarter" idx="12"/>
          </p:nvPr>
        </p:nvSpPr>
        <p:spPr/>
        <p:txBody>
          <a:bodyPr/>
          <a:lstStyle/>
          <a:p>
            <a:r>
              <a:rPr lang="en-US"/>
              <a:t>PAGE  </a:t>
            </a:r>
            <a:fld id="{93005692-73BE-493E-93AB-ECD6027A7652}" type="slidenum">
              <a:rPr lang="en-US" smtClean="0"/>
              <a:pPr/>
              <a:t>31</a:t>
            </a:fld>
            <a:endParaRPr lang="en-US" dirty="0"/>
          </a:p>
        </p:txBody>
      </p:sp>
      <p:sp>
        <p:nvSpPr>
          <p:cNvPr id="10" name="TextBox 9">
            <a:extLst>
              <a:ext uri="{FF2B5EF4-FFF2-40B4-BE49-F238E27FC236}">
                <a16:creationId xmlns:a16="http://schemas.microsoft.com/office/drawing/2014/main" id="{A2B98D46-52D0-4579-BD7A-0434F41F100A}"/>
              </a:ext>
            </a:extLst>
          </p:cNvPr>
          <p:cNvSpPr txBox="1"/>
          <p:nvPr/>
        </p:nvSpPr>
        <p:spPr>
          <a:xfrm>
            <a:off x="11792532" y="6400980"/>
            <a:ext cx="271228" cy="276999"/>
          </a:xfrm>
          <a:prstGeom prst="rect">
            <a:avLst/>
          </a:prstGeom>
          <a:noFill/>
        </p:spPr>
        <p:txBody>
          <a:bodyPr wrap="none" rtlCol="0">
            <a:spAutoFit/>
          </a:bodyPr>
          <a:lstStyle/>
          <a:p>
            <a:r>
              <a:rPr lang="en-CA" sz="1200" dirty="0"/>
              <a:t>S</a:t>
            </a:r>
          </a:p>
        </p:txBody>
      </p:sp>
    </p:spTree>
    <p:extLst>
      <p:ext uri="{BB962C8B-B14F-4D97-AF65-F5344CB8AC3E}">
        <p14:creationId xmlns:p14="http://schemas.microsoft.com/office/powerpoint/2010/main" val="304766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261DAF-6ADB-42A7-AAE1-5FDA734F84FB}"/>
              </a:ext>
            </a:extLst>
          </p:cNvPr>
          <p:cNvSpPr>
            <a:spLocks noGrp="1"/>
          </p:cNvSpPr>
          <p:nvPr>
            <p:ph type="title"/>
          </p:nvPr>
        </p:nvSpPr>
        <p:spPr/>
        <p:txBody>
          <a:bodyPr/>
          <a:lstStyle/>
          <a:p>
            <a:r>
              <a:rPr lang="en-US" dirty="0"/>
              <a:t>COURSE SUBSTITUTION</a:t>
            </a:r>
          </a:p>
        </p:txBody>
      </p:sp>
      <p:sp>
        <p:nvSpPr>
          <p:cNvPr id="8" name="Footer Placeholder 5">
            <a:extLst>
              <a:ext uri="{FF2B5EF4-FFF2-40B4-BE49-F238E27FC236}">
                <a16:creationId xmlns:a16="http://schemas.microsoft.com/office/drawing/2014/main" id="{F442969E-4294-4D5D-B680-53891C3FBA06}"/>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50DC3F48-415F-496B-9A86-1ECA3934A24C}"/>
              </a:ext>
            </a:extLst>
          </p:cNvPr>
          <p:cNvSpPr>
            <a:spLocks noGrp="1"/>
          </p:cNvSpPr>
          <p:nvPr>
            <p:ph type="sldNum" sz="quarter" idx="12"/>
          </p:nvPr>
        </p:nvSpPr>
        <p:spPr/>
        <p:txBody>
          <a:bodyPr/>
          <a:lstStyle/>
          <a:p>
            <a:r>
              <a:rPr lang="en-US"/>
              <a:t>PAGE  </a:t>
            </a:r>
            <a:fld id="{93005692-73BE-493E-93AB-ECD6027A7652}" type="slidenum">
              <a:rPr lang="en-US" smtClean="0"/>
              <a:pPr/>
              <a:t>32</a:t>
            </a:fld>
            <a:endParaRPr lang="en-US" dirty="0"/>
          </a:p>
        </p:txBody>
      </p:sp>
      <p:graphicFrame>
        <p:nvGraphicFramePr>
          <p:cNvPr id="7" name="object 3">
            <a:extLst>
              <a:ext uri="{FF2B5EF4-FFF2-40B4-BE49-F238E27FC236}">
                <a16:creationId xmlns:a16="http://schemas.microsoft.com/office/drawing/2014/main" id="{2E473B9A-43C9-42F8-B26A-D50EDF73BBD3}"/>
              </a:ext>
            </a:extLst>
          </p:cNvPr>
          <p:cNvGraphicFramePr/>
          <p:nvPr>
            <p:extLst>
              <p:ext uri="{D42A27DB-BD31-4B8C-83A1-F6EECF244321}">
                <p14:modId xmlns:p14="http://schemas.microsoft.com/office/powerpoint/2010/main" val="34746949"/>
              </p:ext>
            </p:extLst>
          </p:nvPr>
        </p:nvGraphicFramePr>
        <p:xfrm>
          <a:off x="482477" y="1330035"/>
          <a:ext cx="11124539" cy="4697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93E401CA-CBE8-4E27-AA99-49D223F2D583}"/>
              </a:ext>
            </a:extLst>
          </p:cNvPr>
          <p:cNvSpPr txBox="1"/>
          <p:nvPr/>
        </p:nvSpPr>
        <p:spPr>
          <a:xfrm>
            <a:off x="11792532" y="6400980"/>
            <a:ext cx="271228" cy="276999"/>
          </a:xfrm>
          <a:prstGeom prst="rect">
            <a:avLst/>
          </a:prstGeom>
          <a:noFill/>
        </p:spPr>
        <p:txBody>
          <a:bodyPr wrap="none" rtlCol="0">
            <a:spAutoFit/>
          </a:bodyPr>
          <a:lstStyle/>
          <a:p>
            <a:r>
              <a:rPr lang="en-CA" sz="1200" dirty="0"/>
              <a:t>S</a:t>
            </a:r>
          </a:p>
        </p:txBody>
      </p:sp>
    </p:spTree>
    <p:extLst>
      <p:ext uri="{BB962C8B-B14F-4D97-AF65-F5344CB8AC3E}">
        <p14:creationId xmlns:p14="http://schemas.microsoft.com/office/powerpoint/2010/main" val="326297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US" dirty="0"/>
              <a:t>ACADEMIC INTEGRITY</a:t>
            </a:r>
          </a:p>
        </p:txBody>
      </p:sp>
      <p:sp>
        <p:nvSpPr>
          <p:cNvPr id="3" name="Content Placeholder 2">
            <a:extLst>
              <a:ext uri="{FF2B5EF4-FFF2-40B4-BE49-F238E27FC236}">
                <a16:creationId xmlns:a16="http://schemas.microsoft.com/office/drawing/2014/main" id="{F396DDBF-A51C-4444-9ADD-671EB4E6334D}"/>
              </a:ext>
            </a:extLst>
          </p:cNvPr>
          <p:cNvSpPr>
            <a:spLocks noGrp="1"/>
          </p:cNvSpPr>
          <p:nvPr>
            <p:ph idx="1"/>
          </p:nvPr>
        </p:nvSpPr>
        <p:spPr/>
        <p:txBody>
          <a:bodyPr/>
          <a:lstStyle/>
          <a:p>
            <a:pPr>
              <a:buFont typeface="Wingdings" panose="05000000000000000000" pitchFamily="2" charset="2"/>
              <a:buChar char="§"/>
            </a:pPr>
            <a:r>
              <a:rPr lang="en-US" dirty="0"/>
              <a:t>Academic integrity is a principle highly valued at UW</a:t>
            </a:r>
          </a:p>
          <a:p>
            <a:r>
              <a:rPr lang="en-US" dirty="0"/>
              <a:t> </a:t>
            </a:r>
            <a:r>
              <a:rPr lang="en-US" b="1" dirty="0">
                <a:hlinkClick r:id="rId2"/>
              </a:rPr>
              <a:t>Policy 71</a:t>
            </a:r>
            <a:r>
              <a:rPr lang="en-US" b="1" dirty="0"/>
              <a:t> </a:t>
            </a:r>
            <a:r>
              <a:rPr lang="en-US" dirty="0"/>
              <a:t>prescribes UW disciplinary process</a:t>
            </a:r>
          </a:p>
          <a:p>
            <a:pPr>
              <a:buFont typeface="Wingdings" panose="05000000000000000000" pitchFamily="2" charset="2"/>
              <a:buChar char="§"/>
            </a:pPr>
            <a:r>
              <a:rPr lang="en-US" b="1" dirty="0"/>
              <a:t>Collaboration rules for courses during covid-19 may be different</a:t>
            </a:r>
          </a:p>
          <a:p>
            <a:pPr>
              <a:buFont typeface="Wingdings" panose="05000000000000000000" pitchFamily="2" charset="2"/>
              <a:buChar char="§"/>
            </a:pPr>
            <a:r>
              <a:rPr lang="en-US" b="1" dirty="0"/>
              <a:t>Rules on collaboration also differ from course to course</a:t>
            </a:r>
          </a:p>
          <a:p>
            <a:pPr marL="800100" lvl="1" indent="-457200">
              <a:buFont typeface="+mj-lt"/>
              <a:buAutoNum type="alphaLcPeriod"/>
            </a:pPr>
            <a:r>
              <a:rPr lang="en-US" sz="2100" dirty="0"/>
              <a:t>Prof A: “No collaboration”</a:t>
            </a:r>
          </a:p>
          <a:p>
            <a:pPr marL="800100" lvl="1" indent="-457200">
              <a:buFont typeface="+mj-lt"/>
              <a:buAutoNum type="alphaLcPeriod"/>
            </a:pPr>
            <a:r>
              <a:rPr lang="en-US" sz="2100" dirty="0"/>
              <a:t>Prof B: “Students can discuss but the final submission should be their own work”</a:t>
            </a:r>
          </a:p>
          <a:p>
            <a:pPr>
              <a:buFont typeface="Wingdings" panose="05000000000000000000" pitchFamily="2" charset="2"/>
              <a:buChar char="§"/>
            </a:pPr>
            <a:r>
              <a:rPr lang="en-US" dirty="0"/>
              <a:t>If the rules for a course are not clear, ask the instructor</a:t>
            </a:r>
          </a:p>
          <a:p>
            <a:pPr>
              <a:buFont typeface="Wingdings" panose="05000000000000000000" pitchFamily="2" charset="2"/>
              <a:buChar char="§"/>
            </a:pPr>
            <a:r>
              <a:rPr lang="en-US" dirty="0">
                <a:hlinkClick r:id="rId3"/>
              </a:rPr>
              <a:t>https://uwaterloo.ca/academic-integrity/integrity-matters-mobile-application</a:t>
            </a:r>
            <a:endParaRPr lang="en-US" dirty="0"/>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dirty="0"/>
          </a:p>
        </p:txBody>
      </p:sp>
      <p:sp>
        <p:nvSpPr>
          <p:cNvPr id="7" name="TextBox 6">
            <a:extLst>
              <a:ext uri="{FF2B5EF4-FFF2-40B4-BE49-F238E27FC236}">
                <a16:creationId xmlns:a16="http://schemas.microsoft.com/office/drawing/2014/main" id="{DC33A60F-6821-46AB-BECB-A7A9C34FAFE7}"/>
              </a:ext>
            </a:extLst>
          </p:cNvPr>
          <p:cNvSpPr txBox="1"/>
          <p:nvPr/>
        </p:nvSpPr>
        <p:spPr>
          <a:xfrm>
            <a:off x="11792532" y="6400980"/>
            <a:ext cx="327334" cy="276999"/>
          </a:xfrm>
          <a:prstGeom prst="rect">
            <a:avLst/>
          </a:prstGeom>
          <a:noFill/>
        </p:spPr>
        <p:txBody>
          <a:bodyPr wrap="none" rtlCol="0">
            <a:spAutoFit/>
          </a:bodyPr>
          <a:lstStyle/>
          <a:p>
            <a:r>
              <a:rPr lang="en-CA" sz="1200" dirty="0"/>
              <a:t>M</a:t>
            </a:r>
          </a:p>
        </p:txBody>
      </p:sp>
    </p:spTree>
    <p:extLst>
      <p:ext uri="{BB962C8B-B14F-4D97-AF65-F5344CB8AC3E}">
        <p14:creationId xmlns:p14="http://schemas.microsoft.com/office/powerpoint/2010/main" val="269904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B186-B519-4DC5-833C-8E022AEB1B8A}"/>
              </a:ext>
            </a:extLst>
          </p:cNvPr>
          <p:cNvSpPr>
            <a:spLocks noGrp="1"/>
          </p:cNvSpPr>
          <p:nvPr>
            <p:ph type="title"/>
          </p:nvPr>
        </p:nvSpPr>
        <p:spPr/>
        <p:txBody>
          <a:bodyPr/>
          <a:lstStyle/>
          <a:p>
            <a:r>
              <a:rPr lang="en-US" dirty="0"/>
              <a:t>QUESTIONS?</a:t>
            </a:r>
          </a:p>
        </p:txBody>
      </p:sp>
      <p:sp>
        <p:nvSpPr>
          <p:cNvPr id="10" name="Footer Placeholder 5">
            <a:extLst>
              <a:ext uri="{FF2B5EF4-FFF2-40B4-BE49-F238E27FC236}">
                <a16:creationId xmlns:a16="http://schemas.microsoft.com/office/drawing/2014/main" id="{26865EFC-C2DA-42C4-BEB4-1FDB1F4B238C}"/>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44E2127F-2904-49B4-B2DA-88B3668E561E}"/>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dirty="0"/>
          </a:p>
        </p:txBody>
      </p:sp>
      <p:sp>
        <p:nvSpPr>
          <p:cNvPr id="7" name="Rectangle 6">
            <a:extLst>
              <a:ext uri="{FF2B5EF4-FFF2-40B4-BE49-F238E27FC236}">
                <a16:creationId xmlns:a16="http://schemas.microsoft.com/office/drawing/2014/main" id="{C5EAB23B-719B-4A09-A09D-53626CF4F5D3}"/>
              </a:ext>
            </a:extLst>
          </p:cNvPr>
          <p:cNvSpPr/>
          <p:nvPr/>
        </p:nvSpPr>
        <p:spPr>
          <a:xfrm>
            <a:off x="3134808" y="1355278"/>
            <a:ext cx="6140461" cy="1445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Mu Zhu</a:t>
            </a:r>
            <a:r>
              <a:rPr lang="en-US" dirty="0">
                <a:solidFill>
                  <a:schemeClr val="bg1"/>
                </a:solidFill>
                <a:ea typeface="Verdana" panose="020B0604030504040204" pitchFamily="34" charset="0"/>
                <a:cs typeface="Verdana" panose="020B0604030504040204" pitchFamily="34" charset="0"/>
              </a:rPr>
              <a:t>, STAT </a:t>
            </a:r>
            <a:r>
              <a:rPr lang="en-US" dirty="0"/>
              <a:t>Professor and Program Director</a:t>
            </a:r>
          </a:p>
          <a:p>
            <a:endParaRPr lang="en-US" sz="1200" dirty="0">
              <a:solidFill>
                <a:schemeClr val="tx1"/>
              </a:solidFill>
              <a:ea typeface="Verdana" panose="020B0604030504040204" pitchFamily="34" charset="0"/>
              <a:cs typeface="Verdana" panose="020B0604030504040204" pitchFamily="34" charset="0"/>
            </a:endParaRPr>
          </a:p>
        </p:txBody>
      </p:sp>
      <p:pic>
        <p:nvPicPr>
          <p:cNvPr id="11" name="Picture 4" descr="Mu Zhu">
            <a:extLst>
              <a:ext uri="{FF2B5EF4-FFF2-40B4-BE49-F238E27FC236}">
                <a16:creationId xmlns:a16="http://schemas.microsoft.com/office/drawing/2014/main" id="{52CB1B7F-5FB8-4B99-ABCD-EB79147E7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56" y="1355278"/>
            <a:ext cx="1032411" cy="14453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icardo Fukasawa">
            <a:extLst>
              <a:ext uri="{FF2B5EF4-FFF2-40B4-BE49-F238E27FC236}">
                <a16:creationId xmlns:a16="http://schemas.microsoft.com/office/drawing/2014/main" id="{E50146E8-9E10-40B3-9742-BE8BA5E2D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556" y="4506821"/>
            <a:ext cx="1056911" cy="1577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erson posing for the camera&#10;&#10;Description automatically generated">
            <a:extLst>
              <a:ext uri="{FF2B5EF4-FFF2-40B4-BE49-F238E27FC236}">
                <a16:creationId xmlns:a16="http://schemas.microsoft.com/office/drawing/2014/main" id="{C228AD54-0E5D-414B-96A6-E5A382B867BD}"/>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150" t="11238" r="9957" b="17849"/>
          <a:stretch/>
        </p:blipFill>
        <p:spPr>
          <a:xfrm>
            <a:off x="2106763" y="3011289"/>
            <a:ext cx="1030704" cy="1388356"/>
          </a:xfrm>
          <a:prstGeom prst="rect">
            <a:avLst/>
          </a:prstGeom>
        </p:spPr>
      </p:pic>
      <p:sp>
        <p:nvSpPr>
          <p:cNvPr id="16" name="Rectangle 15">
            <a:extLst>
              <a:ext uri="{FF2B5EF4-FFF2-40B4-BE49-F238E27FC236}">
                <a16:creationId xmlns:a16="http://schemas.microsoft.com/office/drawing/2014/main" id="{542D4548-EAEB-41F0-80A8-BEDC5E9423AF}"/>
              </a:ext>
            </a:extLst>
          </p:cNvPr>
          <p:cNvSpPr/>
          <p:nvPr/>
        </p:nvSpPr>
        <p:spPr>
          <a:xfrm>
            <a:off x="3134807" y="3007051"/>
            <a:ext cx="6140461" cy="1388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Yuying Li</a:t>
            </a:r>
            <a:r>
              <a:rPr lang="en-US" dirty="0">
                <a:solidFill>
                  <a:schemeClr val="bg1"/>
                </a:solidFill>
                <a:ea typeface="Verdana" panose="020B0604030504040204" pitchFamily="34" charset="0"/>
                <a:cs typeface="Verdana" panose="020B0604030504040204" pitchFamily="34" charset="0"/>
              </a:rPr>
              <a:t>, CS </a:t>
            </a:r>
            <a:r>
              <a:rPr lang="en-US" dirty="0"/>
              <a:t>Professor </a:t>
            </a:r>
          </a:p>
          <a:p>
            <a:endParaRPr lang="en-US" sz="1200" dirty="0">
              <a:solidFill>
                <a:schemeClr val="tx1"/>
              </a:solidFill>
              <a:ea typeface="Verdana" panose="020B0604030504040204" pitchFamily="34" charset="0"/>
              <a:cs typeface="Verdana" panose="020B0604030504040204" pitchFamily="34" charset="0"/>
            </a:endParaRPr>
          </a:p>
        </p:txBody>
      </p:sp>
      <p:sp>
        <p:nvSpPr>
          <p:cNvPr id="17" name="Rectangle 16">
            <a:extLst>
              <a:ext uri="{FF2B5EF4-FFF2-40B4-BE49-F238E27FC236}">
                <a16:creationId xmlns:a16="http://schemas.microsoft.com/office/drawing/2014/main" id="{C4DFF940-E836-47DB-86F0-999636ABC9DA}"/>
              </a:ext>
            </a:extLst>
          </p:cNvPr>
          <p:cNvSpPr/>
          <p:nvPr/>
        </p:nvSpPr>
        <p:spPr>
          <a:xfrm>
            <a:off x="3134807" y="4633635"/>
            <a:ext cx="6140461" cy="14512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Ricardo </a:t>
            </a:r>
            <a:r>
              <a:rPr lang="en-US" b="1" dirty="0" err="1">
                <a:solidFill>
                  <a:schemeClr val="bg1"/>
                </a:solidFill>
                <a:ea typeface="Verdana" panose="020B0604030504040204" pitchFamily="34" charset="0"/>
                <a:cs typeface="Verdana" panose="020B0604030504040204" pitchFamily="34" charset="0"/>
              </a:rPr>
              <a:t>Fukasawa</a:t>
            </a:r>
            <a:r>
              <a:rPr lang="en-US" dirty="0">
                <a:solidFill>
                  <a:schemeClr val="bg1"/>
                </a:solidFill>
                <a:ea typeface="Verdana" panose="020B0604030504040204" pitchFamily="34" charset="0"/>
                <a:cs typeface="Verdana" panose="020B0604030504040204" pitchFamily="34" charset="0"/>
              </a:rPr>
              <a:t>, C&amp;O Professor</a:t>
            </a:r>
            <a:endParaRPr lang="en-US" dirty="0"/>
          </a:p>
          <a:p>
            <a:endParaRPr lang="en-US" sz="1200" dirty="0">
              <a:solidFill>
                <a:schemeClr val="tx1"/>
              </a:solidFill>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4C8232D7-48AC-4F67-923A-628FC756466B}"/>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spTree>
    <p:extLst>
      <p:ext uri="{BB962C8B-B14F-4D97-AF65-F5344CB8AC3E}">
        <p14:creationId xmlns:p14="http://schemas.microsoft.com/office/powerpoint/2010/main" val="30874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044A6F-EFEB-44C7-8416-7D021ECE013E}"/>
              </a:ext>
            </a:extLst>
          </p:cNvPr>
          <p:cNvSpPr>
            <a:spLocks noGrp="1"/>
          </p:cNvSpPr>
          <p:nvPr>
            <p:ph type="ctrTitle"/>
          </p:nvPr>
        </p:nvSpPr>
        <p:spPr/>
        <p:txBody>
          <a:bodyPr anchor="b">
            <a:normAutofit/>
          </a:bodyPr>
          <a:lstStyle/>
          <a:p>
            <a:r>
              <a:rPr lang="en-US" sz="5000" dirty="0"/>
              <a:t>COMPUTING AND SOFTWARE AT WATERLOO</a:t>
            </a:r>
          </a:p>
        </p:txBody>
      </p:sp>
      <p:sp>
        <p:nvSpPr>
          <p:cNvPr id="7" name="Subtitle 6">
            <a:extLst>
              <a:ext uri="{FF2B5EF4-FFF2-40B4-BE49-F238E27FC236}">
                <a16:creationId xmlns:a16="http://schemas.microsoft.com/office/drawing/2014/main" id="{2865BDE0-B8DA-445F-8996-5DA931B313A6}"/>
              </a:ext>
            </a:extLst>
          </p:cNvPr>
          <p:cNvSpPr>
            <a:spLocks noGrp="1"/>
          </p:cNvSpPr>
          <p:nvPr>
            <p:ph type="subTitle" idx="1"/>
          </p:nvPr>
        </p:nvSpPr>
        <p:spPr/>
        <p:txBody>
          <a:bodyPr/>
          <a:lstStyle/>
          <a:p>
            <a:r>
              <a:rPr lang="en-CA" dirty="0"/>
              <a:t>Mu Zhu</a:t>
            </a:r>
          </a:p>
        </p:txBody>
      </p:sp>
      <p:sp>
        <p:nvSpPr>
          <p:cNvPr id="6" name="Footer Placeholder 5">
            <a:extLst>
              <a:ext uri="{FF2B5EF4-FFF2-40B4-BE49-F238E27FC236}">
                <a16:creationId xmlns:a16="http://schemas.microsoft.com/office/drawing/2014/main" id="{03B3E760-79CD-4DE6-8B09-DCCE636E8978}"/>
              </a:ext>
            </a:extLst>
          </p:cNvPr>
          <p:cNvSpPr>
            <a:spLocks noGrp="1"/>
          </p:cNvSpPr>
          <p:nvPr>
            <p:ph type="ftr" sz="quarter" idx="11"/>
          </p:nvPr>
        </p:nvSpPr>
        <p:spPr/>
        <p:txBody>
          <a:bodyPr anchor="ctr">
            <a:normAutofit/>
          </a:bodyPr>
          <a:lstStyle/>
          <a:p>
            <a:pPr>
              <a:spcAft>
                <a:spcPts val="600"/>
              </a:spcAft>
            </a:pPr>
            <a:r>
              <a:rPr lang="en-US" dirty="0"/>
              <a:t>DATA SCIENCE | FALL 2021 ORIENTATION</a:t>
            </a:r>
          </a:p>
        </p:txBody>
      </p:sp>
      <p:sp>
        <p:nvSpPr>
          <p:cNvPr id="5" name="Slide Number Placeholder 4">
            <a:extLst>
              <a:ext uri="{FF2B5EF4-FFF2-40B4-BE49-F238E27FC236}">
                <a16:creationId xmlns:a16="http://schemas.microsoft.com/office/drawing/2014/main" id="{4004759A-D48C-4595-835C-CC0DDB4C51E0}"/>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35</a:t>
            </a:fld>
            <a:endParaRPr lang="en-US" sz="700"/>
          </a:p>
        </p:txBody>
      </p:sp>
    </p:spTree>
    <p:extLst>
      <p:ext uri="{BB962C8B-B14F-4D97-AF65-F5344CB8AC3E}">
        <p14:creationId xmlns:p14="http://schemas.microsoft.com/office/powerpoint/2010/main" val="8932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2C2313-4B28-4CB5-B210-7D67F7C9DBFE}"/>
              </a:ext>
            </a:extLst>
          </p:cNvPr>
          <p:cNvSpPr>
            <a:spLocks noGrp="1"/>
          </p:cNvSpPr>
          <p:nvPr>
            <p:ph type="title"/>
          </p:nvPr>
        </p:nvSpPr>
        <p:spPr/>
        <p:txBody>
          <a:bodyPr/>
          <a:lstStyle/>
          <a:p>
            <a:r>
              <a:rPr lang="en-US" dirty="0"/>
              <a:t>COMPUTING AND SOFTWARE</a:t>
            </a:r>
          </a:p>
        </p:txBody>
      </p:sp>
      <p:sp>
        <p:nvSpPr>
          <p:cNvPr id="12" name="Content Placeholder 2">
            <a:extLst>
              <a:ext uri="{FF2B5EF4-FFF2-40B4-BE49-F238E27FC236}">
                <a16:creationId xmlns:a16="http://schemas.microsoft.com/office/drawing/2014/main" id="{9229D705-371E-48B8-BFFA-76D31187FF84}"/>
              </a:ext>
            </a:extLst>
          </p:cNvPr>
          <p:cNvSpPr>
            <a:spLocks noGrp="1"/>
          </p:cNvSpPr>
          <p:nvPr>
            <p:ph idx="1"/>
          </p:nvPr>
        </p:nvSpPr>
        <p:spPr/>
        <p:txBody>
          <a:bodyPr/>
          <a:lstStyle/>
          <a:p>
            <a:r>
              <a:rPr lang="en-US" dirty="0"/>
              <a:t>The </a:t>
            </a:r>
            <a:r>
              <a:rPr lang="en-US" b="1" u="sng" dirty="0"/>
              <a:t>mandatory</a:t>
            </a:r>
            <a:r>
              <a:rPr lang="en-US" dirty="0"/>
              <a:t> </a:t>
            </a:r>
            <a:r>
              <a:rPr lang="en-US" dirty="0">
                <a:solidFill>
                  <a:schemeClr val="accent5">
                    <a:lumMod val="60000"/>
                    <a:lumOff val="40000"/>
                  </a:schemeClr>
                </a:solidFill>
              </a:rPr>
              <a:t>Math Faculty</a:t>
            </a:r>
            <a:r>
              <a:rPr lang="en-US" dirty="0"/>
              <a:t> Orientation on </a:t>
            </a:r>
            <a:r>
              <a:rPr lang="en-US" b="1" u="sng" dirty="0">
                <a:solidFill>
                  <a:srgbClr val="FF0000"/>
                </a:solidFill>
              </a:rPr>
              <a:t>September 7</a:t>
            </a:r>
            <a:r>
              <a:rPr lang="en-US" b="1" u="sng" baseline="30000" dirty="0">
                <a:solidFill>
                  <a:srgbClr val="FF0000"/>
                </a:solidFill>
              </a:rPr>
              <a:t>th</a:t>
            </a:r>
            <a:r>
              <a:rPr lang="en-US" dirty="0"/>
              <a:t> will include important information regarding: </a:t>
            </a:r>
          </a:p>
          <a:p>
            <a:pPr lvl="1"/>
            <a:r>
              <a:rPr lang="en-US" dirty="0"/>
              <a:t>VPN</a:t>
            </a:r>
          </a:p>
          <a:p>
            <a:pPr lvl="1"/>
            <a:r>
              <a:rPr lang="en-US" dirty="0"/>
              <a:t>Software (R, Python, </a:t>
            </a:r>
            <a:r>
              <a:rPr lang="en-US" dirty="0" err="1"/>
              <a:t>Matlab</a:t>
            </a:r>
            <a:r>
              <a:rPr lang="en-US" dirty="0"/>
              <a:t>, Microsoft 365, …)</a:t>
            </a:r>
          </a:p>
          <a:p>
            <a:pPr lvl="1"/>
            <a:r>
              <a:rPr lang="en-US" dirty="0"/>
              <a:t>Servers (Linux, Windows, GPU, …)</a:t>
            </a:r>
          </a:p>
          <a:p>
            <a:pPr lvl="1"/>
            <a:r>
              <a:rPr lang="en-US" dirty="0"/>
              <a:t>File Storage</a:t>
            </a:r>
          </a:p>
          <a:p>
            <a:pPr lvl="1"/>
            <a:r>
              <a:rPr lang="en-US" dirty="0"/>
              <a:t>Network Drive</a:t>
            </a:r>
          </a:p>
          <a:p>
            <a:pPr lvl="1"/>
            <a:r>
              <a:rPr lang="en-US" dirty="0"/>
              <a:t>UW IT departments + help desk</a:t>
            </a:r>
          </a:p>
          <a:p>
            <a:pPr lvl="1"/>
            <a:r>
              <a:rPr lang="en-US" dirty="0" err="1"/>
              <a:t>etc</a:t>
            </a:r>
            <a:endParaRPr lang="en-US" dirty="0"/>
          </a:p>
        </p:txBody>
      </p:sp>
      <p:sp>
        <p:nvSpPr>
          <p:cNvPr id="4" name="Footer Placeholder 3">
            <a:extLst>
              <a:ext uri="{FF2B5EF4-FFF2-40B4-BE49-F238E27FC236}">
                <a16:creationId xmlns:a16="http://schemas.microsoft.com/office/drawing/2014/main" id="{2FCD7481-FA62-4F19-AC94-6325DA8E01D5}"/>
              </a:ext>
            </a:extLst>
          </p:cNvPr>
          <p:cNvSpPr>
            <a:spLocks noGrp="1"/>
          </p:cNvSpPr>
          <p:nvPr>
            <p:ph type="ftr" sz="quarter" idx="11"/>
          </p:nvPr>
        </p:nvSpPr>
        <p:spPr/>
        <p:txBody>
          <a:bodyPr anchor="ctr">
            <a:normAutofit/>
          </a:bodyPr>
          <a:lstStyle/>
          <a:p>
            <a:pPr>
              <a:spcAft>
                <a:spcPts val="600"/>
              </a:spcAft>
            </a:pPr>
            <a:r>
              <a:rPr lang="en-US" dirty="0"/>
              <a:t>DATA SCIENCE | FALL 2021 ORIENTATION</a:t>
            </a:r>
          </a:p>
        </p:txBody>
      </p:sp>
      <p:sp>
        <p:nvSpPr>
          <p:cNvPr id="5" name="Slide Number Placeholder 4">
            <a:extLst>
              <a:ext uri="{FF2B5EF4-FFF2-40B4-BE49-F238E27FC236}">
                <a16:creationId xmlns:a16="http://schemas.microsoft.com/office/drawing/2014/main" id="{71EB076A-42A9-491B-A07A-7A9BC3BC8C94}"/>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36</a:t>
            </a:fld>
            <a:endParaRPr lang="en-US"/>
          </a:p>
        </p:txBody>
      </p:sp>
      <p:sp>
        <p:nvSpPr>
          <p:cNvPr id="6" name="TextBox 5">
            <a:extLst>
              <a:ext uri="{FF2B5EF4-FFF2-40B4-BE49-F238E27FC236}">
                <a16:creationId xmlns:a16="http://schemas.microsoft.com/office/drawing/2014/main" id="{88D0123B-619B-4662-AB4F-30B964EC0AFB}"/>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spTree>
    <p:extLst>
      <p:ext uri="{BB962C8B-B14F-4D97-AF65-F5344CB8AC3E}">
        <p14:creationId xmlns:p14="http://schemas.microsoft.com/office/powerpoint/2010/main" val="290439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22C2313-4B28-4CB5-B210-7D67F7C9DBFE}"/>
              </a:ext>
            </a:extLst>
          </p:cNvPr>
          <p:cNvSpPr>
            <a:spLocks noGrp="1"/>
          </p:cNvSpPr>
          <p:nvPr>
            <p:ph type="title"/>
          </p:nvPr>
        </p:nvSpPr>
        <p:spPr/>
        <p:txBody>
          <a:bodyPr/>
          <a:lstStyle/>
          <a:p>
            <a:r>
              <a:rPr lang="en-US" dirty="0"/>
              <a:t>LAB SPACE</a:t>
            </a:r>
          </a:p>
        </p:txBody>
      </p:sp>
      <p:sp>
        <p:nvSpPr>
          <p:cNvPr id="12" name="Content Placeholder 2">
            <a:extLst>
              <a:ext uri="{FF2B5EF4-FFF2-40B4-BE49-F238E27FC236}">
                <a16:creationId xmlns:a16="http://schemas.microsoft.com/office/drawing/2014/main" id="{9229D705-371E-48B8-BFFA-76D31187FF84}"/>
              </a:ext>
            </a:extLst>
          </p:cNvPr>
          <p:cNvSpPr>
            <a:spLocks noGrp="1"/>
          </p:cNvSpPr>
          <p:nvPr>
            <p:ph idx="1"/>
          </p:nvPr>
        </p:nvSpPr>
        <p:spPr/>
        <p:txBody>
          <a:bodyPr/>
          <a:lstStyle/>
          <a:p>
            <a:r>
              <a:rPr lang="en-US" dirty="0"/>
              <a:t>The Data Science program has designated lab space in the M3 building!</a:t>
            </a:r>
          </a:p>
          <a:p>
            <a:pPr lvl="1"/>
            <a:r>
              <a:rPr lang="en-US" dirty="0"/>
              <a:t>both existing/ready-to-use (2</a:t>
            </a:r>
            <a:r>
              <a:rPr lang="en-US" baseline="30000" dirty="0"/>
              <a:t>nd</a:t>
            </a:r>
            <a:r>
              <a:rPr lang="en-US" dirty="0"/>
              <a:t> floor) and new/under-construction (next door)</a:t>
            </a:r>
          </a:p>
          <a:p>
            <a:r>
              <a:rPr lang="en-US" dirty="0"/>
              <a:t>Unfortunately, </a:t>
            </a:r>
            <a:r>
              <a:rPr lang="en-US" u="sng" dirty="0"/>
              <a:t>not ready</a:t>
            </a:r>
            <a:r>
              <a:rPr lang="en-US" dirty="0"/>
              <a:t> to open </a:t>
            </a:r>
            <a:r>
              <a:rPr lang="en-US" u="sng" dirty="0"/>
              <a:t>immediately</a:t>
            </a:r>
            <a:r>
              <a:rPr lang="en-US" dirty="0"/>
              <a:t> this term due to Covid-19. </a:t>
            </a:r>
          </a:p>
          <a:p>
            <a:r>
              <a:rPr lang="en-US" dirty="0"/>
              <a:t>Will email and give information about using the space when appropriate.</a:t>
            </a:r>
          </a:p>
          <a:p>
            <a:pPr lvl="1"/>
            <a:endParaRPr lang="en-US" dirty="0"/>
          </a:p>
        </p:txBody>
      </p:sp>
      <p:sp>
        <p:nvSpPr>
          <p:cNvPr id="4" name="Footer Placeholder 3">
            <a:extLst>
              <a:ext uri="{FF2B5EF4-FFF2-40B4-BE49-F238E27FC236}">
                <a16:creationId xmlns:a16="http://schemas.microsoft.com/office/drawing/2014/main" id="{2FCD7481-FA62-4F19-AC94-6325DA8E01D5}"/>
              </a:ext>
            </a:extLst>
          </p:cNvPr>
          <p:cNvSpPr>
            <a:spLocks noGrp="1"/>
          </p:cNvSpPr>
          <p:nvPr>
            <p:ph type="ftr" sz="quarter" idx="11"/>
          </p:nvPr>
        </p:nvSpPr>
        <p:spPr/>
        <p:txBody>
          <a:bodyPr anchor="ctr">
            <a:normAutofit/>
          </a:bodyPr>
          <a:lstStyle/>
          <a:p>
            <a:pPr>
              <a:spcAft>
                <a:spcPts val="600"/>
              </a:spcAft>
            </a:pPr>
            <a:r>
              <a:rPr lang="en-US" dirty="0"/>
              <a:t>DATA SCIENCE | FALL 2021 ORIENTATION</a:t>
            </a:r>
          </a:p>
        </p:txBody>
      </p:sp>
      <p:sp>
        <p:nvSpPr>
          <p:cNvPr id="5" name="Slide Number Placeholder 4">
            <a:extLst>
              <a:ext uri="{FF2B5EF4-FFF2-40B4-BE49-F238E27FC236}">
                <a16:creationId xmlns:a16="http://schemas.microsoft.com/office/drawing/2014/main" id="{71EB076A-42A9-491B-A07A-7A9BC3BC8C94}"/>
              </a:ext>
            </a:extLst>
          </p:cNvPr>
          <p:cNvSpPr>
            <a:spLocks noGrp="1"/>
          </p:cNvSpPr>
          <p:nvPr>
            <p:ph type="sldNum" sz="quarter" idx="12"/>
          </p:nvPr>
        </p:nvSpPr>
        <p:spPr/>
        <p:txBody>
          <a:bodyPr anchor="ctr">
            <a:normAutofit/>
          </a:bodyPr>
          <a:lstStyle/>
          <a:p>
            <a:pPr>
              <a:spcAft>
                <a:spcPts val="600"/>
              </a:spcAft>
            </a:pPr>
            <a:r>
              <a:rPr lang="en-US"/>
              <a:t>PAGE  </a:t>
            </a:r>
            <a:fld id="{93005692-73BE-493E-93AB-ECD6027A7652}" type="slidenum">
              <a:rPr lang="en-US" smtClean="0"/>
              <a:pPr>
                <a:spcAft>
                  <a:spcPts val="600"/>
                </a:spcAft>
              </a:pPr>
              <a:t>37</a:t>
            </a:fld>
            <a:endParaRPr lang="en-US"/>
          </a:p>
        </p:txBody>
      </p:sp>
      <p:pic>
        <p:nvPicPr>
          <p:cNvPr id="1026" name="Picture 2" descr="Clip Art Computer Room Clipart">
            <a:extLst>
              <a:ext uri="{FF2B5EF4-FFF2-40B4-BE49-F238E27FC236}">
                <a16:creationId xmlns:a16="http://schemas.microsoft.com/office/drawing/2014/main" id="{C91A76BA-947A-4B01-A7BB-587EA24BE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562" y="3934373"/>
            <a:ext cx="3181350" cy="184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A90CD7-0A0A-4430-8CBC-ACF991731324}"/>
              </a:ext>
            </a:extLst>
          </p:cNvPr>
          <p:cNvSpPr txBox="1"/>
          <p:nvPr/>
        </p:nvSpPr>
        <p:spPr>
          <a:xfrm>
            <a:off x="11792532" y="6400980"/>
            <a:ext cx="327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Georgia"/>
                <a:ea typeface="+mn-ea"/>
                <a:cs typeface="+mn-cs"/>
              </a:rPr>
              <a:t>M</a:t>
            </a:r>
          </a:p>
        </p:txBody>
      </p:sp>
    </p:spTree>
    <p:extLst>
      <p:ext uri="{BB962C8B-B14F-4D97-AF65-F5344CB8AC3E}">
        <p14:creationId xmlns:p14="http://schemas.microsoft.com/office/powerpoint/2010/main" val="6132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033-B289-477D-832E-E8A26464C8A5}"/>
              </a:ext>
            </a:extLst>
          </p:cNvPr>
          <p:cNvSpPr>
            <a:spLocks noGrp="1"/>
          </p:cNvSpPr>
          <p:nvPr>
            <p:ph type="ctrTitle"/>
          </p:nvPr>
        </p:nvSpPr>
        <p:spPr/>
        <p:txBody>
          <a:bodyPr anchor="b">
            <a:normAutofit fontScale="90000"/>
          </a:bodyPr>
          <a:lstStyle/>
          <a:p>
            <a:r>
              <a:rPr lang="en-US" sz="5000" dirty="0"/>
              <a:t>CURRENT STUDENT PERSPECTIVE &amp; </a:t>
            </a:r>
            <a:br>
              <a:rPr lang="en-US" sz="5000" dirty="0"/>
            </a:br>
            <a:r>
              <a:rPr lang="en-US" sz="5000" dirty="0"/>
              <a:t>MATH GRAD STUDENT ASSOCIATION</a:t>
            </a:r>
          </a:p>
        </p:txBody>
      </p:sp>
      <p:sp>
        <p:nvSpPr>
          <p:cNvPr id="3" name="Content Placeholder 2">
            <a:extLst>
              <a:ext uri="{FF2B5EF4-FFF2-40B4-BE49-F238E27FC236}">
                <a16:creationId xmlns:a16="http://schemas.microsoft.com/office/drawing/2014/main" id="{E2062A6C-55A6-44BF-9A82-506684ED48EF}"/>
              </a:ext>
            </a:extLst>
          </p:cNvPr>
          <p:cNvSpPr>
            <a:spLocks noGrp="1"/>
          </p:cNvSpPr>
          <p:nvPr>
            <p:ph type="subTitle" idx="1"/>
          </p:nvPr>
        </p:nvSpPr>
        <p:spPr/>
        <p:txBody>
          <a:bodyPr anchor="t">
            <a:normAutofit/>
          </a:bodyPr>
          <a:lstStyle/>
          <a:p>
            <a:r>
              <a:rPr lang="en-US" dirty="0"/>
              <a:t>Ting Pan</a:t>
            </a:r>
          </a:p>
        </p:txBody>
      </p:sp>
      <p:sp>
        <p:nvSpPr>
          <p:cNvPr id="6" name="Footer Placeholder 5">
            <a:extLst>
              <a:ext uri="{FF2B5EF4-FFF2-40B4-BE49-F238E27FC236}">
                <a16:creationId xmlns:a16="http://schemas.microsoft.com/office/drawing/2014/main" id="{F824DC06-696A-4359-AE4C-4CB990317047}"/>
              </a:ext>
            </a:extLst>
          </p:cNvPr>
          <p:cNvSpPr>
            <a:spLocks noGrp="1"/>
          </p:cNvSpPr>
          <p:nvPr>
            <p:ph type="ftr" sz="quarter" idx="11"/>
          </p:nvPr>
        </p:nvSpPr>
        <p:spPr/>
        <p:txBody>
          <a:bodyPr anchor="ctr">
            <a:normAutofit/>
          </a:bodyPr>
          <a:lstStyle/>
          <a:p>
            <a:pPr>
              <a:spcAft>
                <a:spcPts val="600"/>
              </a:spcAft>
            </a:pPr>
            <a:r>
              <a:rPr lang="en-US" dirty="0"/>
              <a:t>DATA SCIENCE | FALL 2021 ORIENTATION</a:t>
            </a:r>
          </a:p>
        </p:txBody>
      </p:sp>
      <p:sp>
        <p:nvSpPr>
          <p:cNvPr id="5" name="Slide Number Placeholder 4">
            <a:extLst>
              <a:ext uri="{FF2B5EF4-FFF2-40B4-BE49-F238E27FC236}">
                <a16:creationId xmlns:a16="http://schemas.microsoft.com/office/drawing/2014/main" id="{6CEE24D9-7DA0-4507-B1DA-334983F668D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38</a:t>
            </a:fld>
            <a:endParaRPr lang="en-US" sz="700"/>
          </a:p>
        </p:txBody>
      </p:sp>
    </p:spTree>
    <p:extLst>
      <p:ext uri="{BB962C8B-B14F-4D97-AF65-F5344CB8AC3E}">
        <p14:creationId xmlns:p14="http://schemas.microsoft.com/office/powerpoint/2010/main" val="266581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0227-2F38-D741-9684-6915A557E2B3}"/>
              </a:ext>
            </a:extLst>
          </p:cNvPr>
          <p:cNvSpPr>
            <a:spLocks noGrp="1"/>
          </p:cNvSpPr>
          <p:nvPr>
            <p:ph type="title"/>
          </p:nvPr>
        </p:nvSpPr>
        <p:spPr/>
        <p:txBody>
          <a:bodyPr/>
          <a:lstStyle/>
          <a:p>
            <a:r>
              <a:rPr lang="en-CA" dirty="0"/>
              <a:t>MATH GRADUATE STUDENT ASSOCIATION (MATH GSA)</a:t>
            </a:r>
            <a:endParaRPr lang="en-US" dirty="0"/>
          </a:p>
        </p:txBody>
      </p:sp>
      <p:sp>
        <p:nvSpPr>
          <p:cNvPr id="3" name="Content Placeholder 2">
            <a:extLst>
              <a:ext uri="{FF2B5EF4-FFF2-40B4-BE49-F238E27FC236}">
                <a16:creationId xmlns:a16="http://schemas.microsoft.com/office/drawing/2014/main" id="{7C6FC052-6B57-2944-AC58-2D0E9E670AEF}"/>
              </a:ext>
            </a:extLst>
          </p:cNvPr>
          <p:cNvSpPr>
            <a:spLocks noGrp="1"/>
          </p:cNvSpPr>
          <p:nvPr>
            <p:ph idx="1"/>
          </p:nvPr>
        </p:nvSpPr>
        <p:spPr/>
        <p:txBody>
          <a:bodyPr>
            <a:normAutofit/>
          </a:bodyPr>
          <a:lstStyle/>
          <a:p>
            <a:r>
              <a:rPr lang="en-US" dirty="0"/>
              <a:t>Objectives (</a:t>
            </a:r>
            <a:r>
              <a:rPr lang="en-US" dirty="0" err="1"/>
              <a:t>i</a:t>
            </a:r>
            <a:r>
              <a:rPr lang="en-CA" dirty="0"/>
              <a:t>n the Faculty of Mathematics</a:t>
            </a:r>
            <a:r>
              <a:rPr lang="en-US" dirty="0"/>
              <a:t>)</a:t>
            </a:r>
          </a:p>
          <a:p>
            <a:pPr lvl="1"/>
            <a:r>
              <a:rPr lang="en-US" dirty="0"/>
              <a:t>Providing a forum for the voices of all graduate students</a:t>
            </a:r>
          </a:p>
          <a:p>
            <a:pPr lvl="1"/>
            <a:r>
              <a:rPr lang="en-CA" dirty="0"/>
              <a:t>Promoting an interdisciplinary culture</a:t>
            </a:r>
          </a:p>
          <a:p>
            <a:pPr lvl="1"/>
            <a:r>
              <a:rPr lang="en-CA" dirty="0"/>
              <a:t>Representing the interests of graduate students</a:t>
            </a:r>
          </a:p>
          <a:p>
            <a:pPr lvl="1"/>
            <a:r>
              <a:rPr lang="en-CA" dirty="0"/>
              <a:t>Promoting, directing and coordinating activities that will benefit the members.</a:t>
            </a:r>
            <a:endParaRPr lang="en-US" dirty="0"/>
          </a:p>
          <a:p>
            <a:r>
              <a:rPr lang="en-US" dirty="0"/>
              <a:t>Examples of what we have done</a:t>
            </a:r>
          </a:p>
          <a:p>
            <a:pPr lvl="1"/>
            <a:r>
              <a:rPr lang="en-CA" dirty="0"/>
              <a:t>Monthly/weekly virtual and holiday events</a:t>
            </a:r>
          </a:p>
          <a:p>
            <a:pPr lvl="1"/>
            <a:r>
              <a:rPr lang="en-CA" dirty="0"/>
              <a:t>Mental health training workshop and Mentorship program</a:t>
            </a:r>
          </a:p>
          <a:p>
            <a:pPr lvl="1"/>
            <a:endParaRPr lang="en-CA" dirty="0"/>
          </a:p>
        </p:txBody>
      </p:sp>
      <p:sp>
        <p:nvSpPr>
          <p:cNvPr id="4" name="Footer Placeholder 3">
            <a:extLst>
              <a:ext uri="{FF2B5EF4-FFF2-40B4-BE49-F238E27FC236}">
                <a16:creationId xmlns:a16="http://schemas.microsoft.com/office/drawing/2014/main" id="{76CC3649-754E-974F-A9D6-F2EE2F60AA4B}"/>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BF027173-4909-5A4B-8086-0CF13C74ABAF}"/>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dirty="0"/>
          </a:p>
        </p:txBody>
      </p:sp>
      <p:sp>
        <p:nvSpPr>
          <p:cNvPr id="6" name="TextBox 5">
            <a:extLst>
              <a:ext uri="{FF2B5EF4-FFF2-40B4-BE49-F238E27FC236}">
                <a16:creationId xmlns:a16="http://schemas.microsoft.com/office/drawing/2014/main" id="{C6501479-3164-41E9-81DB-21796061D2C9}"/>
              </a:ext>
            </a:extLst>
          </p:cNvPr>
          <p:cNvSpPr txBox="1"/>
          <p:nvPr/>
        </p:nvSpPr>
        <p:spPr>
          <a:xfrm>
            <a:off x="11792532" y="6400980"/>
            <a:ext cx="2792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orgia"/>
              </a:rPr>
              <a:t>T</a:t>
            </a:r>
            <a:endParaRPr kumimoji="0" lang="en-CA" sz="1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270199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 FEW NAMES OF INTEREST</a:t>
            </a:r>
          </a:p>
        </p:txBody>
      </p:sp>
      <p:sp>
        <p:nvSpPr>
          <p:cNvPr id="26" name="Footer Placeholder 5">
            <a:extLst>
              <a:ext uri="{FF2B5EF4-FFF2-40B4-BE49-F238E27FC236}">
                <a16:creationId xmlns:a16="http://schemas.microsoft.com/office/drawing/2014/main" id="{81EC917F-A2FD-46B3-B318-AF304AD98712}"/>
              </a:ext>
            </a:extLst>
          </p:cNvPr>
          <p:cNvSpPr>
            <a:spLocks noGrp="1"/>
          </p:cNvSpPr>
          <p:nvPr>
            <p:ph type="ftr" sz="quarter" idx="11"/>
          </p:nvPr>
        </p:nvSpPr>
        <p:spPr/>
        <p:txBody>
          <a:bodyPr/>
          <a:lstStyle/>
          <a:p>
            <a:r>
              <a:rPr lang="en-US" dirty="0"/>
              <a:t>DATA SCIENCE | FALL 2021 ORIENTATION</a:t>
            </a:r>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4</a:t>
            </a:fld>
            <a:endParaRPr lang="en-US" dirty="0"/>
          </a:p>
        </p:txBody>
      </p:sp>
      <p:grpSp>
        <p:nvGrpSpPr>
          <p:cNvPr id="9" name="Group 8">
            <a:extLst>
              <a:ext uri="{FF2B5EF4-FFF2-40B4-BE49-F238E27FC236}">
                <a16:creationId xmlns:a16="http://schemas.microsoft.com/office/drawing/2014/main" id="{53906CB0-7599-4595-A7A3-BFE9E37F2C20}"/>
              </a:ext>
            </a:extLst>
          </p:cNvPr>
          <p:cNvGrpSpPr/>
          <p:nvPr/>
        </p:nvGrpSpPr>
        <p:grpSpPr>
          <a:xfrm>
            <a:off x="1577185" y="2542716"/>
            <a:ext cx="5373179" cy="2426939"/>
            <a:chOff x="-73007" y="1461096"/>
            <a:chExt cx="6354281" cy="2870083"/>
          </a:xfrm>
        </p:grpSpPr>
        <p:sp>
          <p:nvSpPr>
            <p:cNvPr id="10" name="Rectangle 9">
              <a:extLst>
                <a:ext uri="{FF2B5EF4-FFF2-40B4-BE49-F238E27FC236}">
                  <a16:creationId xmlns:a16="http://schemas.microsoft.com/office/drawing/2014/main" id="{40E34A67-2306-463E-94C3-743D854EAF35}"/>
                </a:ext>
              </a:extLst>
            </p:cNvPr>
            <p:cNvSpPr/>
            <p:nvPr/>
          </p:nvSpPr>
          <p:spPr>
            <a:xfrm>
              <a:off x="3231865" y="3457640"/>
              <a:ext cx="3049409" cy="873539"/>
            </a:xfrm>
            <a:prstGeom prst="rect">
              <a:avLst/>
            </a:prstGeom>
          </p:spPr>
          <p:txBody>
            <a:bodyPr wrap="square">
              <a:spAutoFit/>
            </a:bodyPr>
            <a:lstStyle/>
            <a:p>
              <a:pPr algn="ctr"/>
              <a:r>
                <a:rPr lang="en-CA" b="1" dirty="0"/>
                <a:t>Ricardo </a:t>
              </a:r>
              <a:r>
                <a:rPr lang="en-CA" b="1" dirty="0" err="1"/>
                <a:t>Fukasawa</a:t>
              </a:r>
              <a:endParaRPr lang="en-CA" b="1" dirty="0"/>
            </a:p>
            <a:p>
              <a:pPr algn="ctr"/>
              <a:r>
                <a:rPr lang="en-CA" sz="1200" dirty="0"/>
                <a:t>Graduate Officer</a:t>
              </a:r>
            </a:p>
            <a:p>
              <a:pPr algn="ctr"/>
              <a:r>
                <a:rPr lang="en-CA" sz="1200" dirty="0"/>
                <a:t>C&amp;O Professor</a:t>
              </a:r>
            </a:p>
          </p:txBody>
        </p:sp>
        <p:pic>
          <p:nvPicPr>
            <p:cNvPr id="11" name="Picture 4" descr="Mu Zhu">
              <a:extLst>
                <a:ext uri="{FF2B5EF4-FFF2-40B4-BE49-F238E27FC236}">
                  <a16:creationId xmlns:a16="http://schemas.microsoft.com/office/drawing/2014/main" id="{62840E51-A776-4E60-BD43-739D5572C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7" y="1461096"/>
              <a:ext cx="1336586" cy="187122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8947CB47-0060-44CE-9A0C-6C83A69ED994}"/>
              </a:ext>
            </a:extLst>
          </p:cNvPr>
          <p:cNvSpPr/>
          <p:nvPr/>
        </p:nvSpPr>
        <p:spPr>
          <a:xfrm>
            <a:off x="7458363" y="4230991"/>
            <a:ext cx="2819094" cy="550072"/>
          </a:xfrm>
          <a:prstGeom prst="rect">
            <a:avLst/>
          </a:prstGeom>
        </p:spPr>
        <p:txBody>
          <a:bodyPr wrap="square">
            <a:spAutoFit/>
          </a:bodyPr>
          <a:lstStyle/>
          <a:p>
            <a:pPr algn="ctr"/>
            <a:r>
              <a:rPr lang="en-CA" b="1" dirty="0"/>
              <a:t>Silvana Shamuon</a:t>
            </a:r>
          </a:p>
          <a:p>
            <a:pPr algn="ctr"/>
            <a:r>
              <a:rPr lang="en-CA" sz="1200" dirty="0"/>
              <a:t>Graduate Program Administrator</a:t>
            </a:r>
            <a:endParaRPr lang="en-US" dirty="0"/>
          </a:p>
        </p:txBody>
      </p:sp>
      <p:sp>
        <p:nvSpPr>
          <p:cNvPr id="8" name="Rectangle 7">
            <a:extLst>
              <a:ext uri="{FF2B5EF4-FFF2-40B4-BE49-F238E27FC236}">
                <a16:creationId xmlns:a16="http://schemas.microsoft.com/office/drawing/2014/main" id="{435B162C-DD85-44EA-8734-4C28B1D6D39E}"/>
              </a:ext>
            </a:extLst>
          </p:cNvPr>
          <p:cNvSpPr/>
          <p:nvPr/>
        </p:nvSpPr>
        <p:spPr>
          <a:xfrm>
            <a:off x="1130862" y="4230991"/>
            <a:ext cx="1998323" cy="738664"/>
          </a:xfrm>
          <a:prstGeom prst="rect">
            <a:avLst/>
          </a:prstGeom>
        </p:spPr>
        <p:txBody>
          <a:bodyPr wrap="square">
            <a:spAutoFit/>
          </a:bodyPr>
          <a:lstStyle/>
          <a:p>
            <a:pPr algn="ctr"/>
            <a:r>
              <a:rPr lang="en-CA" b="1" dirty="0"/>
              <a:t>Mu Zhu </a:t>
            </a:r>
          </a:p>
          <a:p>
            <a:pPr algn="ctr"/>
            <a:r>
              <a:rPr lang="en-CA" sz="1200" dirty="0"/>
              <a:t>Program Director,</a:t>
            </a:r>
          </a:p>
          <a:p>
            <a:pPr algn="ctr"/>
            <a:r>
              <a:rPr lang="en-CA" sz="1200" dirty="0"/>
              <a:t>STATS Professor</a:t>
            </a:r>
            <a:endParaRPr lang="en-US" dirty="0"/>
          </a:p>
        </p:txBody>
      </p:sp>
      <p:cxnSp>
        <p:nvCxnSpPr>
          <p:cNvPr id="5" name="Straight Connector 4">
            <a:extLst>
              <a:ext uri="{FF2B5EF4-FFF2-40B4-BE49-F238E27FC236}">
                <a16:creationId xmlns:a16="http://schemas.microsoft.com/office/drawing/2014/main" id="{B93F3EC4-84A8-460E-986C-2B2E8D362CA9}"/>
              </a:ext>
            </a:extLst>
          </p:cNvPr>
          <p:cNvCxnSpPr>
            <a:cxnSpLocks/>
          </p:cNvCxnSpPr>
          <p:nvPr/>
        </p:nvCxnSpPr>
        <p:spPr>
          <a:xfrm>
            <a:off x="3129185" y="1344188"/>
            <a:ext cx="8499398"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60A44CF3-A30A-44AB-AEE8-32371024B077}"/>
              </a:ext>
            </a:extLst>
          </p:cNvPr>
          <p:cNvSpPr txBox="1">
            <a:spLocks/>
          </p:cNvSpPr>
          <p:nvPr/>
        </p:nvSpPr>
        <p:spPr>
          <a:xfrm>
            <a:off x="259004" y="1330035"/>
            <a:ext cx="2883076" cy="738664"/>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pPr algn="ctr">
              <a:lnSpc>
                <a:spcPct val="100000"/>
              </a:lnSpc>
            </a:pPr>
            <a:r>
              <a:rPr lang="en-US" sz="1800" dirty="0">
                <a:solidFill>
                  <a:schemeClr val="bg1"/>
                </a:solidFill>
              </a:rPr>
              <a:t>DATA SCIENCE</a:t>
            </a:r>
          </a:p>
        </p:txBody>
      </p:sp>
      <p:pic>
        <p:nvPicPr>
          <p:cNvPr id="6" name="Picture 5" descr="A person with red hair smiling&#10;&#10;Description automatically generated with medium confidence">
            <a:extLst>
              <a:ext uri="{FF2B5EF4-FFF2-40B4-BE49-F238E27FC236}">
                <a16:creationId xmlns:a16="http://schemas.microsoft.com/office/drawing/2014/main" id="{7714C844-772A-43D7-8472-4AFCF85F478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9602" r="27835"/>
          <a:stretch/>
        </p:blipFill>
        <p:spPr>
          <a:xfrm>
            <a:off x="8315762" y="2471576"/>
            <a:ext cx="1104295" cy="1575691"/>
          </a:xfrm>
          <a:prstGeom prst="rect">
            <a:avLst/>
          </a:prstGeom>
        </p:spPr>
      </p:pic>
      <p:pic>
        <p:nvPicPr>
          <p:cNvPr id="25" name="Picture 2" descr="Ricardo Fukasawa | Combinatorics and Optimization | University of Waterloo">
            <a:extLst>
              <a:ext uri="{FF2B5EF4-FFF2-40B4-BE49-F238E27FC236}">
                <a16:creationId xmlns:a16="http://schemas.microsoft.com/office/drawing/2014/main" id="{3DBEED07-C27B-4097-8C8C-B8CBE244A6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80015" y="2458213"/>
            <a:ext cx="1162117" cy="17431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5DDFB6-1665-4CE5-9E1F-5D851DB960D9}"/>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379407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15F0-DD8E-C846-BEE7-0D5B10C2C2D6}"/>
              </a:ext>
            </a:extLst>
          </p:cNvPr>
          <p:cNvSpPr>
            <a:spLocks noGrp="1"/>
          </p:cNvSpPr>
          <p:nvPr>
            <p:ph type="title"/>
          </p:nvPr>
        </p:nvSpPr>
        <p:spPr/>
        <p:txBody>
          <a:bodyPr/>
          <a:lstStyle/>
          <a:p>
            <a:r>
              <a:rPr lang="en-US" dirty="0"/>
              <a:t>MDSAI PROGRAM DIRECTOR &amp; CLASS AMBASSADOR</a:t>
            </a:r>
          </a:p>
        </p:txBody>
      </p:sp>
      <p:sp>
        <p:nvSpPr>
          <p:cNvPr id="3" name="Content Placeholder 2">
            <a:extLst>
              <a:ext uri="{FF2B5EF4-FFF2-40B4-BE49-F238E27FC236}">
                <a16:creationId xmlns:a16="http://schemas.microsoft.com/office/drawing/2014/main" id="{3727951E-DDA1-5849-9B77-FA54BDE658B9}"/>
              </a:ext>
            </a:extLst>
          </p:cNvPr>
          <p:cNvSpPr>
            <a:spLocks noGrp="1"/>
          </p:cNvSpPr>
          <p:nvPr>
            <p:ph idx="1"/>
          </p:nvPr>
        </p:nvSpPr>
        <p:spPr>
          <a:xfrm>
            <a:off x="259883" y="1413163"/>
            <a:ext cx="7621893" cy="4595117"/>
          </a:xfrm>
        </p:spPr>
        <p:txBody>
          <a:bodyPr>
            <a:normAutofit fontScale="92500" lnSpcReduction="10000"/>
          </a:bodyPr>
          <a:lstStyle/>
          <a:p>
            <a:r>
              <a:rPr lang="en-US" dirty="0"/>
              <a:t>Duties</a:t>
            </a:r>
          </a:p>
          <a:p>
            <a:pPr lvl="1"/>
            <a:r>
              <a:rPr lang="en-US" dirty="0"/>
              <a:t>Monthly board meeting with Math GSA</a:t>
            </a:r>
          </a:p>
          <a:p>
            <a:pPr lvl="1"/>
            <a:r>
              <a:rPr lang="en-US" dirty="0"/>
              <a:t>Arranging events for students of the MDSAI program</a:t>
            </a:r>
          </a:p>
          <a:p>
            <a:pPr lvl="1"/>
            <a:r>
              <a:rPr lang="en-US" dirty="0"/>
              <a:t>One-year program = one-year service time</a:t>
            </a:r>
          </a:p>
          <a:p>
            <a:r>
              <a:rPr lang="en-US" dirty="0"/>
              <a:t>What it brings to me</a:t>
            </a:r>
          </a:p>
          <a:p>
            <a:pPr lvl="1"/>
            <a:r>
              <a:rPr lang="en-US" dirty="0"/>
              <a:t>Building up connections inside or outside the MDSAI program</a:t>
            </a:r>
          </a:p>
          <a:p>
            <a:pPr lvl="1"/>
            <a:r>
              <a:rPr lang="en-US" dirty="0"/>
              <a:t>Helping others by volunteering as panelists</a:t>
            </a:r>
          </a:p>
          <a:p>
            <a:r>
              <a:rPr lang="en-US" dirty="0"/>
              <a:t>Running for the position!</a:t>
            </a:r>
          </a:p>
          <a:p>
            <a:pPr lvl="1"/>
            <a:r>
              <a:rPr lang="en-US" dirty="0"/>
              <a:t>An email will be sent out for the election (September, 2021) from Math GSA</a:t>
            </a:r>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91059E34-E95B-3D45-950F-44B4AC1513D3}"/>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6FCF1AF5-D832-CF45-A810-4F94FAC79B0E}"/>
              </a:ext>
            </a:extLst>
          </p:cNvPr>
          <p:cNvSpPr>
            <a:spLocks noGrp="1"/>
          </p:cNvSpPr>
          <p:nvPr>
            <p:ph type="sldNum" sz="quarter" idx="12"/>
          </p:nvPr>
        </p:nvSpPr>
        <p:spPr/>
        <p:txBody>
          <a:bodyPr/>
          <a:lstStyle/>
          <a:p>
            <a:r>
              <a:rPr lang="en-US"/>
              <a:t>PAGE  </a:t>
            </a:r>
            <a:fld id="{93005692-73BE-493E-93AB-ECD6027A7652}" type="slidenum">
              <a:rPr lang="en-US" smtClean="0"/>
              <a:pPr/>
              <a:t>40</a:t>
            </a:fld>
            <a:endParaRPr lang="en-US" dirty="0"/>
          </a:p>
        </p:txBody>
      </p:sp>
      <p:pic>
        <p:nvPicPr>
          <p:cNvPr id="7" name="Picture 6" descr="A group of people sitting at a table&#10;&#10;Description automatically generated with medium confidence">
            <a:extLst>
              <a:ext uri="{FF2B5EF4-FFF2-40B4-BE49-F238E27FC236}">
                <a16:creationId xmlns:a16="http://schemas.microsoft.com/office/drawing/2014/main" id="{019A2A00-63E7-F742-90AC-FEF6F2FC1D58}"/>
              </a:ext>
            </a:extLst>
          </p:cNvPr>
          <p:cNvPicPr>
            <a:picLocks noChangeAspect="1"/>
          </p:cNvPicPr>
          <p:nvPr/>
        </p:nvPicPr>
        <p:blipFill rotWithShape="1">
          <a:blip r:embed="rId2">
            <a:extLst>
              <a:ext uri="{28A0092B-C50C-407E-A947-70E740481C1C}">
                <a14:useLocalDpi xmlns:a14="http://schemas.microsoft.com/office/drawing/2010/main" val="0"/>
              </a:ext>
            </a:extLst>
          </a:blip>
          <a:srcRect l="12552" t="-1" r="23112" b="123"/>
          <a:stretch/>
        </p:blipFill>
        <p:spPr>
          <a:xfrm>
            <a:off x="7725508" y="1805355"/>
            <a:ext cx="4206745" cy="3639600"/>
          </a:xfrm>
          <a:prstGeom prst="rect">
            <a:avLst/>
          </a:prstGeom>
        </p:spPr>
      </p:pic>
      <p:sp>
        <p:nvSpPr>
          <p:cNvPr id="8" name="TextBox 7">
            <a:extLst>
              <a:ext uri="{FF2B5EF4-FFF2-40B4-BE49-F238E27FC236}">
                <a16:creationId xmlns:a16="http://schemas.microsoft.com/office/drawing/2014/main" id="{B19BE9D6-116A-4889-AD64-9E534F42BC93}"/>
              </a:ext>
            </a:extLst>
          </p:cNvPr>
          <p:cNvSpPr txBox="1"/>
          <p:nvPr/>
        </p:nvSpPr>
        <p:spPr>
          <a:xfrm>
            <a:off x="11792532" y="6400980"/>
            <a:ext cx="2792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orgia"/>
              </a:rPr>
              <a:t>T</a:t>
            </a:r>
            <a:endParaRPr kumimoji="0" lang="en-CA" sz="1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34235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033-B289-477D-832E-E8A26464C8A5}"/>
              </a:ext>
            </a:extLst>
          </p:cNvPr>
          <p:cNvSpPr>
            <a:spLocks noGrp="1"/>
          </p:cNvSpPr>
          <p:nvPr>
            <p:ph type="ctrTitle"/>
          </p:nvPr>
        </p:nvSpPr>
        <p:spPr/>
        <p:txBody>
          <a:bodyPr anchor="b">
            <a:normAutofit/>
          </a:bodyPr>
          <a:lstStyle/>
          <a:p>
            <a:r>
              <a:rPr lang="en-US" dirty="0"/>
              <a:t>VECTOR INSTITUTE</a:t>
            </a:r>
          </a:p>
        </p:txBody>
      </p:sp>
      <p:sp>
        <p:nvSpPr>
          <p:cNvPr id="3" name="Content Placeholder 2">
            <a:extLst>
              <a:ext uri="{FF2B5EF4-FFF2-40B4-BE49-F238E27FC236}">
                <a16:creationId xmlns:a16="http://schemas.microsoft.com/office/drawing/2014/main" id="{E2062A6C-55A6-44BF-9A82-506684ED48EF}"/>
              </a:ext>
            </a:extLst>
          </p:cNvPr>
          <p:cNvSpPr>
            <a:spLocks noGrp="1"/>
          </p:cNvSpPr>
          <p:nvPr>
            <p:ph type="subTitle" idx="1"/>
          </p:nvPr>
        </p:nvSpPr>
        <p:spPr/>
        <p:txBody>
          <a:bodyPr anchor="t">
            <a:normAutofit/>
          </a:bodyPr>
          <a:lstStyle/>
          <a:p>
            <a:r>
              <a:rPr lang="en-US" dirty="0" err="1"/>
              <a:t>Johannah</a:t>
            </a:r>
            <a:r>
              <a:rPr lang="en-US" dirty="0"/>
              <a:t> Thumb</a:t>
            </a:r>
          </a:p>
        </p:txBody>
      </p:sp>
      <p:sp>
        <p:nvSpPr>
          <p:cNvPr id="6" name="Footer Placeholder 5">
            <a:extLst>
              <a:ext uri="{FF2B5EF4-FFF2-40B4-BE49-F238E27FC236}">
                <a16:creationId xmlns:a16="http://schemas.microsoft.com/office/drawing/2014/main" id="{F824DC06-696A-4359-AE4C-4CB990317047}"/>
              </a:ext>
            </a:extLst>
          </p:cNvPr>
          <p:cNvSpPr>
            <a:spLocks noGrp="1"/>
          </p:cNvSpPr>
          <p:nvPr>
            <p:ph type="ftr" sz="quarter" idx="11"/>
          </p:nvPr>
        </p:nvSpPr>
        <p:spPr/>
        <p:txBody>
          <a:bodyPr anchor="ctr">
            <a:normAutofit/>
          </a:bodyPr>
          <a:lstStyle/>
          <a:p>
            <a:pPr>
              <a:spcAft>
                <a:spcPts val="600"/>
              </a:spcAft>
            </a:pPr>
            <a:r>
              <a:rPr lang="en-US" dirty="0"/>
              <a:t>DATA SCIENCE | FALL 2021 ORIENTATION</a:t>
            </a:r>
            <a:endParaRPr lang="en-US"/>
          </a:p>
        </p:txBody>
      </p:sp>
      <p:sp>
        <p:nvSpPr>
          <p:cNvPr id="5" name="Slide Number Placeholder 4">
            <a:extLst>
              <a:ext uri="{FF2B5EF4-FFF2-40B4-BE49-F238E27FC236}">
                <a16:creationId xmlns:a16="http://schemas.microsoft.com/office/drawing/2014/main" id="{6CEE24D9-7DA0-4507-B1DA-334983F668D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41</a:t>
            </a:fld>
            <a:endParaRPr lang="en-US" sz="700"/>
          </a:p>
        </p:txBody>
      </p:sp>
    </p:spTree>
    <p:extLst>
      <p:ext uri="{BB962C8B-B14F-4D97-AF65-F5344CB8AC3E}">
        <p14:creationId xmlns:p14="http://schemas.microsoft.com/office/powerpoint/2010/main" val="8586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12191996" cy="6858000"/>
          </a:xfrm>
          <a:prstGeom prst="rect">
            <a:avLst/>
          </a:prstGeom>
          <a:noFill/>
          <a:ln>
            <a:noFill/>
          </a:ln>
        </p:spPr>
      </p:pic>
      <p:sp>
        <p:nvSpPr>
          <p:cNvPr id="62" name="Google Shape;62;p14"/>
          <p:cNvSpPr txBox="1">
            <a:spLocks noGrp="1"/>
          </p:cNvSpPr>
          <p:nvPr>
            <p:ph type="title"/>
          </p:nvPr>
        </p:nvSpPr>
        <p:spPr>
          <a:xfrm>
            <a:off x="415597" y="288484"/>
            <a:ext cx="11360800" cy="763600"/>
          </a:xfrm>
          <a:prstGeom prst="rect">
            <a:avLst/>
          </a:prstGeom>
        </p:spPr>
        <p:txBody>
          <a:bodyPr spcFirstLastPara="1" vert="horz" wrap="square" lIns="121900" tIns="121900" rIns="121900" bIns="121900" rtlCol="0" anchor="t" anchorCtr="0">
            <a:noAutofit/>
          </a:bodyPr>
          <a:lstStyle/>
          <a:p>
            <a:r>
              <a:rPr lang="en" sz="4267" dirty="0">
                <a:solidFill>
                  <a:srgbClr val="3B45E3"/>
                </a:solidFill>
                <a:latin typeface="Karbon Semibold" panose="00000700000000000000" pitchFamily="50" charset="0"/>
              </a:rPr>
              <a:t>What Does Vector Institute Do?</a:t>
            </a:r>
            <a:endParaRPr sz="4267" dirty="0">
              <a:solidFill>
                <a:srgbClr val="3B45E3"/>
              </a:solidFill>
              <a:latin typeface="Karbon Semibold" panose="00000700000000000000" pitchFamily="50" charset="0"/>
            </a:endParaRPr>
          </a:p>
        </p:txBody>
      </p:sp>
      <p:sp>
        <p:nvSpPr>
          <p:cNvPr id="5" name="Google Shape;92;p4">
            <a:extLst>
              <a:ext uri="{FF2B5EF4-FFF2-40B4-BE49-F238E27FC236}">
                <a16:creationId xmlns:a16="http://schemas.microsoft.com/office/drawing/2014/main" id="{FC94651D-A28C-44FA-A8F5-33BAFC6A5516}"/>
              </a:ext>
            </a:extLst>
          </p:cNvPr>
          <p:cNvSpPr txBox="1"/>
          <p:nvPr/>
        </p:nvSpPr>
        <p:spPr>
          <a:xfrm>
            <a:off x="6700621" y="1128307"/>
            <a:ext cx="4973369" cy="2339047"/>
          </a:xfrm>
          <a:prstGeom prst="rect">
            <a:avLst/>
          </a:prstGeom>
          <a:noFill/>
          <a:ln>
            <a:noFill/>
          </a:ln>
        </p:spPr>
        <p:txBody>
          <a:bodyPr spcFirstLastPara="1" wrap="square" lIns="121900" tIns="60933" rIns="121900" bIns="60933" anchor="t" anchorCtr="0">
            <a:spAutoFit/>
          </a:bodyPr>
          <a:lstStyle/>
          <a:p>
            <a:r>
              <a:rPr lang="en-US" b="1" dirty="0">
                <a:solidFill>
                  <a:srgbClr val="3B45E3"/>
                </a:solidFill>
                <a:latin typeface="Karbon Medium" panose="00000600000000000000" pitchFamily="50" charset="0"/>
                <a:ea typeface="Calibri"/>
                <a:cs typeface="Calibri"/>
                <a:sym typeface="Calibri"/>
              </a:rPr>
              <a:t>Work with Industry</a:t>
            </a:r>
            <a:endParaRPr dirty="0">
              <a:solidFill>
                <a:srgbClr val="3B45E3"/>
              </a:solidFill>
              <a:latin typeface="Karbon Medium" panose="00000600000000000000" pitchFamily="50" charset="0"/>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Upskill their technical and business professionals through industry-focused AI training</a:t>
            </a:r>
            <a:endParaRPr dirty="0">
              <a:latin typeface="Karbon Regular" panose="00000500000000000000" pitchFamily="2" charset="0"/>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Collaborate with Vector researchers and other industry sponsors on hands-on AI projects with applications to real business problems</a:t>
            </a:r>
          </a:p>
          <a:p>
            <a:pPr marL="285744" indent="-285744">
              <a:buClr>
                <a:schemeClr val="dk1"/>
              </a:buClr>
              <a:buSzPts val="1300"/>
              <a:buFont typeface="Arial"/>
              <a:buChar char="•"/>
            </a:pPr>
            <a:r>
              <a:rPr lang="en-US" dirty="0">
                <a:solidFill>
                  <a:schemeClr val="dk1"/>
                </a:solidFill>
                <a:latin typeface="Karbon Regular" panose="00000500000000000000" pitchFamily="2" charset="0"/>
                <a:cs typeface="Calibri"/>
                <a:sym typeface="Calibri"/>
              </a:rPr>
              <a:t>Consult with top Vector researchers for guidance on specific AI-related challenges</a:t>
            </a:r>
            <a:endParaRPr dirty="0">
              <a:latin typeface="Karbon Regular" panose="00000500000000000000" pitchFamily="2" charset="0"/>
            </a:endParaRPr>
          </a:p>
        </p:txBody>
      </p:sp>
      <p:sp>
        <p:nvSpPr>
          <p:cNvPr id="7" name="Google Shape;94;p4">
            <a:extLst>
              <a:ext uri="{FF2B5EF4-FFF2-40B4-BE49-F238E27FC236}">
                <a16:creationId xmlns:a16="http://schemas.microsoft.com/office/drawing/2014/main" id="{9120D83A-78E1-486B-94E6-79EB8148C691}"/>
              </a:ext>
            </a:extLst>
          </p:cNvPr>
          <p:cNvSpPr txBox="1"/>
          <p:nvPr/>
        </p:nvSpPr>
        <p:spPr>
          <a:xfrm>
            <a:off x="1357833" y="3694667"/>
            <a:ext cx="4087360" cy="2062048"/>
          </a:xfrm>
          <a:prstGeom prst="rect">
            <a:avLst/>
          </a:prstGeom>
          <a:noFill/>
          <a:ln>
            <a:noFill/>
          </a:ln>
        </p:spPr>
        <p:txBody>
          <a:bodyPr spcFirstLastPara="1" wrap="square" lIns="121900" tIns="60933" rIns="121900" bIns="60933" anchor="t" anchorCtr="0">
            <a:spAutoFit/>
          </a:bodyPr>
          <a:lstStyle/>
          <a:p>
            <a:r>
              <a:rPr lang="en-US" b="1" dirty="0">
                <a:solidFill>
                  <a:srgbClr val="3B45E3"/>
                </a:solidFill>
                <a:latin typeface="Calibri"/>
                <a:ea typeface="Calibri"/>
                <a:cs typeface="Calibri"/>
                <a:sym typeface="Calibri"/>
              </a:rPr>
              <a:t>Academic Partnerships </a:t>
            </a:r>
            <a:endParaRPr dirty="0">
              <a:solidFill>
                <a:srgbClr val="3B45E3"/>
              </a:solidFill>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Working with Ontario universities to deliver more AI master’s programs and graduates to grow the workforce</a:t>
            </a:r>
          </a:p>
          <a:p>
            <a:pPr marL="285744" indent="-285744">
              <a:buClr>
                <a:schemeClr val="dk1"/>
              </a:buClr>
              <a:buSzPts val="1300"/>
              <a:buFont typeface="Arial"/>
              <a:buChar char="•"/>
            </a:pPr>
            <a:r>
              <a:rPr lang="en-US" dirty="0">
                <a:solidFill>
                  <a:schemeClr val="dk1"/>
                </a:solidFill>
                <a:latin typeface="Karbon Regular" panose="00000500000000000000" pitchFamily="2" charset="0"/>
                <a:cs typeface="Calibri"/>
                <a:sym typeface="Calibri"/>
              </a:rPr>
              <a:t>Support AI master’s students in career exploration, networking, and securing meaningful employment in industry</a:t>
            </a:r>
            <a:endParaRPr dirty="0">
              <a:latin typeface="Karbon Regular" panose="00000500000000000000" pitchFamily="2" charset="0"/>
            </a:endParaRPr>
          </a:p>
        </p:txBody>
      </p:sp>
      <p:sp>
        <p:nvSpPr>
          <p:cNvPr id="10" name="Google Shape;97;p4">
            <a:extLst>
              <a:ext uri="{FF2B5EF4-FFF2-40B4-BE49-F238E27FC236}">
                <a16:creationId xmlns:a16="http://schemas.microsoft.com/office/drawing/2014/main" id="{D1A55E0F-2A15-4014-87B2-C4435DA4200D}"/>
              </a:ext>
            </a:extLst>
          </p:cNvPr>
          <p:cNvSpPr txBox="1"/>
          <p:nvPr/>
        </p:nvSpPr>
        <p:spPr>
          <a:xfrm>
            <a:off x="1319607" y="1121778"/>
            <a:ext cx="4115891" cy="2339047"/>
          </a:xfrm>
          <a:prstGeom prst="rect">
            <a:avLst/>
          </a:prstGeom>
          <a:noFill/>
          <a:ln>
            <a:noFill/>
          </a:ln>
        </p:spPr>
        <p:txBody>
          <a:bodyPr spcFirstLastPara="1" wrap="square" lIns="121900" tIns="60933" rIns="121900" bIns="60933" anchor="t" anchorCtr="0">
            <a:spAutoFit/>
          </a:bodyPr>
          <a:lstStyle/>
          <a:p>
            <a:r>
              <a:rPr lang="en-US" b="1" dirty="0">
                <a:solidFill>
                  <a:srgbClr val="3B45E3"/>
                </a:solidFill>
                <a:latin typeface="Karbon Medium" panose="00000600000000000000" pitchFamily="50" charset="0"/>
                <a:ea typeface="Calibri"/>
                <a:cs typeface="Calibri"/>
                <a:sym typeface="Calibri"/>
              </a:rPr>
              <a:t>World-Class Research</a:t>
            </a:r>
            <a:endParaRPr dirty="0">
              <a:solidFill>
                <a:srgbClr val="3B45E3"/>
              </a:solidFill>
              <a:latin typeface="Karbon Medium" panose="00000600000000000000" pitchFamily="50" charset="0"/>
            </a:endParaRPr>
          </a:p>
          <a:p>
            <a:pPr marL="285742" indent="-285742">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Hiring top AI scientists </a:t>
            </a:r>
            <a:endParaRPr dirty="0">
              <a:solidFill>
                <a:schemeClr val="dk1"/>
              </a:solidFill>
              <a:latin typeface="Karbon Regular" panose="00000500000000000000" pitchFamily="2" charset="0"/>
              <a:ea typeface="Calibri"/>
              <a:cs typeface="Calibri"/>
              <a:sym typeface="Calibri"/>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Publishing &amp; presenting in top conferences and journals</a:t>
            </a:r>
            <a:endParaRPr dirty="0">
              <a:latin typeface="Karbon Regular" panose="00000500000000000000" pitchFamily="2" charset="0"/>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Computing resources (800+ GPUs)</a:t>
            </a:r>
            <a:endParaRPr dirty="0">
              <a:latin typeface="Karbon Regular" panose="00000500000000000000" pitchFamily="2" charset="0"/>
            </a:endParaRPr>
          </a:p>
          <a:p>
            <a:pPr marL="285744" indent="-285744">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Growing community of over 600 Vector researchers including Faculty, Affiliates, Students and collaborators </a:t>
            </a:r>
            <a:endParaRPr dirty="0">
              <a:latin typeface="Karbon Regular" panose="00000500000000000000" pitchFamily="2" charset="0"/>
            </a:endParaRPr>
          </a:p>
        </p:txBody>
      </p:sp>
      <p:sp>
        <p:nvSpPr>
          <p:cNvPr id="13" name="Google Shape;100;p4">
            <a:extLst>
              <a:ext uri="{FF2B5EF4-FFF2-40B4-BE49-F238E27FC236}">
                <a16:creationId xmlns:a16="http://schemas.microsoft.com/office/drawing/2014/main" id="{CEBC4D1B-21BB-4E0C-8959-04F5B6F2A8F8}"/>
              </a:ext>
            </a:extLst>
          </p:cNvPr>
          <p:cNvSpPr/>
          <p:nvPr/>
        </p:nvSpPr>
        <p:spPr>
          <a:xfrm>
            <a:off x="5744225" y="1576154"/>
            <a:ext cx="785543" cy="797223"/>
          </a:xfrm>
          <a:custGeom>
            <a:avLst/>
            <a:gdLst/>
            <a:ahLst/>
            <a:cxnLst/>
            <a:rect l="l" t="t" r="r" b="b"/>
            <a:pathLst>
              <a:path w="75" h="76" extrusionOk="0">
                <a:moveTo>
                  <a:pt x="18" y="25"/>
                </a:moveTo>
                <a:cubicBezTo>
                  <a:pt x="19" y="25"/>
                  <a:pt x="19" y="25"/>
                  <a:pt x="20" y="26"/>
                </a:cubicBezTo>
                <a:cubicBezTo>
                  <a:pt x="23" y="22"/>
                  <a:pt x="26" y="20"/>
                  <a:pt x="30" y="17"/>
                </a:cubicBezTo>
                <a:cubicBezTo>
                  <a:pt x="29" y="16"/>
                  <a:pt x="29" y="16"/>
                  <a:pt x="29" y="15"/>
                </a:cubicBezTo>
                <a:cubicBezTo>
                  <a:pt x="29" y="14"/>
                  <a:pt x="29" y="13"/>
                  <a:pt x="30" y="13"/>
                </a:cubicBezTo>
                <a:cubicBezTo>
                  <a:pt x="26" y="10"/>
                  <a:pt x="22" y="8"/>
                  <a:pt x="17" y="6"/>
                </a:cubicBezTo>
                <a:cubicBezTo>
                  <a:pt x="13" y="8"/>
                  <a:pt x="10" y="12"/>
                  <a:pt x="7" y="16"/>
                </a:cubicBezTo>
                <a:cubicBezTo>
                  <a:pt x="9" y="19"/>
                  <a:pt x="12" y="23"/>
                  <a:pt x="14" y="26"/>
                </a:cubicBezTo>
                <a:cubicBezTo>
                  <a:pt x="15" y="26"/>
                  <a:pt x="17" y="25"/>
                  <a:pt x="18" y="25"/>
                </a:cubicBezTo>
                <a:close/>
                <a:moveTo>
                  <a:pt x="10" y="33"/>
                </a:moveTo>
                <a:cubicBezTo>
                  <a:pt x="10" y="32"/>
                  <a:pt x="10" y="31"/>
                  <a:pt x="11" y="30"/>
                </a:cubicBezTo>
                <a:cubicBezTo>
                  <a:pt x="8" y="27"/>
                  <a:pt x="6" y="24"/>
                  <a:pt x="4" y="21"/>
                </a:cubicBezTo>
                <a:cubicBezTo>
                  <a:pt x="1" y="26"/>
                  <a:pt x="0" y="32"/>
                  <a:pt x="0" y="38"/>
                </a:cubicBezTo>
                <a:cubicBezTo>
                  <a:pt x="0" y="45"/>
                  <a:pt x="1" y="51"/>
                  <a:pt x="5" y="57"/>
                </a:cubicBezTo>
                <a:cubicBezTo>
                  <a:pt x="6" y="50"/>
                  <a:pt x="8" y="44"/>
                  <a:pt x="11" y="38"/>
                </a:cubicBezTo>
                <a:cubicBezTo>
                  <a:pt x="10" y="37"/>
                  <a:pt x="10" y="35"/>
                  <a:pt x="10" y="33"/>
                </a:cubicBezTo>
                <a:close/>
                <a:moveTo>
                  <a:pt x="37" y="7"/>
                </a:moveTo>
                <a:cubicBezTo>
                  <a:pt x="39" y="7"/>
                  <a:pt x="41" y="8"/>
                  <a:pt x="43" y="9"/>
                </a:cubicBezTo>
                <a:cubicBezTo>
                  <a:pt x="47" y="7"/>
                  <a:pt x="51" y="6"/>
                  <a:pt x="56" y="5"/>
                </a:cubicBezTo>
                <a:cubicBezTo>
                  <a:pt x="50" y="2"/>
                  <a:pt x="44" y="0"/>
                  <a:pt x="37" y="0"/>
                </a:cubicBezTo>
                <a:cubicBezTo>
                  <a:pt x="33" y="0"/>
                  <a:pt x="28" y="1"/>
                  <a:pt x="24" y="3"/>
                </a:cubicBezTo>
                <a:cubicBezTo>
                  <a:pt x="27" y="4"/>
                  <a:pt x="30" y="6"/>
                  <a:pt x="33" y="8"/>
                </a:cubicBezTo>
                <a:cubicBezTo>
                  <a:pt x="34" y="8"/>
                  <a:pt x="36" y="7"/>
                  <a:pt x="37" y="7"/>
                </a:cubicBezTo>
                <a:close/>
                <a:moveTo>
                  <a:pt x="49" y="45"/>
                </a:moveTo>
                <a:cubicBezTo>
                  <a:pt x="50" y="44"/>
                  <a:pt x="51" y="43"/>
                  <a:pt x="51" y="42"/>
                </a:cubicBezTo>
                <a:cubicBezTo>
                  <a:pt x="49" y="35"/>
                  <a:pt x="45" y="28"/>
                  <a:pt x="40" y="22"/>
                </a:cubicBezTo>
                <a:cubicBezTo>
                  <a:pt x="40" y="23"/>
                  <a:pt x="38" y="23"/>
                  <a:pt x="37" y="23"/>
                </a:cubicBezTo>
                <a:cubicBezTo>
                  <a:pt x="36" y="23"/>
                  <a:pt x="34" y="23"/>
                  <a:pt x="33" y="22"/>
                </a:cubicBezTo>
                <a:cubicBezTo>
                  <a:pt x="30" y="24"/>
                  <a:pt x="27" y="26"/>
                  <a:pt x="25" y="29"/>
                </a:cubicBezTo>
                <a:cubicBezTo>
                  <a:pt x="25" y="30"/>
                  <a:pt x="26" y="32"/>
                  <a:pt x="26" y="33"/>
                </a:cubicBezTo>
                <a:cubicBezTo>
                  <a:pt x="26" y="34"/>
                  <a:pt x="26" y="35"/>
                  <a:pt x="26" y="36"/>
                </a:cubicBezTo>
                <a:cubicBezTo>
                  <a:pt x="33" y="40"/>
                  <a:pt x="41" y="44"/>
                  <a:pt x="49" y="45"/>
                </a:cubicBezTo>
                <a:close/>
                <a:moveTo>
                  <a:pt x="60" y="56"/>
                </a:moveTo>
                <a:cubicBezTo>
                  <a:pt x="60" y="57"/>
                  <a:pt x="60" y="59"/>
                  <a:pt x="60" y="60"/>
                </a:cubicBezTo>
                <a:cubicBezTo>
                  <a:pt x="60" y="63"/>
                  <a:pt x="60" y="66"/>
                  <a:pt x="59" y="68"/>
                </a:cubicBezTo>
                <a:cubicBezTo>
                  <a:pt x="66" y="64"/>
                  <a:pt x="71" y="57"/>
                  <a:pt x="73" y="49"/>
                </a:cubicBezTo>
                <a:cubicBezTo>
                  <a:pt x="70" y="50"/>
                  <a:pt x="67" y="50"/>
                  <a:pt x="64" y="51"/>
                </a:cubicBezTo>
                <a:cubicBezTo>
                  <a:pt x="63" y="53"/>
                  <a:pt x="62" y="55"/>
                  <a:pt x="60" y="56"/>
                </a:cubicBezTo>
                <a:close/>
                <a:moveTo>
                  <a:pt x="47" y="50"/>
                </a:moveTo>
                <a:cubicBezTo>
                  <a:pt x="38" y="49"/>
                  <a:pt x="30" y="45"/>
                  <a:pt x="22" y="40"/>
                </a:cubicBezTo>
                <a:cubicBezTo>
                  <a:pt x="21" y="41"/>
                  <a:pt x="19" y="41"/>
                  <a:pt x="18" y="41"/>
                </a:cubicBezTo>
                <a:cubicBezTo>
                  <a:pt x="17" y="41"/>
                  <a:pt x="17" y="41"/>
                  <a:pt x="16" y="41"/>
                </a:cubicBezTo>
                <a:cubicBezTo>
                  <a:pt x="13" y="48"/>
                  <a:pt x="10" y="55"/>
                  <a:pt x="10" y="64"/>
                </a:cubicBezTo>
                <a:cubicBezTo>
                  <a:pt x="13" y="67"/>
                  <a:pt x="18" y="70"/>
                  <a:pt x="23" y="73"/>
                </a:cubicBezTo>
                <a:cubicBezTo>
                  <a:pt x="29" y="63"/>
                  <a:pt x="37" y="55"/>
                  <a:pt x="47" y="50"/>
                </a:cubicBezTo>
                <a:close/>
                <a:moveTo>
                  <a:pt x="62" y="10"/>
                </a:moveTo>
                <a:cubicBezTo>
                  <a:pt x="56" y="11"/>
                  <a:pt x="51" y="12"/>
                  <a:pt x="45" y="14"/>
                </a:cubicBezTo>
                <a:cubicBezTo>
                  <a:pt x="45" y="15"/>
                  <a:pt x="45" y="15"/>
                  <a:pt x="45" y="15"/>
                </a:cubicBezTo>
                <a:cubicBezTo>
                  <a:pt x="45" y="16"/>
                  <a:pt x="45" y="18"/>
                  <a:pt x="45" y="19"/>
                </a:cubicBezTo>
                <a:cubicBezTo>
                  <a:pt x="50" y="25"/>
                  <a:pt x="54" y="32"/>
                  <a:pt x="57" y="40"/>
                </a:cubicBezTo>
                <a:cubicBezTo>
                  <a:pt x="60" y="40"/>
                  <a:pt x="63" y="42"/>
                  <a:pt x="64" y="45"/>
                </a:cubicBezTo>
                <a:cubicBezTo>
                  <a:pt x="68" y="45"/>
                  <a:pt x="71" y="44"/>
                  <a:pt x="74" y="43"/>
                </a:cubicBezTo>
                <a:cubicBezTo>
                  <a:pt x="75" y="41"/>
                  <a:pt x="75" y="40"/>
                  <a:pt x="75" y="38"/>
                </a:cubicBezTo>
                <a:cubicBezTo>
                  <a:pt x="75" y="27"/>
                  <a:pt x="70" y="17"/>
                  <a:pt x="62" y="10"/>
                </a:cubicBezTo>
                <a:close/>
                <a:moveTo>
                  <a:pt x="51" y="55"/>
                </a:moveTo>
                <a:cubicBezTo>
                  <a:pt x="42" y="59"/>
                  <a:pt x="34" y="66"/>
                  <a:pt x="28" y="74"/>
                </a:cubicBezTo>
                <a:cubicBezTo>
                  <a:pt x="31" y="75"/>
                  <a:pt x="34" y="76"/>
                  <a:pt x="37" y="76"/>
                </a:cubicBezTo>
                <a:cubicBezTo>
                  <a:pt x="43" y="76"/>
                  <a:pt x="48" y="74"/>
                  <a:pt x="53" y="72"/>
                </a:cubicBezTo>
                <a:cubicBezTo>
                  <a:pt x="54" y="68"/>
                  <a:pt x="54" y="64"/>
                  <a:pt x="54" y="60"/>
                </a:cubicBezTo>
                <a:cubicBezTo>
                  <a:pt x="54" y="59"/>
                  <a:pt x="54" y="57"/>
                  <a:pt x="54" y="56"/>
                </a:cubicBezTo>
                <a:cubicBezTo>
                  <a:pt x="53" y="56"/>
                  <a:pt x="52" y="55"/>
                  <a:pt x="51" y="55"/>
                </a:cubicBezTo>
                <a:close/>
              </a:path>
            </a:pathLst>
          </a:custGeom>
          <a:solidFill>
            <a:srgbClr val="EC08AA"/>
          </a:solidFill>
          <a:ln>
            <a:noFill/>
          </a:ln>
        </p:spPr>
        <p:txBody>
          <a:bodyPr spcFirstLastPara="1" wrap="square" lIns="91433" tIns="45700" rIns="91433" bIns="45700" anchor="t" anchorCtr="0">
            <a:noAutofit/>
          </a:bodyPr>
          <a:lstStyle/>
          <a:p>
            <a:endParaRPr sz="1333">
              <a:solidFill>
                <a:srgbClr val="3A3A4A"/>
              </a:solidFill>
            </a:endParaRPr>
          </a:p>
        </p:txBody>
      </p:sp>
      <p:sp>
        <p:nvSpPr>
          <p:cNvPr id="15" name="Google Shape;102;p4">
            <a:extLst>
              <a:ext uri="{FF2B5EF4-FFF2-40B4-BE49-F238E27FC236}">
                <a16:creationId xmlns:a16="http://schemas.microsoft.com/office/drawing/2014/main" id="{724CC839-B17D-49C8-BA30-1CAC9DC82A34}"/>
              </a:ext>
            </a:extLst>
          </p:cNvPr>
          <p:cNvSpPr txBox="1"/>
          <p:nvPr/>
        </p:nvSpPr>
        <p:spPr>
          <a:xfrm>
            <a:off x="6765357" y="3694431"/>
            <a:ext cx="5178183" cy="2062048"/>
          </a:xfrm>
          <a:prstGeom prst="rect">
            <a:avLst/>
          </a:prstGeom>
          <a:noFill/>
          <a:ln>
            <a:noFill/>
          </a:ln>
        </p:spPr>
        <p:txBody>
          <a:bodyPr spcFirstLastPara="1" wrap="square" lIns="121900" tIns="60933" rIns="121900" bIns="60933" anchor="t" anchorCtr="0">
            <a:spAutoFit/>
          </a:bodyPr>
          <a:lstStyle/>
          <a:p>
            <a:r>
              <a:rPr lang="en-US" b="1" dirty="0">
                <a:solidFill>
                  <a:srgbClr val="3B45E3"/>
                </a:solidFill>
                <a:latin typeface="Calibri"/>
                <a:ea typeface="Calibri"/>
                <a:cs typeface="Calibri"/>
                <a:sym typeface="Calibri"/>
              </a:rPr>
              <a:t>Work with the Health Sector</a:t>
            </a:r>
            <a:endParaRPr dirty="0">
              <a:solidFill>
                <a:srgbClr val="3B45E3"/>
              </a:solidFill>
            </a:endParaRPr>
          </a:p>
          <a:p>
            <a:pPr marL="285742" indent="-285742">
              <a:buClr>
                <a:schemeClr val="dk1"/>
              </a:buClr>
              <a:buSzPts val="1300"/>
              <a:buFont typeface="Arial"/>
              <a:buChar char="•"/>
            </a:pPr>
            <a:r>
              <a:rPr lang="en-US" dirty="0">
                <a:solidFill>
                  <a:schemeClr val="dk1"/>
                </a:solidFill>
                <a:latin typeface="Karbon Regular" panose="00000500000000000000" pitchFamily="2" charset="0"/>
                <a:ea typeface="Calibri"/>
                <a:cs typeface="Calibri"/>
                <a:sym typeface="Calibri"/>
              </a:rPr>
              <a:t>Create opportunities for AI research and widespread applications stemming from Ontario’s large single-payer health system </a:t>
            </a:r>
            <a:endParaRPr dirty="0">
              <a:solidFill>
                <a:schemeClr val="dk1"/>
              </a:solidFill>
              <a:latin typeface="Karbon Regular" panose="00000500000000000000" pitchFamily="2" charset="0"/>
              <a:ea typeface="Calibri"/>
              <a:cs typeface="Calibri"/>
              <a:sym typeface="Calibri"/>
            </a:endParaRPr>
          </a:p>
          <a:p>
            <a:pPr marL="285744" indent="-285744">
              <a:buClr>
                <a:schemeClr val="dk1"/>
              </a:buClr>
              <a:buSzPts val="1300"/>
              <a:buFont typeface="Calibri"/>
              <a:buChar char="•"/>
            </a:pPr>
            <a:r>
              <a:rPr lang="en-US" dirty="0">
                <a:solidFill>
                  <a:schemeClr val="dk1"/>
                </a:solidFill>
                <a:latin typeface="Karbon Regular" panose="00000500000000000000" pitchFamily="2" charset="0"/>
                <a:ea typeface="Calibri"/>
                <a:cs typeface="Calibri"/>
                <a:sym typeface="Calibri"/>
              </a:rPr>
              <a:t>Supporting the establishment of private and secure analysis-ready health data infrastructure for research; health system improvement projects </a:t>
            </a:r>
            <a:endParaRPr dirty="0">
              <a:solidFill>
                <a:schemeClr val="dk1"/>
              </a:solidFill>
              <a:latin typeface="Karbon Regular" panose="00000500000000000000" pitchFamily="2" charset="0"/>
              <a:ea typeface="Calibri"/>
              <a:cs typeface="Calibri"/>
              <a:sym typeface="Calibri"/>
            </a:endParaRPr>
          </a:p>
        </p:txBody>
      </p:sp>
      <p:pic>
        <p:nvPicPr>
          <p:cNvPr id="3" name="Graphic 2" descr="Research">
            <a:extLst>
              <a:ext uri="{FF2B5EF4-FFF2-40B4-BE49-F238E27FC236}">
                <a16:creationId xmlns:a16="http://schemas.microsoft.com/office/drawing/2014/main" id="{112719E3-DDD4-4C12-8AEE-AD0903CA3E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644" y="1450074"/>
            <a:ext cx="939469" cy="939469"/>
          </a:xfrm>
          <a:prstGeom prst="rect">
            <a:avLst/>
          </a:prstGeom>
        </p:spPr>
      </p:pic>
      <p:pic>
        <p:nvPicPr>
          <p:cNvPr id="17" name="Graphic 16" descr="Graduation cap">
            <a:extLst>
              <a:ext uri="{FF2B5EF4-FFF2-40B4-BE49-F238E27FC236}">
                <a16:creationId xmlns:a16="http://schemas.microsoft.com/office/drawing/2014/main" id="{4F3F4497-3108-4DDA-BF31-E33E45776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138" y="3862931"/>
            <a:ext cx="939469" cy="939469"/>
          </a:xfrm>
          <a:prstGeom prst="rect">
            <a:avLst/>
          </a:prstGeom>
        </p:spPr>
      </p:pic>
      <p:pic>
        <p:nvPicPr>
          <p:cNvPr id="19" name="Graphic 18" descr="Heart with pulse">
            <a:extLst>
              <a:ext uri="{FF2B5EF4-FFF2-40B4-BE49-F238E27FC236}">
                <a16:creationId xmlns:a16="http://schemas.microsoft.com/office/drawing/2014/main" id="{BA62520F-C179-4481-B7E0-0FA1CC5432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44224" y="3959068"/>
            <a:ext cx="1051115" cy="10511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12191996" cy="6858000"/>
          </a:xfrm>
          <a:prstGeom prst="rect">
            <a:avLst/>
          </a:prstGeom>
          <a:noFill/>
          <a:ln>
            <a:noFill/>
          </a:ln>
        </p:spPr>
      </p:pic>
      <p:sp>
        <p:nvSpPr>
          <p:cNvPr id="62" name="Google Shape;62;p14"/>
          <p:cNvSpPr txBox="1">
            <a:spLocks noGrp="1"/>
          </p:cNvSpPr>
          <p:nvPr>
            <p:ph type="title"/>
          </p:nvPr>
        </p:nvSpPr>
        <p:spPr>
          <a:xfrm>
            <a:off x="415597" y="288484"/>
            <a:ext cx="11360800" cy="763600"/>
          </a:xfrm>
          <a:prstGeom prst="rect">
            <a:avLst/>
          </a:prstGeom>
        </p:spPr>
        <p:txBody>
          <a:bodyPr spcFirstLastPara="1" vert="horz" wrap="square" lIns="121900" tIns="121900" rIns="121900" bIns="121900" rtlCol="0" anchor="t" anchorCtr="0">
            <a:noAutofit/>
          </a:bodyPr>
          <a:lstStyle/>
          <a:p>
            <a:r>
              <a:rPr lang="en" sz="4267" dirty="0">
                <a:solidFill>
                  <a:srgbClr val="3B45E3"/>
                </a:solidFill>
                <a:latin typeface="Karbon Semibold" panose="00000700000000000000" pitchFamily="50" charset="0"/>
              </a:rPr>
              <a:t>Vector Recognized AI-Related Programs</a:t>
            </a:r>
            <a:br>
              <a:rPr lang="en" sz="4267" dirty="0">
                <a:solidFill>
                  <a:srgbClr val="3B45E3"/>
                </a:solidFill>
                <a:latin typeface="Karbon Semibold" panose="00000700000000000000" pitchFamily="50" charset="0"/>
              </a:rPr>
            </a:br>
            <a:endParaRPr sz="4267" dirty="0">
              <a:solidFill>
                <a:srgbClr val="3B45E3"/>
              </a:solidFill>
              <a:latin typeface="Karbon Semibold" panose="00000700000000000000" pitchFamily="50" charset="0"/>
            </a:endParaRPr>
          </a:p>
        </p:txBody>
      </p:sp>
      <p:sp>
        <p:nvSpPr>
          <p:cNvPr id="2" name="TextBox 1">
            <a:extLst>
              <a:ext uri="{FF2B5EF4-FFF2-40B4-BE49-F238E27FC236}">
                <a16:creationId xmlns:a16="http://schemas.microsoft.com/office/drawing/2014/main" id="{3B24A89E-3BA6-4730-9C38-93A7C5B6B628}"/>
              </a:ext>
            </a:extLst>
          </p:cNvPr>
          <p:cNvSpPr txBox="1"/>
          <p:nvPr/>
        </p:nvSpPr>
        <p:spPr>
          <a:xfrm>
            <a:off x="491067" y="1388534"/>
            <a:ext cx="11192933" cy="3375796"/>
          </a:xfrm>
          <a:prstGeom prst="rect">
            <a:avLst/>
          </a:prstGeom>
          <a:noFill/>
        </p:spPr>
        <p:txBody>
          <a:bodyPr wrap="square" rtlCol="0">
            <a:spAutoFit/>
          </a:bodyPr>
          <a:lstStyle/>
          <a:p>
            <a:pPr marL="380990" indent="-380990">
              <a:buClr>
                <a:srgbClr val="EC08AA"/>
              </a:buClr>
              <a:buFont typeface="Arial" panose="020B0604020202020204" pitchFamily="34" charset="0"/>
              <a:buChar char="•"/>
            </a:pPr>
            <a:r>
              <a:rPr lang="en-US" sz="2667" dirty="0">
                <a:latin typeface="Karbon Regular" panose="00000500000000000000" pitchFamily="2" charset="0"/>
              </a:rPr>
              <a:t>The MDSAI and </a:t>
            </a:r>
            <a:r>
              <a:rPr lang="en-US" sz="2667" dirty="0" err="1">
                <a:latin typeface="Karbon Regular" panose="00000500000000000000" pitchFamily="2" charset="0"/>
              </a:rPr>
              <a:t>M.Math</a:t>
            </a:r>
            <a:r>
              <a:rPr lang="en-US" sz="2667" dirty="0">
                <a:latin typeface="Karbon Regular" panose="00000500000000000000" pitchFamily="2" charset="0"/>
              </a:rPr>
              <a:t> in Data Science programs are recognized by the Vector Institute as </a:t>
            </a:r>
            <a:r>
              <a:rPr lang="en-US" sz="2667" b="1" dirty="0">
                <a:solidFill>
                  <a:srgbClr val="3B45E3"/>
                </a:solidFill>
                <a:latin typeface="Karbon Semibold" panose="00000700000000000000" pitchFamily="50" charset="0"/>
              </a:rPr>
              <a:t>delivering a curriculum that equips its graduates with the skills and competencies sought by industry</a:t>
            </a:r>
          </a:p>
          <a:p>
            <a:pPr marL="380990" indent="-380990">
              <a:buClr>
                <a:srgbClr val="EC08AA"/>
              </a:buClr>
              <a:buFont typeface="Arial" panose="020B0604020202020204" pitchFamily="34" charset="0"/>
              <a:buChar char="•"/>
            </a:pPr>
            <a:r>
              <a:rPr lang="en-US" sz="2667" dirty="0">
                <a:latin typeface="Karbon Regular" panose="00000500000000000000" pitchFamily="2" charset="0"/>
              </a:rPr>
              <a:t>Your programs’ curricula was reviewed by a committee of Vector faculty and industry representatives working in AI. </a:t>
            </a:r>
          </a:p>
          <a:p>
            <a:pPr marL="380990" indent="-380990">
              <a:buClr>
                <a:srgbClr val="EC08AA"/>
              </a:buClr>
              <a:buFont typeface="Arial" panose="020B0604020202020204" pitchFamily="34" charset="0"/>
              <a:buChar char="•"/>
            </a:pPr>
            <a:r>
              <a:rPr lang="en-US" sz="2667" dirty="0">
                <a:latin typeface="Karbon Regular" panose="00000500000000000000" pitchFamily="2" charset="0"/>
              </a:rPr>
              <a:t>Recognized programs may be in </a:t>
            </a:r>
            <a:r>
              <a:rPr lang="en-US" sz="2667" dirty="0">
                <a:solidFill>
                  <a:srgbClr val="3B45E3"/>
                </a:solidFill>
                <a:latin typeface="Karbon Semibold" panose="00000700000000000000" pitchFamily="50" charset="0"/>
              </a:rPr>
              <a:t>core-technical </a:t>
            </a:r>
            <a:r>
              <a:rPr lang="en-US" sz="2667" dirty="0">
                <a:latin typeface="Karbon Regular" panose="00000500000000000000" pitchFamily="2" charset="0"/>
              </a:rPr>
              <a:t>(typically STEM) or </a:t>
            </a:r>
            <a:r>
              <a:rPr lang="en-US" sz="2667" dirty="0">
                <a:solidFill>
                  <a:srgbClr val="3B45E3"/>
                </a:solidFill>
                <a:latin typeface="Karbon Semibold" panose="00000700000000000000" pitchFamily="50" charset="0"/>
              </a:rPr>
              <a:t>complementary</a:t>
            </a:r>
            <a:r>
              <a:rPr lang="en-US" sz="2667" dirty="0">
                <a:latin typeface="Karbon Regular" panose="00000500000000000000" pitchFamily="2" charset="0"/>
              </a:rPr>
              <a:t> areas (e.g. business or health) and may have an </a:t>
            </a:r>
            <a:r>
              <a:rPr lang="en-US" sz="2667" b="1" dirty="0">
                <a:solidFill>
                  <a:srgbClr val="3B45E3"/>
                </a:solidFill>
                <a:latin typeface="Karbon Semibold" panose="00000700000000000000" pitchFamily="50" charset="0"/>
              </a:rPr>
              <a:t>applied</a:t>
            </a:r>
            <a:r>
              <a:rPr lang="en-US" sz="2667" dirty="0">
                <a:latin typeface="Karbon Regular" panose="00000500000000000000" pitchFamily="2" charset="0"/>
              </a:rPr>
              <a:t> or </a:t>
            </a:r>
            <a:r>
              <a:rPr lang="en-US" sz="2667" dirty="0">
                <a:solidFill>
                  <a:srgbClr val="3B45E3"/>
                </a:solidFill>
                <a:latin typeface="Karbon Semibold" panose="00000700000000000000" pitchFamily="50" charset="0"/>
              </a:rPr>
              <a:t>research</a:t>
            </a:r>
            <a:r>
              <a:rPr lang="en-US" sz="2667" dirty="0">
                <a:latin typeface="Karbon Regular" panose="00000500000000000000" pitchFamily="2" charset="0"/>
              </a:rPr>
              <a:t> focus.</a:t>
            </a:r>
            <a:endParaRPr lang="en-CA" sz="2667" dirty="0">
              <a:latin typeface="Karbon Regular" panose="00000500000000000000" pitchFamily="2" charset="0"/>
            </a:endParaRPr>
          </a:p>
        </p:txBody>
      </p:sp>
    </p:spTree>
    <p:extLst>
      <p:ext uri="{BB962C8B-B14F-4D97-AF65-F5344CB8AC3E}">
        <p14:creationId xmlns:p14="http://schemas.microsoft.com/office/powerpoint/2010/main" val="4060459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12191996" cy="6858000"/>
          </a:xfrm>
          <a:prstGeom prst="rect">
            <a:avLst/>
          </a:prstGeom>
          <a:noFill/>
          <a:ln>
            <a:noFill/>
          </a:ln>
        </p:spPr>
      </p:pic>
      <p:sp>
        <p:nvSpPr>
          <p:cNvPr id="62" name="Google Shape;62;p14"/>
          <p:cNvSpPr txBox="1">
            <a:spLocks noGrp="1"/>
          </p:cNvSpPr>
          <p:nvPr>
            <p:ph type="title"/>
          </p:nvPr>
        </p:nvSpPr>
        <p:spPr>
          <a:xfrm>
            <a:off x="415597" y="288484"/>
            <a:ext cx="11360800" cy="763600"/>
          </a:xfrm>
          <a:prstGeom prst="rect">
            <a:avLst/>
          </a:prstGeom>
        </p:spPr>
        <p:txBody>
          <a:bodyPr spcFirstLastPara="1" vert="horz" wrap="square" lIns="121900" tIns="121900" rIns="121900" bIns="121900" rtlCol="0" anchor="t" anchorCtr="0">
            <a:noAutofit/>
          </a:bodyPr>
          <a:lstStyle/>
          <a:p>
            <a:r>
              <a:rPr lang="en" sz="4267" dirty="0">
                <a:solidFill>
                  <a:srgbClr val="3B45E3"/>
                </a:solidFill>
                <a:latin typeface="Karbon Semibold" panose="00000700000000000000" pitchFamily="50" charset="0"/>
              </a:rPr>
              <a:t>Vector &amp; YOU: Benefits to AI Master’s Students</a:t>
            </a:r>
            <a:br>
              <a:rPr lang="en" sz="4267" dirty="0">
                <a:solidFill>
                  <a:srgbClr val="3B45E3"/>
                </a:solidFill>
                <a:latin typeface="Karbon Semibold" panose="00000700000000000000" pitchFamily="50" charset="0"/>
              </a:rPr>
            </a:br>
            <a:endParaRPr sz="4267" dirty="0">
              <a:solidFill>
                <a:srgbClr val="3B45E3"/>
              </a:solidFill>
              <a:latin typeface="Karbon Semibold" panose="00000700000000000000" pitchFamily="50" charset="0"/>
            </a:endParaRPr>
          </a:p>
        </p:txBody>
      </p:sp>
      <p:sp>
        <p:nvSpPr>
          <p:cNvPr id="2" name="TextBox 1">
            <a:extLst>
              <a:ext uri="{FF2B5EF4-FFF2-40B4-BE49-F238E27FC236}">
                <a16:creationId xmlns:a16="http://schemas.microsoft.com/office/drawing/2014/main" id="{3B24A89E-3BA6-4730-9C38-93A7C5B6B628}"/>
              </a:ext>
            </a:extLst>
          </p:cNvPr>
          <p:cNvSpPr txBox="1"/>
          <p:nvPr/>
        </p:nvSpPr>
        <p:spPr>
          <a:xfrm>
            <a:off x="491067" y="1388534"/>
            <a:ext cx="11192933" cy="3786229"/>
          </a:xfrm>
          <a:prstGeom prst="rect">
            <a:avLst/>
          </a:prstGeom>
          <a:noFill/>
        </p:spPr>
        <p:txBody>
          <a:bodyPr wrap="square" rtlCol="0">
            <a:spAutoFit/>
          </a:bodyPr>
          <a:lstStyle/>
          <a:p>
            <a:pPr marL="380990" indent="-380990">
              <a:buClr>
                <a:srgbClr val="EC08AA"/>
              </a:buClr>
              <a:buFont typeface="Arial" panose="020B0604020202020204" pitchFamily="34" charset="0"/>
              <a:buChar char="•"/>
            </a:pPr>
            <a:r>
              <a:rPr lang="en-US" sz="2667" dirty="0">
                <a:latin typeface="Karbon Regular" panose="00000500000000000000" pitchFamily="2" charset="0"/>
              </a:rPr>
              <a:t>Opportunities to </a:t>
            </a:r>
            <a:r>
              <a:rPr lang="en-US" sz="2667" dirty="0">
                <a:solidFill>
                  <a:srgbClr val="3B45E3"/>
                </a:solidFill>
                <a:latin typeface="Karbon Semibold" panose="00000700000000000000" pitchFamily="50" charset="0"/>
              </a:rPr>
              <a:t>learn about career pathways and projects in AI  </a:t>
            </a:r>
            <a:r>
              <a:rPr lang="en-US" sz="2667" dirty="0">
                <a:latin typeface="Karbon Regular" panose="00000500000000000000" pitchFamily="2" charset="0"/>
              </a:rPr>
              <a:t>including exploring specific industries and topics such as our upcoming event on </a:t>
            </a:r>
            <a:r>
              <a:rPr lang="en-US" sz="2667" dirty="0">
                <a:solidFill>
                  <a:srgbClr val="F727CF"/>
                </a:solidFill>
                <a:latin typeface="Karbon Semibold" panose="00000700000000000000" pitchFamily="50" charset="0"/>
              </a:rPr>
              <a:t>Research &amp; Careers in AI: Health (November 10)</a:t>
            </a:r>
            <a:endParaRPr lang="en-US" sz="2667" b="1" dirty="0">
              <a:solidFill>
                <a:srgbClr val="F727CF"/>
              </a:solidFill>
              <a:latin typeface="Karbon Semibold" panose="00000700000000000000" pitchFamily="50" charset="0"/>
            </a:endParaRPr>
          </a:p>
          <a:p>
            <a:pPr marL="380990" indent="-380990">
              <a:buClr>
                <a:srgbClr val="EC08AA"/>
              </a:buClr>
              <a:buFont typeface="Arial" panose="020B0604020202020204" pitchFamily="34" charset="0"/>
              <a:buChar char="•"/>
            </a:pPr>
            <a:r>
              <a:rPr lang="en-US" sz="2667" dirty="0">
                <a:latin typeface="Karbon Regular" panose="00000500000000000000" pitchFamily="2" charset="0"/>
              </a:rPr>
              <a:t>Build a strong network to support you throughout your career through </a:t>
            </a:r>
            <a:r>
              <a:rPr lang="en-US" sz="2667" dirty="0">
                <a:solidFill>
                  <a:srgbClr val="3B45E3"/>
                </a:solidFill>
                <a:latin typeface="Karbon Semibold" panose="00000700000000000000" pitchFamily="50" charset="0"/>
              </a:rPr>
              <a:t>networking opportunities </a:t>
            </a:r>
            <a:r>
              <a:rPr lang="en-US" sz="2667" dirty="0">
                <a:latin typeface="Karbon Regular" panose="00000500000000000000" pitchFamily="2" charset="0"/>
              </a:rPr>
              <a:t>with other students, researchers, industry professionals, recruiters, and more! </a:t>
            </a:r>
          </a:p>
          <a:p>
            <a:pPr marL="380990" indent="-380990">
              <a:buClr>
                <a:srgbClr val="EC08AA"/>
              </a:buClr>
              <a:buFont typeface="Arial" panose="020B0604020202020204" pitchFamily="34" charset="0"/>
              <a:buChar char="•"/>
            </a:pPr>
            <a:r>
              <a:rPr lang="en-US" sz="2667" dirty="0">
                <a:latin typeface="Karbon Regular" panose="00000500000000000000" pitchFamily="2" charset="0"/>
              </a:rPr>
              <a:t>Career exploration and recruitment-focused events such as our annual </a:t>
            </a:r>
            <a:r>
              <a:rPr lang="en-US" sz="2667" dirty="0">
                <a:solidFill>
                  <a:srgbClr val="F727CF"/>
                </a:solidFill>
                <a:latin typeface="Karbon Semibold" panose="00000700000000000000" pitchFamily="50" charset="0"/>
                <a:hlinkClick r:id="rId4">
                  <a:extLst>
                    <a:ext uri="{A12FA001-AC4F-418D-AE19-62706E023703}">
                      <ahyp:hlinkClr xmlns:ahyp="http://schemas.microsoft.com/office/drawing/2018/hyperlinkcolor" val="tx"/>
                    </a:ext>
                  </a:extLst>
                </a:hlinkClick>
              </a:rPr>
              <a:t>Vector AI Master’s Summit &amp; Career Fair on September 23</a:t>
            </a:r>
            <a:r>
              <a:rPr lang="en-US" sz="2667" baseline="30000" dirty="0">
                <a:solidFill>
                  <a:srgbClr val="F727CF"/>
                </a:solidFill>
                <a:latin typeface="Karbon Semibold" panose="00000700000000000000" pitchFamily="50" charset="0"/>
                <a:hlinkClick r:id="rId4">
                  <a:extLst>
                    <a:ext uri="{A12FA001-AC4F-418D-AE19-62706E023703}">
                      <ahyp:hlinkClr xmlns:ahyp="http://schemas.microsoft.com/office/drawing/2018/hyperlinkcolor" val="tx"/>
                    </a:ext>
                  </a:extLst>
                </a:hlinkClick>
              </a:rPr>
              <a:t>rd</a:t>
            </a:r>
            <a:r>
              <a:rPr lang="en-US" sz="2667" baseline="30000" dirty="0">
                <a:solidFill>
                  <a:srgbClr val="3B45E3"/>
                </a:solidFill>
                <a:latin typeface="Karbon Semibold" panose="00000700000000000000" pitchFamily="50" charset="0"/>
              </a:rPr>
              <a:t> </a:t>
            </a:r>
            <a:r>
              <a:rPr lang="en-US" sz="2667" dirty="0">
                <a:latin typeface="Karbon Regular" panose="00000500000000000000" pitchFamily="2" charset="0"/>
              </a:rPr>
              <a:t>and information sessions with individual employers throughout the year</a:t>
            </a:r>
            <a:endParaRPr lang="en-CA" sz="2667" dirty="0">
              <a:latin typeface="Karbon Regular" panose="00000500000000000000" pitchFamily="2" charset="0"/>
            </a:endParaRPr>
          </a:p>
        </p:txBody>
      </p:sp>
    </p:spTree>
    <p:extLst>
      <p:ext uri="{BB962C8B-B14F-4D97-AF65-F5344CB8AC3E}">
        <p14:creationId xmlns:p14="http://schemas.microsoft.com/office/powerpoint/2010/main" val="1595731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12191996" cy="6858000"/>
          </a:xfrm>
          <a:prstGeom prst="rect">
            <a:avLst/>
          </a:prstGeom>
          <a:noFill/>
          <a:ln>
            <a:noFill/>
          </a:ln>
        </p:spPr>
      </p:pic>
      <p:sp>
        <p:nvSpPr>
          <p:cNvPr id="62" name="Google Shape;62;p14"/>
          <p:cNvSpPr txBox="1">
            <a:spLocks noGrp="1"/>
          </p:cNvSpPr>
          <p:nvPr>
            <p:ph type="title"/>
          </p:nvPr>
        </p:nvSpPr>
        <p:spPr>
          <a:xfrm>
            <a:off x="415597" y="288484"/>
            <a:ext cx="11360800" cy="763600"/>
          </a:xfrm>
          <a:prstGeom prst="rect">
            <a:avLst/>
          </a:prstGeom>
        </p:spPr>
        <p:txBody>
          <a:bodyPr spcFirstLastPara="1" vert="horz" wrap="square" lIns="121900" tIns="121900" rIns="121900" bIns="121900" rtlCol="0" anchor="t" anchorCtr="0">
            <a:noAutofit/>
          </a:bodyPr>
          <a:lstStyle/>
          <a:p>
            <a:r>
              <a:rPr lang="en" sz="4267" dirty="0">
                <a:solidFill>
                  <a:srgbClr val="3B45E3"/>
                </a:solidFill>
                <a:latin typeface="Karbon Semibold" panose="00000700000000000000" pitchFamily="50" charset="0"/>
              </a:rPr>
              <a:t>Vector &amp; YOU: Benefits to AI Master’s Students</a:t>
            </a:r>
            <a:br>
              <a:rPr lang="en" sz="4267" dirty="0">
                <a:solidFill>
                  <a:srgbClr val="3B45E3"/>
                </a:solidFill>
                <a:latin typeface="Karbon Semibold" panose="00000700000000000000" pitchFamily="50" charset="0"/>
              </a:rPr>
            </a:br>
            <a:endParaRPr sz="4267" dirty="0">
              <a:solidFill>
                <a:srgbClr val="3B45E3"/>
              </a:solidFill>
              <a:latin typeface="Karbon Semibold" panose="00000700000000000000" pitchFamily="50" charset="0"/>
            </a:endParaRPr>
          </a:p>
        </p:txBody>
      </p:sp>
      <p:sp>
        <p:nvSpPr>
          <p:cNvPr id="2" name="TextBox 1">
            <a:extLst>
              <a:ext uri="{FF2B5EF4-FFF2-40B4-BE49-F238E27FC236}">
                <a16:creationId xmlns:a16="http://schemas.microsoft.com/office/drawing/2014/main" id="{3B24A89E-3BA6-4730-9C38-93A7C5B6B628}"/>
              </a:ext>
            </a:extLst>
          </p:cNvPr>
          <p:cNvSpPr txBox="1"/>
          <p:nvPr/>
        </p:nvSpPr>
        <p:spPr>
          <a:xfrm>
            <a:off x="491067" y="1388534"/>
            <a:ext cx="11192933" cy="5017527"/>
          </a:xfrm>
          <a:prstGeom prst="rect">
            <a:avLst/>
          </a:prstGeom>
          <a:noFill/>
        </p:spPr>
        <p:txBody>
          <a:bodyPr wrap="square" rtlCol="0">
            <a:spAutoFit/>
          </a:bodyPr>
          <a:lstStyle/>
          <a:p>
            <a:pPr marL="380990" indent="-380990">
              <a:buClr>
                <a:srgbClr val="EC08AA"/>
              </a:buClr>
              <a:buFont typeface="Arial" panose="020B0604020202020204" pitchFamily="34" charset="0"/>
              <a:buChar char="•"/>
            </a:pPr>
            <a:r>
              <a:rPr lang="en-US" sz="2667" dirty="0">
                <a:solidFill>
                  <a:srgbClr val="3B45E3"/>
                </a:solidFill>
                <a:latin typeface="Karbon Semibold" panose="00000700000000000000" pitchFamily="50" charset="0"/>
              </a:rPr>
              <a:t>Career support activities </a:t>
            </a:r>
            <a:r>
              <a:rPr lang="en-US" sz="2667" dirty="0">
                <a:latin typeface="Karbon Regular" panose="00000500000000000000" pitchFamily="2" charset="0"/>
              </a:rPr>
              <a:t>to support you in preparing for your internship/job search or career transition </a:t>
            </a:r>
            <a:endParaRPr lang="en-US" sz="2667" b="1" dirty="0">
              <a:solidFill>
                <a:srgbClr val="3B45E3"/>
              </a:solidFill>
              <a:latin typeface="Karbon Semibold" panose="00000700000000000000" pitchFamily="50" charset="0"/>
            </a:endParaRPr>
          </a:p>
          <a:p>
            <a:pPr marL="380990" indent="-380990">
              <a:buClr>
                <a:srgbClr val="EC08AA"/>
              </a:buClr>
              <a:buFont typeface="Arial" panose="020B0604020202020204" pitchFamily="34" charset="0"/>
              <a:buChar char="•"/>
            </a:pPr>
            <a:r>
              <a:rPr lang="en-US" sz="2667" dirty="0">
                <a:latin typeface="Karbon Regular" panose="00000500000000000000" pitchFamily="2" charset="0"/>
              </a:rPr>
              <a:t>Exposure to </a:t>
            </a:r>
            <a:r>
              <a:rPr lang="en-US" sz="2667" dirty="0">
                <a:solidFill>
                  <a:srgbClr val="3B45E3"/>
                </a:solidFill>
                <a:latin typeface="Karbon Semibold" panose="00000700000000000000" pitchFamily="50" charset="0"/>
              </a:rPr>
              <a:t>leading AI research and best practices </a:t>
            </a:r>
            <a:r>
              <a:rPr lang="en-US" sz="2667" dirty="0">
                <a:latin typeface="Karbon Regular" panose="00000500000000000000" pitchFamily="2" charset="0"/>
              </a:rPr>
              <a:t>through events and our video archive including Fields Talks, past Research &amp; Careers in Events, research talks from top faculty and practitioners in AI </a:t>
            </a:r>
          </a:p>
          <a:p>
            <a:pPr marL="380990" indent="-380990">
              <a:buClr>
                <a:srgbClr val="EC08AA"/>
              </a:buClr>
              <a:buFont typeface="Arial" panose="020B0604020202020204" pitchFamily="34" charset="0"/>
              <a:buChar char="•"/>
            </a:pPr>
            <a:r>
              <a:rPr lang="en-US" sz="2667" dirty="0">
                <a:latin typeface="Karbon Regular" panose="00000500000000000000" pitchFamily="2" charset="0"/>
              </a:rPr>
              <a:t>Access to Vector’s paid </a:t>
            </a:r>
            <a:r>
              <a:rPr lang="en-US" sz="2667" dirty="0">
                <a:solidFill>
                  <a:srgbClr val="3B45E3"/>
                </a:solidFill>
                <a:latin typeface="Karbon Semibold" panose="00000700000000000000" pitchFamily="50" charset="0"/>
              </a:rPr>
              <a:t>Applied Internship Program </a:t>
            </a:r>
            <a:r>
              <a:rPr lang="en-US" sz="2667" dirty="0">
                <a:latin typeface="Karbon Regular" panose="00000500000000000000" pitchFamily="2" charset="0"/>
              </a:rPr>
              <a:t>and work at Vector on real-world data and AI-related projects across workstreams including Health, Engineering, Industry Innovation, and Academic Partnerships</a:t>
            </a:r>
            <a:endParaRPr lang="en-US" sz="2667" dirty="0">
              <a:solidFill>
                <a:srgbClr val="3B45E3"/>
              </a:solidFill>
              <a:latin typeface="Karbon Semibold" panose="00000700000000000000" pitchFamily="50" charset="0"/>
            </a:endParaRPr>
          </a:p>
          <a:p>
            <a:pPr marL="380990" indent="-380990">
              <a:buClr>
                <a:srgbClr val="EC08AA"/>
              </a:buClr>
              <a:buFont typeface="Arial" panose="020B0604020202020204" pitchFamily="34" charset="0"/>
              <a:buChar char="•"/>
            </a:pPr>
            <a:r>
              <a:rPr lang="en-US" sz="2667" dirty="0">
                <a:latin typeface="Karbon Regular" panose="00000500000000000000" pitchFamily="2" charset="0"/>
              </a:rPr>
              <a:t>Join the </a:t>
            </a:r>
            <a:r>
              <a:rPr lang="en-US" sz="2667" dirty="0">
                <a:solidFill>
                  <a:srgbClr val="3B45E3"/>
                </a:solidFill>
                <a:latin typeface="Karbon Semibold" panose="00000700000000000000" pitchFamily="50" charset="0"/>
              </a:rPr>
              <a:t>Vector alumni network</a:t>
            </a:r>
            <a:r>
              <a:rPr lang="en-US" sz="2667" dirty="0">
                <a:latin typeface="Karbon Regular" panose="00000500000000000000" pitchFamily="2" charset="0"/>
              </a:rPr>
              <a:t> post-graduation and continue to receive the support of Vector’s community through events and networking opportunities throughout your career</a:t>
            </a:r>
          </a:p>
          <a:p>
            <a:pPr marL="380990" indent="-380990">
              <a:buClr>
                <a:srgbClr val="EC08AA"/>
              </a:buClr>
              <a:buFont typeface="Arial" panose="020B0604020202020204" pitchFamily="34" charset="0"/>
              <a:buChar char="•"/>
            </a:pPr>
            <a:endParaRPr lang="en-CA" sz="2667" dirty="0">
              <a:latin typeface="Karbon Regular" panose="00000500000000000000" pitchFamily="2" charset="0"/>
            </a:endParaRPr>
          </a:p>
        </p:txBody>
      </p:sp>
    </p:spTree>
    <p:extLst>
      <p:ext uri="{BB962C8B-B14F-4D97-AF65-F5344CB8AC3E}">
        <p14:creationId xmlns:p14="http://schemas.microsoft.com/office/powerpoint/2010/main" val="1977093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61;p14">
            <a:extLst>
              <a:ext uri="{FF2B5EF4-FFF2-40B4-BE49-F238E27FC236}">
                <a16:creationId xmlns:a16="http://schemas.microsoft.com/office/drawing/2014/main" id="{BC36B126-6345-4E39-8C99-68ECD4AAF310}"/>
              </a:ext>
            </a:extLst>
          </p:cNvPr>
          <p:cNvPicPr preferRelativeResize="0"/>
          <p:nvPr/>
        </p:nvPicPr>
        <p:blipFill>
          <a:blip r:embed="rId4">
            <a:alphaModFix/>
          </a:blip>
          <a:stretch>
            <a:fillRect/>
          </a:stretch>
        </p:blipFill>
        <p:spPr>
          <a:xfrm>
            <a:off x="1455" y="0"/>
            <a:ext cx="12191996" cy="6858000"/>
          </a:xfrm>
          <a:prstGeom prst="rect">
            <a:avLst/>
          </a:prstGeom>
          <a:noFill/>
          <a:ln>
            <a:noFill/>
          </a:ln>
        </p:spPr>
      </p:pic>
      <p:graphicFrame>
        <p:nvGraphicFramePr>
          <p:cNvPr id="5" name="Object 4" hidden="1">
            <a:extLst>
              <a:ext uri="{FF2B5EF4-FFF2-40B4-BE49-F238E27FC236}">
                <a16:creationId xmlns:a16="http://schemas.microsoft.com/office/drawing/2014/main" id="{4BBB3D97-2F16-4689-8F7C-3DF2002A890F}"/>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622" imgH="623" progId="TCLayout.ActiveDocument.1">
                  <p:embed/>
                </p:oleObj>
              </mc:Choice>
              <mc:Fallback>
                <p:oleObj name="think-cell Slide" r:id="rId5" imgW="622" imgH="623" progId="TCLayout.ActiveDocument.1">
                  <p:embed/>
                  <p:pic>
                    <p:nvPicPr>
                      <p:cNvPr id="5" name="Object 4" hidden="1">
                        <a:extLst>
                          <a:ext uri="{FF2B5EF4-FFF2-40B4-BE49-F238E27FC236}">
                            <a16:creationId xmlns:a16="http://schemas.microsoft.com/office/drawing/2014/main" id="{4BBB3D97-2F16-4689-8F7C-3DF2002A890F}"/>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55433EC-EDDC-440F-AD2E-B5EF81F91A18}"/>
              </a:ext>
            </a:extLst>
          </p:cNvPr>
          <p:cNvSpPr/>
          <p:nvPr/>
        </p:nvSpPr>
        <p:spPr>
          <a:xfrm>
            <a:off x="-139592" y="281033"/>
            <a:ext cx="11230925" cy="584775"/>
          </a:xfrm>
          <a:prstGeom prst="rect">
            <a:avLst/>
          </a:prstGeom>
        </p:spPr>
        <p:txBody>
          <a:bodyPr wrap="square">
            <a:spAutoFit/>
          </a:bodyPr>
          <a:lstStyle/>
          <a:p>
            <a:pPr algn="ctr"/>
            <a:r>
              <a:rPr lang="en-US" sz="3200" b="1" dirty="0">
                <a:solidFill>
                  <a:srgbClr val="3B45E3"/>
                </a:solidFill>
                <a:latin typeface="Karbon Bold" panose="00000800000000000000" pitchFamily="50" charset="0"/>
                <a:hlinkClick r:id="rId7" action="ppaction://hlinkfile">
                  <a:extLst>
                    <a:ext uri="{A12FA001-AC4F-418D-AE19-62706E023703}">
                      <ahyp:hlinkClr xmlns:ahyp="http://schemas.microsoft.com/office/drawing/2018/hyperlinkcolor" val="tx"/>
                    </a:ext>
                  </a:extLst>
                </a:hlinkClick>
              </a:rPr>
              <a:t>Vector’s Digital Talent Hub: Why Create a Profile?</a:t>
            </a:r>
            <a:endParaRPr lang="en-CA" sz="3200" dirty="0">
              <a:solidFill>
                <a:srgbClr val="3B45E3"/>
              </a:solidFill>
              <a:latin typeface="Karbon Bold" panose="00000800000000000000" pitchFamily="50" charset="0"/>
            </a:endParaRPr>
          </a:p>
        </p:txBody>
      </p:sp>
      <p:sp>
        <p:nvSpPr>
          <p:cNvPr id="13" name="Google Shape;227;p21">
            <a:extLst>
              <a:ext uri="{FF2B5EF4-FFF2-40B4-BE49-F238E27FC236}">
                <a16:creationId xmlns:a16="http://schemas.microsoft.com/office/drawing/2014/main" id="{E6BF08DB-4FBF-422F-B40D-BA0A798E3928}"/>
              </a:ext>
            </a:extLst>
          </p:cNvPr>
          <p:cNvSpPr/>
          <p:nvPr/>
        </p:nvSpPr>
        <p:spPr>
          <a:xfrm>
            <a:off x="1174914" y="1264877"/>
            <a:ext cx="2075317" cy="1987031"/>
          </a:xfrm>
          <a:prstGeom prst="ellipse">
            <a:avLst/>
          </a:prstGeom>
          <a:solidFill>
            <a:schemeClr val="bg1"/>
          </a:solidFill>
          <a:ln>
            <a:noFill/>
          </a:ln>
          <a:effectLst>
            <a:outerShdw blurRad="228600" dist="50800" dir="5400000" algn="tl" rotWithShape="0">
              <a:srgbClr val="3B45E3">
                <a:alpha val="55000"/>
              </a:srgbClr>
            </a:outerShdw>
          </a:effectLst>
        </p:spPr>
        <p:txBody>
          <a:bodyPr spcFirstLastPara="1" wrap="square" lIns="91425" tIns="91425" rIns="91425" bIns="91425" anchor="ctr" anchorCtr="0">
            <a:noAutofit/>
          </a:bodyPr>
          <a:lstStyle/>
          <a:p>
            <a:pPr algn="ctr">
              <a:buClr>
                <a:srgbClr val="000000"/>
              </a:buClr>
              <a:buSzPts val="1400"/>
            </a:pPr>
            <a:r>
              <a:rPr lang="en-CA" dirty="0">
                <a:latin typeface="Karbon Semibold" panose="00000700000000000000" pitchFamily="50" charset="0"/>
              </a:rPr>
              <a:t>View a Curated Job Board for AI Roles</a:t>
            </a:r>
          </a:p>
        </p:txBody>
      </p:sp>
      <p:sp>
        <p:nvSpPr>
          <p:cNvPr id="16" name="Google Shape;227;p21">
            <a:extLst>
              <a:ext uri="{FF2B5EF4-FFF2-40B4-BE49-F238E27FC236}">
                <a16:creationId xmlns:a16="http://schemas.microsoft.com/office/drawing/2014/main" id="{54F47617-5C34-4989-9731-ED9B97413AF7}"/>
              </a:ext>
            </a:extLst>
          </p:cNvPr>
          <p:cNvSpPr/>
          <p:nvPr/>
        </p:nvSpPr>
        <p:spPr>
          <a:xfrm>
            <a:off x="506549" y="3690885"/>
            <a:ext cx="2296099" cy="2116535"/>
          </a:xfrm>
          <a:prstGeom prst="ellipse">
            <a:avLst/>
          </a:prstGeom>
          <a:noFill/>
          <a:ln>
            <a:gradFill flip="none" rotWithShape="1">
              <a:gsLst>
                <a:gs pos="0">
                  <a:srgbClr val="EC08AA"/>
                </a:gs>
                <a:gs pos="48000">
                  <a:srgbClr val="3B45E3"/>
                </a:gs>
                <a:gs pos="100000">
                  <a:schemeClr val="accent5">
                    <a:lumMod val="60000"/>
                    <a:lumOff val="40000"/>
                  </a:schemeClr>
                </a:gs>
              </a:gsLst>
              <a:lin ang="16200000" scaled="1"/>
              <a:tileRect/>
            </a:gradFill>
          </a:ln>
        </p:spPr>
        <p:txBody>
          <a:bodyPr spcFirstLastPara="1" wrap="square" lIns="91425" tIns="91425" rIns="91425" bIns="91425" anchor="ctr" anchorCtr="0">
            <a:noAutofit/>
          </a:bodyPr>
          <a:lstStyle/>
          <a:p>
            <a:pPr algn="ctr">
              <a:buClr>
                <a:srgbClr val="000000"/>
              </a:buClr>
              <a:buSzPts val="1400"/>
            </a:pPr>
            <a:r>
              <a:rPr lang="en-CA" dirty="0">
                <a:solidFill>
                  <a:srgbClr val="3B45E3"/>
                </a:solidFill>
                <a:latin typeface="Karbon Semibold" panose="00000700000000000000" pitchFamily="50" charset="0"/>
              </a:rPr>
              <a:t>One Source for Internships, Co-ops, Full Time Roles and Fellowships  </a:t>
            </a:r>
          </a:p>
        </p:txBody>
      </p:sp>
      <p:sp>
        <p:nvSpPr>
          <p:cNvPr id="22" name="Google Shape;227;p21">
            <a:extLst>
              <a:ext uri="{FF2B5EF4-FFF2-40B4-BE49-F238E27FC236}">
                <a16:creationId xmlns:a16="http://schemas.microsoft.com/office/drawing/2014/main" id="{B9A8737A-743E-46D5-962E-FEE017DE7F4C}"/>
              </a:ext>
            </a:extLst>
          </p:cNvPr>
          <p:cNvSpPr/>
          <p:nvPr/>
        </p:nvSpPr>
        <p:spPr>
          <a:xfrm>
            <a:off x="4814443" y="1250773"/>
            <a:ext cx="2075317" cy="1987031"/>
          </a:xfrm>
          <a:prstGeom prst="ellipse">
            <a:avLst/>
          </a:prstGeom>
          <a:solidFill>
            <a:schemeClr val="bg1"/>
          </a:solidFill>
          <a:ln>
            <a:noFill/>
          </a:ln>
          <a:effectLst>
            <a:outerShdw blurRad="228600" dist="50800" dir="5400000" algn="tl" rotWithShape="0">
              <a:srgbClr val="3B45E3">
                <a:alpha val="55000"/>
              </a:srgbClr>
            </a:outerShdw>
          </a:effectLst>
        </p:spPr>
        <p:txBody>
          <a:bodyPr spcFirstLastPara="1" wrap="square" lIns="91425" tIns="91425" rIns="91425" bIns="91425" anchor="ctr" anchorCtr="0">
            <a:noAutofit/>
          </a:bodyPr>
          <a:lstStyle/>
          <a:p>
            <a:pPr algn="ctr">
              <a:buClr>
                <a:srgbClr val="000000"/>
              </a:buClr>
              <a:buSzPts val="1400"/>
            </a:pPr>
            <a:r>
              <a:rPr lang="en-CA" dirty="0">
                <a:latin typeface="Karbon Semibold" panose="00000700000000000000" pitchFamily="50" charset="0"/>
              </a:rPr>
              <a:t>Let Employers Find You Through Our Candidate Database</a:t>
            </a:r>
          </a:p>
        </p:txBody>
      </p:sp>
      <p:sp>
        <p:nvSpPr>
          <p:cNvPr id="24" name="Google Shape;227;p21">
            <a:extLst>
              <a:ext uri="{FF2B5EF4-FFF2-40B4-BE49-F238E27FC236}">
                <a16:creationId xmlns:a16="http://schemas.microsoft.com/office/drawing/2014/main" id="{C4255194-B45E-4B4C-BB3D-E94D6AA967F2}"/>
              </a:ext>
            </a:extLst>
          </p:cNvPr>
          <p:cNvSpPr/>
          <p:nvPr/>
        </p:nvSpPr>
        <p:spPr>
          <a:xfrm>
            <a:off x="3591062" y="3735599"/>
            <a:ext cx="2154321" cy="1987031"/>
          </a:xfrm>
          <a:prstGeom prst="ellipse">
            <a:avLst/>
          </a:prstGeom>
          <a:noFill/>
          <a:ln>
            <a:gradFill>
              <a:gsLst>
                <a:gs pos="37000">
                  <a:srgbClr val="3B45E3"/>
                </a:gs>
                <a:gs pos="46916">
                  <a:srgbClr val="FFE5C5"/>
                </a:gs>
                <a:gs pos="0">
                  <a:srgbClr val="EC08AA"/>
                </a:gs>
                <a:gs pos="74000">
                  <a:schemeClr val="accent1">
                    <a:lumMod val="45000"/>
                    <a:lumOff val="55000"/>
                  </a:schemeClr>
                </a:gs>
                <a:gs pos="83000">
                  <a:schemeClr val="accent5"/>
                </a:gs>
                <a:gs pos="100000">
                  <a:schemeClr val="accent1">
                    <a:lumMod val="30000"/>
                    <a:lumOff val="70000"/>
                  </a:schemeClr>
                </a:gs>
              </a:gsLst>
              <a:lin ang="5400000" scaled="1"/>
            </a:gradFill>
          </a:ln>
        </p:spPr>
        <p:txBody>
          <a:bodyPr spcFirstLastPara="1" wrap="square" lIns="91425" tIns="91425" rIns="91425" bIns="91425" anchor="ctr" anchorCtr="0">
            <a:noAutofit/>
          </a:bodyPr>
          <a:lstStyle/>
          <a:p>
            <a:pPr algn="ctr">
              <a:buClr>
                <a:srgbClr val="000000"/>
              </a:buClr>
              <a:buSzPts val="1400"/>
            </a:pPr>
            <a:r>
              <a:rPr lang="en-CA" dirty="0">
                <a:solidFill>
                  <a:srgbClr val="3B45E3"/>
                </a:solidFill>
                <a:latin typeface="Karbon Semibold" panose="00000700000000000000" pitchFamily="50" charset="0"/>
              </a:rPr>
              <a:t>Set Job Alerts and be Notified When Specific Types of Jobs are Posted</a:t>
            </a:r>
          </a:p>
        </p:txBody>
      </p:sp>
      <p:sp>
        <p:nvSpPr>
          <p:cNvPr id="25" name="Google Shape;227;p21">
            <a:extLst>
              <a:ext uri="{FF2B5EF4-FFF2-40B4-BE49-F238E27FC236}">
                <a16:creationId xmlns:a16="http://schemas.microsoft.com/office/drawing/2014/main" id="{CB369F51-BD7D-4C8A-AC2E-999B7F6DE24B}"/>
              </a:ext>
            </a:extLst>
          </p:cNvPr>
          <p:cNvSpPr/>
          <p:nvPr/>
        </p:nvSpPr>
        <p:spPr>
          <a:xfrm>
            <a:off x="8374967" y="1250773"/>
            <a:ext cx="2075319" cy="1987031"/>
          </a:xfrm>
          <a:prstGeom prst="ellipse">
            <a:avLst/>
          </a:prstGeom>
          <a:solidFill>
            <a:schemeClr val="bg1"/>
          </a:solidFill>
          <a:ln>
            <a:noFill/>
          </a:ln>
          <a:effectLst>
            <a:outerShdw blurRad="228600" dist="50800" dir="5400000" algn="tl" rotWithShape="0">
              <a:srgbClr val="3B45E3">
                <a:alpha val="55000"/>
              </a:srgbClr>
            </a:outerShdw>
          </a:effectLst>
        </p:spPr>
        <p:txBody>
          <a:bodyPr spcFirstLastPara="1" wrap="square" lIns="91425" tIns="91425" rIns="91425" bIns="91425" anchor="ctr" anchorCtr="0">
            <a:noAutofit/>
          </a:bodyPr>
          <a:lstStyle/>
          <a:p>
            <a:pPr algn="ctr">
              <a:buClr>
                <a:srgbClr val="000000"/>
              </a:buClr>
              <a:buSzPts val="1400"/>
            </a:pPr>
            <a:r>
              <a:rPr lang="en-CA" dirty="0">
                <a:latin typeface="Karbon Semibold" panose="00000700000000000000" pitchFamily="50" charset="0"/>
              </a:rPr>
              <a:t>Use Your </a:t>
            </a:r>
            <a:r>
              <a:rPr lang="en-CA" dirty="0" err="1">
                <a:latin typeface="Karbon Semibold" panose="00000700000000000000" pitchFamily="50" charset="0"/>
              </a:rPr>
              <a:t>Linkedin</a:t>
            </a:r>
            <a:r>
              <a:rPr lang="en-CA" dirty="0">
                <a:latin typeface="Karbon Semibold" panose="00000700000000000000" pitchFamily="50" charset="0"/>
              </a:rPr>
              <a:t> Profile to Sign Up in Under 5 Minutes</a:t>
            </a:r>
          </a:p>
        </p:txBody>
      </p:sp>
      <p:sp>
        <p:nvSpPr>
          <p:cNvPr id="26" name="Google Shape;227;p21">
            <a:extLst>
              <a:ext uri="{FF2B5EF4-FFF2-40B4-BE49-F238E27FC236}">
                <a16:creationId xmlns:a16="http://schemas.microsoft.com/office/drawing/2014/main" id="{AD2255E9-26EA-4BDF-8761-43FC431957B0}"/>
              </a:ext>
            </a:extLst>
          </p:cNvPr>
          <p:cNvSpPr/>
          <p:nvPr/>
        </p:nvSpPr>
        <p:spPr>
          <a:xfrm>
            <a:off x="6533798" y="3735599"/>
            <a:ext cx="1997881" cy="1987031"/>
          </a:xfrm>
          <a:prstGeom prst="ellipse">
            <a:avLst/>
          </a:prstGeom>
          <a:noFill/>
          <a:ln>
            <a:gradFill>
              <a:gsLst>
                <a:gs pos="100000">
                  <a:srgbClr val="3B45E3"/>
                </a:gs>
                <a:gs pos="0">
                  <a:srgbClr val="EC08A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spcFirstLastPara="1" wrap="square" lIns="91425" tIns="91425" rIns="91425" bIns="91425" anchor="ctr" anchorCtr="0">
            <a:noAutofit/>
          </a:bodyPr>
          <a:lstStyle/>
          <a:p>
            <a:pPr algn="ctr">
              <a:buClr>
                <a:srgbClr val="000000"/>
              </a:buClr>
              <a:buSzPts val="1400"/>
            </a:pPr>
            <a:r>
              <a:rPr lang="en-CA" dirty="0">
                <a:solidFill>
                  <a:srgbClr val="3B45E3"/>
                </a:solidFill>
                <a:latin typeface="Karbon Semibold" panose="00000700000000000000" pitchFamily="50" charset="0"/>
              </a:rPr>
              <a:t>Differentiate Your Application through Restricted Jobs</a:t>
            </a:r>
          </a:p>
        </p:txBody>
      </p:sp>
      <p:sp>
        <p:nvSpPr>
          <p:cNvPr id="27" name="Google Shape;227;p21">
            <a:extLst>
              <a:ext uri="{FF2B5EF4-FFF2-40B4-BE49-F238E27FC236}">
                <a16:creationId xmlns:a16="http://schemas.microsoft.com/office/drawing/2014/main" id="{14CF86E4-3688-4D3D-A20E-DF87FEB7F902}"/>
              </a:ext>
            </a:extLst>
          </p:cNvPr>
          <p:cNvSpPr/>
          <p:nvPr/>
        </p:nvSpPr>
        <p:spPr>
          <a:xfrm>
            <a:off x="9415188" y="3735599"/>
            <a:ext cx="1997880" cy="1987031"/>
          </a:xfrm>
          <a:prstGeom prst="ellipse">
            <a:avLst/>
          </a:prstGeom>
          <a:solidFill>
            <a:schemeClr val="bg1"/>
          </a:solidFill>
          <a:ln>
            <a:gradFill>
              <a:gsLst>
                <a:gs pos="0">
                  <a:srgbClr val="3B45E3"/>
                </a:gs>
                <a:gs pos="74000">
                  <a:srgbClr val="EC08AA"/>
                </a:gs>
                <a:gs pos="83000">
                  <a:schemeClr val="accent1">
                    <a:lumMod val="45000"/>
                    <a:lumOff val="55000"/>
                  </a:schemeClr>
                </a:gs>
                <a:gs pos="100000">
                  <a:srgbClr val="FFC000"/>
                </a:gs>
              </a:gsLst>
              <a:lin ang="5400000" scaled="1"/>
            </a:gradFill>
          </a:ln>
        </p:spPr>
        <p:txBody>
          <a:bodyPr spcFirstLastPara="1" wrap="square" lIns="91425" tIns="91425" rIns="91425" bIns="91425" anchor="ctr" anchorCtr="0">
            <a:noAutofit/>
          </a:bodyPr>
          <a:lstStyle/>
          <a:p>
            <a:pPr algn="ctr">
              <a:buClr>
                <a:srgbClr val="000000"/>
              </a:buClr>
              <a:buSzPts val="1400"/>
            </a:pPr>
            <a:r>
              <a:rPr lang="en-CA" dirty="0">
                <a:solidFill>
                  <a:srgbClr val="3B45E3"/>
                </a:solidFill>
                <a:latin typeface="Karbon Semibold" panose="00000700000000000000" pitchFamily="50" charset="0"/>
              </a:rPr>
              <a:t>Link to Recruitment Events</a:t>
            </a:r>
          </a:p>
        </p:txBody>
      </p:sp>
    </p:spTree>
    <p:extLst>
      <p:ext uri="{BB962C8B-B14F-4D97-AF65-F5344CB8AC3E}">
        <p14:creationId xmlns:p14="http://schemas.microsoft.com/office/powerpoint/2010/main" val="2082339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12191996" cy="6858000"/>
          </a:xfrm>
          <a:prstGeom prst="rect">
            <a:avLst/>
          </a:prstGeom>
          <a:noFill/>
          <a:ln>
            <a:noFill/>
          </a:ln>
        </p:spPr>
      </p:pic>
      <p:sp>
        <p:nvSpPr>
          <p:cNvPr id="62" name="Google Shape;62;p14"/>
          <p:cNvSpPr txBox="1">
            <a:spLocks noGrp="1"/>
          </p:cNvSpPr>
          <p:nvPr>
            <p:ph type="title"/>
          </p:nvPr>
        </p:nvSpPr>
        <p:spPr>
          <a:xfrm>
            <a:off x="415597" y="288484"/>
            <a:ext cx="11360800" cy="763600"/>
          </a:xfrm>
          <a:prstGeom prst="rect">
            <a:avLst/>
          </a:prstGeom>
        </p:spPr>
        <p:txBody>
          <a:bodyPr spcFirstLastPara="1" vert="horz" wrap="square" lIns="121900" tIns="121900" rIns="121900" bIns="121900" rtlCol="0" anchor="t" anchorCtr="0">
            <a:noAutofit/>
          </a:bodyPr>
          <a:lstStyle/>
          <a:p>
            <a:r>
              <a:rPr lang="en" sz="4267" dirty="0">
                <a:solidFill>
                  <a:srgbClr val="3B45E3"/>
                </a:solidFill>
                <a:latin typeface="Karbon Semibold" panose="00000700000000000000" pitchFamily="50" charset="0"/>
              </a:rPr>
              <a:t>S</a:t>
            </a:r>
            <a:r>
              <a:rPr lang="en-CA" sz="4267" dirty="0">
                <a:solidFill>
                  <a:srgbClr val="3B45E3"/>
                </a:solidFill>
                <a:latin typeface="Karbon Semibold" panose="00000700000000000000" pitchFamily="50" charset="0"/>
              </a:rPr>
              <a:t>t</a:t>
            </a:r>
            <a:r>
              <a:rPr lang="en" sz="4267" dirty="0">
                <a:solidFill>
                  <a:srgbClr val="3B45E3"/>
                </a:solidFill>
                <a:latin typeface="Karbon Semibold" panose="00000700000000000000" pitchFamily="50" charset="0"/>
              </a:rPr>
              <a:t>ay in Touch with Vector Directly!</a:t>
            </a:r>
            <a:endParaRPr sz="4267" dirty="0">
              <a:solidFill>
                <a:srgbClr val="3B45E3"/>
              </a:solidFill>
              <a:latin typeface="Karbon Semibold" panose="00000700000000000000" pitchFamily="50" charset="0"/>
            </a:endParaRPr>
          </a:p>
        </p:txBody>
      </p:sp>
      <p:sp>
        <p:nvSpPr>
          <p:cNvPr id="6" name="TextBox 5">
            <a:extLst>
              <a:ext uri="{FF2B5EF4-FFF2-40B4-BE49-F238E27FC236}">
                <a16:creationId xmlns:a16="http://schemas.microsoft.com/office/drawing/2014/main" id="{3F56F1A0-DEFB-4509-9FC1-687D75476F5C}"/>
              </a:ext>
            </a:extLst>
          </p:cNvPr>
          <p:cNvSpPr txBox="1"/>
          <p:nvPr/>
        </p:nvSpPr>
        <p:spPr>
          <a:xfrm>
            <a:off x="2378400" y="1520786"/>
            <a:ext cx="9482665" cy="3786229"/>
          </a:xfrm>
          <a:prstGeom prst="rect">
            <a:avLst/>
          </a:prstGeom>
          <a:noFill/>
        </p:spPr>
        <p:txBody>
          <a:bodyPr wrap="square" rtlCol="0">
            <a:spAutoFit/>
          </a:bodyPr>
          <a:lstStyle/>
          <a:p>
            <a:pPr>
              <a:buClr>
                <a:srgbClr val="EC08AA"/>
              </a:buClr>
            </a:pPr>
            <a:r>
              <a:rPr lang="en-US" sz="2667" dirty="0">
                <a:latin typeface="Karbon Semibold" panose="00000700000000000000" pitchFamily="50" charset="0"/>
              </a:rPr>
              <a:t>Email us at </a:t>
            </a:r>
            <a:r>
              <a:rPr lang="en-US" sz="2667" dirty="0">
                <a:solidFill>
                  <a:srgbClr val="3B45E3"/>
                </a:solidFill>
                <a:latin typeface="Karbon Semibold" panose="00000700000000000000" pitchFamily="50" charset="0"/>
                <a:hlinkClick r:id="rId4">
                  <a:extLst>
                    <a:ext uri="{A12FA001-AC4F-418D-AE19-62706E023703}">
                      <ahyp:hlinkClr xmlns:ahyp="http://schemas.microsoft.com/office/drawing/2018/hyperlinkcolor" val="tx"/>
                    </a:ext>
                  </a:extLst>
                </a:hlinkClick>
              </a:rPr>
              <a:t>aimasters@vectorinstitute.ai</a:t>
            </a:r>
            <a:r>
              <a:rPr lang="en-US" sz="2667" dirty="0">
                <a:solidFill>
                  <a:srgbClr val="3B45E3"/>
                </a:solidFill>
                <a:latin typeface="Karbon Semibold" panose="00000700000000000000" pitchFamily="50" charset="0"/>
              </a:rPr>
              <a:t> </a:t>
            </a:r>
          </a:p>
          <a:p>
            <a:pPr>
              <a:buClr>
                <a:srgbClr val="EC08AA"/>
              </a:buClr>
            </a:pPr>
            <a:endParaRPr lang="en-US" sz="2667" dirty="0">
              <a:latin typeface="Karbon Semibold" panose="00000700000000000000" pitchFamily="50" charset="0"/>
            </a:endParaRPr>
          </a:p>
          <a:p>
            <a:pPr>
              <a:buClr>
                <a:srgbClr val="EC08AA"/>
              </a:buClr>
            </a:pPr>
            <a:endParaRPr lang="en-US" sz="2667" dirty="0">
              <a:latin typeface="Karbon Semibold" panose="00000700000000000000" pitchFamily="50" charset="0"/>
            </a:endParaRPr>
          </a:p>
          <a:p>
            <a:pPr>
              <a:buClr>
                <a:srgbClr val="EC08AA"/>
              </a:buClr>
            </a:pPr>
            <a:endParaRPr lang="en-US" sz="2667" dirty="0">
              <a:latin typeface="Karbon Semibold" panose="00000700000000000000" pitchFamily="50" charset="0"/>
            </a:endParaRPr>
          </a:p>
          <a:p>
            <a:pPr>
              <a:buClr>
                <a:srgbClr val="EC08AA"/>
              </a:buClr>
            </a:pPr>
            <a:r>
              <a:rPr lang="en-US" sz="2667" dirty="0">
                <a:latin typeface="Karbon Semibold" panose="00000700000000000000" pitchFamily="50" charset="0"/>
              </a:rPr>
              <a:t>Hear about events, upcoming internships at Vector, career opportunities, and more! </a:t>
            </a:r>
            <a:r>
              <a:rPr lang="en-US" sz="2667" dirty="0">
                <a:solidFill>
                  <a:srgbClr val="3B45E3"/>
                </a:solidFill>
                <a:latin typeface="Karbon Semibold" panose="00000700000000000000" pitchFamily="50" charset="0"/>
                <a:hlinkClick r:id="rId5">
                  <a:extLst>
                    <a:ext uri="{A12FA001-AC4F-418D-AE19-62706E023703}">
                      <ahyp:hlinkClr xmlns:ahyp="http://schemas.microsoft.com/office/drawing/2018/hyperlinkcolor" val="tx"/>
                    </a:ext>
                  </a:extLst>
                </a:hlinkClick>
              </a:rPr>
              <a:t>https://bit.ly/aisummit2021</a:t>
            </a:r>
            <a:endParaRPr lang="en-US" sz="2667" dirty="0">
              <a:solidFill>
                <a:srgbClr val="3B45E3"/>
              </a:solidFill>
              <a:latin typeface="Karbon Semibold" panose="00000700000000000000" pitchFamily="50" charset="0"/>
            </a:endParaRPr>
          </a:p>
          <a:p>
            <a:pPr>
              <a:buClr>
                <a:srgbClr val="EC08AA"/>
              </a:buClr>
            </a:pPr>
            <a:endParaRPr lang="en-US" sz="2667" dirty="0">
              <a:latin typeface="Karbon Semibold" panose="00000700000000000000" pitchFamily="50" charset="0"/>
            </a:endParaRPr>
          </a:p>
          <a:p>
            <a:pPr>
              <a:buClr>
                <a:srgbClr val="EC08AA"/>
              </a:buClr>
            </a:pPr>
            <a:endParaRPr lang="en-US" sz="2667" dirty="0">
              <a:latin typeface="Karbon Semibold" panose="00000700000000000000" pitchFamily="50" charset="0"/>
            </a:endParaRPr>
          </a:p>
          <a:p>
            <a:pPr>
              <a:buClr>
                <a:srgbClr val="EC08AA"/>
              </a:buClr>
            </a:pPr>
            <a:r>
              <a:rPr lang="en-CA" sz="2667" dirty="0">
                <a:latin typeface="Karbon Semibold" panose="00000700000000000000" pitchFamily="50" charset="0"/>
              </a:rPr>
              <a:t>Recordings of past events on </a:t>
            </a:r>
            <a:r>
              <a:rPr lang="en-CA" sz="2667" dirty="0">
                <a:solidFill>
                  <a:srgbClr val="3B45E3"/>
                </a:solidFill>
                <a:latin typeface="Karbon Semibold" panose="00000700000000000000" pitchFamily="50" charset="0"/>
                <a:hlinkClick r:id="rId6">
                  <a:extLst>
                    <a:ext uri="{A12FA001-AC4F-418D-AE19-62706E023703}">
                      <ahyp:hlinkClr xmlns:ahyp="http://schemas.microsoft.com/office/drawing/2018/hyperlinkcolor" val="tx"/>
                    </a:ext>
                  </a:extLst>
                </a:hlinkClick>
              </a:rPr>
              <a:t>our </a:t>
            </a:r>
            <a:r>
              <a:rPr lang="en-CA" sz="2667" dirty="0" err="1">
                <a:solidFill>
                  <a:srgbClr val="3B45E3"/>
                </a:solidFill>
                <a:latin typeface="Karbon Semibold" panose="00000700000000000000" pitchFamily="50" charset="0"/>
                <a:hlinkClick r:id="rId6">
                  <a:extLst>
                    <a:ext uri="{A12FA001-AC4F-418D-AE19-62706E023703}">
                      <ahyp:hlinkClr xmlns:ahyp="http://schemas.microsoft.com/office/drawing/2018/hyperlinkcolor" val="tx"/>
                    </a:ext>
                  </a:extLst>
                </a:hlinkClick>
              </a:rPr>
              <a:t>Youtube</a:t>
            </a:r>
            <a:r>
              <a:rPr lang="en-CA" sz="2667" dirty="0">
                <a:solidFill>
                  <a:srgbClr val="3B45E3"/>
                </a:solidFill>
                <a:latin typeface="Karbon Semibold" panose="00000700000000000000" pitchFamily="50" charset="0"/>
                <a:hlinkClick r:id="rId6">
                  <a:extLst>
                    <a:ext uri="{A12FA001-AC4F-418D-AE19-62706E023703}">
                      <ahyp:hlinkClr xmlns:ahyp="http://schemas.microsoft.com/office/drawing/2018/hyperlinkcolor" val="tx"/>
                    </a:ext>
                  </a:extLst>
                </a:hlinkClick>
              </a:rPr>
              <a:t> channel</a:t>
            </a:r>
            <a:endParaRPr lang="en-CA" sz="2667" dirty="0">
              <a:solidFill>
                <a:srgbClr val="3B45E3"/>
              </a:solidFill>
              <a:latin typeface="Karbon Semibold" panose="00000700000000000000" pitchFamily="50" charset="0"/>
            </a:endParaRPr>
          </a:p>
        </p:txBody>
      </p:sp>
      <p:pic>
        <p:nvPicPr>
          <p:cNvPr id="12" name="Graphic 11" descr="Envelope">
            <a:extLst>
              <a:ext uri="{FF2B5EF4-FFF2-40B4-BE49-F238E27FC236}">
                <a16:creationId xmlns:a16="http://schemas.microsoft.com/office/drawing/2014/main" id="{FF0B42C2-30BC-42EB-886D-06C033213B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534" y="1340568"/>
            <a:ext cx="1083733" cy="1083733"/>
          </a:xfrm>
          <a:prstGeom prst="rect">
            <a:avLst/>
          </a:prstGeom>
        </p:spPr>
      </p:pic>
      <p:pic>
        <p:nvPicPr>
          <p:cNvPr id="14" name="Graphic 13" descr="Email">
            <a:extLst>
              <a:ext uri="{FF2B5EF4-FFF2-40B4-BE49-F238E27FC236}">
                <a16:creationId xmlns:a16="http://schemas.microsoft.com/office/drawing/2014/main" id="{C86D1E61-2026-4300-ACC9-8129501E8C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534" y="2950266"/>
            <a:ext cx="957469" cy="957469"/>
          </a:xfrm>
          <a:prstGeom prst="rect">
            <a:avLst/>
          </a:prstGeom>
        </p:spPr>
      </p:pic>
      <p:pic>
        <p:nvPicPr>
          <p:cNvPr id="16" name="Graphic 15" descr="Presentation with media">
            <a:extLst>
              <a:ext uri="{FF2B5EF4-FFF2-40B4-BE49-F238E27FC236}">
                <a16:creationId xmlns:a16="http://schemas.microsoft.com/office/drawing/2014/main" id="{BBD7D59F-8F48-46B7-981F-A054A3FF22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8131" y="4509899"/>
            <a:ext cx="957469" cy="957469"/>
          </a:xfrm>
          <a:prstGeom prst="rect">
            <a:avLst/>
          </a:prstGeom>
        </p:spPr>
      </p:pic>
    </p:spTree>
    <p:extLst>
      <p:ext uri="{BB962C8B-B14F-4D97-AF65-F5344CB8AC3E}">
        <p14:creationId xmlns:p14="http://schemas.microsoft.com/office/powerpoint/2010/main" val="3041665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B186-B519-4DC5-833C-8E022AEB1B8A}"/>
              </a:ext>
            </a:extLst>
          </p:cNvPr>
          <p:cNvSpPr>
            <a:spLocks noGrp="1"/>
          </p:cNvSpPr>
          <p:nvPr>
            <p:ph type="title"/>
          </p:nvPr>
        </p:nvSpPr>
        <p:spPr/>
        <p:txBody>
          <a:bodyPr/>
          <a:lstStyle/>
          <a:p>
            <a:r>
              <a:rPr lang="en-US" dirty="0"/>
              <a:t>QUESTIONS?</a:t>
            </a:r>
          </a:p>
        </p:txBody>
      </p:sp>
      <p:sp>
        <p:nvSpPr>
          <p:cNvPr id="10" name="Footer Placeholder 5">
            <a:extLst>
              <a:ext uri="{FF2B5EF4-FFF2-40B4-BE49-F238E27FC236}">
                <a16:creationId xmlns:a16="http://schemas.microsoft.com/office/drawing/2014/main" id="{26865EFC-C2DA-42C4-BEB4-1FDB1F4B238C}"/>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44E2127F-2904-49B4-B2DA-88B3668E561E}"/>
              </a:ext>
            </a:extLst>
          </p:cNvPr>
          <p:cNvSpPr>
            <a:spLocks noGrp="1"/>
          </p:cNvSpPr>
          <p:nvPr>
            <p:ph type="sldNum" sz="quarter" idx="12"/>
          </p:nvPr>
        </p:nvSpPr>
        <p:spPr/>
        <p:txBody>
          <a:bodyPr/>
          <a:lstStyle/>
          <a:p>
            <a:r>
              <a:rPr lang="en-US"/>
              <a:t>PAGE  </a:t>
            </a:r>
            <a:fld id="{93005692-73BE-493E-93AB-ECD6027A7652}" type="slidenum">
              <a:rPr lang="en-US" smtClean="0"/>
              <a:pPr/>
              <a:t>48</a:t>
            </a:fld>
            <a:endParaRPr lang="en-US" dirty="0"/>
          </a:p>
        </p:txBody>
      </p:sp>
      <p:sp>
        <p:nvSpPr>
          <p:cNvPr id="7" name="Rectangle 6">
            <a:extLst>
              <a:ext uri="{FF2B5EF4-FFF2-40B4-BE49-F238E27FC236}">
                <a16:creationId xmlns:a16="http://schemas.microsoft.com/office/drawing/2014/main" id="{C5EAB23B-719B-4A09-A09D-53626CF4F5D3}"/>
              </a:ext>
            </a:extLst>
          </p:cNvPr>
          <p:cNvSpPr/>
          <p:nvPr/>
        </p:nvSpPr>
        <p:spPr>
          <a:xfrm>
            <a:off x="4395686" y="2349658"/>
            <a:ext cx="6140461"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err="1">
                <a:solidFill>
                  <a:schemeClr val="bg1"/>
                </a:solidFill>
                <a:ea typeface="Verdana" panose="020B0604030504040204" pitchFamily="34" charset="0"/>
                <a:cs typeface="Verdana" panose="020B0604030504040204" pitchFamily="34" charset="0"/>
              </a:rPr>
              <a:t>Johannah</a:t>
            </a:r>
            <a:r>
              <a:rPr lang="en-US" b="1" dirty="0">
                <a:solidFill>
                  <a:schemeClr val="bg1"/>
                </a:solidFill>
                <a:ea typeface="Verdana" panose="020B0604030504040204" pitchFamily="34" charset="0"/>
                <a:cs typeface="Verdana" panose="020B0604030504040204" pitchFamily="34" charset="0"/>
              </a:rPr>
              <a:t> Thumb</a:t>
            </a:r>
            <a:r>
              <a:rPr lang="en-US" dirty="0">
                <a:solidFill>
                  <a:schemeClr val="bg1"/>
                </a:solidFill>
                <a:ea typeface="Verdana" panose="020B0604030504040204" pitchFamily="34" charset="0"/>
                <a:cs typeface="Verdana" panose="020B0604030504040204" pitchFamily="34" charset="0"/>
              </a:rPr>
              <a:t>, </a:t>
            </a:r>
          </a:p>
          <a:p>
            <a:endParaRPr lang="en-US" sz="1200" dirty="0">
              <a:solidFill>
                <a:schemeClr val="bg1"/>
              </a:solidFill>
              <a:ea typeface="Verdana" panose="020B0604030504040204" pitchFamily="34" charset="0"/>
              <a:cs typeface="Verdana" panose="020B0604030504040204" pitchFamily="34" charset="0"/>
            </a:endParaRPr>
          </a:p>
          <a:p>
            <a:endParaRPr lang="en-US" sz="1200" dirty="0">
              <a:solidFill>
                <a:srgbClr val="FFFFFF"/>
              </a:solidFill>
              <a:ea typeface="Verdana" panose="020B0604030504040204" pitchFamily="34" charset="0"/>
              <a:cs typeface="Verdana" panose="020B0604030504040204" pitchFamily="34" charset="0"/>
            </a:endParaRPr>
          </a:p>
          <a:p>
            <a:r>
              <a:rPr lang="en-US" dirty="0">
                <a:solidFill>
                  <a:srgbClr val="FFFFFF"/>
                </a:solidFill>
                <a:ea typeface="Verdana" panose="020B0604030504040204" pitchFamily="34" charset="0"/>
              </a:rPr>
              <a:t>Vector </a:t>
            </a:r>
            <a:r>
              <a:rPr lang="en-US" dirty="0" err="1">
                <a:solidFill>
                  <a:srgbClr val="FFFFFF"/>
                </a:solidFill>
                <a:ea typeface="Verdana" panose="020B0604030504040204" pitchFamily="34" charset="0"/>
              </a:rPr>
              <a:t>Institude</a:t>
            </a:r>
            <a:r>
              <a:rPr lang="en-US" dirty="0">
                <a:solidFill>
                  <a:srgbClr val="FFFFFF"/>
                </a:solidFill>
                <a:ea typeface="Verdana" panose="020B0604030504040204" pitchFamily="34" charset="0"/>
              </a:rPr>
              <a:t> </a:t>
            </a:r>
            <a:endParaRPr lang="en-US" dirty="0"/>
          </a:p>
        </p:txBody>
      </p:sp>
      <p:sp>
        <p:nvSpPr>
          <p:cNvPr id="13" name="TextBox 12">
            <a:extLst>
              <a:ext uri="{FF2B5EF4-FFF2-40B4-BE49-F238E27FC236}">
                <a16:creationId xmlns:a16="http://schemas.microsoft.com/office/drawing/2014/main" id="{F5840343-21FF-489C-8673-F343B4718D6F}"/>
              </a:ext>
            </a:extLst>
          </p:cNvPr>
          <p:cNvSpPr txBox="1"/>
          <p:nvPr/>
        </p:nvSpPr>
        <p:spPr>
          <a:xfrm>
            <a:off x="11792532" y="6400980"/>
            <a:ext cx="264816" cy="276999"/>
          </a:xfrm>
          <a:prstGeom prst="rect">
            <a:avLst/>
          </a:prstGeom>
          <a:noFill/>
        </p:spPr>
        <p:txBody>
          <a:bodyPr wrap="none" rtlCol="0">
            <a:spAutoFit/>
          </a:bodyPr>
          <a:lstStyle/>
          <a:p>
            <a:r>
              <a:rPr lang="en-US" sz="1200" dirty="0"/>
              <a:t>J</a:t>
            </a:r>
            <a:endParaRPr lang="en-CA" sz="1200" dirty="0"/>
          </a:p>
        </p:txBody>
      </p:sp>
      <p:pic>
        <p:nvPicPr>
          <p:cNvPr id="2050" name="Picture 2" descr="JOHANNAH THUMB">
            <a:extLst>
              <a:ext uri="{FF2B5EF4-FFF2-40B4-BE49-F238E27FC236}">
                <a16:creationId xmlns:a16="http://schemas.microsoft.com/office/drawing/2014/main" id="{BE37D6FC-74B6-45BC-B2B8-6E6E6696C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082" y="2349658"/>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033-B289-477D-832E-E8A26464C8A5}"/>
              </a:ext>
            </a:extLst>
          </p:cNvPr>
          <p:cNvSpPr>
            <a:spLocks noGrp="1"/>
          </p:cNvSpPr>
          <p:nvPr>
            <p:ph type="ctrTitle"/>
          </p:nvPr>
        </p:nvSpPr>
        <p:spPr/>
        <p:txBody>
          <a:bodyPr anchor="b">
            <a:normAutofit/>
          </a:bodyPr>
          <a:lstStyle/>
          <a:p>
            <a:r>
              <a:rPr lang="en-US" sz="5000" dirty="0"/>
              <a:t>CO-OP AND INTERNATIONAL EMPLOYMENT</a:t>
            </a:r>
          </a:p>
        </p:txBody>
      </p:sp>
      <p:sp>
        <p:nvSpPr>
          <p:cNvPr id="3" name="Content Placeholder 2">
            <a:extLst>
              <a:ext uri="{FF2B5EF4-FFF2-40B4-BE49-F238E27FC236}">
                <a16:creationId xmlns:a16="http://schemas.microsoft.com/office/drawing/2014/main" id="{E2062A6C-55A6-44BF-9A82-506684ED48EF}"/>
              </a:ext>
            </a:extLst>
          </p:cNvPr>
          <p:cNvSpPr>
            <a:spLocks noGrp="1"/>
          </p:cNvSpPr>
          <p:nvPr>
            <p:ph type="subTitle" idx="1"/>
          </p:nvPr>
        </p:nvSpPr>
        <p:spPr/>
        <p:txBody>
          <a:bodyPr anchor="t">
            <a:normAutofit/>
          </a:bodyPr>
          <a:lstStyle/>
          <a:p>
            <a:r>
              <a:rPr lang="en-US" dirty="0"/>
              <a:t>Bettina Wahl</a:t>
            </a:r>
          </a:p>
        </p:txBody>
      </p:sp>
      <p:sp>
        <p:nvSpPr>
          <p:cNvPr id="6" name="Footer Placeholder 5">
            <a:extLst>
              <a:ext uri="{FF2B5EF4-FFF2-40B4-BE49-F238E27FC236}">
                <a16:creationId xmlns:a16="http://schemas.microsoft.com/office/drawing/2014/main" id="{72166423-78A5-4543-8708-7FCC273F895E}"/>
              </a:ext>
            </a:extLst>
          </p:cNvPr>
          <p:cNvSpPr>
            <a:spLocks noGrp="1"/>
          </p:cNvSpPr>
          <p:nvPr>
            <p:ph type="ftr" sz="quarter" idx="11"/>
          </p:nvPr>
        </p:nvSpPr>
        <p:spPr/>
        <p:txBody>
          <a:bodyPr anchor="ctr">
            <a:normAutofit/>
          </a:bodyPr>
          <a:lstStyle/>
          <a:p>
            <a:pPr>
              <a:spcAft>
                <a:spcPts val="600"/>
              </a:spcAft>
            </a:pPr>
            <a:r>
              <a:rPr lang="en-US" dirty="0"/>
              <a:t>DATA SCIENCE | FALL 2021 ORIENTATION</a:t>
            </a:r>
            <a:endParaRPr lang="en-US"/>
          </a:p>
        </p:txBody>
      </p:sp>
      <p:sp>
        <p:nvSpPr>
          <p:cNvPr id="5" name="Slide Number Placeholder 4">
            <a:extLst>
              <a:ext uri="{FF2B5EF4-FFF2-40B4-BE49-F238E27FC236}">
                <a16:creationId xmlns:a16="http://schemas.microsoft.com/office/drawing/2014/main" id="{6CEE24D9-7DA0-4507-B1DA-334983F668D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49</a:t>
            </a:fld>
            <a:endParaRPr lang="en-US" sz="700"/>
          </a:p>
        </p:txBody>
      </p:sp>
    </p:spTree>
    <p:extLst>
      <p:ext uri="{BB962C8B-B14F-4D97-AF65-F5344CB8AC3E}">
        <p14:creationId xmlns:p14="http://schemas.microsoft.com/office/powerpoint/2010/main" val="23092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 FEW NAMES OF INTEREST</a:t>
            </a:r>
          </a:p>
        </p:txBody>
      </p:sp>
      <p:sp>
        <p:nvSpPr>
          <p:cNvPr id="26" name="Footer Placeholder 5">
            <a:extLst>
              <a:ext uri="{FF2B5EF4-FFF2-40B4-BE49-F238E27FC236}">
                <a16:creationId xmlns:a16="http://schemas.microsoft.com/office/drawing/2014/main" id="{81EC917F-A2FD-46B3-B318-AF304AD98712}"/>
              </a:ext>
            </a:extLst>
          </p:cNvPr>
          <p:cNvSpPr>
            <a:spLocks noGrp="1"/>
          </p:cNvSpPr>
          <p:nvPr>
            <p:ph type="ftr" sz="quarter" idx="11"/>
          </p:nvPr>
        </p:nvSpPr>
        <p:spPr/>
        <p:txBody>
          <a:bodyPr/>
          <a:lstStyle/>
          <a:p>
            <a:r>
              <a:rPr lang="en-US" dirty="0"/>
              <a:t>DATA SCIENCE | FALL 2021 ORIENTATION</a:t>
            </a:r>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5</a:t>
            </a:fld>
            <a:endParaRPr lang="en-US" dirty="0"/>
          </a:p>
        </p:txBody>
      </p:sp>
      <p:cxnSp>
        <p:nvCxnSpPr>
          <p:cNvPr id="5" name="Straight Connector 4">
            <a:extLst>
              <a:ext uri="{FF2B5EF4-FFF2-40B4-BE49-F238E27FC236}">
                <a16:creationId xmlns:a16="http://schemas.microsoft.com/office/drawing/2014/main" id="{B93F3EC4-84A8-460E-986C-2B2E8D362CA9}"/>
              </a:ext>
            </a:extLst>
          </p:cNvPr>
          <p:cNvCxnSpPr>
            <a:cxnSpLocks/>
          </p:cNvCxnSpPr>
          <p:nvPr/>
        </p:nvCxnSpPr>
        <p:spPr>
          <a:xfrm>
            <a:off x="3129185" y="1344188"/>
            <a:ext cx="8499398" cy="0"/>
          </a:xfrm>
          <a:prstGeom prst="line">
            <a:avLst/>
          </a:prstGeom>
        </p:spPr>
        <p:style>
          <a:lnRef idx="3">
            <a:schemeClr val="accent1"/>
          </a:lnRef>
          <a:fillRef idx="0">
            <a:schemeClr val="accent1"/>
          </a:fillRef>
          <a:effectRef idx="2">
            <a:schemeClr val="accent1"/>
          </a:effectRef>
          <a:fontRef idx="minor">
            <a:schemeClr val="tx1"/>
          </a:fontRef>
        </p:style>
      </p:cxnSp>
      <p:sp>
        <p:nvSpPr>
          <p:cNvPr id="23" name="Title 1">
            <a:extLst>
              <a:ext uri="{FF2B5EF4-FFF2-40B4-BE49-F238E27FC236}">
                <a16:creationId xmlns:a16="http://schemas.microsoft.com/office/drawing/2014/main" id="{60A44CF3-A30A-44AB-AEE8-32371024B077}"/>
              </a:ext>
            </a:extLst>
          </p:cNvPr>
          <p:cNvSpPr txBox="1">
            <a:spLocks/>
          </p:cNvSpPr>
          <p:nvPr/>
        </p:nvSpPr>
        <p:spPr>
          <a:xfrm>
            <a:off x="259004" y="1330035"/>
            <a:ext cx="2883076" cy="738664"/>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pPr algn="ctr">
              <a:lnSpc>
                <a:spcPct val="100000"/>
              </a:lnSpc>
            </a:pPr>
            <a:r>
              <a:rPr lang="en-US" sz="1800" dirty="0">
                <a:solidFill>
                  <a:schemeClr val="bg1"/>
                </a:solidFill>
              </a:rPr>
              <a:t>DATA SCIENCE COMMITTEE</a:t>
            </a:r>
          </a:p>
        </p:txBody>
      </p:sp>
      <p:pic>
        <p:nvPicPr>
          <p:cNvPr id="16" name="Picture 4" descr="Mu Zhu">
            <a:extLst>
              <a:ext uri="{FF2B5EF4-FFF2-40B4-BE49-F238E27FC236}">
                <a16:creationId xmlns:a16="http://schemas.microsoft.com/office/drawing/2014/main" id="{DBB362B7-DFA3-4E0C-9558-2C3C3EF10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96" y="2140725"/>
            <a:ext cx="1130217" cy="158230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D2F25934-4400-4326-8CC0-F16176CC759D}"/>
              </a:ext>
            </a:extLst>
          </p:cNvPr>
          <p:cNvGrpSpPr/>
          <p:nvPr/>
        </p:nvGrpSpPr>
        <p:grpSpPr>
          <a:xfrm>
            <a:off x="3844816" y="2164107"/>
            <a:ext cx="1998323" cy="2086569"/>
            <a:chOff x="2843507" y="1181459"/>
            <a:chExt cx="2012586" cy="2101460"/>
          </a:xfrm>
        </p:grpSpPr>
        <p:sp>
          <p:nvSpPr>
            <p:cNvPr id="18" name="Rectangle 17">
              <a:extLst>
                <a:ext uri="{FF2B5EF4-FFF2-40B4-BE49-F238E27FC236}">
                  <a16:creationId xmlns:a16="http://schemas.microsoft.com/office/drawing/2014/main" id="{265CBAB1-DAF6-4A3A-BD7A-EF71E0B08611}"/>
                </a:ext>
              </a:extLst>
            </p:cNvPr>
            <p:cNvSpPr/>
            <p:nvPr/>
          </p:nvSpPr>
          <p:spPr>
            <a:xfrm>
              <a:off x="2843507" y="2724967"/>
              <a:ext cx="2012586" cy="557952"/>
            </a:xfrm>
            <a:prstGeom prst="rect">
              <a:avLst/>
            </a:prstGeom>
          </p:spPr>
          <p:txBody>
            <a:bodyPr wrap="square">
              <a:spAutoFit/>
            </a:bodyPr>
            <a:lstStyle/>
            <a:p>
              <a:pPr algn="ctr"/>
              <a:r>
                <a:rPr lang="en-CA" b="1" dirty="0"/>
                <a:t>Yuying Li </a:t>
              </a:r>
              <a:endParaRPr lang="en-CA" sz="1200" dirty="0"/>
            </a:p>
            <a:p>
              <a:pPr algn="ctr"/>
              <a:r>
                <a:rPr lang="en-CA" sz="1200" dirty="0"/>
                <a:t>CS Professor</a:t>
              </a:r>
              <a:endParaRPr lang="en-US" dirty="0"/>
            </a:p>
          </p:txBody>
        </p:sp>
        <p:pic>
          <p:nvPicPr>
            <p:cNvPr id="19" name="Picture 18" descr="A person posing for the camera&#10;&#10;Description automatically generated">
              <a:extLst>
                <a:ext uri="{FF2B5EF4-FFF2-40B4-BE49-F238E27FC236}">
                  <a16:creationId xmlns:a16="http://schemas.microsoft.com/office/drawing/2014/main" id="{DDD0798B-07AC-42C6-A39D-B761E937686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150" t="11238" r="9957" b="17849"/>
            <a:stretch/>
          </p:blipFill>
          <p:spPr>
            <a:xfrm>
              <a:off x="3255930" y="1181459"/>
              <a:ext cx="1187740" cy="1586337"/>
            </a:xfrm>
            <a:prstGeom prst="rect">
              <a:avLst/>
            </a:prstGeom>
          </p:spPr>
        </p:pic>
      </p:grpSp>
      <p:sp>
        <p:nvSpPr>
          <p:cNvPr id="21" name="Rectangle 20">
            <a:extLst>
              <a:ext uri="{FF2B5EF4-FFF2-40B4-BE49-F238E27FC236}">
                <a16:creationId xmlns:a16="http://schemas.microsoft.com/office/drawing/2014/main" id="{CEAEED8C-68C5-492E-A26E-ACEED5AC4C7A}"/>
              </a:ext>
            </a:extLst>
          </p:cNvPr>
          <p:cNvSpPr/>
          <p:nvPr/>
        </p:nvSpPr>
        <p:spPr>
          <a:xfrm>
            <a:off x="220619" y="3681397"/>
            <a:ext cx="2672476" cy="550072"/>
          </a:xfrm>
          <a:prstGeom prst="rect">
            <a:avLst/>
          </a:prstGeom>
        </p:spPr>
        <p:txBody>
          <a:bodyPr wrap="square">
            <a:spAutoFit/>
          </a:bodyPr>
          <a:lstStyle/>
          <a:p>
            <a:pPr algn="ctr"/>
            <a:r>
              <a:rPr lang="en-CA" b="1" dirty="0"/>
              <a:t>Mu Zhu</a:t>
            </a:r>
          </a:p>
          <a:p>
            <a:pPr algn="ctr"/>
            <a:r>
              <a:rPr lang="en-US" sz="1200" dirty="0"/>
              <a:t>S&amp;AS, Chair</a:t>
            </a:r>
          </a:p>
        </p:txBody>
      </p:sp>
      <p:grpSp>
        <p:nvGrpSpPr>
          <p:cNvPr id="22" name="Group 21">
            <a:extLst>
              <a:ext uri="{FF2B5EF4-FFF2-40B4-BE49-F238E27FC236}">
                <a16:creationId xmlns:a16="http://schemas.microsoft.com/office/drawing/2014/main" id="{1BB8C010-1F48-4138-8BE6-4BF7948FB1FD}"/>
              </a:ext>
            </a:extLst>
          </p:cNvPr>
          <p:cNvGrpSpPr/>
          <p:nvPr/>
        </p:nvGrpSpPr>
        <p:grpSpPr>
          <a:xfrm>
            <a:off x="6881620" y="2144208"/>
            <a:ext cx="2672476" cy="2083131"/>
            <a:chOff x="6994690" y="4077672"/>
            <a:chExt cx="2691551" cy="2097999"/>
          </a:xfrm>
        </p:grpSpPr>
        <p:pic>
          <p:nvPicPr>
            <p:cNvPr id="24" name="Picture 4" descr="photo of Tamer Özsu">
              <a:extLst>
                <a:ext uri="{FF2B5EF4-FFF2-40B4-BE49-F238E27FC236}">
                  <a16:creationId xmlns:a16="http://schemas.microsoft.com/office/drawing/2014/main" id="{2B69F3ED-B240-48FF-855D-E3E40687F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100" y="4077672"/>
              <a:ext cx="1269508" cy="160996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2DC38D1-78BB-4ED8-8D2B-D6DF944E278F}"/>
                </a:ext>
              </a:extLst>
            </p:cNvPr>
            <p:cNvSpPr/>
            <p:nvPr/>
          </p:nvSpPr>
          <p:spPr>
            <a:xfrm>
              <a:off x="6994690" y="5621673"/>
              <a:ext cx="2691551" cy="553998"/>
            </a:xfrm>
            <a:prstGeom prst="rect">
              <a:avLst/>
            </a:prstGeom>
          </p:spPr>
          <p:txBody>
            <a:bodyPr wrap="square">
              <a:spAutoFit/>
            </a:bodyPr>
            <a:lstStyle/>
            <a:p>
              <a:pPr algn="ctr"/>
              <a:r>
                <a:rPr lang="en-CA" b="1" dirty="0"/>
                <a:t>Tamer </a:t>
              </a:r>
              <a:r>
                <a:rPr lang="en-CA" b="1" dirty="0" err="1"/>
                <a:t>Özsu</a:t>
              </a:r>
              <a:endParaRPr lang="en-CA" b="1" dirty="0"/>
            </a:p>
            <a:p>
              <a:pPr algn="ctr"/>
              <a:r>
                <a:rPr lang="en-US" sz="1200" dirty="0"/>
                <a:t>CS Professor</a:t>
              </a:r>
            </a:p>
          </p:txBody>
        </p:sp>
      </p:grpSp>
      <p:pic>
        <p:nvPicPr>
          <p:cNvPr id="28" name="Picture 24" descr="Ali Ghodsi">
            <a:extLst>
              <a:ext uri="{FF2B5EF4-FFF2-40B4-BE49-F238E27FC236}">
                <a16:creationId xmlns:a16="http://schemas.microsoft.com/office/drawing/2014/main" id="{FABA22C2-1F98-4625-ADD0-C865C1F1AD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3498" y="3879359"/>
            <a:ext cx="1137264" cy="140403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4DBC4F9D-0ECA-46F9-AD31-E95124DEDAFB}"/>
              </a:ext>
            </a:extLst>
          </p:cNvPr>
          <p:cNvSpPr/>
          <p:nvPr/>
        </p:nvSpPr>
        <p:spPr>
          <a:xfrm>
            <a:off x="1687420" y="5221929"/>
            <a:ext cx="2672476" cy="550072"/>
          </a:xfrm>
          <a:prstGeom prst="rect">
            <a:avLst/>
          </a:prstGeom>
        </p:spPr>
        <p:txBody>
          <a:bodyPr wrap="square">
            <a:spAutoFit/>
          </a:bodyPr>
          <a:lstStyle/>
          <a:p>
            <a:pPr algn="ctr"/>
            <a:r>
              <a:rPr lang="en-CA" b="1" dirty="0"/>
              <a:t>Ali </a:t>
            </a:r>
            <a:r>
              <a:rPr lang="en-CA" b="1" dirty="0" err="1"/>
              <a:t>Ghodsi</a:t>
            </a:r>
            <a:endParaRPr lang="en-CA" b="1" dirty="0"/>
          </a:p>
          <a:p>
            <a:pPr algn="ctr"/>
            <a:r>
              <a:rPr lang="en-US" sz="1200" dirty="0"/>
              <a:t>S&amp;AS Professor</a:t>
            </a:r>
          </a:p>
        </p:txBody>
      </p:sp>
      <p:grpSp>
        <p:nvGrpSpPr>
          <p:cNvPr id="30" name="Group 29">
            <a:extLst>
              <a:ext uri="{FF2B5EF4-FFF2-40B4-BE49-F238E27FC236}">
                <a16:creationId xmlns:a16="http://schemas.microsoft.com/office/drawing/2014/main" id="{65ECEC45-7E2E-4669-8632-91A045F6007E}"/>
              </a:ext>
            </a:extLst>
          </p:cNvPr>
          <p:cNvGrpSpPr/>
          <p:nvPr/>
        </p:nvGrpSpPr>
        <p:grpSpPr>
          <a:xfrm>
            <a:off x="8712368" y="3696678"/>
            <a:ext cx="2672476" cy="2075323"/>
            <a:chOff x="6994690" y="4085536"/>
            <a:chExt cx="2691551" cy="2090135"/>
          </a:xfrm>
        </p:grpSpPr>
        <p:pic>
          <p:nvPicPr>
            <p:cNvPr id="31" name="Picture 4">
              <a:extLst>
                <a:ext uri="{FF2B5EF4-FFF2-40B4-BE49-F238E27FC236}">
                  <a16:creationId xmlns:a16="http://schemas.microsoft.com/office/drawing/2014/main" id="{F67D25E0-3297-4F9E-8139-6828EE1E92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7796344" y="4085536"/>
              <a:ext cx="1063796" cy="160210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7F4E2A39-AA71-4702-8B93-D3D885B27EAB}"/>
                </a:ext>
              </a:extLst>
            </p:cNvPr>
            <p:cNvSpPr/>
            <p:nvPr/>
          </p:nvSpPr>
          <p:spPr>
            <a:xfrm>
              <a:off x="6994690" y="5621673"/>
              <a:ext cx="2691551" cy="553998"/>
            </a:xfrm>
            <a:prstGeom prst="rect">
              <a:avLst/>
            </a:prstGeom>
          </p:spPr>
          <p:txBody>
            <a:bodyPr wrap="square">
              <a:spAutoFit/>
            </a:bodyPr>
            <a:lstStyle/>
            <a:p>
              <a:pPr algn="ctr"/>
              <a:r>
                <a:rPr lang="en-CA" b="1" dirty="0"/>
                <a:t>Bill Cook</a:t>
              </a:r>
            </a:p>
            <a:p>
              <a:pPr algn="ctr"/>
              <a:r>
                <a:rPr lang="en-US" sz="1200" dirty="0"/>
                <a:t>C&amp;O Professor</a:t>
              </a:r>
            </a:p>
          </p:txBody>
        </p:sp>
      </p:grpSp>
      <p:grpSp>
        <p:nvGrpSpPr>
          <p:cNvPr id="34" name="Group 33">
            <a:extLst>
              <a:ext uri="{FF2B5EF4-FFF2-40B4-BE49-F238E27FC236}">
                <a16:creationId xmlns:a16="http://schemas.microsoft.com/office/drawing/2014/main" id="{52FBEFA4-4BCA-4344-96BA-31F41291AED5}"/>
              </a:ext>
            </a:extLst>
          </p:cNvPr>
          <p:cNvGrpSpPr/>
          <p:nvPr/>
        </p:nvGrpSpPr>
        <p:grpSpPr>
          <a:xfrm>
            <a:off x="5067102" y="3684944"/>
            <a:ext cx="2672476" cy="2087057"/>
            <a:chOff x="6994690" y="4077672"/>
            <a:chExt cx="2691551" cy="2101953"/>
          </a:xfrm>
        </p:grpSpPr>
        <p:pic>
          <p:nvPicPr>
            <p:cNvPr id="35" name="Picture 4">
              <a:extLst>
                <a:ext uri="{FF2B5EF4-FFF2-40B4-BE49-F238E27FC236}">
                  <a16:creationId xmlns:a16="http://schemas.microsoft.com/office/drawing/2014/main" id="{22A6037C-03AA-437F-AA33-989A1B2174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793026" y="4077672"/>
              <a:ext cx="1075655" cy="160996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1313A059-CDD8-4F3E-9734-3D3C5AEFFB8C}"/>
                </a:ext>
              </a:extLst>
            </p:cNvPr>
            <p:cNvSpPr/>
            <p:nvPr/>
          </p:nvSpPr>
          <p:spPr>
            <a:xfrm>
              <a:off x="6994690" y="5621673"/>
              <a:ext cx="2691551" cy="557952"/>
            </a:xfrm>
            <a:prstGeom prst="rect">
              <a:avLst/>
            </a:prstGeom>
          </p:spPr>
          <p:txBody>
            <a:bodyPr wrap="square">
              <a:spAutoFit/>
            </a:bodyPr>
            <a:lstStyle/>
            <a:p>
              <a:pPr algn="ctr"/>
              <a:r>
                <a:rPr lang="en-CA" b="1" dirty="0"/>
                <a:t>Ricardo </a:t>
              </a:r>
              <a:r>
                <a:rPr lang="en-CA" b="1" dirty="0" err="1"/>
                <a:t>Fukasawa</a:t>
              </a:r>
              <a:endParaRPr lang="en-CA" b="1" dirty="0"/>
            </a:p>
            <a:p>
              <a:pPr algn="ctr"/>
              <a:r>
                <a:rPr lang="en-US" sz="1200" dirty="0"/>
                <a:t>C&amp;O, Associate Chair</a:t>
              </a:r>
            </a:p>
          </p:txBody>
        </p:sp>
      </p:grpSp>
      <p:sp>
        <p:nvSpPr>
          <p:cNvPr id="33" name="TextBox 32">
            <a:extLst>
              <a:ext uri="{FF2B5EF4-FFF2-40B4-BE49-F238E27FC236}">
                <a16:creationId xmlns:a16="http://schemas.microsoft.com/office/drawing/2014/main" id="{20302C18-CA7B-414E-BD47-217BDBC5E8DF}"/>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353547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883" y="548409"/>
            <a:ext cx="11569729" cy="895927"/>
          </a:xfrm>
        </p:spPr>
        <p:txBody>
          <a:bodyPr>
            <a:normAutofit fontScale="90000"/>
          </a:bodyPr>
          <a:lstStyle/>
          <a:p>
            <a:r>
              <a:rPr lang="en-US" dirty="0"/>
              <a:t>LOOKING FOR WORK IN CANADA: </a:t>
            </a:r>
            <a:br>
              <a:rPr lang="en-US" dirty="0"/>
            </a:br>
            <a:r>
              <a:rPr lang="en-US" dirty="0"/>
              <a:t>CO-OP WORK PERMIT FOR WORKING IN CANADA</a:t>
            </a:r>
            <a:endParaRPr lang="en-CA" dirty="0"/>
          </a:p>
        </p:txBody>
      </p:sp>
      <p:sp>
        <p:nvSpPr>
          <p:cNvPr id="3" name="Content Placeholder 2"/>
          <p:cNvSpPr>
            <a:spLocks noGrp="1"/>
          </p:cNvSpPr>
          <p:nvPr>
            <p:ph idx="1"/>
          </p:nvPr>
        </p:nvSpPr>
        <p:spPr>
          <a:xfrm>
            <a:off x="259882" y="1579419"/>
            <a:ext cx="11569729" cy="4595117"/>
          </a:xfrm>
        </p:spPr>
        <p:txBody>
          <a:bodyPr>
            <a:noAutofit/>
          </a:bodyPr>
          <a:lstStyle/>
          <a:p>
            <a:pPr>
              <a:spcBef>
                <a:spcPts val="300"/>
              </a:spcBef>
              <a:spcAft>
                <a:spcPts val="300"/>
              </a:spcAft>
            </a:pPr>
            <a:r>
              <a:rPr lang="en-US" sz="1800" dirty="0"/>
              <a:t>You </a:t>
            </a:r>
            <a:r>
              <a:rPr lang="en-US" sz="1800" b="1" u="sng" dirty="0"/>
              <a:t>MUST</a:t>
            </a:r>
            <a:r>
              <a:rPr lang="en-US" sz="1800" dirty="0"/>
              <a:t> have a valid co-op work permit to undertake a work term in Canada</a:t>
            </a:r>
          </a:p>
          <a:p>
            <a:pPr lvl="1">
              <a:spcBef>
                <a:spcPts val="300"/>
              </a:spcBef>
              <a:spcAft>
                <a:spcPts val="300"/>
              </a:spcAft>
            </a:pPr>
            <a:r>
              <a:rPr lang="en-US" sz="1800" dirty="0"/>
              <a:t>On-campus or off-campus; paid or volunteer</a:t>
            </a:r>
          </a:p>
          <a:p>
            <a:pPr lvl="1">
              <a:spcBef>
                <a:spcPts val="300"/>
              </a:spcBef>
              <a:spcAft>
                <a:spcPts val="300"/>
              </a:spcAft>
            </a:pPr>
            <a:r>
              <a:rPr lang="en-US" sz="1800" dirty="0"/>
              <a:t>If working from within Canada for an international employer</a:t>
            </a:r>
          </a:p>
          <a:p>
            <a:pPr lvl="1">
              <a:spcBef>
                <a:spcPts val="300"/>
              </a:spcBef>
              <a:spcAft>
                <a:spcPts val="300"/>
              </a:spcAft>
            </a:pPr>
            <a:r>
              <a:rPr lang="en-US" sz="1800" dirty="0"/>
              <a:t>If counted towards co-op, work can be done only on a co-op work permit</a:t>
            </a:r>
          </a:p>
          <a:p>
            <a:r>
              <a:rPr lang="en-US" sz="1800" dirty="0"/>
              <a:t>You </a:t>
            </a:r>
            <a:r>
              <a:rPr lang="en-US" sz="1800" b="1" u="sng" dirty="0"/>
              <a:t>DO NOT</a:t>
            </a:r>
            <a:r>
              <a:rPr lang="en-US" sz="1800" dirty="0"/>
              <a:t> need a valid co-op work permit if working remotely from outside Canada for a Canadian employer, </a:t>
            </a:r>
          </a:p>
          <a:p>
            <a:pPr lvl="1"/>
            <a:r>
              <a:rPr lang="en-US" sz="1800" dirty="0"/>
              <a:t>Review </a:t>
            </a:r>
            <a:r>
              <a:rPr lang="en-US" sz="1800" dirty="0">
                <a:hlinkClick r:id="rId2"/>
              </a:rPr>
              <a:t>COVID-19 travel allowances</a:t>
            </a:r>
            <a:r>
              <a:rPr lang="en-US" sz="1800" dirty="0"/>
              <a:t> carefully </a:t>
            </a:r>
          </a:p>
          <a:p>
            <a:r>
              <a:rPr lang="en-US" sz="1800" dirty="0"/>
              <a:t>Your study permit is </a:t>
            </a:r>
            <a:r>
              <a:rPr lang="en-US" sz="1800" b="1" u="sng" dirty="0"/>
              <a:t>NOT</a:t>
            </a:r>
            <a:r>
              <a:rPr lang="en-US" sz="1800" dirty="0"/>
              <a:t> a valid work permit for co-op work terms</a:t>
            </a:r>
          </a:p>
          <a:p>
            <a:pPr lvl="1">
              <a:spcBef>
                <a:spcPts val="300"/>
              </a:spcBef>
            </a:pPr>
            <a:r>
              <a:rPr lang="en-US" sz="1800" dirty="0"/>
              <a:t>Whether your work is counted towards co-op credit, or not (part-time, unpaid, etc.)</a:t>
            </a:r>
          </a:p>
        </p:txBody>
      </p:sp>
      <p:sp>
        <p:nvSpPr>
          <p:cNvPr id="4" name="Footer Placeholder 5">
            <a:extLst>
              <a:ext uri="{FF2B5EF4-FFF2-40B4-BE49-F238E27FC236}">
                <a16:creationId xmlns:a16="http://schemas.microsoft.com/office/drawing/2014/main" id="{6BEFA213-4DE8-42CA-A03C-3A72093B3321}"/>
              </a:ext>
            </a:extLst>
          </p:cNvPr>
          <p:cNvSpPr>
            <a:spLocks noGrp="1"/>
          </p:cNvSpPr>
          <p:nvPr>
            <p:ph type="ftr" sz="quarter" idx="11"/>
          </p:nvPr>
        </p:nvSpPr>
        <p:spPr/>
        <p:txBody>
          <a:bodyPr/>
          <a:lstStyle/>
          <a:p>
            <a:r>
              <a:rPr lang="en-US" dirty="0"/>
              <a:t>DATA SCIENCE | FALL 2021 ORIENTATION</a:t>
            </a:r>
          </a:p>
        </p:txBody>
      </p:sp>
    </p:spTree>
    <p:extLst>
      <p:ext uri="{BB962C8B-B14F-4D97-AF65-F5344CB8AC3E}">
        <p14:creationId xmlns:p14="http://schemas.microsoft.com/office/powerpoint/2010/main" val="10076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BB5FA-845D-40AC-81F6-3CF2396EECBF}"/>
              </a:ext>
            </a:extLst>
          </p:cNvPr>
          <p:cNvSpPr>
            <a:spLocks noGrp="1"/>
          </p:cNvSpPr>
          <p:nvPr>
            <p:ph type="title"/>
          </p:nvPr>
        </p:nvSpPr>
        <p:spPr/>
        <p:txBody>
          <a:bodyPr>
            <a:normAutofit fontScale="90000"/>
          </a:bodyPr>
          <a:lstStyle/>
          <a:p>
            <a:r>
              <a:rPr lang="en-US" dirty="0"/>
              <a:t>LOOKING FOR WORK IN CANADA: </a:t>
            </a:r>
            <a:br>
              <a:rPr lang="en-US" dirty="0"/>
            </a:br>
            <a:r>
              <a:rPr lang="en-US" dirty="0"/>
              <a:t>CO-OP WORK PERMIT FOR WORKING IN CANADA</a:t>
            </a:r>
          </a:p>
        </p:txBody>
      </p:sp>
      <p:sp>
        <p:nvSpPr>
          <p:cNvPr id="3" name="Content Placeholder 2">
            <a:extLst>
              <a:ext uri="{FF2B5EF4-FFF2-40B4-BE49-F238E27FC236}">
                <a16:creationId xmlns:a16="http://schemas.microsoft.com/office/drawing/2014/main" id="{C749401E-B7B2-4B8D-8ED9-F406F385987E}"/>
              </a:ext>
            </a:extLst>
          </p:cNvPr>
          <p:cNvSpPr>
            <a:spLocks noGrp="1"/>
          </p:cNvSpPr>
          <p:nvPr>
            <p:ph idx="1"/>
          </p:nvPr>
        </p:nvSpPr>
        <p:spPr/>
        <p:txBody>
          <a:bodyPr/>
          <a:lstStyle/>
          <a:p>
            <a:r>
              <a:rPr lang="en-US" sz="1800" dirty="0"/>
              <a:t>You must submit a copy of your work permit to Co-op Ed (CE) for recording on your file </a:t>
            </a:r>
          </a:p>
          <a:p>
            <a:pPr lvl="1"/>
            <a:r>
              <a:rPr lang="en-US" sz="1800" dirty="0"/>
              <a:t>Send to: </a:t>
            </a:r>
            <a:r>
              <a:rPr lang="en-US" sz="1800" dirty="0">
                <a:hlinkClick r:id="rId2"/>
              </a:rPr>
              <a:t>ceeivsies@uwaterloo.ca</a:t>
            </a:r>
            <a:endParaRPr lang="en-US" sz="1800" dirty="0"/>
          </a:p>
          <a:p>
            <a:r>
              <a:rPr lang="en-US" sz="1800" dirty="0"/>
              <a:t>Apply </a:t>
            </a:r>
            <a:r>
              <a:rPr lang="en-US" sz="1800" b="1" u="sng" dirty="0"/>
              <a:t>NOW</a:t>
            </a:r>
            <a:r>
              <a:rPr lang="en-US" sz="1800" dirty="0"/>
              <a:t> – if you’re within Canada and you haven’t already!!!</a:t>
            </a:r>
          </a:p>
          <a:p>
            <a:pPr lvl="1">
              <a:spcBef>
                <a:spcPts val="300"/>
              </a:spcBef>
              <a:spcAft>
                <a:spcPts val="300"/>
              </a:spcAft>
            </a:pPr>
            <a:r>
              <a:rPr lang="en-US" sz="1800" dirty="0"/>
              <a:t>Email CE for any questions/procedure of application: </a:t>
            </a:r>
            <a:r>
              <a:rPr lang="en-US" sz="1800" dirty="0">
                <a:hlinkClick r:id="rId2"/>
              </a:rPr>
              <a:t>ceeivsies@uwaterloo.ca</a:t>
            </a:r>
            <a:endParaRPr lang="en-US" sz="1800" dirty="0"/>
          </a:p>
          <a:p>
            <a:pPr lvl="1">
              <a:spcBef>
                <a:spcPts val="300"/>
              </a:spcBef>
              <a:spcAft>
                <a:spcPts val="300"/>
              </a:spcAft>
            </a:pPr>
            <a:r>
              <a:rPr lang="en-US" sz="1800" dirty="0"/>
              <a:t>For any additional immigration-related support, contact the </a:t>
            </a:r>
            <a:r>
              <a:rPr lang="en-US" sz="1800" dirty="0">
                <a:hlinkClick r:id="rId3"/>
              </a:rPr>
              <a:t>SSO’s Immigration Consultants </a:t>
            </a:r>
            <a:endParaRPr lang="en-US" sz="1800" dirty="0"/>
          </a:p>
          <a:p>
            <a:pPr marL="0" indent="0">
              <a:buNone/>
            </a:pPr>
            <a:endParaRPr lang="en-US" dirty="0"/>
          </a:p>
        </p:txBody>
      </p:sp>
      <p:sp>
        <p:nvSpPr>
          <p:cNvPr id="4" name="Footer Placeholder 3">
            <a:extLst>
              <a:ext uri="{FF2B5EF4-FFF2-40B4-BE49-F238E27FC236}">
                <a16:creationId xmlns:a16="http://schemas.microsoft.com/office/drawing/2014/main" id="{FEB0DFDF-35A1-4E2C-93BF-9B8B2AFC0B3B}"/>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BD17393B-C28A-45B4-9FE5-DDA48F3122ED}"/>
              </a:ext>
            </a:extLst>
          </p:cNvPr>
          <p:cNvSpPr>
            <a:spLocks noGrp="1"/>
          </p:cNvSpPr>
          <p:nvPr>
            <p:ph type="sldNum" sz="quarter" idx="12"/>
          </p:nvPr>
        </p:nvSpPr>
        <p:spPr/>
        <p:txBody>
          <a:bodyPr/>
          <a:lstStyle/>
          <a:p>
            <a:r>
              <a:rPr lang="en-US"/>
              <a:t>PAGE  </a:t>
            </a:r>
            <a:fld id="{93005692-73BE-493E-93AB-ECD6027A7652}" type="slidenum">
              <a:rPr lang="en-US" smtClean="0"/>
              <a:pPr/>
              <a:t>51</a:t>
            </a:fld>
            <a:endParaRPr lang="en-US" dirty="0"/>
          </a:p>
        </p:txBody>
      </p:sp>
    </p:spTree>
    <p:extLst>
      <p:ext uri="{BB962C8B-B14F-4D97-AF65-F5344CB8AC3E}">
        <p14:creationId xmlns:p14="http://schemas.microsoft.com/office/powerpoint/2010/main" val="30345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9475FF-5CF1-40B2-B899-E33829133596}"/>
              </a:ext>
            </a:extLst>
          </p:cNvPr>
          <p:cNvSpPr>
            <a:spLocks noGrp="1"/>
          </p:cNvSpPr>
          <p:nvPr>
            <p:ph type="ctrTitle"/>
          </p:nvPr>
        </p:nvSpPr>
        <p:spPr/>
        <p:txBody>
          <a:bodyPr anchor="b">
            <a:normAutofit/>
          </a:bodyPr>
          <a:lstStyle/>
          <a:p>
            <a:r>
              <a:rPr lang="en-US" sz="5000" dirty="0"/>
              <a:t>STUDENT SUCCESS OFFICE</a:t>
            </a:r>
          </a:p>
        </p:txBody>
      </p:sp>
      <p:sp>
        <p:nvSpPr>
          <p:cNvPr id="2" name="Text Placeholder 1">
            <a:extLst>
              <a:ext uri="{FF2B5EF4-FFF2-40B4-BE49-F238E27FC236}">
                <a16:creationId xmlns:a16="http://schemas.microsoft.com/office/drawing/2014/main" id="{39AA234C-5FE0-43C2-B009-EFEA33BB64B9}"/>
              </a:ext>
            </a:extLst>
          </p:cNvPr>
          <p:cNvSpPr>
            <a:spLocks noGrp="1"/>
          </p:cNvSpPr>
          <p:nvPr>
            <p:ph type="subTitle" idx="1"/>
          </p:nvPr>
        </p:nvSpPr>
        <p:spPr/>
        <p:txBody>
          <a:bodyPr anchor="t">
            <a:normAutofit/>
          </a:bodyPr>
          <a:lstStyle/>
          <a:p>
            <a:r>
              <a:rPr lang="en-US" dirty="0"/>
              <a:t>Karry Kwan</a:t>
            </a:r>
          </a:p>
        </p:txBody>
      </p:sp>
      <p:sp>
        <p:nvSpPr>
          <p:cNvPr id="6" name="Footer Placeholder 5">
            <a:extLst>
              <a:ext uri="{FF2B5EF4-FFF2-40B4-BE49-F238E27FC236}">
                <a16:creationId xmlns:a16="http://schemas.microsoft.com/office/drawing/2014/main" id="{0E82F785-0E51-4DAD-909E-75F1294E63F8}"/>
              </a:ext>
            </a:extLst>
          </p:cNvPr>
          <p:cNvSpPr>
            <a:spLocks noGrp="1"/>
          </p:cNvSpPr>
          <p:nvPr>
            <p:ph type="ftr" sz="quarter" idx="11"/>
          </p:nvPr>
        </p:nvSpPr>
        <p:spPr/>
        <p:txBody>
          <a:bodyPr anchor="ctr">
            <a:normAutofit/>
          </a:bodyPr>
          <a:lstStyle/>
          <a:p>
            <a:pPr>
              <a:spcAft>
                <a:spcPts val="600"/>
              </a:spcAft>
            </a:pPr>
            <a:r>
              <a:rPr lang="en-US" dirty="0"/>
              <a:t>DATA SCIENCE | FALL 2021 ORIENTATION</a:t>
            </a:r>
            <a:endParaRPr lang="en-US"/>
          </a:p>
        </p:txBody>
      </p:sp>
      <p:sp>
        <p:nvSpPr>
          <p:cNvPr id="5" name="Slide Number Placeholder 4">
            <a:extLst>
              <a:ext uri="{FF2B5EF4-FFF2-40B4-BE49-F238E27FC236}">
                <a16:creationId xmlns:a16="http://schemas.microsoft.com/office/drawing/2014/main" id="{4D01B7E7-A453-4EF7-8C5E-47F04127187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52</a:t>
            </a:fld>
            <a:endParaRPr lang="en-US" sz="700"/>
          </a:p>
        </p:txBody>
      </p:sp>
    </p:spTree>
    <p:extLst>
      <p:ext uri="{BB962C8B-B14F-4D97-AF65-F5344CB8AC3E}">
        <p14:creationId xmlns:p14="http://schemas.microsoft.com/office/powerpoint/2010/main" val="40572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33081" y="1818691"/>
            <a:ext cx="2359261" cy="4592391"/>
            <a:chOff x="1218227" y="2125322"/>
            <a:chExt cx="2784397" cy="6123194"/>
          </a:xfrm>
        </p:grpSpPr>
        <p:sp>
          <p:nvSpPr>
            <p:cNvPr id="6" name="TextBox 5">
              <a:extLst>
                <a:ext uri="{FF2B5EF4-FFF2-40B4-BE49-F238E27FC236}">
                  <a16:creationId xmlns:a16="http://schemas.microsoft.com/office/drawing/2014/main" id="{D6907EBB-3C7F-D14D-97E4-F5D158037E64}"/>
                </a:ext>
              </a:extLst>
            </p:cNvPr>
            <p:cNvSpPr txBox="1"/>
            <p:nvPr/>
          </p:nvSpPr>
          <p:spPr>
            <a:xfrm>
              <a:off x="1218227" y="3226623"/>
              <a:ext cx="2784397" cy="5021893"/>
            </a:xfrm>
            <a:prstGeom prst="rect">
              <a:avLst/>
            </a:prstGeom>
            <a:noFill/>
          </p:spPr>
          <p:txBody>
            <a:bodyPr wrap="square" rtlCol="0">
              <a:spAutoFit/>
            </a:bodyPr>
            <a:lstStyle/>
            <a:p>
              <a:pPr algn="ctr"/>
              <a:r>
                <a:rPr lang="en-US" sz="1575" dirty="0"/>
                <a:t>International Student Experience</a:t>
              </a:r>
            </a:p>
            <a:p>
              <a:pPr algn="ctr"/>
              <a:endParaRPr lang="en-US" sz="1500" dirty="0"/>
            </a:p>
            <a:p>
              <a:pPr algn="ctr"/>
              <a:endParaRPr lang="en-US" sz="825" dirty="0"/>
            </a:p>
            <a:p>
              <a:pPr algn="ctr"/>
              <a:r>
                <a:rPr lang="en-US" sz="1350" dirty="0"/>
                <a:t>International Student Guide </a:t>
              </a:r>
            </a:p>
            <a:p>
              <a:pPr algn="ctr"/>
              <a:r>
                <a:rPr lang="en-US" sz="1100" i="1" dirty="0"/>
                <a:t>(including travel and </a:t>
              </a:r>
            </a:p>
            <a:p>
              <a:pPr algn="ctr"/>
              <a:r>
                <a:rPr lang="en-US" sz="1100" i="1" dirty="0"/>
                <a:t>quarantine resources)</a:t>
              </a:r>
              <a:endParaRPr lang="en-US" sz="1350" i="1" dirty="0"/>
            </a:p>
            <a:p>
              <a:pPr algn="ctr"/>
              <a:endParaRPr lang="en-US" sz="1350" dirty="0"/>
            </a:p>
            <a:p>
              <a:pPr algn="ctr"/>
              <a:r>
                <a:rPr lang="en-CA" sz="1350" dirty="0"/>
                <a:t>International Student Connection e-Newsletter</a:t>
              </a:r>
            </a:p>
            <a:p>
              <a:pPr algn="ctr"/>
              <a:endParaRPr lang="en-US" sz="1350" dirty="0"/>
            </a:p>
            <a:p>
              <a:pPr algn="ctr"/>
              <a:r>
                <a:rPr lang="en-CA" sz="1350" dirty="0"/>
                <a:t>International Student Online Discussions</a:t>
              </a:r>
            </a:p>
            <a:p>
              <a:pPr algn="ctr"/>
              <a:endParaRPr lang="en-US" sz="1350" dirty="0"/>
            </a:p>
            <a:p>
              <a:pPr algn="ctr"/>
              <a:r>
                <a:rPr lang="en-US" sz="1350" dirty="0"/>
                <a:t>International Peer Community (IPC)</a:t>
              </a:r>
              <a:endParaRPr lang="en-CA" sz="1350" dirty="0"/>
            </a:p>
            <a:p>
              <a:pPr algn="ctr"/>
              <a:endParaRPr lang="en-CA" sz="1350" dirty="0"/>
            </a:p>
            <a:p>
              <a:pPr algn="ctr"/>
              <a:r>
                <a:rPr lang="en-CA" sz="1350" dirty="0" err="1"/>
                <a:t>UWinterloo</a:t>
              </a:r>
              <a:endParaRPr lang="en-US" sz="1350" dirty="0"/>
            </a:p>
          </p:txBody>
        </p:sp>
        <p:pic>
          <p:nvPicPr>
            <p:cNvPr id="13" name="Picture 12">
              <a:extLst>
                <a:ext uri="{FF2B5EF4-FFF2-40B4-BE49-F238E27FC236}">
                  <a16:creationId xmlns:a16="http://schemas.microsoft.com/office/drawing/2014/main" id="{EE72600B-73BF-7A4E-BD12-5C43CD8EE1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6774" y="2125322"/>
              <a:ext cx="1127301" cy="1127301"/>
            </a:xfrm>
            <a:prstGeom prst="rect">
              <a:avLst/>
            </a:prstGeom>
          </p:spPr>
        </p:pic>
      </p:grpSp>
      <p:grpSp>
        <p:nvGrpSpPr>
          <p:cNvPr id="10" name="Group 9">
            <a:extLst>
              <a:ext uri="{FF2B5EF4-FFF2-40B4-BE49-F238E27FC236}">
                <a16:creationId xmlns:a16="http://schemas.microsoft.com/office/drawing/2014/main" id="{60138D1F-0A81-1043-B122-2F8FA9A35696}"/>
              </a:ext>
            </a:extLst>
          </p:cNvPr>
          <p:cNvGrpSpPr/>
          <p:nvPr/>
        </p:nvGrpSpPr>
        <p:grpSpPr>
          <a:xfrm>
            <a:off x="7681296" y="1818691"/>
            <a:ext cx="2465150" cy="3820001"/>
            <a:chOff x="5155586" y="1604354"/>
            <a:chExt cx="3286866" cy="5093334"/>
          </a:xfrm>
        </p:grpSpPr>
        <p:sp>
          <p:nvSpPr>
            <p:cNvPr id="11" name="TextBox 10">
              <a:extLst>
                <a:ext uri="{FF2B5EF4-FFF2-40B4-BE49-F238E27FC236}">
                  <a16:creationId xmlns:a16="http://schemas.microsoft.com/office/drawing/2014/main" id="{838B4138-764A-C64D-9FA7-E0970987038B}"/>
                </a:ext>
              </a:extLst>
            </p:cNvPr>
            <p:cNvSpPr txBox="1"/>
            <p:nvPr/>
          </p:nvSpPr>
          <p:spPr>
            <a:xfrm>
              <a:off x="5155586" y="2814574"/>
              <a:ext cx="3286866" cy="3883114"/>
            </a:xfrm>
            <a:prstGeom prst="rect">
              <a:avLst/>
            </a:prstGeom>
            <a:noFill/>
          </p:spPr>
          <p:txBody>
            <a:bodyPr wrap="square" rtlCol="0">
              <a:spAutoFit/>
            </a:bodyPr>
            <a:lstStyle/>
            <a:p>
              <a:pPr algn="ctr" defTabSz="685800">
                <a:defRPr/>
              </a:pPr>
              <a:r>
                <a:rPr lang="en-US" sz="1575" dirty="0">
                  <a:solidFill>
                    <a:prstClr val="black"/>
                  </a:solidFill>
                  <a:latin typeface="Georgia"/>
                </a:rPr>
                <a:t>Campus-wide </a:t>
              </a:r>
            </a:p>
            <a:p>
              <a:pPr algn="ctr" defTabSz="685800">
                <a:defRPr/>
              </a:pPr>
              <a:r>
                <a:rPr lang="en-US" sz="1575" dirty="0">
                  <a:solidFill>
                    <a:prstClr val="black"/>
                  </a:solidFill>
                  <a:latin typeface="Georgia"/>
                </a:rPr>
                <a:t>support</a:t>
              </a:r>
            </a:p>
            <a:p>
              <a:pPr algn="ctr" defTabSz="685800">
                <a:defRPr/>
              </a:pPr>
              <a:endParaRPr lang="en-US" sz="1575" dirty="0">
                <a:solidFill>
                  <a:prstClr val="black"/>
                </a:solidFill>
                <a:latin typeface="Georgia"/>
              </a:endParaRPr>
            </a:p>
            <a:p>
              <a:pPr algn="ctr" defTabSz="685800">
                <a:defRPr/>
              </a:pPr>
              <a:endParaRPr lang="en-US" sz="1200" dirty="0">
                <a:solidFill>
                  <a:prstClr val="black"/>
                </a:solidFill>
                <a:latin typeface="Georgia"/>
              </a:endParaRPr>
            </a:p>
            <a:p>
              <a:pPr algn="ctr" defTabSz="685800">
                <a:defRPr/>
              </a:pPr>
              <a:r>
                <a:rPr lang="en-US" sz="1350" dirty="0">
                  <a:solidFill>
                    <a:prstClr val="black"/>
                  </a:solidFill>
                  <a:latin typeface="Georgia"/>
                </a:rPr>
                <a:t>Campus-wide international student initiatives </a:t>
              </a:r>
            </a:p>
            <a:p>
              <a:pPr algn="ctr" defTabSz="685800">
                <a:defRPr/>
              </a:pPr>
              <a:endParaRPr lang="en-US" sz="1350" dirty="0">
                <a:solidFill>
                  <a:prstClr val="black"/>
                </a:solidFill>
                <a:latin typeface="Georgia"/>
              </a:endParaRPr>
            </a:p>
            <a:p>
              <a:pPr algn="ctr" defTabSz="685800">
                <a:defRPr/>
              </a:pPr>
              <a:r>
                <a:rPr lang="en-US" sz="1400" dirty="0">
                  <a:solidFill>
                    <a:prstClr val="black"/>
                  </a:solidFill>
                </a:rPr>
                <a:t>Work with Faculty-based Academic Advisors</a:t>
              </a:r>
            </a:p>
            <a:p>
              <a:pPr algn="ctr" defTabSz="685800">
                <a:defRPr/>
              </a:pPr>
              <a:endParaRPr lang="en-US" sz="1350" dirty="0">
                <a:solidFill>
                  <a:prstClr val="black"/>
                </a:solidFill>
                <a:latin typeface="Georgia"/>
              </a:endParaRPr>
            </a:p>
            <a:p>
              <a:pPr algn="ctr" defTabSz="685800">
                <a:defRPr/>
              </a:pPr>
              <a:r>
                <a:rPr lang="en-US" sz="1350" dirty="0">
                  <a:solidFill>
                    <a:prstClr val="black"/>
                  </a:solidFill>
                  <a:latin typeface="Georgia"/>
                </a:rPr>
                <a:t>International student   F.A.Q.s on the Coronavirus Information website</a:t>
              </a:r>
            </a:p>
          </p:txBody>
        </p:sp>
        <p:pic>
          <p:nvPicPr>
            <p:cNvPr id="15" name="Picture 14">
              <a:extLst>
                <a:ext uri="{FF2B5EF4-FFF2-40B4-BE49-F238E27FC236}">
                  <a16:creationId xmlns:a16="http://schemas.microsoft.com/office/drawing/2014/main" id="{1C9822AF-9791-DF47-9039-A27ED0FF6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9956" y="1604354"/>
              <a:ext cx="1290241" cy="1290241"/>
            </a:xfrm>
            <a:prstGeom prst="rect">
              <a:avLst/>
            </a:prstGeom>
          </p:spPr>
        </p:pic>
      </p:grpSp>
      <p:cxnSp>
        <p:nvCxnSpPr>
          <p:cNvPr id="5" name="Straight Connector 4"/>
          <p:cNvCxnSpPr/>
          <p:nvPr/>
        </p:nvCxnSpPr>
        <p:spPr>
          <a:xfrm>
            <a:off x="2384966" y="3389941"/>
            <a:ext cx="1615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62491" y="3389941"/>
            <a:ext cx="15928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89474" y="3389941"/>
            <a:ext cx="159282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4992670" y="1875885"/>
            <a:ext cx="2088298" cy="3307184"/>
            <a:chOff x="3453882" y="2254075"/>
            <a:chExt cx="2088298" cy="3307184"/>
          </a:xfrm>
        </p:grpSpPr>
        <p:sp>
          <p:nvSpPr>
            <p:cNvPr id="12" name="TextBox 11">
              <a:extLst>
                <a:ext uri="{FF2B5EF4-FFF2-40B4-BE49-F238E27FC236}">
                  <a16:creationId xmlns:a16="http://schemas.microsoft.com/office/drawing/2014/main" id="{6E5341DF-E381-BD42-BF25-9ABE0868C0D9}"/>
                </a:ext>
              </a:extLst>
            </p:cNvPr>
            <p:cNvSpPr txBox="1"/>
            <p:nvPr/>
          </p:nvSpPr>
          <p:spPr>
            <a:xfrm>
              <a:off x="3453882" y="3079810"/>
              <a:ext cx="2088298" cy="2481449"/>
            </a:xfrm>
            <a:prstGeom prst="rect">
              <a:avLst/>
            </a:prstGeom>
            <a:noFill/>
          </p:spPr>
          <p:txBody>
            <a:bodyPr wrap="square" rtlCol="0">
              <a:spAutoFit/>
            </a:bodyPr>
            <a:lstStyle/>
            <a:p>
              <a:pPr algn="ctr"/>
              <a:r>
                <a:rPr lang="en-US" sz="1575" dirty="0"/>
                <a:t>Immigration Consulting</a:t>
              </a:r>
            </a:p>
            <a:p>
              <a:pPr algn="ctr"/>
              <a:endParaRPr lang="en-US" sz="1575" dirty="0"/>
            </a:p>
            <a:p>
              <a:pPr algn="ctr"/>
              <a:endParaRPr lang="en-US" sz="1350" dirty="0"/>
            </a:p>
            <a:p>
              <a:pPr algn="ctr"/>
              <a:r>
                <a:rPr lang="en-US" sz="1350" dirty="0"/>
                <a:t>Online same-day appointments with a registered Immigration Consultant</a:t>
              </a:r>
            </a:p>
            <a:p>
              <a:pPr algn="ctr"/>
              <a:endParaRPr lang="en-US" sz="1350" dirty="0"/>
            </a:p>
            <a:p>
              <a:pPr algn="ctr"/>
              <a:r>
                <a:rPr lang="en-US" sz="1350" dirty="0"/>
                <a:t>Immigration Information Sessions</a:t>
              </a:r>
            </a:p>
          </p:txBody>
        </p:sp>
        <p:pic>
          <p:nvPicPr>
            <p:cNvPr id="9" name="Picture 8"/>
            <p:cNvPicPr>
              <a:picLocks noChangeAspect="1"/>
            </p:cNvPicPr>
            <p:nvPr/>
          </p:nvPicPr>
          <p:blipFill>
            <a:blip r:embed="rId5"/>
            <a:stretch>
              <a:fillRect/>
            </a:stretch>
          </p:blipFill>
          <p:spPr>
            <a:xfrm>
              <a:off x="4136492" y="2254075"/>
              <a:ext cx="723077" cy="808480"/>
            </a:xfrm>
            <a:prstGeom prst="rect">
              <a:avLst/>
            </a:prstGeom>
          </p:spPr>
        </p:pic>
      </p:grpSp>
      <p:sp>
        <p:nvSpPr>
          <p:cNvPr id="19" name="TextBox 18"/>
          <p:cNvSpPr txBox="1"/>
          <p:nvPr/>
        </p:nvSpPr>
        <p:spPr>
          <a:xfrm>
            <a:off x="259883" y="1180145"/>
            <a:ext cx="8182048" cy="353943"/>
          </a:xfrm>
          <a:prstGeom prst="rect">
            <a:avLst/>
          </a:prstGeom>
          <a:noFill/>
        </p:spPr>
        <p:txBody>
          <a:bodyPr wrap="square" rtlCol="0">
            <a:spAutoFit/>
          </a:bodyPr>
          <a:lstStyle/>
          <a:p>
            <a:r>
              <a:rPr lang="en-US" sz="1700" dirty="0"/>
              <a:t>The following supports for international students are available through the SSO: </a:t>
            </a:r>
          </a:p>
        </p:txBody>
      </p:sp>
      <p:sp>
        <p:nvSpPr>
          <p:cNvPr id="16" name="Title 1">
            <a:extLst>
              <a:ext uri="{FF2B5EF4-FFF2-40B4-BE49-F238E27FC236}">
                <a16:creationId xmlns:a16="http://schemas.microsoft.com/office/drawing/2014/main" id="{72F04BE9-4A84-4208-A8EC-72198C3BDB8B}"/>
              </a:ext>
            </a:extLst>
          </p:cNvPr>
          <p:cNvSpPr txBox="1">
            <a:spLocks/>
          </p:cNvSpPr>
          <p:nvPr/>
        </p:nvSpPr>
        <p:spPr>
          <a:xfrm>
            <a:off x="259883" y="434108"/>
            <a:ext cx="11569729" cy="89592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0" kern="1200" spc="50" baseline="0">
                <a:solidFill>
                  <a:schemeClr val="tx1"/>
                </a:solidFill>
                <a:latin typeface="+mj-lt"/>
                <a:ea typeface="+mj-ea"/>
                <a:cs typeface="+mj-cs"/>
              </a:defRPr>
            </a:lvl1pPr>
          </a:lstStyle>
          <a:p>
            <a:r>
              <a:rPr lang="en-US" dirty="0"/>
              <a:t>STUDENT SUCCESS OFFICE (SSO):  INTERNATIONAL SUPPORTS</a:t>
            </a:r>
            <a:endParaRPr lang="en-CA" dirty="0"/>
          </a:p>
        </p:txBody>
      </p:sp>
      <p:sp>
        <p:nvSpPr>
          <p:cNvPr id="22" name="Footer Placeholder 5">
            <a:extLst>
              <a:ext uri="{FF2B5EF4-FFF2-40B4-BE49-F238E27FC236}">
                <a16:creationId xmlns:a16="http://schemas.microsoft.com/office/drawing/2014/main" id="{198B596F-DDD8-4190-B58A-160D6A357D94}"/>
              </a:ext>
            </a:extLst>
          </p:cNvPr>
          <p:cNvSpPr>
            <a:spLocks noGrp="1"/>
          </p:cNvSpPr>
          <p:nvPr>
            <p:ph type="ftr" sz="quarter" idx="11"/>
          </p:nvPr>
        </p:nvSpPr>
        <p:spPr>
          <a:xfrm>
            <a:off x="259883" y="6498910"/>
            <a:ext cx="5226517" cy="250337"/>
          </a:xfrm>
        </p:spPr>
        <p:txBody>
          <a:bodyPr/>
          <a:lstStyle/>
          <a:p>
            <a:r>
              <a:rPr lang="en-US" dirty="0"/>
              <a:t>DATA SCIENCE | FALL 2021 ORIENTATION</a:t>
            </a:r>
          </a:p>
        </p:txBody>
      </p:sp>
      <p:sp>
        <p:nvSpPr>
          <p:cNvPr id="17" name="Slide Number Placeholder 4">
            <a:extLst>
              <a:ext uri="{FF2B5EF4-FFF2-40B4-BE49-F238E27FC236}">
                <a16:creationId xmlns:a16="http://schemas.microsoft.com/office/drawing/2014/main" id="{45388BF3-CD0E-4CCF-A027-1631051E1AE6}"/>
              </a:ext>
            </a:extLst>
          </p:cNvPr>
          <p:cNvSpPr>
            <a:spLocks noGrp="1"/>
          </p:cNvSpPr>
          <p:nvPr>
            <p:ph type="sldNum" sz="quarter" idx="12"/>
          </p:nvPr>
        </p:nvSpPr>
        <p:spPr/>
        <p:txBody>
          <a:bodyPr/>
          <a:lstStyle/>
          <a:p>
            <a:r>
              <a:rPr lang="en-US" dirty="0"/>
              <a:t>PAGE  </a:t>
            </a:r>
            <a:fld id="{93005692-73BE-493E-93AB-ECD6027A7652}" type="slidenum">
              <a:rPr lang="en-US" smtClean="0"/>
              <a:pPr/>
              <a:t>53</a:t>
            </a:fld>
            <a:endParaRPr lang="en-US" dirty="0"/>
          </a:p>
        </p:txBody>
      </p:sp>
    </p:spTree>
    <p:extLst>
      <p:ext uri="{BB962C8B-B14F-4D97-AF65-F5344CB8AC3E}">
        <p14:creationId xmlns:p14="http://schemas.microsoft.com/office/powerpoint/2010/main" val="265911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SUCCESS OFFICE: INTERNATIONAL STUDENT SUPPORT</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US" sz="2000" b="1" dirty="0"/>
              <a:t>Immigration Consultants</a:t>
            </a:r>
          </a:p>
          <a:p>
            <a:r>
              <a:rPr lang="en-US" sz="2000" b="1" dirty="0"/>
              <a:t>Ask questions </a:t>
            </a:r>
            <a:r>
              <a:rPr lang="en-US" sz="2000" dirty="0"/>
              <a:t>about </a:t>
            </a:r>
            <a:r>
              <a:rPr lang="en-US" sz="2000" b="1" dirty="0"/>
              <a:t>study permit conditions </a:t>
            </a:r>
            <a:r>
              <a:rPr lang="en-US" sz="2000" dirty="0"/>
              <a:t>and </a:t>
            </a:r>
            <a:r>
              <a:rPr lang="en-US" sz="2000" b="1" dirty="0"/>
              <a:t>policies for working </a:t>
            </a:r>
            <a:r>
              <a:rPr lang="en-US" sz="2000" dirty="0"/>
              <a:t>as an international student in Canada </a:t>
            </a:r>
          </a:p>
          <a:p>
            <a:r>
              <a:rPr lang="en-US" sz="2000" dirty="0"/>
              <a:t>Get help with your </a:t>
            </a:r>
            <a:r>
              <a:rPr lang="en-US" sz="2000" b="1" dirty="0"/>
              <a:t>immigration-related applications </a:t>
            </a:r>
            <a:r>
              <a:rPr lang="en-US" sz="2000" dirty="0"/>
              <a:t>(i.e. study permit extension, co-op work permit and/or post-graduation work permit) </a:t>
            </a:r>
          </a:p>
          <a:p>
            <a:r>
              <a:rPr lang="en-CA" sz="2000" dirty="0"/>
              <a:t>Receive </a:t>
            </a:r>
            <a:r>
              <a:rPr lang="en-CA" sz="2000" b="1" dirty="0"/>
              <a:t>immigration support </a:t>
            </a:r>
            <a:r>
              <a:rPr lang="en-CA" sz="2000" dirty="0"/>
              <a:t>for graduate student dependants and information on how to invite your family to visit</a:t>
            </a:r>
            <a:endParaRPr lang="en-US" sz="2000" dirty="0"/>
          </a:p>
          <a:p>
            <a:r>
              <a:rPr lang="en-CA" sz="2000" dirty="0"/>
              <a:t>Submit a </a:t>
            </a:r>
            <a:r>
              <a:rPr lang="en-CA" sz="2000" b="1" dirty="0"/>
              <a:t>web form inquiry </a:t>
            </a:r>
            <a:r>
              <a:rPr lang="en-CA" sz="2000" dirty="0"/>
              <a:t>to our team of consultants:  </a:t>
            </a:r>
            <a:br>
              <a:rPr lang="en-CA" sz="2000" dirty="0"/>
            </a:br>
            <a:r>
              <a:rPr lang="en-CA" sz="2000" dirty="0">
                <a:hlinkClick r:id="rId2"/>
              </a:rPr>
              <a:t>uwaterloo.ca/student-success/ask-immigration-consultant</a:t>
            </a:r>
            <a:endParaRPr lang="en-CA" sz="2000" dirty="0"/>
          </a:p>
          <a:p>
            <a:r>
              <a:rPr lang="en-CA" sz="2000" dirty="0"/>
              <a:t>Remote </a:t>
            </a:r>
            <a:r>
              <a:rPr lang="en-CA" sz="2000" b="1" dirty="0"/>
              <a:t>same-day appointments </a:t>
            </a:r>
            <a:r>
              <a:rPr lang="en-CA" sz="2000" dirty="0"/>
              <a:t>are</a:t>
            </a:r>
            <a:r>
              <a:rPr lang="en-CA" sz="2000" b="1" dirty="0"/>
              <a:t> </a:t>
            </a:r>
            <a:r>
              <a:rPr lang="en-CA" sz="2000" dirty="0"/>
              <a:t>available Monday – Friday, 10:00 a.m. to 4:00 p.m. </a:t>
            </a:r>
            <a:br>
              <a:rPr lang="en-CA" sz="2000" dirty="0"/>
            </a:br>
            <a:r>
              <a:rPr lang="en-CA" sz="2000" dirty="0"/>
              <a:t>You can sign-up via Waterloo’s </a:t>
            </a:r>
            <a:r>
              <a:rPr lang="en-CA" sz="2000" b="1" dirty="0"/>
              <a:t>Portal</a:t>
            </a:r>
            <a:r>
              <a:rPr lang="en-CA" sz="2000" dirty="0"/>
              <a:t> app; registration starts at 8:00 a.m. each weekday</a:t>
            </a:r>
          </a:p>
          <a:p>
            <a:r>
              <a:rPr lang="en-CA" sz="2000" dirty="0"/>
              <a:t>Register your immigration status through Portal’s </a:t>
            </a:r>
            <a:r>
              <a:rPr lang="en-CA" sz="2000" b="1" dirty="0"/>
              <a:t>Immigration Document Reminder System</a:t>
            </a:r>
            <a:r>
              <a:rPr lang="en-CA" sz="2000" dirty="0"/>
              <a:t>.  (click on the goose icon and enable the “Are you an International Student?” switch)</a:t>
            </a:r>
          </a:p>
          <a:p>
            <a:endParaRPr lang="en-CA" dirty="0"/>
          </a:p>
        </p:txBody>
      </p:sp>
      <p:sp>
        <p:nvSpPr>
          <p:cNvPr id="8" name="Footer Placeholder 5">
            <a:extLst>
              <a:ext uri="{FF2B5EF4-FFF2-40B4-BE49-F238E27FC236}">
                <a16:creationId xmlns:a16="http://schemas.microsoft.com/office/drawing/2014/main" id="{2921F792-D28B-4701-BDFA-8CADAB938676}"/>
              </a:ext>
            </a:extLst>
          </p:cNvPr>
          <p:cNvSpPr>
            <a:spLocks noGrp="1"/>
          </p:cNvSpPr>
          <p:nvPr>
            <p:ph type="ftr" sz="quarter" idx="11"/>
          </p:nvPr>
        </p:nvSpPr>
        <p:spPr/>
        <p:txBody>
          <a:bodyPr/>
          <a:lstStyle/>
          <a:p>
            <a:r>
              <a:rPr lang="en-US" dirty="0"/>
              <a:t>DATA SCIENCE | FALL 2021 ORIENTATION</a:t>
            </a:r>
          </a:p>
        </p:txBody>
      </p:sp>
      <p:sp>
        <p:nvSpPr>
          <p:cNvPr id="5" name="Slide Number Placeholder 4"/>
          <p:cNvSpPr>
            <a:spLocks noGrp="1"/>
          </p:cNvSpPr>
          <p:nvPr>
            <p:ph type="sldNum" sz="quarter" idx="12"/>
          </p:nvPr>
        </p:nvSpPr>
        <p:spPr/>
        <p:txBody>
          <a:bodyPr/>
          <a:lstStyle/>
          <a:p>
            <a:r>
              <a:rPr lang="en-US" dirty="0"/>
              <a:t>PAGE  </a:t>
            </a:r>
            <a:fld id="{93005692-73BE-493E-93AB-ECD6027A7652}" type="slidenum">
              <a:rPr lang="en-US" smtClean="0"/>
              <a:pPr/>
              <a:t>54</a:t>
            </a:fld>
            <a:endParaRPr lang="en-US" dirty="0"/>
          </a:p>
        </p:txBody>
      </p:sp>
      <p:pic>
        <p:nvPicPr>
          <p:cNvPr id="6" name="Picture 5" descr="Portal Goose.PNG"/>
          <p:cNvPicPr>
            <a:picLocks noChangeAspect="1"/>
          </p:cNvPicPr>
          <p:nvPr/>
        </p:nvPicPr>
        <p:blipFill>
          <a:blip r:embed="rId3"/>
          <a:stretch>
            <a:fillRect/>
          </a:stretch>
        </p:blipFill>
        <p:spPr>
          <a:xfrm>
            <a:off x="658821" y="5741633"/>
            <a:ext cx="7722901" cy="312717"/>
          </a:xfrm>
          <a:prstGeom prst="rect">
            <a:avLst/>
          </a:prstGeom>
        </p:spPr>
      </p:pic>
      <p:sp>
        <p:nvSpPr>
          <p:cNvPr id="7" name="Right Arrow 6"/>
          <p:cNvSpPr/>
          <p:nvPr/>
        </p:nvSpPr>
        <p:spPr>
          <a:xfrm rot="10800000">
            <a:off x="8428383" y="5741977"/>
            <a:ext cx="227179" cy="325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STUDENT SUCCESS OFFICE: INTERNATIONAL STUDENT SUPPORT</a:t>
            </a:r>
            <a:endParaRPr lang="en-CA" dirty="0"/>
          </a:p>
        </p:txBody>
      </p:sp>
      <p:sp>
        <p:nvSpPr>
          <p:cNvPr id="7" name="Content Placeholder 6"/>
          <p:cNvSpPr>
            <a:spLocks noGrp="1"/>
          </p:cNvSpPr>
          <p:nvPr>
            <p:ph sz="half" idx="1"/>
          </p:nvPr>
        </p:nvSpPr>
        <p:spPr/>
        <p:txBody>
          <a:bodyPr>
            <a:normAutofit fontScale="92500"/>
          </a:bodyPr>
          <a:lstStyle/>
          <a:p>
            <a:pPr marL="0" indent="0">
              <a:buNone/>
            </a:pPr>
            <a:r>
              <a:rPr lang="en-US" b="1" dirty="0"/>
              <a:t>Immigration Information Sessions</a:t>
            </a:r>
          </a:p>
          <a:p>
            <a:r>
              <a:rPr lang="en-CA" dirty="0"/>
              <a:t>Immigration Consultants also host weekly </a:t>
            </a:r>
            <a:r>
              <a:rPr lang="en-CA" b="1" dirty="0"/>
              <a:t>Immigration Information Sessions </a:t>
            </a:r>
            <a:r>
              <a:rPr lang="en-CA" dirty="0"/>
              <a:t>on a number of topics.  You can sign up via Waterloo’s </a:t>
            </a:r>
            <a:r>
              <a:rPr lang="en-CA" b="1" dirty="0"/>
              <a:t>Portal</a:t>
            </a:r>
            <a:r>
              <a:rPr lang="en-CA" dirty="0"/>
              <a:t> app.</a:t>
            </a:r>
          </a:p>
          <a:p>
            <a:r>
              <a:rPr lang="en-CA" dirty="0"/>
              <a:t>These sessions are held online through Microsoft Teams.  After registering, you will receive a direct Microsoft Teams link to join approximately 20 minutes before the session begins.</a:t>
            </a:r>
          </a:p>
          <a:p>
            <a:r>
              <a:rPr lang="en-CA" dirty="0"/>
              <a:t>Spaces are limited, so sign up soon!</a:t>
            </a:r>
          </a:p>
        </p:txBody>
      </p:sp>
      <p:sp>
        <p:nvSpPr>
          <p:cNvPr id="8" name="Content Placeholder 7"/>
          <p:cNvSpPr>
            <a:spLocks noGrp="1"/>
          </p:cNvSpPr>
          <p:nvPr>
            <p:ph sz="half" idx="2"/>
          </p:nvPr>
        </p:nvSpPr>
        <p:spPr/>
        <p:txBody>
          <a:bodyPr>
            <a:normAutofit fontScale="92500"/>
          </a:bodyPr>
          <a:lstStyle/>
          <a:p>
            <a:pPr>
              <a:buNone/>
            </a:pPr>
            <a:r>
              <a:rPr lang="en-CA" b="1" dirty="0"/>
              <a:t>Sessions on offer for </a:t>
            </a:r>
            <a:r>
              <a:rPr lang="en-CA" b="1"/>
              <a:t>Fall 2021 </a:t>
            </a:r>
            <a:r>
              <a:rPr lang="en-CA" b="1" dirty="0"/>
              <a:t>term</a:t>
            </a:r>
            <a:endParaRPr lang="en-CA" dirty="0"/>
          </a:p>
          <a:p>
            <a:pPr lvl="1"/>
            <a:r>
              <a:rPr lang="en-CA" sz="2400" dirty="0"/>
              <a:t>Co-op Work Permit</a:t>
            </a:r>
          </a:p>
          <a:p>
            <a:pPr lvl="1"/>
            <a:r>
              <a:rPr lang="en-CA" sz="2400" dirty="0"/>
              <a:t>COVID-19 Immigration Updates</a:t>
            </a:r>
          </a:p>
          <a:p>
            <a:pPr lvl="1"/>
            <a:r>
              <a:rPr lang="en-CA" sz="2400" dirty="0"/>
              <a:t>Post-Graduation Work Permit (Grad)</a:t>
            </a:r>
          </a:p>
          <a:p>
            <a:pPr lvl="1"/>
            <a:r>
              <a:rPr lang="en-CA" sz="2400" dirty="0"/>
              <a:t>How to Apply for a New Temporary Resident Visa (TRV)</a:t>
            </a:r>
          </a:p>
          <a:p>
            <a:pPr lvl="1"/>
            <a:r>
              <a:rPr lang="en-CA" sz="2400" dirty="0"/>
              <a:t>Pathways to Permanent Residency</a:t>
            </a:r>
          </a:p>
          <a:p>
            <a:pPr>
              <a:buNone/>
            </a:pPr>
            <a:endParaRPr lang="en-CA" dirty="0"/>
          </a:p>
        </p:txBody>
      </p:sp>
      <p:sp>
        <p:nvSpPr>
          <p:cNvPr id="9" name="Footer Placeholder 5">
            <a:extLst>
              <a:ext uri="{FF2B5EF4-FFF2-40B4-BE49-F238E27FC236}">
                <a16:creationId xmlns:a16="http://schemas.microsoft.com/office/drawing/2014/main" id="{B09AD653-12EC-4D60-8A67-433C81DFF755}"/>
              </a:ext>
            </a:extLst>
          </p:cNvPr>
          <p:cNvSpPr>
            <a:spLocks noGrp="1"/>
          </p:cNvSpPr>
          <p:nvPr>
            <p:ph type="ftr" sz="quarter" idx="11"/>
          </p:nvPr>
        </p:nvSpPr>
        <p:spPr/>
        <p:txBody>
          <a:bodyPr/>
          <a:lstStyle/>
          <a:p>
            <a:r>
              <a:rPr lang="en-US" dirty="0"/>
              <a:t>DATA SCIENCE | FALL 2021 ORIENTATION</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55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B186-B519-4DC5-833C-8E022AEB1B8A}"/>
              </a:ext>
            </a:extLst>
          </p:cNvPr>
          <p:cNvSpPr>
            <a:spLocks noGrp="1"/>
          </p:cNvSpPr>
          <p:nvPr>
            <p:ph type="title"/>
          </p:nvPr>
        </p:nvSpPr>
        <p:spPr/>
        <p:txBody>
          <a:bodyPr/>
          <a:lstStyle/>
          <a:p>
            <a:r>
              <a:rPr lang="en-US" dirty="0"/>
              <a:t>QUESTIONS?</a:t>
            </a:r>
          </a:p>
        </p:txBody>
      </p:sp>
      <p:sp>
        <p:nvSpPr>
          <p:cNvPr id="10" name="Footer Placeholder 5">
            <a:extLst>
              <a:ext uri="{FF2B5EF4-FFF2-40B4-BE49-F238E27FC236}">
                <a16:creationId xmlns:a16="http://schemas.microsoft.com/office/drawing/2014/main" id="{26865EFC-C2DA-42C4-BEB4-1FDB1F4B238C}"/>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44E2127F-2904-49B4-B2DA-88B3668E561E}"/>
              </a:ext>
            </a:extLst>
          </p:cNvPr>
          <p:cNvSpPr>
            <a:spLocks noGrp="1"/>
          </p:cNvSpPr>
          <p:nvPr>
            <p:ph type="sldNum" sz="quarter" idx="12"/>
          </p:nvPr>
        </p:nvSpPr>
        <p:spPr/>
        <p:txBody>
          <a:bodyPr/>
          <a:lstStyle/>
          <a:p>
            <a:r>
              <a:rPr lang="en-US"/>
              <a:t>PAGE  </a:t>
            </a:r>
            <a:fld id="{93005692-73BE-493E-93AB-ECD6027A7652}" type="slidenum">
              <a:rPr lang="en-US" smtClean="0"/>
              <a:pPr/>
              <a:t>56</a:t>
            </a:fld>
            <a:endParaRPr lang="en-US" dirty="0"/>
          </a:p>
        </p:txBody>
      </p:sp>
      <p:sp>
        <p:nvSpPr>
          <p:cNvPr id="7" name="Rectangle 6">
            <a:extLst>
              <a:ext uri="{FF2B5EF4-FFF2-40B4-BE49-F238E27FC236}">
                <a16:creationId xmlns:a16="http://schemas.microsoft.com/office/drawing/2014/main" id="{C5EAB23B-719B-4A09-A09D-53626CF4F5D3}"/>
              </a:ext>
            </a:extLst>
          </p:cNvPr>
          <p:cNvSpPr/>
          <p:nvPr/>
        </p:nvSpPr>
        <p:spPr>
          <a:xfrm>
            <a:off x="2330606" y="1278764"/>
            <a:ext cx="7402654" cy="2228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Karry Kwan</a:t>
            </a:r>
            <a:r>
              <a:rPr lang="en-US" dirty="0">
                <a:solidFill>
                  <a:schemeClr val="bg1"/>
                </a:solidFill>
                <a:ea typeface="Verdana" panose="020B0604030504040204" pitchFamily="34" charset="0"/>
                <a:cs typeface="Verdana" panose="020B0604030504040204" pitchFamily="34" charset="0"/>
              </a:rPr>
              <a:t>, </a:t>
            </a:r>
          </a:p>
          <a:p>
            <a:endParaRPr lang="en-US" sz="1200" dirty="0">
              <a:solidFill>
                <a:schemeClr val="bg1"/>
              </a:solidFill>
              <a:ea typeface="Verdana" panose="020B0604030504040204" pitchFamily="34" charset="0"/>
              <a:cs typeface="Verdana" panose="020B0604030504040204" pitchFamily="34" charset="0"/>
            </a:endParaRPr>
          </a:p>
          <a:p>
            <a:r>
              <a:rPr lang="en-US" dirty="0">
                <a:solidFill>
                  <a:schemeClr val="bg1"/>
                </a:solidFill>
                <a:ea typeface="Verdana" panose="020B0604030504040204" pitchFamily="34" charset="0"/>
                <a:cs typeface="Verdana" panose="020B0604030504040204" pitchFamily="34" charset="0"/>
              </a:rPr>
              <a:t>International Student Programs Specialist</a:t>
            </a:r>
          </a:p>
          <a:p>
            <a:endParaRPr lang="en-US" dirty="0">
              <a:solidFill>
                <a:schemeClr val="tx1"/>
              </a:solidFill>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E7D129FA-EF3D-40FF-BF11-EB1B1919B9EB}"/>
              </a:ext>
            </a:extLst>
          </p:cNvPr>
          <p:cNvSpPr/>
          <p:nvPr/>
        </p:nvSpPr>
        <p:spPr>
          <a:xfrm>
            <a:off x="2363959" y="3681370"/>
            <a:ext cx="7402654" cy="21282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100" b="1" dirty="0">
              <a:solidFill>
                <a:schemeClr val="bg1"/>
              </a:solidFill>
              <a:ea typeface="Verdana" panose="020B0604030504040204" pitchFamily="34" charset="0"/>
              <a:cs typeface="Verdana" panose="020B0604030504040204" pitchFamily="34" charset="0"/>
            </a:endParaRPr>
          </a:p>
          <a:p>
            <a:r>
              <a:rPr lang="en-US" b="1" dirty="0">
                <a:solidFill>
                  <a:schemeClr val="bg1"/>
                </a:solidFill>
                <a:ea typeface="Verdana" panose="020B0604030504040204" pitchFamily="34" charset="0"/>
                <a:cs typeface="Verdana" panose="020B0604030504040204" pitchFamily="34" charset="0"/>
              </a:rPr>
              <a:t>Bettina Wahl</a:t>
            </a:r>
            <a:r>
              <a:rPr lang="en-US" dirty="0">
                <a:solidFill>
                  <a:schemeClr val="bg1"/>
                </a:solidFill>
                <a:ea typeface="Verdana" panose="020B0604030504040204" pitchFamily="34" charset="0"/>
                <a:cs typeface="Verdana" panose="020B0604030504040204" pitchFamily="34" charset="0"/>
              </a:rPr>
              <a:t>,</a:t>
            </a:r>
            <a:endParaRPr lang="en-US" dirty="0"/>
          </a:p>
          <a:p>
            <a:endParaRPr lang="en-US" sz="1200" dirty="0">
              <a:solidFill>
                <a:schemeClr val="bg1"/>
              </a:solidFill>
              <a:ea typeface="Verdana" panose="020B0604030504040204" pitchFamily="34" charset="0"/>
              <a:cs typeface="Verdana" panose="020B0604030504040204" pitchFamily="34" charset="0"/>
            </a:endParaRPr>
          </a:p>
          <a:p>
            <a:r>
              <a:rPr lang="en-US" dirty="0">
                <a:solidFill>
                  <a:schemeClr val="bg1"/>
                </a:solidFill>
                <a:ea typeface="Verdana" panose="020B0604030504040204" pitchFamily="34" charset="0"/>
                <a:cs typeface="Verdana" panose="020B0604030504040204" pitchFamily="34" charset="0"/>
              </a:rPr>
              <a:t>International Employment Specialist</a:t>
            </a:r>
            <a:endParaRPr lang="en-US" dirty="0">
              <a:solidFill>
                <a:schemeClr val="tx1"/>
              </a:solidFill>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F5840343-21FF-489C-8673-F343B4718D6F}"/>
              </a:ext>
            </a:extLst>
          </p:cNvPr>
          <p:cNvSpPr txBox="1"/>
          <p:nvPr/>
        </p:nvSpPr>
        <p:spPr>
          <a:xfrm>
            <a:off x="11792532" y="6400980"/>
            <a:ext cx="271228" cy="276999"/>
          </a:xfrm>
          <a:prstGeom prst="rect">
            <a:avLst/>
          </a:prstGeom>
          <a:noFill/>
        </p:spPr>
        <p:txBody>
          <a:bodyPr wrap="none" rtlCol="0">
            <a:spAutoFit/>
          </a:bodyPr>
          <a:lstStyle/>
          <a:p>
            <a:r>
              <a:rPr lang="en-CA" sz="1200" dirty="0"/>
              <a:t>S</a:t>
            </a:r>
          </a:p>
        </p:txBody>
      </p:sp>
    </p:spTree>
    <p:extLst>
      <p:ext uri="{BB962C8B-B14F-4D97-AF65-F5344CB8AC3E}">
        <p14:creationId xmlns:p14="http://schemas.microsoft.com/office/powerpoint/2010/main" val="310470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C033-B289-477D-832E-E8A26464C8A5}"/>
              </a:ext>
            </a:extLst>
          </p:cNvPr>
          <p:cNvSpPr>
            <a:spLocks noGrp="1"/>
          </p:cNvSpPr>
          <p:nvPr>
            <p:ph type="ctrTitle"/>
          </p:nvPr>
        </p:nvSpPr>
        <p:spPr/>
        <p:txBody>
          <a:bodyPr anchor="b">
            <a:normAutofit/>
          </a:bodyPr>
          <a:lstStyle/>
          <a:p>
            <a:r>
              <a:rPr lang="en-US" sz="5000" dirty="0"/>
              <a:t>NEXT STEPS</a:t>
            </a:r>
          </a:p>
        </p:txBody>
      </p:sp>
      <p:sp>
        <p:nvSpPr>
          <p:cNvPr id="3" name="Content Placeholder 2">
            <a:extLst>
              <a:ext uri="{FF2B5EF4-FFF2-40B4-BE49-F238E27FC236}">
                <a16:creationId xmlns:a16="http://schemas.microsoft.com/office/drawing/2014/main" id="{E2062A6C-55A6-44BF-9A82-506684ED48EF}"/>
              </a:ext>
            </a:extLst>
          </p:cNvPr>
          <p:cNvSpPr>
            <a:spLocks noGrp="1"/>
          </p:cNvSpPr>
          <p:nvPr>
            <p:ph type="subTitle" idx="1"/>
          </p:nvPr>
        </p:nvSpPr>
        <p:spPr/>
        <p:txBody>
          <a:bodyPr anchor="t">
            <a:normAutofit/>
          </a:bodyPr>
          <a:lstStyle/>
          <a:p>
            <a:endParaRPr lang="en-US" dirty="0"/>
          </a:p>
        </p:txBody>
      </p:sp>
      <p:sp>
        <p:nvSpPr>
          <p:cNvPr id="6" name="Footer Placeholder 5">
            <a:extLst>
              <a:ext uri="{FF2B5EF4-FFF2-40B4-BE49-F238E27FC236}">
                <a16:creationId xmlns:a16="http://schemas.microsoft.com/office/drawing/2014/main" id="{72166423-78A5-4543-8708-7FCC273F895E}"/>
              </a:ext>
            </a:extLst>
          </p:cNvPr>
          <p:cNvSpPr>
            <a:spLocks noGrp="1"/>
          </p:cNvSpPr>
          <p:nvPr>
            <p:ph type="ftr" sz="quarter" idx="11"/>
          </p:nvPr>
        </p:nvSpPr>
        <p:spPr/>
        <p:txBody>
          <a:bodyPr anchor="ctr">
            <a:normAutofit/>
          </a:bodyPr>
          <a:lstStyle/>
          <a:p>
            <a:pPr>
              <a:spcAft>
                <a:spcPts val="600"/>
              </a:spcAft>
            </a:pPr>
            <a:r>
              <a:rPr lang="en-US" dirty="0"/>
              <a:t>DATA SCIENCE | FALL 2021 ORIENTATION</a:t>
            </a:r>
            <a:endParaRPr lang="en-US"/>
          </a:p>
        </p:txBody>
      </p:sp>
      <p:sp>
        <p:nvSpPr>
          <p:cNvPr id="5" name="Slide Number Placeholder 4">
            <a:extLst>
              <a:ext uri="{FF2B5EF4-FFF2-40B4-BE49-F238E27FC236}">
                <a16:creationId xmlns:a16="http://schemas.microsoft.com/office/drawing/2014/main" id="{6CEE24D9-7DA0-4507-B1DA-334983F668D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57</a:t>
            </a:fld>
            <a:endParaRPr lang="en-US" sz="700"/>
          </a:p>
        </p:txBody>
      </p:sp>
    </p:spTree>
    <p:extLst>
      <p:ext uri="{BB962C8B-B14F-4D97-AF65-F5344CB8AC3E}">
        <p14:creationId xmlns:p14="http://schemas.microsoft.com/office/powerpoint/2010/main" val="403317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6A593-8B95-4BDE-9A25-75A7D9651219}"/>
              </a:ext>
            </a:extLst>
          </p:cNvPr>
          <p:cNvSpPr>
            <a:spLocks noGrp="1"/>
          </p:cNvSpPr>
          <p:nvPr>
            <p:ph type="title"/>
          </p:nvPr>
        </p:nvSpPr>
        <p:spPr>
          <a:xfrm>
            <a:off x="259883" y="434108"/>
            <a:ext cx="11569729" cy="895927"/>
          </a:xfrm>
        </p:spPr>
        <p:txBody>
          <a:bodyPr vert="horz" lIns="91440" tIns="45720" rIns="91440" bIns="45720" rtlCol="0" anchor="ctr">
            <a:normAutofit/>
          </a:bodyPr>
          <a:lstStyle/>
          <a:p>
            <a:r>
              <a:rPr lang="en-US" b="0" kern="1200" cap="all" spc="50" baseline="0"/>
              <a:t>How to connect with your cohort</a:t>
            </a:r>
          </a:p>
        </p:txBody>
      </p:sp>
      <p:sp>
        <p:nvSpPr>
          <p:cNvPr id="12" name="Subtitle 3">
            <a:extLst>
              <a:ext uri="{FF2B5EF4-FFF2-40B4-BE49-F238E27FC236}">
                <a16:creationId xmlns:a16="http://schemas.microsoft.com/office/drawing/2014/main" id="{13CC7A65-6DC8-462A-AA07-47BC03138F28}"/>
              </a:ext>
            </a:extLst>
          </p:cNvPr>
          <p:cNvSpPr>
            <a:spLocks noGrp="1"/>
          </p:cNvSpPr>
          <p:nvPr>
            <p:ph sz="half" idx="1"/>
          </p:nvPr>
        </p:nvSpPr>
        <p:spPr>
          <a:xfrm>
            <a:off x="259882" y="1413164"/>
            <a:ext cx="5586855" cy="4590472"/>
          </a:xfrm>
        </p:spPr>
        <p:txBody>
          <a:bodyPr vert="horz" lIns="91440" tIns="45720" rIns="91440" bIns="45720" rtlCol="0">
            <a:normAutofit/>
          </a:bodyPr>
          <a:lstStyle/>
          <a:p>
            <a:r>
              <a:rPr lang="en-US" b="0" kern="1200" baseline="0"/>
              <a:t>Telegram App</a:t>
            </a:r>
          </a:p>
        </p:txBody>
      </p:sp>
      <p:sp>
        <p:nvSpPr>
          <p:cNvPr id="4" name="Footer Placeholder 3">
            <a:extLst>
              <a:ext uri="{FF2B5EF4-FFF2-40B4-BE49-F238E27FC236}">
                <a16:creationId xmlns:a16="http://schemas.microsoft.com/office/drawing/2014/main" id="{990813F4-F5E5-42AF-89AD-99D9BF203D66}"/>
              </a:ext>
            </a:extLst>
          </p:cNvPr>
          <p:cNvSpPr>
            <a:spLocks noGrp="1"/>
          </p:cNvSpPr>
          <p:nvPr>
            <p:ph type="ftr" sz="quarter" idx="11"/>
          </p:nvPr>
        </p:nvSpPr>
        <p:spPr>
          <a:xfrm>
            <a:off x="259882" y="6335309"/>
            <a:ext cx="5226517" cy="250337"/>
          </a:xfrm>
        </p:spPr>
        <p:txBody>
          <a:bodyPr vert="horz" lIns="91440" tIns="45720" rIns="91440" bIns="45720" rtlCol="0" anchor="ctr">
            <a:normAutofit/>
          </a:bodyPr>
          <a:lstStyle/>
          <a:p>
            <a:pPr>
              <a:spcAft>
                <a:spcPts val="600"/>
              </a:spcAft>
            </a:pPr>
            <a:r>
              <a:rPr lang="en-US" kern="1200"/>
              <a:t>PRESENTATION TITLE</a:t>
            </a:r>
          </a:p>
        </p:txBody>
      </p:sp>
      <p:sp>
        <p:nvSpPr>
          <p:cNvPr id="5" name="Slide Number Placeholder 4">
            <a:extLst>
              <a:ext uri="{FF2B5EF4-FFF2-40B4-BE49-F238E27FC236}">
                <a16:creationId xmlns:a16="http://schemas.microsoft.com/office/drawing/2014/main" id="{D155DC74-80A9-4645-9604-82ACE9AFAB80}"/>
              </a:ext>
            </a:extLst>
          </p:cNvPr>
          <p:cNvSpPr>
            <a:spLocks noGrp="1"/>
          </p:cNvSpPr>
          <p:nvPr>
            <p:ph type="sldNum" sz="quarter" idx="12"/>
          </p:nvPr>
        </p:nvSpPr>
        <p:spPr>
          <a:xfrm>
            <a:off x="5588000" y="6335309"/>
            <a:ext cx="1016000"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58</a:t>
            </a:fld>
            <a:endParaRPr lang="en-US"/>
          </a:p>
        </p:txBody>
      </p:sp>
      <p:graphicFrame>
        <p:nvGraphicFramePr>
          <p:cNvPr id="14" name="TextBox 5">
            <a:extLst>
              <a:ext uri="{FF2B5EF4-FFF2-40B4-BE49-F238E27FC236}">
                <a16:creationId xmlns:a16="http://schemas.microsoft.com/office/drawing/2014/main" id="{42BDCF51-136A-4473-8674-9F9730841CDE}"/>
              </a:ext>
            </a:extLst>
          </p:cNvPr>
          <p:cNvGraphicFramePr/>
          <p:nvPr>
            <p:extLst>
              <p:ext uri="{D42A27DB-BD31-4B8C-83A1-F6EECF244321}">
                <p14:modId xmlns:p14="http://schemas.microsoft.com/office/powerpoint/2010/main" val="1603696941"/>
              </p:ext>
            </p:extLst>
          </p:nvPr>
        </p:nvGraphicFramePr>
        <p:xfrm>
          <a:off x="6170992" y="1413164"/>
          <a:ext cx="5658620" cy="4590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a:extLst>
              <a:ext uri="{FF2B5EF4-FFF2-40B4-BE49-F238E27FC236}">
                <a16:creationId xmlns:a16="http://schemas.microsoft.com/office/drawing/2014/main" id="{C397B20A-8211-4626-AE42-0CE2AB63D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4067" y="2023599"/>
            <a:ext cx="3618146" cy="361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9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7634-214D-45F1-A897-507AEB143009}"/>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8768291-395E-4595-A185-96CB9767802F}"/>
              </a:ext>
            </a:extLst>
          </p:cNvPr>
          <p:cNvSpPr>
            <a:spLocks noGrp="1"/>
          </p:cNvSpPr>
          <p:nvPr>
            <p:ph idx="1"/>
          </p:nvPr>
        </p:nvSpPr>
        <p:spPr>
          <a:xfrm>
            <a:off x="259882" y="1311564"/>
            <a:ext cx="11569729" cy="4595117"/>
          </a:xfrm>
        </p:spPr>
        <p:txBody>
          <a:bodyPr>
            <a:noAutofit/>
          </a:bodyPr>
          <a:lstStyle/>
          <a:p>
            <a:pPr marL="342900" indent="-342900">
              <a:spcBef>
                <a:spcPts val="0"/>
              </a:spcBef>
              <a:spcAft>
                <a:spcPts val="0"/>
              </a:spcAft>
              <a:buFont typeface="+mj-lt"/>
              <a:buAutoNum type="arabicPeriod"/>
            </a:pPr>
            <a:r>
              <a:rPr lang="en-US" sz="1500" dirty="0"/>
              <a:t>Courses officially start next Tuesday, September 8</a:t>
            </a:r>
            <a:r>
              <a:rPr lang="en-US" sz="1500" baseline="30000" dirty="0"/>
              <a:t>th</a:t>
            </a:r>
            <a:r>
              <a:rPr lang="en-US" sz="1500" dirty="0"/>
              <a:t>! You should be enrolled in 3 courses by now (+ remedials if applicable) - deadline to enroll is Sep 28</a:t>
            </a:r>
          </a:p>
          <a:p>
            <a:pPr marL="342900" indent="-342900">
              <a:spcBef>
                <a:spcPts val="0"/>
              </a:spcBef>
              <a:spcAft>
                <a:spcPts val="0"/>
              </a:spcAft>
              <a:buFont typeface="+mj-lt"/>
              <a:buAutoNum type="arabicPeriod"/>
            </a:pPr>
            <a:r>
              <a:rPr lang="en-US" sz="1500" dirty="0"/>
              <a:t>Attend Math Grad Orientation on Tuesday September 7</a:t>
            </a:r>
            <a:r>
              <a:rPr lang="en-US" sz="1500" baseline="30000" dirty="0"/>
              <a:t>th</a:t>
            </a:r>
            <a:r>
              <a:rPr lang="en-US" sz="1500" dirty="0"/>
              <a:t>. Registration was due using your @uwaterloo.ca email on Tuesday, August 24</a:t>
            </a:r>
            <a:r>
              <a:rPr lang="en-US" sz="1500" baseline="30000" dirty="0"/>
              <a:t>th.</a:t>
            </a:r>
            <a:endParaRPr lang="en-US" sz="1500" dirty="0"/>
          </a:p>
          <a:p>
            <a:pPr marL="342900" indent="-342900">
              <a:spcBef>
                <a:spcPts val="0"/>
              </a:spcBef>
              <a:spcAft>
                <a:spcPts val="0"/>
              </a:spcAft>
              <a:buFont typeface="+mj-lt"/>
              <a:buAutoNum type="arabicPeriod"/>
            </a:pPr>
            <a:r>
              <a:rPr lang="en-US" sz="1500" dirty="0"/>
              <a:t>Start thinking about your course sequencing past this term. </a:t>
            </a:r>
          </a:p>
          <a:p>
            <a:pPr marL="342900" indent="-342900">
              <a:spcBef>
                <a:spcPts val="0"/>
              </a:spcBef>
              <a:spcAft>
                <a:spcPts val="0"/>
              </a:spcAft>
              <a:buFont typeface="+mj-lt"/>
              <a:buAutoNum type="arabicPeriod"/>
            </a:pPr>
            <a:r>
              <a:rPr lang="en-US" sz="1500" dirty="0"/>
              <a:t>Ensure you mark ALL co-op workshops (for MDSAI full-time students) and ethics workshops (all DS students) in your calendar:</a:t>
            </a:r>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a:p>
            <a:pPr marL="342900" indent="-342900">
              <a:spcBef>
                <a:spcPts val="0"/>
              </a:spcBef>
              <a:spcAft>
                <a:spcPts val="0"/>
              </a:spcAft>
              <a:buFont typeface="+mj-lt"/>
              <a:buAutoNum type="arabicPeriod"/>
            </a:pPr>
            <a:endParaRPr lang="en-US" sz="1500" dirty="0"/>
          </a:p>
        </p:txBody>
      </p:sp>
      <p:sp>
        <p:nvSpPr>
          <p:cNvPr id="7" name="Footer Placeholder 5">
            <a:extLst>
              <a:ext uri="{FF2B5EF4-FFF2-40B4-BE49-F238E27FC236}">
                <a16:creationId xmlns:a16="http://schemas.microsoft.com/office/drawing/2014/main" id="{7FA73D51-488D-4CC6-BCF7-0B0177214CEF}"/>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264465A4-F9EE-4450-B35D-4E04E383E5DB}"/>
              </a:ext>
            </a:extLst>
          </p:cNvPr>
          <p:cNvSpPr>
            <a:spLocks noGrp="1"/>
          </p:cNvSpPr>
          <p:nvPr>
            <p:ph type="sldNum" sz="quarter" idx="12"/>
          </p:nvPr>
        </p:nvSpPr>
        <p:spPr/>
        <p:txBody>
          <a:bodyPr/>
          <a:lstStyle/>
          <a:p>
            <a:r>
              <a:rPr lang="en-US"/>
              <a:t>PAGE  </a:t>
            </a:r>
            <a:fld id="{93005692-73BE-493E-93AB-ECD6027A7652}" type="slidenum">
              <a:rPr lang="en-US" smtClean="0"/>
              <a:pPr/>
              <a:t>59</a:t>
            </a:fld>
            <a:endParaRPr lang="en-US" dirty="0"/>
          </a:p>
        </p:txBody>
      </p:sp>
      <p:graphicFrame>
        <p:nvGraphicFramePr>
          <p:cNvPr id="6" name="Table 5">
            <a:extLst>
              <a:ext uri="{FF2B5EF4-FFF2-40B4-BE49-F238E27FC236}">
                <a16:creationId xmlns:a16="http://schemas.microsoft.com/office/drawing/2014/main" id="{F855E4CE-63DB-4050-978F-B0DF3907364D}"/>
              </a:ext>
            </a:extLst>
          </p:cNvPr>
          <p:cNvGraphicFramePr>
            <a:graphicFrameLocks noGrp="1"/>
          </p:cNvGraphicFramePr>
          <p:nvPr>
            <p:extLst>
              <p:ext uri="{D42A27DB-BD31-4B8C-83A1-F6EECF244321}">
                <p14:modId xmlns:p14="http://schemas.microsoft.com/office/powerpoint/2010/main" val="3544167703"/>
              </p:ext>
            </p:extLst>
          </p:nvPr>
        </p:nvGraphicFramePr>
        <p:xfrm>
          <a:off x="1769669" y="2781858"/>
          <a:ext cx="8266209" cy="3382320"/>
        </p:xfrm>
        <a:graphic>
          <a:graphicData uri="http://schemas.openxmlformats.org/drawingml/2006/table">
            <a:tbl>
              <a:tblPr firstRow="1" bandRow="1">
                <a:tableStyleId>{5C22544A-7EE6-4342-B048-85BDC9FD1C3A}</a:tableStyleId>
              </a:tblPr>
              <a:tblGrid>
                <a:gridCol w="3491559">
                  <a:extLst>
                    <a:ext uri="{9D8B030D-6E8A-4147-A177-3AD203B41FA5}">
                      <a16:colId xmlns:a16="http://schemas.microsoft.com/office/drawing/2014/main" val="1145252388"/>
                    </a:ext>
                  </a:extLst>
                </a:gridCol>
                <a:gridCol w="2625784">
                  <a:extLst>
                    <a:ext uri="{9D8B030D-6E8A-4147-A177-3AD203B41FA5}">
                      <a16:colId xmlns:a16="http://schemas.microsoft.com/office/drawing/2014/main" val="3072407688"/>
                    </a:ext>
                  </a:extLst>
                </a:gridCol>
                <a:gridCol w="2148866">
                  <a:extLst>
                    <a:ext uri="{9D8B030D-6E8A-4147-A177-3AD203B41FA5}">
                      <a16:colId xmlns:a16="http://schemas.microsoft.com/office/drawing/2014/main" val="700817150"/>
                    </a:ext>
                  </a:extLst>
                </a:gridCol>
              </a:tblGrid>
              <a:tr h="350829">
                <a:tc>
                  <a:txBody>
                    <a:bodyPr/>
                    <a:lstStyle/>
                    <a:p>
                      <a:r>
                        <a:rPr lang="en-US" dirty="0"/>
                        <a:t>Workshop</a:t>
                      </a:r>
                    </a:p>
                  </a:txBody>
                  <a:tcPr anchor="ctr"/>
                </a:tc>
                <a:tc>
                  <a:txBody>
                    <a:bodyPr/>
                    <a:lstStyle/>
                    <a:p>
                      <a:r>
                        <a:rPr lang="en-US" dirty="0"/>
                        <a:t>Date</a:t>
                      </a:r>
                    </a:p>
                  </a:txBody>
                  <a:tcPr anchor="ctr"/>
                </a:tc>
                <a:tc>
                  <a:txBody>
                    <a:bodyPr/>
                    <a:lstStyle/>
                    <a:p>
                      <a:r>
                        <a:rPr lang="en-US" dirty="0"/>
                        <a:t>Time</a:t>
                      </a:r>
                    </a:p>
                  </a:txBody>
                  <a:tcPr anchor="ctr"/>
                </a:tc>
                <a:extLst>
                  <a:ext uri="{0D108BD9-81ED-4DB2-BD59-A6C34878D82A}">
                    <a16:rowId xmlns:a16="http://schemas.microsoft.com/office/drawing/2014/main" val="2597556177"/>
                  </a:ext>
                </a:extLst>
              </a:tr>
              <a:tr h="558480">
                <a:tc>
                  <a:txBody>
                    <a:bodyPr/>
                    <a:lstStyle/>
                    <a:p>
                      <a:r>
                        <a:rPr lang="en-US" sz="1400" kern="1200" dirty="0">
                          <a:solidFill>
                            <a:schemeClr val="dk1"/>
                          </a:solidFill>
                          <a:effectLst/>
                          <a:latin typeface="+mn-lt"/>
                          <a:ea typeface="+mn-ea"/>
                          <a:cs typeface="+mn-cs"/>
                        </a:rPr>
                        <a:t>Ethics Workshop 1</a:t>
                      </a:r>
                    </a:p>
                  </a:txBody>
                  <a:tcPr anchor="ctr">
                    <a:solidFill>
                      <a:schemeClr val="accent3">
                        <a:lumMod val="60000"/>
                        <a:lumOff val="40000"/>
                      </a:schemeClr>
                    </a:solidFill>
                  </a:tcPr>
                </a:tc>
                <a:tc>
                  <a:txBody>
                    <a:bodyPr/>
                    <a:lstStyle/>
                    <a:p>
                      <a:r>
                        <a:rPr lang="en-US" sz="1400" dirty="0"/>
                        <a:t>Tuesday, October 26</a:t>
                      </a:r>
                      <a:r>
                        <a:rPr lang="en-US" sz="1400" baseline="30000" dirty="0"/>
                        <a:t>th</a:t>
                      </a:r>
                      <a:r>
                        <a:rPr lang="en-US" sz="1400" dirty="0"/>
                        <a:t> </a:t>
                      </a:r>
                    </a:p>
                  </a:txBody>
                  <a:tcPr anchor="ct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2pm – 5pm ET</a:t>
                      </a:r>
                    </a:p>
                  </a:txBody>
                  <a:tcPr anchor="ctr">
                    <a:solidFill>
                      <a:schemeClr val="accent3">
                        <a:lumMod val="60000"/>
                        <a:lumOff val="40000"/>
                      </a:schemeClr>
                    </a:solidFill>
                  </a:tcPr>
                </a:tc>
                <a:extLst>
                  <a:ext uri="{0D108BD9-81ED-4DB2-BD59-A6C34878D82A}">
                    <a16:rowId xmlns:a16="http://schemas.microsoft.com/office/drawing/2014/main" val="2267706836"/>
                  </a:ext>
                </a:extLst>
              </a:tr>
              <a:tr h="558480">
                <a:tc>
                  <a:txBody>
                    <a:bodyPr/>
                    <a:lstStyle/>
                    <a:p>
                      <a:r>
                        <a:rPr lang="en-US" sz="1400" kern="1200" dirty="0">
                          <a:solidFill>
                            <a:schemeClr val="dk1"/>
                          </a:solidFill>
                          <a:effectLst/>
                          <a:latin typeface="+mn-lt"/>
                          <a:ea typeface="+mn-ea"/>
                          <a:cs typeface="+mn-cs"/>
                        </a:rPr>
                        <a:t>Ethics Workshop 2</a:t>
                      </a:r>
                    </a:p>
                  </a:txBody>
                  <a:tcPr anchor="ctr">
                    <a:solidFill>
                      <a:schemeClr val="accent3">
                        <a:lumMod val="60000"/>
                        <a:lumOff val="40000"/>
                      </a:schemeClr>
                    </a:solidFill>
                  </a:tcPr>
                </a:tc>
                <a:tc>
                  <a:txBody>
                    <a:bodyPr/>
                    <a:lstStyle/>
                    <a:p>
                      <a:r>
                        <a:rPr lang="en-US" sz="1400" dirty="0"/>
                        <a:t>Tuesday, November 2</a:t>
                      </a:r>
                      <a:r>
                        <a:rPr lang="en-US" sz="1400" baseline="30000" dirty="0"/>
                        <a:t>nd</a:t>
                      </a:r>
                      <a:r>
                        <a:rPr lang="en-US" sz="1400" dirty="0"/>
                        <a:t> </a:t>
                      </a:r>
                    </a:p>
                  </a:txBody>
                  <a:tcPr anchor="ct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2pm – 5pm ET</a:t>
                      </a:r>
                    </a:p>
                  </a:txBody>
                  <a:tcPr anchor="ctr">
                    <a:solidFill>
                      <a:schemeClr val="accent3">
                        <a:lumMod val="60000"/>
                        <a:lumOff val="40000"/>
                      </a:schemeClr>
                    </a:solidFill>
                  </a:tcPr>
                </a:tc>
                <a:extLst>
                  <a:ext uri="{0D108BD9-81ED-4DB2-BD59-A6C34878D82A}">
                    <a16:rowId xmlns:a16="http://schemas.microsoft.com/office/drawing/2014/main" val="4117625573"/>
                  </a:ext>
                </a:extLst>
              </a:tr>
              <a:tr h="558480">
                <a:tc>
                  <a:txBody>
                    <a:bodyPr/>
                    <a:lstStyle/>
                    <a:p>
                      <a:r>
                        <a:rPr lang="en-US" sz="1400" kern="1200" dirty="0">
                          <a:solidFill>
                            <a:schemeClr val="dk1"/>
                          </a:solidFill>
                          <a:effectLst/>
                          <a:latin typeface="+mn-lt"/>
                          <a:ea typeface="+mn-ea"/>
                          <a:cs typeface="+mn-cs"/>
                        </a:rPr>
                        <a:t>Ethics Workshop 3</a:t>
                      </a:r>
                    </a:p>
                  </a:txBody>
                  <a:tcPr anchor="ctr">
                    <a:solidFill>
                      <a:schemeClr val="accent3">
                        <a:lumMod val="60000"/>
                        <a:lumOff val="40000"/>
                      </a:schemeClr>
                    </a:solidFill>
                  </a:tcPr>
                </a:tc>
                <a:tc>
                  <a:txBody>
                    <a:bodyPr/>
                    <a:lstStyle/>
                    <a:p>
                      <a:r>
                        <a:rPr lang="en-US" sz="1400" dirty="0"/>
                        <a:t>Tuesday, November 9</a:t>
                      </a:r>
                      <a:r>
                        <a:rPr lang="en-US" sz="1400" baseline="30000" dirty="0"/>
                        <a:t>th</a:t>
                      </a:r>
                      <a:r>
                        <a:rPr lang="en-US" sz="1400" dirty="0"/>
                        <a:t> </a:t>
                      </a:r>
                    </a:p>
                  </a:txBody>
                  <a:tcPr anchor="ctr">
                    <a:solidFill>
                      <a:schemeClr val="accent3">
                        <a:lumMod val="60000"/>
                        <a:lumOff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9am – 12pm ET OR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2pm – 5pm ET</a:t>
                      </a:r>
                    </a:p>
                  </a:txBody>
                  <a:tcPr anchor="ctr">
                    <a:solidFill>
                      <a:schemeClr val="accent3">
                        <a:lumMod val="60000"/>
                        <a:lumOff val="40000"/>
                      </a:schemeClr>
                    </a:solidFill>
                  </a:tcPr>
                </a:tc>
                <a:extLst>
                  <a:ext uri="{0D108BD9-81ED-4DB2-BD59-A6C34878D82A}">
                    <a16:rowId xmlns:a16="http://schemas.microsoft.com/office/drawing/2014/main" val="2849998747"/>
                  </a:ext>
                </a:extLst>
              </a:tr>
              <a:tr h="497008">
                <a:tc>
                  <a:txBody>
                    <a:bodyPr/>
                    <a:lstStyle/>
                    <a:p>
                      <a:pPr marL="0" algn="l" defTabSz="914400" rtl="0" eaLnBrk="1" latinLnBrk="0" hangingPunct="1"/>
                      <a:r>
                        <a:rPr lang="en-US" sz="1400" kern="1200" dirty="0">
                          <a:solidFill>
                            <a:schemeClr val="dk1"/>
                          </a:solidFill>
                          <a:latin typeface="+mn-lt"/>
                          <a:ea typeface="+mn-ea"/>
                          <a:cs typeface="+mn-cs"/>
                        </a:rPr>
                        <a:t>Co-op Documents (Résumés, cover letters) workshop</a:t>
                      </a:r>
                    </a:p>
                  </a:txBody>
                  <a:tcPr anchor="ctr">
                    <a:solidFill>
                      <a:schemeClr val="accent3">
                        <a:lumMod val="20000"/>
                        <a:lumOff val="80000"/>
                      </a:schemeClr>
                    </a:solidFill>
                  </a:tcPr>
                </a:tc>
                <a:tc>
                  <a:txBody>
                    <a:bodyPr/>
                    <a:lstStyle/>
                    <a:p>
                      <a:pPr marL="0" algn="l" defTabSz="914400" rtl="0" eaLnBrk="1" latinLnBrk="0" hangingPunct="1"/>
                      <a:r>
                        <a:rPr lang="en-US" sz="1400" kern="1200" dirty="0">
                          <a:solidFill>
                            <a:schemeClr val="dk1"/>
                          </a:solidFill>
                          <a:latin typeface="+mn-lt"/>
                          <a:ea typeface="+mn-ea"/>
                          <a:cs typeface="+mn-cs"/>
                        </a:rPr>
                        <a:t>Tuesday, September 28</a:t>
                      </a: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10 am – 11:30am</a:t>
                      </a:r>
                    </a:p>
                  </a:txBody>
                  <a:tcPr anchor="ctr">
                    <a:solidFill>
                      <a:schemeClr val="accent3">
                        <a:lumMod val="20000"/>
                        <a:lumOff val="80000"/>
                      </a:schemeClr>
                    </a:solidFill>
                  </a:tcPr>
                </a:tc>
                <a:extLst>
                  <a:ext uri="{0D108BD9-81ED-4DB2-BD59-A6C34878D82A}">
                    <a16:rowId xmlns:a16="http://schemas.microsoft.com/office/drawing/2014/main" val="1899725917"/>
                  </a:ext>
                </a:extLst>
              </a:tr>
              <a:tr h="292357">
                <a:tc>
                  <a:txBody>
                    <a:bodyPr/>
                    <a:lstStyle/>
                    <a:p>
                      <a:r>
                        <a:rPr lang="en-US" sz="1400" dirty="0"/>
                        <a:t>Interviews workshop</a:t>
                      </a:r>
                    </a:p>
                  </a:txBody>
                  <a:tcPr anchor="ctr">
                    <a:solidFill>
                      <a:schemeClr val="accent3">
                        <a:lumMod val="20000"/>
                        <a:lumOff val="80000"/>
                      </a:schemeClr>
                    </a:solidFill>
                  </a:tcPr>
                </a:tc>
                <a:tc>
                  <a:txBody>
                    <a:bodyPr/>
                    <a:lstStyle/>
                    <a:p>
                      <a:r>
                        <a:rPr lang="en-US" sz="1400" dirty="0"/>
                        <a:t>Thursday, October 7</a:t>
                      </a:r>
                    </a:p>
                  </a:txBody>
                  <a:tcPr anchor="ctr">
                    <a:solidFill>
                      <a:schemeClr val="accent3">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10am – 11:30am</a:t>
                      </a:r>
                    </a:p>
                  </a:txBody>
                  <a:tcPr anchor="ctr">
                    <a:solidFill>
                      <a:schemeClr val="accent3">
                        <a:lumMod val="20000"/>
                        <a:lumOff val="80000"/>
                      </a:schemeClr>
                    </a:solidFill>
                  </a:tcPr>
                </a:tc>
                <a:extLst>
                  <a:ext uri="{0D108BD9-81ED-4DB2-BD59-A6C34878D82A}">
                    <a16:rowId xmlns:a16="http://schemas.microsoft.com/office/drawing/2014/main" val="3062672325"/>
                  </a:ext>
                </a:extLst>
              </a:tr>
              <a:tr h="497008">
                <a:tc>
                  <a:txBody>
                    <a:bodyPr/>
                    <a:lstStyle/>
                    <a:p>
                      <a:r>
                        <a:rPr lang="en-US" sz="1400" dirty="0"/>
                        <a:t>Co-op Education process &amp; strategy workshop</a:t>
                      </a:r>
                    </a:p>
                  </a:txBody>
                  <a:tcPr anchor="ctr">
                    <a:solidFill>
                      <a:schemeClr val="accent3">
                        <a:lumMod val="20000"/>
                        <a:lumOff val="80000"/>
                      </a:schemeClr>
                    </a:solidFill>
                  </a:tcPr>
                </a:tc>
                <a:tc>
                  <a:txBody>
                    <a:bodyPr/>
                    <a:lstStyle/>
                    <a:p>
                      <a:r>
                        <a:rPr lang="en-US" sz="1400" dirty="0"/>
                        <a:t>Friday, October 15</a:t>
                      </a:r>
                    </a:p>
                  </a:txBody>
                  <a:tcPr anchor="ctr">
                    <a:solidFill>
                      <a:schemeClr val="accent3">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10am – 11:30am</a:t>
                      </a:r>
                    </a:p>
                  </a:txBody>
                  <a:tcPr anchor="ctr">
                    <a:solidFill>
                      <a:schemeClr val="accent3">
                        <a:lumMod val="20000"/>
                        <a:lumOff val="80000"/>
                      </a:schemeClr>
                    </a:solidFill>
                  </a:tcPr>
                </a:tc>
                <a:extLst>
                  <a:ext uri="{0D108BD9-81ED-4DB2-BD59-A6C34878D82A}">
                    <a16:rowId xmlns:a16="http://schemas.microsoft.com/office/drawing/2014/main" val="730804962"/>
                  </a:ext>
                </a:extLst>
              </a:tr>
            </a:tbl>
          </a:graphicData>
        </a:graphic>
      </p:graphicFrame>
      <p:sp>
        <p:nvSpPr>
          <p:cNvPr id="8" name="TextBox 7">
            <a:extLst>
              <a:ext uri="{FF2B5EF4-FFF2-40B4-BE49-F238E27FC236}">
                <a16:creationId xmlns:a16="http://schemas.microsoft.com/office/drawing/2014/main" id="{B58E0F29-876D-425D-A6C4-2A1EB3857F33}"/>
              </a:ext>
            </a:extLst>
          </p:cNvPr>
          <p:cNvSpPr txBox="1"/>
          <p:nvPr/>
        </p:nvSpPr>
        <p:spPr>
          <a:xfrm>
            <a:off x="11792532" y="6400980"/>
            <a:ext cx="2712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orgia"/>
              </a:rPr>
              <a:t>S</a:t>
            </a:r>
            <a:endParaRPr kumimoji="0" lang="en-CA" sz="1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285247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F03C-1E2F-4D75-8254-B4FDF68E859F}"/>
              </a:ext>
            </a:extLst>
          </p:cNvPr>
          <p:cNvSpPr>
            <a:spLocks noGrp="1"/>
          </p:cNvSpPr>
          <p:nvPr>
            <p:ph type="title"/>
          </p:nvPr>
        </p:nvSpPr>
        <p:spPr/>
        <p:txBody>
          <a:bodyPr/>
          <a:lstStyle/>
          <a:p>
            <a:r>
              <a:rPr lang="en-US" dirty="0"/>
              <a:t>DATA SCIENCE FACULTY MEMBERS</a:t>
            </a:r>
          </a:p>
        </p:txBody>
      </p:sp>
      <p:sp>
        <p:nvSpPr>
          <p:cNvPr id="45" name="Footer Placeholder 5">
            <a:extLst>
              <a:ext uri="{FF2B5EF4-FFF2-40B4-BE49-F238E27FC236}">
                <a16:creationId xmlns:a16="http://schemas.microsoft.com/office/drawing/2014/main" id="{4740B5EC-E61A-40D0-944F-30B70AF0769D}"/>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0CAD01A8-B79B-4D71-A79D-2CCE8BBAF9C8}"/>
              </a:ext>
            </a:extLst>
          </p:cNvPr>
          <p:cNvSpPr>
            <a:spLocks noGrp="1"/>
          </p:cNvSpPr>
          <p:nvPr>
            <p:ph type="sldNum" sz="quarter" idx="12"/>
          </p:nvPr>
        </p:nvSpPr>
        <p:spPr/>
        <p:txBody>
          <a:bodyPr/>
          <a:lstStyle/>
          <a:p>
            <a:r>
              <a:rPr lang="en-US"/>
              <a:t>PAGE  </a:t>
            </a:r>
            <a:fld id="{93005692-73BE-493E-93AB-ECD6027A7652}" type="slidenum">
              <a:rPr lang="en-US" smtClean="0"/>
              <a:pPr/>
              <a:t>6</a:t>
            </a:fld>
            <a:endParaRPr lang="en-US" dirty="0"/>
          </a:p>
        </p:txBody>
      </p:sp>
      <p:pic>
        <p:nvPicPr>
          <p:cNvPr id="1030" name="Picture 6" descr="Shai Ben-David">
            <a:extLst>
              <a:ext uri="{FF2B5EF4-FFF2-40B4-BE49-F238E27FC236}">
                <a16:creationId xmlns:a16="http://schemas.microsoft.com/office/drawing/2014/main" id="{2596B6D4-515A-4A63-ABB5-A9A17004D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54" y="1220570"/>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yan Browne">
            <a:extLst>
              <a:ext uri="{FF2B5EF4-FFF2-40B4-BE49-F238E27FC236}">
                <a16:creationId xmlns:a16="http://schemas.microsoft.com/office/drawing/2014/main" id="{61B64732-8769-4E78-ADE1-7393ECB37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95" y="122057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ja'eddin Chenouri">
            <a:extLst>
              <a:ext uri="{FF2B5EF4-FFF2-40B4-BE49-F238E27FC236}">
                <a16:creationId xmlns:a16="http://schemas.microsoft.com/office/drawing/2014/main" id="{8A6CAEEF-8772-4510-B9B3-CDED98F78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436" y="1220570"/>
            <a:ext cx="6191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rles Clark">
            <a:extLst>
              <a:ext uri="{FF2B5EF4-FFF2-40B4-BE49-F238E27FC236}">
                <a16:creationId xmlns:a16="http://schemas.microsoft.com/office/drawing/2014/main" id="{2A8A93FC-F590-489B-8D21-BE172AF68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2927" y="1220570"/>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ordon Cormack">
            <a:extLst>
              <a:ext uri="{FF2B5EF4-FFF2-40B4-BE49-F238E27FC236}">
                <a16:creationId xmlns:a16="http://schemas.microsoft.com/office/drawing/2014/main" id="{BA1FBF30-5AF3-4B32-B23A-949284ADF6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1747" y="1238203"/>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ans De Sterck">
            <a:extLst>
              <a:ext uri="{FF2B5EF4-FFF2-40B4-BE49-F238E27FC236}">
                <a16:creationId xmlns:a16="http://schemas.microsoft.com/office/drawing/2014/main" id="{7F20433B-7D65-4E5B-A7E8-F1CBDAE261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2453" y="1195944"/>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oto of Kimon Fountoulakis">
            <a:extLst>
              <a:ext uri="{FF2B5EF4-FFF2-40B4-BE49-F238E27FC236}">
                <a16:creationId xmlns:a16="http://schemas.microsoft.com/office/drawing/2014/main" id="{C39CA8D4-77D5-4A79-928C-FF468C1B56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800" y="1220570"/>
            <a:ext cx="762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icardo Fukasawa">
            <a:extLst>
              <a:ext uri="{FF2B5EF4-FFF2-40B4-BE49-F238E27FC236}">
                <a16:creationId xmlns:a16="http://schemas.microsoft.com/office/drawing/2014/main" id="{203C9303-9681-4456-8545-5876E36DFA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5308" y="122057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li Ghodsi">
            <a:extLst>
              <a:ext uri="{FF2B5EF4-FFF2-40B4-BE49-F238E27FC236}">
                <a16:creationId xmlns:a16="http://schemas.microsoft.com/office/drawing/2014/main" id="{C32B5953-586D-4168-9DAF-0D07852BE9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7350" y="1220570"/>
            <a:ext cx="7715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hoto ofMaura Grossman">
            <a:extLst>
              <a:ext uri="{FF2B5EF4-FFF2-40B4-BE49-F238E27FC236}">
                <a16:creationId xmlns:a16="http://schemas.microsoft.com/office/drawing/2014/main" id="{F4CE172C-C6A8-453B-A2C3-A8A5AFEC6B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413" y="2476500"/>
            <a:ext cx="6572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Jesse Hoey">
            <a:extLst>
              <a:ext uri="{FF2B5EF4-FFF2-40B4-BE49-F238E27FC236}">
                <a16:creationId xmlns:a16="http://schemas.microsoft.com/office/drawing/2014/main" id="{FBD85EAB-536E-4481-92D4-081817F417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15880" y="248328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arius Hofert">
            <a:extLst>
              <a:ext uri="{FF2B5EF4-FFF2-40B4-BE49-F238E27FC236}">
                <a16:creationId xmlns:a16="http://schemas.microsoft.com/office/drawing/2014/main" id="{C66F3844-B166-4622-AF08-B3938A1781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0889" y="2472162"/>
            <a:ext cx="762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hab F. Ilyas">
            <a:extLst>
              <a:ext uri="{FF2B5EF4-FFF2-40B4-BE49-F238E27FC236}">
                <a16:creationId xmlns:a16="http://schemas.microsoft.com/office/drawing/2014/main" id="{F2AEDCDA-E874-4B3F-B230-B9FA418E544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20665" y="247548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Jochen Koenemann">
            <a:extLst>
              <a:ext uri="{FF2B5EF4-FFF2-40B4-BE49-F238E27FC236}">
                <a16:creationId xmlns:a16="http://schemas.microsoft.com/office/drawing/2014/main" id="{E983F77E-4890-4622-83DF-AB2974EB1C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5178" y="248328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Kate Larson">
            <a:extLst>
              <a:ext uri="{FF2B5EF4-FFF2-40B4-BE49-F238E27FC236}">
                <a16:creationId xmlns:a16="http://schemas.microsoft.com/office/drawing/2014/main" id="{5D7029EE-5D8A-4B81-A170-C47DA43A39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05243" y="248328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posing for the camera&#10;&#10;Description automatically generated">
            <a:extLst>
              <a:ext uri="{FF2B5EF4-FFF2-40B4-BE49-F238E27FC236}">
                <a16:creationId xmlns:a16="http://schemas.microsoft.com/office/drawing/2014/main" id="{6B4E95F8-7824-42A7-BB6F-B1AAB99D5EA5}"/>
              </a:ext>
            </a:extLst>
          </p:cNvPr>
          <p:cNvPicPr>
            <a:picLocks noChangeAspect="1"/>
          </p:cNvPicPr>
          <p:nvPr/>
        </p:nvPicPr>
        <p:blipFill rotWithShape="1">
          <a:blip r:embed="rId18" cstate="hqprint">
            <a:extLst>
              <a:ext uri="{BEBA8EAE-BF5A-486C-A8C5-ECC9F3942E4B}">
                <a14:imgProps xmlns:a14="http://schemas.microsoft.com/office/drawing/2010/main">
                  <a14:imgLayer r:embed="rId19">
                    <a14:imgEffect>
                      <a14:brightnessContrast bright="20000" contrast="20000"/>
                    </a14:imgEffect>
                  </a14:imgLayer>
                </a14:imgProps>
              </a:ext>
              <a:ext uri="{28A0092B-C50C-407E-A947-70E740481C1C}">
                <a14:useLocalDpi xmlns:a14="http://schemas.microsoft.com/office/drawing/2010/main" val="0"/>
              </a:ext>
            </a:extLst>
          </a:blip>
          <a:srcRect l="10150" t="11238" r="9957" b="17849"/>
          <a:stretch/>
        </p:blipFill>
        <p:spPr>
          <a:xfrm>
            <a:off x="8225308" y="2483280"/>
            <a:ext cx="713167" cy="952501"/>
          </a:xfrm>
          <a:prstGeom prst="rect">
            <a:avLst/>
          </a:prstGeom>
        </p:spPr>
      </p:pic>
      <p:pic>
        <p:nvPicPr>
          <p:cNvPr id="1064" name="Picture 40" descr="Jimmy Lin">
            <a:extLst>
              <a:ext uri="{FF2B5EF4-FFF2-40B4-BE49-F238E27FC236}">
                <a16:creationId xmlns:a16="http://schemas.microsoft.com/office/drawing/2014/main" id="{9218960B-5B1F-4056-AA7C-F0B06C96476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20365" y="2483280"/>
            <a:ext cx="7239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Martin Lysy">
            <a:extLst>
              <a:ext uri="{FF2B5EF4-FFF2-40B4-BE49-F238E27FC236}">
                <a16:creationId xmlns:a16="http://schemas.microsoft.com/office/drawing/2014/main" id="{D6FA2E39-5F84-45EE-AA19-74D83E0B4E4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6254" y="3745990"/>
            <a:ext cx="6572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Wayne Oldford">
            <a:extLst>
              <a:ext uri="{FF2B5EF4-FFF2-40B4-BE49-F238E27FC236}">
                <a16:creationId xmlns:a16="http://schemas.microsoft.com/office/drawing/2014/main" id="{F35F405E-98CB-44EA-8B45-DB605C4843A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06391" y="374599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Tamer Özsu">
            <a:extLst>
              <a:ext uri="{FF2B5EF4-FFF2-40B4-BE49-F238E27FC236}">
                <a16:creationId xmlns:a16="http://schemas.microsoft.com/office/drawing/2014/main" id="{4151A49B-846C-43ED-96ED-AC900833CA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7478" y="374599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ascal Poupart">
            <a:extLst>
              <a:ext uri="{FF2B5EF4-FFF2-40B4-BE49-F238E27FC236}">
                <a16:creationId xmlns:a16="http://schemas.microsoft.com/office/drawing/2014/main" id="{BF1E1D19-DD56-4E5E-AEF1-62B9318523C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68565" y="3745990"/>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photo of Laura Sanità ">
            <a:extLst>
              <a:ext uri="{FF2B5EF4-FFF2-40B4-BE49-F238E27FC236}">
                <a16:creationId xmlns:a16="http://schemas.microsoft.com/office/drawing/2014/main" id="{212B420E-F6EF-4780-B57B-8FAA500E57A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37752" y="3745990"/>
            <a:ext cx="7429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Matthias Schonlau">
            <a:extLst>
              <a:ext uri="{FF2B5EF4-FFF2-40B4-BE49-F238E27FC236}">
                <a16:creationId xmlns:a16="http://schemas.microsoft.com/office/drawing/2014/main" id="{B5CA83CD-E63D-48EC-93CE-76ACF33899A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73614" y="374599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Stefan Steiner">
            <a:extLst>
              <a:ext uri="{FF2B5EF4-FFF2-40B4-BE49-F238E27FC236}">
                <a16:creationId xmlns:a16="http://schemas.microsoft.com/office/drawing/2014/main" id="{77298085-B38A-418D-A629-A8F78245C12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02088" y="3745990"/>
            <a:ext cx="762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Chaitanya Swamy">
            <a:extLst>
              <a:ext uri="{FF2B5EF4-FFF2-40B4-BE49-F238E27FC236}">
                <a16:creationId xmlns:a16="http://schemas.microsoft.com/office/drawing/2014/main" id="{450053EC-15D9-40F0-B464-38765FE76E3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48349" y="370442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Levent Tunçel">
            <a:extLst>
              <a:ext uri="{FF2B5EF4-FFF2-40B4-BE49-F238E27FC236}">
                <a16:creationId xmlns:a16="http://schemas.microsoft.com/office/drawing/2014/main" id="{DB6609F2-78FC-4DED-A122-D8F5228C4CA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17536" y="370442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Giang Tran">
            <a:extLst>
              <a:ext uri="{FF2B5EF4-FFF2-40B4-BE49-F238E27FC236}">
                <a16:creationId xmlns:a16="http://schemas.microsoft.com/office/drawing/2014/main" id="{6BB4E1A3-320D-4528-94D5-363D3B32244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56254" y="497148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Peter van Beek">
            <a:extLst>
              <a:ext uri="{FF2B5EF4-FFF2-40B4-BE49-F238E27FC236}">
                <a16:creationId xmlns:a16="http://schemas.microsoft.com/office/drawing/2014/main" id="{F3D97CAA-B72C-43EE-8610-5A01A53A466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20243" y="4971486"/>
            <a:ext cx="647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Stephen Vavasis">
            <a:extLst>
              <a:ext uri="{FF2B5EF4-FFF2-40B4-BE49-F238E27FC236}">
                <a16:creationId xmlns:a16="http://schemas.microsoft.com/office/drawing/2014/main" id="{C9A93C2C-7FB0-46DC-94DC-600DF98CCE6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93757" y="497148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Justin Wan">
            <a:extLst>
              <a:ext uri="{FF2B5EF4-FFF2-40B4-BE49-F238E27FC236}">
                <a16:creationId xmlns:a16="http://schemas.microsoft.com/office/drawing/2014/main" id="{5689F5F3-44BB-4BE3-9A22-316EC859DA2C}"/>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057746" y="4971486"/>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Henry Wolkowicz">
            <a:extLst>
              <a:ext uri="{FF2B5EF4-FFF2-40B4-BE49-F238E27FC236}">
                <a16:creationId xmlns:a16="http://schemas.microsoft.com/office/drawing/2014/main" id="{FC71346F-19A4-4D67-B8EB-E80318B46D4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96656" y="497148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Yaoliang Yu">
            <a:extLst>
              <a:ext uri="{FF2B5EF4-FFF2-40B4-BE49-F238E27FC236}">
                <a16:creationId xmlns:a16="http://schemas.microsoft.com/office/drawing/2014/main" id="{54A1823F-C564-4C66-A494-799FF59B455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247187" y="500870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Mu Zhu">
            <a:extLst>
              <a:ext uri="{FF2B5EF4-FFF2-40B4-BE49-F238E27FC236}">
                <a16:creationId xmlns:a16="http://schemas.microsoft.com/office/drawing/2014/main" id="{E9E0E14E-916E-4764-8D64-88B10C8599D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429298" y="4971486"/>
            <a:ext cx="6762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Yeying Zhu">
            <a:extLst>
              <a:ext uri="{FF2B5EF4-FFF2-40B4-BE49-F238E27FC236}">
                <a16:creationId xmlns:a16="http://schemas.microsoft.com/office/drawing/2014/main" id="{0AB20472-2220-4BA5-926F-650CF3F452D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562808" y="4971486"/>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Nathaniel Stevens">
            <a:extLst>
              <a:ext uri="{FF2B5EF4-FFF2-40B4-BE49-F238E27FC236}">
                <a16:creationId xmlns:a16="http://schemas.microsoft.com/office/drawing/2014/main" id="{03F94B7A-AAD5-43F5-9635-4237718F48F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6406" r="27209"/>
          <a:stretch/>
        </p:blipFill>
        <p:spPr bwMode="auto">
          <a:xfrm>
            <a:off x="8254399" y="3745991"/>
            <a:ext cx="801594"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Jian Zhao">
            <a:extLst>
              <a:ext uri="{FF2B5EF4-FFF2-40B4-BE49-F238E27FC236}">
                <a16:creationId xmlns:a16="http://schemas.microsoft.com/office/drawing/2014/main" id="{FFA532E8-AA4F-47F4-A722-8D5F892BFD3D}"/>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304597" y="5008700"/>
            <a:ext cx="6381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Photo">
            <a:extLst>
              <a:ext uri="{FF2B5EF4-FFF2-40B4-BE49-F238E27FC236}">
                <a16:creationId xmlns:a16="http://schemas.microsoft.com/office/drawing/2014/main" id="{91B6D6B5-D51B-41B5-B033-E7891E6F3C80}"/>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10321212" y="1266490"/>
            <a:ext cx="767937" cy="895927"/>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Jun Liu">
            <a:extLst>
              <a:ext uri="{FF2B5EF4-FFF2-40B4-BE49-F238E27FC236}">
                <a16:creationId xmlns:a16="http://schemas.microsoft.com/office/drawing/2014/main" id="{86600C6F-C393-4C9A-A968-252F68D9FDF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0426159" y="2483280"/>
            <a:ext cx="659810" cy="98971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Samuel WK Wong">
            <a:extLst>
              <a:ext uri="{FF2B5EF4-FFF2-40B4-BE49-F238E27FC236}">
                <a16:creationId xmlns:a16="http://schemas.microsoft.com/office/drawing/2014/main" id="{417BA37F-EC20-45AF-B1CE-EC5982B35E45}"/>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009596" y="4964373"/>
            <a:ext cx="892440" cy="9596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5B42DC6B-62B0-4C8F-AD0E-54BE60B5C4C9}"/>
              </a:ext>
            </a:extLst>
          </p:cNvPr>
          <p:cNvPicPr>
            <a:picLocks noChangeAspect="1" noChangeArrowheads="1"/>
          </p:cNvPicPr>
          <p:nvPr/>
        </p:nvPicPr>
        <p:blipFill>
          <a:blip r:embed="rId43" cstate="hqprint">
            <a:extLst>
              <a:ext uri="{28A0092B-C50C-407E-A947-70E740481C1C}">
                <a14:useLocalDpi xmlns:a14="http://schemas.microsoft.com/office/drawing/2010/main" val="0"/>
              </a:ext>
            </a:extLst>
          </a:blip>
          <a:srcRect/>
          <a:stretch>
            <a:fillRect/>
          </a:stretch>
        </p:blipFill>
        <p:spPr bwMode="auto">
          <a:xfrm>
            <a:off x="4986758" y="2445867"/>
            <a:ext cx="826255" cy="99537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8F2379C-85EE-4E83-BE3B-B83D4C5C73F8}"/>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295875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7634-214D-45F1-A897-507AEB143009}"/>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8768291-395E-4595-A185-96CB9767802F}"/>
              </a:ext>
            </a:extLst>
          </p:cNvPr>
          <p:cNvSpPr>
            <a:spLocks noGrp="1"/>
          </p:cNvSpPr>
          <p:nvPr>
            <p:ph idx="1"/>
          </p:nvPr>
        </p:nvSpPr>
        <p:spPr>
          <a:xfrm>
            <a:off x="259882" y="1413164"/>
            <a:ext cx="11569729" cy="4374572"/>
          </a:xfrm>
        </p:spPr>
        <p:txBody>
          <a:bodyPr>
            <a:noAutofit/>
          </a:bodyPr>
          <a:lstStyle/>
          <a:p>
            <a:pPr marL="342900" indent="-342900">
              <a:spcBef>
                <a:spcPts val="0"/>
              </a:spcBef>
              <a:spcAft>
                <a:spcPts val="0"/>
              </a:spcAft>
              <a:buFont typeface="+mj-lt"/>
              <a:buAutoNum type="arabicPeriod" startAt="5"/>
            </a:pPr>
            <a:r>
              <a:rPr lang="en-US" sz="1500" dirty="0"/>
              <a:t>Complete online mandatory training modules</a:t>
            </a:r>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0" indent="0">
              <a:spcBef>
                <a:spcPts val="0"/>
              </a:spcBef>
              <a:spcAft>
                <a:spcPts val="0"/>
              </a:spcAft>
              <a:buNone/>
            </a:pPr>
            <a:endParaRPr lang="en-US" sz="1500" dirty="0"/>
          </a:p>
          <a:p>
            <a:pPr marL="342900" indent="-342900">
              <a:spcBef>
                <a:spcPts val="0"/>
              </a:spcBef>
              <a:spcAft>
                <a:spcPts val="0"/>
              </a:spcAft>
              <a:buFont typeface="+mj-lt"/>
              <a:buAutoNum type="arabicPeriod" startAt="6"/>
            </a:pPr>
            <a:r>
              <a:rPr lang="en-US" sz="1500" dirty="0"/>
              <a:t>Check your UW email and update Quest personal information </a:t>
            </a:r>
          </a:p>
          <a:p>
            <a:pPr marL="0" indent="0">
              <a:spcBef>
                <a:spcPts val="0"/>
              </a:spcBef>
              <a:spcAft>
                <a:spcPts val="0"/>
              </a:spcAft>
              <a:buNone/>
            </a:pPr>
            <a:endParaRPr lang="en-US" sz="1500" dirty="0"/>
          </a:p>
          <a:p>
            <a:pPr marL="0" indent="0">
              <a:spcBef>
                <a:spcPts val="0"/>
              </a:spcBef>
              <a:spcAft>
                <a:spcPts val="0"/>
              </a:spcAft>
              <a:buNone/>
            </a:pPr>
            <a:r>
              <a:rPr lang="en-US" sz="1500" dirty="0"/>
              <a:t>International students: </a:t>
            </a:r>
          </a:p>
          <a:p>
            <a:pPr lvl="1">
              <a:spcBef>
                <a:spcPts val="0"/>
              </a:spcBef>
              <a:spcAft>
                <a:spcPts val="0"/>
              </a:spcAft>
            </a:pPr>
            <a:r>
              <a:rPr lang="en-US" sz="1500" dirty="0"/>
              <a:t>Get in touch with The Centre for help with immigration documents, SIN, health insurance, etc. </a:t>
            </a:r>
          </a:p>
          <a:p>
            <a:pPr lvl="1">
              <a:spcBef>
                <a:spcPts val="0"/>
              </a:spcBef>
              <a:spcAft>
                <a:spcPts val="0"/>
              </a:spcAft>
            </a:pPr>
            <a:r>
              <a:rPr lang="en-US" sz="1500" dirty="0"/>
              <a:t>Apply for a co-op work permit if you haven’t already. </a:t>
            </a:r>
          </a:p>
        </p:txBody>
      </p:sp>
      <p:sp>
        <p:nvSpPr>
          <p:cNvPr id="7" name="Footer Placeholder 5">
            <a:extLst>
              <a:ext uri="{FF2B5EF4-FFF2-40B4-BE49-F238E27FC236}">
                <a16:creationId xmlns:a16="http://schemas.microsoft.com/office/drawing/2014/main" id="{7FA73D51-488D-4CC6-BCF7-0B0177214CEF}"/>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264465A4-F9EE-4450-B35D-4E04E383E5DB}"/>
              </a:ext>
            </a:extLst>
          </p:cNvPr>
          <p:cNvSpPr>
            <a:spLocks noGrp="1"/>
          </p:cNvSpPr>
          <p:nvPr>
            <p:ph type="sldNum" sz="quarter" idx="12"/>
          </p:nvPr>
        </p:nvSpPr>
        <p:spPr/>
        <p:txBody>
          <a:bodyPr/>
          <a:lstStyle/>
          <a:p>
            <a:r>
              <a:rPr lang="en-US"/>
              <a:t>PAGE  </a:t>
            </a:r>
            <a:fld id="{93005692-73BE-493E-93AB-ECD6027A7652}" type="slidenum">
              <a:rPr lang="en-US" smtClean="0"/>
              <a:pPr/>
              <a:t>60</a:t>
            </a:fld>
            <a:endParaRPr lang="en-US" dirty="0"/>
          </a:p>
        </p:txBody>
      </p:sp>
      <p:graphicFrame>
        <p:nvGraphicFramePr>
          <p:cNvPr id="8" name="Table 7">
            <a:extLst>
              <a:ext uri="{FF2B5EF4-FFF2-40B4-BE49-F238E27FC236}">
                <a16:creationId xmlns:a16="http://schemas.microsoft.com/office/drawing/2014/main" id="{E5D116F5-8F56-46B9-BA84-21555EADA6E1}"/>
              </a:ext>
            </a:extLst>
          </p:cNvPr>
          <p:cNvGraphicFramePr>
            <a:graphicFrameLocks noGrp="1"/>
          </p:cNvGraphicFramePr>
          <p:nvPr>
            <p:extLst>
              <p:ext uri="{D42A27DB-BD31-4B8C-83A1-F6EECF244321}">
                <p14:modId xmlns:p14="http://schemas.microsoft.com/office/powerpoint/2010/main" val="4068053905"/>
              </p:ext>
            </p:extLst>
          </p:nvPr>
        </p:nvGraphicFramePr>
        <p:xfrm>
          <a:off x="712177" y="1824896"/>
          <a:ext cx="10544403" cy="2395760"/>
        </p:xfrm>
        <a:graphic>
          <a:graphicData uri="http://schemas.openxmlformats.org/drawingml/2006/table">
            <a:tbl>
              <a:tblPr firstRow="1" bandRow="1">
                <a:tableStyleId>{5C22544A-7EE6-4342-B048-85BDC9FD1C3A}</a:tableStyleId>
              </a:tblPr>
              <a:tblGrid>
                <a:gridCol w="3777523">
                  <a:extLst>
                    <a:ext uri="{9D8B030D-6E8A-4147-A177-3AD203B41FA5}">
                      <a16:colId xmlns:a16="http://schemas.microsoft.com/office/drawing/2014/main" val="1145252388"/>
                    </a:ext>
                  </a:extLst>
                </a:gridCol>
                <a:gridCol w="4657998">
                  <a:extLst>
                    <a:ext uri="{9D8B030D-6E8A-4147-A177-3AD203B41FA5}">
                      <a16:colId xmlns:a16="http://schemas.microsoft.com/office/drawing/2014/main" val="3072407688"/>
                    </a:ext>
                  </a:extLst>
                </a:gridCol>
                <a:gridCol w="2108882">
                  <a:extLst>
                    <a:ext uri="{9D8B030D-6E8A-4147-A177-3AD203B41FA5}">
                      <a16:colId xmlns:a16="http://schemas.microsoft.com/office/drawing/2014/main" val="700817150"/>
                    </a:ext>
                  </a:extLst>
                </a:gridCol>
              </a:tblGrid>
              <a:tr h="270930">
                <a:tc>
                  <a:txBody>
                    <a:bodyPr/>
                    <a:lstStyle/>
                    <a:p>
                      <a:r>
                        <a:rPr lang="en-US" sz="1200" dirty="0"/>
                        <a:t>Delivery</a:t>
                      </a:r>
                    </a:p>
                  </a:txBody>
                  <a:tcPr marL="64198" marR="64198" marT="32100" marB="32100" anchor="ctr"/>
                </a:tc>
                <a:tc>
                  <a:txBody>
                    <a:bodyPr/>
                    <a:lstStyle/>
                    <a:p>
                      <a:r>
                        <a:rPr lang="en-US" sz="1200" dirty="0"/>
                        <a:t>Course ID</a:t>
                      </a:r>
                    </a:p>
                  </a:txBody>
                  <a:tcPr marL="64198" marR="64198" marT="32100" marB="32100" anchor="ctr"/>
                </a:tc>
                <a:tc>
                  <a:txBody>
                    <a:bodyPr/>
                    <a:lstStyle/>
                    <a:p>
                      <a:r>
                        <a:rPr lang="en-US" sz="1200" dirty="0"/>
                        <a:t>Duration</a:t>
                      </a:r>
                    </a:p>
                  </a:txBody>
                  <a:tcPr marL="64198" marR="64198" marT="32100" marB="32100" anchor="ctr"/>
                </a:tc>
                <a:extLst>
                  <a:ext uri="{0D108BD9-81ED-4DB2-BD59-A6C34878D82A}">
                    <a16:rowId xmlns:a16="http://schemas.microsoft.com/office/drawing/2014/main" val="2597556177"/>
                  </a:ext>
                </a:extLst>
              </a:tr>
              <a:tr h="424966">
                <a:tc>
                  <a:txBody>
                    <a:bodyPr/>
                    <a:lstStyle/>
                    <a:p>
                      <a:r>
                        <a:rPr lang="en-US" sz="1200" dirty="0"/>
                        <a:t>Online – Safety Office</a:t>
                      </a:r>
                    </a:p>
                  </a:txBody>
                  <a:tcPr marL="64198" marR="64198" marT="32100" marB="32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hlinkClick r:id="rId2"/>
                        </a:rPr>
                        <a:t>Employee Safety Orientation (SO1001)</a:t>
                      </a:r>
                      <a:endParaRPr lang="en-US" sz="1200" dirty="0">
                        <a:effectLst/>
                      </a:endParaRPr>
                    </a:p>
                  </a:txBody>
                  <a:tcPr marL="64198" marR="64198" marT="32100" marB="321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~60 min</a:t>
                      </a:r>
                    </a:p>
                  </a:txBody>
                  <a:tcPr marL="64198" marR="64198" marT="32100" marB="32100" anchor="ctr"/>
                </a:tc>
                <a:extLst>
                  <a:ext uri="{0D108BD9-81ED-4DB2-BD59-A6C34878D82A}">
                    <a16:rowId xmlns:a16="http://schemas.microsoft.com/office/drawing/2014/main" val="356576664"/>
                  </a:ext>
                </a:extLst>
              </a:tr>
              <a:tr h="424966">
                <a:tc>
                  <a:txBody>
                    <a:bodyPr/>
                    <a:lstStyle/>
                    <a:p>
                      <a:r>
                        <a:rPr lang="en-US" sz="1200" dirty="0"/>
                        <a:t>Online – Safety Office</a:t>
                      </a:r>
                    </a:p>
                  </a:txBody>
                  <a:tcPr marL="64198" marR="64198" marT="32100" marB="32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hlinkClick r:id="rId3"/>
                        </a:rPr>
                        <a:t>WHMIS 2015 (SO2017)</a:t>
                      </a:r>
                      <a:r>
                        <a:rPr lang="en-US" sz="1200" dirty="0">
                          <a:effectLst/>
                        </a:rPr>
                        <a:t> </a:t>
                      </a:r>
                    </a:p>
                  </a:txBody>
                  <a:tcPr marL="64198" marR="64198" marT="32100" marB="321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~45-60 min</a:t>
                      </a:r>
                    </a:p>
                  </a:txBody>
                  <a:tcPr marL="64198" marR="64198" marT="32100" marB="32100" anchor="ctr"/>
                </a:tc>
                <a:extLst>
                  <a:ext uri="{0D108BD9-81ED-4DB2-BD59-A6C34878D82A}">
                    <a16:rowId xmlns:a16="http://schemas.microsoft.com/office/drawing/2014/main" val="1301127424"/>
                  </a:ext>
                </a:extLst>
              </a:tr>
              <a:tr h="424966">
                <a:tc>
                  <a:txBody>
                    <a:bodyPr/>
                    <a:lstStyle/>
                    <a:p>
                      <a:r>
                        <a:rPr lang="en-US" sz="1200" dirty="0"/>
                        <a:t>Online – Safety Office</a:t>
                      </a:r>
                    </a:p>
                  </a:txBody>
                  <a:tcPr marL="64198" marR="64198" marT="32100" marB="32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00"/>
                          </a:solidFill>
                          <a:effectLst/>
                          <a:hlinkClick r:id="rId4"/>
                        </a:rPr>
                        <a:t>Workplace Violence Awareness (SO1081)</a:t>
                      </a:r>
                      <a:endParaRPr lang="en-US" sz="1200" dirty="0">
                        <a:effectLst/>
                      </a:endParaRPr>
                    </a:p>
                  </a:txBody>
                  <a:tcPr marL="64198" marR="64198" marT="32100" marB="321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~60 min</a:t>
                      </a:r>
                    </a:p>
                  </a:txBody>
                  <a:tcPr marL="64198" marR="64198" marT="32100" marB="32100" anchor="ctr"/>
                </a:tc>
                <a:extLst>
                  <a:ext uri="{0D108BD9-81ED-4DB2-BD59-A6C34878D82A}">
                    <a16:rowId xmlns:a16="http://schemas.microsoft.com/office/drawing/2014/main" val="1950794218"/>
                  </a:ext>
                </a:extLst>
              </a:tr>
              <a:tr h="424966">
                <a:tc>
                  <a:txBody>
                    <a:bodyPr/>
                    <a:lstStyle/>
                    <a:p>
                      <a:r>
                        <a:rPr lang="en-US" sz="1200" dirty="0"/>
                        <a:t>Online – LEARN (for TAs only)</a:t>
                      </a:r>
                    </a:p>
                  </a:txBody>
                  <a:tcPr marL="64198" marR="64198" marT="32100" marB="32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sng" strike="noStrike" cap="none" normalizeH="0" baseline="0" dirty="0">
                          <a:ln>
                            <a:noFill/>
                          </a:ln>
                          <a:solidFill>
                            <a:srgbClr val="000000"/>
                          </a:solidFill>
                          <a:effectLst/>
                          <a:latin typeface="Georgia" panose="02040502050405020303" pitchFamily="18" charset="0"/>
                          <a:hlinkClick r:id="rId5"/>
                        </a:rPr>
                        <a:t>Accessibility Training module</a:t>
                      </a:r>
                      <a:endParaRPr lang="en-US" sz="1200" dirty="0">
                        <a:effectLst/>
                      </a:endParaRPr>
                    </a:p>
                  </a:txBody>
                  <a:tcPr marL="64198" marR="64198" marT="32100" marB="321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~30 min</a:t>
                      </a:r>
                    </a:p>
                  </a:txBody>
                  <a:tcPr marL="64198" marR="64198" marT="32100" marB="32100" anchor="ctr"/>
                </a:tc>
                <a:extLst>
                  <a:ext uri="{0D108BD9-81ED-4DB2-BD59-A6C34878D82A}">
                    <a16:rowId xmlns:a16="http://schemas.microsoft.com/office/drawing/2014/main" val="4099264011"/>
                  </a:ext>
                </a:extLst>
              </a:tr>
              <a:tr h="424966">
                <a:tc>
                  <a:txBody>
                    <a:bodyPr/>
                    <a:lstStyle/>
                    <a:p>
                      <a:r>
                        <a:rPr lang="en-US" sz="1200" dirty="0"/>
                        <a:t>Online – LEARN </a:t>
                      </a:r>
                    </a:p>
                  </a:txBody>
                  <a:tcPr marL="64198" marR="64198" marT="32100" marB="321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linkClick r:id="rId6"/>
                        </a:rPr>
                        <a:t>Graduate Academic Integrity Module</a:t>
                      </a:r>
                      <a:endParaRPr lang="en-US" sz="1200" dirty="0">
                        <a:effectLst/>
                      </a:endParaRPr>
                    </a:p>
                  </a:txBody>
                  <a:tcPr marL="64198" marR="64198" marT="32100" marB="321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~1-2 hours</a:t>
                      </a:r>
                    </a:p>
                  </a:txBody>
                  <a:tcPr marL="64198" marR="64198" marT="32100" marB="32100" anchor="ctr"/>
                </a:tc>
                <a:extLst>
                  <a:ext uri="{0D108BD9-81ED-4DB2-BD59-A6C34878D82A}">
                    <a16:rowId xmlns:a16="http://schemas.microsoft.com/office/drawing/2014/main" val="2223438496"/>
                  </a:ext>
                </a:extLst>
              </a:tr>
            </a:tbl>
          </a:graphicData>
        </a:graphic>
      </p:graphicFrame>
      <p:sp>
        <p:nvSpPr>
          <p:cNvPr id="9" name="TextBox 8">
            <a:extLst>
              <a:ext uri="{FF2B5EF4-FFF2-40B4-BE49-F238E27FC236}">
                <a16:creationId xmlns:a16="http://schemas.microsoft.com/office/drawing/2014/main" id="{D9FD5785-16D7-4131-9B5B-F974D1EFE12D}"/>
              </a:ext>
            </a:extLst>
          </p:cNvPr>
          <p:cNvSpPr txBox="1"/>
          <p:nvPr/>
        </p:nvSpPr>
        <p:spPr>
          <a:xfrm>
            <a:off x="11792532" y="6400980"/>
            <a:ext cx="2712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orgia"/>
              </a:rPr>
              <a:t>S</a:t>
            </a:r>
            <a:endParaRPr kumimoji="0" lang="en-CA" sz="1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55735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54556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3EFE8-4175-44B8-8888-96A760250E92}"/>
              </a:ext>
            </a:extLst>
          </p:cNvPr>
          <p:cNvPicPr>
            <a:picLocks noChangeAspect="1"/>
          </p:cNvPicPr>
          <p:nvPr/>
        </p:nvPicPr>
        <p:blipFill rotWithShape="1">
          <a:blip r:embed="rId2"/>
          <a:srcRect l="29684" r="7317"/>
          <a:stretch/>
        </p:blipFill>
        <p:spPr>
          <a:xfrm>
            <a:off x="6094124" y="397164"/>
            <a:ext cx="6097876" cy="6460836"/>
          </a:xfrm>
          <a:prstGeom prst="rect">
            <a:avLst/>
          </a:prstGeom>
          <a:noFill/>
        </p:spPr>
      </p:pic>
      <p:sp>
        <p:nvSpPr>
          <p:cNvPr id="10" name="Title 2">
            <a:extLst>
              <a:ext uri="{FF2B5EF4-FFF2-40B4-BE49-F238E27FC236}">
                <a16:creationId xmlns:a16="http://schemas.microsoft.com/office/drawing/2014/main" id="{5B964B66-7FBC-433E-977C-E20B738FF8EC}"/>
              </a:ext>
            </a:extLst>
          </p:cNvPr>
          <p:cNvSpPr>
            <a:spLocks noGrp="1"/>
          </p:cNvSpPr>
          <p:nvPr>
            <p:ph type="ctrTitle"/>
          </p:nvPr>
        </p:nvSpPr>
        <p:spPr/>
        <p:txBody>
          <a:bodyPr anchor="b">
            <a:normAutofit/>
          </a:bodyPr>
          <a:lstStyle/>
          <a:p>
            <a:r>
              <a:rPr lang="en-US" dirty="0"/>
              <a:t>Virtual Intros!</a:t>
            </a:r>
          </a:p>
        </p:txBody>
      </p:sp>
      <p:sp>
        <p:nvSpPr>
          <p:cNvPr id="12" name="Subtitle 3">
            <a:extLst>
              <a:ext uri="{FF2B5EF4-FFF2-40B4-BE49-F238E27FC236}">
                <a16:creationId xmlns:a16="http://schemas.microsoft.com/office/drawing/2014/main" id="{9F4F4C44-533F-40A1-BBDA-3BBD92DA472C}"/>
              </a:ext>
            </a:extLst>
          </p:cNvPr>
          <p:cNvSpPr>
            <a:spLocks noGrp="1"/>
          </p:cNvSpPr>
          <p:nvPr>
            <p:ph type="subTitle" idx="1"/>
          </p:nvPr>
        </p:nvSpPr>
        <p:spPr/>
        <p:txBody>
          <a:bodyPr anchor="t">
            <a:normAutofit/>
          </a:bodyPr>
          <a:lstStyle/>
          <a:p>
            <a:r>
              <a:rPr lang="en-US" dirty="0"/>
              <a:t>Let’s meet each other!</a:t>
            </a:r>
          </a:p>
        </p:txBody>
      </p:sp>
      <p:sp>
        <p:nvSpPr>
          <p:cNvPr id="4" name="Slide Number Placeholder 3">
            <a:extLst>
              <a:ext uri="{FF2B5EF4-FFF2-40B4-BE49-F238E27FC236}">
                <a16:creationId xmlns:a16="http://schemas.microsoft.com/office/drawing/2014/main" id="{8687E030-0FE3-450F-BE45-66522191CE27}"/>
              </a:ext>
            </a:extLst>
          </p:cNvPr>
          <p:cNvSpPr>
            <a:spLocks noGrp="1"/>
          </p:cNvSpPr>
          <p:nvPr>
            <p:ph type="sldNum" sz="quarter" idx="12"/>
          </p:nvPr>
        </p:nvSpPr>
        <p:spPr/>
        <p:txBody>
          <a:bodyPr anchor="ctr">
            <a:normAutofit fontScale="92500"/>
          </a:bodyPr>
          <a:lstStyle/>
          <a:p>
            <a:pPr>
              <a:lnSpc>
                <a:spcPct val="90000"/>
              </a:lnSpc>
              <a:spcAft>
                <a:spcPts val="600"/>
              </a:spcAft>
            </a:pPr>
            <a:r>
              <a:rPr lang="en-US" sz="700"/>
              <a:t>PAGE  </a:t>
            </a:r>
            <a:fld id="{93005692-73BE-493E-93AB-ECD6027A7652}" type="slidenum">
              <a:rPr lang="en-US" sz="700" smtClean="0"/>
              <a:pPr>
                <a:lnSpc>
                  <a:spcPct val="90000"/>
                </a:lnSpc>
                <a:spcAft>
                  <a:spcPts val="600"/>
                </a:spcAft>
              </a:pPr>
              <a:t>62</a:t>
            </a:fld>
            <a:endParaRPr lang="en-US" sz="700"/>
          </a:p>
        </p:txBody>
      </p:sp>
    </p:spTree>
    <p:extLst>
      <p:ext uri="{BB962C8B-B14F-4D97-AF65-F5344CB8AC3E}">
        <p14:creationId xmlns:p14="http://schemas.microsoft.com/office/powerpoint/2010/main" val="352453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INTRODUCTIONS</a:t>
            </a:r>
          </a:p>
        </p:txBody>
      </p:sp>
      <p:sp>
        <p:nvSpPr>
          <p:cNvPr id="3" name="Content Placeholder 2"/>
          <p:cNvSpPr>
            <a:spLocks noGrp="1"/>
          </p:cNvSpPr>
          <p:nvPr>
            <p:ph idx="1"/>
          </p:nvPr>
        </p:nvSpPr>
        <p:spPr/>
        <p:txBody>
          <a:bodyPr/>
          <a:lstStyle/>
          <a:p>
            <a:pPr marL="0" indent="0">
              <a:buNone/>
            </a:pPr>
            <a:r>
              <a:rPr lang="en-US" dirty="0"/>
              <a:t>Roundtable Introductions:</a:t>
            </a:r>
          </a:p>
          <a:p>
            <a:pPr marL="457200" indent="-457200">
              <a:buFont typeface="+mj-lt"/>
              <a:buAutoNum type="arabicPeriod"/>
            </a:pPr>
            <a:r>
              <a:rPr lang="en-US" dirty="0"/>
              <a:t>Your name</a:t>
            </a:r>
          </a:p>
          <a:p>
            <a:pPr marL="457200" indent="-457200">
              <a:buFont typeface="+mj-lt"/>
              <a:buAutoNum type="arabicPeriod"/>
            </a:pPr>
            <a:r>
              <a:rPr lang="en-US" dirty="0"/>
              <a:t>Where you are from</a:t>
            </a:r>
          </a:p>
          <a:p>
            <a:pPr marL="457200" indent="-457200">
              <a:buFont typeface="+mj-lt"/>
              <a:buAutoNum type="arabicPeriod"/>
            </a:pPr>
            <a:r>
              <a:rPr lang="en-US" dirty="0"/>
              <a:t>What you were doing before graduate studies</a:t>
            </a:r>
          </a:p>
          <a:p>
            <a:pPr marL="457200" indent="-457200">
              <a:buFont typeface="+mj-lt"/>
              <a:buAutoNum type="arabicPeriod"/>
            </a:pPr>
            <a:r>
              <a:rPr lang="en-US" dirty="0"/>
              <a:t>Why you decided to apply for MDSAI/MMath</a:t>
            </a:r>
          </a:p>
          <a:p>
            <a:pPr marL="457200" indent="-457200">
              <a:buFont typeface="+mj-lt"/>
              <a:buAutoNum type="arabicPeriod"/>
            </a:pPr>
            <a:r>
              <a:rPr lang="en-US" dirty="0"/>
              <a:t>A fun fact </a:t>
            </a:r>
            <a:r>
              <a:rPr lang="en-US"/>
              <a:t>about yourself / 2 truths &amp; 1 lie</a:t>
            </a:r>
            <a:endParaRPr lang="en-US" dirty="0"/>
          </a:p>
        </p:txBody>
      </p:sp>
      <p:sp>
        <p:nvSpPr>
          <p:cNvPr id="6" name="Footer Placeholder 5"/>
          <p:cNvSpPr>
            <a:spLocks noGrp="1"/>
          </p:cNvSpPr>
          <p:nvPr>
            <p:ph type="ftr" sz="quarter" idx="11"/>
          </p:nvPr>
        </p:nvSpPr>
        <p:spPr/>
        <p:txBody>
          <a:bodyPr/>
          <a:lstStyle/>
          <a:p>
            <a:r>
              <a:rPr lang="en-US" dirty="0"/>
              <a:t>DATA SCIENCE | FALL 2021 ORIENTATION</a:t>
            </a:r>
          </a:p>
        </p:txBody>
      </p:sp>
      <p:sp>
        <p:nvSpPr>
          <p:cNvPr id="7" name="Slide Number Placeholder 6"/>
          <p:cNvSpPr>
            <a:spLocks noGrp="1"/>
          </p:cNvSpPr>
          <p:nvPr>
            <p:ph type="sldNum" sz="quarter" idx="12"/>
          </p:nvPr>
        </p:nvSpPr>
        <p:spPr/>
        <p:txBody>
          <a:bodyPr/>
          <a:lstStyle/>
          <a:p>
            <a:r>
              <a:rPr lang="en-US" dirty="0"/>
              <a:t>PAGE  </a:t>
            </a:r>
            <a:fld id="{93005692-73BE-493E-93AB-ECD6027A7652}" type="slidenum">
              <a:rPr lang="en-US" smtClean="0"/>
              <a:pPr/>
              <a:t>63</a:t>
            </a:fld>
            <a:endParaRPr lang="en-US" dirty="0"/>
          </a:p>
        </p:txBody>
      </p:sp>
    </p:spTree>
    <p:extLst>
      <p:ext uri="{BB962C8B-B14F-4D97-AF65-F5344CB8AC3E}">
        <p14:creationId xmlns:p14="http://schemas.microsoft.com/office/powerpoint/2010/main" val="386946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80C97-CF7B-44A0-A339-BF15AF373B75}"/>
              </a:ext>
            </a:extLst>
          </p:cNvPr>
          <p:cNvSpPr>
            <a:spLocks noGrp="1"/>
          </p:cNvSpPr>
          <p:nvPr>
            <p:ph type="title"/>
          </p:nvPr>
        </p:nvSpPr>
        <p:spPr/>
        <p:txBody>
          <a:bodyPr/>
          <a:lstStyle/>
          <a:p>
            <a:r>
              <a:rPr lang="en-US" dirty="0"/>
              <a:t>WELCOME TO THE UNIQUE FACULTY OF MATHEMATICS</a:t>
            </a:r>
          </a:p>
        </p:txBody>
      </p:sp>
      <p:sp>
        <p:nvSpPr>
          <p:cNvPr id="6" name="Content Placeholder 10"/>
          <p:cNvSpPr>
            <a:spLocks noGrp="1"/>
          </p:cNvSpPr>
          <p:nvPr>
            <p:ph sz="half" idx="1"/>
          </p:nvPr>
        </p:nvSpPr>
        <p:spPr>
          <a:xfrm>
            <a:off x="3997414" y="1640055"/>
            <a:ext cx="4474094" cy="4129529"/>
          </a:xfrm>
        </p:spPr>
        <p:txBody>
          <a:bodyPr anchor="ctr">
            <a:normAutofit/>
          </a:bodyPr>
          <a:lstStyle/>
          <a:p>
            <a:pPr marL="0" indent="0" algn="ctr">
              <a:spcBef>
                <a:spcPts val="1200"/>
              </a:spcBef>
              <a:spcAft>
                <a:spcPts val="1200"/>
              </a:spcAft>
              <a:buNone/>
            </a:pPr>
            <a:r>
              <a:rPr lang="en-US" sz="1800" dirty="0"/>
              <a:t>As North America’s only dedicated Faculty of Mathematics, we make world-leading contributions and create and attract industry leaders.</a:t>
            </a:r>
          </a:p>
          <a:p>
            <a:pPr marL="0" indent="0" algn="ctr">
              <a:spcBef>
                <a:spcPts val="1200"/>
              </a:spcBef>
              <a:spcAft>
                <a:spcPts val="1200"/>
              </a:spcAft>
              <a:buNone/>
            </a:pPr>
            <a:r>
              <a:rPr lang="en-US" sz="1800" dirty="0"/>
              <a:t>Math degrees lead to 7/10 of the top jobs for the last three years according to CareerCast.com</a:t>
            </a:r>
            <a:endParaRPr lang="en-US" sz="1800" i="1" dirty="0"/>
          </a:p>
          <a:p>
            <a:pPr marL="0" indent="0" algn="ctr">
              <a:spcBef>
                <a:spcPts val="1200"/>
              </a:spcBef>
              <a:spcAft>
                <a:spcPts val="1200"/>
              </a:spcAft>
              <a:buNone/>
            </a:pPr>
            <a:r>
              <a:rPr lang="en-US" sz="1800" dirty="0"/>
              <a:t>Successful spin-off companies have started on campus and continue to participate in the education of Waterloo students, including the companies listed on the right.</a:t>
            </a:r>
          </a:p>
        </p:txBody>
      </p:sp>
      <p:sp>
        <p:nvSpPr>
          <p:cNvPr id="16" name="Footer Placeholder 5">
            <a:extLst>
              <a:ext uri="{FF2B5EF4-FFF2-40B4-BE49-F238E27FC236}">
                <a16:creationId xmlns:a16="http://schemas.microsoft.com/office/drawing/2014/main" id="{83E67383-5CD3-4FC6-8AFE-431751BF47D4}"/>
              </a:ext>
            </a:extLst>
          </p:cNvPr>
          <p:cNvSpPr>
            <a:spLocks noGrp="1"/>
          </p:cNvSpPr>
          <p:nvPr>
            <p:ph type="ftr" sz="quarter" idx="11"/>
          </p:nvPr>
        </p:nvSpPr>
        <p:spPr/>
        <p:txBody>
          <a:bodyPr/>
          <a:lstStyle/>
          <a:p>
            <a:r>
              <a:rPr lang="en-US" dirty="0"/>
              <a:t>DATA SCIENCE | FALL 2021 ORIENTATION</a:t>
            </a:r>
          </a:p>
        </p:txBody>
      </p:sp>
      <p:sp>
        <p:nvSpPr>
          <p:cNvPr id="3" name="Slide Number Placeholder 2">
            <a:extLst>
              <a:ext uri="{FF2B5EF4-FFF2-40B4-BE49-F238E27FC236}">
                <a16:creationId xmlns:a16="http://schemas.microsoft.com/office/drawing/2014/main" id="{B04A550F-4780-4732-9F10-C4A1E600FBE5}"/>
              </a:ext>
            </a:extLst>
          </p:cNvPr>
          <p:cNvSpPr>
            <a:spLocks noGrp="1"/>
          </p:cNvSpPr>
          <p:nvPr>
            <p:ph type="sldNum" sz="quarter" idx="12"/>
          </p:nvPr>
        </p:nvSpPr>
        <p:spPr/>
        <p:txBody>
          <a:bodyPr/>
          <a:lstStyle/>
          <a:p>
            <a:r>
              <a:rPr lang="en-US"/>
              <a:t>PAGE  </a:t>
            </a:r>
            <a:fld id="{93005692-73BE-493E-93AB-ECD6027A7652}" type="slidenum">
              <a:rPr lang="en-US" smtClean="0"/>
              <a:pPr/>
              <a:t>7</a:t>
            </a:fld>
            <a:endParaRPr lang="en-US" dirty="0"/>
          </a:p>
        </p:txBody>
      </p:sp>
      <p:sp>
        <p:nvSpPr>
          <p:cNvPr id="7" name="Oval 6"/>
          <p:cNvSpPr/>
          <p:nvPr/>
        </p:nvSpPr>
        <p:spPr>
          <a:xfrm>
            <a:off x="692611" y="3445817"/>
            <a:ext cx="2297382" cy="2297382"/>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t>40,750+</a:t>
            </a:r>
          </a:p>
          <a:p>
            <a:pPr algn="ctr"/>
            <a:r>
              <a:rPr lang="en-CA" sz="1600" dirty="0"/>
              <a:t>Alumni in </a:t>
            </a:r>
          </a:p>
          <a:p>
            <a:pPr algn="ctr"/>
            <a:r>
              <a:rPr lang="en-CA" b="1" dirty="0"/>
              <a:t>105 </a:t>
            </a:r>
            <a:r>
              <a:rPr lang="en-CA" sz="1600" dirty="0"/>
              <a:t>countries around the world</a:t>
            </a:r>
          </a:p>
        </p:txBody>
      </p:sp>
      <p:sp>
        <p:nvSpPr>
          <p:cNvPr id="9" name="Oval 8"/>
          <p:cNvSpPr/>
          <p:nvPr/>
        </p:nvSpPr>
        <p:spPr>
          <a:xfrm>
            <a:off x="2136285" y="2422128"/>
            <a:ext cx="1634740" cy="1634740"/>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t>800+ </a:t>
            </a:r>
            <a:r>
              <a:rPr lang="en-CA" sz="1600" dirty="0"/>
              <a:t>graduate students</a:t>
            </a:r>
          </a:p>
        </p:txBody>
      </p:sp>
      <p:sp>
        <p:nvSpPr>
          <p:cNvPr id="10" name="Oval 9"/>
          <p:cNvSpPr/>
          <p:nvPr/>
        </p:nvSpPr>
        <p:spPr>
          <a:xfrm>
            <a:off x="1122351" y="1695744"/>
            <a:ext cx="1437902" cy="1437902"/>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t>260+ </a:t>
            </a:r>
          </a:p>
          <a:p>
            <a:pPr algn="ctr"/>
            <a:r>
              <a:rPr lang="en-CA" sz="1400" dirty="0"/>
              <a:t>full-time professors</a:t>
            </a:r>
          </a:p>
        </p:txBody>
      </p:sp>
      <p:pic>
        <p:nvPicPr>
          <p:cNvPr id="4098" name="Picture 2" descr="Maplesoft logo"/>
          <p:cNvPicPr>
            <a:picLocks noChangeAspect="1" noChangeArrowheads="1"/>
          </p:cNvPicPr>
          <p:nvPr/>
        </p:nvPicPr>
        <p:blipFill rotWithShape="1">
          <a:blip r:embed="rId3">
            <a:extLst>
              <a:ext uri="{28A0092B-C50C-407E-A947-70E740481C1C}">
                <a14:useLocalDpi xmlns:a14="http://schemas.microsoft.com/office/drawing/2010/main" val="0"/>
              </a:ext>
            </a:extLst>
          </a:blip>
          <a:srcRect l="20341" t="22465" r="19644" b="36610"/>
          <a:stretch/>
        </p:blipFill>
        <p:spPr bwMode="auto">
          <a:xfrm>
            <a:off x="9015559" y="4982989"/>
            <a:ext cx="1706252" cy="5235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9056029" y="4256000"/>
            <a:ext cx="1625313" cy="468840"/>
          </a:xfrm>
          <a:prstGeom prst="rect">
            <a:avLst/>
          </a:prstGeom>
        </p:spPr>
      </p:pic>
      <p:grpSp>
        <p:nvGrpSpPr>
          <p:cNvPr id="11" name="Group 10">
            <a:extLst>
              <a:ext uri="{FF2B5EF4-FFF2-40B4-BE49-F238E27FC236}">
                <a16:creationId xmlns:a16="http://schemas.microsoft.com/office/drawing/2014/main" id="{F87FC592-4E83-4E09-A5C0-C9347945695C}"/>
              </a:ext>
            </a:extLst>
          </p:cNvPr>
          <p:cNvGrpSpPr/>
          <p:nvPr/>
        </p:nvGrpSpPr>
        <p:grpSpPr>
          <a:xfrm>
            <a:off x="8771632" y="1712792"/>
            <a:ext cx="2194107" cy="1088701"/>
            <a:chOff x="9517427" y="1415187"/>
            <a:chExt cx="2194107" cy="1088701"/>
          </a:xfrm>
        </p:grpSpPr>
        <p:pic>
          <p:nvPicPr>
            <p:cNvPr id="13" name="Picture 12"/>
            <p:cNvPicPr>
              <a:picLocks noChangeAspect="1"/>
            </p:cNvPicPr>
            <p:nvPr/>
          </p:nvPicPr>
          <p:blipFill>
            <a:blip r:embed="rId5"/>
            <a:stretch>
              <a:fillRect/>
            </a:stretch>
          </p:blipFill>
          <p:spPr>
            <a:xfrm>
              <a:off x="9817548" y="1415187"/>
              <a:ext cx="1593862" cy="692621"/>
            </a:xfrm>
            <a:prstGeom prst="rect">
              <a:avLst/>
            </a:prstGeom>
          </p:spPr>
        </p:pic>
        <p:sp>
          <p:nvSpPr>
            <p:cNvPr id="15" name="Rectangle 14"/>
            <p:cNvSpPr/>
            <p:nvPr/>
          </p:nvSpPr>
          <p:spPr>
            <a:xfrm>
              <a:off x="9517427" y="1980668"/>
              <a:ext cx="2194107" cy="523220"/>
            </a:xfrm>
            <a:prstGeom prst="rect">
              <a:avLst/>
            </a:prstGeom>
          </p:spPr>
          <p:txBody>
            <a:bodyPr wrap="square">
              <a:spAutoFit/>
            </a:bodyPr>
            <a:lstStyle/>
            <a:p>
              <a:pPr algn="ctr"/>
              <a:r>
                <a:rPr lang="en-US" sz="1400" dirty="0"/>
                <a:t>Intelligent Mechatronic Systems Inc. </a:t>
              </a:r>
              <a:endParaRPr lang="en-CA" sz="1400" dirty="0"/>
            </a:p>
          </p:txBody>
        </p:sp>
      </p:grpSp>
      <p:grpSp>
        <p:nvGrpSpPr>
          <p:cNvPr id="12" name="Group 11">
            <a:extLst>
              <a:ext uri="{FF2B5EF4-FFF2-40B4-BE49-F238E27FC236}">
                <a16:creationId xmlns:a16="http://schemas.microsoft.com/office/drawing/2014/main" id="{1ED768EA-21E3-46FA-9FC6-480E4191105B}"/>
              </a:ext>
            </a:extLst>
          </p:cNvPr>
          <p:cNvGrpSpPr/>
          <p:nvPr/>
        </p:nvGrpSpPr>
        <p:grpSpPr>
          <a:xfrm>
            <a:off x="8918584" y="3059641"/>
            <a:ext cx="1900203" cy="938211"/>
            <a:chOff x="9794276" y="2839346"/>
            <a:chExt cx="1900203" cy="938211"/>
          </a:xfrm>
        </p:grpSpPr>
        <p:pic>
          <p:nvPicPr>
            <p:cNvPr id="4100" name="Picture 4" descr="https://www.virtek.ca/media/1210833/virtek-rgb-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2279" y="2839346"/>
              <a:ext cx="1004199" cy="39163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794276" y="3254337"/>
              <a:ext cx="1900203" cy="523220"/>
            </a:xfrm>
            <a:prstGeom prst="rect">
              <a:avLst/>
            </a:prstGeom>
          </p:spPr>
          <p:txBody>
            <a:bodyPr wrap="square">
              <a:spAutoFit/>
            </a:bodyPr>
            <a:lstStyle/>
            <a:p>
              <a:pPr algn="ctr"/>
              <a:r>
                <a:rPr lang="en-US" sz="1400" dirty="0" err="1"/>
                <a:t>Virtek</a:t>
              </a:r>
              <a:r>
                <a:rPr lang="en-US" sz="1400" dirty="0"/>
                <a:t> Vision International Inc.</a:t>
              </a:r>
              <a:endParaRPr lang="en-CA" sz="1400" dirty="0"/>
            </a:p>
          </p:txBody>
        </p:sp>
      </p:grpSp>
      <p:sp>
        <p:nvSpPr>
          <p:cNvPr id="19" name="TextBox 18">
            <a:extLst>
              <a:ext uri="{FF2B5EF4-FFF2-40B4-BE49-F238E27FC236}">
                <a16:creationId xmlns:a16="http://schemas.microsoft.com/office/drawing/2014/main" id="{BA53C8DA-8D6F-47E3-BE01-862BF0EF6A9F}"/>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184441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5732-5463-4EA0-8465-B8CBA60F3C13}"/>
              </a:ext>
            </a:extLst>
          </p:cNvPr>
          <p:cNvSpPr>
            <a:spLocks noGrp="1"/>
          </p:cNvSpPr>
          <p:nvPr>
            <p:ph type="title"/>
          </p:nvPr>
        </p:nvSpPr>
        <p:spPr/>
        <p:txBody>
          <a:bodyPr/>
          <a:lstStyle/>
          <a:p>
            <a:r>
              <a:rPr lang="en-US" dirty="0"/>
              <a:t>STUDY DURING COVID-19</a:t>
            </a:r>
          </a:p>
        </p:txBody>
      </p:sp>
      <p:sp>
        <p:nvSpPr>
          <p:cNvPr id="3" name="Content Placeholder 2">
            <a:extLst>
              <a:ext uri="{FF2B5EF4-FFF2-40B4-BE49-F238E27FC236}">
                <a16:creationId xmlns:a16="http://schemas.microsoft.com/office/drawing/2014/main" id="{F396DDBF-A51C-4444-9ADD-671EB4E6334D}"/>
              </a:ext>
            </a:extLst>
          </p:cNvPr>
          <p:cNvSpPr>
            <a:spLocks noGrp="1"/>
          </p:cNvSpPr>
          <p:nvPr>
            <p:ph idx="1"/>
          </p:nvPr>
        </p:nvSpPr>
        <p:spPr/>
        <p:txBody>
          <a:bodyPr>
            <a:normAutofit/>
          </a:bodyPr>
          <a:lstStyle/>
          <a:p>
            <a:pPr>
              <a:buFont typeface="Wingdings" panose="05000000000000000000" pitchFamily="2" charset="2"/>
              <a:buChar char="§"/>
            </a:pPr>
            <a:r>
              <a:rPr lang="en-US" sz="2800" dirty="0"/>
              <a:t>Courses in F21 will be both in-person and online</a:t>
            </a:r>
          </a:p>
          <a:p>
            <a:pPr>
              <a:buFont typeface="Wingdings" panose="05000000000000000000" pitchFamily="2" charset="2"/>
              <a:buChar char="§"/>
            </a:pPr>
            <a:r>
              <a:rPr lang="en-US" sz="2800" dirty="0"/>
              <a:t>Learning modality, campus access, and lab rules are all dynamically changing </a:t>
            </a:r>
          </a:p>
          <a:p>
            <a:pPr>
              <a:buFont typeface="Wingdings" panose="05000000000000000000" pitchFamily="2" charset="2"/>
              <a:buChar char="§"/>
            </a:pPr>
            <a:r>
              <a:rPr lang="en-US" sz="2800" dirty="0"/>
              <a:t>UW Co-op, a large, experienced, and well running system, is adapting quickly to continue its commitment to students</a:t>
            </a:r>
          </a:p>
          <a:p>
            <a:pPr>
              <a:buFont typeface="Wingdings" panose="05000000000000000000" pitchFamily="2" charset="2"/>
              <a:buChar char="§"/>
            </a:pPr>
            <a:r>
              <a:rPr lang="en-US" sz="2800" b="1" dirty="0"/>
              <a:t>Maintaining communication, fast response, and patience is key</a:t>
            </a:r>
          </a:p>
        </p:txBody>
      </p:sp>
      <p:sp>
        <p:nvSpPr>
          <p:cNvPr id="6" name="Footer Placeholder 5">
            <a:extLst>
              <a:ext uri="{FF2B5EF4-FFF2-40B4-BE49-F238E27FC236}">
                <a16:creationId xmlns:a16="http://schemas.microsoft.com/office/drawing/2014/main" id="{724455AF-717D-4C7D-8D99-F07E6966A07A}"/>
              </a:ext>
            </a:extLst>
          </p:cNvPr>
          <p:cNvSpPr>
            <a:spLocks noGrp="1"/>
          </p:cNvSpPr>
          <p:nvPr>
            <p:ph type="ftr" sz="quarter" idx="11"/>
          </p:nvPr>
        </p:nvSpPr>
        <p:spPr/>
        <p:txBody>
          <a:bodyPr/>
          <a:lstStyle/>
          <a:p>
            <a:r>
              <a:rPr lang="en-US" dirty="0"/>
              <a:t>DATA SCIENCE | FALL 2021 ORIENTATION</a:t>
            </a:r>
          </a:p>
        </p:txBody>
      </p:sp>
      <p:sp>
        <p:nvSpPr>
          <p:cNvPr id="5" name="Slide Number Placeholder 4">
            <a:extLst>
              <a:ext uri="{FF2B5EF4-FFF2-40B4-BE49-F238E27FC236}">
                <a16:creationId xmlns:a16="http://schemas.microsoft.com/office/drawing/2014/main" id="{BF855EC1-4E7C-4B63-BAF6-026064368B77}"/>
              </a:ext>
            </a:extLst>
          </p:cNvPr>
          <p:cNvSpPr>
            <a:spLocks noGrp="1"/>
          </p:cNvSpPr>
          <p:nvPr>
            <p:ph type="sldNum" sz="quarter" idx="12"/>
          </p:nvPr>
        </p:nvSpPr>
        <p:spPr/>
        <p:txBody>
          <a:bodyPr/>
          <a:lstStyle/>
          <a:p>
            <a:r>
              <a:rPr lang="en-US"/>
              <a:t>PAGE  </a:t>
            </a:r>
            <a:fld id="{93005692-73BE-493E-93AB-ECD6027A7652}" type="slidenum">
              <a:rPr lang="en-US" smtClean="0"/>
              <a:pPr/>
              <a:t>8</a:t>
            </a:fld>
            <a:endParaRPr lang="en-US" dirty="0"/>
          </a:p>
        </p:txBody>
      </p:sp>
      <p:sp>
        <p:nvSpPr>
          <p:cNvPr id="8" name="TextBox 7">
            <a:extLst>
              <a:ext uri="{FF2B5EF4-FFF2-40B4-BE49-F238E27FC236}">
                <a16:creationId xmlns:a16="http://schemas.microsoft.com/office/drawing/2014/main" id="{BAE30BFD-8335-4300-B818-C31FB05BDE0E}"/>
              </a:ext>
            </a:extLst>
          </p:cNvPr>
          <p:cNvSpPr txBox="1"/>
          <p:nvPr/>
        </p:nvSpPr>
        <p:spPr>
          <a:xfrm>
            <a:off x="11792532" y="6400980"/>
            <a:ext cx="271228" cy="276999"/>
          </a:xfrm>
          <a:prstGeom prst="rect">
            <a:avLst/>
          </a:prstGeom>
          <a:noFill/>
        </p:spPr>
        <p:txBody>
          <a:bodyPr wrap="none" rtlCol="0">
            <a:spAutoFit/>
          </a:bodyPr>
          <a:lstStyle/>
          <a:p>
            <a:r>
              <a:rPr lang="en-US" sz="1200" dirty="0"/>
              <a:t>S</a:t>
            </a:r>
            <a:endParaRPr lang="en-CA" sz="1200" dirty="0"/>
          </a:p>
        </p:txBody>
      </p:sp>
    </p:spTree>
    <p:extLst>
      <p:ext uri="{BB962C8B-B14F-4D97-AF65-F5344CB8AC3E}">
        <p14:creationId xmlns:p14="http://schemas.microsoft.com/office/powerpoint/2010/main" val="404556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BD2C4C-8F1E-497C-96E3-44D20E54A198}"/>
              </a:ext>
            </a:extLst>
          </p:cNvPr>
          <p:cNvSpPr>
            <a:spLocks noGrp="1"/>
          </p:cNvSpPr>
          <p:nvPr>
            <p:ph type="ctrTitle"/>
          </p:nvPr>
        </p:nvSpPr>
        <p:spPr/>
        <p:txBody>
          <a:bodyPr anchor="b">
            <a:normAutofit/>
          </a:bodyPr>
          <a:lstStyle/>
          <a:p>
            <a:r>
              <a:rPr lang="en-CA" dirty="0"/>
              <a:t>Greetings from the Director</a:t>
            </a:r>
          </a:p>
        </p:txBody>
      </p:sp>
      <p:sp>
        <p:nvSpPr>
          <p:cNvPr id="2" name="Text Placeholder 1">
            <a:extLst>
              <a:ext uri="{FF2B5EF4-FFF2-40B4-BE49-F238E27FC236}">
                <a16:creationId xmlns:a16="http://schemas.microsoft.com/office/drawing/2014/main" id="{16CF9760-2A74-447B-B470-F74EA4E8DA69}"/>
              </a:ext>
            </a:extLst>
          </p:cNvPr>
          <p:cNvSpPr>
            <a:spLocks noGrp="1"/>
          </p:cNvSpPr>
          <p:nvPr>
            <p:ph type="subTitle" idx="1"/>
          </p:nvPr>
        </p:nvSpPr>
        <p:spPr/>
        <p:txBody>
          <a:bodyPr anchor="t">
            <a:normAutofit fontScale="70000" lnSpcReduction="20000"/>
          </a:bodyPr>
          <a:lstStyle/>
          <a:p>
            <a:r>
              <a:rPr lang="en-CA" dirty="0"/>
              <a:t>Mu Zhu, Director</a:t>
            </a:r>
          </a:p>
          <a:p>
            <a:r>
              <a:rPr lang="en-CA" dirty="0"/>
              <a:t>Data Science Graduate Program</a:t>
            </a:r>
          </a:p>
        </p:txBody>
      </p:sp>
      <p:sp>
        <p:nvSpPr>
          <p:cNvPr id="4" name="Footer Placeholder 3">
            <a:extLst>
              <a:ext uri="{FF2B5EF4-FFF2-40B4-BE49-F238E27FC236}">
                <a16:creationId xmlns:a16="http://schemas.microsoft.com/office/drawing/2014/main" id="{735C1662-03BF-4A5C-B3BE-5E5D9A359AA7}"/>
              </a:ext>
            </a:extLst>
          </p:cNvPr>
          <p:cNvSpPr>
            <a:spLocks noGrp="1"/>
          </p:cNvSpPr>
          <p:nvPr>
            <p:ph type="ftr"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rPr>
              <a:t>PRESENTATION TITLE</a:t>
            </a:r>
          </a:p>
        </p:txBody>
      </p:sp>
      <p:sp>
        <p:nvSpPr>
          <p:cNvPr id="5" name="Slide Number Placeholder 4">
            <a:extLst>
              <a:ext uri="{FF2B5EF4-FFF2-40B4-BE49-F238E27FC236}">
                <a16:creationId xmlns:a16="http://schemas.microsoft.com/office/drawing/2014/main" id="{BD479075-4E41-4D4E-A6AD-021338D1D769}"/>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rPr>
              <a:t>PAGE  </a:t>
            </a:r>
            <a:fld id="{93005692-73BE-493E-93AB-ECD6027A7652}" type="slidenum">
              <a:rPr kumimoji="0" lang="en-US" sz="700" b="0" i="0" u="none" strike="noStrike" kern="1200" cap="none" spc="0" normalizeH="0" baseline="0" noProof="0" smtClean="0">
                <a:ln>
                  <a:noFill/>
                </a:ln>
                <a:solidFill>
                  <a:srgbClr val="FFFFFF">
                    <a:lumMod val="85000"/>
                  </a:srgbClr>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9</a:t>
            </a:fld>
            <a:endParaRPr kumimoji="0" lang="en-US" sz="700" b="0" i="0" u="none" strike="noStrike" kern="1200" cap="none" spc="0" normalizeH="0" baseline="0" noProof="0">
              <a:ln>
                <a:noFill/>
              </a:ln>
              <a:solidFill>
                <a:srgbClr val="FFFFFF">
                  <a:lumMod val="85000"/>
                </a:srgbClr>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235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ofWaterloo_WhiteBkgrd">
  <a:themeElements>
    <a:clrScheme name="Math">
      <a:dk1>
        <a:srgbClr val="000000"/>
      </a:dk1>
      <a:lt1>
        <a:srgbClr val="FFFFFF"/>
      </a:lt1>
      <a:dk2>
        <a:srgbClr val="757575"/>
      </a:dk2>
      <a:lt2>
        <a:srgbClr val="D6D6D6"/>
      </a:lt2>
      <a:accent1>
        <a:srgbClr val="DE2498"/>
      </a:accent1>
      <a:accent2>
        <a:srgbClr val="0C0C0C"/>
      </a:accent2>
      <a:accent3>
        <a:srgbClr val="FF62AA"/>
      </a:accent3>
      <a:accent4>
        <a:srgbClr val="FFBDEF"/>
      </a:accent4>
      <a:accent5>
        <a:srgbClr val="C50078"/>
      </a:accent5>
      <a:accent6>
        <a:srgbClr val="0073CE"/>
      </a:accent6>
      <a:hlink>
        <a:srgbClr val="C50078"/>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math_16x9" id="{C988BA2E-C59D-B94E-8955-CCD0203107AD}" vid="{E4081DF6-D21C-124E-99AA-08A19C30C300}"/>
    </a:ext>
  </a:extLst>
</a:theme>
</file>

<file path=ppt/theme/theme2.xml><?xml version="1.0" encoding="utf-8"?>
<a:theme xmlns:a="http://schemas.openxmlformats.org/drawingml/2006/main" name="1_UofWaterloo_WhiteBkgrd">
  <a:themeElements>
    <a:clrScheme name="Custom 1">
      <a:dk1>
        <a:srgbClr val="000000"/>
      </a:dk1>
      <a:lt1>
        <a:srgbClr val="FFFFFF"/>
      </a:lt1>
      <a:dk2>
        <a:srgbClr val="757575"/>
      </a:dk2>
      <a:lt2>
        <a:srgbClr val="D6D6D6"/>
      </a:lt2>
      <a:accent1>
        <a:srgbClr val="DE2498"/>
      </a:accent1>
      <a:accent2>
        <a:srgbClr val="0C0C0C"/>
      </a:accent2>
      <a:accent3>
        <a:srgbClr val="FF61AA"/>
      </a:accent3>
      <a:accent4>
        <a:srgbClr val="FFBDEF"/>
      </a:accent4>
      <a:accent5>
        <a:srgbClr val="C50078"/>
      </a:accent5>
      <a:accent6>
        <a:srgbClr val="0073CE"/>
      </a:accent6>
      <a:hlink>
        <a:srgbClr val="C50078"/>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arts_4x3" id="{92A4DE66-BA0B-3648-9D04-290D5D454D2E}" vid="{565275AE-87FA-0244-A3F3-612BAE99E944}"/>
    </a:ext>
  </a:extLst>
</a:theme>
</file>

<file path=ppt/theme/theme3.xml><?xml version="1.0" encoding="utf-8"?>
<a:theme xmlns:a="http://schemas.openxmlformats.org/drawingml/2006/main" name="2_UofWaterloo_WhiteBkgrd">
  <a:themeElements>
    <a:clrScheme name="Custom 1">
      <a:dk1>
        <a:srgbClr val="000000"/>
      </a:dk1>
      <a:lt1>
        <a:srgbClr val="FFFFFF"/>
      </a:lt1>
      <a:dk2>
        <a:srgbClr val="757575"/>
      </a:dk2>
      <a:lt2>
        <a:srgbClr val="D6D6D6"/>
      </a:lt2>
      <a:accent1>
        <a:srgbClr val="DE2498"/>
      </a:accent1>
      <a:accent2>
        <a:srgbClr val="0C0C0C"/>
      </a:accent2>
      <a:accent3>
        <a:srgbClr val="FF61AA"/>
      </a:accent3>
      <a:accent4>
        <a:srgbClr val="FFBDEF"/>
      </a:accent4>
      <a:accent5>
        <a:srgbClr val="C50078"/>
      </a:accent5>
      <a:accent6>
        <a:srgbClr val="0073CE"/>
      </a:accent6>
      <a:hlink>
        <a:srgbClr val="C50078"/>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arts_4x3" id="{92A4DE66-BA0B-3648-9D04-290D5D454D2E}" vid="{565275AE-87FA-0244-A3F3-612BAE99E944}"/>
    </a:ext>
  </a:extLst>
</a:theme>
</file>

<file path=ppt/theme/theme4.xml><?xml version="1.0" encoding="utf-8"?>
<a:theme xmlns:a="http://schemas.openxmlformats.org/drawingml/2006/main" name="3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15105</TotalTime>
  <Words>6276</Words>
  <Application>Microsoft Office PowerPoint</Application>
  <PresentationFormat>Widescreen</PresentationFormat>
  <Paragraphs>824</Paragraphs>
  <Slides>63</Slides>
  <Notes>32</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63</vt:i4>
      </vt:variant>
    </vt:vector>
  </HeadingPairs>
  <TitlesOfParts>
    <vt:vector size="80" baseType="lpstr">
      <vt:lpstr>Arial</vt:lpstr>
      <vt:lpstr>Calibri</vt:lpstr>
      <vt:lpstr>georgia</vt:lpstr>
      <vt:lpstr>georgia</vt:lpstr>
      <vt:lpstr>Impact</vt:lpstr>
      <vt:lpstr>Karbon Bold</vt:lpstr>
      <vt:lpstr>Karbon Medium</vt:lpstr>
      <vt:lpstr>Karbon Regular</vt:lpstr>
      <vt:lpstr>Karbon Semibold</vt:lpstr>
      <vt:lpstr>verdana</vt:lpstr>
      <vt:lpstr>verdana</vt:lpstr>
      <vt:lpstr>Wingdings</vt:lpstr>
      <vt:lpstr>UofWaterloo_WhiteBkgrd</vt:lpstr>
      <vt:lpstr>1_UofWaterloo_WhiteBkgrd</vt:lpstr>
      <vt:lpstr>2_UofWaterloo_WhiteBkgrd</vt:lpstr>
      <vt:lpstr>3_UofWaterloo_WhiteBkgrd</vt:lpstr>
      <vt:lpstr>think-cell Slide</vt:lpstr>
      <vt:lpstr>DATA SCIENCE FALL 2021 ORIENTATION</vt:lpstr>
      <vt:lpstr>WELCOME AND INTRODUCTION</vt:lpstr>
      <vt:lpstr>PowerPoint Presentation</vt:lpstr>
      <vt:lpstr> A FEW NAMES OF INTEREST</vt:lpstr>
      <vt:lpstr> A FEW NAMES OF INTEREST</vt:lpstr>
      <vt:lpstr>DATA SCIENCE FACULTY MEMBERS</vt:lpstr>
      <vt:lpstr>WELCOME TO THE UNIQUE FACULTY OF MATHEMATICS</vt:lpstr>
      <vt:lpstr>STUDY DURING COVID-19</vt:lpstr>
      <vt:lpstr>Greetings from the Director</vt:lpstr>
      <vt:lpstr>THANK YOU!</vt:lpstr>
      <vt:lpstr>MY PERSONAL ADVICE TO STUDENTS</vt:lpstr>
      <vt:lpstr>MY PERSONAL ADVICE TO STUDENTS</vt:lpstr>
      <vt:lpstr>Whom to Approach?</vt:lpstr>
      <vt:lpstr>ADMINISTRATION &amp; PROGRAM OVERVIEW</vt:lpstr>
      <vt:lpstr>ADMINISTRATIVE TOPICS</vt:lpstr>
      <vt:lpstr>COVID-19 AND FALL 2021</vt:lpstr>
      <vt:lpstr>COVID-19 AND FALL 2021</vt:lpstr>
      <vt:lpstr>COVID-19 AND FALL 2021</vt:lpstr>
      <vt:lpstr>TYPE ALL FORMS!</vt:lpstr>
      <vt:lpstr>MANDATORY GRADUATE STUDENT TRAINING</vt:lpstr>
      <vt:lpstr>DATA SCIENCE GRAD STUDENT SUPPORT AND RESOURCES</vt:lpstr>
      <vt:lpstr>MASTER OF DATA SCIENCE AND ARTIFICIAL INTELLIENCE (MDSAI)</vt:lpstr>
      <vt:lpstr>MDSAI CO-OP (SPRING 2021)</vt:lpstr>
      <vt:lpstr>MASTER OF MATHEMATICS IN DATA SCIENCE (MMATH IN DS)</vt:lpstr>
      <vt:lpstr>ETHICS WORKSHOPS</vt:lpstr>
      <vt:lpstr>QUESTIONS?</vt:lpstr>
      <vt:lpstr>COURSE OFFERINGS</vt:lpstr>
      <vt:lpstr>COURSE OFFERINGS – C&amp;O – Ricardo Fukasawa</vt:lpstr>
      <vt:lpstr>COURSE OFFERINGS – STAT – Mu Zhu</vt:lpstr>
      <vt:lpstr>COURSE OFFERINGS – CS – Yuying Li</vt:lpstr>
      <vt:lpstr>COURSE ENROLMENT</vt:lpstr>
      <vt:lpstr>COURSE SUBSTITUTION</vt:lpstr>
      <vt:lpstr>ACADEMIC INTEGRITY</vt:lpstr>
      <vt:lpstr>QUESTIONS?</vt:lpstr>
      <vt:lpstr>COMPUTING AND SOFTWARE AT WATERLOO</vt:lpstr>
      <vt:lpstr>COMPUTING AND SOFTWARE</vt:lpstr>
      <vt:lpstr>LAB SPACE</vt:lpstr>
      <vt:lpstr>CURRENT STUDENT PERSPECTIVE &amp;  MATH GRAD STUDENT ASSOCIATION</vt:lpstr>
      <vt:lpstr>MATH GRADUATE STUDENT ASSOCIATION (MATH GSA)</vt:lpstr>
      <vt:lpstr>MDSAI PROGRAM DIRECTOR &amp; CLASS AMBASSADOR</vt:lpstr>
      <vt:lpstr>VECTOR INSTITUTE</vt:lpstr>
      <vt:lpstr>What Does Vector Institute Do?</vt:lpstr>
      <vt:lpstr>Vector Recognized AI-Related Programs </vt:lpstr>
      <vt:lpstr>Vector &amp; YOU: Benefits to AI Master’s Students </vt:lpstr>
      <vt:lpstr>Vector &amp; YOU: Benefits to AI Master’s Students </vt:lpstr>
      <vt:lpstr>PowerPoint Presentation</vt:lpstr>
      <vt:lpstr>Stay in Touch with Vector Directly!</vt:lpstr>
      <vt:lpstr>QUESTIONS?</vt:lpstr>
      <vt:lpstr>CO-OP AND INTERNATIONAL EMPLOYMENT</vt:lpstr>
      <vt:lpstr>LOOKING FOR WORK IN CANADA:  CO-OP WORK PERMIT FOR WORKING IN CANADA</vt:lpstr>
      <vt:lpstr>LOOKING FOR WORK IN CANADA:  CO-OP WORK PERMIT FOR WORKING IN CANADA</vt:lpstr>
      <vt:lpstr>STUDENT SUCCESS OFFICE</vt:lpstr>
      <vt:lpstr>PowerPoint Presentation</vt:lpstr>
      <vt:lpstr>STUDENT SUCCESS OFFICE: INTERNATIONAL STUDENT SUPPORT</vt:lpstr>
      <vt:lpstr>STUDENT SUCCESS OFFICE: INTERNATIONAL STUDENT SUPPORT</vt:lpstr>
      <vt:lpstr>QUESTIONS?</vt:lpstr>
      <vt:lpstr>NEXT STEPS</vt:lpstr>
      <vt:lpstr>How to connect with your cohort</vt:lpstr>
      <vt:lpstr>NEXT STEPS</vt:lpstr>
      <vt:lpstr>NEXT STEPS</vt:lpstr>
      <vt:lpstr>PowerPoint Presentation</vt:lpstr>
      <vt:lpstr>Virtual Intros!</vt:lpstr>
      <vt:lpstr>VIRTUAL INTRODUCTIONS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FALL 2020 ORIENTATION</dc:title>
  <dc:creator>Ryan McGuinness</dc:creator>
  <cp:lastModifiedBy>Silvana Shamuon</cp:lastModifiedBy>
  <cp:revision>121</cp:revision>
  <dcterms:created xsi:type="dcterms:W3CDTF">2020-09-04T02:30:08Z</dcterms:created>
  <dcterms:modified xsi:type="dcterms:W3CDTF">2021-09-07T14:31:52Z</dcterms:modified>
</cp:coreProperties>
</file>