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35" r:id="rId5"/>
  </p:sldMasterIdLst>
  <p:notesMasterIdLst>
    <p:notesMasterId r:id="rId16"/>
  </p:notesMasterIdLst>
  <p:handoutMasterIdLst>
    <p:handoutMasterId r:id="rId17"/>
  </p:handoutMasterIdLst>
  <p:sldIdLst>
    <p:sldId id="488" r:id="rId6"/>
    <p:sldId id="3963" r:id="rId7"/>
    <p:sldId id="3964" r:id="rId8"/>
    <p:sldId id="3968" r:id="rId9"/>
    <p:sldId id="3965" r:id="rId10"/>
    <p:sldId id="3966" r:id="rId11"/>
    <p:sldId id="3967" r:id="rId12"/>
    <p:sldId id="270" r:id="rId13"/>
    <p:sldId id="3969" r:id="rId14"/>
    <p:sldId id="3912" r:id="rId15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A7A1B0E-7373-44F6-BA8F-75FEAAB3067F}">
          <p14:sldIdLst>
            <p14:sldId id="488"/>
            <p14:sldId id="3963"/>
            <p14:sldId id="3964"/>
            <p14:sldId id="3968"/>
            <p14:sldId id="3965"/>
            <p14:sldId id="3966"/>
            <p14:sldId id="3967"/>
            <p14:sldId id="270"/>
            <p14:sldId id="3969"/>
            <p14:sldId id="39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92801-A0AC-1C81-BD16-7F96DDF09E77}" name="David Tweddell" initials="DT" userId="S::jdtwedde@uwaterloo.ca::853c8be3-49d0-4235-b005-31ef9f9de06c" providerId="AD"/>
  <p188:author id="{2BFDDA27-FB75-6167-EEFE-00EC519EADD0}" name="Kerry Stryker" initials="KS" userId="S::kstryker@uwaterloo.ca::1d8fc749-9e3e-47cf-a569-08f7c21b9faf" providerId="AD"/>
  <p188:author id="{E5163C52-A148-A86D-0771-33887C617DCF}" name="Natalie Quinlan" initials="NQ" userId="S::nquinlan@uwaterloo.ca::06885835-3779-4450-8a5f-497ecc801f5e" providerId="AD"/>
  <p188:author id="{B3D6E35E-21D0-6A93-1E4D-0745E3473BF5}" name="Stephanie Longeway" initials="SL" userId="S::slongewa@uwaterloo.ca::94142749-b233-41bc-bf61-98d3a3db848f" providerId="AD"/>
  <p188:author id="{75CF47D0-9925-F077-73F6-0A3F7C597A17}" name="Rebecca Elming" initials="RE" userId="S::relming@uwaterloo.ca::38430730-f6d4-4a61-9351-7f6bbb204bfa" providerId="AD"/>
  <p188:author id="{8F4279DC-164F-D01B-5D73-0156BA8B88D6}" name="Sandra Banks" initials="SB" userId="S::sg2banks@uwaterloo.ca::e7cb197b-b2bc-45a4-b8c9-aa54941185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3" name="Microsoft Office User" initials="Office [43]" lastIdx="1" clrIdx="42"/>
  <p:cmAuthor id="1" name="Microsoft Office User" initials="Office" lastIdx="17" clrIdx="0"/>
  <p:cmAuthor id="44" name="MarComm, MSC" initials="MM" lastIdx="102" clrIdx="43"/>
  <p:cmAuthor id="2" name="Microsoft Office User" initials="Office [2]" lastIdx="1" clrIdx="1"/>
  <p:cmAuthor id="45" name="Elizabeth Rogers" initials="EMR" lastIdx="1" clrIdx="44"/>
  <p:cmAuthor id="3" name="Microsoft Office User" initials="Office [3]" lastIdx="1" clrIdx="2"/>
  <p:cmAuthor id="46" name="Natalie Quinlan" initials="NQ" lastIdx="1" clrIdx="45">
    <p:extLst>
      <p:ext uri="{19B8F6BF-5375-455C-9EA6-DF929625EA0E}">
        <p15:presenceInfo xmlns:p15="http://schemas.microsoft.com/office/powerpoint/2012/main" userId="S::nquinlan@uwaterloo.ca::06885835-3779-4450-8a5f-497ecc801f5e" providerId="AD"/>
      </p:ext>
    </p:extLst>
  </p:cmAuthor>
  <p:cmAuthor id="4" name="Microsoft Office User" initials="Office [4]" lastIdx="1" clrIdx="3"/>
  <p:cmAuthor id="5" name="Microsoft Office User" initials="Office [5]" lastIdx="1" clrIdx="4"/>
  <p:cmAuthor id="6" name="Microsoft Office User" initials="Office [6]" lastIdx="1" clrIdx="5"/>
  <p:cmAuthor id="7" name="Microsoft Office User" initials="Office [7]" lastIdx="1" clrIdx="6"/>
  <p:cmAuthor id="8" name="Microsoft Office User" initials="Office [8]" lastIdx="1" clrIdx="7"/>
  <p:cmAuthor id="9" name="Microsoft Office User" initials="Office [9]" lastIdx="1" clrIdx="8"/>
  <p:cmAuthor id="10" name="Microsoft Office User" initials="Office [10]" lastIdx="1" clrIdx="9"/>
  <p:cmAuthor id="11" name="Microsoft Office User" initials="Office [11]" lastIdx="1" clrIdx="10"/>
  <p:cmAuthor id="12" name="Microsoft Office User" initials="Office [12]" lastIdx="0" clrIdx="11"/>
  <p:cmAuthor id="13" name="Microsoft Office User" initials="Office [13]" lastIdx="1" clrIdx="12"/>
  <p:cmAuthor id="14" name="Microsoft Office User" initials="Office [14]" lastIdx="1" clrIdx="13"/>
  <p:cmAuthor id="15" name="Microsoft Office User" initials="Office [15]" lastIdx="0" clrIdx="14"/>
  <p:cmAuthor id="16" name="Microsoft Office User" initials="Office [16]" lastIdx="1" clrIdx="15"/>
  <p:cmAuthor id="17" name="Microsoft Office User" initials="Office [17]" lastIdx="1" clrIdx="16"/>
  <p:cmAuthor id="18" name="Microsoft Office User" initials="Office [18]" lastIdx="1" clrIdx="17"/>
  <p:cmAuthor id="19" name="Microsoft Office User" initials="Office [19]" lastIdx="1" clrIdx="18"/>
  <p:cmAuthor id="20" name="Microsoft Office User" initials="Office [20]" lastIdx="1" clrIdx="19"/>
  <p:cmAuthor id="21" name="Microsoft Office User" initials="Office [21]" lastIdx="1" clrIdx="20"/>
  <p:cmAuthor id="22" name="Microsoft Office User" initials="Office [22]" lastIdx="1" clrIdx="21"/>
  <p:cmAuthor id="23" name="Microsoft Office User" initials="Office [23]" lastIdx="0" clrIdx="22"/>
  <p:cmAuthor id="24" name="Microsoft Office User" initials="Office [24]" lastIdx="1" clrIdx="23"/>
  <p:cmAuthor id="25" name="Microsoft Office User" initials="Office [25]" lastIdx="1" clrIdx="24"/>
  <p:cmAuthor id="26" name="Microsoft Office User" initials="Office [26]" lastIdx="1" clrIdx="25"/>
  <p:cmAuthor id="27" name="Microsoft Office User" initials="Office [27]" lastIdx="0" clrIdx="26"/>
  <p:cmAuthor id="28" name="Microsoft Office User" initials="Office [28]" lastIdx="1" clrIdx="27"/>
  <p:cmAuthor id="29" name="Microsoft Office User" initials="Office [29]" lastIdx="1" clrIdx="28"/>
  <p:cmAuthor id="30" name="Microsoft Office User" initials="Office [30]" lastIdx="1" clrIdx="29"/>
  <p:cmAuthor id="31" name="Microsoft Office User" initials="Office [31]" lastIdx="0" clrIdx="30"/>
  <p:cmAuthor id="32" name="Microsoft Office User" initials="Office [32]" lastIdx="1" clrIdx="31"/>
  <p:cmAuthor id="33" name="Microsoft Office User" initials="Office [33]" lastIdx="1" clrIdx="32"/>
  <p:cmAuthor id="34" name="Microsoft Office User" initials="Office [34]" lastIdx="1" clrIdx="33"/>
  <p:cmAuthor id="35" name="Microsoft Office User" initials="Office [35]" lastIdx="1" clrIdx="34"/>
  <p:cmAuthor id="36" name="Microsoft Office User" initials="Office [36]" lastIdx="1" clrIdx="35"/>
  <p:cmAuthor id="37" name="Microsoft Office User" initials="Office [37]" lastIdx="0" clrIdx="36"/>
  <p:cmAuthor id="38" name="Microsoft Office User" initials="Office [38]" lastIdx="1" clrIdx="37"/>
  <p:cmAuthor id="39" name="Microsoft Office User" initials="Office [39]" lastIdx="1" clrIdx="38"/>
  <p:cmAuthor id="40" name="Microsoft Office User" initials="Office [40]" lastIdx="1" clrIdx="39"/>
  <p:cmAuthor id="41" name="Microsoft Office User" initials="Office [41]" lastIdx="1" clrIdx="40"/>
  <p:cmAuthor id="42" name="Microsoft Office User" initials="Office [42]" lastIdx="1" clrIdx="4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4F"/>
    <a:srgbClr val="E4B429"/>
    <a:srgbClr val="0073CE"/>
    <a:srgbClr val="DF2498"/>
    <a:srgbClr val="0098A9"/>
    <a:srgbClr val="B5BD00"/>
    <a:srgbClr val="8100B4"/>
    <a:srgbClr val="E78100"/>
    <a:srgbClr val="FFFFFF"/>
    <a:srgbClr val="FFF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DD030-9015-210F-0A4B-BB38682EA6AA}" v="33" dt="2025-08-27T19:02:26.477"/>
    <p1510:client id="{BC00B130-1173-2F3E-1F77-4E531B1F2316}" v="186" dt="2025-08-27T15:25:02.612"/>
    <p1510:client id="{C666F562-CA0D-8837-838F-6FD6BBE4ED3D}" v="12" dt="2025-08-27T18:10:10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F7B_8416DC0F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F7B_8416DC0F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48987458715628"/>
          <c:y val="6.3569203746806177E-2"/>
          <c:w val="0.49947584076391327"/>
          <c:h val="0.8728615925063876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48987458715628"/>
          <c:y val="6.3569203746806177E-2"/>
          <c:w val="0.49947584076391327"/>
          <c:h val="0.8728615925063876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8"/>
            <a:ext cx="790658" cy="5985117"/>
          </a:xfrm>
          <a:prstGeom prst="rect">
            <a:avLst/>
          </a:prstGeom>
        </p:spPr>
        <p:txBody>
          <a:bodyPr vert="horz" lIns="156084" tIns="78042" rIns="156084" bIns="78042" rtlCol="0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033518" y="28"/>
            <a:ext cx="790658" cy="5985117"/>
          </a:xfrm>
          <a:prstGeom prst="rect">
            <a:avLst/>
          </a:prstGeom>
        </p:spPr>
        <p:txBody>
          <a:bodyPr vert="horz" lIns="156084" tIns="78042" rIns="156084" bIns="78042" rtlCol="0"/>
          <a:lstStyle>
            <a:lvl1pPr algn="r">
              <a:defRPr sz="2000"/>
            </a:lvl1pPr>
          </a:lstStyle>
          <a:p>
            <a:fld id="{C1A6C502-C54E-234D-950A-6EECA766EAE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13302879"/>
            <a:ext cx="790658" cy="5985104"/>
          </a:xfrm>
          <a:prstGeom prst="rect">
            <a:avLst/>
          </a:prstGeom>
        </p:spPr>
        <p:txBody>
          <a:bodyPr vert="horz" lIns="156084" tIns="78042" rIns="156084" bIns="78042" rtlCol="0" anchor="b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033518" y="113302879"/>
            <a:ext cx="790658" cy="5985104"/>
          </a:xfrm>
          <a:prstGeom prst="rect">
            <a:avLst/>
          </a:prstGeom>
        </p:spPr>
        <p:txBody>
          <a:bodyPr vert="horz" lIns="156084" tIns="78042" rIns="156084" bIns="78042" rtlCol="0" anchor="b"/>
          <a:lstStyle>
            <a:lvl1pPr algn="r">
              <a:defRPr sz="2000"/>
            </a:lvl1pPr>
          </a:lstStyle>
          <a:p>
            <a:fld id="{DC597D04-C995-2440-B527-07A66644B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172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8"/>
            <a:ext cx="790658" cy="5985117"/>
          </a:xfrm>
          <a:prstGeom prst="rect">
            <a:avLst/>
          </a:prstGeom>
        </p:spPr>
        <p:txBody>
          <a:bodyPr vert="horz" lIns="156084" tIns="78042" rIns="156084" bIns="78042" rtlCol="0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3518" y="28"/>
            <a:ext cx="790658" cy="5985117"/>
          </a:xfrm>
          <a:prstGeom prst="rect">
            <a:avLst/>
          </a:prstGeom>
        </p:spPr>
        <p:txBody>
          <a:bodyPr vert="horz" lIns="156084" tIns="78042" rIns="156084" bIns="78042" rtlCol="0"/>
          <a:lstStyle>
            <a:lvl1pPr algn="r">
              <a:defRPr sz="2000"/>
            </a:lvl1pPr>
          </a:lstStyle>
          <a:p>
            <a:fld id="{4B78E97C-1779-4CEE-80D0-5BBB1AC4023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869438" y="14912975"/>
            <a:ext cx="71564501" cy="40255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56084" tIns="78042" rIns="156084" bIns="780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465" y="57407318"/>
            <a:ext cx="1459678" cy="46969632"/>
          </a:xfrm>
          <a:prstGeom prst="rect">
            <a:avLst/>
          </a:prstGeom>
        </p:spPr>
        <p:txBody>
          <a:bodyPr vert="horz" lIns="156084" tIns="78042" rIns="156084" bIns="7804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13302879"/>
            <a:ext cx="790658" cy="5985104"/>
          </a:xfrm>
          <a:prstGeom prst="rect">
            <a:avLst/>
          </a:prstGeom>
        </p:spPr>
        <p:txBody>
          <a:bodyPr vert="horz" lIns="156084" tIns="78042" rIns="156084" bIns="78042" rtlCol="0" anchor="b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3518" y="113302879"/>
            <a:ext cx="790658" cy="5985104"/>
          </a:xfrm>
          <a:prstGeom prst="rect">
            <a:avLst/>
          </a:prstGeom>
        </p:spPr>
        <p:txBody>
          <a:bodyPr vert="horz" lIns="156084" tIns="78042" rIns="156084" bIns="78042" rtlCol="0" anchor="b"/>
          <a:lstStyle>
            <a:lvl1pPr algn="r">
              <a:defRPr sz="20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750" indent="-286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2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7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76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6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8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8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4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018D0-151F-3D12-4087-7AD9356C1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ACE590-D07F-7331-F815-35E9A5317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780E5-DB16-A316-457F-087242AB8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niversity of Waterloo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900810" cy="1474115"/>
          </a:xfrm>
        </p:spPr>
        <p:txBody>
          <a:bodyPr lIns="0" anchor="b">
            <a:noAutofit/>
          </a:bodyPr>
          <a:lstStyle>
            <a:lvl1pPr algn="l">
              <a:defRPr sz="5400" b="1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02A54EC-0102-8E46-A19B-795E355AB0A4}" type="datetime1">
              <a:rPr lang="en-CA" smtClean="0"/>
              <a:pPr/>
              <a:t>2025-08-27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601" y="1153012"/>
            <a:ext cx="5439199" cy="1967560"/>
          </a:xfrm>
        </p:spPr>
        <p:txBody>
          <a:bodyPr anchor="t"/>
          <a:lstStyle>
            <a:lvl1pPr>
              <a:defRPr b="1" i="0" spc="-50" baseline="0"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601" y="3323771"/>
            <a:ext cx="5439199" cy="2494144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5188" y="1259543"/>
            <a:ext cx="5746812" cy="4558372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4575245-E482-1240-AB21-1D31EF84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9E202C7-3928-BB45-9EC4-62EFC47C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C36FE47-FA0E-654F-A061-B7D02981F22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02907" y="3209739"/>
            <a:ext cx="2518023" cy="2611794"/>
          </a:xfrm>
        </p:spPr>
        <p:txBody>
          <a:bodyPr lIns="360000" tIns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7DA83E-67EF-464D-974F-A553A58EBD0D}"/>
              </a:ext>
            </a:extLst>
          </p:cNvPr>
          <p:cNvSpPr txBox="1">
            <a:spLocks/>
          </p:cNvSpPr>
          <p:nvPr userDrawn="1"/>
        </p:nvSpPr>
        <p:spPr>
          <a:xfrm>
            <a:off x="412284" y="586508"/>
            <a:ext cx="5391180" cy="280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all" spc="50" baseline="0">
                <a:solidFill>
                  <a:schemeClr val="tx1"/>
                </a:solidFill>
                <a:latin typeface="Barlow Condensed" pitchFamily="2" charset="77"/>
                <a:ea typeface="+mj-ea"/>
                <a:cs typeface="+mj-cs"/>
              </a:defRPr>
            </a:lvl1pPr>
          </a:lstStyle>
          <a:p>
            <a:endParaRPr lang="en-US" sz="440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710F91B-AF94-6A4E-8F15-F35E8C007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53447" y="3209739"/>
            <a:ext cx="2479227" cy="2611794"/>
          </a:xfrm>
        </p:spPr>
        <p:txBody>
          <a:bodyPr lIns="360000" tIns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grpSp>
        <p:nvGrpSpPr>
          <p:cNvPr id="14" name="Group 13" descr="Vertical divider keyline">
            <a:extLst>
              <a:ext uri="{FF2B5EF4-FFF2-40B4-BE49-F238E27FC236}">
                <a16:creationId xmlns:a16="http://schemas.microsoft.com/office/drawing/2014/main" id="{8282BA28-A432-8D4C-A64F-6F80FFEE2598}"/>
              </a:ext>
            </a:extLst>
          </p:cNvPr>
          <p:cNvGrpSpPr/>
          <p:nvPr userDrawn="1"/>
        </p:nvGrpSpPr>
        <p:grpSpPr>
          <a:xfrm>
            <a:off x="3057092" y="3209739"/>
            <a:ext cx="6096356" cy="2611794"/>
            <a:chOff x="2981554" y="3195686"/>
            <a:chExt cx="6096356" cy="2441544"/>
          </a:xfrm>
        </p:grpSpPr>
        <p:cxnSp>
          <p:nvCxnSpPr>
            <p:cNvPr id="15" name="Straight Connector 14" descr="Vertical divider line">
              <a:extLst>
                <a:ext uri="{FF2B5EF4-FFF2-40B4-BE49-F238E27FC236}">
                  <a16:creationId xmlns:a16="http://schemas.microsoft.com/office/drawing/2014/main" id="{6195C118-2B5B-C24D-9063-AC76036A9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7910" y="3195687"/>
              <a:ext cx="0" cy="2441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 descr="Vertical divider line">
              <a:extLst>
                <a:ext uri="{FF2B5EF4-FFF2-40B4-BE49-F238E27FC236}">
                  <a16:creationId xmlns:a16="http://schemas.microsoft.com/office/drawing/2014/main" id="{0B34DDCE-9AA3-8D4E-AC3C-487F076A07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3556" y="3195686"/>
              <a:ext cx="0" cy="2441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FCDBF5-7D09-D647-A9D1-EF29349E40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1554" y="3195686"/>
              <a:ext cx="0" cy="2441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37B9689-FF34-B940-8FC0-91E92509A20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069971" y="3209739"/>
            <a:ext cx="2518024" cy="2611794"/>
          </a:xfrm>
        </p:spPr>
        <p:txBody>
          <a:bodyPr lIns="360000" tIns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B796EE0-3324-844B-A8CC-7C71A56893F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259882" y="3209739"/>
            <a:ext cx="2440591" cy="2611794"/>
          </a:xfrm>
        </p:spPr>
        <p:txBody>
          <a:bodyPr lIns="90000" tIns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3331C1F-4B7F-314D-BE58-7A80CF5B3A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1493" y="1292137"/>
            <a:ext cx="5391182" cy="191760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FontTx/>
              <a:buNone/>
              <a:defRPr sz="1800"/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46870B3-2D01-F648-ACD7-D2C84A26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5829209" cy="277563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>
              <a:defRPr sz="4400"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EE79A5CD-62E4-704D-AB31-22005A7D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 descr="Vertical divider keyline">
            <a:extLst>
              <a:ext uri="{FF2B5EF4-FFF2-40B4-BE49-F238E27FC236}">
                <a16:creationId xmlns:a16="http://schemas.microsoft.com/office/drawing/2014/main" id="{FCDADD28-F8A0-4E47-B678-526317D7F922}"/>
              </a:ext>
            </a:extLst>
          </p:cNvPr>
          <p:cNvGrpSpPr/>
          <p:nvPr userDrawn="1"/>
        </p:nvGrpSpPr>
        <p:grpSpPr>
          <a:xfrm>
            <a:off x="3099205" y="1473307"/>
            <a:ext cx="6044795" cy="4476080"/>
            <a:chOff x="3099205" y="1721493"/>
            <a:chExt cx="6044795" cy="4227893"/>
          </a:xfrm>
        </p:grpSpPr>
        <p:cxnSp>
          <p:nvCxnSpPr>
            <p:cNvPr id="29" name="Straight Connector 28" descr="Vertical divider line">
              <a:extLst>
                <a:ext uri="{FF2B5EF4-FFF2-40B4-BE49-F238E27FC236}">
                  <a16:creationId xmlns:a16="http://schemas.microsoft.com/office/drawing/2014/main" id="{E0D7D677-0E8A-5443-A127-7711238A1BD5}"/>
                </a:ext>
              </a:extLst>
            </p:cNvPr>
            <p:cNvCxnSpPr/>
            <p:nvPr/>
          </p:nvCxnSpPr>
          <p:spPr>
            <a:xfrm>
              <a:off x="3099205" y="1721493"/>
              <a:ext cx="0" cy="42278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descr="Vertical divider line">
              <a:extLst>
                <a:ext uri="{FF2B5EF4-FFF2-40B4-BE49-F238E27FC236}">
                  <a16:creationId xmlns:a16="http://schemas.microsoft.com/office/drawing/2014/main" id="{41065334-0614-5242-86E1-056708A5F1C7}"/>
                </a:ext>
              </a:extLst>
            </p:cNvPr>
            <p:cNvCxnSpPr>
              <a:cxnSpLocks/>
            </p:cNvCxnSpPr>
            <p:nvPr/>
          </p:nvCxnSpPr>
          <p:spPr>
            <a:xfrm>
              <a:off x="6110630" y="1721493"/>
              <a:ext cx="0" cy="42278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descr="Vertical divider line">
              <a:extLst>
                <a:ext uri="{FF2B5EF4-FFF2-40B4-BE49-F238E27FC236}">
                  <a16:creationId xmlns:a16="http://schemas.microsoft.com/office/drawing/2014/main" id="{B4104AB9-5815-3E43-9568-159C8CDE6F27}"/>
                </a:ext>
              </a:extLst>
            </p:cNvPr>
            <p:cNvCxnSpPr/>
            <p:nvPr/>
          </p:nvCxnSpPr>
          <p:spPr>
            <a:xfrm>
              <a:off x="9144000" y="1721493"/>
              <a:ext cx="0" cy="42278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C36FE47-FA0E-654F-A061-B7D02981F22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6132" y="4585760"/>
            <a:ext cx="2520000" cy="1327299"/>
          </a:xfrm>
        </p:spPr>
        <p:txBody>
          <a:bodyPr lIns="90000" tIns="9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7DA83E-67EF-464D-974F-A553A58EBD0D}"/>
              </a:ext>
            </a:extLst>
          </p:cNvPr>
          <p:cNvSpPr txBox="1">
            <a:spLocks/>
          </p:cNvSpPr>
          <p:nvPr userDrawn="1"/>
        </p:nvSpPr>
        <p:spPr>
          <a:xfrm>
            <a:off x="412284" y="586508"/>
            <a:ext cx="5391180" cy="280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all" spc="50" baseline="0">
                <a:solidFill>
                  <a:schemeClr val="tx1"/>
                </a:solidFill>
                <a:latin typeface="Barlow Condensed" pitchFamily="2" charset="77"/>
                <a:ea typeface="+mj-ea"/>
                <a:cs typeface="+mj-cs"/>
              </a:defRPr>
            </a:lvl1pPr>
          </a:lstStyle>
          <a:p>
            <a:endParaRPr lang="en-US" sz="440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710F91B-AF94-6A4E-8F15-F35E8C007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406816" y="4585760"/>
            <a:ext cx="2520000" cy="1327299"/>
          </a:xfrm>
        </p:spPr>
        <p:txBody>
          <a:bodyPr lIns="90000" tIns="9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37B9689-FF34-B940-8FC0-91E92509A20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335129" y="4584878"/>
            <a:ext cx="2520000" cy="1326387"/>
          </a:xfrm>
        </p:spPr>
        <p:txBody>
          <a:bodyPr lIns="90000" tIns="9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B796EE0-3324-844B-A8CC-7C71A56893F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259879" y="4585760"/>
            <a:ext cx="2520000" cy="1327299"/>
          </a:xfrm>
        </p:spPr>
        <p:txBody>
          <a:bodyPr lIns="180000" tIns="90000" rIns="9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EE79A5CD-62E4-704D-AB31-22005A7D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FEAC6A97-CD6A-4B4D-A4F5-E7001D6B954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94132" y="1564834"/>
            <a:ext cx="2664000" cy="289125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2812A4D0-8640-7147-A4C8-688C427289F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337184" y="1564834"/>
            <a:ext cx="2664000" cy="289125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9BEDF1BE-117B-7E44-8F7A-1583B5892D1D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3263129" y="1564834"/>
            <a:ext cx="2664000" cy="288927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941978F0-8F0C-EA43-BE2B-69E4706DEF7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259877" y="1564834"/>
            <a:ext cx="2664000" cy="289125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6B4F789C-A627-DF4A-95D6-6465A3C5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1" y="434107"/>
            <a:ext cx="11393430" cy="109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5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C36FE47-FA0E-654F-A061-B7D02981F22C}"/>
              </a:ext>
            </a:extLst>
          </p:cNvPr>
          <p:cNvSpPr>
            <a:spLocks noGrp="1"/>
          </p:cNvSpPr>
          <p:nvPr userDrawn="1">
            <p:ph sz="half" idx="15" hasCustomPrompt="1"/>
          </p:nvPr>
        </p:nvSpPr>
        <p:spPr>
          <a:xfrm>
            <a:off x="8676480" y="4958080"/>
            <a:ext cx="3240000" cy="954979"/>
          </a:xfrm>
        </p:spPr>
        <p:txBody>
          <a:bodyPr lIns="90000" tIns="9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9" name="Footer Placeholder 8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7DA83E-67EF-464D-974F-A553A58EBD0D}"/>
              </a:ext>
            </a:extLst>
          </p:cNvPr>
          <p:cNvSpPr txBox="1">
            <a:spLocks/>
          </p:cNvSpPr>
          <p:nvPr userDrawn="1"/>
        </p:nvSpPr>
        <p:spPr>
          <a:xfrm>
            <a:off x="412284" y="586508"/>
            <a:ext cx="5391180" cy="280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all" spc="50" baseline="0">
                <a:solidFill>
                  <a:schemeClr val="tx1"/>
                </a:solidFill>
                <a:latin typeface="Barlow Condensed" pitchFamily="2" charset="77"/>
                <a:ea typeface="+mj-ea"/>
                <a:cs typeface="+mj-cs"/>
              </a:defRPr>
            </a:lvl1pPr>
          </a:lstStyle>
          <a:p>
            <a:endParaRPr lang="en-US" sz="440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37B9689-FF34-B940-8FC0-91E92509A203}"/>
              </a:ext>
            </a:extLst>
          </p:cNvPr>
          <p:cNvSpPr>
            <a:spLocks noGrp="1"/>
          </p:cNvSpPr>
          <p:nvPr userDrawn="1">
            <p:ph sz="half" idx="16" hasCustomPrompt="1"/>
          </p:nvPr>
        </p:nvSpPr>
        <p:spPr>
          <a:xfrm>
            <a:off x="4661400" y="4958080"/>
            <a:ext cx="3240000" cy="953185"/>
          </a:xfrm>
        </p:spPr>
        <p:txBody>
          <a:bodyPr lIns="90000" tIns="9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B796EE0-3324-844B-A8CC-7C71A56893F4}"/>
              </a:ext>
            </a:extLst>
          </p:cNvPr>
          <p:cNvSpPr>
            <a:spLocks noGrp="1"/>
          </p:cNvSpPr>
          <p:nvPr userDrawn="1">
            <p:ph sz="half" idx="17" hasCustomPrompt="1"/>
          </p:nvPr>
        </p:nvSpPr>
        <p:spPr>
          <a:xfrm>
            <a:off x="598739" y="4958080"/>
            <a:ext cx="3240000" cy="954979"/>
          </a:xfrm>
        </p:spPr>
        <p:txBody>
          <a:bodyPr lIns="180000" tIns="90000" rIns="9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EE79A5CD-62E4-704D-AB31-22005A7DBB4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FEAC6A97-CD6A-4B4D-A4F5-E7001D6B9543}"/>
              </a:ext>
            </a:extLst>
          </p:cNvPr>
          <p:cNvSpPr>
            <a:spLocks noGrp="1"/>
          </p:cNvSpPr>
          <p:nvPr userDrawn="1">
            <p:ph sz="half" idx="18" hasCustomPrompt="1"/>
          </p:nvPr>
        </p:nvSpPr>
        <p:spPr>
          <a:xfrm>
            <a:off x="8340001" y="1528508"/>
            <a:ext cx="3867551" cy="325685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9BEDF1BE-117B-7E44-8F7A-1583B5892D1D}"/>
              </a:ext>
            </a:extLst>
          </p:cNvPr>
          <p:cNvSpPr>
            <a:spLocks noGrp="1"/>
          </p:cNvSpPr>
          <p:nvPr userDrawn="1">
            <p:ph sz="half" idx="20" hasCustomPrompt="1"/>
          </p:nvPr>
        </p:nvSpPr>
        <p:spPr>
          <a:xfrm>
            <a:off x="4290600" y="1528507"/>
            <a:ext cx="3610800" cy="32568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941978F0-8F0C-EA43-BE2B-69E4706DEF72}"/>
              </a:ext>
            </a:extLst>
          </p:cNvPr>
          <p:cNvSpPr>
            <a:spLocks noGrp="1"/>
          </p:cNvSpPr>
          <p:nvPr userDrawn="1">
            <p:ph sz="half" idx="21" hasCustomPrompt="1"/>
          </p:nvPr>
        </p:nvSpPr>
        <p:spPr>
          <a:xfrm>
            <a:off x="-13260" y="1528508"/>
            <a:ext cx="3851999" cy="325685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6B4F789C-A627-DF4A-95D6-6465A3C567C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3601" y="434107"/>
            <a:ext cx="11326115" cy="109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 descr="Vertical divider line">
            <a:extLst>
              <a:ext uri="{FF2B5EF4-FFF2-40B4-BE49-F238E27FC236}">
                <a16:creationId xmlns:a16="http://schemas.microsoft.com/office/drawing/2014/main" id="{E0D7D677-0E8A-5443-A127-7711238A1BD5}"/>
              </a:ext>
            </a:extLst>
          </p:cNvPr>
          <p:cNvCxnSpPr/>
          <p:nvPr/>
        </p:nvCxnSpPr>
        <p:spPr>
          <a:xfrm>
            <a:off x="4276755" y="1528507"/>
            <a:ext cx="0" cy="43827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 descr="Vertical divider line">
            <a:extLst>
              <a:ext uri="{FF2B5EF4-FFF2-40B4-BE49-F238E27FC236}">
                <a16:creationId xmlns:a16="http://schemas.microsoft.com/office/drawing/2014/main" id="{7DC8BE18-C807-6912-58AA-5C48B71695D4}"/>
              </a:ext>
            </a:extLst>
          </p:cNvPr>
          <p:cNvCxnSpPr/>
          <p:nvPr userDrawn="1"/>
        </p:nvCxnSpPr>
        <p:spPr>
          <a:xfrm>
            <a:off x="8329236" y="1528507"/>
            <a:ext cx="0" cy="43827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941978F0-8F0C-EA43-BE2B-69E4706DEF7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-597" y="1464295"/>
            <a:ext cx="4068000" cy="2702769"/>
          </a:xfrm>
          <a:solidFill>
            <a:schemeClr val="bg2"/>
          </a:solidFill>
          <a:ln w="127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7DA83E-67EF-464D-974F-A553A58EBD0D}"/>
              </a:ext>
            </a:extLst>
          </p:cNvPr>
          <p:cNvSpPr txBox="1">
            <a:spLocks/>
          </p:cNvSpPr>
          <p:nvPr userDrawn="1"/>
        </p:nvSpPr>
        <p:spPr>
          <a:xfrm>
            <a:off x="412284" y="586508"/>
            <a:ext cx="5391180" cy="280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all" spc="50" baseline="0">
                <a:solidFill>
                  <a:schemeClr val="tx1"/>
                </a:solidFill>
                <a:latin typeface="Barlow Condensed" pitchFamily="2" charset="77"/>
                <a:ea typeface="+mj-ea"/>
                <a:cs typeface="+mj-cs"/>
              </a:defRPr>
            </a:lvl1pPr>
          </a:lstStyle>
          <a:p>
            <a:endParaRPr lang="en-US" sz="4400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9BEDF1BE-117B-7E44-8F7A-1583B5892D1D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068151" y="1464295"/>
            <a:ext cx="4068000" cy="2702769"/>
          </a:xfrm>
          <a:solidFill>
            <a:schemeClr val="bg2"/>
          </a:solidFill>
          <a:ln w="127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6B4F789C-A627-DF4A-95D6-6465A3C5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1" y="434107"/>
            <a:ext cx="11393430" cy="109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2793361-4E87-D74E-B071-C32FD965A8E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123251" y="1464295"/>
            <a:ext cx="4068000" cy="2702769"/>
          </a:xfrm>
          <a:solidFill>
            <a:schemeClr val="bg2"/>
          </a:solidFill>
          <a:ln w="127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D154CBF8-BB84-5541-831A-3FB911D81AF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152" y="4167064"/>
            <a:ext cx="4068000" cy="2702769"/>
          </a:xfrm>
          <a:solidFill>
            <a:schemeClr val="bg2"/>
          </a:solidFill>
          <a:ln w="127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6BB1484A-4D37-8142-BFCB-814E3836B97E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4068900" y="4167064"/>
            <a:ext cx="4068000" cy="2702769"/>
          </a:xfrm>
          <a:solidFill>
            <a:schemeClr val="bg2"/>
          </a:solidFill>
          <a:ln w="127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DFA9A65B-B609-BA46-A4B5-3518E08239D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8124000" y="4167064"/>
            <a:ext cx="4068000" cy="2702769"/>
          </a:xfrm>
          <a:solidFill>
            <a:schemeClr val="bg2"/>
          </a:solidFill>
          <a:ln w="127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Insert image or object</a:t>
            </a:r>
          </a:p>
        </p:txBody>
      </p:sp>
    </p:spTree>
    <p:extLst>
      <p:ext uri="{BB962C8B-B14F-4D97-AF65-F5344CB8AC3E}">
        <p14:creationId xmlns:p14="http://schemas.microsoft.com/office/powerpoint/2010/main" val="41489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3601" y="1528507"/>
            <a:ext cx="5226518" cy="544133"/>
          </a:xfrm>
        </p:spPr>
        <p:txBody>
          <a:bodyPr anchor="b">
            <a:noAutofit/>
          </a:bodyPr>
          <a:lstStyle>
            <a:lvl1pPr marL="0" indent="0">
              <a:buNone/>
              <a:defRPr sz="16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01" y="2215571"/>
            <a:ext cx="522651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4941" y="1528507"/>
            <a:ext cx="5593458" cy="54413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4941" y="2215571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3600" y="434107"/>
            <a:ext cx="11569729" cy="1094400"/>
          </a:xfrm>
        </p:spPr>
        <p:txBody>
          <a:bodyPr/>
          <a:lstStyle>
            <a:lvl1pPr>
              <a:defRPr b="1" i="0" spc="-50" baseline="0"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FCFB2FD-F6A4-3D4C-85CC-AEAF7A9B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with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ABF4179-15F2-1C45-A479-F3F89A8F0CA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9616" y="1554265"/>
            <a:ext cx="5148158" cy="2664945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57" y="4240697"/>
            <a:ext cx="5943600" cy="415084"/>
          </a:xfrm>
          <a:solidFill>
            <a:schemeClr val="accent1"/>
          </a:solidFill>
        </p:spPr>
        <p:txBody>
          <a:bodyPr wrap="none" lIns="0" tIns="72000" rIns="180000" bIns="72000" anchor="ctr">
            <a:noAutofit/>
          </a:bodyPr>
          <a:lstStyle>
            <a:lvl1pPr marL="79200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600"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9616" y="4848996"/>
            <a:ext cx="5148157" cy="1209799"/>
          </a:xfrm>
        </p:spPr>
        <p:txBody>
          <a:bodyPr lIns="0" tIns="0" rIns="0" bIns="0">
            <a:normAutofit/>
          </a:bodyPr>
          <a:lstStyle>
            <a:lvl1pPr marL="187325" indent="-187325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  <a:tabLst/>
              <a:defRPr sz="1600" baseline="0">
                <a:latin typeface="Verdana" panose="020B0604030504040204" pitchFamily="34" charset="0"/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8400" y="4216079"/>
            <a:ext cx="5943600" cy="439702"/>
          </a:xfrm>
          <a:solidFill>
            <a:schemeClr val="accent1"/>
          </a:solidFill>
        </p:spPr>
        <p:txBody>
          <a:bodyPr wrap="none" tIns="72000" bIns="72000" anchor="ctr">
            <a:normAutofit/>
          </a:bodyPr>
          <a:lstStyle>
            <a:lvl1pPr marL="0" indent="0">
              <a:buNone/>
              <a:defRPr sz="1600"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3600" y="434107"/>
            <a:ext cx="11569729" cy="1094400"/>
          </a:xfrm>
        </p:spPr>
        <p:txBody>
          <a:bodyPr/>
          <a:lstStyle>
            <a:lvl1pPr>
              <a:defRPr b="1" i="0"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F41BABF1-3633-7444-AE82-1C90008A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F7A5D93-31C0-3E4A-8E14-F5A4B30D753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48400" y="1554265"/>
            <a:ext cx="5148158" cy="2664945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00015AD-23FE-9348-81E7-1DE2CA82506C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48400" y="4848996"/>
            <a:ext cx="5148157" cy="1209799"/>
          </a:xfrm>
        </p:spPr>
        <p:txBody>
          <a:bodyPr lIns="0" tIns="0" rIns="0" bIns="0">
            <a:normAutofit/>
          </a:bodyPr>
          <a:lstStyle>
            <a:lvl1pPr marL="187325" indent="-187325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  <a:tabLst/>
              <a:defRPr sz="1600" baseline="0">
                <a:latin typeface="Verdana" panose="020B0604030504040204" pitchFamily="34" charset="0"/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1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Data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70625" y="3629817"/>
            <a:ext cx="3136423" cy="22440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tabLst/>
              <a:defRPr sz="1600" baseline="0">
                <a:latin typeface="+mn-lt"/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3600" y="434107"/>
            <a:ext cx="11569729" cy="1094400"/>
          </a:xfrm>
        </p:spPr>
        <p:txBody>
          <a:bodyPr/>
          <a:lstStyle>
            <a:lvl1pPr>
              <a:defRPr b="1" i="0"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F41BABF1-3633-7444-AE82-1C90008A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F7A5D93-31C0-3E4A-8E14-F5A4B30D753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651193" y="1473306"/>
            <a:ext cx="5968958" cy="265868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Insert table or chart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00015AD-23FE-9348-81E7-1DE2CA82506C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5651716" y="4531115"/>
            <a:ext cx="1779722" cy="55991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44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tabLst/>
              <a:defRPr sz="4400" b="1" baseline="0">
                <a:solidFill>
                  <a:schemeClr val="tx2"/>
                </a:solidFill>
                <a:latin typeface="Barlow Condensed Medium" pitchFamily="2" charset="77"/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$/NO.</a:t>
            </a:r>
          </a:p>
        </p:txBody>
      </p:sp>
      <p:sp>
        <p:nvSpPr>
          <p:cNvPr id="16" name="Rectangle 15" descr="Yellow highlight box">
            <a:extLst>
              <a:ext uri="{FF2B5EF4-FFF2-40B4-BE49-F238E27FC236}">
                <a16:creationId xmlns:a16="http://schemas.microsoft.com/office/drawing/2014/main" id="{E125A8A0-2589-084A-874C-8AD4B0435BCB}"/>
              </a:ext>
            </a:extLst>
          </p:cNvPr>
          <p:cNvSpPr/>
          <p:nvPr/>
        </p:nvSpPr>
        <p:spPr>
          <a:xfrm>
            <a:off x="-1" y="1473306"/>
            <a:ext cx="5084485" cy="16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B429"/>
              </a:solidFill>
            </a:endParaRPr>
          </a:p>
        </p:txBody>
      </p:sp>
      <p:cxnSp>
        <p:nvCxnSpPr>
          <p:cNvPr id="21" name="Straight Connector 20" descr="Vertical divider line">
            <a:extLst>
              <a:ext uri="{FF2B5EF4-FFF2-40B4-BE49-F238E27FC236}">
                <a16:creationId xmlns:a16="http://schemas.microsoft.com/office/drawing/2014/main" id="{ADAA060E-56E3-4E46-B641-EC9BA7B276C4}"/>
              </a:ext>
            </a:extLst>
          </p:cNvPr>
          <p:cNvCxnSpPr>
            <a:cxnSpLocks/>
          </p:cNvCxnSpPr>
          <p:nvPr userDrawn="1"/>
        </p:nvCxnSpPr>
        <p:spPr>
          <a:xfrm flipV="1">
            <a:off x="5084495" y="1464659"/>
            <a:ext cx="0" cy="4846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C4CE139-975A-BC46-8388-4AB17C3FF18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70625" y="1536349"/>
            <a:ext cx="2354612" cy="724944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FontTx/>
              <a:buNone/>
              <a:defRPr sz="5500" b="1">
                <a:latin typeface="Barlow Condensed Medium" pitchFamily="2" charset="77"/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$/NO.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22474DA-FBF5-B946-B1D0-32233E66D5B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90439" y="2434807"/>
            <a:ext cx="2744653" cy="4782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/>
              <a:defRPr sz="1400" baseline="0">
                <a:latin typeface="Verdana" panose="020B0604030504040204" pitchFamily="34" charset="0"/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APPLY BOLD TO THE DATA YOU WANT TO EMPHASIZE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0D45B22-191D-CD43-A544-D7477D112486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763390" y="4531115"/>
            <a:ext cx="1779722" cy="55991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44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tabLst/>
              <a:defRPr sz="4400" b="1" baseline="0">
                <a:solidFill>
                  <a:schemeClr val="tx2"/>
                </a:solidFill>
                <a:latin typeface="Barlow Condensed Medium" pitchFamily="2" charset="77"/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$/NO.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717A98A5-A9DE-8C41-9271-CD1F7D6D23BC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9874046" y="4531115"/>
            <a:ext cx="1779722" cy="55991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44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None/>
              <a:tabLst/>
              <a:defRPr sz="4400" b="1" baseline="0">
                <a:solidFill>
                  <a:schemeClr val="tx2"/>
                </a:solidFill>
                <a:latin typeface="Barlow Condensed Medium" pitchFamily="2" charset="77"/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$/NO.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285B837B-B81E-A84A-808D-DCA8C64278BF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651193" y="5162863"/>
            <a:ext cx="1779718" cy="4782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/>
              <a:defRPr sz="1400" baseline="0">
                <a:latin typeface="Verdana" panose="020B0604030504040204" pitchFamily="34" charset="0"/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BOLD IMPORTANT DATA IN POINT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07A4A87A-B498-5E45-A52C-AD089AA2EE5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7763391" y="5162863"/>
            <a:ext cx="1779718" cy="4782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/>
              <a:defRPr sz="1400" baseline="0">
                <a:latin typeface="Verdana" panose="020B0604030504040204" pitchFamily="34" charset="0"/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BOLD IMPORTANT DATA IN POINT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009FB83-9777-FF4A-8C95-23ABEEBE9B7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868833" y="5162863"/>
            <a:ext cx="1779721" cy="47828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/>
              <a:defRPr sz="1400" baseline="0">
                <a:latin typeface="Verdana" panose="020B0604030504040204" pitchFamily="34" charset="0"/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BOLD IMPORTANT DATA IN POINT</a:t>
            </a:r>
          </a:p>
        </p:txBody>
      </p:sp>
      <p:cxnSp>
        <p:nvCxnSpPr>
          <p:cNvPr id="43" name="Straight Connector 42" descr="Vertical divider line">
            <a:extLst>
              <a:ext uri="{FF2B5EF4-FFF2-40B4-BE49-F238E27FC236}">
                <a16:creationId xmlns:a16="http://schemas.microsoft.com/office/drawing/2014/main" id="{7E5018BC-5A9A-5640-AFD4-B14A942282BF}"/>
              </a:ext>
            </a:extLst>
          </p:cNvPr>
          <p:cNvCxnSpPr>
            <a:cxnSpLocks/>
          </p:cNvCxnSpPr>
          <p:nvPr userDrawn="1"/>
        </p:nvCxnSpPr>
        <p:spPr>
          <a:xfrm>
            <a:off x="7597414" y="4414062"/>
            <a:ext cx="0" cy="1307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descr="Vertical divider line">
            <a:extLst>
              <a:ext uri="{FF2B5EF4-FFF2-40B4-BE49-F238E27FC236}">
                <a16:creationId xmlns:a16="http://schemas.microsoft.com/office/drawing/2014/main" id="{883DA7AB-7C29-AA4E-968B-C6174D9DF198}"/>
              </a:ext>
            </a:extLst>
          </p:cNvPr>
          <p:cNvCxnSpPr>
            <a:cxnSpLocks/>
          </p:cNvCxnSpPr>
          <p:nvPr userDrawn="1"/>
        </p:nvCxnSpPr>
        <p:spPr>
          <a:xfrm>
            <a:off x="9708074" y="4414062"/>
            <a:ext cx="0" cy="1307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 i="0" spc="-50" baseline="0"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9997BC4-F5E8-A248-832F-11B6855C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981DACC6-37B0-AE49-B222-D8BF512B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 i="0" spc="-50" baseline="0">
                <a:solidFill>
                  <a:schemeClr val="bg1"/>
                </a:solidFill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9997BC4-F5E8-A248-832F-11B6855C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981DACC6-37B0-AE49-B222-D8BF512B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EEBF5-169D-2C4E-89B0-264385A25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2941" y="6409211"/>
            <a:ext cx="1954086" cy="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 i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F40D4AE-E242-2F45-8701-A028AFE71870}" type="datetime1">
              <a:rPr lang="en-CA" smtClean="0"/>
              <a:pPr/>
              <a:t>2025-08-27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UNIVERSITY OF WATERLOO">
            <a:extLst>
              <a:ext uri="{FF2B5EF4-FFF2-40B4-BE49-F238E27FC236}">
                <a16:creationId xmlns:a16="http://schemas.microsoft.com/office/drawing/2014/main" id="{B5BE5070-E4FE-414F-9769-C63277F8A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534" y="6409211"/>
            <a:ext cx="1954086" cy="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13194C4-DA65-1B4D-B915-A296C14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65F28-7610-5A4B-AE5F-C7E579E1B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8" y="6409211"/>
            <a:ext cx="1954092" cy="98503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305E2AE-AE84-744D-88AD-B784105C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B9187DE-5356-9843-A4BF-278A2AD9C6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407625"/>
            <a:ext cx="12192000" cy="6450375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Font typeface="Wingdings" charset="2"/>
              <a:buNone/>
              <a:defRPr sz="16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Click to add background image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3600" y="434107"/>
            <a:ext cx="5226517" cy="1911326"/>
          </a:xfrm>
        </p:spPr>
        <p:txBody>
          <a:bodyPr/>
          <a:lstStyle>
            <a:lvl1pPr>
              <a:defRPr b="1" i="0" spc="-50" baseline="0"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3601" y="3160851"/>
            <a:ext cx="4283652" cy="267226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Font typeface="Wingdings" charset="2"/>
              <a:buNone/>
              <a:defRPr sz="18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412355" y="1749287"/>
            <a:ext cx="2779644" cy="195950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APPLY BOLD FONT TREATMENT TO THE PART OF THE DATA POINT THAT YOU WANT TO EMPHASIZE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FCFB2FD-F6A4-3D4C-85CC-AEAF7A9B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94CE65C-A085-6441-AF30-7A1557B165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2452430"/>
            <a:ext cx="3690651" cy="415084"/>
          </a:xfrm>
          <a:solidFill>
            <a:schemeClr val="accent1"/>
          </a:solidFill>
        </p:spPr>
        <p:txBody>
          <a:bodyPr lIns="468000" anchor="ctr">
            <a:noAutofit/>
          </a:bodyPr>
          <a:lstStyle>
            <a:lvl1pPr marL="0" indent="0">
              <a:buNone/>
              <a:defRPr sz="1600"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E66B80E-7DC1-DC49-8532-1A720BB6E4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2356" y="3829639"/>
            <a:ext cx="2779644" cy="195950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APPLY BOLD FONT TREATMENT TO THE PART OF THE DATA POINT THAT YOU WANT TO EMPHASIZE</a:t>
            </a:r>
          </a:p>
        </p:txBody>
      </p:sp>
    </p:spTree>
    <p:extLst>
      <p:ext uri="{BB962C8B-B14F-4D97-AF65-F5344CB8AC3E}">
        <p14:creationId xmlns:p14="http://schemas.microsoft.com/office/powerpoint/2010/main" val="4530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B9187DE-5356-9843-A4BF-278A2AD9C6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407625"/>
            <a:ext cx="12192000" cy="6450375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Font typeface="Wingdings" charset="2"/>
              <a:buNone/>
              <a:defRPr sz="1600">
                <a:solidFill>
                  <a:schemeClr val="bg1"/>
                </a:solidFill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Click to add background image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3600" y="434107"/>
            <a:ext cx="5226517" cy="1911326"/>
          </a:xfrm>
        </p:spPr>
        <p:txBody>
          <a:bodyPr/>
          <a:lstStyle>
            <a:lvl1pPr>
              <a:defRPr b="1" i="0" cap="none" spc="-50" baseline="0">
                <a:solidFill>
                  <a:schemeClr val="bg1"/>
                </a:solidFill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3601" y="3160851"/>
            <a:ext cx="4283652" cy="267226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Font typeface="Wingdings" charset="2"/>
              <a:buNone/>
              <a:defRPr sz="1800">
                <a:solidFill>
                  <a:schemeClr val="bg1"/>
                </a:solidFill>
              </a:defRPr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412355" y="1749287"/>
            <a:ext cx="2779644" cy="195950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APPLY BOLD FONT TREATMENT TO THE PART OF THE DATA POINT THAT YOU WANT TO EMPHASIZE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FCFB2FD-F6A4-3D4C-85CC-AEAF7A9B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94CE65C-A085-6441-AF30-7A1557B165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2452430"/>
            <a:ext cx="3690651" cy="415084"/>
          </a:xfrm>
          <a:solidFill>
            <a:schemeClr val="accent1"/>
          </a:solidFill>
        </p:spPr>
        <p:txBody>
          <a:bodyPr lIns="468000" anchor="ctr">
            <a:noAutofit/>
          </a:bodyPr>
          <a:lstStyle>
            <a:lvl1pPr marL="0" indent="0">
              <a:buNone/>
              <a:defRPr sz="1600"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E66B80E-7DC1-DC49-8532-1A720BB6E4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2356" y="3829639"/>
            <a:ext cx="2779644" cy="195950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APPLY BOLD FONT TREATMENT TO THE PART OF THE DATA POINT THAT YOU WANT TO EMPHASIZE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FA53FD-7F9E-C94F-9248-C10456062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2941" y="6409211"/>
            <a:ext cx="1954086" cy="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872979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b="1" i="0" cap="all" baseline="0">
                <a:latin typeface="Barlow Condensed" pitchFamily="2" charset="77"/>
              </a:defRPr>
            </a:lvl1pPr>
          </a:lstStyle>
          <a:p>
            <a:r>
              <a:rPr lang="en-US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F8849F-8754-1643-93B4-6291EFBB32DE}" type="datetime1">
              <a:rPr lang="en-CA" smtClean="0"/>
              <a:pPr/>
              <a:t>2025-08-27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descr="Horizontal divider line"/>
          <p:cNvCxnSpPr/>
          <p:nvPr userDrawn="1"/>
        </p:nvCxnSpPr>
        <p:spPr>
          <a:xfrm>
            <a:off x="3930073" y="1879741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Horizontal divider line"/>
          <p:cNvCxnSpPr/>
          <p:nvPr userDrawn="1"/>
        </p:nvCxnSpPr>
        <p:spPr>
          <a:xfrm>
            <a:off x="3930073" y="505634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5172089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xt or Quote with data 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298273"/>
            <a:ext cx="11721910" cy="910202"/>
          </a:xfrm>
        </p:spPr>
        <p:txBody>
          <a:bodyPr anchor="b">
            <a:normAutofit/>
          </a:bodyPr>
          <a:lstStyle>
            <a:lvl1pPr algn="ctr">
              <a:defRPr sz="4400" b="1" i="0" cap="all" baseline="0">
                <a:latin typeface="Barlow Condensed" pitchFamily="2" charset="77"/>
              </a:defRPr>
            </a:lvl1pPr>
          </a:lstStyle>
          <a:p>
            <a:r>
              <a:rPr lang="en-US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57912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F8849F-8754-1643-93B4-6291EFBB32DE}" type="datetime1">
              <a:rPr lang="en-CA" smtClean="0"/>
              <a:pPr/>
              <a:t>2025-08-27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24646" y="1405755"/>
            <a:ext cx="6742703" cy="1332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3930072" y="2917735"/>
            <a:ext cx="4331855" cy="85883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7D40BCB-61FA-1B2A-FF33-81C990188DF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660014" y="4306007"/>
            <a:ext cx="3052253" cy="1327299"/>
          </a:xfrm>
        </p:spPr>
        <p:txBody>
          <a:bodyPr lIns="90000" tIns="9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02422D-FAC2-F727-E136-A4445834E6C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27999" y="4306007"/>
            <a:ext cx="3535839" cy="1326387"/>
          </a:xfrm>
        </p:spPr>
        <p:txBody>
          <a:bodyPr lIns="90000" tIns="9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E78826D-7D11-547B-3075-8A6150F7E37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79733" y="4248206"/>
            <a:ext cx="3052250" cy="1327299"/>
          </a:xfrm>
        </p:spPr>
        <p:txBody>
          <a:bodyPr lIns="180000" tIns="90000" rIns="9000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2pPr>
            <a:lvl3pPr marL="9144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3pPr>
            <a:lvl4pPr marL="13716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4pPr>
            <a:lvl5pPr marL="1828800" indent="0">
              <a:spcBef>
                <a:spcPts val="800"/>
              </a:spcBef>
              <a:spcAft>
                <a:spcPts val="800"/>
              </a:spcAft>
              <a:buFontTx/>
              <a:buNone/>
              <a:defRPr sz="1600"/>
            </a:lvl5pPr>
          </a:lstStyle>
          <a:p>
            <a:pPr lvl="0"/>
            <a:r>
              <a:rPr lang="en-US"/>
              <a:t>Edit Master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4F36A9-BFEB-6662-4810-2051C53F54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8" y="6409211"/>
            <a:ext cx="1954092" cy="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b="1" i="0" cap="all" baseline="0">
                <a:latin typeface="Barlow Condensed" pitchFamily="2" charset="77"/>
              </a:defRPr>
            </a:lvl1pPr>
          </a:lstStyle>
          <a:p>
            <a:r>
              <a:rPr lang="en-US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2C957D4-673D-6C47-BB4C-EEABA3C997CF}" type="datetime1">
              <a:rPr lang="en-CA" smtClean="0"/>
              <a:pPr/>
              <a:t>2025-08-27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35755" cy="250337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 descr="Horizontal divider line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Horizontal divider line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xt or Quote with Lar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824761" y="669073"/>
            <a:ext cx="6705600" cy="54566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1270" y="612971"/>
            <a:ext cx="2885013" cy="910202"/>
          </a:xfrm>
        </p:spPr>
        <p:txBody>
          <a:bodyPr lIns="0" anchor="b">
            <a:normAutofit/>
          </a:bodyPr>
          <a:lstStyle>
            <a:lvl1pPr algn="l">
              <a:defRPr sz="2800" b="1" i="0" cap="all" baseline="0">
                <a:latin typeface="Barlow Condensed" pitchFamily="2" charset="77"/>
              </a:defRPr>
            </a:lvl1pPr>
          </a:lstStyle>
          <a:p>
            <a:r>
              <a:rPr lang="en-US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469" y="6335309"/>
            <a:ext cx="1016000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2C957D4-673D-6C47-BB4C-EEABA3C997CF}" type="datetime1">
              <a:rPr lang="en-CA" smtClean="0"/>
              <a:pPr/>
              <a:t>2025-08-27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35755" cy="250337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21270" y="1839695"/>
            <a:ext cx="3331062" cy="2932268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21270" y="5039637"/>
            <a:ext cx="2885013" cy="773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>
            <a:lvl1pPr marL="0" indent="0" algn="l">
              <a:buNone/>
              <a:defRPr 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 descr="Horizontal divider line"/>
          <p:cNvCxnSpPr>
            <a:cxnSpLocks/>
          </p:cNvCxnSpPr>
          <p:nvPr userDrawn="1"/>
        </p:nvCxnSpPr>
        <p:spPr>
          <a:xfrm>
            <a:off x="921271" y="1675106"/>
            <a:ext cx="2885013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Horizontal divider line"/>
          <p:cNvCxnSpPr>
            <a:cxnSpLocks/>
          </p:cNvCxnSpPr>
          <p:nvPr userDrawn="1"/>
        </p:nvCxnSpPr>
        <p:spPr>
          <a:xfrm>
            <a:off x="921271" y="4923896"/>
            <a:ext cx="2885013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UNIVERSITY OF WATERLOO">
            <a:extLst>
              <a:ext uri="{FF2B5EF4-FFF2-40B4-BE49-F238E27FC236}">
                <a16:creationId xmlns:a16="http://schemas.microsoft.com/office/drawing/2014/main" id="{235DBEAE-74BD-04A9-3183-FF22AFE46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8" y="6409211"/>
            <a:ext cx="1954092" cy="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xt or Quote with Large photo Black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824761" y="669073"/>
            <a:ext cx="6705600" cy="54566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612971"/>
            <a:ext cx="2885013" cy="910202"/>
          </a:xfrm>
        </p:spPr>
        <p:txBody>
          <a:bodyPr lIns="0" anchor="b">
            <a:normAutofit/>
          </a:bodyPr>
          <a:lstStyle>
            <a:lvl1pPr algn="l">
              <a:defRPr sz="2800" b="1" i="0" cap="all" baseline="0">
                <a:solidFill>
                  <a:schemeClr val="bg1">
                    <a:lumMod val="85000"/>
                  </a:schemeClr>
                </a:solidFill>
                <a:latin typeface="Barlow Condensed" pitchFamily="2" charset="77"/>
              </a:defRPr>
            </a:lvl1pPr>
          </a:lstStyle>
          <a:p>
            <a:r>
              <a:rPr lang="en-US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2C957D4-673D-6C47-BB4C-EEABA3C997CF}" type="datetime1">
              <a:rPr lang="en-CA" smtClean="0"/>
              <a:pPr/>
              <a:t>2025-08-27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5235755" cy="250337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54362" y="1839695"/>
            <a:ext cx="3331062" cy="2932268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54362" y="5039637"/>
            <a:ext cx="2885013" cy="773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>
            <a:lvl1pPr marL="0" indent="0" algn="l">
              <a:buNone/>
              <a:defRPr lang="en-US" sz="1200" b="1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 descr="Horizontal divider line"/>
          <p:cNvCxnSpPr>
            <a:cxnSpLocks/>
          </p:cNvCxnSpPr>
          <p:nvPr userDrawn="1"/>
        </p:nvCxnSpPr>
        <p:spPr>
          <a:xfrm>
            <a:off x="854363" y="1675106"/>
            <a:ext cx="2885013" cy="0"/>
          </a:xfrm>
          <a:prstGeom prst="line">
            <a:avLst/>
          </a:prstGeom>
          <a:ln w="158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Horizontal divider line"/>
          <p:cNvCxnSpPr>
            <a:cxnSpLocks/>
          </p:cNvCxnSpPr>
          <p:nvPr userDrawn="1"/>
        </p:nvCxnSpPr>
        <p:spPr>
          <a:xfrm>
            <a:off x="854363" y="4923896"/>
            <a:ext cx="2885013" cy="0"/>
          </a:xfrm>
          <a:prstGeom prst="line">
            <a:avLst/>
          </a:prstGeom>
          <a:ln w="158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7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253007"/>
            <a:ext cx="11569729" cy="2226647"/>
          </a:xfrm>
        </p:spPr>
        <p:txBody>
          <a:bodyPr anchor="ctr">
            <a:normAutofit/>
          </a:bodyPr>
          <a:lstStyle>
            <a:lvl1pPr algn="ctr">
              <a:defRPr sz="6000" b="1" i="0" cap="all" baseline="0">
                <a:latin typeface="Barlow Condensed Medium" pitchFamily="2" charset="77"/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4479655"/>
            <a:ext cx="9070975" cy="6956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niversity of Waterloo logo">
            <a:extLst>
              <a:ext uri="{FF2B5EF4-FFF2-40B4-BE49-F238E27FC236}">
                <a16:creationId xmlns:a16="http://schemas.microsoft.com/office/drawing/2014/main" id="{5EFAE4CC-EF29-254B-8776-2FF6641E4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0159" y="5396949"/>
            <a:ext cx="3488457" cy="14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Waterloo logo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919860" cy="1474115"/>
          </a:xfrm>
        </p:spPr>
        <p:txBody>
          <a:bodyPr lIns="0" anchor="b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C1ED28-7819-DC49-B0ED-C2645A2E4A1E}" type="datetime1">
              <a:rPr lang="en-CA" smtClean="0"/>
              <a:pPr/>
              <a:t>2025-08-27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253007"/>
            <a:ext cx="11569729" cy="2194089"/>
          </a:xfrm>
        </p:spPr>
        <p:txBody>
          <a:bodyPr anchor="ctr">
            <a:normAutofit/>
          </a:bodyPr>
          <a:lstStyle>
            <a:lvl1pPr algn="ctr">
              <a:defRPr sz="6000" b="1" i="0" cap="all" baseline="0">
                <a:latin typeface="Barlow Condensed Medium" pitchFamily="2" charset="77"/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4479655"/>
            <a:ext cx="9070975" cy="71451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niversity of Waterloo logo">
            <a:extLst>
              <a:ext uri="{FF2B5EF4-FFF2-40B4-BE49-F238E27FC236}">
                <a16:creationId xmlns:a16="http://schemas.microsoft.com/office/drawing/2014/main" id="{9ECD33B6-781A-0744-803F-C840CA13E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0159" y="5396949"/>
            <a:ext cx="3488457" cy="14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4479656"/>
            <a:ext cx="9070975" cy="71451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253007"/>
            <a:ext cx="11569729" cy="2194089"/>
          </a:xfrm>
        </p:spPr>
        <p:txBody>
          <a:bodyPr anchor="ctr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  <a:latin typeface="Barlow Condensed Medium" pitchFamily="2" charset="77"/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University of Waterloo logo">
            <a:extLst>
              <a:ext uri="{FF2B5EF4-FFF2-40B4-BE49-F238E27FC236}">
                <a16:creationId xmlns:a16="http://schemas.microsoft.com/office/drawing/2014/main" id="{0764199D-B39A-A640-8852-CA7CA146E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775" y="5396949"/>
            <a:ext cx="3495223" cy="14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Hexagon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58DC01-1F06-B243-BB12-F4FF14B34E1C}"/>
              </a:ext>
            </a:extLst>
          </p:cNvPr>
          <p:cNvSpPr/>
          <p:nvPr userDrawn="1"/>
        </p:nvSpPr>
        <p:spPr>
          <a:xfrm>
            <a:off x="9314121" y="5826642"/>
            <a:ext cx="2785730" cy="946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D9789734-FF5F-4E4D-A6F2-DD677EE8F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6"/>
          <a:stretch/>
        </p:blipFill>
        <p:spPr>
          <a:xfrm>
            <a:off x="6103455" y="406495"/>
            <a:ext cx="6097876" cy="6460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A5C41-DDD6-6847-87DA-4324308130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8" y="6409211"/>
            <a:ext cx="1954092" cy="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University of Waterloo logo">
            <a:extLst>
              <a:ext uri="{FF2B5EF4-FFF2-40B4-BE49-F238E27FC236}">
                <a16:creationId xmlns:a16="http://schemas.microsoft.com/office/drawing/2014/main" id="{AEE28E43-C1C0-B744-99E4-E0B65E24A1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1204402"/>
            <a:ext cx="6400271" cy="415712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455E221-BF2F-4441-A3A1-8BF8E170B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none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/>
              <a:t>Click to edit master closing slide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F457CFBF-A4C3-224E-AB62-2D937864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2C957D4-673D-6C47-BB4C-EEABA3C997CF}" type="datetime1">
              <a:rPr lang="en-CA" smtClean="0"/>
              <a:pPr/>
              <a:t>2025-08-27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F457CFBF-A4C3-224E-AB62-2D937864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2C957D4-673D-6C47-BB4C-EEABA3C997CF}" type="datetime1">
              <a:rPr lang="en-CA" smtClean="0"/>
              <a:pPr/>
              <a:t>2025-08-27</a:t>
            </a:fld>
            <a:endParaRPr lang="en-US"/>
          </a:p>
        </p:txBody>
      </p:sp>
      <p:pic>
        <p:nvPicPr>
          <p:cNvPr id="19" name="Picture 18" descr="University of Waterloo logo">
            <a:extLst>
              <a:ext uri="{FF2B5EF4-FFF2-40B4-BE49-F238E27FC236}">
                <a16:creationId xmlns:a16="http://schemas.microsoft.com/office/drawing/2014/main" id="{B250AFFB-F75B-D948-AC29-EF6DBCA0E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81997" y="1779967"/>
            <a:ext cx="4628005" cy="3005998"/>
          </a:xfrm>
          <a:prstGeom prst="rect">
            <a:avLst/>
          </a:prstGeom>
          <a:effectLst/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F03CECF-0BB7-434C-99EE-8528634B5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marL="0" algn="ctr">
              <a:lnSpc>
                <a:spcPct val="75000"/>
              </a:lnSpc>
              <a:defRPr lang="en-US" sz="1800" b="0" i="0" cap="none" baseline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28362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Y+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F457CFBF-A4C3-224E-AB62-2D937864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2C957D4-673D-6C47-BB4C-EEABA3C997CF}" type="datetime1">
              <a:rPr lang="en-CA" smtClean="0"/>
              <a:pPr/>
              <a:t>2025-08-27</a:t>
            </a:fld>
            <a:endParaRPr lang="en-US"/>
          </a:p>
        </p:txBody>
      </p:sp>
      <p:pic>
        <p:nvPicPr>
          <p:cNvPr id="19" name="Picture 18" descr="YOU+WATERLOO">
            <a:extLst>
              <a:ext uri="{FF2B5EF4-FFF2-40B4-BE49-F238E27FC236}">
                <a16:creationId xmlns:a16="http://schemas.microsoft.com/office/drawing/2014/main" id="{95A78231-4259-2547-9DE4-73639BD65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3660" y="4585014"/>
            <a:ext cx="1884680" cy="533400"/>
          </a:xfrm>
          <a:prstGeom prst="rect">
            <a:avLst/>
          </a:prstGeom>
        </p:spPr>
      </p:pic>
      <p:pic>
        <p:nvPicPr>
          <p:cNvPr id="20" name="Picture 19" descr="Our greatest impact happens together.">
            <a:extLst>
              <a:ext uri="{FF2B5EF4-FFF2-40B4-BE49-F238E27FC236}">
                <a16:creationId xmlns:a16="http://schemas.microsoft.com/office/drawing/2014/main" id="{8EECAD2A-61CE-9C43-850E-44EA0D264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648" y="5270227"/>
            <a:ext cx="3854704" cy="252476"/>
          </a:xfrm>
          <a:prstGeom prst="rect">
            <a:avLst/>
          </a:prstGeom>
        </p:spPr>
      </p:pic>
      <p:pic>
        <p:nvPicPr>
          <p:cNvPr id="21" name="Picture 20" descr="University of Waterloo logo">
            <a:extLst>
              <a:ext uri="{FF2B5EF4-FFF2-40B4-BE49-F238E27FC236}">
                <a16:creationId xmlns:a16="http://schemas.microsoft.com/office/drawing/2014/main" id="{792DF4B3-0D5C-584B-8EA9-AAAA454754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31" y="883196"/>
            <a:ext cx="5758536" cy="37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_Y+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F457CFBF-A4C3-224E-AB62-2D937864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2C957D4-673D-6C47-BB4C-EEABA3C997CF}" type="datetime1">
              <a:rPr lang="en-CA" smtClean="0"/>
              <a:pPr/>
              <a:t>2025-08-27</a:t>
            </a:fld>
            <a:endParaRPr lang="en-US"/>
          </a:p>
        </p:txBody>
      </p:sp>
      <p:pic>
        <p:nvPicPr>
          <p:cNvPr id="16" name="Picture 15" descr="YOU+WATERLOO">
            <a:extLst>
              <a:ext uri="{FF2B5EF4-FFF2-40B4-BE49-F238E27FC236}">
                <a16:creationId xmlns:a16="http://schemas.microsoft.com/office/drawing/2014/main" id="{C446B6EE-6AD0-9543-BC26-1562FB9C2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592032"/>
            <a:ext cx="1884680" cy="533400"/>
          </a:xfrm>
          <a:prstGeom prst="rect">
            <a:avLst/>
          </a:prstGeom>
        </p:spPr>
      </p:pic>
      <p:pic>
        <p:nvPicPr>
          <p:cNvPr id="17" name="Picture 16" descr="Our greatest impact happens together.">
            <a:extLst>
              <a:ext uri="{FF2B5EF4-FFF2-40B4-BE49-F238E27FC236}">
                <a16:creationId xmlns:a16="http://schemas.microsoft.com/office/drawing/2014/main" id="{1A9D41FE-77EB-C345-BE4E-0047013597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648" y="5277245"/>
            <a:ext cx="3854704" cy="252476"/>
          </a:xfrm>
          <a:prstGeom prst="rect">
            <a:avLst/>
          </a:prstGeom>
        </p:spPr>
      </p:pic>
      <p:pic>
        <p:nvPicPr>
          <p:cNvPr id="22" name="Picture 21" descr="University of Waterloo logo">
            <a:extLst>
              <a:ext uri="{FF2B5EF4-FFF2-40B4-BE49-F238E27FC236}">
                <a16:creationId xmlns:a16="http://schemas.microsoft.com/office/drawing/2014/main" id="{7AF6EA1C-6A8C-E844-8B3C-492C62EBC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4015977" y="1407095"/>
            <a:ext cx="4160045" cy="2702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54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9719960" cy="1474115"/>
          </a:xfrm>
        </p:spPr>
        <p:txBody>
          <a:bodyPr lIns="0" anchor="b">
            <a:noAutofit/>
          </a:bodyPr>
          <a:lstStyle>
            <a:lvl1pPr algn="l"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9516760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4F63120-B4C2-2B4A-B7FD-1EA67B4F2984}" type="datetime1">
              <a:rPr lang="en-CA" smtClean="0"/>
              <a:pPr/>
              <a:t>2025-08-27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D520CB3A-EA1A-EE42-ADEB-4D7E1D2E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E002DFDA-937E-374B-AB1E-635A3860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UNIVERSITY OF WATERLOO">
            <a:extLst>
              <a:ext uri="{FF2B5EF4-FFF2-40B4-BE49-F238E27FC236}">
                <a16:creationId xmlns:a16="http://schemas.microsoft.com/office/drawing/2014/main" id="{53E30F39-9A9D-724A-8B92-422F2B8B7B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534" y="6409211"/>
            <a:ext cx="1954086" cy="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8/27/2025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227413"/>
            <a:ext cx="8770620" cy="1212056"/>
          </a:xfrm>
        </p:spPr>
        <p:txBody>
          <a:bodyPr anchor="b">
            <a:noAutofit/>
          </a:bodyPr>
          <a:lstStyle>
            <a:lvl1pPr algn="l">
              <a:defRPr sz="4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447299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72EFF9E2-52BD-4C8D-9C57-79F661DB94A1}" type="datetime1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8/27/2025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8/27/2025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8/27/2025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1E55829F-8847-4C2A-8DD0-690EAD78E53F}" type="datetime1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7F9787-DD3A-4646-BB48-620C816C001A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E774CE-34EE-2A47-A6A9-4B48522F6F9B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E01E9A-F832-2C47-AF13-96DA2A545D41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7FCA5-98BF-7C4F-A6A8-ABE67A0572DD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2F3CFE-9373-F940-8224-EC432E30E4E7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861B21-0880-4F42-9446-62738D693F11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488" y="434107"/>
            <a:ext cx="11283884" cy="1093035"/>
          </a:xfrm>
        </p:spPr>
        <p:txBody>
          <a:bodyPr>
            <a:normAutofit/>
          </a:bodyPr>
          <a:lstStyle>
            <a:lvl1pPr>
              <a:defRPr sz="4400" b="1" i="0" baseline="0"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87" y="1527142"/>
            <a:ext cx="11283884" cy="4481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DD97AD90-9FDE-7D43-9436-938EB777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6D43AC-4B94-471D-A170-0D88FCD1FB54}" type="datetime1">
              <a:rPr lang="en-US" smtClean="0"/>
              <a:pPr/>
              <a:t>8/27/2025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1A6E2A-9139-B54F-B1FF-E0B2EAF2E0A2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94BC15-3F11-B846-AE64-D1C8A8E867F5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B6EE1D-AED7-924E-8D18-B9F1399A910E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1E2A49-C1E0-024C-876B-A61D2B440E03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64F300-FB37-FE41-9129-DD2824002FB5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CAF651-5F7E-0248-8C8E-3A4B3D0F11BA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845819"/>
            <a:ext cx="5440648" cy="540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7999" y="6335309"/>
            <a:ext cx="1016000" cy="250337"/>
          </a:xfrm>
        </p:spPr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E96372-A208-F546-B7FD-C0747128C2DF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30D062-4D3C-FB49-BC12-289C4E63859A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951BF5-3B10-4647-AE43-6C4FB2FD5AC6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7D11F8-300C-DC45-9476-8111932FAB3B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48535B-B3BB-5C4C-B115-599D8CDF7D82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EF38F5-382A-BF49-BD63-C36DDD7A004C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2CD653-AD35-5141-A8C6-BF79EBE4AA02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8B38EE-3C4F-0B4A-9115-527C95121823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646519-2BAF-9047-B121-BF7E7F710823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4D2608-732A-4741-BC48-7812A87E4D8D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F9B098-4EE4-474A-8979-CFAB574D8621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D87E91-D511-9145-BCBD-28DFC726F67E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0DDFC3-6F0D-5E4C-8D30-C78126C00C6D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CF758B-0EB2-F34B-BE1F-5B7DBD0D91DF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2C1F90-E5C7-6D46-8B27-E98D1AD0BD1D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A86E65-C9CD-3C43-9237-76ACBCE5AEA5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0010F3-1A9C-9049-8C1B-2C5FACE57950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0527D8-16AA-B94D-A437-8734019F07E3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40DD73-AC1C-0641-8C33-791A62EF34B7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B8DB0B-D7AD-E443-A9FA-6978FE21FA00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FEB15A-A8CF-CA4A-BCB9-2DEEC6268E6B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309BB-A9D7-E64D-8EF7-0E490151B952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B22BAE-45F8-9D49-A3CD-17513F341915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567BB1-0BFA-DE41-9739-5EC1F580B29E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1204402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none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75D660D7-90CE-4513-A3CE-C070B9421917}" type="datetime1">
              <a:rPr lang="en-US" smtClean="0"/>
              <a:t>8/27/2025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81997" y="1779967"/>
            <a:ext cx="4628005" cy="300599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marL="0" algn="ctr">
              <a:lnSpc>
                <a:spcPct val="75000"/>
              </a:lnSpc>
              <a:defRPr lang="en-US" sz="1800" b="0" i="0" cap="none" baseline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68D4B-3D0A-49AB-8EA2-2DC8CB4594DB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1FAFC-408D-0840-BF87-C10DEF00AE57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1609E3-BEF5-DF4C-8E07-DA3B468D1EFE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6397E2-7B07-A34D-BAD4-108B31B92077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086606-36A8-EA42-A473-1353FDBE6400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ED482C-BC79-A14A-91C5-BEDF9D7DDF40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FBB297-7D6E-4447-9C11-F3CE63C4A406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Y+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8F653FE-3A86-E844-A53F-0361E59D7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3660" y="4585014"/>
            <a:ext cx="1884680" cy="533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ADE716-1136-A547-A8CE-EAC2B309AA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648" y="5270227"/>
            <a:ext cx="3854704" cy="25247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75D660D7-90CE-4513-A3CE-C070B9421917}" type="datetime1">
              <a:rPr lang="en-US" smtClean="0"/>
              <a:t>8/27/2025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title="University of Waterloo">
            <a:extLst>
              <a:ext uri="{FF2B5EF4-FFF2-40B4-BE49-F238E27FC236}">
                <a16:creationId xmlns:a16="http://schemas.microsoft.com/office/drawing/2014/main" id="{3A3088FF-BF54-E04E-8115-1F3BD77ADC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31" y="883196"/>
            <a:ext cx="5758536" cy="37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Y+W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68D4B-3D0A-49AB-8EA2-2DC8CB4594DB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1FAFC-408D-0840-BF87-C10DEF00AE57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1609E3-BEF5-DF4C-8E07-DA3B468D1EFE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6397E2-7B07-A34D-BAD4-108B31B92077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086606-36A8-EA42-A473-1353FDBE6400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ED482C-BC79-A14A-91C5-BEDF9D7DDF40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FBB297-7D6E-4447-9C11-F3CE63C4A406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1B2F895-74F6-5245-9741-0020E25D8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592032"/>
            <a:ext cx="1884680" cy="533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46E8A0-B6BB-1D40-8410-044E5B203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648" y="5277245"/>
            <a:ext cx="3854704" cy="252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747904-A0FC-F14A-9236-E3A1ADBB8DEF}"/>
              </a:ext>
            </a:extLst>
          </p:cNvPr>
          <p:cNvSpPr txBox="1"/>
          <p:nvPr userDrawn="1"/>
        </p:nvSpPr>
        <p:spPr>
          <a:xfrm>
            <a:off x="4851400" y="7247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4" name="Picture 23" title="University of Waterloo">
            <a:extLst>
              <a:ext uri="{FF2B5EF4-FFF2-40B4-BE49-F238E27FC236}">
                <a16:creationId xmlns:a16="http://schemas.microsoft.com/office/drawing/2014/main" id="{20257D9E-F7C4-F945-A5BF-B227315677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4015977" y="1407095"/>
            <a:ext cx="4160045" cy="2702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42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6AAF-4CB3-77DF-4C3C-7724DB08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0E222-1667-19C6-7593-9E01F30E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37D260-75D4-8C48-39FC-27341E5F41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7692" y="2232650"/>
            <a:ext cx="3592270" cy="23927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99D6491-4515-6064-734D-307369F49B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517" y="2232650"/>
            <a:ext cx="3592270" cy="2392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CEB8778-6977-1ECC-E71C-49B00DA035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7342" y="2232650"/>
            <a:ext cx="3592270" cy="2392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80" y="1879600"/>
            <a:ext cx="11410849" cy="4128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3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180" y="434108"/>
            <a:ext cx="6869784" cy="1445492"/>
          </a:xfrm>
        </p:spPr>
        <p:txBody>
          <a:bodyPr/>
          <a:lstStyle>
            <a:lvl1pPr>
              <a:defRPr b="1" i="0" cap="all" baseline="0"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08096333-BDC8-ED4F-BE8F-D98E4B8F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6D43AC-4B94-471D-A170-0D88FCD1FB54}" type="datetime1">
              <a:rPr lang="en-US" smtClean="0"/>
              <a:pPr/>
              <a:t>8/27/2025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B9187DE-5356-9843-A4BF-278A2AD9C6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407625"/>
            <a:ext cx="12192000" cy="6450375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Font typeface="Wingdings" charset="2"/>
              <a:buNone/>
              <a:defRPr sz="16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Click to add background image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3600" y="434107"/>
            <a:ext cx="5226517" cy="1911326"/>
          </a:xfrm>
        </p:spPr>
        <p:txBody>
          <a:bodyPr/>
          <a:lstStyle>
            <a:lvl1pPr>
              <a:defRPr b="1" i="0" spc="-50" baseline="0"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3601" y="3160851"/>
            <a:ext cx="4283652" cy="267226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Font typeface="Wingdings" charset="2"/>
              <a:buNone/>
              <a:defRPr sz="18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412355" y="1749287"/>
            <a:ext cx="2779644" cy="195950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APPLY BOLD FONT TREATMENT TO THE PART OF THE DATA POINT THAT YOU WANT TO EMPHASIZE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FCFB2FD-F6A4-3D4C-85CC-AEAF7A9B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94CE65C-A085-6441-AF30-7A1557B165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2452430"/>
            <a:ext cx="3690651" cy="415084"/>
          </a:xfrm>
          <a:solidFill>
            <a:schemeClr val="accent1"/>
          </a:solidFill>
        </p:spPr>
        <p:txBody>
          <a:bodyPr lIns="468000" anchor="ctr">
            <a:noAutofit/>
          </a:bodyPr>
          <a:lstStyle>
            <a:lvl1pPr marL="0" indent="0">
              <a:buNone/>
              <a:defRPr sz="1600"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E66B80E-7DC1-DC49-8532-1A720BB6E4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2356" y="3829639"/>
            <a:ext cx="2779644" cy="195950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APPLY BOLD FONT TREATMENT TO THE PART OF THE DATA POINT THAT YOU WANT TO EMPHASIZE</a:t>
            </a:r>
          </a:p>
        </p:txBody>
      </p:sp>
    </p:spTree>
    <p:extLst>
      <p:ext uri="{BB962C8B-B14F-4D97-AF65-F5344CB8AC3E}">
        <p14:creationId xmlns:p14="http://schemas.microsoft.com/office/powerpoint/2010/main" val="96131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400" b="1" i="0" spc="-50" baseline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DE98A229-A7EC-6241-A95E-2E467539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6D43AC-4B94-471D-A170-0D88FCD1FB54}" type="datetime1">
              <a:rPr lang="en-US" smtClean="0"/>
              <a:pPr/>
              <a:t>8/27/2025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235243"/>
            <a:ext cx="8770620" cy="1212056"/>
          </a:xfrm>
        </p:spPr>
        <p:txBody>
          <a:bodyPr anchor="b">
            <a:noAutofit/>
          </a:bodyPr>
          <a:lstStyle>
            <a:lvl1pPr algn="l">
              <a:defRPr sz="4400" b="1" i="0" spc="-50" baseline="0">
                <a:solidFill>
                  <a:schemeClr val="tx1"/>
                </a:solidFill>
                <a:latin typeface="Barlow Condensed Medium" pitchFamily="2" charset="77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455129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DB72823-6D84-384B-BAC2-6AB9BE30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2EFF9E2-52BD-4C8D-9C57-79F661DB94A1}" type="datetime1">
              <a:rPr lang="en-US" smtClean="0"/>
              <a:pPr/>
              <a:t>8/27/2025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602" y="434108"/>
            <a:ext cx="11284798" cy="1085934"/>
          </a:xfrm>
        </p:spPr>
        <p:txBody>
          <a:bodyPr/>
          <a:lstStyle>
            <a:lvl1pPr>
              <a:defRPr b="1" i="0" spc="-50" baseline="0">
                <a:latin typeface="Barlow Condensed Medium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601" y="1520042"/>
            <a:ext cx="5471712" cy="4483594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176" y="1520042"/>
            <a:ext cx="5439223" cy="4483594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54ADB163-A8F1-9C46-B313-05D8A2D1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7F432B-3FBE-4889-963D-BF97BFBB7D3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0FD865FE-ED6C-FB45-AC51-49E56E49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8000" y="6335309"/>
            <a:ext cx="1016000" cy="250337"/>
          </a:xfrm>
        </p:spPr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601" y="434107"/>
            <a:ext cx="11393430" cy="109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180" y="1528507"/>
            <a:ext cx="11410849" cy="4479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 descr="Yellow Colour Bar Graphic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UNIVERSITY OF WATERLOO">
            <a:extLst>
              <a:ext uri="{FF2B5EF4-FFF2-40B4-BE49-F238E27FC236}">
                <a16:creationId xmlns:a16="http://schemas.microsoft.com/office/drawing/2014/main" id="{263D492D-5886-7A4E-9EAD-A033D701469D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8" y="6409211"/>
            <a:ext cx="1954092" cy="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757" r:id="rId10"/>
    <p:sldLayoutId id="2147483755" r:id="rId11"/>
    <p:sldLayoutId id="2147483732" r:id="rId12"/>
    <p:sldLayoutId id="2147483762" r:id="rId13"/>
    <p:sldLayoutId id="2147483733" r:id="rId14"/>
    <p:sldLayoutId id="2147483673" r:id="rId15"/>
    <p:sldLayoutId id="2147483758" r:id="rId16"/>
    <p:sldLayoutId id="2147483734" r:id="rId17"/>
    <p:sldLayoutId id="2147483674" r:id="rId18"/>
    <p:sldLayoutId id="2147483729" r:id="rId19"/>
    <p:sldLayoutId id="2147483675" r:id="rId20"/>
    <p:sldLayoutId id="2147483710" r:id="rId21"/>
    <p:sldLayoutId id="2147483730" r:id="rId22"/>
    <p:sldLayoutId id="2147483731" r:id="rId23"/>
    <p:sldLayoutId id="2147483717" r:id="rId24"/>
    <p:sldLayoutId id="2147483759" r:id="rId25"/>
    <p:sldLayoutId id="2147483718" r:id="rId26"/>
    <p:sldLayoutId id="2147483760" r:id="rId27"/>
    <p:sldLayoutId id="2147483761" r:id="rId28"/>
    <p:sldLayoutId id="2147483719" r:id="rId29"/>
    <p:sldLayoutId id="2147483720" r:id="rId30"/>
    <p:sldLayoutId id="2147483721" r:id="rId31"/>
    <p:sldLayoutId id="2147483756" r:id="rId32"/>
    <p:sldLayoutId id="2147483712" r:id="rId33"/>
    <p:sldLayoutId id="2147483727" r:id="rId34"/>
    <p:sldLayoutId id="2147483726" r:id="rId35"/>
    <p:sldLayoutId id="2147483728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i="0" kern="1200" cap="all" spc="0" baseline="0">
          <a:solidFill>
            <a:schemeClr val="tx1"/>
          </a:solidFill>
          <a:latin typeface="Barlow Condensed Medium" pitchFamily="2" charset="77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13" r:id="rId20"/>
    <p:sldLayoutId id="2147483723" r:id="rId21"/>
    <p:sldLayoutId id="2147483722" r:id="rId22"/>
    <p:sldLayoutId id="2147483724" r:id="rId23"/>
    <p:sldLayoutId id="214748372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Jpocock@uwaterloo.ca" TargetMode="External"/><Relationship Id="rId5" Type="http://schemas.openxmlformats.org/officeDocument/2006/relationships/hyperlink" Target="mailto:Marilena.strambu@uwaterloo.ca" TargetMode="Externa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waterloo.ca/academic-calendar/undergraduate-studies/catalog#/programs/SyLzAe5R3?q=arts%20requirements&amp;itemTypes=programs&amp;limit=20&amp;skip=0&amp;bc=true&amp;bcCurrent=Bachelor%20of%20Arts%20Degree%20Requirements%20(Arts)&amp;bcItemType=programs" TargetMode="External"/><Relationship Id="rId13" Type="http://schemas.openxmlformats.org/officeDocument/2006/relationships/hyperlink" Target="https://learn.uwaterloo.ca/d2l/home" TargetMode="External"/><Relationship Id="rId3" Type="http://schemas.openxmlformats.org/officeDocument/2006/relationships/hyperlink" Target="https://uwaterloo.ca/pathway/current-students" TargetMode="External"/><Relationship Id="rId7" Type="http://schemas.openxmlformats.org/officeDocument/2006/relationships/hyperlink" Target="https://uwaterloo.ca/accessibility/support-services/accessibility-students" TargetMode="External"/><Relationship Id="rId12" Type="http://schemas.openxmlformats.org/officeDocument/2006/relationships/hyperlink" Target="https://uwaterloo.ca/academic-calendar/undergraduate-studies/catalog#/content/663290e8ae19c2001c53164f" TargetMode="External"/><Relationship Id="rId17" Type="http://schemas.openxmlformats.org/officeDocument/2006/relationships/hyperlink" Target="https://uwaterloo.ca/the-centre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uwaterloo.ca/finance/student-financial-service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waterloo.ca/the-centre/academics/academics-undergraduate-students/academic-advisors" TargetMode="External"/><Relationship Id="rId11" Type="http://schemas.openxmlformats.org/officeDocument/2006/relationships/hyperlink" Target="https://uwaterloo.ca/international-experience/immigration-consulting/ask-immigration-consultant" TargetMode="External"/><Relationship Id="rId5" Type="http://schemas.openxmlformats.org/officeDocument/2006/relationships/hyperlink" Target="https://uwaterloo.ca/the-centre/academics/academics-undergraduate-students" TargetMode="External"/><Relationship Id="rId15" Type="http://schemas.openxmlformats.org/officeDocument/2006/relationships/hyperlink" Target="https://uwaterloo.ca/offices-services" TargetMode="External"/><Relationship Id="rId10" Type="http://schemas.openxmlformats.org/officeDocument/2006/relationships/hyperlink" Target="https://uwaterloo.ca/the-centre/immigration-and-residency" TargetMode="External"/><Relationship Id="rId4" Type="http://schemas.openxmlformats.org/officeDocument/2006/relationships/hyperlink" Target="https://uwaterloo.ca/academic-calendar/undergraduate-studies/catalog#/home" TargetMode="External"/><Relationship Id="rId9" Type="http://schemas.openxmlformats.org/officeDocument/2006/relationships/hyperlink" Target="https://uwaterloo.ca/the-centre/forms-and-official-documents/forms-undergraduate-students" TargetMode="External"/><Relationship Id="rId14" Type="http://schemas.openxmlformats.org/officeDocument/2006/relationships/hyperlink" Target="https://classes.uwaterloo.ca/und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6B2397-8EBE-2847-BF7D-64DAC6CF1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6" b="10086"/>
          <a:stretch/>
        </p:blipFill>
        <p:spPr>
          <a:xfrm>
            <a:off x="0" y="389068"/>
            <a:ext cx="12192000" cy="6468932"/>
          </a:xfrm>
          <a:prstGeom prst="rect">
            <a:avLst/>
          </a:prstGeom>
        </p:spPr>
      </p:pic>
      <p:sp>
        <p:nvSpPr>
          <p:cNvPr id="3" name="Rectangle 2" descr="Photo of Dana Kulic, Professor, Electrical and Computer Engineering, with a robot.">
            <a:extLst>
              <a:ext uri="{FF2B5EF4-FFF2-40B4-BE49-F238E27FC236}">
                <a16:creationId xmlns:a16="http://schemas.microsoft.com/office/drawing/2014/main" id="{D21AAC6F-509D-2FD2-E329-81F065F401D6}"/>
              </a:ext>
            </a:extLst>
          </p:cNvPr>
          <p:cNvSpPr/>
          <p:nvPr/>
        </p:nvSpPr>
        <p:spPr>
          <a:xfrm rot="5400000">
            <a:off x="2865583" y="-2468417"/>
            <a:ext cx="6460836" cy="12191998"/>
          </a:xfrm>
          <a:prstGeom prst="rect">
            <a:avLst/>
          </a:prstGeom>
          <a:gradFill>
            <a:gsLst>
              <a:gs pos="46000">
                <a:schemeClr val="bg1">
                  <a:alpha val="0"/>
                </a:schemeClr>
              </a:gs>
              <a:gs pos="89000">
                <a:srgbClr val="002060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1727E-8ACD-9F49-B449-84269C94A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2694"/>
            <a:ext cx="5740111" cy="4065105"/>
          </a:xfrm>
          <a:solidFill>
            <a:sysClr val="windowText" lastClr="000000">
              <a:alpha val="51000"/>
            </a:sysClr>
          </a:solidFill>
        </p:spPr>
        <p:txBody>
          <a:bodyPr lIns="540000" bIns="503998" anchor="ctr"/>
          <a:lstStyle/>
          <a:p>
            <a:r>
              <a:rPr lang="en-US" sz="6000"/>
              <a:t>Economics</a:t>
            </a:r>
            <a:br>
              <a:rPr lang="en-US" sz="6000"/>
            </a:br>
            <a:r>
              <a:rPr lang="en-US" sz="6000"/>
              <a:t>2+2 </a:t>
            </a:r>
            <a:br>
              <a:rPr lang="en-US" sz="6000"/>
            </a:br>
            <a:r>
              <a:rPr lang="en-US" sz="6000"/>
              <a:t>Meet and Greet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63037B-BC73-47AF-9331-ACB51110A733}"/>
              </a:ext>
            </a:extLst>
          </p:cNvPr>
          <p:cNvSpPr/>
          <p:nvPr/>
        </p:nvSpPr>
        <p:spPr>
          <a:xfrm>
            <a:off x="581250" y="4312920"/>
            <a:ext cx="778668" cy="27962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>
                <a:latin typeface="Verdana"/>
                <a:ea typeface="Verdana"/>
              </a:rPr>
              <a:t>2025</a:t>
            </a:r>
            <a:endParaRPr lang="en-US" sz="1200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A70B138-64ED-5509-3A57-F6C085B21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3522"/>
            <a:ext cx="5021961" cy="14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56D4F-8180-3D4B-A3D5-BEC9FDD8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Canada’s Innovation University</a:t>
            </a:r>
          </a:p>
        </p:txBody>
      </p:sp>
      <p:pic>
        <p:nvPicPr>
          <p:cNvPr id="6" name="Picture 5" descr="A logo on a black background&#10;&#10;Description automatically generated">
            <a:extLst>
              <a:ext uri="{FF2B5EF4-FFF2-40B4-BE49-F238E27FC236}">
                <a16:creationId xmlns:a16="http://schemas.microsoft.com/office/drawing/2014/main" id="{FCEFC398-6FFE-54AE-DE30-4DC7F5FCD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186069"/>
            <a:ext cx="66675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Resources &amp; IMPORTANT DATES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9E2CAC-739B-C906-927B-200F733EF69C}"/>
              </a:ext>
            </a:extLst>
          </p:cNvPr>
          <p:cNvGrpSpPr/>
          <p:nvPr/>
        </p:nvGrpSpPr>
        <p:grpSpPr>
          <a:xfrm>
            <a:off x="82819" y="1585971"/>
            <a:ext cx="4612795" cy="1571162"/>
            <a:chOff x="423886" y="1524188"/>
            <a:chExt cx="4612795" cy="1571162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id="{E27B0104-C12A-874B-DFC7-676DE125C31A}"/>
                </a:ext>
              </a:extLst>
            </p:cNvPr>
            <p:cNvGraphicFramePr/>
            <p:nvPr/>
          </p:nvGraphicFramePr>
          <p:xfrm>
            <a:off x="423886" y="1524188"/>
            <a:ext cx="2699425" cy="1571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1A835AA-2B05-DD2A-1D2A-81D5D93B1023}"/>
                </a:ext>
              </a:extLst>
            </p:cNvPr>
            <p:cNvSpPr txBox="1"/>
            <p:nvPr/>
          </p:nvSpPr>
          <p:spPr>
            <a:xfrm>
              <a:off x="3224968" y="1581221"/>
              <a:ext cx="181171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latin typeface="Barlow Condensed Medium" pitchFamily="2" charset="77"/>
                  <a:ea typeface="Arial Narrow" charset="0"/>
                  <a:cs typeface="Arial Narrow" charset="0"/>
                </a:rPr>
                <a:t>Pierre </a:t>
              </a:r>
            </a:p>
            <a:p>
              <a:pPr algn="ctr"/>
              <a:r>
                <a:rPr lang="en-US" sz="4400" b="1">
                  <a:latin typeface="Barlow Condensed Medium" pitchFamily="2" charset="77"/>
                  <a:ea typeface="Arial Narrow" charset="0"/>
                  <a:cs typeface="Arial Narrow" charset="0"/>
                </a:rPr>
                <a:t>Chausse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4FF063-F032-8697-76E4-CC699B1DB4EC}"/>
                </a:ext>
              </a:extLst>
            </p:cNvPr>
            <p:cNvSpPr txBox="1"/>
            <p:nvPr/>
          </p:nvSpPr>
          <p:spPr>
            <a:xfrm>
              <a:off x="732230" y="1890030"/>
              <a:ext cx="2699425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2+2 PROGRAM QUESTIONS</a:t>
              </a:r>
            </a:p>
            <a:p>
              <a:pPr>
                <a:lnSpc>
                  <a:spcPct val="90000"/>
                </a:lnSpc>
              </a:pPr>
              <a:endParaRPr lang="en-U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pierre.chausse@uwaterloo.ca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8E0E1A9-7684-416C-FD9B-A8C983FC3409}"/>
              </a:ext>
            </a:extLst>
          </p:cNvPr>
          <p:cNvSpPr txBox="1"/>
          <p:nvPr/>
        </p:nvSpPr>
        <p:spPr>
          <a:xfrm>
            <a:off x="1044675" y="4973478"/>
            <a:ext cx="343043" cy="100027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6500" b="1">
                <a:solidFill>
                  <a:schemeClr val="tx2"/>
                </a:solidFill>
                <a:latin typeface="Barlow Condensed Medium"/>
              </a:rPr>
              <a:t>3</a:t>
            </a:r>
            <a:endParaRPr lang="en-US" sz="65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111928-8CD4-2BE7-F346-6E1552AF46CE}"/>
              </a:ext>
            </a:extLst>
          </p:cNvPr>
          <p:cNvSpPr txBox="1"/>
          <p:nvPr/>
        </p:nvSpPr>
        <p:spPr>
          <a:xfrm>
            <a:off x="1458845" y="5321009"/>
            <a:ext cx="2229992" cy="652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</a:t>
            </a:r>
          </a:p>
          <a:p>
            <a:pPr>
              <a:lnSpc>
                <a:spcPct val="85000"/>
              </a:lnSpc>
              <a:spcAft>
                <a:spcPts val="500"/>
              </a:spcAft>
            </a:pPr>
            <a:r>
              <a:rPr lang="en-US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OF CLASSES</a:t>
            </a:r>
          </a:p>
          <a:p>
            <a:pPr>
              <a:lnSpc>
                <a:spcPct val="85000"/>
              </a:lnSpc>
            </a:pPr>
            <a:endParaRPr lang="en-US" sz="15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F819E9-53B5-56C2-F5F4-7831610F170D}"/>
              </a:ext>
            </a:extLst>
          </p:cNvPr>
          <p:cNvSpPr txBox="1"/>
          <p:nvPr/>
        </p:nvSpPr>
        <p:spPr>
          <a:xfrm>
            <a:off x="8436101" y="5033530"/>
            <a:ext cx="557845" cy="100027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6500" b="1">
                <a:solidFill>
                  <a:schemeClr val="tx2"/>
                </a:solidFill>
                <a:latin typeface="Barlow Condensed Medium"/>
              </a:rPr>
              <a:t>19</a:t>
            </a:r>
            <a:endParaRPr lang="en-US" sz="65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9BB5FF-C835-F9DA-455E-1E55B75BB432}"/>
              </a:ext>
            </a:extLst>
          </p:cNvPr>
          <p:cNvSpPr txBox="1"/>
          <p:nvPr/>
        </p:nvSpPr>
        <p:spPr>
          <a:xfrm>
            <a:off x="4004686" y="5037063"/>
            <a:ext cx="557845" cy="100027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6500" b="1">
                <a:solidFill>
                  <a:schemeClr val="tx2"/>
                </a:solidFill>
                <a:latin typeface="Barlow Condensed Medium" pitchFamily="2" charset="77"/>
              </a:rPr>
              <a:t>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CC4A06-B1FA-8EFD-F1F5-3802DCB22F96}"/>
              </a:ext>
            </a:extLst>
          </p:cNvPr>
          <p:cNvSpPr txBox="1"/>
          <p:nvPr/>
        </p:nvSpPr>
        <p:spPr>
          <a:xfrm>
            <a:off x="4773356" y="5319684"/>
            <a:ext cx="3540299" cy="652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</a:t>
            </a:r>
          </a:p>
          <a:p>
            <a:pPr>
              <a:lnSpc>
                <a:spcPct val="85000"/>
              </a:lnSpc>
              <a:spcAft>
                <a:spcPts val="500"/>
              </a:spcAft>
            </a:pPr>
            <a:r>
              <a:rPr lang="en-US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COURSE SELECTION</a:t>
            </a:r>
          </a:p>
          <a:p>
            <a:pPr>
              <a:lnSpc>
                <a:spcPct val="85000"/>
              </a:lnSpc>
            </a:pPr>
            <a:endParaRPr lang="en-US" sz="15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E22369-D907-6DA8-1BA3-76E484303B8E}"/>
              </a:ext>
            </a:extLst>
          </p:cNvPr>
          <p:cNvSpPr txBox="1"/>
          <p:nvPr/>
        </p:nvSpPr>
        <p:spPr>
          <a:xfrm>
            <a:off x="2668920" y="3311819"/>
            <a:ext cx="1669047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latin typeface="Barlow Condensed Medium" pitchFamily="2" charset="77"/>
                <a:ea typeface="Arial Narrow" charset="0"/>
                <a:cs typeface="Arial Narrow" charset="0"/>
              </a:rPr>
              <a:t>Zoe</a:t>
            </a:r>
          </a:p>
          <a:p>
            <a:pPr algn="ctr"/>
            <a:r>
              <a:rPr lang="en-US" sz="4400" b="1">
                <a:latin typeface="Barlow Condensed Medium"/>
                <a:ea typeface="Arial Narrow" charset="0"/>
                <a:cs typeface="Arial Narrow" charset="0"/>
              </a:rPr>
              <a:t>Cleeves</a:t>
            </a:r>
            <a:endParaRPr lang="en-US" sz="4400" b="1">
              <a:latin typeface="Barlow Condensed Medium" pitchFamily="2" charset="77"/>
              <a:ea typeface="Arial Narrow" charset="0"/>
              <a:cs typeface="Arial Narrow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B36AEE-E704-AF90-3DB0-A2D6BA336AB6}"/>
              </a:ext>
            </a:extLst>
          </p:cNvPr>
          <p:cNvSpPr txBox="1"/>
          <p:nvPr/>
        </p:nvSpPr>
        <p:spPr>
          <a:xfrm>
            <a:off x="4961198" y="3739168"/>
            <a:ext cx="2442014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ADVISING QUESTIONS</a:t>
            </a:r>
          </a:p>
          <a:p>
            <a:pPr>
              <a:lnSpc>
                <a:spcPct val="90000"/>
              </a:lnSpc>
            </a:pPr>
            <a:endParaRPr lang="en-US" sz="1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econugadv@uwaterloo.ca</a:t>
            </a:r>
            <a:endParaRPr 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Straight Connector 26" descr="Vertical divider line">
            <a:extLst>
              <a:ext uri="{FF2B5EF4-FFF2-40B4-BE49-F238E27FC236}">
                <a16:creationId xmlns:a16="http://schemas.microsoft.com/office/drawing/2014/main" id="{13D29F3B-5731-DBDD-A67C-A2398CF5DF81}"/>
              </a:ext>
            </a:extLst>
          </p:cNvPr>
          <p:cNvCxnSpPr>
            <a:cxnSpLocks/>
          </p:cNvCxnSpPr>
          <p:nvPr/>
        </p:nvCxnSpPr>
        <p:spPr>
          <a:xfrm>
            <a:off x="4847422" y="1523752"/>
            <a:ext cx="0" cy="1631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descr="Vertical divider line">
            <a:extLst>
              <a:ext uri="{FF2B5EF4-FFF2-40B4-BE49-F238E27FC236}">
                <a16:creationId xmlns:a16="http://schemas.microsoft.com/office/drawing/2014/main" id="{CD552336-2D8C-4CDC-9567-58A792243F65}"/>
              </a:ext>
            </a:extLst>
          </p:cNvPr>
          <p:cNvCxnSpPr>
            <a:cxnSpLocks/>
          </p:cNvCxnSpPr>
          <p:nvPr/>
        </p:nvCxnSpPr>
        <p:spPr>
          <a:xfrm>
            <a:off x="3940872" y="5053957"/>
            <a:ext cx="0" cy="10310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descr="Vertical divider line">
            <a:extLst>
              <a:ext uri="{FF2B5EF4-FFF2-40B4-BE49-F238E27FC236}">
                <a16:creationId xmlns:a16="http://schemas.microsoft.com/office/drawing/2014/main" id="{AB8FC3AF-230A-F803-07F1-74F51BF6D651}"/>
              </a:ext>
            </a:extLst>
          </p:cNvPr>
          <p:cNvCxnSpPr>
            <a:cxnSpLocks/>
          </p:cNvCxnSpPr>
          <p:nvPr/>
        </p:nvCxnSpPr>
        <p:spPr>
          <a:xfrm>
            <a:off x="8229623" y="5051706"/>
            <a:ext cx="0" cy="10310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9C1430-4FEC-8DFA-6C3E-5AF4190B6CEE}"/>
              </a:ext>
            </a:extLst>
          </p:cNvPr>
          <p:cNvGrpSpPr/>
          <p:nvPr/>
        </p:nvGrpSpPr>
        <p:grpSpPr>
          <a:xfrm>
            <a:off x="717908" y="3310190"/>
            <a:ext cx="10681928" cy="1537828"/>
            <a:chOff x="1087061" y="3252833"/>
            <a:chExt cx="9875800" cy="1537828"/>
          </a:xfrm>
        </p:grpSpPr>
        <p:cxnSp>
          <p:nvCxnSpPr>
            <p:cNvPr id="33" name="Straight Connector 32" descr="Horizontal divider line">
              <a:extLst>
                <a:ext uri="{FF2B5EF4-FFF2-40B4-BE49-F238E27FC236}">
                  <a16:creationId xmlns:a16="http://schemas.microsoft.com/office/drawing/2014/main" id="{9DEC0291-D7B2-F9C8-A7B4-F59E5DA2B8C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3252833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descr="Horizontal divider line">
              <a:extLst>
                <a:ext uri="{FF2B5EF4-FFF2-40B4-BE49-F238E27FC236}">
                  <a16:creationId xmlns:a16="http://schemas.microsoft.com/office/drawing/2014/main" id="{28F7AE24-4CED-256D-BFB9-74B0CF836283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4790661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C79372-2288-D3CC-D16C-ECA474C765C7}"/>
              </a:ext>
            </a:extLst>
          </p:cNvPr>
          <p:cNvSpPr txBox="1"/>
          <p:nvPr/>
        </p:nvSpPr>
        <p:spPr>
          <a:xfrm>
            <a:off x="9197074" y="5319684"/>
            <a:ext cx="2203045" cy="4565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500"/>
              </a:spcAft>
            </a:pPr>
            <a:r>
              <a:rPr lang="en-US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</a:t>
            </a:r>
          </a:p>
          <a:p>
            <a:pPr>
              <a:lnSpc>
                <a:spcPct val="85000"/>
              </a:lnSpc>
              <a:spcAft>
                <a:spcPts val="500"/>
              </a:spcAft>
            </a:pPr>
            <a:r>
              <a:rPr lang="en-US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DROP/ADD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5452B-2AB4-C5FD-5504-3B07C10B0794}"/>
              </a:ext>
            </a:extLst>
          </p:cNvPr>
          <p:cNvSpPr txBox="1"/>
          <p:nvPr/>
        </p:nvSpPr>
        <p:spPr>
          <a:xfrm>
            <a:off x="7809140" y="3310192"/>
            <a:ext cx="1172116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latin typeface="Barlow Condensed Medium"/>
              </a:rPr>
              <a:t>Priya</a:t>
            </a:r>
          </a:p>
          <a:p>
            <a:pPr algn="ctr"/>
            <a:r>
              <a:rPr lang="en-US" sz="4400" b="1">
                <a:latin typeface="Barlow Condensed Medium"/>
              </a:rPr>
              <a:t>Vyas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D3414F-4C41-F618-4F2B-96642DB5B05F}"/>
              </a:ext>
            </a:extLst>
          </p:cNvPr>
          <p:cNvGrpSpPr/>
          <p:nvPr/>
        </p:nvGrpSpPr>
        <p:grpSpPr>
          <a:xfrm>
            <a:off x="4695320" y="448001"/>
            <a:ext cx="7053667" cy="2617436"/>
            <a:chOff x="-3158070" y="2658507"/>
            <a:chExt cx="6746556" cy="2617436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C9C0535B-342E-81C6-7F18-EA51E93888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77511135"/>
                </p:ext>
              </p:extLst>
            </p:nvPr>
          </p:nvGraphicFramePr>
          <p:xfrm>
            <a:off x="-2165546" y="2658507"/>
            <a:ext cx="3836857" cy="1647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00CFBC-FAAF-4656-00DF-893917891D29}"/>
                </a:ext>
              </a:extLst>
            </p:cNvPr>
            <p:cNvSpPr txBox="1"/>
            <p:nvPr/>
          </p:nvSpPr>
          <p:spPr>
            <a:xfrm>
              <a:off x="-3158070" y="3829393"/>
              <a:ext cx="382061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4400" b="1">
                  <a:latin typeface="Barlow Condensed Medium"/>
                  <a:ea typeface="Arial Narrow" charset="0"/>
                  <a:cs typeface="Arial Narrow" charset="0"/>
                </a:rPr>
                <a:t>Marilena </a:t>
              </a:r>
              <a:r>
                <a:rPr lang="en-US" sz="4400" b="1" err="1">
                  <a:latin typeface="Barlow Condensed Medium"/>
                  <a:ea typeface="Arial Narrow" charset="0"/>
                  <a:cs typeface="Arial Narrow" charset="0"/>
                </a:rPr>
                <a:t>Strambu</a:t>
              </a:r>
            </a:p>
            <a:p>
              <a:pPr algn="ctr"/>
              <a:r>
                <a:rPr lang="en-US" sz="4400" b="1">
                  <a:latin typeface="Barlow Condensed Medium"/>
                  <a:ea typeface="Arial Narrow" charset="0"/>
                  <a:cs typeface="Arial Narrow" charset="0"/>
                </a:rPr>
                <a:t>Julie Pocock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2343EA-3DBE-86D3-A8CF-6D3BC6EF2EA6}"/>
                </a:ext>
              </a:extLst>
            </p:cNvPr>
            <p:cNvSpPr txBox="1"/>
            <p:nvPr/>
          </p:nvSpPr>
          <p:spPr>
            <a:xfrm>
              <a:off x="582469" y="3798206"/>
              <a:ext cx="3006017" cy="11633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latin typeface="Verdana"/>
                  <a:ea typeface="Verdana"/>
                  <a:cs typeface="Verdana" panose="020B0604030504040204" pitchFamily="34" charset="0"/>
                </a:rPr>
                <a:t>TRANSFER CREDIT QUESTIONS</a:t>
              </a:r>
            </a:p>
            <a:p>
              <a:pPr>
                <a:lnSpc>
                  <a:spcPct val="90000"/>
                </a:lnSpc>
              </a:pPr>
              <a:endParaRPr lang="en-U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400">
                  <a:latin typeface="Verdana"/>
                  <a:ea typeface="Verdana"/>
                  <a:cs typeface="Verdana" panose="020B0604030504040204" pitchFamily="34" charset="0"/>
                  <a:hlinkClick r:id="rId5"/>
                </a:rPr>
                <a:t>Marilena.strambu@uwaterloo.ca</a:t>
              </a:r>
              <a:endPara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endParaRPr>
            </a:p>
            <a:p>
              <a:pPr>
                <a:lnSpc>
                  <a:spcPct val="90000"/>
                </a:lnSpc>
              </a:pPr>
              <a:endPara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90000"/>
                </a:lnSpc>
              </a:pPr>
              <a:endPara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400">
                  <a:latin typeface="Verdana"/>
                  <a:ea typeface="Verdana"/>
                  <a:cs typeface="Verdana" panose="020B0604030504040204" pitchFamily="34" charset="0"/>
                  <a:hlinkClick r:id="rId6"/>
                </a:rPr>
                <a:t>Jpocock@uwaterloo.ca</a:t>
              </a:r>
              <a:endPara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44E3D-F724-51A6-6761-33143D8E4DA1}"/>
              </a:ext>
            </a:extLst>
          </p:cNvPr>
          <p:cNvSpPr/>
          <p:nvPr/>
        </p:nvSpPr>
        <p:spPr>
          <a:xfrm>
            <a:off x="8973262" y="2820602"/>
            <a:ext cx="1509770" cy="247844"/>
          </a:xfrm>
          <a:prstGeom prst="rect">
            <a:avLst/>
          </a:prstGeom>
          <a:solidFill>
            <a:schemeClr val="accent1"/>
          </a:solidFill>
        </p:spPr>
        <p:txBody>
          <a:bodyPr wrap="square" tIns="54000" bIns="3600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>
                <a:latin typeface="Verdana"/>
                <a:ea typeface="Verdana"/>
                <a:cs typeface="Verdana"/>
              </a:rPr>
              <a:t>Please CC’ Pierre</a:t>
            </a:r>
            <a:endParaRPr lang="en-US" sz="1200"/>
          </a:p>
        </p:txBody>
      </p:sp>
      <p:cxnSp>
        <p:nvCxnSpPr>
          <p:cNvPr id="50" name="Straight Connector 49" descr="Vertical divider line">
            <a:extLst>
              <a:ext uri="{FF2B5EF4-FFF2-40B4-BE49-F238E27FC236}">
                <a16:creationId xmlns:a16="http://schemas.microsoft.com/office/drawing/2014/main" id="{4F8C67F7-C6F8-6BFF-EBDF-620CB014592C}"/>
              </a:ext>
            </a:extLst>
          </p:cNvPr>
          <p:cNvCxnSpPr>
            <a:cxnSpLocks/>
          </p:cNvCxnSpPr>
          <p:nvPr/>
        </p:nvCxnSpPr>
        <p:spPr>
          <a:xfrm>
            <a:off x="4805526" y="3613735"/>
            <a:ext cx="0" cy="10310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 descr="Vertical divider line">
            <a:extLst>
              <a:ext uri="{FF2B5EF4-FFF2-40B4-BE49-F238E27FC236}">
                <a16:creationId xmlns:a16="http://schemas.microsoft.com/office/drawing/2014/main" id="{DD995A20-6EE3-F360-5FAE-1980D70A881A}"/>
              </a:ext>
            </a:extLst>
          </p:cNvPr>
          <p:cNvCxnSpPr>
            <a:cxnSpLocks/>
          </p:cNvCxnSpPr>
          <p:nvPr/>
        </p:nvCxnSpPr>
        <p:spPr>
          <a:xfrm>
            <a:off x="7507121" y="3613735"/>
            <a:ext cx="0" cy="10310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 descr="Vertical divider line">
            <a:extLst>
              <a:ext uri="{FF2B5EF4-FFF2-40B4-BE49-F238E27FC236}">
                <a16:creationId xmlns:a16="http://schemas.microsoft.com/office/drawing/2014/main" id="{95509778-E84B-BFA3-BB22-543E699DDEC9}"/>
              </a:ext>
            </a:extLst>
          </p:cNvPr>
          <p:cNvCxnSpPr>
            <a:cxnSpLocks/>
          </p:cNvCxnSpPr>
          <p:nvPr/>
        </p:nvCxnSpPr>
        <p:spPr>
          <a:xfrm>
            <a:off x="3694345" y="5051705"/>
            <a:ext cx="0" cy="10310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E073-0DCE-184D-B970-2F0B746F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Barlow Condensed Medium"/>
              </a:rPr>
              <a:t>Transfer Credits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58E89D-92BA-8A4E-955C-CC379033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63" y="2270413"/>
            <a:ext cx="5294008" cy="3844315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600">
                <a:latin typeface="Verdana"/>
                <a:ea typeface="Verdana"/>
                <a:cs typeface="+mn-lt"/>
              </a:rPr>
              <a:t>A MAXIMUM OF 20 COURSES CAN BE TRANSFERRED.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600">
                <a:latin typeface="Verdana"/>
                <a:ea typeface="+mn-lt"/>
                <a:cs typeface="+mn-lt"/>
              </a:rPr>
              <a:t>WE CHOOSE THE BEST COURSES TO TRANSFER BASED ON WHAT IS NEEDED FOR YOUR PROGRAM. 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600">
                <a:latin typeface="Verdana"/>
                <a:ea typeface="+mn-lt"/>
                <a:cs typeface="+mn-lt"/>
              </a:rPr>
              <a:t>FOR EXAMPLE, WE TRY TO TRANSFER AS MANY OF THE BREADTH REQUIREMENTS AS POSSIBLE. 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600">
                <a:latin typeface="Verdana"/>
                <a:ea typeface="+mn-lt"/>
                <a:cs typeface="+mn-lt"/>
              </a:rPr>
              <a:t>FEEL FREE TO CONTACT US IF YOU WANT TO CHANGE THEM BY CONTACTING MARILENA AND PIERRE.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endParaRPr lang="en-US" sz="1100">
              <a:latin typeface="Verdana"/>
              <a:ea typeface="+mn-lt"/>
              <a:cs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6CADD5-9395-AA42-569A-D006179C8A4E}"/>
              </a:ext>
            </a:extLst>
          </p:cNvPr>
          <p:cNvGrpSpPr/>
          <p:nvPr/>
        </p:nvGrpSpPr>
        <p:grpSpPr>
          <a:xfrm>
            <a:off x="6442363" y="1756064"/>
            <a:ext cx="5458691" cy="4436918"/>
            <a:chOff x="1087061" y="3252833"/>
            <a:chExt cx="9875800" cy="1537828"/>
          </a:xfrm>
        </p:grpSpPr>
        <p:cxnSp>
          <p:nvCxnSpPr>
            <p:cNvPr id="13" name="Straight Connector 12" descr="Horizontal divider line">
              <a:extLst>
                <a:ext uri="{FF2B5EF4-FFF2-40B4-BE49-F238E27FC236}">
                  <a16:creationId xmlns:a16="http://schemas.microsoft.com/office/drawing/2014/main" id="{C9C16993-6DCF-FB54-B9E2-099D8FC058C4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3252833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descr="Horizontal divider line">
              <a:extLst>
                <a:ext uri="{FF2B5EF4-FFF2-40B4-BE49-F238E27FC236}">
                  <a16:creationId xmlns:a16="http://schemas.microsoft.com/office/drawing/2014/main" id="{09D1E195-27A8-3F3E-51FD-98B9A0EF4769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4790661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0B43B426-8600-4F9C-B677-1B3BACC318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8" r="2642"/>
          <a:stretch>
            <a:fillRect/>
          </a:stretch>
        </p:blipFill>
        <p:spPr>
          <a:xfrm>
            <a:off x="249634" y="1758931"/>
            <a:ext cx="5844431" cy="40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E073-0DCE-184D-B970-2F0B746F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low Condensed Medium"/>
              </a:rPr>
              <a:t>HONOURS ECONOMICS + Intensive specialization 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58E89D-92BA-8A4E-955C-CC379033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519" y="2866348"/>
            <a:ext cx="4950372" cy="3707766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Verdana"/>
              </a:rPr>
              <a:t>FIRST FALL: ECON 290, ECON 322 AND EMLS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Verdana"/>
              </a:rPr>
              <a:t>FIRST WINTER: ECON 391, ECON 323</a:t>
            </a:r>
            <a:endParaRPr lang="en-US" sz="1400">
              <a:latin typeface="Verdana"/>
              <a:ea typeface="Verdana"/>
              <a:cs typeface="+mn-lt"/>
            </a:endParaRP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+mn-lt"/>
                <a:cs typeface="+mn-lt"/>
              </a:rPr>
              <a:t>SPRING TERM: ECON 306, ECON 393*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+mn-lt"/>
                <a:cs typeface="+mn-lt"/>
              </a:rPr>
              <a:t>SECOND FALL &amp; WINTER: ECON 406/7/8/9 AND TWO 400-LEVEL ELECTIVES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100">
                <a:latin typeface="Verdana"/>
                <a:ea typeface="+mn-lt"/>
                <a:cs typeface="+mn-lt"/>
              </a:rPr>
              <a:t>ADD ELECTIVES AND ARTS BREADTH REQ. TO ABOVE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100">
                <a:latin typeface="Verdana"/>
                <a:ea typeface="+mn-lt"/>
                <a:cs typeface="+mn-lt"/>
              </a:rPr>
              <a:t>COURSES ADDITIONAL TO THIS WILL DEPEND ON YOUR INDIVIDUAL TRANSFER CREDITS</a:t>
            </a:r>
            <a:endParaRPr lang="en-US" sz="1050">
              <a:latin typeface="Verdana"/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14464-F0C1-554B-BDB9-178C9057A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2" r="2827"/>
          <a:stretch/>
        </p:blipFill>
        <p:spPr>
          <a:xfrm>
            <a:off x="-29872" y="1527142"/>
            <a:ext cx="6267384" cy="5330858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E362569-70AF-1431-B607-9226CA715B39}"/>
              </a:ext>
            </a:extLst>
          </p:cNvPr>
          <p:cNvSpPr txBox="1">
            <a:spLocks/>
          </p:cNvSpPr>
          <p:nvPr/>
        </p:nvSpPr>
        <p:spPr>
          <a:xfrm>
            <a:off x="7345916" y="2233188"/>
            <a:ext cx="3771865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50">
                <a:latin typeface="Verdana"/>
                <a:ea typeface="+mn-lt"/>
                <a:cs typeface="+mn-lt"/>
              </a:rPr>
              <a:t>ECON COURSES</a:t>
            </a:r>
            <a:br>
              <a:rPr lang="en-US" sz="1400" b="1" spc="-50">
                <a:latin typeface="Verdana"/>
                <a:ea typeface="+mn-lt"/>
                <a:cs typeface="+mn-lt"/>
              </a:rPr>
            </a:br>
            <a:r>
              <a:rPr lang="en-US" sz="1400" spc="-50">
                <a:latin typeface="Verdana"/>
                <a:ea typeface="+mn-lt"/>
                <a:cs typeface="+mn-lt"/>
              </a:rPr>
              <a:t>TOTAL</a:t>
            </a:r>
            <a:endParaRPr lang="en-US" sz="1400">
              <a:latin typeface="Verdana"/>
              <a:ea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9EBDD-0124-4540-F3B2-7E6CD77FB0C5}"/>
              </a:ext>
            </a:extLst>
          </p:cNvPr>
          <p:cNvSpPr txBox="1"/>
          <p:nvPr/>
        </p:nvSpPr>
        <p:spPr>
          <a:xfrm>
            <a:off x="6766795" y="2046861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16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92503-41A3-2D0C-2A8D-3EDF60CEA2AB}"/>
              </a:ext>
            </a:extLst>
          </p:cNvPr>
          <p:cNvSpPr txBox="1"/>
          <p:nvPr/>
        </p:nvSpPr>
        <p:spPr>
          <a:xfrm>
            <a:off x="6766794" y="1329305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11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AF2E37-C9D8-880B-D233-00809487BD94}"/>
              </a:ext>
            </a:extLst>
          </p:cNvPr>
          <p:cNvSpPr txBox="1">
            <a:spLocks/>
          </p:cNvSpPr>
          <p:nvPr/>
        </p:nvSpPr>
        <p:spPr>
          <a:xfrm>
            <a:off x="7345916" y="1454256"/>
            <a:ext cx="1663267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50">
                <a:latin typeface="Verdana"/>
                <a:ea typeface="+mn-lt"/>
                <a:cs typeface="+mn-lt"/>
              </a:rPr>
              <a:t>CORE COURSES</a:t>
            </a:r>
            <a:br>
              <a:rPr lang="en-US" sz="1400" b="1" spc="-50">
                <a:latin typeface="Verdana"/>
                <a:ea typeface="+mn-lt"/>
                <a:cs typeface="+mn-lt"/>
              </a:rPr>
            </a:br>
            <a:endParaRPr lang="en-US" sz="1400">
              <a:latin typeface="Verdana"/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4DE96-4EBC-CD67-69D9-E5CE0082B028}"/>
              </a:ext>
            </a:extLst>
          </p:cNvPr>
          <p:cNvSpPr txBox="1"/>
          <p:nvPr/>
        </p:nvSpPr>
        <p:spPr>
          <a:xfrm>
            <a:off x="9202252" y="1291583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5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5168579-6D60-4B35-F5FA-8C55EB70E66C}"/>
              </a:ext>
            </a:extLst>
          </p:cNvPr>
          <p:cNvSpPr txBox="1">
            <a:spLocks/>
          </p:cNvSpPr>
          <p:nvPr/>
        </p:nvSpPr>
        <p:spPr>
          <a:xfrm>
            <a:off x="9656035" y="1402191"/>
            <a:ext cx="1833789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50">
                <a:latin typeface="Verdana"/>
                <a:ea typeface="+mn-lt"/>
                <a:cs typeface="+mn-lt"/>
              </a:rPr>
              <a:t>ELECTIVE COURSES</a:t>
            </a:r>
            <a:endParaRPr lang="en-US" sz="1400">
              <a:latin typeface="Verdana"/>
              <a:ea typeface="Verdan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6CADD5-9395-AA42-569A-D006179C8A4E}"/>
              </a:ext>
            </a:extLst>
          </p:cNvPr>
          <p:cNvGrpSpPr/>
          <p:nvPr/>
        </p:nvGrpSpPr>
        <p:grpSpPr>
          <a:xfrm>
            <a:off x="6740441" y="1353666"/>
            <a:ext cx="4587758" cy="1537828"/>
            <a:chOff x="1087061" y="3252833"/>
            <a:chExt cx="9875800" cy="1537828"/>
          </a:xfrm>
        </p:grpSpPr>
        <p:cxnSp>
          <p:nvCxnSpPr>
            <p:cNvPr id="13" name="Straight Connector 12" descr="Horizontal divider line">
              <a:extLst>
                <a:ext uri="{FF2B5EF4-FFF2-40B4-BE49-F238E27FC236}">
                  <a16:creationId xmlns:a16="http://schemas.microsoft.com/office/drawing/2014/main" id="{C9C16993-6DCF-FB54-B9E2-099D8FC058C4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3252833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descr="Horizontal divider line">
              <a:extLst>
                <a:ext uri="{FF2B5EF4-FFF2-40B4-BE49-F238E27FC236}">
                  <a16:creationId xmlns:a16="http://schemas.microsoft.com/office/drawing/2014/main" id="{09D1E195-27A8-3F3E-51FD-98B9A0EF4769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4790661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327FDA-EE6A-1A74-1E0A-2A6C654C8344}"/>
              </a:ext>
            </a:extLst>
          </p:cNvPr>
          <p:cNvSpPr txBox="1"/>
          <p:nvPr/>
        </p:nvSpPr>
        <p:spPr>
          <a:xfrm>
            <a:off x="9202252" y="2041106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70%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46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E073-0DCE-184D-B970-2F0B746F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low Condensed Medium"/>
              </a:rPr>
              <a:t>HONOURS ECONOMICS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58E89D-92BA-8A4E-955C-CC379033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519" y="2866348"/>
            <a:ext cx="4950372" cy="3707766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Verdana"/>
              </a:rPr>
              <a:t>FIRST FALL: ECON 290, ECON 322 AND EMLS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Verdana"/>
              </a:rPr>
              <a:t>FIRST WINTER: ECON 391, ECON 323,</a:t>
            </a:r>
            <a:endParaRPr lang="en-US" sz="1400">
              <a:latin typeface="Verdana"/>
              <a:ea typeface="Verdana"/>
              <a:cs typeface="+mn-lt"/>
            </a:endParaRP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+mn-lt"/>
                <a:cs typeface="+mn-lt"/>
              </a:rPr>
              <a:t>SPRING TERM: ECON 306, ECON 393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+mn-lt"/>
                <a:cs typeface="+mn-lt"/>
              </a:rPr>
              <a:t>SECOND FALL: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+mn-lt"/>
                <a:cs typeface="+mn-lt"/>
              </a:rPr>
              <a:t>SECOND WINTER: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+mn-lt"/>
                <a:cs typeface="+mn-lt"/>
              </a:rPr>
              <a:t>SECOND FALL OR WINTER: ECON 406/7/8/9 AND TWO 400-LEVEL ELECTIVES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14464-F0C1-554B-BDB9-178C9057A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2" r="2827"/>
          <a:stretch/>
        </p:blipFill>
        <p:spPr>
          <a:xfrm>
            <a:off x="-29872" y="1527142"/>
            <a:ext cx="6267384" cy="5330858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E362569-70AF-1431-B607-9226CA715B39}"/>
              </a:ext>
            </a:extLst>
          </p:cNvPr>
          <p:cNvSpPr txBox="1">
            <a:spLocks/>
          </p:cNvSpPr>
          <p:nvPr/>
        </p:nvSpPr>
        <p:spPr>
          <a:xfrm>
            <a:off x="7345916" y="2233188"/>
            <a:ext cx="3771865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50">
                <a:latin typeface="Verdana"/>
                <a:ea typeface="+mn-lt"/>
                <a:cs typeface="+mn-lt"/>
              </a:rPr>
              <a:t>ECON COURSES</a:t>
            </a:r>
            <a:br>
              <a:rPr lang="en-US" sz="1400" b="1" spc="-50">
                <a:latin typeface="Verdana"/>
                <a:ea typeface="+mn-lt"/>
                <a:cs typeface="+mn-lt"/>
              </a:rPr>
            </a:br>
            <a:r>
              <a:rPr lang="en-US" sz="1400" spc="-50">
                <a:latin typeface="Verdana"/>
                <a:ea typeface="+mn-lt"/>
                <a:cs typeface="+mn-lt"/>
              </a:rPr>
              <a:t>TOTAL</a:t>
            </a:r>
            <a:endParaRPr lang="en-US" sz="1400">
              <a:latin typeface="Verdana"/>
              <a:ea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9EBDD-0124-4540-F3B2-7E6CD77FB0C5}"/>
              </a:ext>
            </a:extLst>
          </p:cNvPr>
          <p:cNvSpPr txBox="1"/>
          <p:nvPr/>
        </p:nvSpPr>
        <p:spPr>
          <a:xfrm>
            <a:off x="6766795" y="2046861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21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92503-41A3-2D0C-2A8D-3EDF60CEA2AB}"/>
              </a:ext>
            </a:extLst>
          </p:cNvPr>
          <p:cNvSpPr txBox="1"/>
          <p:nvPr/>
        </p:nvSpPr>
        <p:spPr>
          <a:xfrm>
            <a:off x="6766794" y="1329305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16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AF2E37-C9D8-880B-D233-00809487BD94}"/>
              </a:ext>
            </a:extLst>
          </p:cNvPr>
          <p:cNvSpPr txBox="1">
            <a:spLocks/>
          </p:cNvSpPr>
          <p:nvPr/>
        </p:nvSpPr>
        <p:spPr>
          <a:xfrm>
            <a:off x="7345916" y="1454256"/>
            <a:ext cx="1663267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50">
                <a:latin typeface="Verdana"/>
                <a:ea typeface="+mn-lt"/>
                <a:cs typeface="+mn-lt"/>
              </a:rPr>
              <a:t>CORE COURSES</a:t>
            </a:r>
            <a:br>
              <a:rPr lang="en-US" sz="1400" b="1" spc="-50">
                <a:latin typeface="Verdana"/>
                <a:ea typeface="+mn-lt"/>
                <a:cs typeface="+mn-lt"/>
              </a:rPr>
            </a:br>
            <a:endParaRPr lang="en-US" sz="1400">
              <a:latin typeface="Verdana"/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4DE96-4EBC-CD67-69D9-E5CE0082B028}"/>
              </a:ext>
            </a:extLst>
          </p:cNvPr>
          <p:cNvSpPr txBox="1"/>
          <p:nvPr/>
        </p:nvSpPr>
        <p:spPr>
          <a:xfrm>
            <a:off x="9202252" y="1291583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5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5168579-6D60-4B35-F5FA-8C55EB70E66C}"/>
              </a:ext>
            </a:extLst>
          </p:cNvPr>
          <p:cNvSpPr txBox="1">
            <a:spLocks/>
          </p:cNvSpPr>
          <p:nvPr/>
        </p:nvSpPr>
        <p:spPr>
          <a:xfrm>
            <a:off x="9656035" y="1402191"/>
            <a:ext cx="1833789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50">
                <a:latin typeface="Verdana"/>
                <a:ea typeface="+mn-lt"/>
                <a:cs typeface="+mn-lt"/>
              </a:rPr>
              <a:t>ELECTIVE COURSES</a:t>
            </a:r>
            <a:endParaRPr lang="en-US" sz="1400">
              <a:latin typeface="Verdana"/>
              <a:ea typeface="Verdan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6CADD5-9395-AA42-569A-D006179C8A4E}"/>
              </a:ext>
            </a:extLst>
          </p:cNvPr>
          <p:cNvGrpSpPr/>
          <p:nvPr/>
        </p:nvGrpSpPr>
        <p:grpSpPr>
          <a:xfrm>
            <a:off x="6740441" y="1353666"/>
            <a:ext cx="4587758" cy="1537828"/>
            <a:chOff x="1087061" y="3252833"/>
            <a:chExt cx="9875800" cy="1537828"/>
          </a:xfrm>
        </p:grpSpPr>
        <p:cxnSp>
          <p:nvCxnSpPr>
            <p:cNvPr id="13" name="Straight Connector 12" descr="Horizontal divider line">
              <a:extLst>
                <a:ext uri="{FF2B5EF4-FFF2-40B4-BE49-F238E27FC236}">
                  <a16:creationId xmlns:a16="http://schemas.microsoft.com/office/drawing/2014/main" id="{C9C16993-6DCF-FB54-B9E2-099D8FC058C4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3252833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descr="Horizontal divider line">
              <a:extLst>
                <a:ext uri="{FF2B5EF4-FFF2-40B4-BE49-F238E27FC236}">
                  <a16:creationId xmlns:a16="http://schemas.microsoft.com/office/drawing/2014/main" id="{09D1E195-27A8-3F3E-51FD-98B9A0EF4769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4790661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797392D-65A8-FD88-603E-65A20CDBD599}"/>
              </a:ext>
            </a:extLst>
          </p:cNvPr>
          <p:cNvSpPr/>
          <p:nvPr/>
        </p:nvSpPr>
        <p:spPr>
          <a:xfrm>
            <a:off x="10625739" y="3787285"/>
            <a:ext cx="984084" cy="247845"/>
          </a:xfrm>
          <a:prstGeom prst="rect">
            <a:avLst/>
          </a:prstGeom>
          <a:solidFill>
            <a:schemeClr val="accent1"/>
          </a:solidFill>
        </p:spPr>
        <p:txBody>
          <a:bodyPr wrap="square" tIns="54000" bIns="3600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>
                <a:latin typeface="Verdana"/>
                <a:ea typeface="Verdana"/>
                <a:cs typeface="Verdana"/>
              </a:rPr>
              <a:t>ECON 392</a:t>
            </a:r>
            <a:endParaRPr 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1A114-E80E-C95A-D868-1A4855BD3641}"/>
              </a:ext>
            </a:extLst>
          </p:cNvPr>
          <p:cNvSpPr/>
          <p:nvPr/>
        </p:nvSpPr>
        <p:spPr>
          <a:xfrm>
            <a:off x="8542278" y="4720231"/>
            <a:ext cx="984084" cy="24784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54000" rIns="91440" bIns="3600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>
                <a:latin typeface="Verdana"/>
                <a:ea typeface="Verdana"/>
                <a:cs typeface="Verdana"/>
              </a:rPr>
              <a:t>ECON 491</a:t>
            </a:r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DA8484-67C5-A620-48F9-A4D533E6521F}"/>
              </a:ext>
            </a:extLst>
          </p:cNvPr>
          <p:cNvSpPr/>
          <p:nvPr/>
        </p:nvSpPr>
        <p:spPr>
          <a:xfrm>
            <a:off x="8956758" y="5181867"/>
            <a:ext cx="984084" cy="247845"/>
          </a:xfrm>
          <a:prstGeom prst="rect">
            <a:avLst/>
          </a:prstGeom>
          <a:solidFill>
            <a:schemeClr val="accent1"/>
          </a:solidFill>
        </p:spPr>
        <p:txBody>
          <a:bodyPr wrap="square" tIns="54000" bIns="3600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>
                <a:latin typeface="Verdana"/>
                <a:ea typeface="Verdana"/>
                <a:cs typeface="Verdana"/>
              </a:rPr>
              <a:t>ECON 496</a:t>
            </a:r>
            <a:endParaRPr 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F97B0E-9414-DA38-35DB-3CFDDD0213C7}"/>
              </a:ext>
            </a:extLst>
          </p:cNvPr>
          <p:cNvSpPr/>
          <p:nvPr/>
        </p:nvSpPr>
        <p:spPr>
          <a:xfrm>
            <a:off x="9694584" y="5938949"/>
            <a:ext cx="984084" cy="247845"/>
          </a:xfrm>
          <a:prstGeom prst="rect">
            <a:avLst/>
          </a:prstGeom>
          <a:solidFill>
            <a:schemeClr val="accent1"/>
          </a:solidFill>
        </p:spPr>
        <p:txBody>
          <a:bodyPr wrap="square" tIns="54000" bIns="3600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>
                <a:latin typeface="Verdana"/>
                <a:ea typeface="Verdana"/>
                <a:cs typeface="Verdana"/>
              </a:rPr>
              <a:t>ECON 421</a:t>
            </a:r>
            <a:endParaRPr lang="en-US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A7429F-CC2D-0D82-3436-83818361795C}"/>
              </a:ext>
            </a:extLst>
          </p:cNvPr>
          <p:cNvSpPr/>
          <p:nvPr/>
        </p:nvSpPr>
        <p:spPr>
          <a:xfrm>
            <a:off x="10795827" y="5935128"/>
            <a:ext cx="984084" cy="247845"/>
          </a:xfrm>
          <a:prstGeom prst="rect">
            <a:avLst/>
          </a:prstGeom>
          <a:solidFill>
            <a:schemeClr val="accent1"/>
          </a:solidFill>
        </p:spPr>
        <p:txBody>
          <a:bodyPr wrap="square" tIns="54000" bIns="3600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>
                <a:latin typeface="Verdana"/>
                <a:ea typeface="Verdana"/>
                <a:cs typeface="Verdana"/>
              </a:rPr>
              <a:t>ECON 472</a:t>
            </a:r>
            <a:endParaRPr lang="en-US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816F82-9694-1E51-A0AA-70E52DB8EAE6}"/>
              </a:ext>
            </a:extLst>
          </p:cNvPr>
          <p:cNvSpPr txBox="1"/>
          <p:nvPr/>
        </p:nvSpPr>
        <p:spPr>
          <a:xfrm>
            <a:off x="9202252" y="2041106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75%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22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E073-0DCE-184D-B970-2F0B746F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Barlow Condensed Medium"/>
              </a:rPr>
              <a:t>HONOURS MATHEMATICAL ECONOMICS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58E89D-92BA-8A4E-955C-CC379033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977" y="2774541"/>
            <a:ext cx="4950372" cy="3707766"/>
          </a:xfrm>
        </p:spPr>
        <p:txBody>
          <a:bodyPr anchor="ctr">
            <a:normAutofit fontScale="92500"/>
          </a:bodyPr>
          <a:lstStyle/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Verdana"/>
              </a:rPr>
              <a:t>FIRST FALL: ECON 290 AND EMLS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Verdana"/>
              </a:rPr>
              <a:t>FIRST WINTER: ECON 391, ECON 392</a:t>
            </a:r>
            <a:endParaRPr lang="en-US" sz="1400">
              <a:latin typeface="Verdana"/>
              <a:ea typeface="Verdana"/>
              <a:cs typeface="+mn-lt"/>
            </a:endParaRP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+mn-lt"/>
                <a:cs typeface="+mn-lt"/>
              </a:rPr>
              <a:t>SPRING TERM: ECON 306, ECON 393*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+mn-lt"/>
                <a:cs typeface="+mn-lt"/>
              </a:rPr>
              <a:t>SECOND FALL: ECON 491, 406/7/8/9, 4XX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+mn-lt"/>
                <a:cs typeface="+mn-lt"/>
              </a:rPr>
              <a:t>SECOND WINTER: ECON 496, 472, 4XX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400">
                <a:latin typeface="Verdana"/>
                <a:ea typeface="+mn-lt"/>
                <a:cs typeface="+mn-lt"/>
              </a:rPr>
              <a:t>A minimum of 7 courses from the MATH Faculty</a:t>
            </a:r>
          </a:p>
          <a:p>
            <a:pPr marL="285750" indent="-285750">
              <a:buClr>
                <a:srgbClr val="000000"/>
              </a:buClr>
              <a:buFont typeface="Courier New" charset="2"/>
              <a:buChar char="o"/>
            </a:pPr>
            <a:r>
              <a:rPr lang="en-US" sz="1100">
                <a:latin typeface="Verdana"/>
                <a:ea typeface="+mn-lt"/>
                <a:cs typeface="+mn-lt"/>
              </a:rPr>
              <a:t>ADD ELECTIVES AND ARTS BREADTH REQ. TO ABOVE </a:t>
            </a:r>
          </a:p>
          <a:p>
            <a:pPr marL="285750" indent="-285750">
              <a:lnSpc>
                <a:spcPts val="2100"/>
              </a:lnSpc>
              <a:buClr>
                <a:srgbClr val="000000"/>
              </a:buClr>
              <a:buFont typeface="Courier New" charset="2"/>
              <a:buChar char="o"/>
            </a:pPr>
            <a:r>
              <a:rPr lang="en-US" sz="1100">
                <a:latin typeface="Verdana"/>
                <a:ea typeface="+mn-lt"/>
                <a:cs typeface="+mn-lt"/>
              </a:rPr>
              <a:t>EXAMPLE: EXACT PLAN WILL DEPEND ON YOUR TRANSFER CREDITS </a:t>
            </a:r>
            <a:endParaRPr lang="en-US" sz="1050">
              <a:latin typeface="Verdana"/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14464-F0C1-554B-BDB9-178C9057A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2" r="2827"/>
          <a:stretch/>
        </p:blipFill>
        <p:spPr>
          <a:xfrm>
            <a:off x="-29872" y="1527142"/>
            <a:ext cx="6267384" cy="5330858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E362569-70AF-1431-B607-9226CA715B39}"/>
              </a:ext>
            </a:extLst>
          </p:cNvPr>
          <p:cNvSpPr txBox="1">
            <a:spLocks/>
          </p:cNvSpPr>
          <p:nvPr/>
        </p:nvSpPr>
        <p:spPr>
          <a:xfrm>
            <a:off x="7363501" y="2233188"/>
            <a:ext cx="3771865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50">
                <a:latin typeface="Verdana"/>
                <a:ea typeface="+mn-lt"/>
                <a:cs typeface="+mn-lt"/>
              </a:rPr>
              <a:t>ECON COURSES</a:t>
            </a:r>
            <a:br>
              <a:rPr lang="en-US" sz="1400" b="1" spc="-50">
                <a:latin typeface="Verdana"/>
                <a:ea typeface="+mn-lt"/>
                <a:cs typeface="+mn-lt"/>
              </a:rPr>
            </a:br>
            <a:r>
              <a:rPr lang="en-US" sz="1400" spc="-50">
                <a:latin typeface="Verdana"/>
                <a:ea typeface="+mn-lt"/>
                <a:cs typeface="+mn-lt"/>
              </a:rPr>
              <a:t>TOTAL</a:t>
            </a:r>
            <a:endParaRPr lang="en-US" sz="1400">
              <a:latin typeface="Verdana"/>
              <a:ea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9EBDD-0124-4540-F3B2-7E6CD77FB0C5}"/>
              </a:ext>
            </a:extLst>
          </p:cNvPr>
          <p:cNvSpPr txBox="1"/>
          <p:nvPr/>
        </p:nvSpPr>
        <p:spPr>
          <a:xfrm>
            <a:off x="6784380" y="2046861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16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92503-41A3-2D0C-2A8D-3EDF60CEA2AB}"/>
              </a:ext>
            </a:extLst>
          </p:cNvPr>
          <p:cNvSpPr txBox="1"/>
          <p:nvPr/>
        </p:nvSpPr>
        <p:spPr>
          <a:xfrm>
            <a:off x="6784379" y="1329305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13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AF2E37-C9D8-880B-D233-00809487BD94}"/>
              </a:ext>
            </a:extLst>
          </p:cNvPr>
          <p:cNvSpPr txBox="1">
            <a:spLocks/>
          </p:cNvSpPr>
          <p:nvPr/>
        </p:nvSpPr>
        <p:spPr>
          <a:xfrm>
            <a:off x="7363501" y="1454256"/>
            <a:ext cx="1833789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50">
                <a:latin typeface="Verdana"/>
                <a:ea typeface="+mn-lt"/>
                <a:cs typeface="+mn-lt"/>
              </a:rPr>
              <a:t>MATH COURSES</a:t>
            </a:r>
            <a:br>
              <a:rPr lang="en-US" sz="1400" b="1" spc="-50">
                <a:latin typeface="Verdana"/>
                <a:ea typeface="+mn-lt"/>
                <a:cs typeface="+mn-lt"/>
              </a:rPr>
            </a:br>
            <a:endParaRPr lang="en-US" sz="1400">
              <a:latin typeface="Verdana"/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4DE96-4EBC-CD67-69D9-E5CE0082B028}"/>
              </a:ext>
            </a:extLst>
          </p:cNvPr>
          <p:cNvSpPr txBox="1"/>
          <p:nvPr/>
        </p:nvSpPr>
        <p:spPr>
          <a:xfrm>
            <a:off x="9219837" y="1291583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60%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5168579-6D60-4B35-F5FA-8C55EB70E66C}"/>
              </a:ext>
            </a:extLst>
          </p:cNvPr>
          <p:cNvSpPr txBox="1">
            <a:spLocks/>
          </p:cNvSpPr>
          <p:nvPr/>
        </p:nvSpPr>
        <p:spPr>
          <a:xfrm>
            <a:off x="10268466" y="1419314"/>
            <a:ext cx="1202556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50">
                <a:latin typeface="Verdana"/>
                <a:ea typeface="+mn-lt"/>
                <a:cs typeface="+mn-lt"/>
              </a:rPr>
              <a:t>MATH AVG</a:t>
            </a:r>
            <a:endParaRPr lang="en-US" sz="1400">
              <a:latin typeface="Verdana"/>
              <a:ea typeface="Verdan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6CADD5-9395-AA42-569A-D006179C8A4E}"/>
              </a:ext>
            </a:extLst>
          </p:cNvPr>
          <p:cNvGrpSpPr/>
          <p:nvPr/>
        </p:nvGrpSpPr>
        <p:grpSpPr>
          <a:xfrm>
            <a:off x="6740441" y="1353666"/>
            <a:ext cx="4587758" cy="1537828"/>
            <a:chOff x="1087061" y="3252833"/>
            <a:chExt cx="9875800" cy="1537828"/>
          </a:xfrm>
        </p:grpSpPr>
        <p:cxnSp>
          <p:nvCxnSpPr>
            <p:cNvPr id="13" name="Straight Connector 12" descr="Horizontal divider line">
              <a:extLst>
                <a:ext uri="{FF2B5EF4-FFF2-40B4-BE49-F238E27FC236}">
                  <a16:creationId xmlns:a16="http://schemas.microsoft.com/office/drawing/2014/main" id="{C9C16993-6DCF-FB54-B9E2-099D8FC058C4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3252833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descr="Horizontal divider line">
              <a:extLst>
                <a:ext uri="{FF2B5EF4-FFF2-40B4-BE49-F238E27FC236}">
                  <a16:creationId xmlns:a16="http://schemas.microsoft.com/office/drawing/2014/main" id="{09D1E195-27A8-3F3E-51FD-98B9A0EF4769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4790661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327FDA-EE6A-1A74-1E0A-2A6C654C8344}"/>
              </a:ext>
            </a:extLst>
          </p:cNvPr>
          <p:cNvSpPr txBox="1"/>
          <p:nvPr/>
        </p:nvSpPr>
        <p:spPr>
          <a:xfrm>
            <a:off x="9219837" y="2041106"/>
            <a:ext cx="1158245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Barlow Condensed Medium"/>
              </a:rPr>
              <a:t>70%</a:t>
            </a:r>
            <a:endParaRPr lang="en-US" sz="5400" b="1">
              <a:solidFill>
                <a:schemeClr val="tx2"/>
              </a:solidFill>
              <a:latin typeface="Barlow Condensed Medium" pitchFamily="2" charset="77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CEAADF2-2D99-2FE4-536E-A170EC7BD4D7}"/>
              </a:ext>
            </a:extLst>
          </p:cNvPr>
          <p:cNvSpPr txBox="1">
            <a:spLocks/>
          </p:cNvSpPr>
          <p:nvPr/>
        </p:nvSpPr>
        <p:spPr>
          <a:xfrm>
            <a:off x="10268466" y="2241708"/>
            <a:ext cx="1202556" cy="6771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50">
                <a:latin typeface="Verdana"/>
                <a:ea typeface="+mn-lt"/>
                <a:cs typeface="+mn-lt"/>
              </a:rPr>
              <a:t>ECON AVG</a:t>
            </a:r>
            <a:endParaRPr lang="en-US" sz="14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40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349EE4A8-423F-7FE6-D7A3-F8CD8F7F2B8C}"/>
              </a:ext>
            </a:extLst>
          </p:cNvPr>
          <p:cNvSpPr>
            <a:spLocks noGrp="1"/>
          </p:cNvSpPr>
          <p:nvPr/>
        </p:nvSpPr>
        <p:spPr>
          <a:xfrm>
            <a:off x="8529448" y="1929759"/>
            <a:ext cx="3056408" cy="809120"/>
          </a:xfrm>
          <a:prstGeom prst="rect">
            <a:avLst/>
          </a:prstGeom>
        </p:spPr>
        <p:txBody>
          <a:bodyPr vert="horz" lIns="90000" tIns="90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i="0">
                <a:solidFill>
                  <a:schemeClr val="accent2"/>
                </a:solidFill>
                <a:effectLst/>
              </a:rPr>
              <a:t>ECON 361, ECON 441 AND TWO OF THE FOLLOWING: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accent2"/>
                </a:solidFill>
              </a:rPr>
              <a:t>ECON 351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accent2"/>
                </a:solidFill>
              </a:rPr>
              <a:t>ECON 363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accent2"/>
                </a:solidFill>
              </a:rPr>
              <a:t>ECON 366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accent2"/>
                </a:solidFill>
              </a:rPr>
              <a:t>ECON 436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accent2"/>
                </a:solidFill>
              </a:rPr>
              <a:t>ECON 443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accent2"/>
                </a:solidFill>
              </a:rPr>
              <a:t>ECON 445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accent2"/>
                </a:solidFill>
              </a:rPr>
              <a:t>ECON 451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accent2"/>
                </a:solidFill>
              </a:rPr>
              <a:t>ECON 452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accent2"/>
                </a:solidFill>
              </a:rPr>
              <a:t>ECON 456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accent2"/>
                </a:solidFill>
              </a:rPr>
              <a:t>ECON 457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accent2"/>
                </a:solidFill>
              </a:rPr>
              <a:t>ECON 471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D770B51D-E20C-9534-0148-6A0104F5B03D}"/>
              </a:ext>
            </a:extLst>
          </p:cNvPr>
          <p:cNvSpPr>
            <a:spLocks noGrp="1"/>
          </p:cNvSpPr>
          <p:nvPr/>
        </p:nvSpPr>
        <p:spPr>
          <a:xfrm>
            <a:off x="4765672" y="1956001"/>
            <a:ext cx="3056408" cy="538044"/>
          </a:xfrm>
          <a:prstGeom prst="rect">
            <a:avLst/>
          </a:prstGeom>
        </p:spPr>
        <p:txBody>
          <a:bodyPr vert="horz" lIns="90000" tIns="90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ECON 372* AND THREE OF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ECON 332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ECON 406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ECON 423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ECON 424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*ECON 371 IS A PREREQ FOR ECON 372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6418534-E7AD-B911-374D-B61220EA2B5F}"/>
              </a:ext>
            </a:extLst>
          </p:cNvPr>
          <p:cNvSpPr>
            <a:spLocks noGrp="1"/>
          </p:cNvSpPr>
          <p:nvPr/>
        </p:nvSpPr>
        <p:spPr>
          <a:xfrm>
            <a:off x="453601" y="420899"/>
            <a:ext cx="11393430" cy="109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all" spc="0" baseline="0">
                <a:solidFill>
                  <a:schemeClr val="tx1"/>
                </a:solidFill>
                <a:latin typeface="Barlow Condensed Medium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SPECIALIZATIONS IN ECONOMICS</a:t>
            </a:r>
          </a:p>
        </p:txBody>
      </p:sp>
      <p:sp>
        <p:nvSpPr>
          <p:cNvPr id="34" name="Content Placeholder 11">
            <a:extLst>
              <a:ext uri="{FF2B5EF4-FFF2-40B4-BE49-F238E27FC236}">
                <a16:creationId xmlns:a16="http://schemas.microsoft.com/office/drawing/2014/main" id="{A31A8935-E7F7-3451-1C0B-1A08B6B5533A}"/>
              </a:ext>
            </a:extLst>
          </p:cNvPr>
          <p:cNvSpPr>
            <a:spLocks noGrp="1"/>
          </p:cNvSpPr>
          <p:nvPr/>
        </p:nvSpPr>
        <p:spPr>
          <a:xfrm>
            <a:off x="344969" y="1939554"/>
            <a:ext cx="3056409" cy="809120"/>
          </a:xfrm>
          <a:prstGeom prst="rect">
            <a:avLst/>
          </a:prstGeom>
        </p:spPr>
        <p:txBody>
          <a:bodyPr vert="horz" lIns="180000" tIns="90000" rIns="9000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TWO OF THE FOLLOWING: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ECON 422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ECON 423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ECON 424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ECON 425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ECON 421/STAT 321/STAT 331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NEED TO HAVE ECON 323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A2A05C17-5F03-E642-14F8-443F432B7CC1}"/>
              </a:ext>
            </a:extLst>
          </p:cNvPr>
          <p:cNvSpPr txBox="1"/>
          <p:nvPr/>
        </p:nvSpPr>
        <p:spPr>
          <a:xfrm>
            <a:off x="515679" y="5735077"/>
            <a:ext cx="7038060" cy="24583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000" b="1">
                <a:latin typeface="Verdana"/>
                <a:ea typeface="+mn-lt"/>
                <a:cs typeface="+mn-lt"/>
              </a:rPr>
              <a:t>IF YOU WANT TO DECLARE A SPECIALIZATION, INFORM YOUR ADVISOR AS SOON AS POSSIBLE</a:t>
            </a:r>
            <a:endParaRPr lang="en-US" sz="1000" b="1">
              <a:latin typeface="Verdana"/>
              <a:ea typeface="Verdana"/>
              <a:cs typeface="Verdana"/>
            </a:endParaRPr>
          </a:p>
        </p:txBody>
      </p:sp>
      <p:sp>
        <p:nvSpPr>
          <p:cNvPr id="39" name="TextBox 50">
            <a:extLst>
              <a:ext uri="{FF2B5EF4-FFF2-40B4-BE49-F238E27FC236}">
                <a16:creationId xmlns:a16="http://schemas.microsoft.com/office/drawing/2014/main" id="{3AE76C32-48CD-8B45-B2D9-07D31F5282BA}"/>
              </a:ext>
            </a:extLst>
          </p:cNvPr>
          <p:cNvSpPr txBox="1"/>
          <p:nvPr/>
        </p:nvSpPr>
        <p:spPr>
          <a:xfrm>
            <a:off x="515679" y="1415130"/>
            <a:ext cx="305640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chemeClr val="tx2"/>
                </a:solidFill>
                <a:latin typeface="Barlow Condensed Medium" pitchFamily="2" charset="77"/>
              </a:rPr>
              <a:t>ECONOMETRICS</a:t>
            </a:r>
          </a:p>
        </p:txBody>
      </p:sp>
      <p:sp>
        <p:nvSpPr>
          <p:cNvPr id="40" name="TextBox 51">
            <a:extLst>
              <a:ext uri="{FF2B5EF4-FFF2-40B4-BE49-F238E27FC236}">
                <a16:creationId xmlns:a16="http://schemas.microsoft.com/office/drawing/2014/main" id="{7F74D456-C672-3974-E01B-E371C9355CBA}"/>
              </a:ext>
            </a:extLst>
          </p:cNvPr>
          <p:cNvSpPr txBox="1"/>
          <p:nvPr/>
        </p:nvSpPr>
        <p:spPr>
          <a:xfrm>
            <a:off x="4812449" y="1415130"/>
            <a:ext cx="186288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chemeClr val="tx2"/>
                </a:solidFill>
                <a:latin typeface="Barlow Condensed Medium" pitchFamily="2" charset="77"/>
              </a:rPr>
              <a:t>FINANCE</a:t>
            </a:r>
          </a:p>
        </p:txBody>
      </p:sp>
      <p:sp>
        <p:nvSpPr>
          <p:cNvPr id="41" name="TextBox 53">
            <a:extLst>
              <a:ext uri="{FF2B5EF4-FFF2-40B4-BE49-F238E27FC236}">
                <a16:creationId xmlns:a16="http://schemas.microsoft.com/office/drawing/2014/main" id="{B65A9A46-20DF-2C17-A9B8-236C79E51C87}"/>
              </a:ext>
            </a:extLst>
          </p:cNvPr>
          <p:cNvSpPr txBox="1"/>
          <p:nvPr/>
        </p:nvSpPr>
        <p:spPr>
          <a:xfrm>
            <a:off x="8619914" y="1278893"/>
            <a:ext cx="287547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chemeClr val="tx2"/>
                </a:solidFill>
                <a:latin typeface="Barlow Condensed Medium" pitchFamily="2" charset="77"/>
              </a:rPr>
              <a:t>PUBLIC POLICY</a:t>
            </a:r>
          </a:p>
        </p:txBody>
      </p:sp>
    </p:spTree>
    <p:extLst>
      <p:ext uri="{BB962C8B-B14F-4D97-AF65-F5344CB8AC3E}">
        <p14:creationId xmlns:p14="http://schemas.microsoft.com/office/powerpoint/2010/main" val="6887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lage of women smiling&#10;&#10;Description automatically generated">
            <a:extLst>
              <a:ext uri="{FF2B5EF4-FFF2-40B4-BE49-F238E27FC236}">
                <a16:creationId xmlns:a16="http://schemas.microsoft.com/office/drawing/2014/main" id="{D171100F-0F45-040B-840B-30F112B2A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6" t="29015" r="43150" b="28518"/>
          <a:stretch/>
        </p:blipFill>
        <p:spPr>
          <a:xfrm>
            <a:off x="9175929" y="1458868"/>
            <a:ext cx="2391426" cy="4432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71657-0452-6E6B-E6DB-9784B686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1" r="10433"/>
          <a:stretch/>
        </p:blipFill>
        <p:spPr>
          <a:xfrm>
            <a:off x="6315749" y="1458869"/>
            <a:ext cx="2667001" cy="4473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981E3-EA75-7B4A-4E99-4F9E50C881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104" r="46541" b="104"/>
          <a:stretch/>
        </p:blipFill>
        <p:spPr>
          <a:xfrm>
            <a:off x="3348000" y="1472524"/>
            <a:ext cx="2556000" cy="446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C6C0E1-5187-F3AF-711E-520212FC49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6" t="13016" r="24296" b="13016"/>
          <a:stretch/>
        </p:blipFill>
        <p:spPr>
          <a:xfrm>
            <a:off x="344969" y="1462088"/>
            <a:ext cx="2590917" cy="4473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Get involved &amp; get support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9CC976-4C99-A946-8DC3-1D4E00927130}"/>
              </a:ext>
            </a:extLst>
          </p:cNvPr>
          <p:cNvSpPr/>
          <p:nvPr/>
        </p:nvSpPr>
        <p:spPr>
          <a:xfrm>
            <a:off x="6603226" y="4943464"/>
            <a:ext cx="2092048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500">
                <a:latin typeface="Verdana" charset="0"/>
                <a:ea typeface="Verdana" charset="0"/>
                <a:cs typeface="Verdana" charset="0"/>
              </a:rPr>
              <a:t>STUDENT SUCCESS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161591-4B87-3646-B1D3-65ABE9CB0B6D}"/>
              </a:ext>
            </a:extLst>
          </p:cNvPr>
          <p:cNvSpPr/>
          <p:nvPr/>
        </p:nvSpPr>
        <p:spPr>
          <a:xfrm>
            <a:off x="7016790" y="5302065"/>
            <a:ext cx="1122552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>
                <a:latin typeface="Verdana" charset="0"/>
                <a:ea typeface="Verdana" charset="0"/>
                <a:cs typeface="Verdana" charset="0"/>
              </a:rPr>
              <a:t>OFFICE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645" y="4943464"/>
            <a:ext cx="2001754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>
                <a:latin typeface="Verdana" charset="0"/>
                <a:ea typeface="Verdana" charset="0"/>
                <a:cs typeface="Verdana" charset="0"/>
              </a:rPr>
              <a:t>UW ECONOMICS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0823" y="5302065"/>
            <a:ext cx="1348137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>
                <a:latin typeface="Verdana" charset="0"/>
                <a:ea typeface="Verdana" charset="0"/>
                <a:cs typeface="Verdana" charset="0"/>
              </a:rPr>
              <a:t>SOCIETY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8C072A-6521-B24D-796A-55AF7C0463D6}"/>
              </a:ext>
            </a:extLst>
          </p:cNvPr>
          <p:cNvSpPr/>
          <p:nvPr/>
        </p:nvSpPr>
        <p:spPr>
          <a:xfrm>
            <a:off x="9945996" y="4943464"/>
            <a:ext cx="1402731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>
                <a:latin typeface="Verdana" charset="0"/>
                <a:ea typeface="Verdana" charset="0"/>
                <a:cs typeface="Verdana" charset="0"/>
              </a:rPr>
              <a:t>ACADEMIC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D577B-14AC-9CC6-B335-297ACECB47B8}"/>
              </a:ext>
            </a:extLst>
          </p:cNvPr>
          <p:cNvSpPr/>
          <p:nvPr/>
        </p:nvSpPr>
        <p:spPr>
          <a:xfrm>
            <a:off x="9984511" y="5286189"/>
            <a:ext cx="1286775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>
                <a:latin typeface="Verdana" charset="0"/>
                <a:ea typeface="Verdana" charset="0"/>
                <a:cs typeface="Verdana" charset="0"/>
              </a:rPr>
              <a:t>ADVISORS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DB325-E99A-2AE2-2D95-F0A1F8495951}"/>
              </a:ext>
            </a:extLst>
          </p:cNvPr>
          <p:cNvSpPr/>
          <p:nvPr/>
        </p:nvSpPr>
        <p:spPr>
          <a:xfrm>
            <a:off x="3778249" y="4972677"/>
            <a:ext cx="1727397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500">
                <a:latin typeface="Verdana" charset="0"/>
                <a:ea typeface="Verdana" charset="0"/>
                <a:cs typeface="Verdana" charset="0"/>
              </a:rPr>
              <a:t>ECON-NECTION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9F2F6-5DA9-68AA-5511-B20C00BBCE75}"/>
              </a:ext>
            </a:extLst>
          </p:cNvPr>
          <p:cNvSpPr/>
          <p:nvPr/>
        </p:nvSpPr>
        <p:spPr>
          <a:xfrm>
            <a:off x="3850735" y="5344090"/>
            <a:ext cx="1582423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>
                <a:latin typeface="Verdana" charset="0"/>
                <a:ea typeface="Verdana" charset="0"/>
                <a:cs typeface="Verdana" charset="0"/>
              </a:rPr>
              <a:t>MENTORSHIP</a:t>
            </a:r>
          </a:p>
        </p:txBody>
      </p:sp>
    </p:spTree>
    <p:extLst>
      <p:ext uri="{BB962C8B-B14F-4D97-AF65-F5344CB8AC3E}">
        <p14:creationId xmlns:p14="http://schemas.microsoft.com/office/powerpoint/2010/main" val="19654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6" grpId="0" animBg="1"/>
      <p:bldP spid="17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094A7-11B6-F9E6-F4E1-35E678FFA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062C-15ED-DC46-3D2E-DE48309F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Barlow Condensed Medium"/>
              </a:rPr>
              <a:t>Helpful LINKS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04D0BF-C34F-64D4-E62C-DACC0FD8D453}"/>
              </a:ext>
            </a:extLst>
          </p:cNvPr>
          <p:cNvGrpSpPr/>
          <p:nvPr/>
        </p:nvGrpSpPr>
        <p:grpSpPr>
          <a:xfrm>
            <a:off x="451138" y="1403639"/>
            <a:ext cx="11449916" cy="4798868"/>
            <a:chOff x="1087061" y="3252833"/>
            <a:chExt cx="9875800" cy="1537828"/>
          </a:xfrm>
        </p:grpSpPr>
        <p:cxnSp>
          <p:nvCxnSpPr>
            <p:cNvPr id="13" name="Straight Connector 12" descr="Horizontal divider line">
              <a:extLst>
                <a:ext uri="{FF2B5EF4-FFF2-40B4-BE49-F238E27FC236}">
                  <a16:creationId xmlns:a16="http://schemas.microsoft.com/office/drawing/2014/main" id="{59598CCF-89D7-6EAA-482E-BD587C5F4142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3252833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descr="Horizontal divider line">
              <a:extLst>
                <a:ext uri="{FF2B5EF4-FFF2-40B4-BE49-F238E27FC236}">
                  <a16:creationId xmlns:a16="http://schemas.microsoft.com/office/drawing/2014/main" id="{2E777C97-21B1-4237-D8A9-53D6E1B32682}"/>
                </a:ext>
              </a:extLst>
            </p:cNvPr>
            <p:cNvCxnSpPr>
              <a:cxnSpLocks/>
            </p:cNvCxnSpPr>
            <p:nvPr/>
          </p:nvCxnSpPr>
          <p:spPr>
            <a:xfrm>
              <a:off x="1087061" y="4790661"/>
              <a:ext cx="9875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64CDAB5-57CD-3D68-F024-B82AF566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2" y="1603342"/>
            <a:ext cx="6159434" cy="44811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Helpful links for current students: </a:t>
            </a:r>
            <a:r>
              <a:rPr lang="en-US" sz="1400">
                <a:ea typeface="+mn-lt"/>
                <a:cs typeface="+mn-lt"/>
                <a:hlinkClick r:id="rId3"/>
              </a:rPr>
              <a:t>https://uwaterloo.ca/pathway/current-students</a:t>
            </a:r>
            <a:r>
              <a:rPr lang="en-US" sz="1400">
                <a:ea typeface="+mn-lt"/>
                <a:cs typeface="+mn-lt"/>
              </a:rPr>
              <a:t> </a:t>
            </a:r>
            <a:endParaRPr lang="en-US" sz="1400"/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Academic Calendar: </a:t>
            </a:r>
            <a:r>
              <a:rPr lang="en-US" sz="1400">
                <a:ea typeface="+mn-lt"/>
                <a:cs typeface="+mn-lt"/>
                <a:hlinkClick r:id="rId4"/>
              </a:rPr>
              <a:t>Academic Calendar</a:t>
            </a:r>
            <a:endParaRPr lang="en-US" sz="1400"/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 Academics for undergraduate students: </a:t>
            </a:r>
            <a:r>
              <a:rPr lang="en-US" sz="1400">
                <a:ea typeface="+mn-lt"/>
                <a:cs typeface="+mn-lt"/>
                <a:hlinkClick r:id="rId5"/>
              </a:rPr>
              <a:t>Academics for U/G students</a:t>
            </a:r>
            <a:r>
              <a:rPr lang="en-US" sz="140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Academic Advisors: </a:t>
            </a:r>
            <a:r>
              <a:rPr lang="en-US" sz="1400">
                <a:ea typeface="+mn-lt"/>
                <a:cs typeface="+mn-lt"/>
                <a:hlinkClick r:id="rId6"/>
              </a:rPr>
              <a:t>https://uwaterloo.ca/the-centre/academics/academics-undergraduate-students/academic-advisors</a:t>
            </a:r>
            <a:r>
              <a:rPr lang="en-US" sz="140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Accessibility- </a:t>
            </a:r>
            <a:r>
              <a:rPr lang="en-US" sz="1400">
                <a:ea typeface="+mn-lt"/>
                <a:cs typeface="+mn-lt"/>
                <a:hlinkClick r:id="rId7"/>
              </a:rPr>
              <a:t>Student support services: https://uwaterloo.ca/accessibility/support-services/accessibility-students</a:t>
            </a:r>
            <a:r>
              <a:rPr lang="en-US" sz="140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Bachelor of Arts Degree Requirements (Arts): </a:t>
            </a:r>
            <a:r>
              <a:rPr lang="en-US" sz="1400">
                <a:ea typeface="+mn-lt"/>
                <a:cs typeface="+mn-lt"/>
                <a:hlinkClick r:id="rId8"/>
              </a:rPr>
              <a:t>Bachelor of Arts Degree Requirements</a:t>
            </a:r>
            <a:r>
              <a:rPr lang="en-US" sz="140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Forms: </a:t>
            </a:r>
            <a:r>
              <a:rPr lang="en-US" sz="1400">
                <a:ea typeface="+mn-lt"/>
                <a:cs typeface="+mn-lt"/>
                <a:hlinkClick r:id="rId9"/>
              </a:rPr>
              <a:t>https://uwaterloo.ca/the-centre/forms-and-official-documents/forms-undergraduate-students</a:t>
            </a:r>
            <a:r>
              <a:rPr lang="en-US" sz="140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408A65-BB6C-ADCE-1382-6FEE4A87D4B1}"/>
              </a:ext>
            </a:extLst>
          </p:cNvPr>
          <p:cNvSpPr txBox="1"/>
          <p:nvPr/>
        </p:nvSpPr>
        <p:spPr>
          <a:xfrm>
            <a:off x="6612055" y="1605175"/>
            <a:ext cx="5279977" cy="43293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400"/>
              <a:t>Immigration and residency support:</a:t>
            </a:r>
            <a:r>
              <a:rPr lang="en-US" sz="1400">
                <a:ea typeface="+mn-lt"/>
                <a:cs typeface="+mn-lt"/>
                <a:hlinkClick r:id="rId10"/>
              </a:rPr>
              <a:t>https://uwaterloo.ca/the-centre/immigration-and-residency</a:t>
            </a:r>
            <a:r>
              <a:rPr lang="en-US" sz="1400">
                <a:ea typeface="+mn-lt"/>
                <a:cs typeface="+mn-lt"/>
              </a:rPr>
              <a:t> and </a:t>
            </a:r>
            <a:endParaRPr lang="en-US" sz="140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400">
                <a:hlinkClick r:id="rId11"/>
              </a:rPr>
              <a:t>https://uwaterloo.ca/international-experience/immigration-consulting/ask-immigration-consultant</a:t>
            </a:r>
            <a:endParaRPr lang="en-US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400"/>
              <a:t>Important dates: </a:t>
            </a:r>
            <a:r>
              <a:rPr lang="en-US" sz="1400">
                <a:hlinkClick r:id="rId12"/>
              </a:rPr>
              <a:t>Important dates</a:t>
            </a:r>
            <a:r>
              <a:rPr lang="en-US" sz="1400"/>
              <a:t>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400"/>
              <a:t>LEARN: </a:t>
            </a:r>
            <a:r>
              <a:rPr lang="en-US" sz="1400">
                <a:hlinkClick r:id="rId13"/>
              </a:rPr>
              <a:t>https://learn.uwaterloo.ca/d2l/home</a:t>
            </a:r>
            <a:r>
              <a:rPr lang="en-US" sz="1400"/>
              <a:t>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400"/>
              <a:t>Undergraduate Schedule of Classes: </a:t>
            </a:r>
            <a:r>
              <a:rPr lang="en-US" sz="1400">
                <a:hlinkClick r:id="rId14"/>
              </a:rPr>
              <a:t>https://classes.uwaterloo.ca/under.html</a:t>
            </a:r>
            <a:r>
              <a:rPr lang="en-US" sz="1400"/>
              <a:t>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400"/>
              <a:t>Offices and Services: </a:t>
            </a:r>
            <a:r>
              <a:rPr lang="en-US" sz="1400">
                <a:hlinkClick r:id="rId15"/>
              </a:rPr>
              <a:t>https://uwaterloo.ca/offices-services</a:t>
            </a:r>
            <a:r>
              <a:rPr lang="en-US" sz="1400"/>
              <a:t>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400"/>
              <a:t>Programs &amp; Plans: Programs &amp; Plans Student Financial Services: </a:t>
            </a:r>
            <a:r>
              <a:rPr lang="en-US" sz="1400">
                <a:hlinkClick r:id="rId16"/>
              </a:rPr>
              <a:t>https://uwaterloo.ca/finance/student-financial-services</a:t>
            </a:r>
            <a:r>
              <a:rPr lang="en-US" sz="1400"/>
              <a:t>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400"/>
              <a:t>The Student Service Centre - THE CENTRE: </a:t>
            </a:r>
            <a:r>
              <a:rPr lang="en-US" sz="1400">
                <a:hlinkClick r:id="rId17"/>
              </a:rPr>
              <a:t>https://uwaterloo.ca/the-centre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1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Custom 16">
      <a:majorFont>
        <a:latin typeface="Barlow Condense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WhtBkgrdMaster_16x9_as_rev.potx" id="{99B58643-4ABF-4B26-A4A4-10E48FECB109}" vid="{5A80DE14-F908-4BCA-BF31-04DA3998E262}"/>
    </a:ext>
  </a:extLst>
</a:theme>
</file>

<file path=ppt/theme/theme2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Custom 1">
      <a:majorFont>
        <a:latin typeface="Barlow Condense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loo_powerpoint_template_16-9_widescreen" id="{4809F9E8-56BF-8C4D-85E0-7353F442B736}" vid="{D553A0E6-7EAA-F242-A75B-21BFDE7A7B8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bed8fe0-fd4c-4f92-9936-a2497f3396f6">
      <UserInfo>
        <DisplayName>Adam Wlad</DisplayName>
        <AccountId>87</AccountId>
        <AccountType/>
      </UserInfo>
      <UserInfo>
        <DisplayName>Tobi Day-Hamilton</DisplayName>
        <AccountId>77</AccountId>
        <AccountType/>
      </UserInfo>
      <UserInfo>
        <DisplayName>Jennifer Chenosky</DisplayName>
        <AccountId>154</AccountId>
        <AccountType/>
      </UserInfo>
      <UserInfo>
        <DisplayName>Stephanie Longeway</DisplayName>
        <AccountId>150</AccountId>
        <AccountType/>
      </UserInfo>
      <UserInfo>
        <DisplayName>Kerry Stryker</DisplayName>
        <AccountId>157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5D3CEC2F76A4CA1EC3507E2D03D36" ma:contentTypeVersion="7" ma:contentTypeDescription="Create a new document." ma:contentTypeScope="" ma:versionID="8a1b477463c65a66122656847b28febd">
  <xsd:schema xmlns:xsd="http://www.w3.org/2001/XMLSchema" xmlns:xs="http://www.w3.org/2001/XMLSchema" xmlns:p="http://schemas.microsoft.com/office/2006/metadata/properties" xmlns:ns2="9bed8fe0-fd4c-4f92-9936-a2497f3396f6" xmlns:ns3="5d8f0207-1964-4a5e-9049-2927796093eb" targetNamespace="http://schemas.microsoft.com/office/2006/metadata/properties" ma:root="true" ma:fieldsID="16357843fa31938a69a7e60c0b67276d" ns2:_="" ns3:_="">
    <xsd:import namespace="9bed8fe0-fd4c-4f92-9936-a2497f3396f6"/>
    <xsd:import namespace="5d8f0207-1964-4a5e-9049-2927796093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d8fe0-fd4c-4f92-9936-a2497f3396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f0207-1964-4a5e-9049-292779609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13A27E-F823-429A-B1D0-D6EE07EFB9E4}">
  <ds:schemaRefs>
    <ds:schemaRef ds:uri="5d8f0207-1964-4a5e-9049-2927796093eb"/>
    <ds:schemaRef ds:uri="9bed8fe0-fd4c-4f92-9936-a2497f3396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CAE133-F6D4-4A98-A370-8C6082FD1D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B3BBA-DB6B-40A0-8BA1-D991CE0A4956}">
  <ds:schemaRefs>
    <ds:schemaRef ds:uri="5d8f0207-1964-4a5e-9049-2927796093eb"/>
    <ds:schemaRef ds:uri="9bed8fe0-fd4c-4f92-9936-a2497f3396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a9ee03e0-b78c-4998-8bf4-79b266b85105}" enabled="1" method="Standard" siteId="{723a5a87-f39a-4a22-9247-3fc240c0139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UWaterloo_WhtBkgrdMaster_16x9_as_rev</Template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UofWaterloo_WhiteBkgrd</vt:lpstr>
      <vt:lpstr>UofWaterloo_WhiteBkgrd</vt:lpstr>
      <vt:lpstr>Economics 2+2  Meet and Greet </vt:lpstr>
      <vt:lpstr>Resources &amp; IMPORTANT DATES</vt:lpstr>
      <vt:lpstr>Transfer Credits </vt:lpstr>
      <vt:lpstr>HONOURS ECONOMICS + Intensive specialization </vt:lpstr>
      <vt:lpstr>HONOURS ECONOMICS </vt:lpstr>
      <vt:lpstr>HONOURS MATHEMATICAL ECONOMICS</vt:lpstr>
      <vt:lpstr>PowerPoint Presentation</vt:lpstr>
      <vt:lpstr>Get involved &amp; get support</vt:lpstr>
      <vt:lpstr>Helpful LINKS </vt:lpstr>
      <vt:lpstr>Canada’s Innovation University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INNOVATION</dc:title>
  <dc:creator>Dave Krawczyk</dc:creator>
  <cp:revision>14</cp:revision>
  <cp:lastPrinted>2021-11-30T19:35:36Z</cp:lastPrinted>
  <dcterms:created xsi:type="dcterms:W3CDTF">2016-12-29T19:44:29Z</dcterms:created>
  <dcterms:modified xsi:type="dcterms:W3CDTF">2025-08-27T19:02:37Z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0x0101009535D3CEC2F76A4CA1EC3507E2D03D36</vt:lpwstr>
  </property>
  <property fmtid="{D5CDD505-2E9C-101B-9397-08002B2CF9AE}" pid="3" name="AuthorIds_UIVersion_11776">
    <vt:lpwstr>19</vt:lpwstr>
  </property>
  <property fmtid="{D5CDD505-2E9C-101B-9397-08002B2CF9AE}" pid="4" name="AuthorIds_UIVersion_12288">
    <vt:lpwstr>19</vt:lpwstr>
  </property>
  <property fmtid="{D5CDD505-2E9C-101B-9397-08002B2CF9AE}" pid="5" name="MediaServiceImageTags">
    <vt:lpwstr/>
  </property>
</Properties>
</file>