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4" y="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050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904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22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184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283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601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481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401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206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882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80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AB647-0E82-4A83-A21D-837E3E741271}" type="datetimeFigureOut">
              <a:rPr lang="en-CA" smtClean="0"/>
              <a:t>2025-12-05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BB40C-5BA2-4E48-8351-112B45D74F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85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teve@uwaterloo.c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teve@uwaterloo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2026 Ansys Design Analysis Competition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52557"/>
            <a:ext cx="7741085" cy="2210039"/>
          </a:xfrm>
        </p:spPr>
        <p:txBody>
          <a:bodyPr>
            <a:normAutofit/>
          </a:bodyPr>
          <a:lstStyle/>
          <a:p>
            <a:r>
              <a:rPr lang="en-CA" dirty="0"/>
              <a:t>Sponsored by: Pearl Sullivan Engineering Ideas Clinic and Ansys</a:t>
            </a:r>
          </a:p>
          <a:p>
            <a:endParaRPr lang="en-CA" dirty="0"/>
          </a:p>
          <a:p>
            <a:r>
              <a:rPr lang="en-CA" dirty="0"/>
              <a:t>Competition contact: Chris </a:t>
            </a:r>
            <a:r>
              <a:rPr lang="en-CA" dirty="0" err="1"/>
              <a:t>Rennick</a:t>
            </a:r>
            <a:endParaRPr lang="en-CA" dirty="0"/>
          </a:p>
          <a:p>
            <a:r>
              <a:rPr lang="en-CA" dirty="0"/>
              <a:t>(</a:t>
            </a:r>
            <a:r>
              <a:rPr lang="en-CA" dirty="0">
                <a:hlinkClick r:id="rId2"/>
              </a:rPr>
              <a:t>chris.rennick@uwaterloo.ca</a:t>
            </a:r>
            <a:r>
              <a:rPr lang="en-CA" dirty="0"/>
              <a:t>) </a:t>
            </a:r>
          </a:p>
        </p:txBody>
      </p:sp>
      <p:pic>
        <p:nvPicPr>
          <p:cNvPr id="6" name="Picture 5" descr="A black and purple logo&#10;&#10;AI-generated content may be incorrect.">
            <a:extLst>
              <a:ext uri="{FF2B5EF4-FFF2-40B4-BE49-F238E27FC236}">
                <a16:creationId xmlns:a16="http://schemas.microsoft.com/office/drawing/2014/main" id="{A2E10657-E52A-5DF1-F9AB-B0DDBE964F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90" y="0"/>
            <a:ext cx="6233020" cy="142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48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b="1" dirty="0"/>
              <a:t>Objective:</a:t>
            </a:r>
            <a:endParaRPr lang="en-CA" sz="2400" dirty="0"/>
          </a:p>
          <a:p>
            <a:pPr lvl="1"/>
            <a:r>
              <a:rPr lang="en-CA" dirty="0"/>
              <a:t>To encourage the effective application of appropriate engineering analyses in the execution of a design project. </a:t>
            </a:r>
          </a:p>
          <a:p>
            <a:pPr lvl="1"/>
            <a:r>
              <a:rPr lang="en-CA" dirty="0"/>
              <a:t>The type of analysis is not restricted, but verification of design using computational or numerical analysis (including but not limited to CFD, FEA, and/or statistical analysis) using appropriate engineering tools is the focus of this award. </a:t>
            </a:r>
          </a:p>
        </p:txBody>
      </p:sp>
    </p:spTree>
    <p:extLst>
      <p:ext uri="{BB962C8B-B14F-4D97-AF65-F5344CB8AC3E}">
        <p14:creationId xmlns:p14="http://schemas.microsoft.com/office/powerpoint/2010/main" val="298350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b="1" dirty="0"/>
              <a:t>Eligibility:</a:t>
            </a:r>
            <a:endParaRPr lang="en-CA" sz="2400" dirty="0"/>
          </a:p>
          <a:p>
            <a:pPr lvl="1"/>
            <a:r>
              <a:rPr lang="en-CA" dirty="0"/>
              <a:t>The competition is intended for final year engineering students, from any engineering program. Submissions will be by project team, although presentations can be made by one member.</a:t>
            </a:r>
          </a:p>
          <a:p>
            <a:pPr lvl="1"/>
            <a:endParaRPr lang="en-CA" dirty="0"/>
          </a:p>
          <a:p>
            <a:r>
              <a:rPr lang="en-CA" sz="2200" dirty="0"/>
              <a:t>Note: the use of ANSYS software is not required for this award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88216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Competition Timetable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Applications Due: </a:t>
            </a:r>
            <a:r>
              <a:rPr lang="en-CA" b="1" dirty="0"/>
              <a:t>Monday, February 23, 2026</a:t>
            </a:r>
          </a:p>
          <a:p>
            <a:pPr lvl="1"/>
            <a:r>
              <a:rPr lang="en-CA" b="1" dirty="0"/>
              <a:t>To: Chris </a:t>
            </a:r>
            <a:r>
              <a:rPr lang="en-CA" b="1" dirty="0" err="1"/>
              <a:t>Rennick</a:t>
            </a:r>
            <a:r>
              <a:rPr lang="en-CA" b="1" dirty="0"/>
              <a:t> (chris.rennick@uwaterloo.ca)</a:t>
            </a:r>
            <a:endParaRPr lang="en-CA" dirty="0"/>
          </a:p>
          <a:p>
            <a:r>
              <a:rPr lang="en-CA" dirty="0"/>
              <a:t>Notification of Acceptance: </a:t>
            </a:r>
            <a:r>
              <a:rPr lang="en-CA" b="1" dirty="0"/>
              <a:t>Thursday, Feb. 26</a:t>
            </a:r>
          </a:p>
          <a:p>
            <a:r>
              <a:rPr lang="en-CA" dirty="0"/>
              <a:t>Presentation Date: </a:t>
            </a:r>
            <a:r>
              <a:rPr lang="en-CA" b="1" dirty="0"/>
              <a:t>Week of March 2</a:t>
            </a:r>
            <a:endParaRPr lang="en-CA" dirty="0"/>
          </a:p>
          <a:p>
            <a:r>
              <a:rPr lang="en-CA" dirty="0"/>
              <a:t>Winners will be announced at the appropriate symposia or departmental award ceremony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266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Submit </a:t>
            </a:r>
            <a:r>
              <a:rPr lang="en-CA" b="1" dirty="0"/>
              <a:t>One page </a:t>
            </a:r>
            <a:r>
              <a:rPr lang="en-CA" dirty="0"/>
              <a:t>including:</a:t>
            </a:r>
          </a:p>
          <a:p>
            <a:pPr lvl="1"/>
            <a:r>
              <a:rPr lang="en-CA" dirty="0"/>
              <a:t>Project title</a:t>
            </a:r>
          </a:p>
          <a:p>
            <a:pPr lvl="1"/>
            <a:r>
              <a:rPr lang="en-CA" dirty="0"/>
              <a:t>Program, team member names (and email), faculty advisor and course instructor, as appropriate</a:t>
            </a:r>
          </a:p>
          <a:p>
            <a:pPr lvl="1"/>
            <a:r>
              <a:rPr lang="en-CA" dirty="0"/>
              <a:t>Concise project overview</a:t>
            </a:r>
          </a:p>
          <a:p>
            <a:pPr lvl="2"/>
            <a:r>
              <a:rPr lang="en-CA" dirty="0"/>
              <a:t>Motivation and significance; Purpose of analysis</a:t>
            </a:r>
          </a:p>
          <a:p>
            <a:pPr lvl="1"/>
            <a:r>
              <a:rPr lang="en-CA" dirty="0"/>
              <a:t>Summary of analyses</a:t>
            </a:r>
          </a:p>
          <a:p>
            <a:pPr lvl="2"/>
            <a:r>
              <a:rPr lang="en-CA" dirty="0"/>
              <a:t>Analysis approach, including analysis type, tools (software) used, and verification</a:t>
            </a:r>
          </a:p>
          <a:p>
            <a:pPr lvl="2"/>
            <a:r>
              <a:rPr lang="en-CA" dirty="0"/>
              <a:t>Summary of results to date</a:t>
            </a:r>
          </a:p>
          <a:p>
            <a:pPr lvl="2"/>
            <a:r>
              <a:rPr lang="en-CA" dirty="0"/>
              <a:t>Impact of analysis on design</a:t>
            </a:r>
          </a:p>
          <a:p>
            <a:pPr lvl="1"/>
            <a:r>
              <a:rPr lang="en-CA" b="1" dirty="0"/>
              <a:t>Note that this summary should be targeted at a general engineering audience</a:t>
            </a:r>
          </a:p>
        </p:txBody>
      </p:sp>
    </p:spTree>
    <p:extLst>
      <p:ext uri="{BB962C8B-B14F-4D97-AF65-F5344CB8AC3E}">
        <p14:creationId xmlns:p14="http://schemas.microsoft.com/office/powerpoint/2010/main" val="226721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Judging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Up to 10 teams </a:t>
            </a:r>
            <a:r>
              <a:rPr lang="en-CA" dirty="0"/>
              <a:t>will be invited to make a presentation</a:t>
            </a:r>
          </a:p>
          <a:p>
            <a:r>
              <a:rPr lang="en-CA" dirty="0"/>
              <a:t>Presentations should be </a:t>
            </a:r>
            <a:r>
              <a:rPr lang="en-CA" b="1" dirty="0"/>
              <a:t>10 minutes in length</a:t>
            </a:r>
            <a:r>
              <a:rPr lang="en-CA" dirty="0"/>
              <a:t>, plus 10 mins for questions</a:t>
            </a:r>
          </a:p>
          <a:p>
            <a:r>
              <a:rPr lang="en-CA" dirty="0"/>
              <a:t>Judges will be professors/staff from across the faculty covering a range of technical expertise, plus industry representative(s) as available</a:t>
            </a:r>
          </a:p>
          <a:p>
            <a:r>
              <a:rPr lang="en-CA" dirty="0"/>
              <a:t>Presentations should be aimed at a general engineering audience</a:t>
            </a:r>
          </a:p>
        </p:txBody>
      </p:sp>
    </p:spTree>
    <p:extLst>
      <p:ext uri="{BB962C8B-B14F-4D97-AF65-F5344CB8AC3E}">
        <p14:creationId xmlns:p14="http://schemas.microsoft.com/office/powerpoint/2010/main" val="263861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Presentations should include:</a:t>
            </a:r>
          </a:p>
          <a:p>
            <a:pPr lvl="1"/>
            <a:r>
              <a:rPr lang="en-CA" dirty="0"/>
              <a:t>Introductions</a:t>
            </a:r>
          </a:p>
          <a:p>
            <a:pPr lvl="1"/>
            <a:r>
              <a:rPr lang="en-CA" dirty="0"/>
              <a:t>Project overview</a:t>
            </a:r>
          </a:p>
          <a:p>
            <a:pPr lvl="2"/>
            <a:r>
              <a:rPr lang="en-CA" dirty="0"/>
              <a:t>Context for analysis</a:t>
            </a:r>
          </a:p>
          <a:p>
            <a:pPr lvl="1"/>
            <a:r>
              <a:rPr lang="en-CA" dirty="0"/>
              <a:t>Detailed discussion of technical analyses</a:t>
            </a:r>
          </a:p>
          <a:p>
            <a:pPr lvl="2"/>
            <a:r>
              <a:rPr lang="en-CA" b="1" dirty="0"/>
              <a:t>Analysis approach</a:t>
            </a:r>
          </a:p>
          <a:p>
            <a:pPr lvl="3"/>
            <a:r>
              <a:rPr lang="en-CA" dirty="0"/>
              <a:t>Justification</a:t>
            </a:r>
          </a:p>
          <a:p>
            <a:pPr lvl="3"/>
            <a:r>
              <a:rPr lang="en-CA" dirty="0"/>
              <a:t>Analysis verification</a:t>
            </a:r>
          </a:p>
          <a:p>
            <a:pPr lvl="2"/>
            <a:r>
              <a:rPr lang="en-CA" b="1" dirty="0"/>
              <a:t>Analysis results</a:t>
            </a:r>
          </a:p>
          <a:p>
            <a:pPr lvl="2"/>
            <a:r>
              <a:rPr lang="en-CA" b="1" dirty="0"/>
              <a:t>Impact of analysis on design</a:t>
            </a:r>
          </a:p>
          <a:p>
            <a:r>
              <a:rPr lang="en-CA" dirty="0"/>
              <a:t>Evaluation rubric attached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6326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Cash Prizes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Cash prizes are provided to the teams by the Engineering Ideas Clinic in partnership with ANSYS</a:t>
            </a:r>
          </a:p>
          <a:p>
            <a:r>
              <a:rPr lang="en-CA" b="1" dirty="0"/>
              <a:t>First place: $2000</a:t>
            </a:r>
          </a:p>
          <a:p>
            <a:r>
              <a:rPr lang="en-CA" b="1" dirty="0"/>
              <a:t>Second Place: $1200</a:t>
            </a:r>
          </a:p>
          <a:p>
            <a:r>
              <a:rPr lang="en-CA" b="1" dirty="0"/>
              <a:t>Third Place: $800</a:t>
            </a:r>
          </a:p>
        </p:txBody>
      </p:sp>
    </p:spTree>
    <p:extLst>
      <p:ext uri="{BB962C8B-B14F-4D97-AF65-F5344CB8AC3E}">
        <p14:creationId xmlns:p14="http://schemas.microsoft.com/office/powerpoint/2010/main" val="19366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Questions and applications should be addressed to</a:t>
            </a:r>
          </a:p>
          <a:p>
            <a:r>
              <a:rPr lang="en-CA" dirty="0"/>
              <a:t>Chris </a:t>
            </a:r>
            <a:r>
              <a:rPr lang="en-CA" dirty="0" err="1"/>
              <a:t>Rennick</a:t>
            </a:r>
            <a:endParaRPr lang="en-CA" dirty="0"/>
          </a:p>
          <a:p>
            <a:pPr lvl="1"/>
            <a:r>
              <a:rPr lang="en-CA" dirty="0"/>
              <a:t>Engineering Educational Developer, Ideas Clinic</a:t>
            </a:r>
          </a:p>
          <a:p>
            <a:pPr lvl="1"/>
            <a:r>
              <a:rPr lang="en-CA" dirty="0">
                <a:hlinkClick r:id="rId2"/>
              </a:rPr>
              <a:t>chris.rennick@uwaterloo.ca</a:t>
            </a:r>
            <a:endParaRPr lang="en-CA" dirty="0"/>
          </a:p>
          <a:p>
            <a:r>
              <a:rPr lang="en-CA" dirty="0"/>
              <a:t>One-page applications are due by the end of the day on </a:t>
            </a:r>
          </a:p>
          <a:p>
            <a:pPr lvl="1"/>
            <a:r>
              <a:rPr lang="en-CA" sz="2800" b="1" dirty="0"/>
              <a:t>Monday, February 23, 2026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79993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9ee03e0-b78c-4998-8bf4-79b266b85105}" enabled="1" method="Standard" siteId="{723a5a87-f39a-4a22-9247-3fc240c0139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431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2026 Ansys Design Analysis Competition</vt:lpstr>
      <vt:lpstr>Objective</vt:lpstr>
      <vt:lpstr>Eligibility</vt:lpstr>
      <vt:lpstr>Competition Timetable</vt:lpstr>
      <vt:lpstr>Applications</vt:lpstr>
      <vt:lpstr>Judging Format</vt:lpstr>
      <vt:lpstr>Presentations</vt:lpstr>
      <vt:lpstr>Cash Prizes</vt:lpstr>
      <vt:lpstr>Contact</vt:lpstr>
    </vt:vector>
  </TitlesOfParts>
  <Company>University of Waterloo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Analytics Competition</dc:title>
  <dc:creator>Steve</dc:creator>
  <cp:lastModifiedBy>Chris Rennick</cp:lastModifiedBy>
  <cp:revision>40</cp:revision>
  <dcterms:created xsi:type="dcterms:W3CDTF">2017-01-04T18:23:15Z</dcterms:created>
  <dcterms:modified xsi:type="dcterms:W3CDTF">2025-12-05T14:17:08Z</dcterms:modified>
</cp:coreProperties>
</file>