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6"/>
  </p:notesMasterIdLst>
  <p:sldIdLst>
    <p:sldId id="257" r:id="rId2"/>
    <p:sldId id="263" r:id="rId3"/>
    <p:sldId id="265" r:id="rId4"/>
    <p:sldId id="264" r:id="rId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5958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184402"/>
            <a:ext cx="4214718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2"/>
            <a:ext cx="419509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5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5710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6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6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6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3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9711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291543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7" y="6335312"/>
            <a:ext cx="975205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8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3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4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4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8/28/2023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2257998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8/28/2023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8/28/2023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</p:spPr>
        <p:txBody>
          <a:bodyPr tIns="182880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1709741"/>
            <a:ext cx="704963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2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2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2" y="4947816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3" y="1413164"/>
            <a:ext cx="4190141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5" y="1413164"/>
            <a:ext cx="424396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campus-wellness/health-services" TargetMode="External"/><Relationship Id="rId2" Type="http://schemas.openxmlformats.org/officeDocument/2006/relationships/hyperlink" Target="https://uwaterloo.ca/campus-wellness/counselling-services/seminars-and-workshops#grouptherapy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waterloo.ca/engineering/current-undergraduate-students/engineering-counselling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uccess@uwaterloo.ca" TargetMode="External"/><Relationship Id="rId3" Type="http://schemas.openxmlformats.org/officeDocument/2006/relationships/hyperlink" Target="mailto:ENGwellness@uwaterloo.ca" TargetMode="External"/><Relationship Id="rId7" Type="http://schemas.openxmlformats.org/officeDocument/2006/relationships/hyperlink" Target="https://uwaterloo.ca/student-success/" TargetMode="External"/><Relationship Id="rId2" Type="http://schemas.openxmlformats.org/officeDocument/2006/relationships/hyperlink" Target="https://uwaterloo.ca/engineering/undergraduate-students/academic-support/academic-advisor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waterloo.ca/student-success/leadership-development/mentorship" TargetMode="External"/><Relationship Id="rId5" Type="http://schemas.openxmlformats.org/officeDocument/2006/relationships/hyperlink" Target="mailto:mates@uwaterloo.ca" TargetMode="External"/><Relationship Id="rId4" Type="http://schemas.openxmlformats.org/officeDocument/2006/relationships/hyperlink" Target="https://wusa.ca/services/student-run-services/mates/" TargetMode="External"/><Relationship Id="rId9" Type="http://schemas.openxmlformats.org/officeDocument/2006/relationships/hyperlink" Target="https://athletics.uwaterloo.ca/sports/2013/9/6/Volunteer_with_the_Warriors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nexontario.ca/directory/program/15127" TargetMode="External"/><Relationship Id="rId3" Type="http://schemas.openxmlformats.org/officeDocument/2006/relationships/hyperlink" Target="http://www.grhosp.on.ca/care/services-departments/mental-health-addiction/mental-health-emergency" TargetMode="External"/><Relationship Id="rId7" Type="http://schemas.openxmlformats.org/officeDocument/2006/relationships/hyperlink" Target="http://www.sascwr.org/" TargetMode="External"/><Relationship Id="rId2" Type="http://schemas.openxmlformats.org/officeDocument/2006/relationships/hyperlink" Target="http://www.good2talk.ca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risisservicescanada.ca/en/" TargetMode="External"/><Relationship Id="rId5" Type="http://schemas.openxmlformats.org/officeDocument/2006/relationships/hyperlink" Target="https://uwaterloo.ca/special-constable-service/" TargetMode="External"/><Relationship Id="rId10" Type="http://schemas.openxmlformats.org/officeDocument/2006/relationships/hyperlink" Target="https://uwaterloo.ca/watsafe/" TargetMode="External"/><Relationship Id="rId4" Type="http://schemas.openxmlformats.org/officeDocument/2006/relationships/hyperlink" Target="http://here247.ca/" TargetMode="External"/><Relationship Id="rId9" Type="http://schemas.openxmlformats.org/officeDocument/2006/relationships/hyperlink" Target="https://sghfoundati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struggles at some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From transition to university life to changes in expectations to relationships, there are a lot of reasons you might seek help for your mental health. 1 in 5 Canadians experience poor mental health in their lifetime. </a:t>
            </a:r>
            <a:r>
              <a:rPr lang="en-US" b="1" dirty="0"/>
              <a:t>You are not alone.</a:t>
            </a:r>
          </a:p>
          <a:p>
            <a:pPr marL="0" indent="0">
              <a:buNone/>
            </a:pPr>
            <a:r>
              <a:rPr lang="en-US" b="1" dirty="0"/>
              <a:t>Signs that something might not be quite right:</a:t>
            </a:r>
            <a:endParaRPr lang="en-CA" b="1" dirty="0"/>
          </a:p>
          <a:p>
            <a:pPr lvl="0"/>
            <a:r>
              <a:rPr lang="en-US" dirty="0"/>
              <a:t>Your mood is low for more than two weeks</a:t>
            </a:r>
            <a:endParaRPr lang="en-CA" dirty="0"/>
          </a:p>
          <a:p>
            <a:r>
              <a:rPr lang="en-US" dirty="0"/>
              <a:t>You’ve lost focus or motivation or you feel extreme loneliness</a:t>
            </a:r>
            <a:endParaRPr lang="en-CA" dirty="0"/>
          </a:p>
          <a:p>
            <a:pPr lvl="0"/>
            <a:r>
              <a:rPr lang="en-US" dirty="0"/>
              <a:t>You’re having difficulty sleeping or your energy levels are poor</a:t>
            </a:r>
            <a:endParaRPr lang="en-CA" dirty="0"/>
          </a:p>
          <a:p>
            <a:pPr lvl="0"/>
            <a:r>
              <a:rPr lang="en-US" dirty="0"/>
              <a:t>You think about harming yourself</a:t>
            </a:r>
            <a:endParaRPr lang="en-CA" dirty="0"/>
          </a:p>
          <a:p>
            <a:pPr lvl="0"/>
            <a:r>
              <a:rPr lang="en-US" dirty="0"/>
              <a:t>You feel extreme fear about certain situations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Campus Wellness: uwaterloo.ca/campus-wellness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776851"/>
          </a:xfrm>
        </p:spPr>
        <p:txBody>
          <a:bodyPr/>
          <a:lstStyle/>
          <a:p>
            <a:r>
              <a:rPr lang="en-US" dirty="0"/>
              <a:t>Campus Wellness is here to support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4" y="2636108"/>
            <a:ext cx="5301012" cy="369920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Individual appointments</a:t>
            </a:r>
            <a:r>
              <a:rPr lang="en-US" dirty="0"/>
              <a:t>: Same day appointments for students at immediate risk and booked appointments with counsellors. Mon to Thurs: 8:30 am–4:30 pm, Fri:9 am-4:30 pm</a:t>
            </a:r>
          </a:p>
          <a:p>
            <a:r>
              <a:rPr lang="en-US" b="1" dirty="0"/>
              <a:t>Walk-in appointments</a:t>
            </a:r>
            <a:r>
              <a:rPr lang="en-US" dirty="0"/>
              <a:t>: Mon, Thurs and Fri at 3 pm, and Fri at 10:30 or 1 pm.</a:t>
            </a:r>
          </a:p>
          <a:p>
            <a:r>
              <a:rPr lang="en-US" b="1" dirty="0"/>
              <a:t>Seminars and workshops</a:t>
            </a:r>
            <a:r>
              <a:rPr lang="en-US" dirty="0"/>
              <a:t>: Running all term. Topics include mindfulness, depression, anxiety, and resiliency. </a:t>
            </a:r>
          </a:p>
          <a:p>
            <a:r>
              <a:rPr lang="en-US" b="1" dirty="0">
                <a:hlinkClick r:id="rId2"/>
              </a:rPr>
              <a:t>Group Therapy: </a:t>
            </a:r>
            <a:r>
              <a:rPr lang="en-US" dirty="0"/>
              <a:t>Available for a number of issues including anxiety, depression, and managing overwhelming emotions.  See website for dates and times.</a:t>
            </a:r>
          </a:p>
          <a:p>
            <a:pPr marL="0" indent="0">
              <a:buNone/>
            </a:pPr>
            <a:r>
              <a:rPr lang="en-US" dirty="0"/>
              <a:t>Our </a:t>
            </a:r>
            <a:r>
              <a:rPr lang="en-US" b="1" dirty="0">
                <a:hlinkClick r:id="rId3"/>
              </a:rPr>
              <a:t>Health Services </a:t>
            </a:r>
            <a:r>
              <a:rPr lang="en-US" dirty="0"/>
              <a:t>department offers mental health care and has psychiatrists on staff. HS is located across the bridge from the SLC and can be reached at </a:t>
            </a:r>
            <a:r>
              <a:rPr lang="en-US" b="1" dirty="0"/>
              <a:t>519-888-4096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Campus Wellness: uwaterloo.ca/campus-wellness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\\fileu\users$\a2clarks\Images\Original\218A09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3210" r="24519" b="36497"/>
          <a:stretch/>
        </p:blipFill>
        <p:spPr bwMode="auto">
          <a:xfrm>
            <a:off x="5495925" y="2859043"/>
            <a:ext cx="3648075" cy="2505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913" y="1293535"/>
            <a:ext cx="86699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Engineering</a:t>
            </a:r>
            <a:r>
              <a:rPr lang="en-US" sz="1900" dirty="0"/>
              <a:t> </a:t>
            </a:r>
            <a:r>
              <a:rPr lang="en-US" sz="1900" b="1" dirty="0"/>
              <a:t>Counselling Services </a:t>
            </a:r>
            <a:r>
              <a:rPr lang="en-US" sz="1900" dirty="0"/>
              <a:t>department offers a variety of confidential services to University of Waterloo students. Located in </a:t>
            </a:r>
            <a:r>
              <a:rPr lang="en-US" sz="1900" b="1" dirty="0"/>
              <a:t>E2 - 1772</a:t>
            </a:r>
            <a:r>
              <a:rPr lang="en-US" sz="1900" dirty="0"/>
              <a:t>. Phone: </a:t>
            </a:r>
            <a:r>
              <a:rPr lang="en-CA" sz="2000" dirty="0"/>
              <a:t>(519) 888-4761 (ext. 84761) Web: </a:t>
            </a:r>
            <a:r>
              <a:rPr lang="en-CA" sz="1600" dirty="0">
                <a:hlinkClick r:id="rId5"/>
              </a:rPr>
              <a:t>https://uwaterloo.ca/engineering/current-undergraduate-students/engineering-counselling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432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570905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Supports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930876"/>
            <a:ext cx="8677297" cy="516512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Make an appointment with your </a:t>
            </a:r>
            <a:r>
              <a:rPr lang="en-US" b="1" dirty="0">
                <a:hlinkClick r:id="rId2"/>
              </a:rPr>
              <a:t>Academic</a:t>
            </a:r>
            <a:r>
              <a:rPr lang="en-US" dirty="0">
                <a:hlinkClick r:id="rId2"/>
              </a:rPr>
              <a:t> </a:t>
            </a:r>
            <a:r>
              <a:rPr lang="en-US" b="1" dirty="0">
                <a:hlinkClick r:id="rId2"/>
              </a:rPr>
              <a:t>Advisor </a:t>
            </a:r>
            <a:endParaRPr lang="en-US" b="1" dirty="0"/>
          </a:p>
          <a:p>
            <a:r>
              <a:rPr lang="en-US" b="1" dirty="0"/>
              <a:t>ENG Wellness Coordinators: </a:t>
            </a:r>
            <a:r>
              <a:rPr lang="en-US" dirty="0">
                <a:hlinkClick r:id="rId3"/>
              </a:rPr>
              <a:t>ENGwellness@uwaterloo.ca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Renate Donnovan – CPH-2376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Sam Vandekerckhove (MME) – E5-3042, ext. 35304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hlinkClick r:id="rId4"/>
              </a:rPr>
              <a:t>MATES</a:t>
            </a:r>
            <a:r>
              <a:rPr lang="en-US" b="1" dirty="0"/>
              <a:t>: </a:t>
            </a:r>
            <a:r>
              <a:rPr lang="en-CA" dirty="0">
                <a:hlinkClick r:id="rId5"/>
              </a:rPr>
              <a:t>mates@uwaterloo.ca</a:t>
            </a:r>
            <a:r>
              <a:rPr lang="en-CA" dirty="0"/>
              <a:t> </a:t>
            </a:r>
            <a:r>
              <a:rPr lang="en-CA" b="1" dirty="0"/>
              <a:t>Phone:</a:t>
            </a:r>
            <a:r>
              <a:rPr lang="en-CA" dirty="0"/>
              <a:t> 519-888-4567 ext. 37558. </a:t>
            </a:r>
            <a:r>
              <a:rPr lang="en-CA" b="1" dirty="0"/>
              <a:t>Location: </a:t>
            </a:r>
            <a:r>
              <a:rPr lang="en-CA" dirty="0"/>
              <a:t>SLC 3102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Peer Mentors </a:t>
            </a:r>
            <a:r>
              <a:rPr lang="en-US" dirty="0">
                <a:hlinkClick r:id="rId6"/>
              </a:rPr>
              <a:t>https://uwaterloo.ca/student-success/leadership-development/mentorship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Peer Wellness Leaders: </a:t>
            </a:r>
            <a:r>
              <a:rPr lang="en-US" dirty="0">
                <a:hlinkClick r:id="rId3"/>
              </a:rPr>
              <a:t>ENGwellness@uwaterloo.ca</a:t>
            </a:r>
            <a:r>
              <a:rPr lang="en-US" dirty="0"/>
              <a:t> (Please let us know if you are interested in becoming one!)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hlinkClick r:id="rId7"/>
              </a:rPr>
              <a:t>Student Success Office</a:t>
            </a:r>
            <a:r>
              <a:rPr lang="en-US" b="1" dirty="0"/>
              <a:t> -</a:t>
            </a:r>
            <a:r>
              <a:rPr lang="en-CA" dirty="0"/>
              <a:t> </a:t>
            </a:r>
            <a:r>
              <a:rPr lang="en-US" b="1" dirty="0"/>
              <a:t>Location: </a:t>
            </a:r>
            <a:r>
              <a:rPr lang="en-CA" dirty="0"/>
              <a:t>South Campus Hall 2</a:t>
            </a:r>
            <a:r>
              <a:rPr lang="en-CA" baseline="30000" dirty="0"/>
              <a:t>nd</a:t>
            </a:r>
            <a:r>
              <a:rPr lang="en-CA" dirty="0"/>
              <a:t> floor. </a:t>
            </a:r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CA" dirty="0"/>
              <a:t>519-888-4567 ext. 84410. </a:t>
            </a:r>
            <a:r>
              <a:rPr lang="en-CA" b="1" dirty="0"/>
              <a:t>Email:</a:t>
            </a:r>
            <a:r>
              <a:rPr lang="en-CA" dirty="0">
                <a:hlinkClick r:id="rId8"/>
              </a:rPr>
              <a:t> success@uwaterloo.ca</a:t>
            </a:r>
            <a:endParaRPr lang="en-CA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hlinkClick r:id="rId9"/>
              </a:rPr>
              <a:t>Move Your Mind! </a:t>
            </a:r>
            <a:r>
              <a:rPr lang="en-CA" dirty="0"/>
              <a:t>is a service offered by Athletics and Recreation aimed at helping students experience physical, emotional, mental, and cognitive benefits of physical activity.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After-hours and off-campus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235676"/>
            <a:ext cx="8677297" cy="5033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/>
              <a:t>If you need to speak with someone outside of regular hours the following resources are available 24/7:</a:t>
            </a:r>
            <a:endParaRPr lang="en-CA" sz="1100" dirty="0"/>
          </a:p>
          <a:p>
            <a:r>
              <a:rPr lang="en-US" sz="1100" b="1" u="sng" dirty="0">
                <a:hlinkClick r:id="rId2"/>
              </a:rPr>
              <a:t>Good2Talk</a:t>
            </a:r>
            <a:r>
              <a:rPr lang="en-US" sz="1100" dirty="0"/>
              <a:t> is a free confidential help line for post-secondary students. </a:t>
            </a:r>
            <a:br>
              <a:rPr lang="en-US" sz="1100" dirty="0"/>
            </a:br>
            <a:r>
              <a:rPr lang="en-US" sz="1100" b="1" dirty="0"/>
              <a:t>1-866-925-5454</a:t>
            </a:r>
            <a:r>
              <a:rPr lang="en-US" sz="1100" dirty="0"/>
              <a:t> </a:t>
            </a:r>
            <a:endParaRPr lang="en-CA" sz="1100" dirty="0"/>
          </a:p>
          <a:p>
            <a:r>
              <a:rPr lang="en-US" sz="1100" b="1" u="sng" dirty="0">
                <a:hlinkClick r:id="rId3"/>
              </a:rPr>
              <a:t>Grand River Hospital</a:t>
            </a:r>
            <a:r>
              <a:rPr lang="en-US" sz="1100" b="1" dirty="0"/>
              <a:t> </a:t>
            </a:r>
            <a:r>
              <a:rPr lang="en-US" sz="1100" dirty="0"/>
              <a:t>offers 24/7 emergency care for mental health emergencies. 834 King Street West, Kitchener. </a:t>
            </a:r>
            <a:br>
              <a:rPr lang="en-US" sz="1100" dirty="0"/>
            </a:br>
            <a:r>
              <a:rPr lang="en-US" sz="1100" b="1" dirty="0"/>
              <a:t>519-749-4300 x 6880.</a:t>
            </a:r>
            <a:endParaRPr lang="en-CA" sz="1100" b="1" dirty="0"/>
          </a:p>
          <a:p>
            <a:r>
              <a:rPr lang="en-US" sz="1100" b="1" u="sng" dirty="0">
                <a:hlinkClick r:id="rId4"/>
              </a:rPr>
              <a:t>Here 24/7</a:t>
            </a:r>
            <a:r>
              <a:rPr lang="en-US" sz="1100" b="1" dirty="0"/>
              <a:t> </a:t>
            </a:r>
            <a:r>
              <a:rPr lang="en-US" sz="1100" dirty="0"/>
              <a:t>is Waterloo Region’s Mental Health and Crisis Services team. </a:t>
            </a:r>
            <a:br>
              <a:rPr lang="en-US" sz="1100" dirty="0"/>
            </a:br>
            <a:r>
              <a:rPr lang="en-US" sz="1100" b="1" dirty="0"/>
              <a:t>1-844-437-3247</a:t>
            </a:r>
          </a:p>
          <a:p>
            <a:r>
              <a:rPr lang="en-US" sz="1100" dirty="0"/>
              <a:t>In an on-campus emergency, call </a:t>
            </a:r>
            <a:r>
              <a:rPr lang="en-US" sz="1100" dirty="0">
                <a:hlinkClick r:id="rId5"/>
              </a:rPr>
              <a:t>UW Special Constable Services</a:t>
            </a:r>
            <a:r>
              <a:rPr lang="en-US" sz="1100" dirty="0"/>
              <a:t> at </a:t>
            </a:r>
            <a:r>
              <a:rPr lang="en-CA" sz="1000" dirty="0"/>
              <a:t>(519) 888-4911 </a:t>
            </a:r>
            <a:r>
              <a:rPr lang="en-US" sz="1100" dirty="0"/>
              <a:t>ext. </a:t>
            </a:r>
            <a:r>
              <a:rPr lang="en-US" sz="1100" b="1" dirty="0"/>
              <a:t>22222</a:t>
            </a:r>
            <a:r>
              <a:rPr lang="en-US" sz="1100" dirty="0"/>
              <a:t>.</a:t>
            </a:r>
          </a:p>
          <a:p>
            <a:r>
              <a:rPr lang="en-CA" sz="1100" dirty="0">
                <a:hlinkClick r:id="rId6"/>
              </a:rPr>
              <a:t>Crisis Services Canada</a:t>
            </a:r>
            <a:r>
              <a:rPr lang="en-CA" sz="1100" dirty="0"/>
              <a:t> - 1-833-456-4566 or by text 45645  </a:t>
            </a:r>
          </a:p>
          <a:p>
            <a:r>
              <a:rPr lang="en-CA" sz="1100" dirty="0">
                <a:hlinkClick r:id="rId7"/>
              </a:rPr>
              <a:t>Kitchener-Waterloo Sexual Assault Support Centre</a:t>
            </a:r>
            <a:r>
              <a:rPr lang="en-CA" sz="1100" dirty="0"/>
              <a:t> - 519-741-8633</a:t>
            </a:r>
          </a:p>
          <a:p>
            <a:r>
              <a:rPr lang="en-CA" sz="1100" dirty="0">
                <a:hlinkClick r:id="rId8"/>
              </a:rPr>
              <a:t>Huron Perth Helpline</a:t>
            </a:r>
            <a:r>
              <a:rPr lang="en-CA" sz="1100" dirty="0"/>
              <a:t> (Stratford) - 1-888-829-7484</a:t>
            </a:r>
          </a:p>
          <a:p>
            <a:r>
              <a:rPr lang="en-CA" sz="1100" dirty="0">
                <a:hlinkClick r:id="rId9"/>
              </a:rPr>
              <a:t>Stratford General Hospital </a:t>
            </a:r>
            <a:r>
              <a:rPr lang="en-CA" sz="1100" dirty="0"/>
              <a:t>- 519-272-8210</a:t>
            </a:r>
          </a:p>
          <a:p>
            <a:r>
              <a:rPr lang="en-US" sz="1100" dirty="0"/>
              <a:t>If you are away from campus and can’t come to our offices, please call our phone number 519-888-4567 ext. 32655 and we will do our best to put you in contact with local resources.</a:t>
            </a:r>
          </a:p>
          <a:p>
            <a:r>
              <a:rPr lang="en-US" sz="1100" b="1" dirty="0"/>
              <a:t>Download the </a:t>
            </a:r>
            <a:r>
              <a:rPr lang="en-US" sz="1100" b="1" dirty="0" err="1">
                <a:hlinkClick r:id="rId10"/>
              </a:rPr>
              <a:t>WatSAFE</a:t>
            </a:r>
            <a:r>
              <a:rPr lang="en-US" sz="1100" b="1" dirty="0"/>
              <a:t> app to have access to these contacts on your phone</a:t>
            </a:r>
            <a:r>
              <a:rPr lang="en-US" sz="1200" b="1" dirty="0"/>
              <a:t>.</a:t>
            </a:r>
            <a:endParaRPr lang="en-CA" sz="1200" b="1" dirty="0"/>
          </a:p>
          <a:p>
            <a:pPr marL="0" indent="0">
              <a:buNone/>
            </a:pPr>
            <a:endParaRPr lang="en-CA" sz="12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Campus Wellness: uwaterloo.ca/campus-wellness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waterloo_4x3 (3)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4x3" id="{BA8D503C-C11A-9648-BFE2-F41EE48FC381}" vid="{57895F78-9C0E-DA4A-9824-24573322C3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uwaterloo_4x3 (3).potx</Template>
  <TotalTime>3372</TotalTime>
  <Words>625</Words>
  <Application>Microsoft Office PowerPoint</Application>
  <PresentationFormat>On-screen Show (4:3)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Georgia</vt:lpstr>
      <vt:lpstr>Impact</vt:lpstr>
      <vt:lpstr>Verdana</vt:lpstr>
      <vt:lpstr>Wingdings</vt:lpstr>
      <vt:lpstr>uwaterloo_4x3 (3)</vt:lpstr>
      <vt:lpstr>Everyone struggles at some point</vt:lpstr>
      <vt:lpstr>Campus Wellness is here to support you</vt:lpstr>
      <vt:lpstr>Additional Supports</vt:lpstr>
      <vt:lpstr>After-hours and off-campus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Krawczyk</dc:creator>
  <cp:lastModifiedBy>Briana Oenputera</cp:lastModifiedBy>
  <cp:revision>224</cp:revision>
  <cp:lastPrinted>2017-07-13T14:40:14Z</cp:lastPrinted>
  <dcterms:created xsi:type="dcterms:W3CDTF">2015-06-08T17:51:07Z</dcterms:created>
  <dcterms:modified xsi:type="dcterms:W3CDTF">2023-08-28T13:47:10Z</dcterms:modified>
</cp:coreProperties>
</file>