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8"/>
  </p:notesMasterIdLst>
  <p:sldIdLst>
    <p:sldId id="310" r:id="rId2"/>
    <p:sldId id="309" r:id="rId3"/>
    <p:sldId id="257" r:id="rId4"/>
    <p:sldId id="307" r:id="rId5"/>
    <p:sldId id="308"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D0"/>
    <a:srgbClr val="0098A5"/>
    <a:srgbClr val="005963"/>
    <a:srgbClr val="D93F00"/>
    <a:srgbClr val="FFFFFF"/>
    <a:srgbClr val="E4B429"/>
    <a:srgbClr val="FFD54F"/>
    <a:srgbClr val="FFEA3D"/>
    <a:srgbClr val="FFFFAA"/>
    <a:srgbClr val="E02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1927" autoAdjust="0"/>
  </p:normalViewPr>
  <p:slideViewPr>
    <p:cSldViewPr snapToGrid="0">
      <p:cViewPr varScale="1">
        <p:scale>
          <a:sx n="51" d="100"/>
          <a:sy n="51" d="100"/>
        </p:scale>
        <p:origin x="2256" y="29"/>
      </p:cViewPr>
      <p:guideLst>
        <p:guide orient="horz" pos="2160"/>
        <p:guide pos="2880"/>
      </p:guideLst>
    </p:cSldViewPr>
  </p:slideViewPr>
  <p:notesTextViewPr>
    <p:cViewPr>
      <p:scale>
        <a:sx n="3" d="2"/>
        <a:sy n="3" d="2"/>
      </p:scale>
      <p:origin x="0" y="0"/>
    </p:cViewPr>
  </p:notesTextViewPr>
  <p:sorterViewPr>
    <p:cViewPr>
      <p:scale>
        <a:sx n="30" d="100"/>
        <a:sy n="3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8/27/2023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Knowing your Strengths:</a:t>
            </a:r>
          </a:p>
          <a:p>
            <a:pPr marL="171450" indent="-171450">
              <a:buFont typeface="Arial" panose="020B0604020202020204" pitchFamily="34" charset="0"/>
              <a:buChar char="•"/>
            </a:pPr>
            <a:r>
              <a:rPr lang="en-US" sz="1200" dirty="0"/>
              <a:t>When is the best time of day for you to study/work on assignments?</a:t>
            </a:r>
          </a:p>
          <a:p>
            <a:pPr marL="171450" indent="-171450">
              <a:buFont typeface="Arial" panose="020B0604020202020204" pitchFamily="34" charset="0"/>
              <a:buChar char="•"/>
            </a:pPr>
            <a:r>
              <a:rPr lang="en-US" sz="1200" dirty="0"/>
              <a:t>What things are most-likely to distract you?</a:t>
            </a:r>
          </a:p>
          <a:p>
            <a:pPr marL="171450" indent="-171450">
              <a:buFont typeface="Arial" panose="020B0604020202020204" pitchFamily="34" charset="0"/>
              <a:buChar char="•"/>
            </a:pPr>
            <a:r>
              <a:rPr lang="en-US" sz="1200" dirty="0"/>
              <a:t>What things improve/reduce your ability to study/be productive?</a:t>
            </a:r>
          </a:p>
          <a:p>
            <a:pPr marL="171450" indent="-171450">
              <a:buFont typeface="Arial" panose="020B0604020202020204" pitchFamily="34" charset="0"/>
              <a:buChar char="•"/>
            </a:pPr>
            <a:r>
              <a:rPr lang="en-US" sz="1200" dirty="0"/>
              <a:t>Where is the best place for you to work?</a:t>
            </a:r>
          </a:p>
          <a:p>
            <a:pPr marL="171450" indent="-171450">
              <a:buFont typeface="Arial" panose="020B0604020202020204" pitchFamily="34" charset="0"/>
              <a:buChar char="•"/>
            </a:pPr>
            <a:r>
              <a:rPr lang="en-US" sz="1200" dirty="0"/>
              <a:t>How do the types of food you eat, exercise, sleep, fear/stress impact your productivity?</a:t>
            </a:r>
          </a:p>
          <a:p>
            <a:pPr marL="171450" indent="-171450">
              <a:buFont typeface="Arial" panose="020B0604020202020204" pitchFamily="34" charset="0"/>
              <a:buChar char="•"/>
            </a:pPr>
            <a:r>
              <a:rPr lang="en-US" sz="1200" dirty="0"/>
              <a:t>What steps could you take to ensure you have what you need and are in the condition that maximizes your productivity?</a:t>
            </a:r>
          </a:p>
          <a:p>
            <a:pPr marL="171450" indent="-171450">
              <a:buFont typeface="Arial" panose="020B0604020202020204" pitchFamily="34" charset="0"/>
              <a:buChar char="•"/>
            </a:pPr>
            <a:r>
              <a:rPr lang="en-US" sz="1200" dirty="0"/>
              <a:t>Where could you get help if you need it?</a:t>
            </a:r>
          </a:p>
          <a:p>
            <a:pPr marL="171450" indent="-171450">
              <a:buFont typeface="Arial" panose="020B0604020202020204" pitchFamily="34" charset="0"/>
              <a:buChar char="•"/>
            </a:pPr>
            <a:endParaRPr lang="en-US" sz="1200" dirty="0"/>
          </a:p>
          <a:p>
            <a:r>
              <a:rPr lang="en-US" sz="1200" b="1" dirty="0"/>
              <a:t>Be honest about what will pull you off-track or reduce your productivity.</a:t>
            </a:r>
          </a:p>
          <a:p>
            <a:pPr marL="171450" indent="-171450">
              <a:buFont typeface="Arial" panose="020B0604020202020204" pitchFamily="34" charset="0"/>
              <a:buChar char="•"/>
            </a:pPr>
            <a:r>
              <a:rPr lang="en-US" sz="1200" dirty="0"/>
              <a:t>Are there busy days when you are less likely to study/work?</a:t>
            </a:r>
          </a:p>
          <a:p>
            <a:pPr marL="171450" indent="-171450">
              <a:buFont typeface="Arial" panose="020B0604020202020204" pitchFamily="34" charset="0"/>
              <a:buChar char="•"/>
            </a:pPr>
            <a:r>
              <a:rPr lang="en-US" sz="1200" dirty="0"/>
              <a:t>If you indulge in a distraction, watch that show, check your social media, or play that video game, will you get back to work again?</a:t>
            </a:r>
          </a:p>
          <a:p>
            <a:pPr marL="171450" indent="-171450">
              <a:buFont typeface="Arial" panose="020B0604020202020204" pitchFamily="34" charset="0"/>
              <a:buChar char="•"/>
            </a:pPr>
            <a:r>
              <a:rPr lang="en-US" sz="1200" dirty="0"/>
              <a:t>If you put this off, how much stress will it cause you later when you are behind?</a:t>
            </a:r>
          </a:p>
          <a:p>
            <a:pPr marL="171450" indent="-171450">
              <a:buFont typeface="Arial" panose="020B0604020202020204" pitchFamily="34" charset="0"/>
              <a:buChar char="•"/>
            </a:pPr>
            <a:r>
              <a:rPr lang="en-US" sz="1200" dirty="0"/>
              <a:t>Which courses/topics are most difficult for you and why?</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b="1" dirty="0"/>
              <a:t>Self-regulation skills</a:t>
            </a:r>
          </a:p>
          <a:p>
            <a:pPr marL="171450" indent="-171450">
              <a:buFont typeface="Arial" panose="020B0604020202020204" pitchFamily="34" charset="0"/>
              <a:buChar char="•"/>
            </a:pPr>
            <a:r>
              <a:rPr lang="en-US" sz="1200" dirty="0"/>
              <a:t>How can you keep yourself on track?</a:t>
            </a:r>
          </a:p>
          <a:p>
            <a:pPr marL="171450" indent="-171450">
              <a:buFont typeface="Arial" panose="020B0604020202020204" pitchFamily="34" charset="0"/>
              <a:buChar char="•"/>
            </a:pPr>
            <a:r>
              <a:rPr lang="en-US" sz="1200" dirty="0"/>
              <a:t>Who could you create accountability agreements with?</a:t>
            </a:r>
          </a:p>
          <a:p>
            <a:pPr marL="171450" indent="-171450">
              <a:buFont typeface="Arial" panose="020B0604020202020204" pitchFamily="34" charset="0"/>
              <a:buChar char="•"/>
            </a:pPr>
            <a:r>
              <a:rPr lang="en-US" sz="1200" dirty="0"/>
              <a:t>How can you hold yourself accountable? </a:t>
            </a:r>
          </a:p>
          <a:p>
            <a:pPr marL="171450" indent="-171450">
              <a:buFont typeface="Arial" panose="020B0604020202020204" pitchFamily="34" charset="0"/>
              <a:buChar char="•"/>
            </a:pPr>
            <a:r>
              <a:rPr lang="en-US" sz="1200" dirty="0"/>
              <a:t>How can you remove distractions and stay focused?</a:t>
            </a:r>
          </a:p>
          <a:p>
            <a:pPr marL="171450" indent="-171450">
              <a:buFont typeface="Arial" panose="020B0604020202020204" pitchFamily="34" charset="0"/>
              <a:buChar char="•"/>
            </a:pPr>
            <a:r>
              <a:rPr lang="en-US" sz="1200" dirty="0"/>
              <a:t>Where can you get help if you are struggling?</a:t>
            </a:r>
          </a:p>
        </p:txBody>
      </p:sp>
      <p:sp>
        <p:nvSpPr>
          <p:cNvPr id="4" name="Slide Number Placeholder 3"/>
          <p:cNvSpPr>
            <a:spLocks noGrp="1"/>
          </p:cNvSpPr>
          <p:nvPr>
            <p:ph type="sldNum" sz="quarter" idx="10"/>
          </p:nvPr>
        </p:nvSpPr>
        <p:spPr/>
        <p:txBody>
          <a:bodyPr/>
          <a:lstStyle/>
          <a:p>
            <a:fld id="{8CCEF7D1-689C-4BC1-B59B-4A4CE078ECDF}" type="slidenum">
              <a:rPr lang="en-US" smtClean="0"/>
              <a:t>2</a:t>
            </a:fld>
            <a:endParaRPr lang="en-US"/>
          </a:p>
        </p:txBody>
      </p:sp>
    </p:spTree>
    <p:extLst>
      <p:ext uri="{BB962C8B-B14F-4D97-AF65-F5344CB8AC3E}">
        <p14:creationId xmlns:p14="http://schemas.microsoft.com/office/powerpoint/2010/main" val="409989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Backwards</a:t>
            </a:r>
            <a:r>
              <a:rPr lang="en-US" baseline="0" dirty="0"/>
              <a:t> Planning, begin with the end in mind. What do you need to achieve this term?</a:t>
            </a:r>
          </a:p>
          <a:p>
            <a:endParaRPr lang="en-US" baseline="0" dirty="0"/>
          </a:p>
          <a:p>
            <a:r>
              <a:rPr lang="en-US" baseline="0" dirty="0"/>
              <a:t>1. Use a calendar that covers the entire term. Put in all the dates for the term. You might want to invest in a whiteboard style, 4 month calendar that you can put on your wall. It will allow you to see your entire term at once. Whichever approach you use, it should work best for you.</a:t>
            </a:r>
          </a:p>
          <a:p>
            <a:endParaRPr lang="en-US" baseline="0" dirty="0"/>
          </a:p>
          <a:p>
            <a:r>
              <a:rPr lang="en-US" baseline="0" dirty="0"/>
              <a:t>2. Start by filling in all your “non-study” or “not-available” times for the term. This might be family events or holidays, hobbies such as intermural nights or classes, or times you know you will not be able to study for whatever reason. These are times where you are not available. If they are not in your calendar, it is too easy to forget about them and think you have lots of time available. Ask yourself h</a:t>
            </a:r>
            <a:r>
              <a:rPr lang="en-US" dirty="0"/>
              <a:t>ow will you ensure your work is done so you can attend these events?</a:t>
            </a:r>
          </a:p>
          <a:p>
            <a:endParaRPr lang="en-US" dirty="0"/>
          </a:p>
          <a:p>
            <a:pPr marL="0" indent="0">
              <a:buNone/>
            </a:pPr>
            <a:r>
              <a:rPr lang="en-US" dirty="0"/>
              <a:t>3. Then put your assignment deadlines/test dates in your calendar. (Notice any conflicts between assignment deadlines and activities in step 2.) Start thinking</a:t>
            </a:r>
            <a:r>
              <a:rPr lang="en-US" baseline="0" dirty="0"/>
              <a:t> about when you would have to have work completed so you can attend the events. You want to be able to attend the event with peace of mind and not be worrying or thinking about studying.</a:t>
            </a:r>
            <a:endParaRPr lang="en-US" dirty="0"/>
          </a:p>
          <a:p>
            <a:pPr marL="0" indent="0">
              <a:buNone/>
            </a:pPr>
            <a:endParaRPr lang="en-US" dirty="0"/>
          </a:p>
          <a:p>
            <a:pPr marL="0" indent="0">
              <a:buNone/>
            </a:pPr>
            <a:r>
              <a:rPr lang="en-US" dirty="0"/>
              <a:t>4. Break your assignments/test studying into small parts (e.g. Research, organize thoughts, write first draft, edit/proof read, submit, or break into topics for tests.) Certain</a:t>
            </a:r>
            <a:r>
              <a:rPr lang="en-US" baseline="0" dirty="0"/>
              <a:t> elements such as problem sets or writing your lab report might need multiple sessions. Try to accurately determine how long each chunk will take and schedule the needed number of sections.</a:t>
            </a:r>
          </a:p>
          <a:p>
            <a:pPr marL="0" indent="0">
              <a:buNone/>
            </a:pPr>
            <a:endParaRPr lang="en-US" baseline="0" dirty="0"/>
          </a:p>
          <a:p>
            <a:pPr marL="0" indent="0">
              <a:buNone/>
            </a:pPr>
            <a:r>
              <a:rPr lang="en-US" baseline="0" dirty="0"/>
              <a:t>5. </a:t>
            </a:r>
            <a:r>
              <a:rPr lang="en-US" dirty="0"/>
              <a:t>Working backwards from the deadline, schedule a study session for each of the small parts back to when you would need to start studying in order to meet the deadline.</a:t>
            </a:r>
          </a:p>
          <a:p>
            <a:pPr marL="0" indent="0">
              <a:buNone/>
            </a:pPr>
            <a:endParaRPr lang="en-US" dirty="0"/>
          </a:p>
          <a:p>
            <a:pPr marL="0" indent="0">
              <a:buFont typeface="Wingdings" charset="2"/>
              <a:buNone/>
            </a:pPr>
            <a:r>
              <a:rPr lang="en-US" dirty="0"/>
              <a:t>6. Break your regular studying into small sections—topics and subtopics</a:t>
            </a:r>
            <a:r>
              <a:rPr lang="en-US" baseline="0" dirty="0"/>
              <a:t> are better than by lecture. Studying by topic helps you think of that topic in a more complete way when it comes time for midterms and exams.</a:t>
            </a:r>
            <a:r>
              <a:rPr lang="en-US" dirty="0"/>
              <a:t> (this</a:t>
            </a:r>
            <a:r>
              <a:rPr lang="en-US" baseline="0" dirty="0"/>
              <a:t> is your r</a:t>
            </a:r>
            <a:r>
              <a:rPr lang="en-US" dirty="0"/>
              <a:t>egular review or practice of course materials taught each week).</a:t>
            </a:r>
          </a:p>
          <a:p>
            <a:pPr marL="0" indent="0">
              <a:buFont typeface="Wingdings" charset="2"/>
              <a:buNone/>
            </a:pPr>
            <a:endParaRPr lang="en-US" dirty="0"/>
          </a:p>
          <a:p>
            <a:pPr marL="0" indent="0">
              <a:buFont typeface="Wingdings" charset="2"/>
              <a:buNone/>
            </a:pPr>
            <a:r>
              <a:rPr lang="en-US" dirty="0"/>
              <a:t>7.</a:t>
            </a:r>
            <a:r>
              <a:rPr lang="en-US" baseline="0" dirty="0"/>
              <a:t> </a:t>
            </a:r>
            <a:r>
              <a:rPr lang="en-US" dirty="0"/>
              <a:t>Schedule a study session for each of the ”chunks” or topics</a:t>
            </a:r>
            <a:r>
              <a:rPr lang="en-US" baseline="0" dirty="0"/>
              <a:t> </a:t>
            </a:r>
            <a:r>
              <a:rPr lang="en-US" dirty="0"/>
              <a:t>so you have completed the week’s studying within a week of being taught. </a:t>
            </a:r>
          </a:p>
          <a:p>
            <a:pPr marL="0" indent="0">
              <a:buFont typeface="Wingdings" charset="2"/>
              <a:buNone/>
            </a:pPr>
            <a:endParaRPr lang="en-US" dirty="0"/>
          </a:p>
          <a:p>
            <a:pPr marL="0" indent="0">
              <a:buFont typeface="Wingdings" charset="2"/>
              <a:buNone/>
            </a:pPr>
            <a:r>
              <a:rPr lang="en-US" dirty="0"/>
              <a:t>8. Schedule “oops” or “blank” blocks of time. These are times that you can utilize if something takes longer than you planned or if unexpected situations arise.</a:t>
            </a:r>
          </a:p>
        </p:txBody>
      </p:sp>
      <p:sp>
        <p:nvSpPr>
          <p:cNvPr id="4" name="Slide Number Placeholder 3"/>
          <p:cNvSpPr>
            <a:spLocks noGrp="1"/>
          </p:cNvSpPr>
          <p:nvPr>
            <p:ph type="sldNum" sz="quarter" idx="10"/>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320294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Get organized.</a:t>
            </a:r>
          </a:p>
          <a:p>
            <a:pPr marL="171450" indent="-171450">
              <a:buFont typeface="Arial" panose="020B0604020202020204" pitchFamily="34" charset="0"/>
              <a:buChar char="•"/>
            </a:pPr>
            <a:r>
              <a:rPr lang="en-US" dirty="0"/>
              <a:t>During</a:t>
            </a:r>
            <a:r>
              <a:rPr lang="en-US" baseline="0" dirty="0"/>
              <a:t> this session check your course outline to see what is required for this week and the learning objectives for this topic/assignment. </a:t>
            </a:r>
          </a:p>
          <a:p>
            <a:pPr marL="171450" indent="-171450">
              <a:buFont typeface="Arial" panose="020B0604020202020204" pitchFamily="34" charset="0"/>
              <a:buChar char="•"/>
            </a:pPr>
            <a:r>
              <a:rPr lang="en-US" baseline="0" dirty="0"/>
              <a:t>Gather all your resources, course notes, and materials together</a:t>
            </a:r>
          </a:p>
          <a:p>
            <a:pPr marL="171450" indent="-171450">
              <a:buFont typeface="Arial" panose="020B0604020202020204" pitchFamily="34" charset="0"/>
              <a:buChar char="•"/>
            </a:pPr>
            <a:r>
              <a:rPr lang="en-US" baseline="0" dirty="0"/>
              <a:t>Clean your study space so it is inviting</a:t>
            </a:r>
          </a:p>
          <a:p>
            <a:pPr marL="171450" indent="-171450">
              <a:buFont typeface="Arial" panose="020B0604020202020204" pitchFamily="34" charset="0"/>
              <a:buChar char="•"/>
            </a:pPr>
            <a:r>
              <a:rPr lang="en-US" baseline="0" dirty="0"/>
              <a:t>Sharpen pencils, make sure pens have ink, find erasers/rulers/other tools and place everything on your desk or in your backpack/book-bag</a:t>
            </a:r>
          </a:p>
          <a:p>
            <a:pPr marL="171450" indent="-171450">
              <a:buFont typeface="Arial" panose="020B0604020202020204" pitchFamily="34" charset="0"/>
              <a:buChar char="•"/>
            </a:pPr>
            <a:r>
              <a:rPr lang="en-US" baseline="0" dirty="0"/>
              <a:t>This is a perfect activity for the days when you are tired, unmotivated, or can’t focus. It allows you to be productive during low-energy times. Schedule organization sessions for times when you know you will be tired or unable to concentrate deeply.</a:t>
            </a:r>
          </a:p>
          <a:p>
            <a:pPr marL="171450" indent="-171450">
              <a:buFont typeface="Arial" panose="020B0604020202020204" pitchFamily="34" charset="0"/>
              <a:buChar char="•"/>
            </a:pPr>
            <a:r>
              <a:rPr lang="en-US" baseline="0" dirty="0"/>
              <a:t>You can also organize your questions/problem sets for your Self-test sessions.</a:t>
            </a:r>
          </a:p>
          <a:p>
            <a:pPr marL="0" indent="0">
              <a:buNone/>
            </a:pPr>
            <a:endParaRPr lang="en-US" baseline="0" dirty="0"/>
          </a:p>
          <a:p>
            <a:pPr marL="0" indent="0">
              <a:buNone/>
            </a:pPr>
            <a:r>
              <a:rPr lang="en-US" b="1" baseline="0" dirty="0"/>
              <a:t>2. Deep learning</a:t>
            </a:r>
          </a:p>
          <a:p>
            <a:pPr marL="171450" indent="-171450">
              <a:buFont typeface="Arial" panose="020B0604020202020204" pitchFamily="34" charset="0"/>
              <a:buChar char="•"/>
            </a:pPr>
            <a:r>
              <a:rPr lang="en-US" baseline="0" dirty="0"/>
              <a:t>Studying/learning is more than reading your notes. </a:t>
            </a:r>
          </a:p>
          <a:p>
            <a:pPr marL="171450" indent="-171450">
              <a:buFont typeface="Arial" panose="020B0604020202020204" pitchFamily="34" charset="0"/>
              <a:buChar char="•"/>
            </a:pPr>
            <a:r>
              <a:rPr lang="en-US" baseline="0" dirty="0"/>
              <a:t>During deep learning or study sessions you will work through problem sets, create concept drawings, write topic summaries and other study/application processes.</a:t>
            </a:r>
          </a:p>
          <a:p>
            <a:pPr marL="171450" indent="-171450">
              <a:buFont typeface="Arial" panose="020B0604020202020204" pitchFamily="34" charset="0"/>
              <a:buChar char="•"/>
            </a:pPr>
            <a:r>
              <a:rPr lang="en-US" baseline="0" dirty="0"/>
              <a:t>Create questions that you will use for your self-test sessions</a:t>
            </a:r>
          </a:p>
          <a:p>
            <a:pPr marL="171450" indent="-171450">
              <a:buFont typeface="Arial" panose="020B0604020202020204" pitchFamily="34" charset="0"/>
              <a:buChar char="•"/>
            </a:pPr>
            <a:r>
              <a:rPr lang="en-US" baseline="0" dirty="0"/>
              <a:t>If you need study tips, contact the Student Success Office or book a session with a Student Wellness Coordinator!</a:t>
            </a:r>
          </a:p>
          <a:p>
            <a:pPr marL="0" indent="0">
              <a:buNone/>
            </a:pPr>
            <a:endParaRPr lang="en-US" baseline="0" dirty="0"/>
          </a:p>
          <a:p>
            <a:pPr marL="0" indent="0">
              <a:buNone/>
            </a:pPr>
            <a:r>
              <a:rPr lang="en-US" b="1" baseline="0" dirty="0"/>
              <a:t>3. Self-test</a:t>
            </a:r>
            <a:endParaRPr lang="en-CA" b="1" baseline="0" dirty="0"/>
          </a:p>
          <a:p>
            <a:pPr marL="0" indent="0">
              <a:buNone/>
            </a:pPr>
            <a:r>
              <a:rPr lang="en-US" baseline="0" dirty="0"/>
              <a:t>During these session give yourself “mock” tests.</a:t>
            </a:r>
          </a:p>
          <a:p>
            <a:pPr marL="171450" indent="-171450">
              <a:buFont typeface="Arial" panose="020B0604020202020204" pitchFamily="34" charset="0"/>
              <a:buChar char="•"/>
            </a:pPr>
            <a:r>
              <a:rPr lang="en-US" baseline="0" dirty="0"/>
              <a:t>Anticipate exam questions by creating questions your instructor might ask. You can also use the exam bank/textbook or online resources to find questions.</a:t>
            </a:r>
          </a:p>
          <a:p>
            <a:pPr marL="171450" indent="-171450">
              <a:buFont typeface="Arial" panose="020B0604020202020204" pitchFamily="34" charset="0"/>
              <a:buChar char="•"/>
            </a:pPr>
            <a:r>
              <a:rPr lang="en-US" baseline="0" dirty="0"/>
              <a:t>Complete the questions as if it were a real test (without peeking)</a:t>
            </a:r>
          </a:p>
          <a:p>
            <a:pPr marL="171450" indent="-171450">
              <a:buFont typeface="Arial" panose="020B0604020202020204" pitchFamily="34" charset="0"/>
              <a:buChar char="•"/>
            </a:pPr>
            <a:r>
              <a:rPr lang="en-US" baseline="0" dirty="0"/>
              <a:t>Refer to your notes and identify gaps in your knowledge (questions that were incorrect or you could not answer)</a:t>
            </a:r>
          </a:p>
          <a:p>
            <a:pPr marL="171450" indent="-171450">
              <a:buFont typeface="Arial" panose="020B0604020202020204" pitchFamily="34" charset="0"/>
              <a:buChar char="•"/>
            </a:pPr>
            <a:r>
              <a:rPr lang="en-US" baseline="0" dirty="0"/>
              <a:t>When you do your next organization session, include material you are still learning together with new material.</a:t>
            </a:r>
          </a:p>
          <a:p>
            <a:pPr marL="171450" indent="-171450">
              <a:buFont typeface="Arial" panose="020B0604020202020204" pitchFamily="34" charset="0"/>
              <a:buChar char="•"/>
            </a:pPr>
            <a:r>
              <a:rPr lang="en-US" baseline="0" dirty="0"/>
              <a:t>Keep studying and testing material until you can answer the questions on your self-test correctly on 2 or 3 separate occasions.</a:t>
            </a:r>
          </a:p>
          <a:p>
            <a:pPr marL="0" indent="0">
              <a:buNone/>
            </a:pPr>
            <a:endParaRPr lang="en-US" baseline="0" dirty="0"/>
          </a:p>
        </p:txBody>
      </p:sp>
      <p:sp>
        <p:nvSpPr>
          <p:cNvPr id="4" name="Slide Number Placeholder 3"/>
          <p:cNvSpPr>
            <a:spLocks noGrp="1"/>
          </p:cNvSpPr>
          <p:nvPr>
            <p:ph type="sldNum" sz="quarter" idx="10"/>
          </p:nvPr>
        </p:nvSpPr>
        <p:spPr/>
        <p:txBody>
          <a:bodyPr/>
          <a:lstStyle/>
          <a:p>
            <a:fld id="{8CCEF7D1-689C-4BC1-B59B-4A4CE078ECDF}" type="slidenum">
              <a:rPr lang="en-US" smtClean="0"/>
              <a:t>4</a:t>
            </a:fld>
            <a:endParaRPr lang="en-US"/>
          </a:p>
        </p:txBody>
      </p:sp>
    </p:spTree>
    <p:extLst>
      <p:ext uri="{BB962C8B-B14F-4D97-AF65-F5344CB8AC3E}">
        <p14:creationId xmlns:p14="http://schemas.microsoft.com/office/powerpoint/2010/main" val="368267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Pomodoro</a:t>
            </a:r>
            <a:r>
              <a:rPr lang="en-US" dirty="0"/>
              <a:t> (Tomato) technique helps</a:t>
            </a:r>
            <a:r>
              <a:rPr lang="en-US" baseline="0" dirty="0"/>
              <a:t> you break your studying into small parts that align with the body’s natural rhythms and the length of time the average adult can maintain deep concentration (approx. 20 </a:t>
            </a:r>
            <a:r>
              <a:rPr lang="en-US" baseline="0" dirty="0" err="1"/>
              <a:t>mins</a:t>
            </a:r>
            <a:r>
              <a:rPr lang="en-US" baseline="0" dirty="0"/>
              <a:t>)</a:t>
            </a:r>
          </a:p>
          <a:p>
            <a:endParaRPr lang="en-US" dirty="0"/>
          </a:p>
          <a:p>
            <a:r>
              <a:rPr lang="en-US" dirty="0"/>
              <a:t>The </a:t>
            </a:r>
            <a:r>
              <a:rPr lang="en-US" dirty="0" err="1"/>
              <a:t>Pomodoro</a:t>
            </a:r>
            <a:r>
              <a:rPr lang="en-US" baseline="0" dirty="0"/>
              <a:t> technique can also help with motivation because you know you only need to think about the next 25 minutes. Sometimes thinking about studying for 2-3 hours can seem overwhelming.</a:t>
            </a:r>
          </a:p>
          <a:p>
            <a:endParaRPr lang="en-US" baseline="0" dirty="0"/>
          </a:p>
          <a:p>
            <a:r>
              <a:rPr lang="en-US" baseline="0" dirty="0"/>
              <a:t>The </a:t>
            </a:r>
            <a:r>
              <a:rPr lang="en-US" baseline="0" dirty="0" err="1"/>
              <a:t>Pomodoro</a:t>
            </a:r>
            <a:r>
              <a:rPr lang="en-US" baseline="0" dirty="0"/>
              <a:t> technique also allows you to make use of small chunks of time when you may only have 20-30 </a:t>
            </a:r>
            <a:r>
              <a:rPr lang="en-US" baseline="0" dirty="0" err="1"/>
              <a:t>mins</a:t>
            </a:r>
            <a:r>
              <a:rPr lang="en-US" baseline="0" dirty="0"/>
              <a:t>. </a:t>
            </a:r>
          </a:p>
          <a:p>
            <a:endParaRPr lang="en-US" baseline="0" dirty="0"/>
          </a:p>
          <a:p>
            <a:r>
              <a:rPr lang="en-US" baseline="0" dirty="0"/>
              <a:t>20-30 </a:t>
            </a:r>
            <a:r>
              <a:rPr lang="en-US" baseline="0" dirty="0" err="1"/>
              <a:t>mins</a:t>
            </a:r>
            <a:r>
              <a:rPr lang="en-US" baseline="0" dirty="0"/>
              <a:t> also corresponds nicely with how long it takes to review lecture notes or work through certain types of problems. Readings (textbook or journal articles) are often broken into sections that could be covered in 25 minute chunks.</a:t>
            </a:r>
          </a:p>
          <a:p>
            <a:endParaRPr lang="en-US" baseline="0" dirty="0"/>
          </a:p>
          <a:p>
            <a:r>
              <a:rPr lang="en-US" baseline="0" dirty="0"/>
              <a:t>Don’t be too rigid with it. If completing a section of your readings or problem set takes 3-5 </a:t>
            </a:r>
            <a:r>
              <a:rPr lang="en-US" baseline="0" dirty="0" err="1"/>
              <a:t>mins</a:t>
            </a:r>
            <a:r>
              <a:rPr lang="en-US" baseline="0" dirty="0"/>
              <a:t> longer or shorter than the 25 </a:t>
            </a:r>
            <a:r>
              <a:rPr lang="en-US" baseline="0" dirty="0" err="1"/>
              <a:t>mins</a:t>
            </a:r>
            <a:r>
              <a:rPr lang="en-US" baseline="0" dirty="0"/>
              <a:t>, but provides a good stopping point, then take your break earlier or later.</a:t>
            </a:r>
          </a:p>
          <a:p>
            <a:endParaRPr lang="en-US" baseline="0" dirty="0"/>
          </a:p>
          <a:p>
            <a:r>
              <a:rPr lang="en-US" baseline="0" dirty="0"/>
              <a:t>If the section will fall more than 3-5 </a:t>
            </a:r>
            <a:r>
              <a:rPr lang="en-US" baseline="0" dirty="0" err="1"/>
              <a:t>mins</a:t>
            </a:r>
            <a:r>
              <a:rPr lang="en-US" baseline="0" dirty="0"/>
              <a:t> short of the time, then add an additional section or problem set. If what you prepared goes more than 3-5 </a:t>
            </a:r>
            <a:r>
              <a:rPr lang="en-US" baseline="0" dirty="0" err="1"/>
              <a:t>mins</a:t>
            </a:r>
            <a:r>
              <a:rPr lang="en-US" baseline="0" dirty="0"/>
              <a:t> beyond the timer, than consider dividing course materials into smaller sections.</a:t>
            </a:r>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5</a:t>
            </a:fld>
            <a:endParaRPr lang="en-US"/>
          </a:p>
        </p:txBody>
      </p:sp>
    </p:spTree>
    <p:extLst>
      <p:ext uri="{BB962C8B-B14F-4D97-AF65-F5344CB8AC3E}">
        <p14:creationId xmlns:p14="http://schemas.microsoft.com/office/powerpoint/2010/main" val="7499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not sure what you need,</a:t>
            </a:r>
            <a:r>
              <a:rPr lang="en-US" baseline="0" dirty="0"/>
              <a:t> or where to start, please reach-out to your Academic Advisor or The </a:t>
            </a:r>
            <a:r>
              <a:rPr lang="en-US" baseline="0" dirty="0" err="1"/>
              <a:t>FoE</a:t>
            </a:r>
            <a:r>
              <a:rPr lang="en-US" baseline="0" dirty="0"/>
              <a:t> Wellness Team  (ENGwellness@uwaterloo.ca). They can help guide you to what you need.</a:t>
            </a:r>
            <a:endParaRPr lang="en-CA" dirty="0"/>
          </a:p>
          <a:p>
            <a:endParaRPr lang="en-CA" dirty="0"/>
          </a:p>
        </p:txBody>
      </p:sp>
      <p:sp>
        <p:nvSpPr>
          <p:cNvPr id="4" name="Slide Number Placeholder 3"/>
          <p:cNvSpPr>
            <a:spLocks noGrp="1"/>
          </p:cNvSpPr>
          <p:nvPr>
            <p:ph type="sldNum" sz="quarter" idx="10"/>
          </p:nvPr>
        </p:nvSpPr>
        <p:spPr/>
        <p:txBody>
          <a:bodyPr/>
          <a:lstStyle/>
          <a:p>
            <a:fld id="{8CCEF7D1-689C-4BC1-B59B-4A4CE078ECDF}" type="slidenum">
              <a:rPr lang="en-US" smtClean="0"/>
              <a:t>6</a:t>
            </a:fld>
            <a:endParaRPr lang="en-US"/>
          </a:p>
        </p:txBody>
      </p:sp>
    </p:spTree>
    <p:extLst>
      <p:ext uri="{BB962C8B-B14F-4D97-AF65-F5344CB8AC3E}">
        <p14:creationId xmlns:p14="http://schemas.microsoft.com/office/powerpoint/2010/main" val="1390219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55" y="5662800"/>
            <a:ext cx="4331079" cy="1320930"/>
          </a:xfrm>
          <a:prstGeom prst="rect">
            <a:avLst/>
          </a:prstGeom>
        </p:spPr>
      </p:pic>
      <p:sp>
        <p:nvSpPr>
          <p:cNvPr id="2" name="Title 1"/>
          <p:cNvSpPr>
            <a:spLocks noGrp="1"/>
          </p:cNvSpPr>
          <p:nvPr>
            <p:ph type="ctrTitle" hasCustomPrompt="1"/>
          </p:nvPr>
        </p:nvSpPr>
        <p:spPr>
          <a:xfrm>
            <a:off x="339556" y="1028941"/>
            <a:ext cx="6519149"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sp>
        <p:nvSpPr>
          <p:cNvPr id="8" name="Footer Placeholder 7"/>
          <p:cNvSpPr>
            <a:spLocks noGrp="1"/>
          </p:cNvSpPr>
          <p:nvPr>
            <p:ph type="ftr" sz="quarter" idx="11"/>
          </p:nvPr>
        </p:nvSpPr>
        <p:spPr>
          <a:xfrm>
            <a:off x="4967756" y="6377232"/>
            <a:ext cx="3220281"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8361312" y="6377232"/>
            <a:ext cx="415425" cy="250337"/>
          </a:xfrm>
        </p:spPr>
        <p:txBody>
          <a:bodyPr/>
          <a:lstStyle>
            <a:lvl1pPr algn="ctr">
              <a:defRPr/>
            </a:lvl1pPr>
          </a:lstStyle>
          <a:p>
            <a:fld id="{93005692-73BE-493E-93AB-ECD6027A7652}" type="slidenum">
              <a:rPr lang="en-US" smtClean="0"/>
              <a:pPr/>
              <a:t>‹#›</a:t>
            </a:fld>
            <a:endParaRPr lang="en-US" dirty="0"/>
          </a:p>
        </p:txBody>
      </p:sp>
      <p:grpSp>
        <p:nvGrpSpPr>
          <p:cNvPr id="21" name="Group 20"/>
          <p:cNvGrpSpPr/>
          <p:nvPr userDrawn="1"/>
        </p:nvGrpSpPr>
        <p:grpSpPr>
          <a:xfrm>
            <a:off x="0" y="0"/>
            <a:ext cx="9144000" cy="397164"/>
            <a:chOff x="0" y="0"/>
            <a:chExt cx="9144000" cy="397164"/>
          </a:xfrm>
        </p:grpSpPr>
        <p:sp>
          <p:nvSpPr>
            <p:cNvPr id="22" name="Rectangle 21"/>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22"/>
            <p:cNvGrpSpPr/>
            <p:nvPr userDrawn="1"/>
          </p:nvGrpSpPr>
          <p:grpSpPr>
            <a:xfrm>
              <a:off x="0" y="0"/>
              <a:ext cx="9143999" cy="397164"/>
              <a:chOff x="0" y="0"/>
              <a:chExt cx="9143999" cy="397164"/>
            </a:xfrm>
          </p:grpSpPr>
          <p:sp>
            <p:nvSpPr>
              <p:cNvPr id="28" name="Rectangle 27"/>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35155922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1" y="1396192"/>
            <a:ext cx="4157035" cy="670270"/>
          </a:xfrm>
        </p:spPr>
        <p:txBody>
          <a:bodyPr anchor="b">
            <a:noAutofit/>
          </a:bodyPr>
          <a:lstStyle>
            <a:lvl1pPr marL="0" indent="0">
              <a:buNone/>
              <a:defRPr sz="2100" b="1" baseline="0">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911" y="2184401"/>
            <a:ext cx="4157035" cy="3846945"/>
          </a:xfrm>
        </p:spPr>
        <p:txBody>
          <a:bodyPr>
            <a:normAutofit/>
          </a:bodyPr>
          <a:lstStyle>
            <a:lvl1pPr marL="216694" indent="-216694">
              <a:spcBef>
                <a:spcPts val="600"/>
              </a:spcBef>
              <a:spcAft>
                <a:spcPts val="600"/>
              </a:spcAft>
              <a:buFont typeface="Wingdings" charset="2"/>
              <a:buChar char="§"/>
              <a:defRPr sz="1500"/>
            </a:lvl1pPr>
            <a:lvl2pPr marL="514350" indent="-171450">
              <a:spcBef>
                <a:spcPts val="600"/>
              </a:spcBef>
              <a:spcAft>
                <a:spcPts val="600"/>
              </a:spcAft>
              <a:buFont typeface="Wingdings" charset="2"/>
              <a:buChar char="§"/>
              <a:defRPr sz="1350"/>
            </a:lvl2pPr>
            <a:lvl3pPr marL="857250" indent="-171450">
              <a:spcBef>
                <a:spcPts val="600"/>
              </a:spcBef>
              <a:spcAft>
                <a:spcPts val="600"/>
              </a:spcAft>
              <a:buFont typeface="Wingdings" charset="2"/>
              <a:buChar char="§"/>
              <a:defRPr sz="1200"/>
            </a:lvl3pPr>
            <a:lvl4pPr marL="1200150" indent="-171450">
              <a:spcBef>
                <a:spcPts val="600"/>
              </a:spcBef>
              <a:spcAft>
                <a:spcPts val="600"/>
              </a:spcAft>
              <a:buFont typeface="Wingdings" charset="2"/>
              <a:buChar char="§"/>
              <a:defRPr sz="1050"/>
            </a:lvl4pPr>
            <a:lvl5pPr marL="1543050" indent="-171450">
              <a:spcBef>
                <a:spcPts val="600"/>
              </a:spcBef>
              <a:spcAft>
                <a:spcPts val="600"/>
              </a:spcAft>
              <a:buFont typeface="Wingdings" charset="2"/>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7115" y="1396192"/>
            <a:ext cx="4195094" cy="670270"/>
          </a:xfrm>
        </p:spPr>
        <p:txBody>
          <a:bodyPr anchor="b">
            <a:normAutofit/>
          </a:bodyPr>
          <a:lstStyle>
            <a:lvl1pPr marL="0" indent="0">
              <a:buNone/>
              <a:defRPr sz="21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7115" y="2184401"/>
            <a:ext cx="4195094" cy="3846945"/>
          </a:xfrm>
        </p:spPr>
        <p:txBody>
          <a:bodyPr>
            <a:normAutofit/>
          </a:bodyPr>
          <a:lstStyle>
            <a:lvl1pPr marL="216694" indent="-216694">
              <a:spcBef>
                <a:spcPts val="600"/>
              </a:spcBef>
              <a:spcAft>
                <a:spcPts val="600"/>
              </a:spcAft>
              <a:buFont typeface="Wingdings" charset="2"/>
              <a:buChar char="§"/>
              <a:defRPr sz="1500"/>
            </a:lvl1pPr>
            <a:lvl2pPr marL="514350" indent="-171450">
              <a:spcBef>
                <a:spcPts val="600"/>
              </a:spcBef>
              <a:spcAft>
                <a:spcPts val="600"/>
              </a:spcAft>
              <a:buFont typeface="Wingdings" charset="2"/>
              <a:buChar char="§"/>
              <a:defRPr sz="1350"/>
            </a:lvl2pPr>
            <a:lvl3pPr marL="857250" indent="-171450">
              <a:spcBef>
                <a:spcPts val="600"/>
              </a:spcBef>
              <a:spcAft>
                <a:spcPts val="600"/>
              </a:spcAft>
              <a:buFont typeface="Wingdings" charset="2"/>
              <a:buChar char="§"/>
              <a:defRPr sz="1200"/>
            </a:lvl3pPr>
            <a:lvl4pPr marL="1200150" indent="-171450">
              <a:spcBef>
                <a:spcPts val="600"/>
              </a:spcBef>
              <a:spcAft>
                <a:spcPts val="600"/>
              </a:spcAft>
              <a:buFont typeface="Wingdings" charset="2"/>
              <a:buChar char="§"/>
              <a:defRPr sz="1050"/>
            </a:lvl4pPr>
            <a:lvl5pPr marL="1543050" indent="-171450">
              <a:spcBef>
                <a:spcPts val="600"/>
              </a:spcBef>
              <a:spcAft>
                <a:spcPts val="600"/>
              </a:spcAft>
              <a:buFont typeface="Wingdings" charset="2"/>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94913" y="434109"/>
            <a:ext cx="8677297" cy="895927"/>
          </a:xfrm>
        </p:spPr>
        <p:txBody>
          <a:bodyPr/>
          <a:lstStyle/>
          <a:p>
            <a:r>
              <a:rPr lang="en-US" dirty="0"/>
              <a:t>CLICK TO EDIT MASTER TITLE STYLE</a:t>
            </a:r>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7554" y="1237675"/>
            <a:ext cx="3248891" cy="910202"/>
          </a:xfrm>
        </p:spPr>
        <p:txBody>
          <a:bodyPr anchor="b">
            <a:normAutofit/>
          </a:bodyPr>
          <a:lstStyle>
            <a:lvl1pPr algn="ctr">
              <a:defRPr sz="2100" cap="all" baseline="0"/>
            </a:lvl1pPr>
          </a:lstStyle>
          <a:p>
            <a:r>
              <a:rPr lang="en-US" dirty="0"/>
              <a:t>CONTEXT or THEME</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2947555"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947555"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95300" y="2420360"/>
            <a:ext cx="8153400" cy="2114550"/>
          </a:xfrm>
        </p:spPr>
        <p:txBody>
          <a:bodyPr anchor="ctr">
            <a:normAutofit/>
          </a:bodyPr>
          <a:lstStyle>
            <a:lvl1pPr marL="0" indent="0" algn="ctr">
              <a:lnSpc>
                <a:spcPct val="100000"/>
              </a:lnSpc>
              <a:buNone/>
              <a:defRPr sz="21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2947555" y="4784726"/>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762714" y="495661"/>
            <a:ext cx="4080486" cy="5757360"/>
          </a:xfrm>
        </p:spPr>
        <p:txBody>
          <a:bodyPr/>
          <a:lstStyle/>
          <a:p>
            <a:r>
              <a:rPr lang="en-US"/>
              <a:t>Click icon to add picture</a:t>
            </a:r>
          </a:p>
        </p:txBody>
      </p:sp>
      <p:sp>
        <p:nvSpPr>
          <p:cNvPr id="2" name="Title 1"/>
          <p:cNvSpPr>
            <a:spLocks noGrp="1"/>
          </p:cNvSpPr>
          <p:nvPr>
            <p:ph type="title" hasCustomPrompt="1"/>
          </p:nvPr>
        </p:nvSpPr>
        <p:spPr>
          <a:xfrm>
            <a:off x="640772" y="1237675"/>
            <a:ext cx="3248891" cy="910202"/>
          </a:xfrm>
        </p:spPr>
        <p:txBody>
          <a:bodyPr anchor="b">
            <a:normAutofit/>
          </a:bodyPr>
          <a:lstStyle>
            <a:lvl1pPr algn="ctr">
              <a:defRPr sz="2100" cap="all" baseline="0"/>
            </a:lvl1pPr>
          </a:lstStyle>
          <a:p>
            <a:r>
              <a:rPr lang="en-US" dirty="0"/>
              <a:t>CONTEXT or THEME</a:t>
            </a:r>
          </a:p>
        </p:txBody>
      </p:sp>
      <p:sp>
        <p:nvSpPr>
          <p:cNvPr id="4" name="Footer Placeholder 3"/>
          <p:cNvSpPr>
            <a:spLocks noGrp="1"/>
          </p:cNvSpPr>
          <p:nvPr>
            <p:ph type="ftr" sz="quarter" idx="11"/>
          </p:nvPr>
        </p:nvSpPr>
        <p:spPr>
          <a:xfrm>
            <a:off x="194912" y="6335310"/>
            <a:ext cx="2915434"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3359728" y="6335310"/>
            <a:ext cx="762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408707" y="2409026"/>
            <a:ext cx="3713021" cy="2114550"/>
          </a:xfrm>
        </p:spPr>
        <p:txBody>
          <a:bodyPr anchor="ctr">
            <a:normAutofit/>
          </a:bodyPr>
          <a:lstStyle>
            <a:lvl1pPr marL="0" indent="0" algn="ctr">
              <a:lnSpc>
                <a:spcPct val="100000"/>
              </a:lnSpc>
              <a:buNone/>
              <a:defRPr sz="165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640772" y="4784726"/>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640773"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40773"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lvl1pPr>
          </a:lstStyle>
          <a:p>
            <a:r>
              <a:rPr lang="en-US" dirty="0"/>
              <a:t>SECTION DIVIDER</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4"/>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lvl1pPr>
          </a:lstStyle>
          <a:p>
            <a:r>
              <a:rPr lang="en-US" dirty="0"/>
              <a:t>SECTION DIVIDER</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2" y="3461559"/>
            <a:ext cx="6803231" cy="598488"/>
          </a:xfrm>
        </p:spPr>
        <p:txBody>
          <a:bodyPr>
            <a:normAutofit/>
          </a:bodyPr>
          <a:lstStyle>
            <a:lvl1pPr marL="0" indent="0" algn="ctr">
              <a:buNone/>
              <a:defRPr sz="240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4" y="2382982"/>
            <a:ext cx="8677297" cy="1046019"/>
          </a:xfrm>
        </p:spPr>
        <p:txBody>
          <a:bodyPr anchor="b">
            <a:normAutofit/>
          </a:bodyPr>
          <a:lstStyle>
            <a:lvl1pPr algn="ctr">
              <a:defRPr sz="4500" cap="all" baseline="0">
                <a:solidFill>
                  <a:schemeClr val="bg1"/>
                </a:solidFill>
              </a:defRPr>
            </a:lvl1pPr>
          </a:lstStyle>
          <a:p>
            <a:r>
              <a:rPr lang="en-US" dirty="0"/>
              <a:t>SECTION DIVIDER</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67" y="1603329"/>
            <a:ext cx="9135397" cy="2786193"/>
          </a:xfrm>
          <a:prstGeom prst="rect">
            <a:avLst/>
          </a:prstGeom>
        </p:spPr>
      </p:pic>
      <p:sp>
        <p:nvSpPr>
          <p:cNvPr id="2" name="Title 1"/>
          <p:cNvSpPr>
            <a:spLocks noGrp="1"/>
          </p:cNvSpPr>
          <p:nvPr>
            <p:ph type="title" hasCustomPrompt="1"/>
          </p:nvPr>
        </p:nvSpPr>
        <p:spPr>
          <a:xfrm>
            <a:off x="492919" y="4581237"/>
            <a:ext cx="8158163" cy="1597891"/>
          </a:xfrm>
          <a:noFill/>
        </p:spPr>
        <p:txBody>
          <a:bodyPr wrap="square" rtlCol="0" anchor="ctr" anchorCtr="1">
            <a:noAutofit/>
          </a:bodyPr>
          <a:lstStyle>
            <a:lvl1pPr algn="ctr">
              <a:defRPr lang="en-US" sz="135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9144000" cy="397164"/>
            <a:chOff x="0" y="0"/>
            <a:chExt cx="9144000" cy="397164"/>
          </a:xfrm>
        </p:grpSpPr>
        <p:sp>
          <p:nvSpPr>
            <p:cNvPr id="17" name="Rectangle 16"/>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p:cNvGrpSpPr/>
            <p:nvPr userDrawn="1"/>
          </p:nvGrpSpPr>
          <p:grpSpPr>
            <a:xfrm>
              <a:off x="0" y="0"/>
              <a:ext cx="9143999" cy="397164"/>
              <a:chOff x="0" y="0"/>
              <a:chExt cx="9143999" cy="397164"/>
            </a:xfrm>
          </p:grpSpPr>
          <p:sp>
            <p:nvSpPr>
              <p:cNvPr id="19" name="Rectangle 18"/>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32696773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0593" y="397164"/>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1028941"/>
            <a:ext cx="4114682" cy="1474115"/>
          </a:xfrm>
        </p:spPr>
        <p:txBody>
          <a:bodyPr lIns="0" anchor="b">
            <a:noAutofit/>
          </a:bodyPr>
          <a:lstStyle>
            <a:lvl1pPr algn="l">
              <a:defRPr sz="405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7"/>
          <p:cNvSpPr>
            <a:spLocks noGrp="1"/>
          </p:cNvSpPr>
          <p:nvPr>
            <p:ph type="ftr" sz="quarter" idx="11"/>
          </p:nvPr>
        </p:nvSpPr>
        <p:spPr>
          <a:xfrm>
            <a:off x="4967756" y="6377232"/>
            <a:ext cx="3220281"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8361312" y="6377232"/>
            <a:ext cx="415425" cy="250337"/>
          </a:xfrm>
        </p:spPr>
        <p:txBody>
          <a:bodyPr/>
          <a:lstStyle>
            <a:lvl1pPr algn="ctr">
              <a:defRPr/>
            </a:lvl1pPr>
          </a:lstStyle>
          <a:p>
            <a:fld id="{93005692-73BE-493E-93AB-ECD6027A7652}" type="slidenum">
              <a:rPr lang="en-US" smtClean="0"/>
              <a:pPr/>
              <a:t>‹#›</a:t>
            </a:fld>
            <a:endParaRPr lang="en-US" dirty="0"/>
          </a:p>
        </p:txBody>
      </p:sp>
      <p:sp>
        <p:nvSpPr>
          <p:cNvPr id="20"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grpSp>
        <p:nvGrpSpPr>
          <p:cNvPr id="15" name="Group 14"/>
          <p:cNvGrpSpPr/>
          <p:nvPr userDrawn="1"/>
        </p:nvGrpSpPr>
        <p:grpSpPr>
          <a:xfrm>
            <a:off x="0" y="0"/>
            <a:ext cx="9144000" cy="397164"/>
            <a:chOff x="0" y="0"/>
            <a:chExt cx="9144000" cy="397164"/>
          </a:xfrm>
        </p:grpSpPr>
        <p:sp>
          <p:nvSpPr>
            <p:cNvPr id="16" name="Rectangle 15"/>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userDrawn="1"/>
          </p:nvGrpSpPr>
          <p:grpSpPr>
            <a:xfrm>
              <a:off x="0" y="0"/>
              <a:ext cx="9143999" cy="397164"/>
              <a:chOff x="0" y="0"/>
              <a:chExt cx="9143999" cy="397164"/>
            </a:xfrm>
          </p:grpSpPr>
          <p:sp>
            <p:nvSpPr>
              <p:cNvPr id="18" name="Rectangle 17"/>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55" y="5662800"/>
            <a:ext cx="4331079" cy="1320930"/>
          </a:xfrm>
          <a:prstGeom prst="rect">
            <a:avLst/>
          </a:prstGeom>
        </p:spPr>
      </p:pic>
    </p:spTree>
    <p:extLst>
      <p:ext uri="{BB962C8B-B14F-4D97-AF65-F5344CB8AC3E}">
        <p14:creationId xmlns:p14="http://schemas.microsoft.com/office/powerpoint/2010/main" val="103183547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059"/>
          <a:stretch/>
        </p:blipFill>
        <p:spPr>
          <a:xfrm>
            <a:off x="0" y="384562"/>
            <a:ext cx="9144000" cy="647343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50" y="1918660"/>
            <a:ext cx="8709660" cy="2656348"/>
          </a:xfrm>
          <a:prstGeom prst="rect">
            <a:avLst/>
          </a:prstGeom>
        </p:spPr>
      </p:pic>
      <p:sp>
        <p:nvSpPr>
          <p:cNvPr id="2" name="Title 1"/>
          <p:cNvSpPr>
            <a:spLocks noGrp="1"/>
          </p:cNvSpPr>
          <p:nvPr>
            <p:ph type="title" hasCustomPrompt="1"/>
          </p:nvPr>
        </p:nvSpPr>
        <p:spPr>
          <a:xfrm>
            <a:off x="550069" y="4682836"/>
            <a:ext cx="8043863" cy="1559782"/>
          </a:xfrm>
          <a:noFill/>
        </p:spPr>
        <p:txBody>
          <a:bodyPr wrap="square" rtlCol="0" anchor="ctr" anchorCtr="1">
            <a:noAutofit/>
          </a:bodyPr>
          <a:lstStyle>
            <a:lvl1pPr algn="ctr">
              <a:defRPr lang="en-US" sz="135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7220828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31" y="5531006"/>
            <a:ext cx="5215889" cy="1590787"/>
          </a:xfrm>
          <a:prstGeom prst="rect">
            <a:avLst/>
          </a:prstGeom>
        </p:spPr>
      </p:pic>
      <p:sp>
        <p:nvSpPr>
          <p:cNvPr id="2" name="Title 1"/>
          <p:cNvSpPr>
            <a:spLocks noGrp="1"/>
          </p:cNvSpPr>
          <p:nvPr>
            <p:ph type="ctrTitle" hasCustomPrompt="1"/>
          </p:nvPr>
        </p:nvSpPr>
        <p:spPr>
          <a:xfrm>
            <a:off x="339556" y="1028941"/>
            <a:ext cx="6519149"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7"/>
          <p:cNvSpPr>
            <a:spLocks noGrp="1"/>
          </p:cNvSpPr>
          <p:nvPr>
            <p:ph type="ftr" sz="quarter" idx="11"/>
          </p:nvPr>
        </p:nvSpPr>
        <p:spPr>
          <a:xfrm>
            <a:off x="5013476" y="6182922"/>
            <a:ext cx="3220281" cy="250337"/>
          </a:xfrm>
        </p:spPr>
        <p:txBody>
          <a:bodyPr/>
          <a:lstStyle>
            <a:lvl1pPr algn="ctr">
              <a:defRPr>
                <a:solidFill>
                  <a:schemeClr val="bg1">
                    <a:lumMod val="85000"/>
                  </a:schemeClr>
                </a:solidFill>
              </a:defRPr>
            </a:lvl1pPr>
          </a:lstStyle>
          <a:p>
            <a:r>
              <a:rPr lang="en-US" dirty="0"/>
              <a:t>PRESENTATION TITLE</a:t>
            </a:r>
          </a:p>
        </p:txBody>
      </p:sp>
      <p:sp>
        <p:nvSpPr>
          <p:cNvPr id="9" name="Slide Number Placeholder 8"/>
          <p:cNvSpPr>
            <a:spLocks noGrp="1"/>
          </p:cNvSpPr>
          <p:nvPr>
            <p:ph type="sldNum" sz="quarter" idx="12"/>
          </p:nvPr>
        </p:nvSpPr>
        <p:spPr>
          <a:xfrm>
            <a:off x="8407032" y="6182922"/>
            <a:ext cx="415425"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sp>
        <p:nvSpPr>
          <p:cNvPr id="19"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grpSp>
        <p:nvGrpSpPr>
          <p:cNvPr id="14" name="Group 13"/>
          <p:cNvGrpSpPr/>
          <p:nvPr userDrawn="1"/>
        </p:nvGrpSpPr>
        <p:grpSpPr>
          <a:xfrm>
            <a:off x="0" y="0"/>
            <a:ext cx="9144000" cy="397164"/>
            <a:chOff x="0" y="0"/>
            <a:chExt cx="9144000" cy="397164"/>
          </a:xfrm>
        </p:grpSpPr>
        <p:sp>
          <p:nvSpPr>
            <p:cNvPr id="15" name="Rectangle 14"/>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p:cNvGrpSpPr/>
            <p:nvPr userDrawn="1"/>
          </p:nvGrpSpPr>
          <p:grpSpPr>
            <a:xfrm>
              <a:off x="0" y="0"/>
              <a:ext cx="9143999" cy="397164"/>
              <a:chOff x="0" y="0"/>
              <a:chExt cx="9143999" cy="397164"/>
            </a:xfrm>
          </p:grpSpPr>
          <p:sp>
            <p:nvSpPr>
              <p:cNvPr id="17" name="Rectangle 16"/>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2528952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3" y="397164"/>
            <a:ext cx="4573407" cy="6460836"/>
          </a:xfrm>
        </p:spPr>
        <p:txBody>
          <a:bodyPr/>
          <a:lstStyle/>
          <a:p>
            <a:r>
              <a:rPr lang="en-US"/>
              <a:t>Click icon to add picture</a:t>
            </a:r>
          </a:p>
        </p:txBody>
      </p:sp>
      <p:sp>
        <p:nvSpPr>
          <p:cNvPr id="2" name="Title 1"/>
          <p:cNvSpPr>
            <a:spLocks noGrp="1"/>
          </p:cNvSpPr>
          <p:nvPr>
            <p:ph type="ctrTitle" hasCustomPrompt="1"/>
          </p:nvPr>
        </p:nvSpPr>
        <p:spPr>
          <a:xfrm>
            <a:off x="339556" y="1028941"/>
            <a:ext cx="4114682" cy="1474115"/>
          </a:xfrm>
        </p:spPr>
        <p:txBody>
          <a:bodyPr lIns="0" anchor="b">
            <a:noAutofit/>
          </a:bodyPr>
          <a:lstStyle>
            <a:lvl1pPr algn="l">
              <a:defRPr sz="405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2"/>
            <a:ext cx="4114682" cy="666549"/>
          </a:xfrm>
        </p:spPr>
        <p:txBody>
          <a:bodyPr lIns="0" anchor="t">
            <a:normAutofit/>
          </a:bodyPr>
          <a:lstStyle>
            <a:lvl1pPr marL="0" indent="0" algn="l">
              <a:buNone/>
              <a:defRPr sz="1500" b="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1" name="Date Placeholder 6"/>
          <p:cNvSpPr>
            <a:spLocks noGrp="1"/>
          </p:cNvSpPr>
          <p:nvPr>
            <p:ph type="dt" sz="half" idx="10"/>
          </p:nvPr>
        </p:nvSpPr>
        <p:spPr>
          <a:xfrm>
            <a:off x="339555" y="2642329"/>
            <a:ext cx="887187" cy="377962"/>
          </a:xfrm>
          <a:prstGeom prst="rect">
            <a:avLst/>
          </a:prstGeom>
          <a:solidFill>
            <a:schemeClr val="accent1"/>
          </a:solidFill>
        </p:spPr>
        <p:txBody>
          <a:bodyPr anchor="ctr" anchorCtr="0"/>
          <a:lstStyle>
            <a:lvl1pPr algn="ct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pPr/>
              <a:t>8/27/2023</a:t>
            </a:fld>
            <a:endParaRPr lang="en-US" dirty="0"/>
          </a:p>
        </p:txBody>
      </p:sp>
      <p:sp>
        <p:nvSpPr>
          <p:cNvPr id="36" name="Footer Placeholder 7"/>
          <p:cNvSpPr>
            <a:spLocks noGrp="1"/>
          </p:cNvSpPr>
          <p:nvPr>
            <p:ph type="ftr" sz="quarter" idx="11"/>
          </p:nvPr>
        </p:nvSpPr>
        <p:spPr>
          <a:xfrm>
            <a:off x="5013476" y="6182922"/>
            <a:ext cx="3220281" cy="250337"/>
          </a:xfrm>
        </p:spPr>
        <p:txBody>
          <a:bodyPr/>
          <a:lstStyle>
            <a:lvl1pPr algn="ctr">
              <a:defRPr>
                <a:solidFill>
                  <a:schemeClr val="bg1">
                    <a:lumMod val="85000"/>
                  </a:schemeClr>
                </a:solidFill>
              </a:defRPr>
            </a:lvl1pPr>
          </a:lstStyle>
          <a:p>
            <a:r>
              <a:rPr lang="en-US" dirty="0"/>
              <a:t>PRESENTATION TITLE</a:t>
            </a:r>
          </a:p>
        </p:txBody>
      </p:sp>
      <p:sp>
        <p:nvSpPr>
          <p:cNvPr id="37" name="Slide Number Placeholder 8"/>
          <p:cNvSpPr>
            <a:spLocks noGrp="1"/>
          </p:cNvSpPr>
          <p:nvPr>
            <p:ph type="sldNum" sz="quarter" idx="12"/>
          </p:nvPr>
        </p:nvSpPr>
        <p:spPr>
          <a:xfrm>
            <a:off x="8407032" y="6182922"/>
            <a:ext cx="415425"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5" name="Group 14"/>
          <p:cNvGrpSpPr/>
          <p:nvPr userDrawn="1"/>
        </p:nvGrpSpPr>
        <p:grpSpPr>
          <a:xfrm>
            <a:off x="0" y="0"/>
            <a:ext cx="9144000" cy="397164"/>
            <a:chOff x="0" y="0"/>
            <a:chExt cx="9144000" cy="397164"/>
          </a:xfrm>
        </p:grpSpPr>
        <p:sp>
          <p:nvSpPr>
            <p:cNvPr id="16" name="Rectangle 15"/>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userDrawn="1"/>
          </p:nvGrpSpPr>
          <p:grpSpPr>
            <a:xfrm>
              <a:off x="0" y="0"/>
              <a:ext cx="9143999" cy="397164"/>
              <a:chOff x="0" y="0"/>
              <a:chExt cx="9143999" cy="397164"/>
            </a:xfrm>
          </p:grpSpPr>
          <p:sp>
            <p:nvSpPr>
              <p:cNvPr id="19" name="Rectangle 18"/>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31" y="5531006"/>
            <a:ext cx="5215889" cy="1590787"/>
          </a:xfrm>
          <a:prstGeom prst="rect">
            <a:avLst/>
          </a:prstGeom>
        </p:spPr>
      </p:pic>
    </p:spTree>
    <p:extLst>
      <p:ext uri="{BB962C8B-B14F-4D97-AF65-F5344CB8AC3E}">
        <p14:creationId xmlns:p14="http://schemas.microsoft.com/office/powerpoint/2010/main" val="3501067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5555773" y="685060"/>
            <a:ext cx="1065644" cy="286052"/>
          </a:xfrm>
        </p:spPr>
        <p:txBody>
          <a:bodyPr anchor="ctr">
            <a:noAutofit/>
          </a:bodyPr>
          <a:lstStyle>
            <a:lvl1pPr marL="0" indent="0" algn="ctr">
              <a:buNone/>
              <a:defRPr sz="825"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685060"/>
            <a:ext cx="1065644" cy="286052"/>
          </a:xfrm>
        </p:spPr>
        <p:txBody>
          <a:bodyPr anchor="ctr">
            <a:noAutofit/>
          </a:bodyPr>
          <a:lstStyle>
            <a:lvl1pPr marL="0" indent="0" algn="ctr">
              <a:buNone/>
              <a:defRPr sz="825"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685060"/>
            <a:ext cx="1065644" cy="286052"/>
          </a:xfrm>
        </p:spPr>
        <p:txBody>
          <a:bodyPr anchor="ctr">
            <a:noAutofit/>
          </a:bodyPr>
          <a:lstStyle>
            <a:lvl1pPr marL="0" indent="0" algn="ctr">
              <a:buNone/>
              <a:defRPr sz="825"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194913" y="434109"/>
            <a:ext cx="528456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2" y="1709739"/>
            <a:ext cx="7049630" cy="2852737"/>
          </a:xfrm>
        </p:spPr>
        <p:txBody>
          <a:bodyPr anchor="b">
            <a:normAutofit/>
          </a:bodyPr>
          <a:lstStyle>
            <a:lvl1pPr algn="l">
              <a:defRPr sz="3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2" y="4589464"/>
            <a:ext cx="7049630"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391" y="3727927"/>
            <a:ext cx="6577965" cy="1212056"/>
          </a:xfrm>
        </p:spPr>
        <p:txBody>
          <a:bodyPr anchor="b">
            <a:noAutofit/>
          </a:bodyPr>
          <a:lstStyle>
            <a:lvl1pPr algn="l">
              <a:defRPr sz="3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720391" y="4947814"/>
            <a:ext cx="6577965" cy="666549"/>
          </a:xfrm>
        </p:spPr>
        <p:txBody>
          <a:bodyPr anchor="t">
            <a:normAutofit/>
          </a:bodyPr>
          <a:lstStyle>
            <a:lvl1pPr marL="0" indent="0" algn="l">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2" name="Group 11"/>
          <p:cNvGrpSpPr/>
          <p:nvPr userDrawn="1"/>
        </p:nvGrpSpPr>
        <p:grpSpPr>
          <a:xfrm>
            <a:off x="0" y="0"/>
            <a:ext cx="9144000" cy="397164"/>
            <a:chOff x="0" y="0"/>
            <a:chExt cx="9144000" cy="397164"/>
          </a:xfrm>
        </p:grpSpPr>
        <p:sp>
          <p:nvSpPr>
            <p:cNvPr id="14" name="Rectangle 13"/>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p:cNvGrpSpPr/>
            <p:nvPr userDrawn="1"/>
          </p:nvGrpSpPr>
          <p:grpSpPr>
            <a:xfrm>
              <a:off x="0" y="0"/>
              <a:ext cx="9143999" cy="397164"/>
              <a:chOff x="0" y="0"/>
              <a:chExt cx="9143999" cy="397164"/>
            </a:xfrm>
          </p:grpSpPr>
          <p:sp>
            <p:nvSpPr>
              <p:cNvPr id="17" name="Rectangle 16"/>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277" y="1618022"/>
            <a:ext cx="6917977" cy="2109905"/>
          </a:xfrm>
          <a:prstGeom prst="rect">
            <a:avLst/>
          </a:prstGeom>
        </p:spPr>
      </p:pic>
    </p:spTree>
    <p:extLst>
      <p:ext uri="{BB962C8B-B14F-4D97-AF65-F5344CB8AC3E}">
        <p14:creationId xmlns:p14="http://schemas.microsoft.com/office/powerpoint/2010/main" val="364274830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434109"/>
            <a:ext cx="8677297" cy="895927"/>
          </a:xfrm>
        </p:spPr>
        <p:txBody>
          <a:bodyPr/>
          <a:lstStyle/>
          <a:p>
            <a:r>
              <a:rPr lang="en-US" dirty="0"/>
              <a:t>CLICK TO EDIT MASTER TITLE STYLE</a:t>
            </a:r>
          </a:p>
        </p:txBody>
      </p:sp>
      <p:sp>
        <p:nvSpPr>
          <p:cNvPr id="3" name="Content Placeholder 2"/>
          <p:cNvSpPr>
            <a:spLocks noGrp="1"/>
          </p:cNvSpPr>
          <p:nvPr>
            <p:ph sz="half" idx="1"/>
          </p:nvPr>
        </p:nvSpPr>
        <p:spPr>
          <a:xfrm>
            <a:off x="194912" y="1413164"/>
            <a:ext cx="4190141" cy="4590472"/>
          </a:xfrm>
        </p:spPr>
        <p:txBody>
          <a:bodyPr/>
          <a:lstStyle>
            <a:lvl1pPr marL="216694" indent="-216694">
              <a:spcBef>
                <a:spcPts val="600"/>
              </a:spcBef>
              <a:spcAft>
                <a:spcPts val="600"/>
              </a:spcAft>
              <a:buFont typeface="Wingdings" charset="2"/>
              <a:buChar char="§"/>
              <a:defRPr/>
            </a:lvl1pPr>
            <a:lvl2pPr marL="514350" indent="-171450">
              <a:spcBef>
                <a:spcPts val="600"/>
              </a:spcBef>
              <a:spcAft>
                <a:spcPts val="600"/>
              </a:spcAft>
              <a:buFont typeface="Wingdings" charset="2"/>
              <a:buChar char="§"/>
              <a:defRPr/>
            </a:lvl2pPr>
            <a:lvl3pPr marL="857250" indent="-171450">
              <a:spcBef>
                <a:spcPts val="600"/>
              </a:spcBef>
              <a:spcAft>
                <a:spcPts val="600"/>
              </a:spcAft>
              <a:buFont typeface="Wingdings" charset="2"/>
              <a:buChar char="§"/>
              <a:defRPr/>
            </a:lvl3pPr>
            <a:lvl4pPr marL="1200150" indent="-171450">
              <a:spcBef>
                <a:spcPts val="600"/>
              </a:spcBef>
              <a:spcAft>
                <a:spcPts val="600"/>
              </a:spcAft>
              <a:buFont typeface="Wingdings" charset="2"/>
              <a:buChar char="§"/>
              <a:defRPr/>
            </a:lvl4pPr>
            <a:lvl5pPr marL="1543050" indent="-171450">
              <a:spcBef>
                <a:spcPts val="600"/>
              </a:spcBef>
              <a:spcAft>
                <a:spcPts val="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8244" y="1413164"/>
            <a:ext cx="4243965" cy="4590472"/>
          </a:xfrm>
        </p:spPr>
        <p:txBody>
          <a:bodyPr/>
          <a:lstStyle>
            <a:lvl1pPr marL="216694" indent="-216694">
              <a:spcBef>
                <a:spcPts val="600"/>
              </a:spcBef>
              <a:spcAft>
                <a:spcPts val="600"/>
              </a:spcAft>
              <a:buFont typeface="Wingdings" charset="2"/>
              <a:buChar char="§"/>
              <a:defRPr/>
            </a:lvl1pPr>
            <a:lvl2pPr marL="514350" indent="-171450">
              <a:spcBef>
                <a:spcPts val="600"/>
              </a:spcBef>
              <a:spcAft>
                <a:spcPts val="600"/>
              </a:spcAft>
              <a:buFont typeface="Wingdings" charset="2"/>
              <a:buChar char="§"/>
              <a:defRPr/>
            </a:lvl2pPr>
            <a:lvl3pPr marL="857250" indent="-171450">
              <a:spcBef>
                <a:spcPts val="600"/>
              </a:spcBef>
              <a:spcAft>
                <a:spcPts val="600"/>
              </a:spcAft>
              <a:buFont typeface="Wingdings" charset="2"/>
              <a:buChar char="§"/>
              <a:defRPr/>
            </a:lvl3pPr>
            <a:lvl4pPr marL="1200150" indent="-171450">
              <a:spcBef>
                <a:spcPts val="600"/>
              </a:spcBef>
              <a:spcAft>
                <a:spcPts val="600"/>
              </a:spcAft>
              <a:buFont typeface="Wingdings" charset="2"/>
              <a:buChar char="§"/>
              <a:defRPr/>
            </a:lvl4pPr>
            <a:lvl5pPr marL="1543050" indent="-171450">
              <a:spcBef>
                <a:spcPts val="600"/>
              </a:spcBef>
              <a:spcAft>
                <a:spcPts val="6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913" y="434109"/>
            <a:ext cx="8677297"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4912" y="1413164"/>
            <a:ext cx="8677297"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4912" y="6335310"/>
            <a:ext cx="3919888" cy="250337"/>
          </a:xfrm>
          <a:prstGeom prst="rect">
            <a:avLst/>
          </a:prstGeom>
        </p:spPr>
        <p:txBody>
          <a:bodyPr vert="horz" lIns="91440" tIns="45720" rIns="91440" bIns="45720" rtlCol="0" anchor="ctr"/>
          <a:lstStyle>
            <a:lvl1pPr algn="l">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4191000" y="6335310"/>
            <a:ext cx="762000" cy="250337"/>
          </a:xfrm>
          <a:prstGeom prst="rect">
            <a:avLst/>
          </a:prstGeom>
        </p:spPr>
        <p:txBody>
          <a:bodyPr vert="horz" lIns="91440" tIns="45720" rIns="91440" bIns="45720" rtlCol="0" anchor="ctr"/>
          <a:lstStyle>
            <a:lvl1pPr algn="ctr">
              <a:defRPr sz="75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8" name="Group 7"/>
          <p:cNvGrpSpPr/>
          <p:nvPr userDrawn="1"/>
        </p:nvGrpSpPr>
        <p:grpSpPr>
          <a:xfrm>
            <a:off x="0" y="0"/>
            <a:ext cx="9144000" cy="397164"/>
            <a:chOff x="0" y="0"/>
            <a:chExt cx="9144000" cy="397164"/>
          </a:xfrm>
        </p:grpSpPr>
        <p:sp>
          <p:nvSpPr>
            <p:cNvPr id="19" name="Rectangle 18"/>
            <p:cNvSpPr/>
            <p:nvPr userDrawn="1"/>
          </p:nvSpPr>
          <p:spPr>
            <a:xfrm>
              <a:off x="6858704" y="198582"/>
              <a:ext cx="2285296" cy="198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p:cNvGrpSpPr/>
            <p:nvPr userDrawn="1"/>
          </p:nvGrpSpPr>
          <p:grpSpPr>
            <a:xfrm>
              <a:off x="0" y="0"/>
              <a:ext cx="9143999" cy="397164"/>
              <a:chOff x="0" y="0"/>
              <a:chExt cx="9143999" cy="397164"/>
            </a:xfrm>
          </p:grpSpPr>
          <p:sp>
            <p:nvSpPr>
              <p:cNvPr id="16" name="Rectangle 15"/>
              <p:cNvSpPr/>
              <p:nvPr userDrawn="1"/>
            </p:nvSpPr>
            <p:spPr>
              <a:xfrm>
                <a:off x="1" y="198582"/>
                <a:ext cx="2311648"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a:off x="2288114" y="198582"/>
                <a:ext cx="2285296"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a:off x="4573409" y="198582"/>
                <a:ext cx="2285296"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0" y="0"/>
                <a:ext cx="9143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pic>
        <p:nvPicPr>
          <p:cNvPr id="15" name="Picture 1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405984" y="5829081"/>
            <a:ext cx="3918834" cy="1195200"/>
          </a:xfrm>
          <a:prstGeom prst="rect">
            <a:avLst/>
          </a:prstGeom>
        </p:spPr>
      </p:pic>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p:transition spd="slow">
    <p:push dir="u"/>
  </p:transition>
  <p:hf hdr="0" dt="0"/>
  <p:txStyles>
    <p:titleStyle>
      <a:lvl1pPr algn="l" defTabSz="685800" rtl="0" eaLnBrk="1" latinLnBrk="0" hangingPunct="1">
        <a:lnSpc>
          <a:spcPct val="85000"/>
        </a:lnSpc>
        <a:spcBef>
          <a:spcPct val="0"/>
        </a:spcBef>
        <a:buNone/>
        <a:defRPr sz="2700" b="0" kern="1200" spc="38" baseline="0">
          <a:solidFill>
            <a:schemeClr val="tx1"/>
          </a:solidFill>
          <a:latin typeface="+mj-lt"/>
          <a:ea typeface="+mj-ea"/>
          <a:cs typeface="+mj-cs"/>
        </a:defRPr>
      </a:lvl1pPr>
    </p:titleStyle>
    <p:bodyStyle>
      <a:lvl1pPr marL="216694" indent="-216694" algn="l" defTabSz="685800" rtl="0" eaLnBrk="1" latinLnBrk="0" hangingPunct="1">
        <a:lnSpc>
          <a:spcPct val="100000"/>
        </a:lnSpc>
        <a:spcBef>
          <a:spcPts val="600"/>
        </a:spcBef>
        <a:spcAft>
          <a:spcPts val="600"/>
        </a:spcAft>
        <a:buClr>
          <a:schemeClr val="tx1"/>
        </a:buClr>
        <a:buSzPct val="85000"/>
        <a:buFont typeface="Wingdings"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600"/>
        </a:spcBef>
        <a:spcAft>
          <a:spcPts val="600"/>
        </a:spcAft>
        <a:buClr>
          <a:schemeClr val="tx1"/>
        </a:buClr>
        <a:buSzPct val="85000"/>
        <a:buFont typeface="Wingdings"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uwaterloo.ca/student-success/sites/ca.student-success/files/uploads/files/TipSheet_TimeManagementStrategies.pdf" TargetMode="External"/><Relationship Id="rId13" Type="http://schemas.openxmlformats.org/officeDocument/2006/relationships/hyperlink" Target="https://uwaterloo.ca/student-success/sites/ca.student-success/files/uploads/files/TipSheet_TimeManagementTemplateA.pdf" TargetMode="External"/><Relationship Id="rId3" Type="http://schemas.openxmlformats.org/officeDocument/2006/relationships/hyperlink" Target="https://uwaterloo.ca/student-success/" TargetMode="External"/><Relationship Id="rId7" Type="http://schemas.openxmlformats.org/officeDocument/2006/relationships/hyperlink" Target="https://uwaterloo.ca/student-success/sites/ca.student-success/files/uploads/files/TipSheet_DoYouSabotageYourTime.pdf" TargetMode="External"/><Relationship Id="rId12" Type="http://schemas.openxmlformats.org/officeDocument/2006/relationships/hyperlink" Target="https://uwaterloo.ca/student-success/sites/ca.student-success/files/uploads/files/TipSheet_BackwardsPlanning.pdf" TargetMode="External"/><Relationship Id="rId17" Type="http://schemas.openxmlformats.org/officeDocument/2006/relationships/hyperlink" Target="https://uwaterloo.ca/student-success/sites/ca.student-success/files/uploads/files/TipSheet_TimeManagementTemplateE.pdf" TargetMode="External"/><Relationship Id="rId2" Type="http://schemas.openxmlformats.org/officeDocument/2006/relationships/notesSlide" Target="../notesSlides/notesSlide5.xml"/><Relationship Id="rId16" Type="http://schemas.openxmlformats.org/officeDocument/2006/relationships/hyperlink" Target="https://uwaterloo.ca/student-success/sites/ca.student-success/files/uploads/files/TipSheet_TimeManagementTemplateD.pdf" TargetMode="External"/><Relationship Id="rId1" Type="http://schemas.openxmlformats.org/officeDocument/2006/relationships/slideLayout" Target="../slideLayouts/slideLayout5.xml"/><Relationship Id="rId6" Type="http://schemas.openxmlformats.org/officeDocument/2006/relationships/hyperlink" Target="https://uwaterloo.ca/student-success/sites/ca.student-success/files/uploads/files/TipSheet_CreatingMasterSchedule.pdf" TargetMode="External"/><Relationship Id="rId11" Type="http://schemas.openxmlformats.org/officeDocument/2006/relationships/hyperlink" Target="https://uwaterloo.ca/student-success/sites/ca.student-success/files/uploads/files/TipSheet_WeeklyToDoList.pdf" TargetMode="External"/><Relationship Id="rId5" Type="http://schemas.openxmlformats.org/officeDocument/2006/relationships/hyperlink" Target="mailto:ENGWellness@uwaterloo.ca" TargetMode="External"/><Relationship Id="rId15" Type="http://schemas.openxmlformats.org/officeDocument/2006/relationships/hyperlink" Target="https://uwaterloo.ca/student-success/sites/ca.student-success/files/uploads/files/TipSheet_TimeManagementTemplateC.pdf" TargetMode="External"/><Relationship Id="rId10" Type="http://schemas.openxmlformats.org/officeDocument/2006/relationships/hyperlink" Target="https://uwaterloo.ca/student-success/sites/ca.student-success/files/uploads/files/TipSheet_DailyToDoLists_0.pdf" TargetMode="External"/><Relationship Id="rId4" Type="http://schemas.openxmlformats.org/officeDocument/2006/relationships/hyperlink" Target="https://uwaterloo.ca/student-success/students/academic-and-personal-development/peer-success-coaching" TargetMode="External"/><Relationship Id="rId9" Type="http://schemas.openxmlformats.org/officeDocument/2006/relationships/hyperlink" Target="https://uwaterloo.ca/student-success/sites/ca.student-success/files/uploads/files/TipSheet_HowtoCreateaTaskList.pdf" TargetMode="External"/><Relationship Id="rId14" Type="http://schemas.openxmlformats.org/officeDocument/2006/relationships/hyperlink" Target="https://uwaterloo.ca/student-success/sites/ca.student-success/files/uploads/files/TipSheet_TimeManagementTemplateB.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556" y="1028941"/>
            <a:ext cx="4231037" cy="1474115"/>
          </a:xfrm>
        </p:spPr>
        <p:txBody>
          <a:bodyPr/>
          <a:lstStyle/>
          <a:p>
            <a:r>
              <a:rPr lang="en-US" dirty="0"/>
              <a:t>Wellness Hack – Time Management</a:t>
            </a:r>
          </a:p>
        </p:txBody>
      </p:sp>
      <p:sp>
        <p:nvSpPr>
          <p:cNvPr id="10" name="Date Placeholder 9"/>
          <p:cNvSpPr>
            <a:spLocks noGrp="1"/>
          </p:cNvSpPr>
          <p:nvPr>
            <p:ph type="dt" sz="half" idx="10"/>
          </p:nvPr>
        </p:nvSpPr>
        <p:spPr/>
        <p:txBody>
          <a:bodyPr/>
          <a:lstStyle/>
          <a:p>
            <a:fld id="{4E14D485-9E4C-422A-874A-A7B0EA07F166}" type="datetime1">
              <a:rPr lang="en-US" smtClean="0"/>
              <a:t>8/27/2023</a:t>
            </a:fld>
            <a:endParaRPr lang="en-US" dirty="0"/>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570593" y="396000"/>
            <a:ext cx="4573407" cy="6462000"/>
          </a:xfrm>
          <a:prstGeom prst="rect">
            <a:avLst/>
          </a:prstGeom>
        </p:spPr>
      </p:pic>
      <p:sp>
        <p:nvSpPr>
          <p:cNvPr id="6" name="Subtitle 2"/>
          <p:cNvSpPr txBox="1">
            <a:spLocks/>
          </p:cNvSpPr>
          <p:nvPr/>
        </p:nvSpPr>
        <p:spPr>
          <a:xfrm>
            <a:off x="339555" y="4513816"/>
            <a:ext cx="4114682" cy="666549"/>
          </a:xfrm>
          <a:prstGeom prst="rect">
            <a:avLst/>
          </a:prstGeom>
        </p:spPr>
        <p:txBody>
          <a:bodyPr vert="horz" lIns="0" tIns="45720" rIns="91440" bIns="45720" rtlCol="0" anchor="t">
            <a:normAutofit/>
          </a:bodyPr>
          <a:lstStyle>
            <a:lvl1pPr marL="0" indent="0" algn="l" defTabSz="685800" rtl="0" eaLnBrk="1" latinLnBrk="0" hangingPunct="1">
              <a:lnSpc>
                <a:spcPct val="100000"/>
              </a:lnSpc>
              <a:spcBef>
                <a:spcPts val="600"/>
              </a:spcBef>
              <a:spcAft>
                <a:spcPts val="600"/>
              </a:spcAft>
              <a:buClr>
                <a:schemeClr val="tx1"/>
              </a:buClr>
              <a:buSzPct val="85000"/>
              <a:buFont typeface="Wingdings" charset="2"/>
              <a:buNone/>
              <a:defRPr sz="1500" b="0" kern="1200">
                <a:solidFill>
                  <a:schemeClr val="tx1">
                    <a:lumMod val="50000"/>
                    <a:lumOff val="50000"/>
                  </a:schemeClr>
                </a:solidFill>
                <a:latin typeface="+mn-lt"/>
                <a:ea typeface="+mn-ea"/>
                <a:cs typeface="+mn-cs"/>
              </a:defRPr>
            </a:lvl1pPr>
            <a:lvl2pPr marL="342900" indent="0" algn="ctr" defTabSz="685800" rtl="0" eaLnBrk="1" latinLnBrk="0" hangingPunct="1">
              <a:lnSpc>
                <a:spcPct val="100000"/>
              </a:lnSpc>
              <a:spcBef>
                <a:spcPts val="600"/>
              </a:spcBef>
              <a:spcAft>
                <a:spcPts val="600"/>
              </a:spcAft>
              <a:buClr>
                <a:schemeClr val="tx1"/>
              </a:buClr>
              <a:buSzPct val="85000"/>
              <a:buFont typeface="Wingdings" charset="2"/>
              <a:buNone/>
              <a:defRPr sz="1500" kern="1200">
                <a:solidFill>
                  <a:schemeClr val="tx1"/>
                </a:solidFill>
                <a:latin typeface="+mn-lt"/>
                <a:ea typeface="+mn-ea"/>
                <a:cs typeface="+mn-cs"/>
              </a:defRPr>
            </a:lvl2pPr>
            <a:lvl3pPr marL="685800" indent="0" algn="ctr" defTabSz="685800" rtl="0" eaLnBrk="1" latinLnBrk="0" hangingPunct="1">
              <a:lnSpc>
                <a:spcPct val="100000"/>
              </a:lnSpc>
              <a:spcBef>
                <a:spcPts val="600"/>
              </a:spcBef>
              <a:spcAft>
                <a:spcPts val="600"/>
              </a:spcAft>
              <a:buClr>
                <a:schemeClr val="tx1"/>
              </a:buClr>
              <a:buSzPct val="85000"/>
              <a:buFont typeface="Wingdings" charset="2"/>
              <a:buNone/>
              <a:defRPr sz="1350" kern="1200">
                <a:solidFill>
                  <a:schemeClr val="tx1"/>
                </a:solidFill>
                <a:latin typeface="+mn-lt"/>
                <a:ea typeface="+mn-ea"/>
                <a:cs typeface="+mn-cs"/>
              </a:defRPr>
            </a:lvl3pPr>
            <a:lvl4pPr marL="1028700" indent="0" algn="ctr" defTabSz="685800" rtl="0" eaLnBrk="1" latinLnBrk="0" hangingPunct="1">
              <a:lnSpc>
                <a:spcPct val="100000"/>
              </a:lnSpc>
              <a:spcBef>
                <a:spcPts val="600"/>
              </a:spcBef>
              <a:spcAft>
                <a:spcPts val="600"/>
              </a:spcAft>
              <a:buClr>
                <a:schemeClr val="tx1"/>
              </a:buClr>
              <a:buSzPct val="85000"/>
              <a:buFont typeface="Wingdings" charset="2"/>
              <a:buNone/>
              <a:defRPr sz="1200" kern="1200">
                <a:solidFill>
                  <a:schemeClr val="tx1"/>
                </a:solidFill>
                <a:latin typeface="+mn-lt"/>
                <a:ea typeface="+mn-ea"/>
                <a:cs typeface="+mn-cs"/>
              </a:defRPr>
            </a:lvl4pPr>
            <a:lvl5pPr marL="1371600" indent="0" algn="ctr" defTabSz="685800" rtl="0" eaLnBrk="1" latinLnBrk="0" hangingPunct="1">
              <a:lnSpc>
                <a:spcPct val="100000"/>
              </a:lnSpc>
              <a:spcBef>
                <a:spcPts val="600"/>
              </a:spcBef>
              <a:spcAft>
                <a:spcPts val="600"/>
              </a:spcAft>
              <a:buClr>
                <a:schemeClr val="tx1"/>
              </a:buClr>
              <a:buSzPct val="85000"/>
              <a:buFont typeface="Wingdings" charset="2"/>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t>Designed by: The Engineering Wellness Team</a:t>
            </a:r>
            <a:endParaRPr lang="en-US" dirty="0"/>
          </a:p>
        </p:txBody>
      </p:sp>
    </p:spTree>
    <p:extLst>
      <p:ext uri="{BB962C8B-B14F-4D97-AF65-F5344CB8AC3E}">
        <p14:creationId xmlns:p14="http://schemas.microsoft.com/office/powerpoint/2010/main" val="966524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241" y="2189247"/>
            <a:ext cx="2656456" cy="176919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7" y="1406949"/>
            <a:ext cx="1916798" cy="281002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0639" y="1423814"/>
            <a:ext cx="1862107" cy="2793161"/>
          </a:xfrm>
          <a:prstGeom prst="rect">
            <a:avLst/>
          </a:prstGeom>
        </p:spPr>
      </p:pic>
      <p:sp>
        <p:nvSpPr>
          <p:cNvPr id="2" name="Title 1"/>
          <p:cNvSpPr>
            <a:spLocks noGrp="1"/>
          </p:cNvSpPr>
          <p:nvPr>
            <p:ph type="title"/>
          </p:nvPr>
        </p:nvSpPr>
        <p:spPr/>
        <p:txBody>
          <a:bodyPr/>
          <a:lstStyle/>
          <a:p>
            <a:r>
              <a:rPr lang="en-US" dirty="0"/>
              <a:t>Effective Time Management Requires…</a:t>
            </a:r>
          </a:p>
        </p:txBody>
      </p:sp>
      <p:sp>
        <p:nvSpPr>
          <p:cNvPr id="3" name="Footer Placeholder 2"/>
          <p:cNvSpPr>
            <a:spLocks noGrp="1"/>
          </p:cNvSpPr>
          <p:nvPr>
            <p:ph type="ftr" sz="quarter" idx="11"/>
          </p:nvPr>
        </p:nvSpPr>
        <p:spPr/>
        <p:txBody>
          <a:bodyPr/>
          <a:lstStyle/>
          <a:p>
            <a:r>
              <a:rPr lang="en-US" dirty="0"/>
              <a:t>Time Management</a:t>
            </a:r>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sp>
        <p:nvSpPr>
          <p:cNvPr id="9" name="Rectangle 8"/>
          <p:cNvSpPr/>
          <p:nvPr/>
        </p:nvSpPr>
        <p:spPr>
          <a:xfrm>
            <a:off x="281103" y="4369375"/>
            <a:ext cx="2270508" cy="332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Knowing your strengths and areas to grow</a:t>
            </a:r>
          </a:p>
        </p:txBody>
      </p:sp>
      <p:sp>
        <p:nvSpPr>
          <p:cNvPr id="10" name="TextBox 9"/>
          <p:cNvSpPr txBox="1"/>
          <p:nvPr/>
        </p:nvSpPr>
        <p:spPr>
          <a:xfrm>
            <a:off x="194912" y="4701885"/>
            <a:ext cx="2714491" cy="738664"/>
          </a:xfrm>
          <a:prstGeom prst="rect">
            <a:avLst/>
          </a:prstGeom>
          <a:noFill/>
        </p:spPr>
        <p:txBody>
          <a:bodyPr wrap="square" rtlCol="0">
            <a:spAutoFit/>
          </a:bodyPr>
          <a:lstStyle/>
          <a:p>
            <a:r>
              <a:rPr lang="en-US" sz="1050" dirty="0"/>
              <a:t>Knowing yourself is the key to successful time management strategies.  When do you study best, what works and what doesn’t?</a:t>
            </a:r>
          </a:p>
        </p:txBody>
      </p:sp>
      <p:sp>
        <p:nvSpPr>
          <p:cNvPr id="11" name="Rectangle 10"/>
          <p:cNvSpPr/>
          <p:nvPr/>
        </p:nvSpPr>
        <p:spPr>
          <a:xfrm>
            <a:off x="3129334" y="4369376"/>
            <a:ext cx="1953412"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Being honest with yourself</a:t>
            </a:r>
          </a:p>
        </p:txBody>
      </p:sp>
      <p:sp>
        <p:nvSpPr>
          <p:cNvPr id="12" name="Rectangle 11"/>
          <p:cNvSpPr/>
          <p:nvPr/>
        </p:nvSpPr>
        <p:spPr>
          <a:xfrm>
            <a:off x="6000981" y="4369376"/>
            <a:ext cx="2651715" cy="3325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Refining Your Self-Regulation and Distraction Avoidance Skills</a:t>
            </a:r>
          </a:p>
        </p:txBody>
      </p:sp>
      <p:sp>
        <p:nvSpPr>
          <p:cNvPr id="13" name="TextBox 12"/>
          <p:cNvSpPr txBox="1"/>
          <p:nvPr/>
        </p:nvSpPr>
        <p:spPr>
          <a:xfrm>
            <a:off x="3066559" y="4701885"/>
            <a:ext cx="2714491" cy="900246"/>
          </a:xfrm>
          <a:prstGeom prst="rect">
            <a:avLst/>
          </a:prstGeom>
          <a:noFill/>
        </p:spPr>
        <p:txBody>
          <a:bodyPr wrap="square" rtlCol="0">
            <a:spAutoFit/>
          </a:bodyPr>
          <a:lstStyle/>
          <a:p>
            <a:r>
              <a:rPr lang="en-US" sz="1050" dirty="0"/>
              <a:t>Be honest about what will pull you off-track or reduce your productivity. How can you plan for these so you can get your work done and participate in some of the activities you enjoy?</a:t>
            </a:r>
          </a:p>
        </p:txBody>
      </p:sp>
      <p:sp>
        <p:nvSpPr>
          <p:cNvPr id="14" name="TextBox 13"/>
          <p:cNvSpPr txBox="1"/>
          <p:nvPr/>
        </p:nvSpPr>
        <p:spPr>
          <a:xfrm>
            <a:off x="5938206" y="4701885"/>
            <a:ext cx="2714491" cy="738664"/>
          </a:xfrm>
          <a:prstGeom prst="rect">
            <a:avLst/>
          </a:prstGeom>
          <a:noFill/>
        </p:spPr>
        <p:txBody>
          <a:bodyPr wrap="square" rtlCol="0">
            <a:spAutoFit/>
          </a:bodyPr>
          <a:lstStyle/>
          <a:p>
            <a:r>
              <a:rPr lang="en-US" sz="1050" dirty="0"/>
              <a:t>The ability to regulate emotions, delay rewards, and refocus after distractions is the key to success in academics, work and life.</a:t>
            </a:r>
          </a:p>
        </p:txBody>
      </p:sp>
    </p:spTree>
    <p:extLst>
      <p:ext uri="{BB962C8B-B14F-4D97-AF65-F5344CB8AC3E}">
        <p14:creationId xmlns:p14="http://schemas.microsoft.com/office/powerpoint/2010/main" val="164234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 y="434110"/>
            <a:ext cx="8677297" cy="530792"/>
          </a:xfrm>
        </p:spPr>
        <p:txBody>
          <a:bodyPr/>
          <a:lstStyle/>
          <a:p>
            <a:r>
              <a:rPr lang="en-US" dirty="0"/>
              <a:t>Time Management Technique #1: Backwards Planning</a:t>
            </a:r>
          </a:p>
        </p:txBody>
      </p:sp>
      <p:sp>
        <p:nvSpPr>
          <p:cNvPr id="6" name="Footer Placeholder 5"/>
          <p:cNvSpPr>
            <a:spLocks noGrp="1"/>
          </p:cNvSpPr>
          <p:nvPr>
            <p:ph type="ftr" sz="quarter" idx="11"/>
          </p:nvPr>
        </p:nvSpPr>
        <p:spPr/>
        <p:txBody>
          <a:bodyPr/>
          <a:lstStyle/>
          <a:p>
            <a:r>
              <a:rPr lang="en-US" dirty="0"/>
              <a:t>Time Management</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3</a:t>
            </a:fld>
            <a:endParaRPr lang="en-US" dirty="0"/>
          </a:p>
        </p:txBody>
      </p:sp>
      <p:sp>
        <p:nvSpPr>
          <p:cNvPr id="8" name="Content Placeholder 2">
            <a:extLst>
              <a:ext uri="{FF2B5EF4-FFF2-40B4-BE49-F238E27FC236}">
                <a16:creationId xmlns:a16="http://schemas.microsoft.com/office/drawing/2014/main" id="{F92E51F2-AC4C-4E18-9045-1C275C5B5C01}"/>
              </a:ext>
            </a:extLst>
          </p:cNvPr>
          <p:cNvSpPr>
            <a:spLocks noGrp="1"/>
          </p:cNvSpPr>
          <p:nvPr>
            <p:ph idx="1"/>
          </p:nvPr>
        </p:nvSpPr>
        <p:spPr>
          <a:xfrm>
            <a:off x="194912" y="964902"/>
            <a:ext cx="8677297" cy="5166075"/>
          </a:xfrm>
        </p:spPr>
        <p:txBody>
          <a:bodyPr vert="horz" lIns="91440" tIns="45720" rIns="91440" bIns="45720" rtlCol="0" anchor="t">
            <a:normAutofit lnSpcReduction="10000"/>
          </a:bodyPr>
          <a:lstStyle/>
          <a:p>
            <a:pPr marL="342900" indent="-342900">
              <a:buAutoNum type="arabicPeriod"/>
            </a:pPr>
            <a:r>
              <a:rPr lang="en-US" dirty="0"/>
              <a:t>Utilize some type of calendar or planner (online or paper)</a:t>
            </a:r>
          </a:p>
          <a:p>
            <a:pPr marL="342900" indent="-342900">
              <a:buAutoNum type="arabicPeriod"/>
            </a:pPr>
            <a:r>
              <a:rPr lang="en-US" dirty="0"/>
              <a:t>Start by blocking off all the times and dates you cannot or will not study (Friday nights, holidays, family/friend events, hobbies, part-time jobs, etc.)</a:t>
            </a:r>
          </a:p>
          <a:p>
            <a:pPr marL="342900" indent="-342900">
              <a:buAutoNum type="arabicPeriod"/>
            </a:pPr>
            <a:r>
              <a:rPr lang="en-US" dirty="0"/>
              <a:t>Then put your assignment deadlines/test dates in your calendar. (Notice any conflicts between assignment deadlines and activities in step 2.)</a:t>
            </a:r>
          </a:p>
          <a:p>
            <a:pPr marL="342900" indent="-342900">
              <a:buAutoNum type="arabicPeriod"/>
            </a:pPr>
            <a:r>
              <a:rPr lang="en-US" dirty="0"/>
              <a:t>Break your assignments/test studying into small parts (e.g. Research, organize thoughts, write first draft, edit/proof read, submit, or break into topics for tests.)</a:t>
            </a:r>
          </a:p>
          <a:p>
            <a:pPr marL="342900" indent="-342900">
              <a:buAutoNum type="arabicPeriod"/>
            </a:pPr>
            <a:r>
              <a:rPr lang="en-US" dirty="0"/>
              <a:t>Working backwards from the deadline, schedule a study session for each of the small parts back to when you would need to start studying in order to meet the deadline.</a:t>
            </a:r>
          </a:p>
          <a:p>
            <a:pPr marL="342900" indent="-342900">
              <a:buFont typeface="Wingdings" charset="2"/>
              <a:buAutoNum type="arabicPeriod"/>
            </a:pPr>
            <a:r>
              <a:rPr lang="en-US" dirty="0"/>
              <a:t>Break your regular studying into small sections (regular review or practice of course materials taught each week).</a:t>
            </a:r>
          </a:p>
          <a:p>
            <a:pPr marL="342900" indent="-342900">
              <a:buFont typeface="Wingdings" charset="2"/>
              <a:buAutoNum type="arabicPeriod"/>
            </a:pPr>
            <a:r>
              <a:rPr lang="en-US" dirty="0"/>
              <a:t>Schedule a study session for each of the sections so you have completed the weeks studying within a week of being taught. </a:t>
            </a:r>
          </a:p>
          <a:p>
            <a:pPr marL="342900" indent="-342900">
              <a:buFont typeface="Wingdings" charset="2"/>
              <a:buAutoNum type="arabicPeriod"/>
            </a:pPr>
            <a:r>
              <a:rPr lang="en-US" dirty="0"/>
              <a:t>Schedule “oops” or “blank” blocks of time. These are times that you can utilize if something takes longer than you planned or if unexpected situations arise.</a:t>
            </a:r>
          </a:p>
        </p:txBody>
      </p:sp>
    </p:spTree>
    <p:extLst>
      <p:ext uri="{BB962C8B-B14F-4D97-AF65-F5344CB8AC3E}">
        <p14:creationId xmlns:p14="http://schemas.microsoft.com/office/powerpoint/2010/main" val="253480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647" y="2189247"/>
            <a:ext cx="2443646" cy="1769199"/>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47" y="2263628"/>
            <a:ext cx="2656456" cy="162043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594" y="2189248"/>
            <a:ext cx="2656456" cy="1769199"/>
          </a:xfrm>
          <a:prstGeom prst="rect">
            <a:avLst/>
          </a:prstGeom>
        </p:spPr>
      </p:pic>
      <p:sp>
        <p:nvSpPr>
          <p:cNvPr id="2" name="Title 1"/>
          <p:cNvSpPr>
            <a:spLocks noGrp="1"/>
          </p:cNvSpPr>
          <p:nvPr>
            <p:ph type="title"/>
          </p:nvPr>
        </p:nvSpPr>
        <p:spPr/>
        <p:txBody>
          <a:bodyPr/>
          <a:lstStyle/>
          <a:p>
            <a:r>
              <a:rPr lang="en-US" dirty="0"/>
              <a:t>Time Management Technique #2: Divide your studying into 3 types of study sessions</a:t>
            </a:r>
          </a:p>
        </p:txBody>
      </p:sp>
      <p:sp>
        <p:nvSpPr>
          <p:cNvPr id="3" name="Footer Placeholder 2"/>
          <p:cNvSpPr>
            <a:spLocks noGrp="1"/>
          </p:cNvSpPr>
          <p:nvPr>
            <p:ph type="ftr" sz="quarter" idx="11"/>
          </p:nvPr>
        </p:nvSpPr>
        <p:spPr/>
        <p:txBody>
          <a:bodyPr/>
          <a:lstStyle/>
          <a:p>
            <a:r>
              <a:rPr lang="en-US" dirty="0"/>
              <a:t>Time Management</a:t>
            </a:r>
          </a:p>
        </p:txBody>
      </p:sp>
      <p:sp>
        <p:nvSpPr>
          <p:cNvPr id="4" name="Slide Number Placeholder 3"/>
          <p:cNvSpPr>
            <a:spLocks noGrp="1"/>
          </p:cNvSpPr>
          <p:nvPr>
            <p:ph type="sldNum" sz="quarter" idx="12"/>
          </p:nvPr>
        </p:nvSpPr>
        <p:spPr/>
        <p:txBody>
          <a:bodyPr/>
          <a:lstStyle/>
          <a:p>
            <a:r>
              <a:rPr lang="en-US" dirty="0"/>
              <a:t>PAGE  </a:t>
            </a:r>
            <a:fld id="{93005692-73BE-493E-93AB-ECD6027A7652}" type="slidenum">
              <a:rPr lang="en-US" smtClean="0"/>
              <a:pPr/>
              <a:t>4</a:t>
            </a:fld>
            <a:endParaRPr lang="en-US" dirty="0"/>
          </a:p>
        </p:txBody>
      </p:sp>
      <p:sp>
        <p:nvSpPr>
          <p:cNvPr id="9" name="Rectangle 8"/>
          <p:cNvSpPr/>
          <p:nvPr/>
        </p:nvSpPr>
        <p:spPr>
          <a:xfrm>
            <a:off x="252946" y="4369376"/>
            <a:ext cx="1271054"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1. Get Organized</a:t>
            </a:r>
          </a:p>
        </p:txBody>
      </p:sp>
      <p:sp>
        <p:nvSpPr>
          <p:cNvPr id="10" name="TextBox 9"/>
          <p:cNvSpPr txBox="1"/>
          <p:nvPr/>
        </p:nvSpPr>
        <p:spPr>
          <a:xfrm>
            <a:off x="194912" y="4701885"/>
            <a:ext cx="2714491" cy="900246"/>
          </a:xfrm>
          <a:prstGeom prst="rect">
            <a:avLst/>
          </a:prstGeom>
          <a:noFill/>
        </p:spPr>
        <p:txBody>
          <a:bodyPr wrap="square" rtlCol="0">
            <a:spAutoFit/>
          </a:bodyPr>
          <a:lstStyle/>
          <a:p>
            <a:r>
              <a:rPr lang="en-US" sz="1050" dirty="0"/>
              <a:t>Often it takes time to organize our notes and find everything we need before we can study. Gather everything you need so when you sit down to study you are ready to dive right in!</a:t>
            </a:r>
          </a:p>
        </p:txBody>
      </p:sp>
      <p:sp>
        <p:nvSpPr>
          <p:cNvPr id="11" name="Rectangle 10"/>
          <p:cNvSpPr/>
          <p:nvPr/>
        </p:nvSpPr>
        <p:spPr>
          <a:xfrm>
            <a:off x="3129334" y="4369376"/>
            <a:ext cx="1953412"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2. Deep Learning/Studying</a:t>
            </a:r>
          </a:p>
        </p:txBody>
      </p:sp>
      <p:sp>
        <p:nvSpPr>
          <p:cNvPr id="12" name="Rectangle 11"/>
          <p:cNvSpPr/>
          <p:nvPr/>
        </p:nvSpPr>
        <p:spPr>
          <a:xfrm>
            <a:off x="6000982" y="4369376"/>
            <a:ext cx="2113288"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Verdana" panose="020B0604030504040204" pitchFamily="34" charset="0"/>
                <a:ea typeface="Verdana" panose="020B0604030504040204" pitchFamily="34" charset="0"/>
                <a:cs typeface="Verdana" panose="020B0604030504040204" pitchFamily="34" charset="0"/>
              </a:rPr>
              <a:t>3. Self-test and Identify Gaps</a:t>
            </a:r>
          </a:p>
        </p:txBody>
      </p:sp>
      <p:sp>
        <p:nvSpPr>
          <p:cNvPr id="13" name="TextBox 12"/>
          <p:cNvSpPr txBox="1"/>
          <p:nvPr/>
        </p:nvSpPr>
        <p:spPr>
          <a:xfrm>
            <a:off x="3066559" y="4701885"/>
            <a:ext cx="2714491" cy="900246"/>
          </a:xfrm>
          <a:prstGeom prst="rect">
            <a:avLst/>
          </a:prstGeom>
          <a:noFill/>
        </p:spPr>
        <p:txBody>
          <a:bodyPr wrap="square" rtlCol="0">
            <a:spAutoFit/>
          </a:bodyPr>
          <a:lstStyle/>
          <a:p>
            <a:r>
              <a:rPr lang="en-US" sz="1050" dirty="0"/>
              <a:t>These are your “study” sessions where you utilize active learning strategies to learn, analyze, practice and apply course content. You can also use this time to do work on assignments</a:t>
            </a:r>
          </a:p>
        </p:txBody>
      </p:sp>
      <p:sp>
        <p:nvSpPr>
          <p:cNvPr id="14" name="TextBox 13"/>
          <p:cNvSpPr txBox="1"/>
          <p:nvPr/>
        </p:nvSpPr>
        <p:spPr>
          <a:xfrm>
            <a:off x="5938206" y="4701885"/>
            <a:ext cx="2714491" cy="1061829"/>
          </a:xfrm>
          <a:prstGeom prst="rect">
            <a:avLst/>
          </a:prstGeom>
          <a:noFill/>
        </p:spPr>
        <p:txBody>
          <a:bodyPr wrap="square" rtlCol="0">
            <a:spAutoFit/>
          </a:bodyPr>
          <a:lstStyle/>
          <a:p>
            <a:r>
              <a:rPr lang="en-US" sz="1050" dirty="0"/>
              <a:t>Test yourself on the topic you just studied.  Create mock tests and answer them honestly, without peeking! Identify gaps in your knowledge and skills. Include gap areas in the topics you cover in your next study session.</a:t>
            </a:r>
          </a:p>
        </p:txBody>
      </p:sp>
    </p:spTree>
    <p:extLst>
      <p:ext uri="{BB962C8B-B14F-4D97-AF65-F5344CB8AC3E}">
        <p14:creationId xmlns:p14="http://schemas.microsoft.com/office/powerpoint/2010/main" val="187081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 Technique #3: </a:t>
            </a:r>
            <a:r>
              <a:rPr lang="en-US" dirty="0" err="1"/>
              <a:t>Pomodoro</a:t>
            </a:r>
            <a:r>
              <a:rPr lang="en-US" dirty="0"/>
              <a:t> Technique</a:t>
            </a:r>
          </a:p>
        </p:txBody>
      </p:sp>
      <p:sp>
        <p:nvSpPr>
          <p:cNvPr id="6" name="Footer Placeholder 5"/>
          <p:cNvSpPr>
            <a:spLocks noGrp="1"/>
          </p:cNvSpPr>
          <p:nvPr>
            <p:ph type="ftr" sz="quarter" idx="11"/>
          </p:nvPr>
        </p:nvSpPr>
        <p:spPr/>
        <p:txBody>
          <a:bodyPr/>
          <a:lstStyle/>
          <a:p>
            <a:r>
              <a:rPr lang="en-US" dirty="0"/>
              <a:t>Time Management</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5</a:t>
            </a:fld>
            <a:endParaRPr lang="en-US" dirty="0"/>
          </a:p>
        </p:txBody>
      </p:sp>
      <p:sp>
        <p:nvSpPr>
          <p:cNvPr id="8" name="Content Placeholder 2">
            <a:extLst>
              <a:ext uri="{FF2B5EF4-FFF2-40B4-BE49-F238E27FC236}">
                <a16:creationId xmlns:a16="http://schemas.microsoft.com/office/drawing/2014/main" id="{F92E51F2-AC4C-4E18-9045-1C275C5B5C01}"/>
              </a:ext>
            </a:extLst>
          </p:cNvPr>
          <p:cNvSpPr>
            <a:spLocks noGrp="1"/>
          </p:cNvSpPr>
          <p:nvPr>
            <p:ph idx="1"/>
          </p:nvPr>
        </p:nvSpPr>
        <p:spPr/>
        <p:txBody>
          <a:bodyPr vert="horz" lIns="91440" tIns="45720" rIns="91440" bIns="45720" rtlCol="0" anchor="t">
            <a:normAutofit/>
          </a:bodyPr>
          <a:lstStyle/>
          <a:p>
            <a:pPr marL="288290" indent="-288290"/>
            <a:r>
              <a:rPr lang="en-US" dirty="0"/>
              <a:t>For more info: (https://cirillocompany.de/pages/pomodoro-technique):</a:t>
            </a:r>
          </a:p>
          <a:p>
            <a:pPr marL="914400" lvl="1" indent="-457200">
              <a:buClr>
                <a:srgbClr val="000000"/>
              </a:buClr>
              <a:buAutoNum type="arabicPeriod"/>
            </a:pPr>
            <a:r>
              <a:rPr lang="en-US" dirty="0"/>
              <a:t>Pick a task</a:t>
            </a:r>
          </a:p>
          <a:p>
            <a:pPr marL="914400" lvl="1" indent="-457200">
              <a:buClr>
                <a:srgbClr val="000000"/>
              </a:buClr>
              <a:buAutoNum type="arabicPeriod"/>
            </a:pPr>
            <a:r>
              <a:rPr lang="en-US" dirty="0"/>
              <a:t>Set a timer for 25 mins</a:t>
            </a:r>
          </a:p>
          <a:p>
            <a:pPr marL="914400" lvl="1" indent="-457200">
              <a:buClr>
                <a:srgbClr val="000000"/>
              </a:buClr>
              <a:buAutoNum type="arabicPeriod"/>
            </a:pPr>
            <a:r>
              <a:rPr lang="en-US" dirty="0"/>
              <a:t>Start the timer and do the task (no interruptions)</a:t>
            </a:r>
          </a:p>
          <a:p>
            <a:pPr marL="914400" lvl="1" indent="-457200">
              <a:buClr>
                <a:srgbClr val="000000"/>
              </a:buClr>
              <a:buAutoNum type="arabicPeriod"/>
            </a:pPr>
            <a:r>
              <a:rPr lang="en-US" dirty="0"/>
              <a:t>Once the time is up, take a 5 min rest</a:t>
            </a:r>
          </a:p>
          <a:p>
            <a:pPr marL="914400" lvl="1" indent="-457200">
              <a:buClr>
                <a:srgbClr val="000000"/>
              </a:buClr>
              <a:buAutoNum type="arabicPeriod"/>
            </a:pPr>
            <a:r>
              <a:rPr lang="en-US" dirty="0"/>
              <a:t>Go to step 2 (after 4 times go to step 6)</a:t>
            </a:r>
          </a:p>
          <a:p>
            <a:pPr marL="914400" lvl="1" indent="-457200">
              <a:buClr>
                <a:srgbClr val="000000"/>
              </a:buClr>
              <a:buAutoNum type="arabicPeriod"/>
            </a:pPr>
            <a:r>
              <a:rPr lang="en-US" dirty="0"/>
              <a:t>After 4, 25-minute chunks, take a 15 min rest</a:t>
            </a:r>
          </a:p>
          <a:p>
            <a:pPr marL="914400" lvl="1" indent="-457200">
              <a:buClr>
                <a:srgbClr val="000000"/>
              </a:buClr>
              <a:buAutoNum type="arabicPeriod"/>
            </a:pPr>
            <a:r>
              <a:rPr lang="en-US" dirty="0"/>
              <a:t>Go to step 1</a:t>
            </a:r>
          </a:p>
        </p:txBody>
      </p:sp>
      <p:pic>
        <p:nvPicPr>
          <p:cNvPr id="5" name="Picture 4"/>
          <p:cNvPicPr>
            <a:picLocks noChangeAspect="1"/>
          </p:cNvPicPr>
          <p:nvPr/>
        </p:nvPicPr>
        <p:blipFill>
          <a:blip r:embed="rId3"/>
          <a:stretch>
            <a:fillRect/>
          </a:stretch>
        </p:blipFill>
        <p:spPr>
          <a:xfrm>
            <a:off x="3141472" y="4311223"/>
            <a:ext cx="5730737" cy="1780186"/>
          </a:xfrm>
          <a:prstGeom prst="rect">
            <a:avLst/>
          </a:prstGeom>
        </p:spPr>
      </p:pic>
    </p:spTree>
    <p:extLst>
      <p:ext uri="{BB962C8B-B14F-4D97-AF65-F5344CB8AC3E}">
        <p14:creationId xmlns:p14="http://schemas.microsoft.com/office/powerpoint/2010/main" val="300216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13" y="434109"/>
            <a:ext cx="8677297" cy="525261"/>
          </a:xfrm>
        </p:spPr>
        <p:txBody>
          <a:bodyPr/>
          <a:lstStyle/>
          <a:p>
            <a:r>
              <a:rPr lang="en-US" dirty="0"/>
              <a:t>Time Management Resources</a:t>
            </a:r>
          </a:p>
        </p:txBody>
      </p:sp>
      <p:sp>
        <p:nvSpPr>
          <p:cNvPr id="3" name="Content Placeholder 2"/>
          <p:cNvSpPr>
            <a:spLocks noGrp="1"/>
          </p:cNvSpPr>
          <p:nvPr>
            <p:ph idx="1"/>
          </p:nvPr>
        </p:nvSpPr>
        <p:spPr>
          <a:xfrm>
            <a:off x="194912" y="959370"/>
            <a:ext cx="8677297" cy="5375940"/>
          </a:xfrm>
        </p:spPr>
        <p:txBody>
          <a:bodyPr>
            <a:normAutofit fontScale="92500" lnSpcReduction="20000"/>
          </a:bodyPr>
          <a:lstStyle/>
          <a:p>
            <a:r>
              <a:rPr lang="en-US" dirty="0">
                <a:hlinkClick r:id="rId3"/>
              </a:rPr>
              <a:t>Student Success Office </a:t>
            </a:r>
            <a:r>
              <a:rPr lang="en-US" dirty="0"/>
              <a:t>offers workshops and resources on time management</a:t>
            </a:r>
          </a:p>
          <a:p>
            <a:r>
              <a:rPr lang="en-US" dirty="0"/>
              <a:t>Book a session with a </a:t>
            </a:r>
            <a:r>
              <a:rPr lang="en-US" dirty="0">
                <a:hlinkClick r:id="rId4"/>
              </a:rPr>
              <a:t>Peer Success Coach</a:t>
            </a:r>
            <a:endParaRPr lang="en-US" dirty="0"/>
          </a:p>
          <a:p>
            <a:r>
              <a:rPr lang="en-US" dirty="0"/>
              <a:t>Book a session with the </a:t>
            </a:r>
            <a:r>
              <a:rPr lang="en-US" dirty="0" err="1"/>
              <a:t>FoE</a:t>
            </a:r>
            <a:r>
              <a:rPr lang="en-US" dirty="0"/>
              <a:t> </a:t>
            </a:r>
            <a:r>
              <a:rPr lang="en-US"/>
              <a:t>Wellness Team s(</a:t>
            </a:r>
            <a:r>
              <a:rPr lang="en-US" dirty="0">
                <a:hlinkClick r:id="rId5"/>
              </a:rPr>
              <a:t>ENGWellness@uwaterloo.ca</a:t>
            </a:r>
            <a:r>
              <a:rPr lang="en-US" dirty="0"/>
              <a:t>)</a:t>
            </a:r>
          </a:p>
          <a:p>
            <a:r>
              <a:rPr lang="en-US" dirty="0"/>
              <a:t>Online resources from the Student Success Office:</a:t>
            </a:r>
          </a:p>
          <a:p>
            <a:pPr lvl="1"/>
            <a:r>
              <a:rPr lang="en-CA" dirty="0">
                <a:hlinkClick r:id="rId6" tooltip="Create a schedule for your semester"/>
              </a:rPr>
              <a:t>Create a schedule for your semester (PDF)</a:t>
            </a:r>
            <a:endParaRPr lang="en-CA" dirty="0"/>
          </a:p>
          <a:p>
            <a:pPr lvl="1"/>
            <a:r>
              <a:rPr lang="en-CA" dirty="0">
                <a:hlinkClick r:id="rId7" tooltip="Do you sabotage your time?"/>
              </a:rPr>
              <a:t>Ask yourself: do you sabotage your time? (PDF)</a:t>
            </a:r>
            <a:endParaRPr lang="en-CA" dirty="0"/>
          </a:p>
          <a:p>
            <a:pPr lvl="1"/>
            <a:r>
              <a:rPr lang="en-CA" dirty="0">
                <a:hlinkClick r:id="rId8" tooltip="Manage your time effectively"/>
              </a:rPr>
              <a:t>Manage your time effectively (PDF)</a:t>
            </a:r>
            <a:endParaRPr lang="en-CA" dirty="0"/>
          </a:p>
          <a:p>
            <a:pPr lvl="1"/>
            <a:r>
              <a:rPr lang="en-CA" dirty="0">
                <a:hlinkClick r:id="rId9" tooltip="How to create a task list"/>
              </a:rPr>
              <a:t>How to create a task list (PDF)</a:t>
            </a:r>
            <a:endParaRPr lang="en-CA" dirty="0"/>
          </a:p>
          <a:p>
            <a:pPr lvl="1"/>
            <a:r>
              <a:rPr lang="en-CA" dirty="0">
                <a:hlinkClick r:id="rId10" tooltip="Daily to do list (PDF)"/>
              </a:rPr>
              <a:t>Daily to do list (PDF)</a:t>
            </a:r>
            <a:endParaRPr lang="en-CA" dirty="0"/>
          </a:p>
          <a:p>
            <a:pPr lvl="1"/>
            <a:r>
              <a:rPr lang="en-CA" dirty="0">
                <a:hlinkClick r:id="rId11" tooltip="Weekly to-do list (PDF)"/>
              </a:rPr>
              <a:t>Weekly to-do list (PDF)</a:t>
            </a:r>
            <a:endParaRPr lang="en-CA" dirty="0"/>
          </a:p>
          <a:p>
            <a:pPr lvl="1"/>
            <a:r>
              <a:rPr lang="en-CA" dirty="0">
                <a:hlinkClick r:id="rId12" tooltip="Backwards Planning (PDF)"/>
              </a:rPr>
              <a:t>Backwards Planning (PDF)</a:t>
            </a:r>
            <a:endParaRPr lang="en-CA" dirty="0"/>
          </a:p>
          <a:p>
            <a:pPr lvl="1"/>
            <a:r>
              <a:rPr lang="en-CA" dirty="0">
                <a:hlinkClick r:id="rId13" tooltip="Time management template A (PDF)"/>
              </a:rPr>
              <a:t>Time management template A (PDF)</a:t>
            </a:r>
            <a:endParaRPr lang="en-CA" dirty="0"/>
          </a:p>
          <a:p>
            <a:pPr lvl="1"/>
            <a:r>
              <a:rPr lang="en-CA" dirty="0">
                <a:hlinkClick r:id="rId14" tooltip="Time management template B (PDF)"/>
              </a:rPr>
              <a:t>Time management template B (PDF)</a:t>
            </a:r>
            <a:endParaRPr lang="en-CA" dirty="0"/>
          </a:p>
          <a:p>
            <a:pPr lvl="1"/>
            <a:r>
              <a:rPr lang="en-CA" dirty="0">
                <a:hlinkClick r:id="rId15" tooltip="Time management template C (PDF)"/>
              </a:rPr>
              <a:t>Time management template C (PDF)</a:t>
            </a:r>
            <a:endParaRPr lang="en-CA" dirty="0"/>
          </a:p>
          <a:p>
            <a:pPr lvl="1"/>
            <a:r>
              <a:rPr lang="en-CA" dirty="0">
                <a:hlinkClick r:id="rId16" tooltip="Time management template D (PDF)"/>
              </a:rPr>
              <a:t>Time management template D (PDF)</a:t>
            </a:r>
            <a:endParaRPr lang="en-CA" dirty="0"/>
          </a:p>
          <a:p>
            <a:pPr lvl="1"/>
            <a:r>
              <a:rPr lang="en-CA" dirty="0">
                <a:hlinkClick r:id="rId17" tooltip="Time management template E (PDF)"/>
              </a:rPr>
              <a:t>Time management template E (PDF)</a:t>
            </a:r>
            <a:endParaRPr lang="en-CA" dirty="0"/>
          </a:p>
        </p:txBody>
      </p:sp>
      <p:sp>
        <p:nvSpPr>
          <p:cNvPr id="6" name="Footer Placeholder 5"/>
          <p:cNvSpPr>
            <a:spLocks noGrp="1"/>
          </p:cNvSpPr>
          <p:nvPr>
            <p:ph type="ftr" sz="quarter" idx="11"/>
          </p:nvPr>
        </p:nvSpPr>
        <p:spPr/>
        <p:txBody>
          <a:bodyPr/>
          <a:lstStyle/>
          <a:p>
            <a:r>
              <a:rPr lang="en-US" dirty="0"/>
              <a:t>Time Management</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UofWaterloo_WhiteBkgrd">
  <a:themeElements>
    <a:clrScheme name="Custom 12">
      <a:dk1>
        <a:srgbClr val="000000"/>
      </a:dk1>
      <a:lt1>
        <a:srgbClr val="FFFFFF"/>
      </a:lt1>
      <a:dk2>
        <a:srgbClr val="757575"/>
      </a:dk2>
      <a:lt2>
        <a:srgbClr val="D6D6D6"/>
      </a:lt2>
      <a:accent1>
        <a:srgbClr val="BE33DA"/>
      </a:accent1>
      <a:accent2>
        <a:srgbClr val="0C0C0C"/>
      </a:accent2>
      <a:accent3>
        <a:srgbClr val="8100B3"/>
      </a:accent3>
      <a:accent4>
        <a:srgbClr val="D0B3E7"/>
      </a:accent4>
      <a:accent5>
        <a:srgbClr val="57058A"/>
      </a:accent5>
      <a:accent6>
        <a:srgbClr val="F1F1F1"/>
      </a:accent6>
      <a:hlink>
        <a:srgbClr val="57058A"/>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eng_4x3" id="{4FA960E4-15CB-884D-82A7-7244F6FAE315}" vid="{D4A268E8-689B-5742-BCBF-95DB660AA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uwaterloo_eng_4x3</Template>
  <TotalTime>267</TotalTime>
  <Words>2035</Words>
  <Application>Microsoft Office PowerPoint</Application>
  <PresentationFormat>On-screen Show (4:3)</PresentationFormat>
  <Paragraphs>138</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Georgia</vt:lpstr>
      <vt:lpstr>Impact</vt:lpstr>
      <vt:lpstr>Verdana</vt:lpstr>
      <vt:lpstr>Wingdings</vt:lpstr>
      <vt:lpstr>UofWaterloo_WhiteBkgrd</vt:lpstr>
      <vt:lpstr>Wellness Hack – Time Management</vt:lpstr>
      <vt:lpstr>Effective Time Management Requires…</vt:lpstr>
      <vt:lpstr>Time Management Technique #1: Backwards Planning</vt:lpstr>
      <vt:lpstr>Time Management Technique #2: Divide your studying into 3 types of study sessions</vt:lpstr>
      <vt:lpstr>Time Management Technique #3: Pomodoro Technique</vt:lpstr>
      <vt:lpstr>Time Management Resources</vt:lpstr>
    </vt:vector>
  </TitlesOfParts>
  <Company>University of 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SPACE HERE</dc:title>
  <dc:creator>Renate Donnovan</dc:creator>
  <cp:lastModifiedBy>Briana Oenputera</cp:lastModifiedBy>
  <cp:revision>39</cp:revision>
  <dcterms:created xsi:type="dcterms:W3CDTF">2019-02-27T17:56:28Z</dcterms:created>
  <dcterms:modified xsi:type="dcterms:W3CDTF">2023-08-27T18:54:47Z</dcterms:modified>
</cp:coreProperties>
</file>