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8"/>
  </p:notesMasterIdLst>
  <p:sldIdLst>
    <p:sldId id="269" r:id="rId2"/>
    <p:sldId id="264" r:id="rId3"/>
    <p:sldId id="263" r:id="rId4"/>
    <p:sldId id="257" r:id="rId5"/>
    <p:sldId id="276" r:id="rId6"/>
    <p:sldId id="27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D0"/>
    <a:srgbClr val="0098A5"/>
    <a:srgbClr val="005963"/>
    <a:srgbClr val="D93F00"/>
    <a:srgbClr val="FFFFFF"/>
    <a:srgbClr val="E4B429"/>
    <a:srgbClr val="FFD54F"/>
    <a:srgbClr val="FFEA3D"/>
    <a:srgbClr val="FFFFAA"/>
    <a:srgbClr val="E0249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632" autoAdjust="0"/>
  </p:normalViewPr>
  <p:slideViewPr>
    <p:cSldViewPr snapToGrid="0">
      <p:cViewPr>
        <p:scale>
          <a:sx n="90" d="100"/>
          <a:sy n="90" d="100"/>
        </p:scale>
        <p:origin x="1219" y="-379"/>
      </p:cViewPr>
      <p:guideLst>
        <p:guide orient="horz" pos="2160"/>
        <p:guide pos="288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8/27/2023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orkplacestrategiesformentalhealth.com/pdf/from_surviving_to_thriving_e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orkplacestrategiesformentalhealth.com/pdf/from_surviving_to_thriving_e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b="0" dirty="0"/>
              <a:t>There is on</a:t>
            </a:r>
            <a:r>
              <a:rPr lang="en-US" b="0" baseline="0" dirty="0"/>
              <a:t> old expression that “no one is an island”. The expression refers to the fact that none of us live in isolation. Our lives and wellbeing are a dynamic flow of people and events that impact them.</a:t>
            </a:r>
          </a:p>
          <a:p>
            <a:pPr marL="171450" indent="-171450">
              <a:buFont typeface="Arial" panose="020B0604020202020204" pitchFamily="34" charset="0"/>
              <a:buChar char="•"/>
            </a:pPr>
            <a:r>
              <a:rPr lang="en-US" b="0" dirty="0"/>
              <a:t>Wellness</a:t>
            </a:r>
            <a:r>
              <a:rPr lang="en-US" b="0" baseline="0" dirty="0"/>
              <a:t> is not something we achieve alone. Many people contribute to that wellness, from our hair dresser, coffee barista, to friends, family, services, and professional roles such as doctors, lawyers, accountants, counsellors and more.</a:t>
            </a:r>
            <a:endParaRPr lang="en-US" b="0" dirty="0"/>
          </a:p>
          <a:p>
            <a:pPr marL="171450" indent="-171450">
              <a:buFont typeface="Arial" panose="020B0604020202020204" pitchFamily="34" charset="0"/>
              <a:buChar char="•"/>
            </a:pPr>
            <a:r>
              <a:rPr lang="en-US" dirty="0"/>
              <a:t>Part</a:t>
            </a:r>
            <a:r>
              <a:rPr lang="en-US" baseline="0" dirty="0"/>
              <a:t> of wellbeing is having a team of people we can call on in times of need. It is important to know who we can go to for what types of issues. It is helpful to identify these people BEFORE we need them. Let’s talk about who is on your team.</a:t>
            </a:r>
            <a:endParaRPr lang="en-CA" dirty="0"/>
          </a:p>
        </p:txBody>
      </p:sp>
      <p:sp>
        <p:nvSpPr>
          <p:cNvPr id="4" name="Slide Number Placeholder 3"/>
          <p:cNvSpPr>
            <a:spLocks noGrp="1"/>
          </p:cNvSpPr>
          <p:nvPr>
            <p:ph type="sldNum" sz="quarter" idx="10"/>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209783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Wellness Team is also our Circle of Care. This is a group of people who can help us. We are also part of other people’s circle of care. Be sure to let your friends, family, and classmates know what you can help them with.</a:t>
            </a:r>
          </a:p>
          <a:p>
            <a:endParaRPr lang="en-US" baseline="0" dirty="0"/>
          </a:p>
          <a:p>
            <a:r>
              <a:rPr lang="en-US" baseline="0" dirty="0"/>
              <a:t>Start thinking about the 9 dimensions of wellness (intellectual, emotional, relational, vocational, cultural, spiritual, financial, environmental, and physical.) What are some of your needs in each of these areas. Who or what could help you meet those needs? Then create a quick reference guide with names and contact information</a:t>
            </a:r>
          </a:p>
          <a:p>
            <a:endParaRPr lang="en-US" baseline="0" dirty="0"/>
          </a:p>
          <a:p>
            <a:r>
              <a:rPr lang="en-US" baseline="0" dirty="0"/>
              <a:t>Be sure to include professionals/services you might pay for, as well as friends, family and classmates you could call when you just need to chat, or need help moving, or are looking to hang-out and do something fun.</a:t>
            </a:r>
            <a:endParaRPr lang="en-CA" dirty="0"/>
          </a:p>
        </p:txBody>
      </p:sp>
      <p:sp>
        <p:nvSpPr>
          <p:cNvPr id="4" name="Slide Number Placeholder 3"/>
          <p:cNvSpPr>
            <a:spLocks noGrp="1"/>
          </p:cNvSpPr>
          <p:nvPr>
            <p:ph type="sldNum" sz="quarter" idx="10"/>
          </p:nvPr>
        </p:nvSpPr>
        <p:spPr/>
        <p:txBody>
          <a:bodyPr/>
          <a:lstStyle/>
          <a:p>
            <a:fld id="{8CCEF7D1-689C-4BC1-B59B-4A4CE078ECDF}" type="slidenum">
              <a:rPr lang="en-US" smtClean="0"/>
              <a:t>2</a:t>
            </a:fld>
            <a:endParaRPr lang="en-US"/>
          </a:p>
        </p:txBody>
      </p:sp>
    </p:spTree>
    <p:extLst>
      <p:ext uri="{BB962C8B-B14F-4D97-AF65-F5344CB8AC3E}">
        <p14:creationId xmlns:p14="http://schemas.microsoft.com/office/powerpoint/2010/main" val="16077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a:t>
            </a:r>
            <a:r>
              <a:rPr lang="en-US" baseline="0" dirty="0"/>
              <a:t> exercise that can be found in </a:t>
            </a:r>
            <a:r>
              <a:rPr lang="en-US" sz="1200" b="1" dirty="0">
                <a:hlinkClick r:id="rId3"/>
              </a:rPr>
              <a:t>From Surviving to Thriving: Developing academic resilience</a:t>
            </a:r>
            <a:r>
              <a:rPr lang="en-US" sz="1200" b="1" dirty="0"/>
              <a:t>. </a:t>
            </a:r>
            <a:r>
              <a:rPr lang="en-US" sz="1200" b="0" dirty="0"/>
              <a:t>It</a:t>
            </a:r>
            <a:r>
              <a:rPr lang="en-US" sz="1200" b="0" baseline="0" dirty="0"/>
              <a:t> is a f</a:t>
            </a:r>
            <a:r>
              <a:rPr lang="en-US" sz="1200" b="0" dirty="0"/>
              <a:t>ree resource for post-secondary students offered through the Great-West</a:t>
            </a:r>
            <a:r>
              <a:rPr lang="en-US" sz="1200" b="0" baseline="0" dirty="0"/>
              <a:t> Life Centre for Mental Health. There are other wonderful exercises in the booklet. You can download the book for free. </a:t>
            </a:r>
          </a:p>
          <a:p>
            <a:endParaRPr lang="en-US" sz="1200" b="0" baseline="0" dirty="0"/>
          </a:p>
          <a:p>
            <a:r>
              <a:rPr lang="en-US" sz="1200" b="0" baseline="0" dirty="0"/>
              <a:t>This is an example of some of the things you might have on your quick reference guide. You will want to create a similar page for professional support such as counsellors, doctors, dentists, optometrist, etc.</a:t>
            </a:r>
            <a:endParaRPr lang="en-CA" b="0" dirty="0"/>
          </a:p>
        </p:txBody>
      </p:sp>
      <p:sp>
        <p:nvSpPr>
          <p:cNvPr id="4" name="Slide Number Placeholder 3"/>
          <p:cNvSpPr>
            <a:spLocks noGrp="1"/>
          </p:cNvSpPr>
          <p:nvPr>
            <p:ph type="sldNum" sz="quarter" idx="10"/>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367717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Asking for help can feel</a:t>
            </a:r>
            <a:r>
              <a:rPr lang="en-US" baseline="0" dirty="0"/>
              <a:t> uncomfortable and embarrassing. Many of us have received negative messages about asking for help. We can be afraid of what others will think. Asking for help can make us feel vulnerable and even exposed. Sometimes, we just think we can handle it ourselves. However, continuing to struggle until its too late has it’s own consequences. If you wait too long to ask for help, you will often receive the response “you should have asked sooner”. </a:t>
            </a:r>
          </a:p>
          <a:p>
            <a:endParaRPr lang="en-US" baseline="0" dirty="0"/>
          </a:p>
          <a:p>
            <a:r>
              <a:rPr lang="en-US" baseline="0" dirty="0"/>
              <a:t>Is there anything you would add to the list?  What else works?</a:t>
            </a:r>
            <a:endParaRPr lang="en-CA" dirty="0"/>
          </a:p>
        </p:txBody>
      </p:sp>
      <p:sp>
        <p:nvSpPr>
          <p:cNvPr id="4" name="Slide Number Placeholder 3"/>
          <p:cNvSpPr>
            <a:spLocks noGrp="1"/>
          </p:cNvSpPr>
          <p:nvPr>
            <p:ph type="sldNum" sz="quarter" idx="10"/>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408203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booklet</a:t>
            </a:r>
            <a:r>
              <a:rPr lang="en-US" baseline="0" dirty="0"/>
              <a:t> </a:t>
            </a:r>
            <a:r>
              <a:rPr lang="en-US" sz="1200" b="1" dirty="0">
                <a:hlinkClick r:id="rId3"/>
              </a:rPr>
              <a:t>From Surviving to Thriving: Developing academic resilience</a:t>
            </a:r>
            <a:r>
              <a:rPr lang="en-US" sz="1200" b="1" dirty="0"/>
              <a:t>. </a:t>
            </a:r>
            <a:r>
              <a:rPr lang="en-US" sz="1200" b="0" dirty="0"/>
              <a:t>It</a:t>
            </a:r>
            <a:r>
              <a:rPr lang="en-US" sz="1200" b="0" baseline="0" dirty="0"/>
              <a:t> is a f</a:t>
            </a:r>
            <a:r>
              <a:rPr lang="en-US" sz="1200" b="0" dirty="0"/>
              <a:t>ree resource for post-secondary students offered through the Great-West</a:t>
            </a:r>
            <a:r>
              <a:rPr lang="en-US" sz="1200" b="0" baseline="0" dirty="0"/>
              <a:t> Life Centre for Mental Health. There are other wonderful exercises in the booklet. You can download the book for free from the link provided. It has a number of other exercises and tips you might find helpful.</a:t>
            </a:r>
          </a:p>
          <a:p>
            <a:endParaRPr lang="en-US" sz="1200" b="0" baseline="0" dirty="0"/>
          </a:p>
          <a:p>
            <a:endParaRPr lang="en-CA" dirty="0"/>
          </a:p>
        </p:txBody>
      </p:sp>
      <p:sp>
        <p:nvSpPr>
          <p:cNvPr id="4" name="Slide Number Placeholder 3"/>
          <p:cNvSpPr>
            <a:spLocks noGrp="1"/>
          </p:cNvSpPr>
          <p:nvPr>
            <p:ph type="sldNum" sz="quarter" idx="10"/>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336369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not sure what you need,</a:t>
            </a:r>
            <a:r>
              <a:rPr lang="en-US" baseline="0" dirty="0"/>
              <a:t> or where to start, please reach-out to your Academic Advisor or an Engineering Student Wellness Coordinator (ENGwellness@uwaterloo.ca). </a:t>
            </a:r>
            <a:r>
              <a:rPr lang="en-US" baseline="0"/>
              <a:t>They can help guide you to what you need.</a:t>
            </a:r>
            <a:endParaRPr lang="en-CA" dirty="0"/>
          </a:p>
        </p:txBody>
      </p:sp>
      <p:sp>
        <p:nvSpPr>
          <p:cNvPr id="4" name="Slide Number Placeholder 3"/>
          <p:cNvSpPr>
            <a:spLocks noGrp="1"/>
          </p:cNvSpPr>
          <p:nvPr>
            <p:ph type="sldNum" sz="quarter" idx="10"/>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3127657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55" y="5662800"/>
            <a:ext cx="4331079" cy="1320930"/>
          </a:xfrm>
          <a:prstGeom prst="rect">
            <a:avLst/>
          </a:prstGeom>
        </p:spPr>
      </p:pic>
      <p:sp>
        <p:nvSpPr>
          <p:cNvPr id="2" name="Title 1"/>
          <p:cNvSpPr>
            <a:spLocks noGrp="1"/>
          </p:cNvSpPr>
          <p:nvPr>
            <p:ph type="ctrTitle" hasCustomPrompt="1"/>
          </p:nvPr>
        </p:nvSpPr>
        <p:spPr>
          <a:xfrm>
            <a:off x="339556" y="1028941"/>
            <a:ext cx="6519149" cy="1474115"/>
          </a:xfrm>
        </p:spPr>
        <p:txBody>
          <a:bodyPr lIns="0" anchor="b">
            <a:noAutofit/>
          </a:bodyPr>
          <a:lstStyle>
            <a:lvl1pPr algn="l">
              <a:defRPr sz="405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sp>
        <p:nvSpPr>
          <p:cNvPr id="8" name="Footer Placeholder 7"/>
          <p:cNvSpPr>
            <a:spLocks noGrp="1"/>
          </p:cNvSpPr>
          <p:nvPr>
            <p:ph type="ftr" sz="quarter" idx="11"/>
          </p:nvPr>
        </p:nvSpPr>
        <p:spPr>
          <a:xfrm>
            <a:off x="4967756" y="6377232"/>
            <a:ext cx="3220281"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8361312" y="6377232"/>
            <a:ext cx="415425" cy="250337"/>
          </a:xfrm>
        </p:spPr>
        <p:txBody>
          <a:bodyPr/>
          <a:lstStyle>
            <a:lvl1pPr algn="ctr">
              <a:defRPr/>
            </a:lvl1pPr>
          </a:lstStyle>
          <a:p>
            <a:fld id="{93005692-73BE-493E-93AB-ECD6027A7652}" type="slidenum">
              <a:rPr lang="en-US" smtClean="0"/>
              <a:pPr/>
              <a:t>‹#›</a:t>
            </a:fld>
            <a:endParaRPr lang="en-US" dirty="0"/>
          </a:p>
        </p:txBody>
      </p:sp>
      <p:grpSp>
        <p:nvGrpSpPr>
          <p:cNvPr id="21" name="Group 20"/>
          <p:cNvGrpSpPr/>
          <p:nvPr userDrawn="1"/>
        </p:nvGrpSpPr>
        <p:grpSpPr>
          <a:xfrm>
            <a:off x="0" y="0"/>
            <a:ext cx="9144000" cy="397164"/>
            <a:chOff x="0" y="0"/>
            <a:chExt cx="9144000" cy="397164"/>
          </a:xfrm>
        </p:grpSpPr>
        <p:sp>
          <p:nvSpPr>
            <p:cNvPr id="22" name="Rectangle 21"/>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 name="Group 22"/>
            <p:cNvGrpSpPr/>
            <p:nvPr userDrawn="1"/>
          </p:nvGrpSpPr>
          <p:grpSpPr>
            <a:xfrm>
              <a:off x="0" y="0"/>
              <a:ext cx="9143999" cy="397164"/>
              <a:chOff x="0" y="0"/>
              <a:chExt cx="9143999" cy="397164"/>
            </a:xfrm>
          </p:grpSpPr>
          <p:sp>
            <p:nvSpPr>
              <p:cNvPr id="28" name="Rectangle 27"/>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35155922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911" y="1396192"/>
            <a:ext cx="4157035" cy="670270"/>
          </a:xfrm>
        </p:spPr>
        <p:txBody>
          <a:bodyPr anchor="b">
            <a:noAutofit/>
          </a:bodyPr>
          <a:lstStyle>
            <a:lvl1pPr marL="0" indent="0">
              <a:buNone/>
              <a:defRPr sz="2100" b="1" baseline="0">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911" y="2184401"/>
            <a:ext cx="4157035" cy="3846945"/>
          </a:xfrm>
        </p:spPr>
        <p:txBody>
          <a:bodyPr>
            <a:normAutofit/>
          </a:bodyPr>
          <a:lstStyle>
            <a:lvl1pPr marL="216694" indent="-216694">
              <a:spcBef>
                <a:spcPts val="600"/>
              </a:spcBef>
              <a:spcAft>
                <a:spcPts val="600"/>
              </a:spcAft>
              <a:buFont typeface="Wingdings" charset="2"/>
              <a:buChar char="§"/>
              <a:defRPr sz="1500"/>
            </a:lvl1pPr>
            <a:lvl2pPr marL="514350" indent="-171450">
              <a:spcBef>
                <a:spcPts val="600"/>
              </a:spcBef>
              <a:spcAft>
                <a:spcPts val="600"/>
              </a:spcAft>
              <a:buFont typeface="Wingdings" charset="2"/>
              <a:buChar char="§"/>
              <a:defRPr sz="1350"/>
            </a:lvl2pPr>
            <a:lvl3pPr marL="857250" indent="-171450">
              <a:spcBef>
                <a:spcPts val="600"/>
              </a:spcBef>
              <a:spcAft>
                <a:spcPts val="600"/>
              </a:spcAft>
              <a:buFont typeface="Wingdings" charset="2"/>
              <a:buChar char="§"/>
              <a:defRPr sz="1200"/>
            </a:lvl3pPr>
            <a:lvl4pPr marL="1200150" indent="-171450">
              <a:spcBef>
                <a:spcPts val="600"/>
              </a:spcBef>
              <a:spcAft>
                <a:spcPts val="600"/>
              </a:spcAft>
              <a:buFont typeface="Wingdings" charset="2"/>
              <a:buChar char="§"/>
              <a:defRPr sz="1050"/>
            </a:lvl4pPr>
            <a:lvl5pPr marL="1543050" indent="-171450">
              <a:spcBef>
                <a:spcPts val="600"/>
              </a:spcBef>
              <a:spcAft>
                <a:spcPts val="600"/>
              </a:spcAft>
              <a:buFont typeface="Wingdings" charset="2"/>
              <a:buChar cha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7115" y="1396192"/>
            <a:ext cx="4195094" cy="670270"/>
          </a:xfrm>
        </p:spPr>
        <p:txBody>
          <a:bodyPr anchor="b">
            <a:normAutofit/>
          </a:bodyPr>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77115" y="2184401"/>
            <a:ext cx="4195094" cy="3846945"/>
          </a:xfrm>
        </p:spPr>
        <p:txBody>
          <a:bodyPr>
            <a:normAutofit/>
          </a:bodyPr>
          <a:lstStyle>
            <a:lvl1pPr marL="216694" indent="-216694">
              <a:spcBef>
                <a:spcPts val="600"/>
              </a:spcBef>
              <a:spcAft>
                <a:spcPts val="600"/>
              </a:spcAft>
              <a:buFont typeface="Wingdings" charset="2"/>
              <a:buChar char="§"/>
              <a:defRPr sz="1500"/>
            </a:lvl1pPr>
            <a:lvl2pPr marL="514350" indent="-171450">
              <a:spcBef>
                <a:spcPts val="600"/>
              </a:spcBef>
              <a:spcAft>
                <a:spcPts val="600"/>
              </a:spcAft>
              <a:buFont typeface="Wingdings" charset="2"/>
              <a:buChar char="§"/>
              <a:defRPr sz="1350"/>
            </a:lvl2pPr>
            <a:lvl3pPr marL="857250" indent="-171450">
              <a:spcBef>
                <a:spcPts val="600"/>
              </a:spcBef>
              <a:spcAft>
                <a:spcPts val="600"/>
              </a:spcAft>
              <a:buFont typeface="Wingdings" charset="2"/>
              <a:buChar char="§"/>
              <a:defRPr sz="1200"/>
            </a:lvl3pPr>
            <a:lvl4pPr marL="1200150" indent="-171450">
              <a:spcBef>
                <a:spcPts val="600"/>
              </a:spcBef>
              <a:spcAft>
                <a:spcPts val="600"/>
              </a:spcAft>
              <a:buFont typeface="Wingdings" charset="2"/>
              <a:buChar char="§"/>
              <a:defRPr sz="1050"/>
            </a:lvl4pPr>
            <a:lvl5pPr marL="1543050" indent="-171450">
              <a:spcBef>
                <a:spcPts val="600"/>
              </a:spcBef>
              <a:spcAft>
                <a:spcPts val="600"/>
              </a:spcAft>
              <a:buFont typeface="Wingdings" charset="2"/>
              <a:buChar cha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194913" y="434109"/>
            <a:ext cx="8677297" cy="895927"/>
          </a:xfrm>
        </p:spPr>
        <p:txBody>
          <a:bodyPr/>
          <a:lstStyle/>
          <a:p>
            <a:r>
              <a:rPr lang="en-US" dirty="0"/>
              <a:t>CLICK TO EDIT MASTER TITLE STYLE</a:t>
            </a:r>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8767841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7554" y="1237675"/>
            <a:ext cx="3248891" cy="910202"/>
          </a:xfrm>
        </p:spPr>
        <p:txBody>
          <a:bodyPr anchor="b">
            <a:normAutofit/>
          </a:bodyPr>
          <a:lstStyle>
            <a:lvl1pPr algn="ctr">
              <a:defRPr sz="2100" cap="all" baseline="0"/>
            </a:lvl1pPr>
          </a:lstStyle>
          <a:p>
            <a:r>
              <a:rPr lang="en-US" dirty="0"/>
              <a:t>CONTEXT or THEME</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2947555"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947555"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495300" y="2420360"/>
            <a:ext cx="8153400" cy="2114550"/>
          </a:xfrm>
        </p:spPr>
        <p:txBody>
          <a:bodyPr anchor="ctr">
            <a:normAutofit/>
          </a:bodyPr>
          <a:lstStyle>
            <a:lvl1pPr marL="0" indent="0" algn="ctr">
              <a:lnSpc>
                <a:spcPct val="100000"/>
              </a:lnSpc>
              <a:buNone/>
              <a:defRPr sz="21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2947555" y="4784726"/>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4762714" y="495661"/>
            <a:ext cx="4080486" cy="5757360"/>
          </a:xfrm>
        </p:spPr>
        <p:txBody>
          <a:bodyPr/>
          <a:lstStyle/>
          <a:p>
            <a:r>
              <a:rPr lang="en-US"/>
              <a:t>Click icon to add picture</a:t>
            </a:r>
          </a:p>
        </p:txBody>
      </p:sp>
      <p:sp>
        <p:nvSpPr>
          <p:cNvPr id="2" name="Title 1"/>
          <p:cNvSpPr>
            <a:spLocks noGrp="1"/>
          </p:cNvSpPr>
          <p:nvPr>
            <p:ph type="title" hasCustomPrompt="1"/>
          </p:nvPr>
        </p:nvSpPr>
        <p:spPr>
          <a:xfrm>
            <a:off x="640772" y="1237675"/>
            <a:ext cx="3248891" cy="910202"/>
          </a:xfrm>
        </p:spPr>
        <p:txBody>
          <a:bodyPr anchor="b">
            <a:normAutofit/>
          </a:bodyPr>
          <a:lstStyle>
            <a:lvl1pPr algn="ctr">
              <a:defRPr sz="2100" cap="all" baseline="0"/>
            </a:lvl1pPr>
          </a:lstStyle>
          <a:p>
            <a:r>
              <a:rPr lang="en-US" dirty="0"/>
              <a:t>CONTEXT or THEME</a:t>
            </a:r>
          </a:p>
        </p:txBody>
      </p:sp>
      <p:sp>
        <p:nvSpPr>
          <p:cNvPr id="4" name="Footer Placeholder 3"/>
          <p:cNvSpPr>
            <a:spLocks noGrp="1"/>
          </p:cNvSpPr>
          <p:nvPr>
            <p:ph type="ftr" sz="quarter" idx="11"/>
          </p:nvPr>
        </p:nvSpPr>
        <p:spPr>
          <a:xfrm>
            <a:off x="194912" y="6335310"/>
            <a:ext cx="2915434"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3359728" y="6335310"/>
            <a:ext cx="762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408707" y="2409026"/>
            <a:ext cx="3713021" cy="2114550"/>
          </a:xfrm>
        </p:spPr>
        <p:txBody>
          <a:bodyPr anchor="ctr">
            <a:normAutofit/>
          </a:bodyPr>
          <a:lstStyle>
            <a:lvl1pPr marL="0" indent="0" algn="ctr">
              <a:lnSpc>
                <a:spcPct val="100000"/>
              </a:lnSpc>
              <a:buNone/>
              <a:defRPr sz="165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640772" y="4784726"/>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640773"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40773"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lvl1pPr>
          </a:lstStyle>
          <a:p>
            <a:r>
              <a:rPr lang="en-US" dirty="0"/>
              <a:t>SECTION DIVIDER</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4677280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lvl1pPr>
          </a:lstStyle>
          <a:p>
            <a:r>
              <a:rPr lang="en-US" dirty="0"/>
              <a:t>SECTION DIVIDER</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66682872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solidFill>
                  <a:schemeClr val="bg1"/>
                </a:solidFill>
              </a:defRPr>
            </a:lvl1pPr>
          </a:lstStyle>
          <a:p>
            <a:r>
              <a:rPr lang="en-US" dirty="0"/>
              <a:t>SECTION DIVIDER</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767" y="1603329"/>
            <a:ext cx="9135397" cy="2786193"/>
          </a:xfrm>
          <a:prstGeom prst="rect">
            <a:avLst/>
          </a:prstGeom>
        </p:spPr>
      </p:pic>
      <p:sp>
        <p:nvSpPr>
          <p:cNvPr id="2" name="Title 1"/>
          <p:cNvSpPr>
            <a:spLocks noGrp="1"/>
          </p:cNvSpPr>
          <p:nvPr>
            <p:ph type="title" hasCustomPrompt="1"/>
          </p:nvPr>
        </p:nvSpPr>
        <p:spPr>
          <a:xfrm>
            <a:off x="492919" y="4581237"/>
            <a:ext cx="8158163" cy="1597891"/>
          </a:xfrm>
          <a:noFill/>
        </p:spPr>
        <p:txBody>
          <a:bodyPr wrap="square" rtlCol="0" anchor="ctr" anchorCtr="1">
            <a:noAutofit/>
          </a:bodyPr>
          <a:lstStyle>
            <a:lvl1pPr algn="ctr">
              <a:defRPr lang="en-US" sz="135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9144000" cy="397164"/>
            <a:chOff x="0" y="0"/>
            <a:chExt cx="9144000" cy="397164"/>
          </a:xfrm>
        </p:grpSpPr>
        <p:sp>
          <p:nvSpPr>
            <p:cNvPr id="17" name="Rectangle 16"/>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p:cNvGrpSpPr/>
            <p:nvPr userDrawn="1"/>
          </p:nvGrpSpPr>
          <p:grpSpPr>
            <a:xfrm>
              <a:off x="0" y="0"/>
              <a:ext cx="9143999" cy="397164"/>
              <a:chOff x="0" y="0"/>
              <a:chExt cx="9143999" cy="397164"/>
            </a:xfrm>
          </p:grpSpPr>
          <p:sp>
            <p:nvSpPr>
              <p:cNvPr id="19" name="Rectangle 18"/>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32696773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570593" y="397164"/>
            <a:ext cx="4573407" cy="6460836"/>
          </a:xfrm>
        </p:spPr>
        <p:txBody>
          <a:bodyPr/>
          <a:lstStyle/>
          <a:p>
            <a:r>
              <a:rPr lang="en-US"/>
              <a:t>Click icon to add picture</a:t>
            </a:r>
          </a:p>
        </p:txBody>
      </p:sp>
      <p:sp>
        <p:nvSpPr>
          <p:cNvPr id="2" name="Title 1"/>
          <p:cNvSpPr>
            <a:spLocks noGrp="1"/>
          </p:cNvSpPr>
          <p:nvPr>
            <p:ph type="ctrTitle" hasCustomPrompt="1"/>
          </p:nvPr>
        </p:nvSpPr>
        <p:spPr>
          <a:xfrm>
            <a:off x="339556" y="1028941"/>
            <a:ext cx="4114682" cy="1474115"/>
          </a:xfrm>
        </p:spPr>
        <p:txBody>
          <a:bodyPr lIns="0" anchor="b">
            <a:noAutofit/>
          </a:bodyPr>
          <a:lstStyle>
            <a:lvl1pPr algn="l">
              <a:defRPr sz="405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7"/>
          <p:cNvSpPr>
            <a:spLocks noGrp="1"/>
          </p:cNvSpPr>
          <p:nvPr>
            <p:ph type="ftr" sz="quarter" idx="11"/>
          </p:nvPr>
        </p:nvSpPr>
        <p:spPr>
          <a:xfrm>
            <a:off x="4967756" y="6377232"/>
            <a:ext cx="3220281"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8361312" y="6377232"/>
            <a:ext cx="415425" cy="250337"/>
          </a:xfrm>
        </p:spPr>
        <p:txBody>
          <a:bodyPr/>
          <a:lstStyle>
            <a:lvl1pPr algn="ctr">
              <a:defRPr/>
            </a:lvl1pPr>
          </a:lstStyle>
          <a:p>
            <a:fld id="{93005692-73BE-493E-93AB-ECD6027A7652}" type="slidenum">
              <a:rPr lang="en-US" smtClean="0"/>
              <a:pPr/>
              <a:t>‹#›</a:t>
            </a:fld>
            <a:endParaRPr lang="en-US" dirty="0"/>
          </a:p>
        </p:txBody>
      </p:sp>
      <p:sp>
        <p:nvSpPr>
          <p:cNvPr id="20"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grpSp>
        <p:nvGrpSpPr>
          <p:cNvPr id="15" name="Group 14"/>
          <p:cNvGrpSpPr/>
          <p:nvPr userDrawn="1"/>
        </p:nvGrpSpPr>
        <p:grpSpPr>
          <a:xfrm>
            <a:off x="0" y="0"/>
            <a:ext cx="9144000" cy="397164"/>
            <a:chOff x="0" y="0"/>
            <a:chExt cx="9144000" cy="397164"/>
          </a:xfrm>
        </p:grpSpPr>
        <p:sp>
          <p:nvSpPr>
            <p:cNvPr id="16" name="Rectangle 15"/>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p:cNvGrpSpPr/>
            <p:nvPr userDrawn="1"/>
          </p:nvGrpSpPr>
          <p:grpSpPr>
            <a:xfrm>
              <a:off x="0" y="0"/>
              <a:ext cx="9143999" cy="397164"/>
              <a:chOff x="0" y="0"/>
              <a:chExt cx="9143999" cy="397164"/>
            </a:xfrm>
          </p:grpSpPr>
          <p:sp>
            <p:nvSpPr>
              <p:cNvPr id="18" name="Rectangle 17"/>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55" y="5662800"/>
            <a:ext cx="4331079" cy="1320930"/>
          </a:xfrm>
          <a:prstGeom prst="rect">
            <a:avLst/>
          </a:prstGeom>
        </p:spPr>
      </p:pic>
    </p:spTree>
    <p:extLst>
      <p:ext uri="{BB962C8B-B14F-4D97-AF65-F5344CB8AC3E}">
        <p14:creationId xmlns:p14="http://schemas.microsoft.com/office/powerpoint/2010/main" val="103183547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059"/>
          <a:stretch/>
        </p:blipFill>
        <p:spPr>
          <a:xfrm>
            <a:off x="0" y="384562"/>
            <a:ext cx="9144000" cy="647343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50" y="1918660"/>
            <a:ext cx="8709660" cy="2656348"/>
          </a:xfrm>
          <a:prstGeom prst="rect">
            <a:avLst/>
          </a:prstGeom>
        </p:spPr>
      </p:pic>
      <p:sp>
        <p:nvSpPr>
          <p:cNvPr id="2" name="Title 1"/>
          <p:cNvSpPr>
            <a:spLocks noGrp="1"/>
          </p:cNvSpPr>
          <p:nvPr>
            <p:ph type="title" hasCustomPrompt="1"/>
          </p:nvPr>
        </p:nvSpPr>
        <p:spPr>
          <a:xfrm>
            <a:off x="550069" y="4682836"/>
            <a:ext cx="8043863" cy="1559782"/>
          </a:xfrm>
          <a:noFill/>
        </p:spPr>
        <p:txBody>
          <a:bodyPr wrap="square" rtlCol="0" anchor="ctr" anchorCtr="1">
            <a:noAutofit/>
          </a:bodyPr>
          <a:lstStyle>
            <a:lvl1pPr algn="ctr">
              <a:defRPr lang="en-US" sz="135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72208286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31" y="5531006"/>
            <a:ext cx="5215889" cy="1590787"/>
          </a:xfrm>
          <a:prstGeom prst="rect">
            <a:avLst/>
          </a:prstGeom>
        </p:spPr>
      </p:pic>
      <p:sp>
        <p:nvSpPr>
          <p:cNvPr id="2" name="Title 1"/>
          <p:cNvSpPr>
            <a:spLocks noGrp="1"/>
          </p:cNvSpPr>
          <p:nvPr>
            <p:ph type="ctrTitle" hasCustomPrompt="1"/>
          </p:nvPr>
        </p:nvSpPr>
        <p:spPr>
          <a:xfrm>
            <a:off x="339556" y="1028941"/>
            <a:ext cx="6519149" cy="1474115"/>
          </a:xfrm>
        </p:spPr>
        <p:txBody>
          <a:bodyPr lIns="0" anchor="b">
            <a:noAutofit/>
          </a:bodyPr>
          <a:lstStyle>
            <a:lvl1pPr algn="l">
              <a:defRPr sz="405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7"/>
          <p:cNvSpPr>
            <a:spLocks noGrp="1"/>
          </p:cNvSpPr>
          <p:nvPr>
            <p:ph type="ftr" sz="quarter" idx="11"/>
          </p:nvPr>
        </p:nvSpPr>
        <p:spPr>
          <a:xfrm>
            <a:off x="5013476" y="6182922"/>
            <a:ext cx="3220281" cy="250337"/>
          </a:xfrm>
        </p:spPr>
        <p:txBody>
          <a:bodyPr/>
          <a:lstStyle>
            <a:lvl1pPr algn="ctr">
              <a:defRPr>
                <a:solidFill>
                  <a:schemeClr val="bg1">
                    <a:lumMod val="85000"/>
                  </a:schemeClr>
                </a:solidFill>
              </a:defRPr>
            </a:lvl1pPr>
          </a:lstStyle>
          <a:p>
            <a:r>
              <a:rPr lang="en-US" dirty="0"/>
              <a:t>PRESENTATION TITLE</a:t>
            </a:r>
          </a:p>
        </p:txBody>
      </p:sp>
      <p:sp>
        <p:nvSpPr>
          <p:cNvPr id="9" name="Slide Number Placeholder 8"/>
          <p:cNvSpPr>
            <a:spLocks noGrp="1"/>
          </p:cNvSpPr>
          <p:nvPr>
            <p:ph type="sldNum" sz="quarter" idx="12"/>
          </p:nvPr>
        </p:nvSpPr>
        <p:spPr>
          <a:xfrm>
            <a:off x="8407032" y="6182922"/>
            <a:ext cx="415425"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sp>
        <p:nvSpPr>
          <p:cNvPr id="19"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grpSp>
        <p:nvGrpSpPr>
          <p:cNvPr id="14" name="Group 13"/>
          <p:cNvGrpSpPr/>
          <p:nvPr userDrawn="1"/>
        </p:nvGrpSpPr>
        <p:grpSpPr>
          <a:xfrm>
            <a:off x="0" y="0"/>
            <a:ext cx="9144000" cy="397164"/>
            <a:chOff x="0" y="0"/>
            <a:chExt cx="9144000" cy="397164"/>
          </a:xfrm>
        </p:grpSpPr>
        <p:sp>
          <p:nvSpPr>
            <p:cNvPr id="15" name="Rectangle 14"/>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p:cNvGrpSpPr/>
            <p:nvPr userDrawn="1"/>
          </p:nvGrpSpPr>
          <p:grpSpPr>
            <a:xfrm>
              <a:off x="0" y="0"/>
              <a:ext cx="9143999" cy="397164"/>
              <a:chOff x="0" y="0"/>
              <a:chExt cx="9143999" cy="397164"/>
            </a:xfrm>
          </p:grpSpPr>
          <p:sp>
            <p:nvSpPr>
              <p:cNvPr id="17" name="Rectangle 16"/>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25289522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4570593" y="397164"/>
            <a:ext cx="4573407" cy="6460836"/>
          </a:xfrm>
        </p:spPr>
        <p:txBody>
          <a:bodyPr/>
          <a:lstStyle/>
          <a:p>
            <a:r>
              <a:rPr lang="en-US"/>
              <a:t>Click icon to add picture</a:t>
            </a:r>
          </a:p>
        </p:txBody>
      </p:sp>
      <p:sp>
        <p:nvSpPr>
          <p:cNvPr id="2" name="Title 1"/>
          <p:cNvSpPr>
            <a:spLocks noGrp="1"/>
          </p:cNvSpPr>
          <p:nvPr>
            <p:ph type="ctrTitle" hasCustomPrompt="1"/>
          </p:nvPr>
        </p:nvSpPr>
        <p:spPr>
          <a:xfrm>
            <a:off x="339556" y="1028941"/>
            <a:ext cx="4114682" cy="1474115"/>
          </a:xfrm>
        </p:spPr>
        <p:txBody>
          <a:bodyPr lIns="0" anchor="b">
            <a:noAutofit/>
          </a:bodyPr>
          <a:lstStyle>
            <a:lvl1pPr algn="l">
              <a:defRPr sz="405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1"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sp>
        <p:nvSpPr>
          <p:cNvPr id="36" name="Footer Placeholder 7"/>
          <p:cNvSpPr>
            <a:spLocks noGrp="1"/>
          </p:cNvSpPr>
          <p:nvPr>
            <p:ph type="ftr" sz="quarter" idx="11"/>
          </p:nvPr>
        </p:nvSpPr>
        <p:spPr>
          <a:xfrm>
            <a:off x="5013476" y="6182922"/>
            <a:ext cx="3220281" cy="250337"/>
          </a:xfrm>
        </p:spPr>
        <p:txBody>
          <a:bodyPr/>
          <a:lstStyle>
            <a:lvl1pPr algn="ctr">
              <a:defRPr>
                <a:solidFill>
                  <a:schemeClr val="bg1">
                    <a:lumMod val="85000"/>
                  </a:schemeClr>
                </a:solidFill>
              </a:defRPr>
            </a:lvl1pPr>
          </a:lstStyle>
          <a:p>
            <a:r>
              <a:rPr lang="en-US" dirty="0"/>
              <a:t>PRESENTATION TITLE</a:t>
            </a:r>
          </a:p>
        </p:txBody>
      </p:sp>
      <p:sp>
        <p:nvSpPr>
          <p:cNvPr id="37" name="Slide Number Placeholder 8"/>
          <p:cNvSpPr>
            <a:spLocks noGrp="1"/>
          </p:cNvSpPr>
          <p:nvPr>
            <p:ph type="sldNum" sz="quarter" idx="12"/>
          </p:nvPr>
        </p:nvSpPr>
        <p:spPr>
          <a:xfrm>
            <a:off x="8407032" y="6182922"/>
            <a:ext cx="415425"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5" name="Group 14"/>
          <p:cNvGrpSpPr/>
          <p:nvPr userDrawn="1"/>
        </p:nvGrpSpPr>
        <p:grpSpPr>
          <a:xfrm>
            <a:off x="0" y="0"/>
            <a:ext cx="9144000" cy="397164"/>
            <a:chOff x="0" y="0"/>
            <a:chExt cx="9144000" cy="397164"/>
          </a:xfrm>
        </p:grpSpPr>
        <p:sp>
          <p:nvSpPr>
            <p:cNvPr id="16" name="Rectangle 15"/>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p:cNvGrpSpPr/>
            <p:nvPr userDrawn="1"/>
          </p:nvGrpSpPr>
          <p:grpSpPr>
            <a:xfrm>
              <a:off x="0" y="0"/>
              <a:ext cx="9143999" cy="397164"/>
              <a:chOff x="0" y="0"/>
              <a:chExt cx="9143999" cy="397164"/>
            </a:xfrm>
          </p:grpSpPr>
          <p:sp>
            <p:nvSpPr>
              <p:cNvPr id="19" name="Rectangle 18"/>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31" y="5531006"/>
            <a:ext cx="5215889" cy="1590787"/>
          </a:xfrm>
          <a:prstGeom prst="rect">
            <a:avLst/>
          </a:prstGeom>
        </p:spPr>
      </p:pic>
    </p:spTree>
    <p:extLst>
      <p:ext uri="{BB962C8B-B14F-4D97-AF65-F5344CB8AC3E}">
        <p14:creationId xmlns:p14="http://schemas.microsoft.com/office/powerpoint/2010/main" val="3501067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5555773" y="685060"/>
            <a:ext cx="1065644" cy="286052"/>
          </a:xfrm>
        </p:spPr>
        <p:txBody>
          <a:bodyPr anchor="ctr">
            <a:noAutofit/>
          </a:bodyPr>
          <a:lstStyle>
            <a:lvl1pPr marL="0" indent="0" algn="ctr">
              <a:buNone/>
              <a:defRPr sz="825"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6681169" y="685060"/>
            <a:ext cx="1065644" cy="286052"/>
          </a:xfrm>
        </p:spPr>
        <p:txBody>
          <a:bodyPr anchor="ctr">
            <a:noAutofit/>
          </a:bodyPr>
          <a:lstStyle>
            <a:lvl1pPr marL="0" indent="0" algn="ctr">
              <a:buNone/>
              <a:defRPr sz="825"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7806565" y="685060"/>
            <a:ext cx="1065644" cy="286052"/>
          </a:xfrm>
        </p:spPr>
        <p:txBody>
          <a:bodyPr anchor="ctr">
            <a:noAutofit/>
          </a:bodyPr>
          <a:lstStyle>
            <a:lvl1pPr marL="0" indent="0" algn="ctr">
              <a:buNone/>
              <a:defRPr sz="825"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194913" y="434109"/>
            <a:ext cx="5284561" cy="895927"/>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2" y="1709739"/>
            <a:ext cx="7049630" cy="2852737"/>
          </a:xfrm>
        </p:spPr>
        <p:txBody>
          <a:bodyPr anchor="b">
            <a:normAutofit/>
          </a:bodyPr>
          <a:lstStyle>
            <a:lvl1pPr algn="l">
              <a:defRPr sz="3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94912" y="4589464"/>
            <a:ext cx="7049630" cy="1500187"/>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391" y="3727927"/>
            <a:ext cx="6577965" cy="1212056"/>
          </a:xfrm>
        </p:spPr>
        <p:txBody>
          <a:bodyPr anchor="b">
            <a:noAutofit/>
          </a:bodyPr>
          <a:lstStyle>
            <a:lvl1pPr algn="l">
              <a:defRPr sz="3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720391" y="4947814"/>
            <a:ext cx="6577965" cy="666549"/>
          </a:xfrm>
        </p:spPr>
        <p:txBody>
          <a:bodyPr anchor="t">
            <a:normAutofit/>
          </a:bodyPr>
          <a:lstStyle>
            <a:lvl1pPr marL="0" indent="0" algn="l">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2" name="Group 11"/>
          <p:cNvGrpSpPr/>
          <p:nvPr userDrawn="1"/>
        </p:nvGrpSpPr>
        <p:grpSpPr>
          <a:xfrm>
            <a:off x="0" y="0"/>
            <a:ext cx="9144000" cy="397164"/>
            <a:chOff x="0" y="0"/>
            <a:chExt cx="9144000" cy="397164"/>
          </a:xfrm>
        </p:grpSpPr>
        <p:sp>
          <p:nvSpPr>
            <p:cNvPr id="14" name="Rectangle 13"/>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p:cNvGrpSpPr/>
            <p:nvPr userDrawn="1"/>
          </p:nvGrpSpPr>
          <p:grpSpPr>
            <a:xfrm>
              <a:off x="0" y="0"/>
              <a:ext cx="9143999" cy="397164"/>
              <a:chOff x="0" y="0"/>
              <a:chExt cx="9143999" cy="397164"/>
            </a:xfrm>
          </p:grpSpPr>
          <p:sp>
            <p:nvSpPr>
              <p:cNvPr id="17" name="Rectangle 16"/>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277" y="1618022"/>
            <a:ext cx="6917977" cy="2109905"/>
          </a:xfrm>
          <a:prstGeom prst="rect">
            <a:avLst/>
          </a:prstGeom>
        </p:spPr>
      </p:pic>
    </p:spTree>
    <p:extLst>
      <p:ext uri="{BB962C8B-B14F-4D97-AF65-F5344CB8AC3E}">
        <p14:creationId xmlns:p14="http://schemas.microsoft.com/office/powerpoint/2010/main" val="364274830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3" y="434109"/>
            <a:ext cx="8677297" cy="895927"/>
          </a:xfrm>
        </p:spPr>
        <p:txBody>
          <a:bodyPr/>
          <a:lstStyle/>
          <a:p>
            <a:r>
              <a:rPr lang="en-US" dirty="0"/>
              <a:t>CLICK TO EDIT MASTER TITLE STYLE</a:t>
            </a:r>
          </a:p>
        </p:txBody>
      </p:sp>
      <p:sp>
        <p:nvSpPr>
          <p:cNvPr id="3" name="Content Placeholder 2"/>
          <p:cNvSpPr>
            <a:spLocks noGrp="1"/>
          </p:cNvSpPr>
          <p:nvPr>
            <p:ph sz="half" idx="1"/>
          </p:nvPr>
        </p:nvSpPr>
        <p:spPr>
          <a:xfrm>
            <a:off x="194912" y="1413164"/>
            <a:ext cx="4190141" cy="4590472"/>
          </a:xfrm>
        </p:spPr>
        <p:txBody>
          <a:bodyPr/>
          <a:lstStyle>
            <a:lvl1pPr marL="216694" indent="-216694">
              <a:spcBef>
                <a:spcPts val="600"/>
              </a:spcBef>
              <a:spcAft>
                <a:spcPts val="600"/>
              </a:spcAft>
              <a:buFont typeface="Wingdings" charset="2"/>
              <a:buChar char="§"/>
              <a:defRPr/>
            </a:lvl1pPr>
            <a:lvl2pPr marL="514350" indent="-171450">
              <a:spcBef>
                <a:spcPts val="600"/>
              </a:spcBef>
              <a:spcAft>
                <a:spcPts val="600"/>
              </a:spcAft>
              <a:buFont typeface="Wingdings" charset="2"/>
              <a:buChar char="§"/>
              <a:defRPr/>
            </a:lvl2pPr>
            <a:lvl3pPr marL="857250" indent="-171450">
              <a:spcBef>
                <a:spcPts val="600"/>
              </a:spcBef>
              <a:spcAft>
                <a:spcPts val="600"/>
              </a:spcAft>
              <a:buFont typeface="Wingdings" charset="2"/>
              <a:buChar char="§"/>
              <a:defRPr/>
            </a:lvl3pPr>
            <a:lvl4pPr marL="1200150" indent="-171450">
              <a:spcBef>
                <a:spcPts val="600"/>
              </a:spcBef>
              <a:spcAft>
                <a:spcPts val="600"/>
              </a:spcAft>
              <a:buFont typeface="Wingdings" charset="2"/>
              <a:buChar char="§"/>
              <a:defRPr/>
            </a:lvl4pPr>
            <a:lvl5pPr marL="1543050" indent="-171450">
              <a:spcBef>
                <a:spcPts val="600"/>
              </a:spcBef>
              <a:spcAft>
                <a:spcPts val="6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8244" y="1413164"/>
            <a:ext cx="4243965" cy="4590472"/>
          </a:xfrm>
        </p:spPr>
        <p:txBody>
          <a:bodyPr/>
          <a:lstStyle>
            <a:lvl1pPr marL="216694" indent="-216694">
              <a:spcBef>
                <a:spcPts val="600"/>
              </a:spcBef>
              <a:spcAft>
                <a:spcPts val="600"/>
              </a:spcAft>
              <a:buFont typeface="Wingdings" charset="2"/>
              <a:buChar char="§"/>
              <a:defRPr/>
            </a:lvl1pPr>
            <a:lvl2pPr marL="514350" indent="-171450">
              <a:spcBef>
                <a:spcPts val="600"/>
              </a:spcBef>
              <a:spcAft>
                <a:spcPts val="600"/>
              </a:spcAft>
              <a:buFont typeface="Wingdings" charset="2"/>
              <a:buChar char="§"/>
              <a:defRPr/>
            </a:lvl2pPr>
            <a:lvl3pPr marL="857250" indent="-171450">
              <a:spcBef>
                <a:spcPts val="600"/>
              </a:spcBef>
              <a:spcAft>
                <a:spcPts val="600"/>
              </a:spcAft>
              <a:buFont typeface="Wingdings" charset="2"/>
              <a:buChar char="§"/>
              <a:defRPr/>
            </a:lvl3pPr>
            <a:lvl4pPr marL="1200150" indent="-171450">
              <a:spcBef>
                <a:spcPts val="600"/>
              </a:spcBef>
              <a:spcAft>
                <a:spcPts val="600"/>
              </a:spcAft>
              <a:buFont typeface="Wingdings" charset="2"/>
              <a:buChar char="§"/>
              <a:defRPr/>
            </a:lvl4pPr>
            <a:lvl5pPr marL="1543050" indent="-171450">
              <a:spcBef>
                <a:spcPts val="600"/>
              </a:spcBef>
              <a:spcAft>
                <a:spcPts val="6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913" y="434109"/>
            <a:ext cx="8677297"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4912" y="1413164"/>
            <a:ext cx="8677297"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94912" y="6335310"/>
            <a:ext cx="3919888" cy="250337"/>
          </a:xfrm>
          <a:prstGeom prst="rect">
            <a:avLst/>
          </a:prstGeom>
        </p:spPr>
        <p:txBody>
          <a:bodyPr vert="horz" lIns="91440" tIns="45720" rIns="91440" bIns="45720" rtlCol="0" anchor="ctr"/>
          <a:lstStyle>
            <a:lvl1pPr algn="l">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4191000" y="6335310"/>
            <a:ext cx="762000" cy="250337"/>
          </a:xfrm>
          <a:prstGeom prst="rect">
            <a:avLst/>
          </a:prstGeom>
        </p:spPr>
        <p:txBody>
          <a:bodyPr vert="horz" lIns="91440" tIns="45720" rIns="91440" bIns="45720" rtlCol="0" anchor="ctr"/>
          <a:lstStyle>
            <a:lvl1pPr algn="ctr">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8" name="Group 7"/>
          <p:cNvGrpSpPr/>
          <p:nvPr userDrawn="1"/>
        </p:nvGrpSpPr>
        <p:grpSpPr>
          <a:xfrm>
            <a:off x="0" y="0"/>
            <a:ext cx="9144000" cy="397164"/>
            <a:chOff x="0" y="0"/>
            <a:chExt cx="9144000" cy="397164"/>
          </a:xfrm>
        </p:grpSpPr>
        <p:sp>
          <p:nvSpPr>
            <p:cNvPr id="19" name="Rectangle 18"/>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p:cNvGrpSpPr/>
            <p:nvPr userDrawn="1"/>
          </p:nvGrpSpPr>
          <p:grpSpPr>
            <a:xfrm>
              <a:off x="0" y="0"/>
              <a:ext cx="9143999" cy="397164"/>
              <a:chOff x="0" y="0"/>
              <a:chExt cx="9143999" cy="397164"/>
            </a:xfrm>
          </p:grpSpPr>
          <p:sp>
            <p:nvSpPr>
              <p:cNvPr id="16" name="Rectangle 15"/>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15" name="Picture 14"/>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405984" y="5829081"/>
            <a:ext cx="3918834" cy="1195200"/>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p:transition spd="slow">
    <p:push dir="u"/>
  </p:transition>
  <p:hf hdr="0" dt="0"/>
  <p:txStyles>
    <p:titleStyle>
      <a:lvl1pPr algn="l" defTabSz="685800" rtl="0" eaLnBrk="1" latinLnBrk="0" hangingPunct="1">
        <a:lnSpc>
          <a:spcPct val="85000"/>
        </a:lnSpc>
        <a:spcBef>
          <a:spcPct val="0"/>
        </a:spcBef>
        <a:buNone/>
        <a:defRPr sz="2700" b="0" kern="1200" spc="38" baseline="0">
          <a:solidFill>
            <a:schemeClr val="tx1"/>
          </a:solidFill>
          <a:latin typeface="+mj-lt"/>
          <a:ea typeface="+mj-ea"/>
          <a:cs typeface="+mj-cs"/>
        </a:defRPr>
      </a:lvl1pPr>
    </p:titleStyle>
    <p:bodyStyle>
      <a:lvl1pPr marL="216694" indent="-216694" algn="l" defTabSz="685800" rtl="0" eaLnBrk="1" latinLnBrk="0" hangingPunct="1">
        <a:lnSpc>
          <a:spcPct val="100000"/>
        </a:lnSpc>
        <a:spcBef>
          <a:spcPts val="600"/>
        </a:spcBef>
        <a:spcAft>
          <a:spcPts val="600"/>
        </a:spcAft>
        <a:buClr>
          <a:schemeClr val="tx1"/>
        </a:buClr>
        <a:buSzPct val="85000"/>
        <a:buFont typeface="Wingdings" charset="2"/>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uwaterloo.ca/campus-wellness/services/move-your-mind" TargetMode="External"/><Relationship Id="rId5" Type="http://schemas.openxmlformats.org/officeDocument/2006/relationships/hyperlink" Target="https://feds.ca/feds-services/uw-mates"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workplacestrategiesformentalhealth.com/pdf/from_surviving_to_thriving_en.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directus9.mediresource.com/assets/222F3852-54E4-4105-B0E3-CFA93A256CAB" TargetMode="External"/></Relationships>
</file>

<file path=ppt/slides/_rels/slide6.xml.rels><?xml version="1.0" encoding="UTF-8" standalone="yes"?>
<Relationships xmlns="http://schemas.openxmlformats.org/package/2006/relationships"><Relationship Id="rId13" Type="http://schemas.openxmlformats.org/officeDocument/2006/relationships/hyperlink" Target="https://wusa.ca/services/student-run-services/food-support-service/" TargetMode="External"/><Relationship Id="rId18" Type="http://schemas.openxmlformats.org/officeDocument/2006/relationships/hyperlink" Target="https://uwaterloo.ca/sexual-violence-prevention-response-office/" TargetMode="External"/><Relationship Id="rId26" Type="http://schemas.openxmlformats.org/officeDocument/2006/relationships/hyperlink" Target="http://www.crisisservicescanada.ca/" TargetMode="External"/><Relationship Id="rId39" Type="http://schemas.openxmlformats.org/officeDocument/2006/relationships/hyperlink" Target="https://self-compassion.org/" TargetMode="External"/><Relationship Id="rId21" Type="http://schemas.openxmlformats.org/officeDocument/2006/relationships/hyperlink" Target="https://uwaterloo.ca/campus-wellness/sites/ca.campus-wellness/files/uploads/files/list_of_distraction_techniques.pdf" TargetMode="External"/><Relationship Id="rId34" Type="http://schemas.openxmlformats.org/officeDocument/2006/relationships/hyperlink" Target="https://uwaterloo.ca/student-success/sites/ca.student-success/files/uploads/files/1038_TipSheet_Budgeting%20Basics.pdf" TargetMode="External"/><Relationship Id="rId7" Type="http://schemas.openxmlformats.org/officeDocument/2006/relationships/hyperlink" Target="https://uwaterloo.ca/campus-wellness/services/accessability-services" TargetMode="External"/><Relationship Id="rId12" Type="http://schemas.openxmlformats.org/officeDocument/2006/relationships/hyperlink" Target="https://uwaterloo.ca/campus-wellness/sites/ca.campus-wellness/files/uploads/files/eating_well_apr11_acc.pdf?fbclid=IwAR3JtK6P1avs4r_oL05JLXa9YX2Bv1u4skbw8yJFoeVy-ZbcE0ZxcGzXJqA" TargetMode="External"/><Relationship Id="rId17" Type="http://schemas.openxmlformats.org/officeDocument/2006/relationships/hyperlink" Target="https://www.engsoc.uwaterloo.ca/resources/mental-health/resource-bank/" TargetMode="External"/><Relationship Id="rId25" Type="http://schemas.openxmlformats.org/officeDocument/2006/relationships/hyperlink" Target="https://uwaterloo.ca/campus-wellness/services/good2talk" TargetMode="External"/><Relationship Id="rId33" Type="http://schemas.openxmlformats.org/officeDocument/2006/relationships/hyperlink" Target="https://uwaterloo.ca/student-awards-financial-aid/" TargetMode="External"/><Relationship Id="rId38" Type="http://schemas.openxmlformats.org/officeDocument/2006/relationships/hyperlink" Target="https://www.apa.org/helpcenter/road-resilience" TargetMode="External"/><Relationship Id="rId2" Type="http://schemas.openxmlformats.org/officeDocument/2006/relationships/notesSlide" Target="../notesSlides/notesSlide6.xml"/><Relationship Id="rId16" Type="http://schemas.openxmlformats.org/officeDocument/2006/relationships/hyperlink" Target="https://www.engsoc.uwaterloo.ca/wp-content/uploads/2019/05/UW-Mental-Health-Guide-April19.pdf" TargetMode="External"/><Relationship Id="rId20" Type="http://schemas.openxmlformats.org/officeDocument/2006/relationships/hyperlink" Target="https://uwaterloo.ca/campus-housing/student-wellness" TargetMode="External"/><Relationship Id="rId29" Type="http://schemas.openxmlformats.org/officeDocument/2006/relationships/hyperlink" Target="http://cmhawwselfhelp.ca/" TargetMode="External"/><Relationship Id="rId1" Type="http://schemas.openxmlformats.org/officeDocument/2006/relationships/slideLayout" Target="../slideLayouts/slideLayout9.xml"/><Relationship Id="rId6" Type="http://schemas.openxmlformats.org/officeDocument/2006/relationships/hyperlink" Target="https://uwaterloo.ca/campus-wellness/services/student-health-pharmacy" TargetMode="External"/><Relationship Id="rId11" Type="http://schemas.openxmlformats.org/officeDocument/2006/relationships/hyperlink" Target="https://uwaterloo.ca/campus-wellness/services/move-your-mind" TargetMode="External"/><Relationship Id="rId24" Type="http://schemas.openxmlformats.org/officeDocument/2006/relationships/hyperlink" Target="http://here247.ca/" TargetMode="External"/><Relationship Id="rId32" Type="http://schemas.openxmlformats.org/officeDocument/2006/relationships/hyperlink" Target="https://uwaterloo.ca/co-operative-education/supports-and-resources" TargetMode="External"/><Relationship Id="rId37" Type="http://schemas.openxmlformats.org/officeDocument/2006/relationships/hyperlink" Target="http://www.resilienceresearch.org/" TargetMode="External"/><Relationship Id="rId5" Type="http://schemas.openxmlformats.org/officeDocument/2006/relationships/hyperlink" Target="https://uwaterloo.ca/campus-wellness/health-services" TargetMode="External"/><Relationship Id="rId15" Type="http://schemas.openxmlformats.org/officeDocument/2006/relationships/hyperlink" Target="https://wusa.ca/services/student-run-services/glow/" TargetMode="External"/><Relationship Id="rId23" Type="http://schemas.openxmlformats.org/officeDocument/2006/relationships/hyperlink" Target="https://uwaterloo.ca/campus-wellness/services/category/134" TargetMode="External"/><Relationship Id="rId28" Type="http://schemas.openxmlformats.org/officeDocument/2006/relationships/hyperlink" Target="http://cmhaww.ca/" TargetMode="External"/><Relationship Id="rId36" Type="http://schemas.openxmlformats.org/officeDocument/2006/relationships/hyperlink" Target="https://www.heretohelp.bc.ca/wellness-module/wellness-module-1-mental-health-matters" TargetMode="External"/><Relationship Id="rId10" Type="http://schemas.openxmlformats.org/officeDocument/2006/relationships/hyperlink" Target="https://uwaterloo.ca/chaplains/" TargetMode="External"/><Relationship Id="rId19" Type="http://schemas.openxmlformats.org/officeDocument/2006/relationships/hyperlink" Target="https://uwaterloo.ca/mental-health-research-treatment/" TargetMode="External"/><Relationship Id="rId31" Type="http://schemas.openxmlformats.org/officeDocument/2006/relationships/hyperlink" Target="https://wusa.ca/clubs/" TargetMode="External"/><Relationship Id="rId4" Type="http://schemas.openxmlformats.org/officeDocument/2006/relationships/hyperlink" Target="https://uwaterloo.ca/campus-wellness/" TargetMode="External"/><Relationship Id="rId9" Type="http://schemas.openxmlformats.org/officeDocument/2006/relationships/hyperlink" Target="https://uwaterloo.ca/campus-wellness/services/waterloo-athletics" TargetMode="External"/><Relationship Id="rId14" Type="http://schemas.openxmlformats.org/officeDocument/2006/relationships/hyperlink" Target="https://wusa.ca/services/student-run-services/mates/" TargetMode="External"/><Relationship Id="rId22" Type="http://schemas.openxmlformats.org/officeDocument/2006/relationships/hyperlink" Target="https://www.canada.ca/en/public-health/topics/mental-health-wellness.html" TargetMode="External"/><Relationship Id="rId27" Type="http://schemas.openxmlformats.org/officeDocument/2006/relationships/hyperlink" Target="https://www.crisistextline.org/text-us/" TargetMode="External"/><Relationship Id="rId30" Type="http://schemas.openxmlformats.org/officeDocument/2006/relationships/hyperlink" Target="https://www.mcgill.ca/wellness-hub/get-support/mental-health-support/self-directed-care" TargetMode="External"/><Relationship Id="rId35" Type="http://schemas.openxmlformats.org/officeDocument/2006/relationships/hyperlink" Target="https://www.lumenus.ca/resource/understanding-mental-health/" TargetMode="External"/><Relationship Id="rId8" Type="http://schemas.openxmlformats.org/officeDocument/2006/relationships/hyperlink" Target="https://uwaterloo.ca/student-success/" TargetMode="External"/><Relationship Id="rId3" Type="http://schemas.openxmlformats.org/officeDocument/2006/relationships/hyperlink" Target="mailto:ENGWellness@uwaterloo.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Creating Your Wellness Team</a:t>
            </a:r>
          </a:p>
        </p:txBody>
      </p:sp>
      <p:sp>
        <p:nvSpPr>
          <p:cNvPr id="3" name="Subtitle 2"/>
          <p:cNvSpPr>
            <a:spLocks noGrp="1"/>
          </p:cNvSpPr>
          <p:nvPr>
            <p:ph type="subTitle" idx="1"/>
          </p:nvPr>
        </p:nvSpPr>
        <p:spPr/>
        <p:txBody>
          <a:bodyPr>
            <a:normAutofit/>
          </a:bodyPr>
          <a:lstStyle/>
          <a:p>
            <a:r>
              <a:rPr lang="en-US" dirty="0"/>
              <a:t>Designed by: The Engineering Wellness Team</a:t>
            </a:r>
          </a:p>
        </p:txBody>
      </p:sp>
      <p:sp>
        <p:nvSpPr>
          <p:cNvPr id="7" name="Date Placeholder 6"/>
          <p:cNvSpPr>
            <a:spLocks noGrp="1"/>
          </p:cNvSpPr>
          <p:nvPr>
            <p:ph type="dt" sz="half" idx="10"/>
          </p:nvPr>
        </p:nvSpPr>
        <p:spPr>
          <a:xfrm>
            <a:off x="339555" y="2642329"/>
            <a:ext cx="887187" cy="377962"/>
          </a:xfrm>
          <a:prstGeom prst="rect">
            <a:avLst/>
          </a:prstGeom>
          <a:solidFill>
            <a:schemeClr val="accent4"/>
          </a:solidFill>
        </p:spPr>
        <p:txBody>
          <a:bodyPr/>
          <a:lstStyle/>
          <a:p>
            <a:fld id="{C01D8290-3608-4A43-BD81-33D61C8B2FA9}" type="datetime1">
              <a:rPr lang="en-US" smtClean="0"/>
              <a:t>8/27/2023</a:t>
            </a:fld>
            <a:endParaRPr lang="en-US" dirty="0"/>
          </a:p>
        </p:txBody>
      </p:sp>
      <p:pic>
        <p:nvPicPr>
          <p:cNvPr id="5" name="Picture Placeholder 4"/>
          <p:cNvPicPr>
            <a:picLocks noGrp="1" noChangeAspect="1"/>
          </p:cNvPicPr>
          <p:nvPr>
            <p:ph type="pic" sz="quarter" idx="13"/>
          </p:nvPr>
        </p:nvPicPr>
        <p:blipFill>
          <a:blip r:embed="rId3"/>
          <a:srcRect l="26428" r="26428"/>
          <a:stretch>
            <a:fillRect/>
          </a:stretch>
        </p:blipFill>
        <p:spPr>
          <a:prstGeom prst="rect">
            <a:avLst/>
          </a:prstGeom>
        </p:spPr>
      </p:pic>
    </p:spTree>
    <p:extLst>
      <p:ext uri="{BB962C8B-B14F-4D97-AF65-F5344CB8AC3E}">
        <p14:creationId xmlns:p14="http://schemas.microsoft.com/office/powerpoint/2010/main" val="2917708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47" y="2144487"/>
            <a:ext cx="2627892" cy="245348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577" y="2504303"/>
            <a:ext cx="2795423" cy="1861751"/>
          </a:xfrm>
          <a:prstGeom prst="rect">
            <a:avLst/>
          </a:prstGeom>
        </p:spPr>
      </p:pic>
      <p:sp>
        <p:nvSpPr>
          <p:cNvPr id="2" name="Title 1"/>
          <p:cNvSpPr>
            <a:spLocks noGrp="1"/>
          </p:cNvSpPr>
          <p:nvPr>
            <p:ph type="title"/>
          </p:nvPr>
        </p:nvSpPr>
        <p:spPr/>
        <p:txBody>
          <a:bodyPr/>
          <a:lstStyle/>
          <a:p>
            <a:r>
              <a:rPr lang="en-US" dirty="0"/>
              <a:t>What is a Circle of Care (or Wellness Team)?</a:t>
            </a:r>
          </a:p>
        </p:txBody>
      </p:sp>
      <p:sp>
        <p:nvSpPr>
          <p:cNvPr id="3" name="Footer Placeholder 2"/>
          <p:cNvSpPr>
            <a:spLocks noGrp="1"/>
          </p:cNvSpPr>
          <p:nvPr>
            <p:ph type="ftr" sz="quarter" idx="11"/>
          </p:nvPr>
        </p:nvSpPr>
        <p:spPr/>
        <p:txBody>
          <a:bodyPr/>
          <a:lstStyle/>
          <a:p>
            <a:r>
              <a:rPr lang="en-US" dirty="0"/>
              <a:t>Creating Your Wellness Team</a:t>
            </a:r>
          </a:p>
        </p:txBody>
      </p:sp>
      <p:sp>
        <p:nvSpPr>
          <p:cNvPr id="4" name="Slide Number Placeholder 3"/>
          <p:cNvSpPr>
            <a:spLocks noGrp="1"/>
          </p:cNvSpPr>
          <p:nvPr>
            <p:ph type="sldNum" sz="quarter" idx="12"/>
          </p:nvPr>
        </p:nvSpPr>
        <p:spPr/>
        <p:txBody>
          <a:bodyPr/>
          <a:lstStyle/>
          <a:p>
            <a:r>
              <a:rPr lang="en-US" dirty="0"/>
              <a:t>PAGE  </a:t>
            </a:r>
            <a:fld id="{93005692-73BE-493E-93AB-ECD6027A7652}" type="slidenum">
              <a:rPr lang="en-US" smtClean="0"/>
              <a:pPr/>
              <a:t>2</a:t>
            </a:fld>
            <a:endParaRPr lang="en-US" dirty="0"/>
          </a:p>
        </p:txBody>
      </p:sp>
      <p:sp>
        <p:nvSpPr>
          <p:cNvPr id="9" name="Rectangle 8"/>
          <p:cNvSpPr/>
          <p:nvPr/>
        </p:nvSpPr>
        <p:spPr>
          <a:xfrm>
            <a:off x="252946" y="4765147"/>
            <a:ext cx="1600567" cy="30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Identify Needs in all 9 dimensions of wellbeing</a:t>
            </a:r>
          </a:p>
        </p:txBody>
      </p:sp>
      <p:sp>
        <p:nvSpPr>
          <p:cNvPr id="10" name="TextBox 9"/>
          <p:cNvSpPr txBox="1"/>
          <p:nvPr/>
        </p:nvSpPr>
        <p:spPr>
          <a:xfrm>
            <a:off x="194912" y="5067081"/>
            <a:ext cx="2714491" cy="1061829"/>
          </a:xfrm>
          <a:prstGeom prst="rect">
            <a:avLst/>
          </a:prstGeom>
          <a:noFill/>
        </p:spPr>
        <p:txBody>
          <a:bodyPr wrap="square" rtlCol="0">
            <a:spAutoFit/>
          </a:bodyPr>
          <a:lstStyle/>
          <a:p>
            <a:r>
              <a:rPr lang="en-US" sz="1050" dirty="0"/>
              <a:t>Wellness has many aspects. Take some time to identify your needs in each of the dimensions. </a:t>
            </a:r>
            <a:r>
              <a:rPr lang="en-US" sz="1050" b="1" dirty="0"/>
              <a:t>Create a quick reference guide </a:t>
            </a:r>
            <a:r>
              <a:rPr lang="en-US" sz="1050" dirty="0"/>
              <a:t>with the names and contact information of people who could help you with the needs you identified.</a:t>
            </a:r>
          </a:p>
        </p:txBody>
      </p:sp>
      <p:sp>
        <p:nvSpPr>
          <p:cNvPr id="11" name="Rectangle 10"/>
          <p:cNvSpPr/>
          <p:nvPr/>
        </p:nvSpPr>
        <p:spPr>
          <a:xfrm>
            <a:off x="3124594" y="4765146"/>
            <a:ext cx="1257936" cy="3019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Professional Team Members</a:t>
            </a:r>
          </a:p>
        </p:txBody>
      </p:sp>
      <p:sp>
        <p:nvSpPr>
          <p:cNvPr id="12" name="Rectangle 11"/>
          <p:cNvSpPr/>
          <p:nvPr/>
        </p:nvSpPr>
        <p:spPr>
          <a:xfrm>
            <a:off x="6024805" y="4765147"/>
            <a:ext cx="1191541" cy="30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Non-professional Team Members</a:t>
            </a:r>
          </a:p>
        </p:txBody>
      </p:sp>
      <p:sp>
        <p:nvSpPr>
          <p:cNvPr id="13" name="TextBox 12"/>
          <p:cNvSpPr txBox="1"/>
          <p:nvPr/>
        </p:nvSpPr>
        <p:spPr>
          <a:xfrm>
            <a:off x="3066559" y="5067081"/>
            <a:ext cx="2714491" cy="1223412"/>
          </a:xfrm>
          <a:prstGeom prst="rect">
            <a:avLst/>
          </a:prstGeom>
          <a:noFill/>
        </p:spPr>
        <p:txBody>
          <a:bodyPr wrap="square" rtlCol="0">
            <a:spAutoFit/>
          </a:bodyPr>
          <a:lstStyle/>
          <a:p>
            <a:r>
              <a:rPr lang="en-US" sz="1050" dirty="0"/>
              <a:t>Identify professionals (on and off campus) who could provide recommendations, advice, or (if needed) treatment, in these areas, such as doctors, occupational therapists, counsellors/therapists, accountants, personal trainers, nutritionists, chaplains, and so on.</a:t>
            </a:r>
          </a:p>
        </p:txBody>
      </p:sp>
      <p:sp>
        <p:nvSpPr>
          <p:cNvPr id="14" name="TextBox 13"/>
          <p:cNvSpPr txBox="1"/>
          <p:nvPr/>
        </p:nvSpPr>
        <p:spPr>
          <a:xfrm>
            <a:off x="5938206" y="5067080"/>
            <a:ext cx="2714491" cy="1061829"/>
          </a:xfrm>
          <a:prstGeom prst="rect">
            <a:avLst/>
          </a:prstGeom>
          <a:noFill/>
        </p:spPr>
        <p:txBody>
          <a:bodyPr wrap="square" rtlCol="0">
            <a:spAutoFit/>
          </a:bodyPr>
          <a:lstStyle/>
          <a:p>
            <a:r>
              <a:rPr lang="en-US" sz="1050" dirty="0"/>
              <a:t>Identity individuals (on and off campus) that you can access for support, help and/or referrals. These could be services or staff, classmates, family and friends, TAs or faculty, or peer supports such as </a:t>
            </a:r>
            <a:r>
              <a:rPr lang="en-US" sz="1050" dirty="0">
                <a:hlinkClick r:id="rId5"/>
              </a:rPr>
              <a:t>Mates</a:t>
            </a:r>
            <a:r>
              <a:rPr lang="en-US" sz="1050" dirty="0"/>
              <a:t> and </a:t>
            </a:r>
            <a:r>
              <a:rPr lang="en-US" sz="1050" dirty="0">
                <a:hlinkClick r:id="rId6"/>
              </a:rPr>
              <a:t>Move Your Mind</a:t>
            </a:r>
            <a:r>
              <a:rPr lang="en-US" sz="1050" dirty="0"/>
              <a:t>.</a:t>
            </a:r>
          </a:p>
        </p:txBody>
      </p:sp>
      <p:sp>
        <p:nvSpPr>
          <p:cNvPr id="5" name="TextBox 4"/>
          <p:cNvSpPr txBox="1"/>
          <p:nvPr/>
        </p:nvSpPr>
        <p:spPr>
          <a:xfrm>
            <a:off x="235048" y="1121141"/>
            <a:ext cx="8579437" cy="923330"/>
          </a:xfrm>
          <a:prstGeom prst="rect">
            <a:avLst/>
          </a:prstGeom>
          <a:noFill/>
        </p:spPr>
        <p:txBody>
          <a:bodyPr wrap="square" rtlCol="0">
            <a:spAutoFit/>
          </a:bodyPr>
          <a:lstStyle/>
          <a:p>
            <a:r>
              <a:rPr lang="en-US" dirty="0"/>
              <a:t>A circle of care is a group of people who hold a combination of professional (doctors &amp; accountants) and non-professional (friends &amp; family) roles who we can go to for support, help, insights, treatment, and/or referrals. We all </a:t>
            </a:r>
            <a:r>
              <a:rPr lang="en-US" b="1" u="sng" dirty="0"/>
              <a:t>NEED</a:t>
            </a:r>
            <a:r>
              <a:rPr lang="en-US" dirty="0"/>
              <a:t> a team!</a:t>
            </a:r>
            <a:endParaRPr lang="en-CA" dirty="0"/>
          </a:p>
        </p:txBody>
      </p:sp>
      <p:pic>
        <p:nvPicPr>
          <p:cNvPr id="6" name="Picture 5"/>
          <p:cNvPicPr>
            <a:picLocks noChangeAspect="1"/>
          </p:cNvPicPr>
          <p:nvPr/>
        </p:nvPicPr>
        <p:blipFill>
          <a:blip r:embed="rId7"/>
          <a:stretch>
            <a:fillRect/>
          </a:stretch>
        </p:blipFill>
        <p:spPr>
          <a:xfrm>
            <a:off x="6024805" y="2332356"/>
            <a:ext cx="2651990" cy="2286198"/>
          </a:xfrm>
          <a:prstGeom prst="rect">
            <a:avLst/>
          </a:prstGeom>
        </p:spPr>
      </p:pic>
    </p:spTree>
    <p:extLst>
      <p:ext uri="{BB962C8B-B14F-4D97-AF65-F5344CB8AC3E}">
        <p14:creationId xmlns:p14="http://schemas.microsoft.com/office/powerpoint/2010/main" val="3572507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on Your Team?</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3</a:t>
            </a:fld>
            <a:endParaRPr lang="en-US" dirty="0"/>
          </a:p>
        </p:txBody>
      </p:sp>
      <p:pic>
        <p:nvPicPr>
          <p:cNvPr id="8" name="Picture 7"/>
          <p:cNvPicPr>
            <a:picLocks noChangeAspect="1"/>
          </p:cNvPicPr>
          <p:nvPr/>
        </p:nvPicPr>
        <p:blipFill>
          <a:blip r:embed="rId3"/>
          <a:stretch>
            <a:fillRect/>
          </a:stretch>
        </p:blipFill>
        <p:spPr>
          <a:xfrm>
            <a:off x="218638" y="417718"/>
            <a:ext cx="8706724" cy="6318984"/>
          </a:xfrm>
          <a:prstGeom prst="rect">
            <a:avLst/>
          </a:prstGeom>
        </p:spPr>
      </p:pic>
      <p:sp>
        <p:nvSpPr>
          <p:cNvPr id="5" name="TextBox 4"/>
          <p:cNvSpPr txBox="1"/>
          <p:nvPr/>
        </p:nvSpPr>
        <p:spPr>
          <a:xfrm>
            <a:off x="1425146" y="417718"/>
            <a:ext cx="7523941" cy="246221"/>
          </a:xfrm>
          <a:prstGeom prst="rect">
            <a:avLst/>
          </a:prstGeom>
          <a:noFill/>
        </p:spPr>
        <p:txBody>
          <a:bodyPr wrap="square" rtlCol="0">
            <a:spAutoFit/>
          </a:bodyPr>
          <a:lstStyle/>
          <a:p>
            <a:r>
              <a:rPr lang="en-US" sz="1000" b="1" dirty="0"/>
              <a:t>Source: </a:t>
            </a:r>
            <a:r>
              <a:rPr lang="en-US" sz="1000" b="1" dirty="0">
                <a:hlinkClick r:id="rId4"/>
              </a:rPr>
              <a:t>From Surviving to Thriving: Developing academic resilience</a:t>
            </a:r>
            <a:r>
              <a:rPr lang="en-US" sz="1000" b="1" dirty="0"/>
              <a:t>. Free resource for post-secondary students.</a:t>
            </a:r>
            <a:endParaRPr lang="en-CA" sz="1000" b="1" dirty="0"/>
          </a:p>
        </p:txBody>
      </p:sp>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12" y="359968"/>
            <a:ext cx="8677297" cy="603859"/>
          </a:xfrm>
        </p:spPr>
        <p:txBody>
          <a:bodyPr/>
          <a:lstStyle/>
          <a:p>
            <a:r>
              <a:rPr lang="en-US" dirty="0"/>
              <a:t>How do I ask for help?</a:t>
            </a:r>
          </a:p>
        </p:txBody>
      </p:sp>
      <p:sp>
        <p:nvSpPr>
          <p:cNvPr id="3" name="Content Placeholder 2"/>
          <p:cNvSpPr>
            <a:spLocks noGrp="1"/>
          </p:cNvSpPr>
          <p:nvPr>
            <p:ph idx="1"/>
          </p:nvPr>
        </p:nvSpPr>
        <p:spPr>
          <a:xfrm>
            <a:off x="194912" y="889687"/>
            <a:ext cx="8677297" cy="5321644"/>
          </a:xfrm>
        </p:spPr>
        <p:txBody>
          <a:bodyPr>
            <a:noAutofit/>
          </a:bodyPr>
          <a:lstStyle/>
          <a:p>
            <a:pPr marL="0" indent="0">
              <a:spcAft>
                <a:spcPts val="0"/>
              </a:spcAft>
              <a:buNone/>
            </a:pPr>
            <a:r>
              <a:rPr lang="en-US" sz="1500" b="1" dirty="0"/>
              <a:t>Asking for help can be uncomfortable. Below are 11 tips that might make asking easier:</a:t>
            </a:r>
          </a:p>
          <a:p>
            <a:pPr marL="342900" indent="-342900">
              <a:spcAft>
                <a:spcPts val="0"/>
              </a:spcAft>
              <a:buFont typeface="+mj-lt"/>
              <a:buAutoNum type="arabicPeriod"/>
            </a:pPr>
            <a:r>
              <a:rPr lang="en-US" sz="1500" dirty="0"/>
              <a:t>Remember that we are all human and need help from time to time</a:t>
            </a:r>
          </a:p>
          <a:p>
            <a:pPr marL="342900" indent="-342900">
              <a:spcAft>
                <a:spcPts val="0"/>
              </a:spcAft>
              <a:buFont typeface="+mj-lt"/>
              <a:buAutoNum type="arabicPeriod"/>
            </a:pPr>
            <a:r>
              <a:rPr lang="en-US" sz="1500" dirty="0"/>
              <a:t>Asking for help early offers a greater likelihood of success</a:t>
            </a:r>
          </a:p>
          <a:p>
            <a:pPr marL="342900" indent="-342900">
              <a:spcAft>
                <a:spcPts val="0"/>
              </a:spcAft>
              <a:buFont typeface="+mj-lt"/>
              <a:buAutoNum type="arabicPeriod"/>
            </a:pPr>
            <a:r>
              <a:rPr lang="en-US" sz="1500" dirty="0"/>
              <a:t>Asking for help proactively is a sign of strength and wisdom</a:t>
            </a:r>
          </a:p>
          <a:p>
            <a:pPr marL="342900" indent="-342900">
              <a:spcAft>
                <a:spcPts val="0"/>
              </a:spcAft>
              <a:buFont typeface="+mj-lt"/>
              <a:buAutoNum type="arabicPeriod"/>
            </a:pPr>
            <a:r>
              <a:rPr lang="en-US" sz="1500" dirty="0"/>
              <a:t>Review the names on your Wellness Team. Who could you talk to about your situation?</a:t>
            </a:r>
          </a:p>
          <a:p>
            <a:pPr marL="342900" indent="-342900">
              <a:spcAft>
                <a:spcPts val="0"/>
              </a:spcAft>
              <a:buFont typeface="+mj-lt"/>
              <a:buAutoNum type="arabicPeriod"/>
            </a:pPr>
            <a:r>
              <a:rPr lang="en-US" sz="1500" dirty="0"/>
              <a:t>Is there a service (on or off-campus) that addresses the very issue you have? If so, those folks are accustomed to helping people in your situation and are likely to be more open, supportive, and less judgmental.</a:t>
            </a:r>
          </a:p>
          <a:p>
            <a:pPr marL="342900" indent="-342900">
              <a:spcAft>
                <a:spcPts val="0"/>
              </a:spcAft>
              <a:buFont typeface="+mj-lt"/>
              <a:buAutoNum type="arabicPeriod"/>
            </a:pPr>
            <a:r>
              <a:rPr lang="en-US" sz="1500" dirty="0"/>
              <a:t>When you ask for help, be respectful, ask directly for what you need (don’t make the person guess).</a:t>
            </a:r>
          </a:p>
          <a:p>
            <a:pPr marL="342900" indent="-342900">
              <a:spcAft>
                <a:spcPts val="0"/>
              </a:spcAft>
              <a:buFont typeface="+mj-lt"/>
              <a:buAutoNum type="arabicPeriod"/>
            </a:pPr>
            <a:r>
              <a:rPr lang="en-US" sz="1500" dirty="0"/>
              <a:t>Listen and take-in what the other person says. Try not to dismiss the suggestions out-right. If you see a challenge with the suggestion ask “how could I overcome ____ barrier so I could use your suggestion?”</a:t>
            </a:r>
          </a:p>
          <a:p>
            <a:pPr marL="342900" indent="-342900">
              <a:spcAft>
                <a:spcPts val="0"/>
              </a:spcAft>
              <a:buFont typeface="+mj-lt"/>
              <a:buAutoNum type="arabicPeriod"/>
            </a:pPr>
            <a:r>
              <a:rPr lang="en-US" sz="1500" dirty="0"/>
              <a:t> Demonstrate that you have tried to help yourself. Be willing to tell the person what you tried and the outcome.</a:t>
            </a:r>
          </a:p>
          <a:p>
            <a:pPr marL="342900" indent="-342900">
              <a:spcAft>
                <a:spcPts val="0"/>
              </a:spcAft>
              <a:buFont typeface="+mj-lt"/>
              <a:buAutoNum type="arabicPeriod"/>
            </a:pPr>
            <a:r>
              <a:rPr lang="en-US" sz="1500" dirty="0"/>
              <a:t>Give help to others. If you give more help than you ask for, it becomes easier to ask.</a:t>
            </a:r>
          </a:p>
          <a:p>
            <a:pPr marL="342900" indent="-342900">
              <a:spcAft>
                <a:spcPts val="0"/>
              </a:spcAft>
              <a:buFont typeface="+mj-lt"/>
              <a:buAutoNum type="arabicPeriod"/>
            </a:pPr>
            <a:r>
              <a:rPr lang="en-US" sz="1500" dirty="0"/>
              <a:t>Take a deep breath, and go for it. If the person cannot help you, you are in the same situation. If they can help you, you have improved your situation. You have nothing to lose and everything to gain.</a:t>
            </a:r>
          </a:p>
          <a:p>
            <a:pPr marL="342900" indent="-342900">
              <a:spcAft>
                <a:spcPts val="0"/>
              </a:spcAft>
              <a:buFont typeface="+mj-lt"/>
              <a:buAutoNum type="arabicPeriod"/>
            </a:pPr>
            <a:r>
              <a:rPr lang="en-US" sz="1500" dirty="0"/>
              <a:t>Celebrate the fact that you were brave and asked!</a:t>
            </a:r>
          </a:p>
        </p:txBody>
      </p:sp>
      <p:sp>
        <p:nvSpPr>
          <p:cNvPr id="6" name="Footer Placeholder 5"/>
          <p:cNvSpPr>
            <a:spLocks noGrp="1"/>
          </p:cNvSpPr>
          <p:nvPr>
            <p:ph type="ftr" sz="quarter" idx="11"/>
          </p:nvPr>
        </p:nvSpPr>
        <p:spPr/>
        <p:txBody>
          <a:bodyPr/>
          <a:lstStyle/>
          <a:p>
            <a:r>
              <a:rPr lang="en-US" dirty="0"/>
              <a:t>Creating Your Wellness Team</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4</a:t>
            </a:fld>
            <a:endParaRPr lang="en-US" dirty="0"/>
          </a:p>
        </p:txBody>
      </p:sp>
    </p:spTree>
    <p:extLst>
      <p:ext uri="{BB962C8B-B14F-4D97-AF65-F5344CB8AC3E}">
        <p14:creationId xmlns:p14="http://schemas.microsoft.com/office/powerpoint/2010/main" val="253480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4912" y="488469"/>
            <a:ext cx="7031686" cy="5146904"/>
          </a:xfrm>
          <a:prstGeom prst="rect">
            <a:avLst/>
          </a:prstGeom>
        </p:spPr>
      </p:pic>
      <p:sp>
        <p:nvSpPr>
          <p:cNvPr id="3" name="Content Placeholder 2"/>
          <p:cNvSpPr>
            <a:spLocks noGrp="1"/>
          </p:cNvSpPr>
          <p:nvPr>
            <p:ph idx="1"/>
          </p:nvPr>
        </p:nvSpPr>
        <p:spPr>
          <a:xfrm>
            <a:off x="3918857" y="4478694"/>
            <a:ext cx="4953352" cy="1529587"/>
          </a:xfrm>
          <a:ln>
            <a:solidFill>
              <a:schemeClr val="accent4">
                <a:lumMod val="50000"/>
              </a:schemeClr>
            </a:solidFill>
          </a:ln>
        </p:spPr>
        <p:txBody>
          <a:bodyPr>
            <a:normAutofit/>
          </a:bodyPr>
          <a:lstStyle/>
          <a:p>
            <a:r>
              <a:rPr lang="en-US" dirty="0"/>
              <a:t>Practice Safe Stress! (Free resource from the Great-West Life Centre for Mental Health)</a:t>
            </a:r>
          </a:p>
          <a:p>
            <a:r>
              <a:rPr lang="en-CA" dirty="0">
                <a:hlinkClick r:id="rId4"/>
              </a:rPr>
              <a:t>From Surviving to Thriving (Workplace Strategies for Mental Health)</a:t>
            </a:r>
            <a:r>
              <a:rPr lang="en-CA" dirty="0"/>
              <a:t> (PDF)</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5</a:t>
            </a:fld>
            <a:endParaRPr lang="en-US" dirty="0"/>
          </a:p>
        </p:txBody>
      </p:sp>
    </p:spTree>
    <p:extLst>
      <p:ext uri="{BB962C8B-B14F-4D97-AF65-F5344CB8AC3E}">
        <p14:creationId xmlns:p14="http://schemas.microsoft.com/office/powerpoint/2010/main" val="88519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Expand your Wellness Team</a:t>
            </a:r>
          </a:p>
        </p:txBody>
      </p:sp>
      <p:sp>
        <p:nvSpPr>
          <p:cNvPr id="3" name="Content Placeholder 2"/>
          <p:cNvSpPr>
            <a:spLocks noGrp="1"/>
          </p:cNvSpPr>
          <p:nvPr>
            <p:ph sz="half" idx="1"/>
          </p:nvPr>
        </p:nvSpPr>
        <p:spPr>
          <a:xfrm>
            <a:off x="194912" y="1227438"/>
            <a:ext cx="4190141" cy="5107872"/>
          </a:xfrm>
        </p:spPr>
        <p:txBody>
          <a:bodyPr>
            <a:normAutofit fontScale="47500" lnSpcReduction="20000"/>
          </a:bodyPr>
          <a:lstStyle/>
          <a:p>
            <a:r>
              <a:rPr lang="en-US" b="1" dirty="0"/>
              <a:t>ENG Student Wellness Coordinators (email: </a:t>
            </a:r>
            <a:r>
              <a:rPr lang="en-US" b="1" dirty="0">
                <a:hlinkClick r:id="rId3"/>
              </a:rPr>
              <a:t>ENGWellness@uwaterloo.ca</a:t>
            </a:r>
            <a:r>
              <a:rPr lang="en-US" b="1" dirty="0"/>
              <a:t>) </a:t>
            </a:r>
            <a:endParaRPr lang="en-CA" u="sng" dirty="0">
              <a:hlinkClick r:id="rId4"/>
            </a:endParaRPr>
          </a:p>
          <a:p>
            <a:r>
              <a:rPr lang="en-CA" u="sng" dirty="0">
                <a:hlinkClick r:id="rId4"/>
              </a:rPr>
              <a:t>Campus Wellness</a:t>
            </a:r>
            <a:endParaRPr lang="en-CA" dirty="0"/>
          </a:p>
          <a:p>
            <a:r>
              <a:rPr lang="en-CA" u="sng" dirty="0">
                <a:hlinkClick r:id="rId5"/>
              </a:rPr>
              <a:t>Health Services</a:t>
            </a:r>
            <a:endParaRPr lang="en-CA" dirty="0"/>
          </a:p>
          <a:p>
            <a:r>
              <a:rPr lang="en-CA" u="sng" dirty="0">
                <a:hlinkClick r:id="rId6"/>
              </a:rPr>
              <a:t>Student Health Pharmacy</a:t>
            </a:r>
            <a:endParaRPr lang="en-CA" dirty="0"/>
          </a:p>
          <a:p>
            <a:r>
              <a:rPr lang="en-CA" u="sng" dirty="0">
                <a:hlinkClick r:id="rId7"/>
              </a:rPr>
              <a:t>AccessAbility Services</a:t>
            </a:r>
            <a:endParaRPr lang="en-CA" dirty="0"/>
          </a:p>
          <a:p>
            <a:r>
              <a:rPr lang="en-US" u="sng" dirty="0">
                <a:hlinkClick r:id="rId8"/>
              </a:rPr>
              <a:t>Student Success Office</a:t>
            </a:r>
            <a:endParaRPr lang="en-CA" u="sng" dirty="0">
              <a:hlinkClick r:id="rId9"/>
            </a:endParaRPr>
          </a:p>
          <a:p>
            <a:r>
              <a:rPr lang="en-CA" u="sng" dirty="0">
                <a:hlinkClick r:id="rId9"/>
              </a:rPr>
              <a:t>Waterloo Athletics</a:t>
            </a:r>
            <a:endParaRPr lang="en-CA" u="sng" dirty="0"/>
          </a:p>
          <a:p>
            <a:r>
              <a:rPr lang="en-CA" u="sng" dirty="0">
                <a:hlinkClick r:id="rId10"/>
              </a:rPr>
              <a:t>UW Chaplains Association</a:t>
            </a:r>
            <a:endParaRPr lang="en-CA" u="sng" dirty="0"/>
          </a:p>
          <a:p>
            <a:r>
              <a:rPr lang="en-CA" u="sng" dirty="0">
                <a:hlinkClick r:id="rId11"/>
              </a:rPr>
              <a:t>Move Your Mind</a:t>
            </a:r>
            <a:endParaRPr lang="en-CA" dirty="0"/>
          </a:p>
          <a:p>
            <a:r>
              <a:rPr lang="en-CA" u="sng" dirty="0">
                <a:hlinkClick r:id="rId12"/>
              </a:rPr>
              <a:t>Eating Well (Campus cookbook)</a:t>
            </a:r>
            <a:endParaRPr lang="en-CA" dirty="0"/>
          </a:p>
          <a:p>
            <a:r>
              <a:rPr lang="en-CA" u="sng" dirty="0">
                <a:hlinkClick r:id="rId13"/>
              </a:rPr>
              <a:t>Waterloo Student Food Bank</a:t>
            </a:r>
            <a:endParaRPr lang="en-CA" dirty="0"/>
          </a:p>
          <a:p>
            <a:r>
              <a:rPr lang="en-CA" u="sng" dirty="0">
                <a:hlinkClick r:id="rId14"/>
              </a:rPr>
              <a:t>Mates</a:t>
            </a:r>
            <a:r>
              <a:rPr lang="en-CA" dirty="0"/>
              <a:t> (Peer Support)</a:t>
            </a:r>
          </a:p>
          <a:p>
            <a:r>
              <a:rPr lang="en-CA" u="sng" dirty="0">
                <a:hlinkClick r:id="rId15"/>
              </a:rPr>
              <a:t>Glow Centre for Sexuality and Gender Diversity</a:t>
            </a:r>
            <a:endParaRPr lang="en-CA" u="sng" dirty="0"/>
          </a:p>
          <a:p>
            <a:r>
              <a:rPr lang="en-CA" dirty="0"/>
              <a:t>ENG </a:t>
            </a:r>
            <a:r>
              <a:rPr lang="en-CA" dirty="0" err="1"/>
              <a:t>Soc</a:t>
            </a:r>
            <a:r>
              <a:rPr lang="en-CA" dirty="0"/>
              <a:t> </a:t>
            </a:r>
            <a:r>
              <a:rPr lang="en-CA" u="sng" dirty="0">
                <a:hlinkClick r:id="rId16"/>
              </a:rPr>
              <a:t>Mental Illness How-to For Waterloo</a:t>
            </a:r>
            <a:endParaRPr lang="en-CA" dirty="0"/>
          </a:p>
          <a:p>
            <a:r>
              <a:rPr lang="en-CA" dirty="0"/>
              <a:t>ENG </a:t>
            </a:r>
            <a:r>
              <a:rPr lang="en-CA" dirty="0" err="1"/>
              <a:t>Soc</a:t>
            </a:r>
            <a:r>
              <a:rPr lang="en-CA" dirty="0"/>
              <a:t> </a:t>
            </a:r>
            <a:r>
              <a:rPr lang="en-CA" u="sng" dirty="0">
                <a:hlinkClick r:id="rId17"/>
              </a:rPr>
              <a:t>Mental Health Resource Bank</a:t>
            </a:r>
            <a:endParaRPr lang="en-CA" dirty="0"/>
          </a:p>
          <a:p>
            <a:r>
              <a:rPr lang="en-CA" u="sng" dirty="0">
                <a:hlinkClick r:id="rId18"/>
              </a:rPr>
              <a:t>Sexual Violence Prevention and Response Office</a:t>
            </a:r>
            <a:endParaRPr lang="en-CA" dirty="0"/>
          </a:p>
          <a:p>
            <a:r>
              <a:rPr lang="en-CA" u="sng" dirty="0">
                <a:hlinkClick r:id="rId19"/>
              </a:rPr>
              <a:t>Centre for Mental Health Research and Treatment</a:t>
            </a:r>
            <a:endParaRPr lang="en-CA" dirty="0"/>
          </a:p>
          <a:p>
            <a:r>
              <a:rPr lang="en-CA" u="sng" dirty="0">
                <a:hlinkClick r:id="rId20"/>
              </a:rPr>
              <a:t>Campus Housing</a:t>
            </a:r>
            <a:r>
              <a:rPr lang="en-CA" dirty="0">
                <a:hlinkClick r:id="rId20"/>
              </a:rPr>
              <a:t> Student Wellness</a:t>
            </a:r>
            <a:endParaRPr lang="en-CA" dirty="0"/>
          </a:p>
          <a:p>
            <a:r>
              <a:rPr lang="en-CA" u="sng" dirty="0">
                <a:hlinkClick r:id="rId21"/>
              </a:rPr>
              <a:t>The Big List of Self-Care and Distraction Activities</a:t>
            </a:r>
            <a:endParaRPr lang="en-US" dirty="0"/>
          </a:p>
        </p:txBody>
      </p:sp>
      <p:sp>
        <p:nvSpPr>
          <p:cNvPr id="4" name="Content Placeholder 3"/>
          <p:cNvSpPr>
            <a:spLocks noGrp="1"/>
          </p:cNvSpPr>
          <p:nvPr>
            <p:ph sz="half" idx="2"/>
          </p:nvPr>
        </p:nvSpPr>
        <p:spPr>
          <a:xfrm>
            <a:off x="4628244" y="1227438"/>
            <a:ext cx="4243965" cy="4776198"/>
          </a:xfrm>
        </p:spPr>
        <p:txBody>
          <a:bodyPr>
            <a:normAutofit fontScale="47500" lnSpcReduction="20000"/>
          </a:bodyPr>
          <a:lstStyle/>
          <a:p>
            <a:r>
              <a:rPr lang="en-CA" u="sng" dirty="0">
                <a:hlinkClick r:id="rId22"/>
              </a:rPr>
              <a:t>Mental Health and Wellness Canada</a:t>
            </a:r>
            <a:endParaRPr lang="en-CA" dirty="0"/>
          </a:p>
          <a:p>
            <a:r>
              <a:rPr lang="en-CA" u="sng" dirty="0">
                <a:hlinkClick r:id="rId23"/>
              </a:rPr>
              <a:t>Off campus recourses</a:t>
            </a:r>
            <a:r>
              <a:rPr lang="en-CA" dirty="0"/>
              <a:t> (links to several)</a:t>
            </a:r>
          </a:p>
          <a:p>
            <a:r>
              <a:rPr lang="en-CA" u="sng" dirty="0">
                <a:hlinkClick r:id="rId24"/>
              </a:rPr>
              <a:t>Here 24/7</a:t>
            </a:r>
            <a:r>
              <a:rPr lang="en-CA" dirty="0"/>
              <a:t> Crisis Help Line (Kitchener-Waterloo)</a:t>
            </a:r>
          </a:p>
          <a:p>
            <a:r>
              <a:rPr lang="en-CA" u="sng" dirty="0">
                <a:hlinkClick r:id="rId25"/>
              </a:rPr>
              <a:t>Good2Talk</a:t>
            </a:r>
            <a:r>
              <a:rPr lang="en-CA" dirty="0"/>
              <a:t> Crisis Help Line (Ontario)</a:t>
            </a:r>
          </a:p>
          <a:p>
            <a:r>
              <a:rPr lang="en-CA" u="sng" dirty="0">
                <a:hlinkClick r:id="rId26"/>
              </a:rPr>
              <a:t>Crisis Services Canada</a:t>
            </a:r>
            <a:r>
              <a:rPr lang="en-CA" dirty="0"/>
              <a:t> (Phone, text, chat)</a:t>
            </a:r>
          </a:p>
          <a:p>
            <a:r>
              <a:rPr lang="en-CA" u="sng" dirty="0">
                <a:hlinkClick r:id="rId27"/>
              </a:rPr>
              <a:t>Crisis Text Line</a:t>
            </a:r>
            <a:endParaRPr lang="en-CA" dirty="0"/>
          </a:p>
          <a:p>
            <a:r>
              <a:rPr lang="en-CA" u="sng" dirty="0">
                <a:hlinkClick r:id="rId28"/>
              </a:rPr>
              <a:t>Canadian Mental Health Association</a:t>
            </a:r>
            <a:r>
              <a:rPr lang="en-CA" dirty="0"/>
              <a:t> (Waterloo Wellington)</a:t>
            </a:r>
          </a:p>
          <a:p>
            <a:r>
              <a:rPr lang="en-CA" dirty="0"/>
              <a:t>Canadian Mental Health Association </a:t>
            </a:r>
            <a:r>
              <a:rPr lang="en-CA" u="sng" dirty="0">
                <a:hlinkClick r:id="rId29"/>
              </a:rPr>
              <a:t>Self-Help and Peer Support</a:t>
            </a:r>
            <a:endParaRPr lang="en-CA" dirty="0"/>
          </a:p>
          <a:p>
            <a:r>
              <a:rPr lang="en-CA" u="sng" dirty="0">
                <a:hlinkClick r:id="rId30"/>
              </a:rPr>
              <a:t>McGill University </a:t>
            </a:r>
            <a:r>
              <a:rPr lang="en-CA" dirty="0"/>
              <a:t>(Self-guided help)</a:t>
            </a:r>
          </a:p>
          <a:p>
            <a:r>
              <a:rPr lang="en-CA" u="sng" dirty="0">
                <a:hlinkClick r:id="rId31"/>
              </a:rPr>
              <a:t>Waterloo Undergraduate Student Association (WUSA)</a:t>
            </a:r>
            <a:r>
              <a:rPr lang="en-CA" dirty="0"/>
              <a:t> – 400 clubs</a:t>
            </a:r>
          </a:p>
          <a:p>
            <a:r>
              <a:rPr lang="en-CA" u="sng" dirty="0">
                <a:hlinkClick r:id="rId32"/>
              </a:rPr>
              <a:t>Supports and Resources for Co-op</a:t>
            </a:r>
            <a:endParaRPr lang="en-CA" dirty="0"/>
          </a:p>
          <a:p>
            <a:r>
              <a:rPr lang="en-CA" u="sng" dirty="0">
                <a:hlinkClick r:id="rId33"/>
              </a:rPr>
              <a:t>Student Awards &amp; Financial Aid</a:t>
            </a:r>
            <a:endParaRPr lang="en-CA" dirty="0"/>
          </a:p>
          <a:p>
            <a:r>
              <a:rPr lang="en-CA" u="sng" dirty="0">
                <a:hlinkClick r:id="rId34"/>
              </a:rPr>
              <a:t>Budgeting Basics</a:t>
            </a:r>
            <a:endParaRPr lang="en-CA" u="sng" dirty="0"/>
          </a:p>
          <a:p>
            <a:r>
              <a:rPr lang="en-CA" u="sng" dirty="0">
                <a:hlinkClick r:id="rId35"/>
              </a:rPr>
              <a:t>Understanding Mental Health</a:t>
            </a:r>
            <a:r>
              <a:rPr lang="en-CA" dirty="0">
                <a:hlinkClick r:id="rId35"/>
              </a:rPr>
              <a:t> </a:t>
            </a:r>
            <a:r>
              <a:rPr lang="en-CA" dirty="0"/>
              <a:t>(</a:t>
            </a:r>
            <a:r>
              <a:rPr lang="en-CA" dirty="0" err="1"/>
              <a:t>Lumenus</a:t>
            </a:r>
            <a:r>
              <a:rPr lang="en-CA" dirty="0"/>
              <a:t>)</a:t>
            </a:r>
          </a:p>
          <a:p>
            <a:r>
              <a:rPr lang="en-CA" u="sng" dirty="0">
                <a:hlinkClick r:id="rId36"/>
              </a:rPr>
              <a:t>Wellness Module 1: Mental Health Matters</a:t>
            </a:r>
            <a:r>
              <a:rPr lang="en-CA" dirty="0"/>
              <a:t> (Here to Help)</a:t>
            </a:r>
          </a:p>
          <a:p>
            <a:r>
              <a:rPr lang="en-CA" u="sng" dirty="0">
                <a:hlinkClick r:id="rId37"/>
              </a:rPr>
              <a:t>Resilience Research Centre</a:t>
            </a:r>
            <a:r>
              <a:rPr lang="en-CA" dirty="0"/>
              <a:t> (Dalhousie University)</a:t>
            </a:r>
          </a:p>
          <a:p>
            <a:r>
              <a:rPr lang="en-CA" u="sng" dirty="0">
                <a:hlinkClick r:id="rId38"/>
              </a:rPr>
              <a:t>The Road to Resilience</a:t>
            </a:r>
            <a:r>
              <a:rPr lang="en-CA" dirty="0"/>
              <a:t> (American Psychological Association)</a:t>
            </a:r>
          </a:p>
          <a:p>
            <a:r>
              <a:rPr lang="en-CA" u="sng" dirty="0">
                <a:hlinkClick r:id="rId39"/>
              </a:rPr>
              <a:t>Self-compassion</a:t>
            </a:r>
            <a:r>
              <a:rPr lang="en-CA" dirty="0"/>
              <a:t> (Information and guided medications)</a:t>
            </a:r>
          </a:p>
          <a:p>
            <a:pPr marL="0" indent="0">
              <a:buNone/>
            </a:pPr>
            <a:endParaRPr lang="en-CA" dirty="0"/>
          </a:p>
          <a:p>
            <a:endParaRPr lang="en-US" dirty="0"/>
          </a:p>
        </p:txBody>
      </p:sp>
      <p:sp>
        <p:nvSpPr>
          <p:cNvPr id="5" name="Footer Placeholder 4"/>
          <p:cNvSpPr>
            <a:spLocks noGrp="1"/>
          </p:cNvSpPr>
          <p:nvPr>
            <p:ph type="ftr" sz="quarter" idx="11"/>
          </p:nvPr>
        </p:nvSpPr>
        <p:spPr/>
        <p:txBody>
          <a:bodyPr/>
          <a:lstStyle/>
          <a:p>
            <a:r>
              <a:rPr lang="en-US" dirty="0"/>
              <a:t>Creating Your Wellness Team</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6</a:t>
            </a:fld>
            <a:endParaRPr lang="en-US" dirty="0"/>
          </a:p>
        </p:txBody>
      </p:sp>
    </p:spTree>
    <p:extLst>
      <p:ext uri="{BB962C8B-B14F-4D97-AF65-F5344CB8AC3E}">
        <p14:creationId xmlns:p14="http://schemas.microsoft.com/office/powerpoint/2010/main" val="41688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UofWaterloo_WhiteBkgrd">
  <a:themeElements>
    <a:clrScheme name="Custom 12">
      <a:dk1>
        <a:srgbClr val="000000"/>
      </a:dk1>
      <a:lt1>
        <a:srgbClr val="FFFFFF"/>
      </a:lt1>
      <a:dk2>
        <a:srgbClr val="757575"/>
      </a:dk2>
      <a:lt2>
        <a:srgbClr val="D6D6D6"/>
      </a:lt2>
      <a:accent1>
        <a:srgbClr val="BE33DA"/>
      </a:accent1>
      <a:accent2>
        <a:srgbClr val="0C0C0C"/>
      </a:accent2>
      <a:accent3>
        <a:srgbClr val="8100B3"/>
      </a:accent3>
      <a:accent4>
        <a:srgbClr val="D0B3E7"/>
      </a:accent4>
      <a:accent5>
        <a:srgbClr val="57058A"/>
      </a:accent5>
      <a:accent6>
        <a:srgbClr val="F1F1F1"/>
      </a:accent6>
      <a:hlink>
        <a:srgbClr val="57058A"/>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eng_4x3" id="{4FA960E4-15CB-884D-82A7-7244F6FAE315}" vid="{D4A268E8-689B-5742-BCBF-95DB660AA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uwaterloo_eng_4x3</Template>
  <TotalTime>428</TotalTime>
  <Words>1428</Words>
  <Application>Microsoft Office PowerPoint</Application>
  <PresentationFormat>On-screen Show (4:3)</PresentationFormat>
  <Paragraphs>98</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Georgia</vt:lpstr>
      <vt:lpstr>Impact</vt:lpstr>
      <vt:lpstr>Verdana</vt:lpstr>
      <vt:lpstr>Wingdings</vt:lpstr>
      <vt:lpstr>UofWaterloo_WhiteBkgrd</vt:lpstr>
      <vt:lpstr>Creating Your Wellness Team</vt:lpstr>
      <vt:lpstr>What is a Circle of Care (or Wellness Team)?</vt:lpstr>
      <vt:lpstr>Who’s on Your Team?</vt:lpstr>
      <vt:lpstr>How do I ask for help?</vt:lpstr>
      <vt:lpstr>PowerPoint Presentation</vt:lpstr>
      <vt:lpstr>Resources to Expand your Wellness Team</vt:lpstr>
    </vt:vector>
  </TitlesOfParts>
  <Company>University of Waterloo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Renate Donnovan</dc:creator>
  <cp:lastModifiedBy>Briana Oenputera</cp:lastModifiedBy>
  <cp:revision>27</cp:revision>
  <dcterms:created xsi:type="dcterms:W3CDTF">2019-02-27T17:56:28Z</dcterms:created>
  <dcterms:modified xsi:type="dcterms:W3CDTF">2023-08-27T18:25:40Z</dcterms:modified>
</cp:coreProperties>
</file>