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64"/>
  </p:notesMasterIdLst>
  <p:sldIdLst>
    <p:sldId id="417" r:id="rId2"/>
    <p:sldId id="396" r:id="rId3"/>
    <p:sldId id="382" r:id="rId4"/>
    <p:sldId id="397" r:id="rId5"/>
    <p:sldId id="418" r:id="rId6"/>
    <p:sldId id="399" r:id="rId7"/>
    <p:sldId id="354" r:id="rId8"/>
    <p:sldId id="419" r:id="rId9"/>
    <p:sldId id="420" r:id="rId10"/>
    <p:sldId id="383" r:id="rId11"/>
    <p:sldId id="347" r:id="rId12"/>
    <p:sldId id="421" r:id="rId13"/>
    <p:sldId id="422" r:id="rId14"/>
    <p:sldId id="423" r:id="rId15"/>
    <p:sldId id="424" r:id="rId16"/>
    <p:sldId id="401" r:id="rId17"/>
    <p:sldId id="425" r:id="rId18"/>
    <p:sldId id="560" r:id="rId19"/>
    <p:sldId id="445" r:id="rId20"/>
    <p:sldId id="561" r:id="rId21"/>
    <p:sldId id="429" r:id="rId22"/>
    <p:sldId id="430" r:id="rId23"/>
    <p:sldId id="405" r:id="rId24"/>
    <p:sldId id="431" r:id="rId25"/>
    <p:sldId id="432" r:id="rId26"/>
    <p:sldId id="433" r:id="rId27"/>
    <p:sldId id="434" r:id="rId28"/>
    <p:sldId id="435" r:id="rId29"/>
    <p:sldId id="436" r:id="rId30"/>
    <p:sldId id="349" r:id="rId31"/>
    <p:sldId id="350" r:id="rId32"/>
    <p:sldId id="351" r:id="rId33"/>
    <p:sldId id="384" r:id="rId34"/>
    <p:sldId id="437" r:id="rId35"/>
    <p:sldId id="438" r:id="rId36"/>
    <p:sldId id="558" r:id="rId37"/>
    <p:sldId id="559" r:id="rId38"/>
    <p:sldId id="404" r:id="rId39"/>
    <p:sldId id="377" r:id="rId40"/>
    <p:sldId id="378" r:id="rId41"/>
    <p:sldId id="447" r:id="rId42"/>
    <p:sldId id="333" r:id="rId43"/>
    <p:sldId id="366" r:id="rId44"/>
    <p:sldId id="367" r:id="rId45"/>
    <p:sldId id="359" r:id="rId46"/>
    <p:sldId id="360" r:id="rId47"/>
    <p:sldId id="368" r:id="rId48"/>
    <p:sldId id="356" r:id="rId49"/>
    <p:sldId id="365" r:id="rId50"/>
    <p:sldId id="357" r:id="rId51"/>
    <p:sldId id="358" r:id="rId52"/>
    <p:sldId id="315" r:id="rId53"/>
    <p:sldId id="361" r:id="rId54"/>
    <p:sldId id="362" r:id="rId55"/>
    <p:sldId id="363" r:id="rId56"/>
    <p:sldId id="364" r:id="rId57"/>
    <p:sldId id="338" r:id="rId58"/>
    <p:sldId id="328" r:id="rId59"/>
    <p:sldId id="355" r:id="rId60"/>
    <p:sldId id="369" r:id="rId61"/>
    <p:sldId id="385" r:id="rId62"/>
    <p:sldId id="4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58B"/>
    <a:srgbClr val="FFFFFF"/>
    <a:srgbClr val="DFDFDF"/>
    <a:srgbClr val="8100B4"/>
    <a:srgbClr val="BE33DA"/>
    <a:srgbClr val="D0B4EF"/>
    <a:srgbClr val="E4B429"/>
    <a:srgbClr val="FFD54F"/>
    <a:srgbClr val="FFEA3D"/>
    <a:srgbClr val="FFFFA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varScale="1">
        <p:scale>
          <a:sx n="114" d="100"/>
          <a:sy n="114" d="100"/>
        </p:scale>
        <p:origin x="492" y="102"/>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hyperlink" Target="https://uwaterloo.ca/career-action/" TargetMode="Externa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hyperlink" Target="https://uwaterloo.ca/career-action/" TargetMode="Externa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48E86-F7BF-4308-B4A1-93C81819E71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28F3084-6642-4D4C-8725-85856679B40E}">
      <dgm:prSet phldrT="[Text]"/>
      <dgm:spPr/>
      <dgm:t>
        <a:bodyPr/>
        <a:lstStyle/>
        <a:p>
          <a:r>
            <a:rPr lang="en-US" dirty="0"/>
            <a:t>Graduate Studies and Post-doctoral Affairs (GSPA)</a:t>
          </a:r>
        </a:p>
      </dgm:t>
    </dgm:pt>
    <dgm:pt modelId="{86C6A7D5-DEE9-4066-A587-AB8AB256F278}" type="parTrans" cxnId="{56DCC66C-0322-4236-AA91-F7528EBBE1B1}">
      <dgm:prSet/>
      <dgm:spPr/>
      <dgm:t>
        <a:bodyPr/>
        <a:lstStyle/>
        <a:p>
          <a:endParaRPr lang="en-US"/>
        </a:p>
      </dgm:t>
    </dgm:pt>
    <dgm:pt modelId="{AD66FED3-C403-498E-9EFA-F06065C44E14}" type="sibTrans" cxnId="{56DCC66C-0322-4236-AA91-F7528EBBE1B1}">
      <dgm:prSet/>
      <dgm:spPr/>
      <dgm:t>
        <a:bodyPr/>
        <a:lstStyle/>
        <a:p>
          <a:endParaRPr lang="en-US"/>
        </a:p>
      </dgm:t>
    </dgm:pt>
    <dgm:pt modelId="{F5EEA346-FFB6-44A7-AD02-1A7CF0CC81E7}">
      <dgm:prSet phldrT="[Text]"/>
      <dgm:spPr/>
      <dgm:t>
        <a:bodyPr/>
        <a:lstStyle/>
        <a:p>
          <a:r>
            <a:rPr lang="en-US" dirty="0"/>
            <a:t>Faculty of Engineering</a:t>
          </a:r>
        </a:p>
      </dgm:t>
    </dgm:pt>
    <dgm:pt modelId="{1B2A8959-417C-46DE-9F4F-F0624F6E8F7B}" type="parTrans" cxnId="{030E718C-4343-4462-A239-08489D58C1B5}">
      <dgm:prSet/>
      <dgm:spPr/>
      <dgm:t>
        <a:bodyPr/>
        <a:lstStyle/>
        <a:p>
          <a:endParaRPr lang="en-US"/>
        </a:p>
      </dgm:t>
    </dgm:pt>
    <dgm:pt modelId="{0C5CC9AA-B688-4832-B294-E4C97D5C2622}" type="sibTrans" cxnId="{030E718C-4343-4462-A239-08489D58C1B5}">
      <dgm:prSet/>
      <dgm:spPr/>
      <dgm:t>
        <a:bodyPr/>
        <a:lstStyle/>
        <a:p>
          <a:endParaRPr lang="en-US"/>
        </a:p>
      </dgm:t>
    </dgm:pt>
    <dgm:pt modelId="{BFC87D57-6650-473B-9A44-22450BC99F0C}">
      <dgm:prSet phldrT="[Text]"/>
      <dgm:spPr/>
      <dgm:t>
        <a:bodyPr/>
        <a:lstStyle/>
        <a:p>
          <a:r>
            <a:rPr lang="en-US" dirty="0"/>
            <a:t>6 Departments</a:t>
          </a:r>
        </a:p>
      </dgm:t>
    </dgm:pt>
    <dgm:pt modelId="{B2ACABA1-28FC-44B7-9C30-CAD8EC9B4B0E}" type="parTrans" cxnId="{7195BCAE-4859-427F-983C-5B94DCE22C22}">
      <dgm:prSet/>
      <dgm:spPr/>
      <dgm:t>
        <a:bodyPr/>
        <a:lstStyle/>
        <a:p>
          <a:endParaRPr lang="en-US"/>
        </a:p>
      </dgm:t>
    </dgm:pt>
    <dgm:pt modelId="{8FD62148-7C7F-425F-B840-24D660C16048}" type="sibTrans" cxnId="{7195BCAE-4859-427F-983C-5B94DCE22C22}">
      <dgm:prSet/>
      <dgm:spPr/>
      <dgm:t>
        <a:bodyPr/>
        <a:lstStyle/>
        <a:p>
          <a:endParaRPr lang="en-US"/>
        </a:p>
      </dgm:t>
    </dgm:pt>
    <dgm:pt modelId="{8D992D8D-04B6-465C-A81F-EC42B80E820D}">
      <dgm:prSet phldrT="[Text]"/>
      <dgm:spPr/>
      <dgm:t>
        <a:bodyPr/>
        <a:lstStyle/>
        <a:p>
          <a:r>
            <a:rPr lang="en-US" dirty="0"/>
            <a:t>Architecture</a:t>
          </a:r>
        </a:p>
        <a:p>
          <a:r>
            <a:rPr lang="en-US" dirty="0"/>
            <a:t>Conrad Entrepreneurship</a:t>
          </a:r>
        </a:p>
      </dgm:t>
    </dgm:pt>
    <dgm:pt modelId="{4A86F602-48A4-41E0-A2A6-2B2C3973A024}" type="parTrans" cxnId="{AC107D6D-62B6-4152-8042-631B3CB6E070}">
      <dgm:prSet/>
      <dgm:spPr/>
      <dgm:t>
        <a:bodyPr/>
        <a:lstStyle/>
        <a:p>
          <a:endParaRPr lang="en-US"/>
        </a:p>
      </dgm:t>
    </dgm:pt>
    <dgm:pt modelId="{B0AE67D6-8DAA-4000-B969-D0B4849B1F64}" type="sibTrans" cxnId="{AC107D6D-62B6-4152-8042-631B3CB6E070}">
      <dgm:prSet/>
      <dgm:spPr/>
      <dgm:t>
        <a:bodyPr/>
        <a:lstStyle/>
        <a:p>
          <a:endParaRPr lang="en-US"/>
        </a:p>
      </dgm:t>
    </dgm:pt>
    <dgm:pt modelId="{99EBB01A-1CF8-48EC-BB72-2BBAC181FC08}">
      <dgm:prSet phldrT="[Text]">
        <dgm:style>
          <a:lnRef idx="2">
            <a:schemeClr val="accent4"/>
          </a:lnRef>
          <a:fillRef idx="1">
            <a:schemeClr val="lt1"/>
          </a:fillRef>
          <a:effectRef idx="0">
            <a:schemeClr val="accent4"/>
          </a:effectRef>
          <a:fontRef idx="minor">
            <a:schemeClr val="dk1"/>
          </a:fontRef>
        </dgm:style>
      </dgm:prSet>
      <dgm:spPr/>
      <dgm:t>
        <a:bodyPr/>
        <a:lstStyle/>
        <a:p>
          <a:r>
            <a:rPr lang="en-US" dirty="0"/>
            <a:t>The other 5 Faculties: </a:t>
          </a:r>
        </a:p>
        <a:p>
          <a:r>
            <a:rPr lang="en-US" dirty="0"/>
            <a:t>Science, Arts, Health, Math, Environment</a:t>
          </a:r>
        </a:p>
      </dgm:t>
    </dgm:pt>
    <dgm:pt modelId="{89B88944-3ED4-497A-98E3-10E3935416B0}" type="parTrans" cxnId="{B9427F87-9DF4-4619-BEDC-271932B06E5F}">
      <dgm:prSet/>
      <dgm:spPr/>
      <dgm:t>
        <a:bodyPr/>
        <a:lstStyle/>
        <a:p>
          <a:endParaRPr lang="en-US"/>
        </a:p>
      </dgm:t>
    </dgm:pt>
    <dgm:pt modelId="{2170B3F0-6B16-476C-BFAC-C35F4217638E}" type="sibTrans" cxnId="{B9427F87-9DF4-4619-BEDC-271932B06E5F}">
      <dgm:prSet/>
      <dgm:spPr/>
      <dgm:t>
        <a:bodyPr/>
        <a:lstStyle/>
        <a:p>
          <a:endParaRPr lang="en-US"/>
        </a:p>
      </dgm:t>
    </dgm:pt>
    <dgm:pt modelId="{6D642218-BFF5-441F-9B55-598E70C00555}">
      <dgm:prSet phldrT="[Text]">
        <dgm:style>
          <a:lnRef idx="2">
            <a:schemeClr val="accent4"/>
          </a:lnRef>
          <a:fillRef idx="1">
            <a:schemeClr val="lt1"/>
          </a:fillRef>
          <a:effectRef idx="0">
            <a:schemeClr val="accent4"/>
          </a:effectRef>
          <a:fontRef idx="minor">
            <a:schemeClr val="dk1"/>
          </a:fontRef>
        </dgm:style>
      </dgm:prSet>
      <dgm:spPr/>
      <dgm:t>
        <a:bodyPr/>
        <a:lstStyle/>
        <a:p>
          <a:r>
            <a:rPr lang="en-US" dirty="0"/>
            <a:t>The other Departments</a:t>
          </a:r>
        </a:p>
      </dgm:t>
    </dgm:pt>
    <dgm:pt modelId="{4AFF8745-0155-4443-AE41-5FA09FD28139}" type="parTrans" cxnId="{58456E23-7C10-4EFB-B3E5-D129F32223B3}">
      <dgm:prSet/>
      <dgm:spPr/>
      <dgm:t>
        <a:bodyPr/>
        <a:lstStyle/>
        <a:p>
          <a:endParaRPr lang="en-US"/>
        </a:p>
      </dgm:t>
    </dgm:pt>
    <dgm:pt modelId="{CC7B5276-41A2-4034-B140-9C7C936095B9}" type="sibTrans" cxnId="{58456E23-7C10-4EFB-B3E5-D129F32223B3}">
      <dgm:prSet/>
      <dgm:spPr/>
      <dgm:t>
        <a:bodyPr/>
        <a:lstStyle/>
        <a:p>
          <a:endParaRPr lang="en-US"/>
        </a:p>
      </dgm:t>
    </dgm:pt>
    <dgm:pt modelId="{8F358DB3-E110-4911-821F-EAA6C220DF10}" type="pres">
      <dgm:prSet presAssocID="{28B48E86-F7BF-4308-B4A1-93C81819E71C}" presName="hierChild1" presStyleCnt="0">
        <dgm:presLayoutVars>
          <dgm:chPref val="1"/>
          <dgm:dir/>
          <dgm:animOne val="branch"/>
          <dgm:animLvl val="lvl"/>
          <dgm:resizeHandles/>
        </dgm:presLayoutVars>
      </dgm:prSet>
      <dgm:spPr/>
    </dgm:pt>
    <dgm:pt modelId="{F351EFB6-ECAE-4DCF-A65B-7DAE82E8831E}" type="pres">
      <dgm:prSet presAssocID="{228F3084-6642-4D4C-8725-85856679B40E}" presName="hierRoot1" presStyleCnt="0"/>
      <dgm:spPr/>
    </dgm:pt>
    <dgm:pt modelId="{91CFA0B6-728B-47BD-B461-8A6D49CB8BFF}" type="pres">
      <dgm:prSet presAssocID="{228F3084-6642-4D4C-8725-85856679B40E}" presName="composite" presStyleCnt="0"/>
      <dgm:spPr/>
    </dgm:pt>
    <dgm:pt modelId="{1175CAFD-C301-45DE-9C42-AC5C07C0608B}" type="pres">
      <dgm:prSet presAssocID="{228F3084-6642-4D4C-8725-85856679B40E}" presName="background" presStyleLbl="node0" presStyleIdx="0" presStyleCnt="1"/>
      <dgm:spPr/>
    </dgm:pt>
    <dgm:pt modelId="{6BC87504-885E-407B-83C9-F3CB2F3E9ABA}" type="pres">
      <dgm:prSet presAssocID="{228F3084-6642-4D4C-8725-85856679B40E}" presName="text" presStyleLbl="fgAcc0" presStyleIdx="0" presStyleCnt="1">
        <dgm:presLayoutVars>
          <dgm:chPref val="3"/>
        </dgm:presLayoutVars>
      </dgm:prSet>
      <dgm:spPr/>
    </dgm:pt>
    <dgm:pt modelId="{56C84BAC-5804-426E-BD93-B1111CD7D11A}" type="pres">
      <dgm:prSet presAssocID="{228F3084-6642-4D4C-8725-85856679B40E}" presName="hierChild2" presStyleCnt="0"/>
      <dgm:spPr/>
    </dgm:pt>
    <dgm:pt modelId="{8ABD4F8A-D7AE-4AF3-9E53-C7A7C3DCFF53}" type="pres">
      <dgm:prSet presAssocID="{1B2A8959-417C-46DE-9F4F-F0624F6E8F7B}" presName="Name10" presStyleLbl="parChTrans1D2" presStyleIdx="0" presStyleCnt="2"/>
      <dgm:spPr/>
    </dgm:pt>
    <dgm:pt modelId="{B7C5F0AD-3DE9-43EA-9D2C-48585AA1CB12}" type="pres">
      <dgm:prSet presAssocID="{F5EEA346-FFB6-44A7-AD02-1A7CF0CC81E7}" presName="hierRoot2" presStyleCnt="0"/>
      <dgm:spPr/>
    </dgm:pt>
    <dgm:pt modelId="{C8414CBB-8CCA-443F-AF56-0D2F882B6F7E}" type="pres">
      <dgm:prSet presAssocID="{F5EEA346-FFB6-44A7-AD02-1A7CF0CC81E7}" presName="composite2" presStyleCnt="0"/>
      <dgm:spPr/>
    </dgm:pt>
    <dgm:pt modelId="{D0F6217D-33C7-4985-BD31-1C859DCE8CDA}" type="pres">
      <dgm:prSet presAssocID="{F5EEA346-FFB6-44A7-AD02-1A7CF0CC81E7}" presName="background2" presStyleLbl="node2" presStyleIdx="0" presStyleCnt="2"/>
      <dgm:spPr/>
    </dgm:pt>
    <dgm:pt modelId="{3854C5E6-1DED-4E17-A4B1-7DE06BA42B79}" type="pres">
      <dgm:prSet presAssocID="{F5EEA346-FFB6-44A7-AD02-1A7CF0CC81E7}" presName="text2" presStyleLbl="fgAcc2" presStyleIdx="0" presStyleCnt="2">
        <dgm:presLayoutVars>
          <dgm:chPref val="3"/>
        </dgm:presLayoutVars>
      </dgm:prSet>
      <dgm:spPr/>
    </dgm:pt>
    <dgm:pt modelId="{694EE227-6572-4DEC-AAB5-8426E5EA88C2}" type="pres">
      <dgm:prSet presAssocID="{F5EEA346-FFB6-44A7-AD02-1A7CF0CC81E7}" presName="hierChild3" presStyleCnt="0"/>
      <dgm:spPr/>
    </dgm:pt>
    <dgm:pt modelId="{EA5EA035-5C32-42D0-A11B-F66803D0D54B}" type="pres">
      <dgm:prSet presAssocID="{B2ACABA1-28FC-44B7-9C30-CAD8EC9B4B0E}" presName="Name17" presStyleLbl="parChTrans1D3" presStyleIdx="0" presStyleCnt="3"/>
      <dgm:spPr/>
    </dgm:pt>
    <dgm:pt modelId="{22860F3E-F4FB-4817-82AA-5E7232C74AC9}" type="pres">
      <dgm:prSet presAssocID="{BFC87D57-6650-473B-9A44-22450BC99F0C}" presName="hierRoot3" presStyleCnt="0"/>
      <dgm:spPr/>
    </dgm:pt>
    <dgm:pt modelId="{53AE249F-523F-43B7-84B2-59FA9A7A13DD}" type="pres">
      <dgm:prSet presAssocID="{BFC87D57-6650-473B-9A44-22450BC99F0C}" presName="composite3" presStyleCnt="0"/>
      <dgm:spPr/>
    </dgm:pt>
    <dgm:pt modelId="{ADA4829D-89DB-4BD3-ABB4-BF8F9F5A1952}" type="pres">
      <dgm:prSet presAssocID="{BFC87D57-6650-473B-9A44-22450BC99F0C}" presName="background3" presStyleLbl="node3" presStyleIdx="0" presStyleCnt="3"/>
      <dgm:spPr/>
    </dgm:pt>
    <dgm:pt modelId="{506E54A3-C816-41E6-A4DF-94B9DB799109}" type="pres">
      <dgm:prSet presAssocID="{BFC87D57-6650-473B-9A44-22450BC99F0C}" presName="text3" presStyleLbl="fgAcc3" presStyleIdx="0" presStyleCnt="3">
        <dgm:presLayoutVars>
          <dgm:chPref val="3"/>
        </dgm:presLayoutVars>
      </dgm:prSet>
      <dgm:spPr/>
    </dgm:pt>
    <dgm:pt modelId="{D6D6C476-0E13-4688-BCA9-8D9ABF7C9C4D}" type="pres">
      <dgm:prSet presAssocID="{BFC87D57-6650-473B-9A44-22450BC99F0C}" presName="hierChild4" presStyleCnt="0"/>
      <dgm:spPr/>
    </dgm:pt>
    <dgm:pt modelId="{F6066456-526D-4CD4-832F-79B87907853A}" type="pres">
      <dgm:prSet presAssocID="{4A86F602-48A4-41E0-A2A6-2B2C3973A024}" presName="Name17" presStyleLbl="parChTrans1D3" presStyleIdx="1" presStyleCnt="3"/>
      <dgm:spPr/>
    </dgm:pt>
    <dgm:pt modelId="{3C6ED6B7-5E56-41A5-AD66-C1655C5C9551}" type="pres">
      <dgm:prSet presAssocID="{8D992D8D-04B6-465C-A81F-EC42B80E820D}" presName="hierRoot3" presStyleCnt="0"/>
      <dgm:spPr/>
    </dgm:pt>
    <dgm:pt modelId="{6933350B-232B-4996-BEAD-14AE021A682B}" type="pres">
      <dgm:prSet presAssocID="{8D992D8D-04B6-465C-A81F-EC42B80E820D}" presName="composite3" presStyleCnt="0"/>
      <dgm:spPr/>
    </dgm:pt>
    <dgm:pt modelId="{FCC489B3-465A-4090-9FCB-7AC453F62B13}" type="pres">
      <dgm:prSet presAssocID="{8D992D8D-04B6-465C-A81F-EC42B80E820D}" presName="background3" presStyleLbl="node3" presStyleIdx="1" presStyleCnt="3"/>
      <dgm:spPr/>
    </dgm:pt>
    <dgm:pt modelId="{9774D3FA-310C-400C-A8CA-50D21826B059}" type="pres">
      <dgm:prSet presAssocID="{8D992D8D-04B6-465C-A81F-EC42B80E820D}" presName="text3" presStyleLbl="fgAcc3" presStyleIdx="1" presStyleCnt="3">
        <dgm:presLayoutVars>
          <dgm:chPref val="3"/>
        </dgm:presLayoutVars>
      </dgm:prSet>
      <dgm:spPr/>
    </dgm:pt>
    <dgm:pt modelId="{A52901BB-B63B-443A-BAB6-5D5E883A6979}" type="pres">
      <dgm:prSet presAssocID="{8D992D8D-04B6-465C-A81F-EC42B80E820D}" presName="hierChild4" presStyleCnt="0"/>
      <dgm:spPr/>
    </dgm:pt>
    <dgm:pt modelId="{A4BE8048-3759-420C-B964-720C85783731}" type="pres">
      <dgm:prSet presAssocID="{89B88944-3ED4-497A-98E3-10E3935416B0}" presName="Name10" presStyleLbl="parChTrans1D2" presStyleIdx="1" presStyleCnt="2"/>
      <dgm:spPr/>
    </dgm:pt>
    <dgm:pt modelId="{2551BB7C-6DA9-4AB5-ACAD-EC628C57CA2B}" type="pres">
      <dgm:prSet presAssocID="{99EBB01A-1CF8-48EC-BB72-2BBAC181FC08}" presName="hierRoot2" presStyleCnt="0"/>
      <dgm:spPr/>
    </dgm:pt>
    <dgm:pt modelId="{583C8763-BC40-437F-BE9B-64C49C114755}" type="pres">
      <dgm:prSet presAssocID="{99EBB01A-1CF8-48EC-BB72-2BBAC181FC08}" presName="composite2" presStyleCnt="0"/>
      <dgm:spPr/>
    </dgm:pt>
    <dgm:pt modelId="{0E5AA989-9C80-4594-B016-C4DA90B572E2}" type="pres">
      <dgm:prSet presAssocID="{99EBB01A-1CF8-48EC-BB72-2BBAC181FC08}" presName="background2" presStyleLbl="node2" presStyleIdx="1" presStyleCnt="2"/>
      <dgm:spPr>
        <a:solidFill>
          <a:schemeClr val="accent4">
            <a:lumMod val="90000"/>
          </a:schemeClr>
        </a:solidFill>
      </dgm:spPr>
    </dgm:pt>
    <dgm:pt modelId="{13708397-EAEA-4EF2-A1DD-13CA08BFC8F0}" type="pres">
      <dgm:prSet presAssocID="{99EBB01A-1CF8-48EC-BB72-2BBAC181FC08}" presName="text2" presStyleLbl="fgAcc2" presStyleIdx="1" presStyleCnt="2">
        <dgm:presLayoutVars>
          <dgm:chPref val="3"/>
        </dgm:presLayoutVars>
      </dgm:prSet>
      <dgm:spPr/>
    </dgm:pt>
    <dgm:pt modelId="{6B9DCE1C-1676-4AD0-9924-311D8DE91836}" type="pres">
      <dgm:prSet presAssocID="{99EBB01A-1CF8-48EC-BB72-2BBAC181FC08}" presName="hierChild3" presStyleCnt="0"/>
      <dgm:spPr/>
    </dgm:pt>
    <dgm:pt modelId="{E62FC7A0-F60F-4FD9-A7B5-737ED97C46FE}" type="pres">
      <dgm:prSet presAssocID="{4AFF8745-0155-4443-AE41-5FA09FD28139}" presName="Name17" presStyleLbl="parChTrans1D3" presStyleIdx="2" presStyleCnt="3"/>
      <dgm:spPr/>
    </dgm:pt>
    <dgm:pt modelId="{CCEBC0B2-1E1A-4C5F-A1DA-41FAE0B4E929}" type="pres">
      <dgm:prSet presAssocID="{6D642218-BFF5-441F-9B55-598E70C00555}" presName="hierRoot3" presStyleCnt="0"/>
      <dgm:spPr/>
    </dgm:pt>
    <dgm:pt modelId="{59EDF973-7196-49CE-8BEA-D0F5A1C619F6}" type="pres">
      <dgm:prSet presAssocID="{6D642218-BFF5-441F-9B55-598E70C00555}" presName="composite3" presStyleCnt="0"/>
      <dgm:spPr/>
    </dgm:pt>
    <dgm:pt modelId="{68D4DCF3-3117-4A41-90A2-925C45C654BC}" type="pres">
      <dgm:prSet presAssocID="{6D642218-BFF5-441F-9B55-598E70C00555}" presName="background3" presStyleLbl="node3" presStyleIdx="2" presStyleCnt="3"/>
      <dgm:spPr>
        <a:solidFill>
          <a:schemeClr val="accent4">
            <a:lumMod val="90000"/>
          </a:schemeClr>
        </a:solidFill>
      </dgm:spPr>
    </dgm:pt>
    <dgm:pt modelId="{44E948D3-26F4-4D96-84DF-F9933A187B31}" type="pres">
      <dgm:prSet presAssocID="{6D642218-BFF5-441F-9B55-598E70C00555}" presName="text3" presStyleLbl="fgAcc3" presStyleIdx="2" presStyleCnt="3">
        <dgm:presLayoutVars>
          <dgm:chPref val="3"/>
        </dgm:presLayoutVars>
      </dgm:prSet>
      <dgm:spPr/>
    </dgm:pt>
    <dgm:pt modelId="{C2C69792-9506-4066-BF66-A5FD4A166BC4}" type="pres">
      <dgm:prSet presAssocID="{6D642218-BFF5-441F-9B55-598E70C00555}" presName="hierChild4" presStyleCnt="0"/>
      <dgm:spPr/>
    </dgm:pt>
  </dgm:ptLst>
  <dgm:cxnLst>
    <dgm:cxn modelId="{D0926A04-3DD9-4CEB-BA2D-6AA4EA7A484A}" type="presOf" srcId="{B2ACABA1-28FC-44B7-9C30-CAD8EC9B4B0E}" destId="{EA5EA035-5C32-42D0-A11B-F66803D0D54B}" srcOrd="0" destOrd="0" presId="urn:microsoft.com/office/officeart/2005/8/layout/hierarchy1"/>
    <dgm:cxn modelId="{66A17817-C540-4257-B984-1DF7FFB10F60}" type="presOf" srcId="{BFC87D57-6650-473B-9A44-22450BC99F0C}" destId="{506E54A3-C816-41E6-A4DF-94B9DB799109}" srcOrd="0" destOrd="0" presId="urn:microsoft.com/office/officeart/2005/8/layout/hierarchy1"/>
    <dgm:cxn modelId="{4279171F-A99C-4CBE-9780-9554DCFE43DC}" type="presOf" srcId="{6D642218-BFF5-441F-9B55-598E70C00555}" destId="{44E948D3-26F4-4D96-84DF-F9933A187B31}" srcOrd="0" destOrd="0" presId="urn:microsoft.com/office/officeart/2005/8/layout/hierarchy1"/>
    <dgm:cxn modelId="{58456E23-7C10-4EFB-B3E5-D129F32223B3}" srcId="{99EBB01A-1CF8-48EC-BB72-2BBAC181FC08}" destId="{6D642218-BFF5-441F-9B55-598E70C00555}" srcOrd="0" destOrd="0" parTransId="{4AFF8745-0155-4443-AE41-5FA09FD28139}" sibTransId="{CC7B5276-41A2-4034-B140-9C7C936095B9}"/>
    <dgm:cxn modelId="{06333725-0D06-469F-AC3E-9F30833C05E1}" type="presOf" srcId="{89B88944-3ED4-497A-98E3-10E3935416B0}" destId="{A4BE8048-3759-420C-B964-720C85783731}" srcOrd="0" destOrd="0" presId="urn:microsoft.com/office/officeart/2005/8/layout/hierarchy1"/>
    <dgm:cxn modelId="{56DCC66C-0322-4236-AA91-F7528EBBE1B1}" srcId="{28B48E86-F7BF-4308-B4A1-93C81819E71C}" destId="{228F3084-6642-4D4C-8725-85856679B40E}" srcOrd="0" destOrd="0" parTransId="{86C6A7D5-DEE9-4066-A587-AB8AB256F278}" sibTransId="{AD66FED3-C403-498E-9EFA-F06065C44E14}"/>
    <dgm:cxn modelId="{AC107D6D-62B6-4152-8042-631B3CB6E070}" srcId="{F5EEA346-FFB6-44A7-AD02-1A7CF0CC81E7}" destId="{8D992D8D-04B6-465C-A81F-EC42B80E820D}" srcOrd="1" destOrd="0" parTransId="{4A86F602-48A4-41E0-A2A6-2B2C3973A024}" sibTransId="{B0AE67D6-8DAA-4000-B969-D0B4849B1F64}"/>
    <dgm:cxn modelId="{B9427F87-9DF4-4619-BEDC-271932B06E5F}" srcId="{228F3084-6642-4D4C-8725-85856679B40E}" destId="{99EBB01A-1CF8-48EC-BB72-2BBAC181FC08}" srcOrd="1" destOrd="0" parTransId="{89B88944-3ED4-497A-98E3-10E3935416B0}" sibTransId="{2170B3F0-6B16-476C-BFAC-C35F4217638E}"/>
    <dgm:cxn modelId="{030E718C-4343-4462-A239-08489D58C1B5}" srcId="{228F3084-6642-4D4C-8725-85856679B40E}" destId="{F5EEA346-FFB6-44A7-AD02-1A7CF0CC81E7}" srcOrd="0" destOrd="0" parTransId="{1B2A8959-417C-46DE-9F4F-F0624F6E8F7B}" sibTransId="{0C5CC9AA-B688-4832-B294-E4C97D5C2622}"/>
    <dgm:cxn modelId="{2302FD8E-EE9B-4F5C-B251-7EA1BFACCBF2}" type="presOf" srcId="{28B48E86-F7BF-4308-B4A1-93C81819E71C}" destId="{8F358DB3-E110-4911-821F-EAA6C220DF10}" srcOrd="0" destOrd="0" presId="urn:microsoft.com/office/officeart/2005/8/layout/hierarchy1"/>
    <dgm:cxn modelId="{9D72A493-7B8B-4332-BCB4-FDF14D0E712D}" type="presOf" srcId="{99EBB01A-1CF8-48EC-BB72-2BBAC181FC08}" destId="{13708397-EAEA-4EF2-A1DD-13CA08BFC8F0}" srcOrd="0" destOrd="0" presId="urn:microsoft.com/office/officeart/2005/8/layout/hierarchy1"/>
    <dgm:cxn modelId="{1A5F5A9B-0CCE-49AC-B6B8-6759DD5D067F}" type="presOf" srcId="{4A86F602-48A4-41E0-A2A6-2B2C3973A024}" destId="{F6066456-526D-4CD4-832F-79B87907853A}" srcOrd="0" destOrd="0" presId="urn:microsoft.com/office/officeart/2005/8/layout/hierarchy1"/>
    <dgm:cxn modelId="{97D6C0A5-EE5C-485B-AF6C-12FFE6B3E8F2}" type="presOf" srcId="{1B2A8959-417C-46DE-9F4F-F0624F6E8F7B}" destId="{8ABD4F8A-D7AE-4AF3-9E53-C7A7C3DCFF53}" srcOrd="0" destOrd="0" presId="urn:microsoft.com/office/officeart/2005/8/layout/hierarchy1"/>
    <dgm:cxn modelId="{7195BCAE-4859-427F-983C-5B94DCE22C22}" srcId="{F5EEA346-FFB6-44A7-AD02-1A7CF0CC81E7}" destId="{BFC87D57-6650-473B-9A44-22450BC99F0C}" srcOrd="0" destOrd="0" parTransId="{B2ACABA1-28FC-44B7-9C30-CAD8EC9B4B0E}" sibTransId="{8FD62148-7C7F-425F-B840-24D660C16048}"/>
    <dgm:cxn modelId="{94559DB5-421A-437F-9582-3599A36358EB}" type="presOf" srcId="{8D992D8D-04B6-465C-A81F-EC42B80E820D}" destId="{9774D3FA-310C-400C-A8CA-50D21826B059}" srcOrd="0" destOrd="0" presId="urn:microsoft.com/office/officeart/2005/8/layout/hierarchy1"/>
    <dgm:cxn modelId="{6EF19EC3-BC50-4837-90E1-5AC4C542CAF9}" type="presOf" srcId="{F5EEA346-FFB6-44A7-AD02-1A7CF0CC81E7}" destId="{3854C5E6-1DED-4E17-A4B1-7DE06BA42B79}" srcOrd="0" destOrd="0" presId="urn:microsoft.com/office/officeart/2005/8/layout/hierarchy1"/>
    <dgm:cxn modelId="{3D0A7FC9-7141-4183-A3DA-F0961D5B2D78}" type="presOf" srcId="{4AFF8745-0155-4443-AE41-5FA09FD28139}" destId="{E62FC7A0-F60F-4FD9-A7B5-737ED97C46FE}" srcOrd="0" destOrd="0" presId="urn:microsoft.com/office/officeart/2005/8/layout/hierarchy1"/>
    <dgm:cxn modelId="{D3B3F1F0-F676-4846-96AA-CDC8321DB1DE}" type="presOf" srcId="{228F3084-6642-4D4C-8725-85856679B40E}" destId="{6BC87504-885E-407B-83C9-F3CB2F3E9ABA}" srcOrd="0" destOrd="0" presId="urn:microsoft.com/office/officeart/2005/8/layout/hierarchy1"/>
    <dgm:cxn modelId="{EA3F0CFC-6694-490D-B5A1-380B7BB204C7}" type="presParOf" srcId="{8F358DB3-E110-4911-821F-EAA6C220DF10}" destId="{F351EFB6-ECAE-4DCF-A65B-7DAE82E8831E}" srcOrd="0" destOrd="0" presId="urn:microsoft.com/office/officeart/2005/8/layout/hierarchy1"/>
    <dgm:cxn modelId="{906DB164-2282-4265-8A91-19EA108BAC7B}" type="presParOf" srcId="{F351EFB6-ECAE-4DCF-A65B-7DAE82E8831E}" destId="{91CFA0B6-728B-47BD-B461-8A6D49CB8BFF}" srcOrd="0" destOrd="0" presId="urn:microsoft.com/office/officeart/2005/8/layout/hierarchy1"/>
    <dgm:cxn modelId="{FCA8865E-85F6-4337-946C-5B4E8F2AC742}" type="presParOf" srcId="{91CFA0B6-728B-47BD-B461-8A6D49CB8BFF}" destId="{1175CAFD-C301-45DE-9C42-AC5C07C0608B}" srcOrd="0" destOrd="0" presId="urn:microsoft.com/office/officeart/2005/8/layout/hierarchy1"/>
    <dgm:cxn modelId="{A1E04673-64A4-4DD2-A6C2-61AF5D1F4BB5}" type="presParOf" srcId="{91CFA0B6-728B-47BD-B461-8A6D49CB8BFF}" destId="{6BC87504-885E-407B-83C9-F3CB2F3E9ABA}" srcOrd="1" destOrd="0" presId="urn:microsoft.com/office/officeart/2005/8/layout/hierarchy1"/>
    <dgm:cxn modelId="{0CDD1140-D3F7-4E18-9D4D-68981A6537FF}" type="presParOf" srcId="{F351EFB6-ECAE-4DCF-A65B-7DAE82E8831E}" destId="{56C84BAC-5804-426E-BD93-B1111CD7D11A}" srcOrd="1" destOrd="0" presId="urn:microsoft.com/office/officeart/2005/8/layout/hierarchy1"/>
    <dgm:cxn modelId="{38CA8166-72E2-4FDD-90FF-A45C072785C3}" type="presParOf" srcId="{56C84BAC-5804-426E-BD93-B1111CD7D11A}" destId="{8ABD4F8A-D7AE-4AF3-9E53-C7A7C3DCFF53}" srcOrd="0" destOrd="0" presId="urn:microsoft.com/office/officeart/2005/8/layout/hierarchy1"/>
    <dgm:cxn modelId="{954628F0-6A81-461F-9974-14BCE9F57991}" type="presParOf" srcId="{56C84BAC-5804-426E-BD93-B1111CD7D11A}" destId="{B7C5F0AD-3DE9-43EA-9D2C-48585AA1CB12}" srcOrd="1" destOrd="0" presId="urn:microsoft.com/office/officeart/2005/8/layout/hierarchy1"/>
    <dgm:cxn modelId="{30E00F56-E32C-471B-B8B7-595D21C097B5}" type="presParOf" srcId="{B7C5F0AD-3DE9-43EA-9D2C-48585AA1CB12}" destId="{C8414CBB-8CCA-443F-AF56-0D2F882B6F7E}" srcOrd="0" destOrd="0" presId="urn:microsoft.com/office/officeart/2005/8/layout/hierarchy1"/>
    <dgm:cxn modelId="{242131CF-1395-4F8D-9ED1-D27DA040B48B}" type="presParOf" srcId="{C8414CBB-8CCA-443F-AF56-0D2F882B6F7E}" destId="{D0F6217D-33C7-4985-BD31-1C859DCE8CDA}" srcOrd="0" destOrd="0" presId="urn:microsoft.com/office/officeart/2005/8/layout/hierarchy1"/>
    <dgm:cxn modelId="{5F94BA20-350C-4C0B-B9B2-5DD38FB3C2B4}" type="presParOf" srcId="{C8414CBB-8CCA-443F-AF56-0D2F882B6F7E}" destId="{3854C5E6-1DED-4E17-A4B1-7DE06BA42B79}" srcOrd="1" destOrd="0" presId="urn:microsoft.com/office/officeart/2005/8/layout/hierarchy1"/>
    <dgm:cxn modelId="{D90B0E3F-F858-434D-BA56-07366827DCDB}" type="presParOf" srcId="{B7C5F0AD-3DE9-43EA-9D2C-48585AA1CB12}" destId="{694EE227-6572-4DEC-AAB5-8426E5EA88C2}" srcOrd="1" destOrd="0" presId="urn:microsoft.com/office/officeart/2005/8/layout/hierarchy1"/>
    <dgm:cxn modelId="{366B480E-831E-4F52-8176-966A89DBBFC1}" type="presParOf" srcId="{694EE227-6572-4DEC-AAB5-8426E5EA88C2}" destId="{EA5EA035-5C32-42D0-A11B-F66803D0D54B}" srcOrd="0" destOrd="0" presId="urn:microsoft.com/office/officeart/2005/8/layout/hierarchy1"/>
    <dgm:cxn modelId="{9F54C0CA-86B5-4281-ADD9-C648B77D50C6}" type="presParOf" srcId="{694EE227-6572-4DEC-AAB5-8426E5EA88C2}" destId="{22860F3E-F4FB-4817-82AA-5E7232C74AC9}" srcOrd="1" destOrd="0" presId="urn:microsoft.com/office/officeart/2005/8/layout/hierarchy1"/>
    <dgm:cxn modelId="{1151425E-E1DA-4489-BA33-C62A652AF11D}" type="presParOf" srcId="{22860F3E-F4FB-4817-82AA-5E7232C74AC9}" destId="{53AE249F-523F-43B7-84B2-59FA9A7A13DD}" srcOrd="0" destOrd="0" presId="urn:microsoft.com/office/officeart/2005/8/layout/hierarchy1"/>
    <dgm:cxn modelId="{B1821E77-F7D9-4F77-8189-B668FDCF197D}" type="presParOf" srcId="{53AE249F-523F-43B7-84B2-59FA9A7A13DD}" destId="{ADA4829D-89DB-4BD3-ABB4-BF8F9F5A1952}" srcOrd="0" destOrd="0" presId="urn:microsoft.com/office/officeart/2005/8/layout/hierarchy1"/>
    <dgm:cxn modelId="{73B52ACC-EE47-448C-9339-A25A1E3B2F69}" type="presParOf" srcId="{53AE249F-523F-43B7-84B2-59FA9A7A13DD}" destId="{506E54A3-C816-41E6-A4DF-94B9DB799109}" srcOrd="1" destOrd="0" presId="urn:microsoft.com/office/officeart/2005/8/layout/hierarchy1"/>
    <dgm:cxn modelId="{9C94B5CD-8100-4DBB-BAFF-F04C31191C67}" type="presParOf" srcId="{22860F3E-F4FB-4817-82AA-5E7232C74AC9}" destId="{D6D6C476-0E13-4688-BCA9-8D9ABF7C9C4D}" srcOrd="1" destOrd="0" presId="urn:microsoft.com/office/officeart/2005/8/layout/hierarchy1"/>
    <dgm:cxn modelId="{47BD3304-2CFB-49D8-A3E8-CC51794BEB52}" type="presParOf" srcId="{694EE227-6572-4DEC-AAB5-8426E5EA88C2}" destId="{F6066456-526D-4CD4-832F-79B87907853A}" srcOrd="2" destOrd="0" presId="urn:microsoft.com/office/officeart/2005/8/layout/hierarchy1"/>
    <dgm:cxn modelId="{CE2A65F6-438E-43A1-9034-CA4150275250}" type="presParOf" srcId="{694EE227-6572-4DEC-AAB5-8426E5EA88C2}" destId="{3C6ED6B7-5E56-41A5-AD66-C1655C5C9551}" srcOrd="3" destOrd="0" presId="urn:microsoft.com/office/officeart/2005/8/layout/hierarchy1"/>
    <dgm:cxn modelId="{4EE1D9EC-D6C7-40F7-B6AA-EE78663E27AC}" type="presParOf" srcId="{3C6ED6B7-5E56-41A5-AD66-C1655C5C9551}" destId="{6933350B-232B-4996-BEAD-14AE021A682B}" srcOrd="0" destOrd="0" presId="urn:microsoft.com/office/officeart/2005/8/layout/hierarchy1"/>
    <dgm:cxn modelId="{CF40E600-ECB7-459A-B929-0F3FC0B6350E}" type="presParOf" srcId="{6933350B-232B-4996-BEAD-14AE021A682B}" destId="{FCC489B3-465A-4090-9FCB-7AC453F62B13}" srcOrd="0" destOrd="0" presId="urn:microsoft.com/office/officeart/2005/8/layout/hierarchy1"/>
    <dgm:cxn modelId="{C74803CD-F81E-4439-B7C4-A41B6B4D1B21}" type="presParOf" srcId="{6933350B-232B-4996-BEAD-14AE021A682B}" destId="{9774D3FA-310C-400C-A8CA-50D21826B059}" srcOrd="1" destOrd="0" presId="urn:microsoft.com/office/officeart/2005/8/layout/hierarchy1"/>
    <dgm:cxn modelId="{1A7B116B-3BAC-410A-A8FB-BAEE200A0089}" type="presParOf" srcId="{3C6ED6B7-5E56-41A5-AD66-C1655C5C9551}" destId="{A52901BB-B63B-443A-BAB6-5D5E883A6979}" srcOrd="1" destOrd="0" presId="urn:microsoft.com/office/officeart/2005/8/layout/hierarchy1"/>
    <dgm:cxn modelId="{0732F369-0196-4345-BEF8-FBCDD58AFA7F}" type="presParOf" srcId="{56C84BAC-5804-426E-BD93-B1111CD7D11A}" destId="{A4BE8048-3759-420C-B964-720C85783731}" srcOrd="2" destOrd="0" presId="urn:microsoft.com/office/officeart/2005/8/layout/hierarchy1"/>
    <dgm:cxn modelId="{E4AFEF42-E564-44A8-A3EF-293660BB5DA6}" type="presParOf" srcId="{56C84BAC-5804-426E-BD93-B1111CD7D11A}" destId="{2551BB7C-6DA9-4AB5-ACAD-EC628C57CA2B}" srcOrd="3" destOrd="0" presId="urn:microsoft.com/office/officeart/2005/8/layout/hierarchy1"/>
    <dgm:cxn modelId="{2A27A79B-55B6-41DA-8E3A-EBABD7EBECEE}" type="presParOf" srcId="{2551BB7C-6DA9-4AB5-ACAD-EC628C57CA2B}" destId="{583C8763-BC40-437F-BE9B-64C49C114755}" srcOrd="0" destOrd="0" presId="urn:microsoft.com/office/officeart/2005/8/layout/hierarchy1"/>
    <dgm:cxn modelId="{1A1E8DAA-D430-4A97-8F30-62DB22F81BCA}" type="presParOf" srcId="{583C8763-BC40-437F-BE9B-64C49C114755}" destId="{0E5AA989-9C80-4594-B016-C4DA90B572E2}" srcOrd="0" destOrd="0" presId="urn:microsoft.com/office/officeart/2005/8/layout/hierarchy1"/>
    <dgm:cxn modelId="{952C10D1-54D2-46C3-B4AE-A7061A9BA009}" type="presParOf" srcId="{583C8763-BC40-437F-BE9B-64C49C114755}" destId="{13708397-EAEA-4EF2-A1DD-13CA08BFC8F0}" srcOrd="1" destOrd="0" presId="urn:microsoft.com/office/officeart/2005/8/layout/hierarchy1"/>
    <dgm:cxn modelId="{83018586-02DB-48A2-BC10-07B0B40758FF}" type="presParOf" srcId="{2551BB7C-6DA9-4AB5-ACAD-EC628C57CA2B}" destId="{6B9DCE1C-1676-4AD0-9924-311D8DE91836}" srcOrd="1" destOrd="0" presId="urn:microsoft.com/office/officeart/2005/8/layout/hierarchy1"/>
    <dgm:cxn modelId="{91875313-23CE-4E02-8D28-45056AF4AA21}" type="presParOf" srcId="{6B9DCE1C-1676-4AD0-9924-311D8DE91836}" destId="{E62FC7A0-F60F-4FD9-A7B5-737ED97C46FE}" srcOrd="0" destOrd="0" presId="urn:microsoft.com/office/officeart/2005/8/layout/hierarchy1"/>
    <dgm:cxn modelId="{F610ACAF-E880-47B7-ACBE-F08E1CA632FE}" type="presParOf" srcId="{6B9DCE1C-1676-4AD0-9924-311D8DE91836}" destId="{CCEBC0B2-1E1A-4C5F-A1DA-41FAE0B4E929}" srcOrd="1" destOrd="0" presId="urn:microsoft.com/office/officeart/2005/8/layout/hierarchy1"/>
    <dgm:cxn modelId="{2D4404D1-B19C-42A1-AB6F-041E206102FF}" type="presParOf" srcId="{CCEBC0B2-1E1A-4C5F-A1DA-41FAE0B4E929}" destId="{59EDF973-7196-49CE-8BEA-D0F5A1C619F6}" srcOrd="0" destOrd="0" presId="urn:microsoft.com/office/officeart/2005/8/layout/hierarchy1"/>
    <dgm:cxn modelId="{BEBCDDE1-4AE7-4B89-9EF7-A755FCFBEB80}" type="presParOf" srcId="{59EDF973-7196-49CE-8BEA-D0F5A1C619F6}" destId="{68D4DCF3-3117-4A41-90A2-925C45C654BC}" srcOrd="0" destOrd="0" presId="urn:microsoft.com/office/officeart/2005/8/layout/hierarchy1"/>
    <dgm:cxn modelId="{8256E0DF-7E8E-4016-9E00-A0F02D943632}" type="presParOf" srcId="{59EDF973-7196-49CE-8BEA-D0F5A1C619F6}" destId="{44E948D3-26F4-4D96-84DF-F9933A187B31}" srcOrd="1" destOrd="0" presId="urn:microsoft.com/office/officeart/2005/8/layout/hierarchy1"/>
    <dgm:cxn modelId="{E92B729E-D4F7-4B8B-B696-4BA2DDECFDEE}" type="presParOf" srcId="{CCEBC0B2-1E1A-4C5F-A1DA-41FAE0B4E929}" destId="{C2C69792-9506-4066-BF66-A5FD4A166B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26AC85-A8CC-47E3-9ED2-0A20A26CCC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9829EB-4C4D-417F-B464-6F1150B2E903}">
      <dgm:prSet phldrT="[Text]"/>
      <dgm:spPr/>
      <dgm:t>
        <a:bodyPr/>
        <a:lstStyle/>
        <a:p>
          <a:r>
            <a:rPr lang="en-US" dirty="0"/>
            <a:t>AVP, EDI-R</a:t>
          </a:r>
        </a:p>
      </dgm:t>
    </dgm:pt>
    <dgm:pt modelId="{E6FDAEEF-53FB-4D09-8E9C-7910C1654F5B}" type="parTrans" cxnId="{3A43F744-F3B7-46A7-9EC5-51CA637C6025}">
      <dgm:prSet/>
      <dgm:spPr/>
      <dgm:t>
        <a:bodyPr/>
        <a:lstStyle/>
        <a:p>
          <a:endParaRPr lang="en-US"/>
        </a:p>
      </dgm:t>
    </dgm:pt>
    <dgm:pt modelId="{331C050F-5591-45DC-915B-CC9052711B03}" type="sibTrans" cxnId="{3A43F744-F3B7-46A7-9EC5-51CA637C6025}">
      <dgm:prSet/>
      <dgm:spPr/>
      <dgm:t>
        <a:bodyPr/>
        <a:lstStyle/>
        <a:p>
          <a:endParaRPr lang="en-CA"/>
        </a:p>
      </dgm:t>
    </dgm:pt>
    <dgm:pt modelId="{073F1D99-3093-44D2-A333-524C47C8B2E6}">
      <dgm:prSet phldrT="[Text]"/>
      <dgm:spPr/>
      <dgm:t>
        <a:bodyPr/>
        <a:lstStyle/>
        <a:p>
          <a:r>
            <a:rPr lang="en-US" dirty="0"/>
            <a:t>Senior Director, EDI-R </a:t>
          </a:r>
        </a:p>
      </dgm:t>
    </dgm:pt>
    <dgm:pt modelId="{12C6CDC7-C1C6-476A-B452-7E1C1A46E29E}" type="parTrans" cxnId="{77C03166-1A2B-4CF8-BC07-613EBF399D0D}">
      <dgm:prSet/>
      <dgm:spPr/>
      <dgm:t>
        <a:bodyPr/>
        <a:lstStyle/>
        <a:p>
          <a:endParaRPr lang="en-US"/>
        </a:p>
      </dgm:t>
    </dgm:pt>
    <dgm:pt modelId="{1E1F4D54-87F7-4D6A-9703-B4410C4FA1EB}" type="sibTrans" cxnId="{77C03166-1A2B-4CF8-BC07-613EBF399D0D}">
      <dgm:prSet/>
      <dgm:spPr/>
      <dgm:t>
        <a:bodyPr/>
        <a:lstStyle/>
        <a:p>
          <a:endParaRPr lang="en-US" dirty="0"/>
        </a:p>
      </dgm:t>
    </dgm:pt>
    <dgm:pt modelId="{6F237252-B7DF-45E4-B4E2-312F43CEC757}">
      <dgm:prSet/>
      <dgm:spPr/>
      <dgm:t>
        <a:bodyPr/>
        <a:lstStyle/>
        <a:p>
          <a:r>
            <a:rPr lang="en-US" dirty="0"/>
            <a:t>Equity Office</a:t>
          </a:r>
        </a:p>
      </dgm:t>
    </dgm:pt>
    <dgm:pt modelId="{3B6DF13F-F44D-4161-8853-49FAAE3D4C9E}" type="parTrans" cxnId="{7DB0DDF2-E281-461F-B9C6-2E4D6AC53E22}">
      <dgm:prSet/>
      <dgm:spPr/>
      <dgm:t>
        <a:bodyPr/>
        <a:lstStyle/>
        <a:p>
          <a:endParaRPr lang="en-US"/>
        </a:p>
      </dgm:t>
    </dgm:pt>
    <dgm:pt modelId="{37C23554-AA18-4088-A24F-5E68FE28F82E}" type="sibTrans" cxnId="{7DB0DDF2-E281-461F-B9C6-2E4D6AC53E22}">
      <dgm:prSet/>
      <dgm:spPr/>
      <dgm:t>
        <a:bodyPr/>
        <a:lstStyle/>
        <a:p>
          <a:endParaRPr lang="en-US"/>
        </a:p>
      </dgm:t>
    </dgm:pt>
    <dgm:pt modelId="{A1B43CDE-C5FB-429C-A695-C00A8CB140D6}">
      <dgm:prSet/>
      <dgm:spPr/>
      <dgm:t>
        <a:bodyPr/>
        <a:lstStyle/>
        <a:p>
          <a:r>
            <a:rPr lang="en-US" dirty="0"/>
            <a:t>Anti-racism Office</a:t>
          </a:r>
        </a:p>
      </dgm:t>
    </dgm:pt>
    <dgm:pt modelId="{247F0B53-775B-4ED3-9D80-BD612AEE6CD9}" type="parTrans" cxnId="{DC768902-A526-4E83-800C-64200722427B}">
      <dgm:prSet/>
      <dgm:spPr/>
      <dgm:t>
        <a:bodyPr/>
        <a:lstStyle/>
        <a:p>
          <a:endParaRPr lang="en-US"/>
        </a:p>
      </dgm:t>
    </dgm:pt>
    <dgm:pt modelId="{39074BFB-7EB1-4E5D-A83E-A85BF3B77AC2}" type="sibTrans" cxnId="{DC768902-A526-4E83-800C-64200722427B}">
      <dgm:prSet/>
      <dgm:spPr/>
      <dgm:t>
        <a:bodyPr/>
        <a:lstStyle/>
        <a:p>
          <a:endParaRPr lang="en-US"/>
        </a:p>
      </dgm:t>
    </dgm:pt>
    <dgm:pt modelId="{B50ABDE2-E1F8-4802-8AC6-8C49227D9BB0}">
      <dgm:prSet/>
      <dgm:spPr/>
      <dgm:t>
        <a:bodyPr/>
        <a:lstStyle/>
        <a:p>
          <a:r>
            <a:rPr lang="en-US" dirty="0"/>
            <a:t>Education and Outreach Office</a:t>
          </a:r>
        </a:p>
      </dgm:t>
    </dgm:pt>
    <dgm:pt modelId="{E2B862F4-51CD-4AED-88BF-29D2C1E5256F}" type="parTrans" cxnId="{594D16B3-AA75-47FC-B44D-E4297FC09669}">
      <dgm:prSet/>
      <dgm:spPr/>
      <dgm:t>
        <a:bodyPr/>
        <a:lstStyle/>
        <a:p>
          <a:endParaRPr lang="en-US"/>
        </a:p>
      </dgm:t>
    </dgm:pt>
    <dgm:pt modelId="{E21672DF-1D48-439E-8748-B9DB2088485E}" type="sibTrans" cxnId="{594D16B3-AA75-47FC-B44D-E4297FC09669}">
      <dgm:prSet/>
      <dgm:spPr/>
      <dgm:t>
        <a:bodyPr/>
        <a:lstStyle/>
        <a:p>
          <a:endParaRPr lang="en-US"/>
        </a:p>
      </dgm:t>
    </dgm:pt>
    <dgm:pt modelId="{BB50A31E-EA17-4628-A553-1B7E49D5718B}" type="pres">
      <dgm:prSet presAssocID="{D426AC85-A8CC-47E3-9ED2-0A20A26CCC29}" presName="hierChild1" presStyleCnt="0">
        <dgm:presLayoutVars>
          <dgm:orgChart val="1"/>
          <dgm:chPref val="1"/>
          <dgm:dir/>
          <dgm:animOne val="branch"/>
          <dgm:animLvl val="lvl"/>
          <dgm:resizeHandles/>
        </dgm:presLayoutVars>
      </dgm:prSet>
      <dgm:spPr/>
    </dgm:pt>
    <dgm:pt modelId="{355AB98A-8CCB-4A3A-8B35-7E0B5F27E0CE}" type="pres">
      <dgm:prSet presAssocID="{509829EB-4C4D-417F-B464-6F1150B2E903}" presName="hierRoot1" presStyleCnt="0">
        <dgm:presLayoutVars>
          <dgm:hierBranch val="init"/>
        </dgm:presLayoutVars>
      </dgm:prSet>
      <dgm:spPr/>
    </dgm:pt>
    <dgm:pt modelId="{13DF85A5-264F-481E-A34A-C90DCC8AB204}" type="pres">
      <dgm:prSet presAssocID="{509829EB-4C4D-417F-B464-6F1150B2E903}" presName="rootComposite1" presStyleCnt="0"/>
      <dgm:spPr/>
    </dgm:pt>
    <dgm:pt modelId="{BEAA6E44-F665-4672-9269-76524C0FDB0A}" type="pres">
      <dgm:prSet presAssocID="{509829EB-4C4D-417F-B464-6F1150B2E903}" presName="rootText1" presStyleLbl="node0" presStyleIdx="0" presStyleCnt="1">
        <dgm:presLayoutVars>
          <dgm:chPref val="3"/>
        </dgm:presLayoutVars>
      </dgm:prSet>
      <dgm:spPr/>
    </dgm:pt>
    <dgm:pt modelId="{F5C92978-6E1B-4922-8EEE-E444102F8FAB}" type="pres">
      <dgm:prSet presAssocID="{509829EB-4C4D-417F-B464-6F1150B2E903}" presName="rootConnector1" presStyleLbl="node1" presStyleIdx="0" presStyleCnt="0"/>
      <dgm:spPr/>
    </dgm:pt>
    <dgm:pt modelId="{A998C618-9F88-4BFB-B5E8-3C1786101ABE}" type="pres">
      <dgm:prSet presAssocID="{509829EB-4C4D-417F-B464-6F1150B2E903}" presName="hierChild2" presStyleCnt="0"/>
      <dgm:spPr/>
    </dgm:pt>
    <dgm:pt modelId="{A698BA5D-6751-4E59-8872-7EA06F9FD920}" type="pres">
      <dgm:prSet presAssocID="{12C6CDC7-C1C6-476A-B452-7E1C1A46E29E}" presName="Name37" presStyleLbl="parChTrans1D2" presStyleIdx="0" presStyleCnt="1"/>
      <dgm:spPr/>
    </dgm:pt>
    <dgm:pt modelId="{30A6F0A0-FEFF-4033-850E-B48E51AB4FEE}" type="pres">
      <dgm:prSet presAssocID="{073F1D99-3093-44D2-A333-524C47C8B2E6}" presName="hierRoot2" presStyleCnt="0">
        <dgm:presLayoutVars>
          <dgm:hierBranch/>
        </dgm:presLayoutVars>
      </dgm:prSet>
      <dgm:spPr/>
    </dgm:pt>
    <dgm:pt modelId="{BD65FF3C-FFFB-4C96-890E-72F8D0205E29}" type="pres">
      <dgm:prSet presAssocID="{073F1D99-3093-44D2-A333-524C47C8B2E6}" presName="rootComposite" presStyleCnt="0"/>
      <dgm:spPr/>
    </dgm:pt>
    <dgm:pt modelId="{E43BE32C-03BF-4871-B9FA-0953E7FE375F}" type="pres">
      <dgm:prSet presAssocID="{073F1D99-3093-44D2-A333-524C47C8B2E6}" presName="rootText" presStyleLbl="node2" presStyleIdx="0" presStyleCnt="1">
        <dgm:presLayoutVars>
          <dgm:chPref val="3"/>
        </dgm:presLayoutVars>
      </dgm:prSet>
      <dgm:spPr/>
    </dgm:pt>
    <dgm:pt modelId="{8FE3D694-031F-454A-804E-06FED704322D}" type="pres">
      <dgm:prSet presAssocID="{073F1D99-3093-44D2-A333-524C47C8B2E6}" presName="rootConnector" presStyleLbl="node2" presStyleIdx="0" presStyleCnt="1"/>
      <dgm:spPr/>
    </dgm:pt>
    <dgm:pt modelId="{C5A8EDD6-9CD2-4EAD-9AAD-CA16F17C5AE6}" type="pres">
      <dgm:prSet presAssocID="{073F1D99-3093-44D2-A333-524C47C8B2E6}" presName="hierChild4" presStyleCnt="0"/>
      <dgm:spPr/>
    </dgm:pt>
    <dgm:pt modelId="{7773E904-3086-4154-9191-5A4D2626D67B}" type="pres">
      <dgm:prSet presAssocID="{3B6DF13F-F44D-4161-8853-49FAAE3D4C9E}" presName="Name35" presStyleLbl="parChTrans1D3" presStyleIdx="0" presStyleCnt="3"/>
      <dgm:spPr/>
    </dgm:pt>
    <dgm:pt modelId="{89D143D3-629E-4A24-9B17-2BBC49AB9A9B}" type="pres">
      <dgm:prSet presAssocID="{6F237252-B7DF-45E4-B4E2-312F43CEC757}" presName="hierRoot2" presStyleCnt="0">
        <dgm:presLayoutVars>
          <dgm:hierBranch val="l"/>
        </dgm:presLayoutVars>
      </dgm:prSet>
      <dgm:spPr/>
    </dgm:pt>
    <dgm:pt modelId="{531E53E8-0AB5-4E08-BADD-517D4908A4EA}" type="pres">
      <dgm:prSet presAssocID="{6F237252-B7DF-45E4-B4E2-312F43CEC757}" presName="rootComposite" presStyleCnt="0"/>
      <dgm:spPr/>
    </dgm:pt>
    <dgm:pt modelId="{EC987726-E319-47D9-9A5F-74372204EA03}" type="pres">
      <dgm:prSet presAssocID="{6F237252-B7DF-45E4-B4E2-312F43CEC757}" presName="rootText" presStyleLbl="node3" presStyleIdx="0" presStyleCnt="3">
        <dgm:presLayoutVars>
          <dgm:chPref val="3"/>
        </dgm:presLayoutVars>
      </dgm:prSet>
      <dgm:spPr/>
    </dgm:pt>
    <dgm:pt modelId="{729F14BB-6279-4200-A982-1055DBF9ED2C}" type="pres">
      <dgm:prSet presAssocID="{6F237252-B7DF-45E4-B4E2-312F43CEC757}" presName="rootConnector" presStyleLbl="node3" presStyleIdx="0" presStyleCnt="3"/>
      <dgm:spPr/>
    </dgm:pt>
    <dgm:pt modelId="{879B3E48-B5A3-4F0F-9E8D-FB454ACB09EF}" type="pres">
      <dgm:prSet presAssocID="{6F237252-B7DF-45E4-B4E2-312F43CEC757}" presName="hierChild4" presStyleCnt="0"/>
      <dgm:spPr/>
    </dgm:pt>
    <dgm:pt modelId="{B59B953F-6F6D-49B0-90B0-5FAB936746B6}" type="pres">
      <dgm:prSet presAssocID="{6F237252-B7DF-45E4-B4E2-312F43CEC757}" presName="hierChild5" presStyleCnt="0"/>
      <dgm:spPr/>
    </dgm:pt>
    <dgm:pt modelId="{646DE08C-4B3C-4C86-B613-403EAF2F1A0C}" type="pres">
      <dgm:prSet presAssocID="{247F0B53-775B-4ED3-9D80-BD612AEE6CD9}" presName="Name35" presStyleLbl="parChTrans1D3" presStyleIdx="1" presStyleCnt="3"/>
      <dgm:spPr/>
    </dgm:pt>
    <dgm:pt modelId="{B988EA1D-D281-4C9C-8297-1220B15054D4}" type="pres">
      <dgm:prSet presAssocID="{A1B43CDE-C5FB-429C-A695-C00A8CB140D6}" presName="hierRoot2" presStyleCnt="0">
        <dgm:presLayoutVars>
          <dgm:hierBranch val="l"/>
        </dgm:presLayoutVars>
      </dgm:prSet>
      <dgm:spPr/>
    </dgm:pt>
    <dgm:pt modelId="{00B2803F-9EBE-4A41-B9AD-76221D47B1EE}" type="pres">
      <dgm:prSet presAssocID="{A1B43CDE-C5FB-429C-A695-C00A8CB140D6}" presName="rootComposite" presStyleCnt="0"/>
      <dgm:spPr/>
    </dgm:pt>
    <dgm:pt modelId="{56828188-0F8D-4C95-8E62-6C98D8359B1C}" type="pres">
      <dgm:prSet presAssocID="{A1B43CDE-C5FB-429C-A695-C00A8CB140D6}" presName="rootText" presStyleLbl="node3" presStyleIdx="1" presStyleCnt="3">
        <dgm:presLayoutVars>
          <dgm:chPref val="3"/>
        </dgm:presLayoutVars>
      </dgm:prSet>
      <dgm:spPr/>
    </dgm:pt>
    <dgm:pt modelId="{B45A725F-D869-47B6-9D83-CF6537471A59}" type="pres">
      <dgm:prSet presAssocID="{A1B43CDE-C5FB-429C-A695-C00A8CB140D6}" presName="rootConnector" presStyleLbl="node3" presStyleIdx="1" presStyleCnt="3"/>
      <dgm:spPr/>
    </dgm:pt>
    <dgm:pt modelId="{E3482F37-F684-468E-B97D-4A7BAB4DBFBD}" type="pres">
      <dgm:prSet presAssocID="{A1B43CDE-C5FB-429C-A695-C00A8CB140D6}" presName="hierChild4" presStyleCnt="0"/>
      <dgm:spPr/>
    </dgm:pt>
    <dgm:pt modelId="{EB6622E8-C390-4AE5-9796-3244619497B5}" type="pres">
      <dgm:prSet presAssocID="{A1B43CDE-C5FB-429C-A695-C00A8CB140D6}" presName="hierChild5" presStyleCnt="0"/>
      <dgm:spPr/>
    </dgm:pt>
    <dgm:pt modelId="{34EDBA0A-54BE-43BD-AD2E-BAB58D2B3E8E}" type="pres">
      <dgm:prSet presAssocID="{E2B862F4-51CD-4AED-88BF-29D2C1E5256F}" presName="Name35" presStyleLbl="parChTrans1D3" presStyleIdx="2" presStyleCnt="3"/>
      <dgm:spPr/>
    </dgm:pt>
    <dgm:pt modelId="{D05BF20A-499A-40EE-98E2-21EC570C19ED}" type="pres">
      <dgm:prSet presAssocID="{B50ABDE2-E1F8-4802-8AC6-8C49227D9BB0}" presName="hierRoot2" presStyleCnt="0">
        <dgm:presLayoutVars>
          <dgm:hierBranch val="l"/>
        </dgm:presLayoutVars>
      </dgm:prSet>
      <dgm:spPr/>
    </dgm:pt>
    <dgm:pt modelId="{801EA277-4282-4A1E-896A-92DB3703F1E3}" type="pres">
      <dgm:prSet presAssocID="{B50ABDE2-E1F8-4802-8AC6-8C49227D9BB0}" presName="rootComposite" presStyleCnt="0"/>
      <dgm:spPr/>
    </dgm:pt>
    <dgm:pt modelId="{520EA588-4E27-42EB-A747-B06B0E111E88}" type="pres">
      <dgm:prSet presAssocID="{B50ABDE2-E1F8-4802-8AC6-8C49227D9BB0}" presName="rootText" presStyleLbl="node3" presStyleIdx="2" presStyleCnt="3">
        <dgm:presLayoutVars>
          <dgm:chPref val="3"/>
        </dgm:presLayoutVars>
      </dgm:prSet>
      <dgm:spPr/>
    </dgm:pt>
    <dgm:pt modelId="{3FF15C5F-352A-4B07-9057-04A31296AB93}" type="pres">
      <dgm:prSet presAssocID="{B50ABDE2-E1F8-4802-8AC6-8C49227D9BB0}" presName="rootConnector" presStyleLbl="node3" presStyleIdx="2" presStyleCnt="3"/>
      <dgm:spPr/>
    </dgm:pt>
    <dgm:pt modelId="{D15382C8-4379-4519-A782-3DBC51A7A26B}" type="pres">
      <dgm:prSet presAssocID="{B50ABDE2-E1F8-4802-8AC6-8C49227D9BB0}" presName="hierChild4" presStyleCnt="0"/>
      <dgm:spPr/>
    </dgm:pt>
    <dgm:pt modelId="{1F9BC7DB-F45B-44AF-80BD-5A273B9474FF}" type="pres">
      <dgm:prSet presAssocID="{B50ABDE2-E1F8-4802-8AC6-8C49227D9BB0}" presName="hierChild5" presStyleCnt="0"/>
      <dgm:spPr/>
    </dgm:pt>
    <dgm:pt modelId="{017029C0-ED63-42C6-BC15-6EC4284758E1}" type="pres">
      <dgm:prSet presAssocID="{073F1D99-3093-44D2-A333-524C47C8B2E6}" presName="hierChild5" presStyleCnt="0"/>
      <dgm:spPr/>
    </dgm:pt>
    <dgm:pt modelId="{B0323EAA-4CF5-4A30-93A9-383CD041ACDA}" type="pres">
      <dgm:prSet presAssocID="{509829EB-4C4D-417F-B464-6F1150B2E903}" presName="hierChild3" presStyleCnt="0"/>
      <dgm:spPr/>
    </dgm:pt>
  </dgm:ptLst>
  <dgm:cxnLst>
    <dgm:cxn modelId="{DC768902-A526-4E83-800C-64200722427B}" srcId="{073F1D99-3093-44D2-A333-524C47C8B2E6}" destId="{A1B43CDE-C5FB-429C-A695-C00A8CB140D6}" srcOrd="1" destOrd="0" parTransId="{247F0B53-775B-4ED3-9D80-BD612AEE6CD9}" sibTransId="{39074BFB-7EB1-4E5D-A83E-A85BF3B77AC2}"/>
    <dgm:cxn modelId="{3E0CC404-A98F-4DF2-B5D6-2BE2B190B8DF}" type="presOf" srcId="{509829EB-4C4D-417F-B464-6F1150B2E903}" destId="{F5C92978-6E1B-4922-8EEE-E444102F8FAB}" srcOrd="1" destOrd="0" presId="urn:microsoft.com/office/officeart/2005/8/layout/orgChart1"/>
    <dgm:cxn modelId="{21300609-4A15-4E6E-8E01-BD23CC1E9AFE}" type="presOf" srcId="{B50ABDE2-E1F8-4802-8AC6-8C49227D9BB0}" destId="{520EA588-4E27-42EB-A747-B06B0E111E88}" srcOrd="0" destOrd="0" presId="urn:microsoft.com/office/officeart/2005/8/layout/orgChart1"/>
    <dgm:cxn modelId="{FC23AF11-991F-4B7E-B322-6C7EA2DD1F12}" type="presOf" srcId="{6F237252-B7DF-45E4-B4E2-312F43CEC757}" destId="{EC987726-E319-47D9-9A5F-74372204EA03}" srcOrd="0" destOrd="0" presId="urn:microsoft.com/office/officeart/2005/8/layout/orgChart1"/>
    <dgm:cxn modelId="{A37B7C30-C012-4066-87E9-AAAB0A1E6077}" type="presOf" srcId="{E2B862F4-51CD-4AED-88BF-29D2C1E5256F}" destId="{34EDBA0A-54BE-43BD-AD2E-BAB58D2B3E8E}" srcOrd="0" destOrd="0" presId="urn:microsoft.com/office/officeart/2005/8/layout/orgChart1"/>
    <dgm:cxn modelId="{D334C835-329E-40D5-A40A-BE19CCF08477}" type="presOf" srcId="{A1B43CDE-C5FB-429C-A695-C00A8CB140D6}" destId="{B45A725F-D869-47B6-9D83-CF6537471A59}" srcOrd="1" destOrd="0" presId="urn:microsoft.com/office/officeart/2005/8/layout/orgChart1"/>
    <dgm:cxn modelId="{7D11145E-7D31-47E8-8403-7DBCFA966084}" type="presOf" srcId="{6F237252-B7DF-45E4-B4E2-312F43CEC757}" destId="{729F14BB-6279-4200-A982-1055DBF9ED2C}" srcOrd="1" destOrd="0" presId="urn:microsoft.com/office/officeart/2005/8/layout/orgChart1"/>
    <dgm:cxn modelId="{42764F43-7F21-42D4-BA74-B9987C038287}" type="presOf" srcId="{D426AC85-A8CC-47E3-9ED2-0A20A26CCC29}" destId="{BB50A31E-EA17-4628-A553-1B7E49D5718B}" srcOrd="0" destOrd="0" presId="urn:microsoft.com/office/officeart/2005/8/layout/orgChart1"/>
    <dgm:cxn modelId="{3A43F744-F3B7-46A7-9EC5-51CA637C6025}" srcId="{D426AC85-A8CC-47E3-9ED2-0A20A26CCC29}" destId="{509829EB-4C4D-417F-B464-6F1150B2E903}" srcOrd="0" destOrd="0" parTransId="{E6FDAEEF-53FB-4D09-8E9C-7910C1654F5B}" sibTransId="{331C050F-5591-45DC-915B-CC9052711B03}"/>
    <dgm:cxn modelId="{77C03166-1A2B-4CF8-BC07-613EBF399D0D}" srcId="{509829EB-4C4D-417F-B464-6F1150B2E903}" destId="{073F1D99-3093-44D2-A333-524C47C8B2E6}" srcOrd="0" destOrd="0" parTransId="{12C6CDC7-C1C6-476A-B452-7E1C1A46E29E}" sibTransId="{1E1F4D54-87F7-4D6A-9703-B4410C4FA1EB}"/>
    <dgm:cxn modelId="{D6C52B48-EF65-49A6-851A-D261A998FDE0}" type="presOf" srcId="{073F1D99-3093-44D2-A333-524C47C8B2E6}" destId="{E43BE32C-03BF-4871-B9FA-0953E7FE375F}" srcOrd="0" destOrd="0" presId="urn:microsoft.com/office/officeart/2005/8/layout/orgChart1"/>
    <dgm:cxn modelId="{2966D353-285D-479C-B9F0-103A22FAA894}" type="presOf" srcId="{509829EB-4C4D-417F-B464-6F1150B2E903}" destId="{BEAA6E44-F665-4672-9269-76524C0FDB0A}" srcOrd="0" destOrd="0" presId="urn:microsoft.com/office/officeart/2005/8/layout/orgChart1"/>
    <dgm:cxn modelId="{BCE6838A-2103-4EEC-9A41-09480E1A0C0C}" type="presOf" srcId="{073F1D99-3093-44D2-A333-524C47C8B2E6}" destId="{8FE3D694-031F-454A-804E-06FED704322D}" srcOrd="1" destOrd="0" presId="urn:microsoft.com/office/officeart/2005/8/layout/orgChart1"/>
    <dgm:cxn modelId="{3068C191-8D4A-46DC-A6B6-F4117C767880}" type="presOf" srcId="{12C6CDC7-C1C6-476A-B452-7E1C1A46E29E}" destId="{A698BA5D-6751-4E59-8872-7EA06F9FD920}" srcOrd="0" destOrd="0" presId="urn:microsoft.com/office/officeart/2005/8/layout/orgChart1"/>
    <dgm:cxn modelId="{AD5FE199-755D-4D3F-8D58-02E3AD341260}" type="presOf" srcId="{247F0B53-775B-4ED3-9D80-BD612AEE6CD9}" destId="{646DE08C-4B3C-4C86-B613-403EAF2F1A0C}" srcOrd="0" destOrd="0" presId="urn:microsoft.com/office/officeart/2005/8/layout/orgChart1"/>
    <dgm:cxn modelId="{F7A16BB2-9F3A-4602-BEEA-871287AD8511}" type="presOf" srcId="{B50ABDE2-E1F8-4802-8AC6-8C49227D9BB0}" destId="{3FF15C5F-352A-4B07-9057-04A31296AB93}" srcOrd="1" destOrd="0" presId="urn:microsoft.com/office/officeart/2005/8/layout/orgChart1"/>
    <dgm:cxn modelId="{594D16B3-AA75-47FC-B44D-E4297FC09669}" srcId="{073F1D99-3093-44D2-A333-524C47C8B2E6}" destId="{B50ABDE2-E1F8-4802-8AC6-8C49227D9BB0}" srcOrd="2" destOrd="0" parTransId="{E2B862F4-51CD-4AED-88BF-29D2C1E5256F}" sibTransId="{E21672DF-1D48-439E-8748-B9DB2088485E}"/>
    <dgm:cxn modelId="{7F4450D2-A2BC-4D97-BA12-C64E4738EC6D}" type="presOf" srcId="{3B6DF13F-F44D-4161-8853-49FAAE3D4C9E}" destId="{7773E904-3086-4154-9191-5A4D2626D67B}" srcOrd="0" destOrd="0" presId="urn:microsoft.com/office/officeart/2005/8/layout/orgChart1"/>
    <dgm:cxn modelId="{7DB0DDF2-E281-461F-B9C6-2E4D6AC53E22}" srcId="{073F1D99-3093-44D2-A333-524C47C8B2E6}" destId="{6F237252-B7DF-45E4-B4E2-312F43CEC757}" srcOrd="0" destOrd="0" parTransId="{3B6DF13F-F44D-4161-8853-49FAAE3D4C9E}" sibTransId="{37C23554-AA18-4088-A24F-5E68FE28F82E}"/>
    <dgm:cxn modelId="{45A388F5-0451-4E28-B9C4-3405DB2B68AC}" type="presOf" srcId="{A1B43CDE-C5FB-429C-A695-C00A8CB140D6}" destId="{56828188-0F8D-4C95-8E62-6C98D8359B1C}" srcOrd="0" destOrd="0" presId="urn:microsoft.com/office/officeart/2005/8/layout/orgChart1"/>
    <dgm:cxn modelId="{80C919BD-674B-4241-90FA-996EF00D77F0}" type="presParOf" srcId="{BB50A31E-EA17-4628-A553-1B7E49D5718B}" destId="{355AB98A-8CCB-4A3A-8B35-7E0B5F27E0CE}" srcOrd="0" destOrd="0" presId="urn:microsoft.com/office/officeart/2005/8/layout/orgChart1"/>
    <dgm:cxn modelId="{E7DF5686-9957-462B-BD0A-4F63F19EE7E8}" type="presParOf" srcId="{355AB98A-8CCB-4A3A-8B35-7E0B5F27E0CE}" destId="{13DF85A5-264F-481E-A34A-C90DCC8AB204}" srcOrd="0" destOrd="0" presId="urn:microsoft.com/office/officeart/2005/8/layout/orgChart1"/>
    <dgm:cxn modelId="{D8B4E3C1-BF6E-4977-B1A2-D810E1B218BD}" type="presParOf" srcId="{13DF85A5-264F-481E-A34A-C90DCC8AB204}" destId="{BEAA6E44-F665-4672-9269-76524C0FDB0A}" srcOrd="0" destOrd="0" presId="urn:microsoft.com/office/officeart/2005/8/layout/orgChart1"/>
    <dgm:cxn modelId="{424B5B52-42D8-4531-8248-9C9462842A47}" type="presParOf" srcId="{13DF85A5-264F-481E-A34A-C90DCC8AB204}" destId="{F5C92978-6E1B-4922-8EEE-E444102F8FAB}" srcOrd="1" destOrd="0" presId="urn:microsoft.com/office/officeart/2005/8/layout/orgChart1"/>
    <dgm:cxn modelId="{0A33E9EA-2F77-42F9-A015-66F51D3346B3}" type="presParOf" srcId="{355AB98A-8CCB-4A3A-8B35-7E0B5F27E0CE}" destId="{A998C618-9F88-4BFB-B5E8-3C1786101ABE}" srcOrd="1" destOrd="0" presId="urn:microsoft.com/office/officeart/2005/8/layout/orgChart1"/>
    <dgm:cxn modelId="{390C2399-BE2F-4473-90D2-A2B6F004C607}" type="presParOf" srcId="{A998C618-9F88-4BFB-B5E8-3C1786101ABE}" destId="{A698BA5D-6751-4E59-8872-7EA06F9FD920}" srcOrd="0" destOrd="0" presId="urn:microsoft.com/office/officeart/2005/8/layout/orgChart1"/>
    <dgm:cxn modelId="{1584859C-2501-469F-99CD-E575B0C9F8EA}" type="presParOf" srcId="{A998C618-9F88-4BFB-B5E8-3C1786101ABE}" destId="{30A6F0A0-FEFF-4033-850E-B48E51AB4FEE}" srcOrd="1" destOrd="0" presId="urn:microsoft.com/office/officeart/2005/8/layout/orgChart1"/>
    <dgm:cxn modelId="{B85B899D-F0F5-49FC-9A3F-78388AB5025B}" type="presParOf" srcId="{30A6F0A0-FEFF-4033-850E-B48E51AB4FEE}" destId="{BD65FF3C-FFFB-4C96-890E-72F8D0205E29}" srcOrd="0" destOrd="0" presId="urn:microsoft.com/office/officeart/2005/8/layout/orgChart1"/>
    <dgm:cxn modelId="{C214F100-9804-46A8-89A2-A4DF7498C913}" type="presParOf" srcId="{BD65FF3C-FFFB-4C96-890E-72F8D0205E29}" destId="{E43BE32C-03BF-4871-B9FA-0953E7FE375F}" srcOrd="0" destOrd="0" presId="urn:microsoft.com/office/officeart/2005/8/layout/orgChart1"/>
    <dgm:cxn modelId="{C71A1FCF-144D-4564-8983-E62B3F790805}" type="presParOf" srcId="{BD65FF3C-FFFB-4C96-890E-72F8D0205E29}" destId="{8FE3D694-031F-454A-804E-06FED704322D}" srcOrd="1" destOrd="0" presId="urn:microsoft.com/office/officeart/2005/8/layout/orgChart1"/>
    <dgm:cxn modelId="{C3B54ED3-B04A-4D52-818F-9E2C8344A708}" type="presParOf" srcId="{30A6F0A0-FEFF-4033-850E-B48E51AB4FEE}" destId="{C5A8EDD6-9CD2-4EAD-9AAD-CA16F17C5AE6}" srcOrd="1" destOrd="0" presId="urn:microsoft.com/office/officeart/2005/8/layout/orgChart1"/>
    <dgm:cxn modelId="{2E9E9A68-DFC2-4CE4-9B51-5182FF314C4C}" type="presParOf" srcId="{C5A8EDD6-9CD2-4EAD-9AAD-CA16F17C5AE6}" destId="{7773E904-3086-4154-9191-5A4D2626D67B}" srcOrd="0" destOrd="0" presId="urn:microsoft.com/office/officeart/2005/8/layout/orgChart1"/>
    <dgm:cxn modelId="{4E37A20F-F1E3-4571-A602-5AE2BEF79F34}" type="presParOf" srcId="{C5A8EDD6-9CD2-4EAD-9AAD-CA16F17C5AE6}" destId="{89D143D3-629E-4A24-9B17-2BBC49AB9A9B}" srcOrd="1" destOrd="0" presId="urn:microsoft.com/office/officeart/2005/8/layout/orgChart1"/>
    <dgm:cxn modelId="{2B193FE8-73DB-41A4-9F9C-E37562A194FA}" type="presParOf" srcId="{89D143D3-629E-4A24-9B17-2BBC49AB9A9B}" destId="{531E53E8-0AB5-4E08-BADD-517D4908A4EA}" srcOrd="0" destOrd="0" presId="urn:microsoft.com/office/officeart/2005/8/layout/orgChart1"/>
    <dgm:cxn modelId="{F5C3B06D-582B-44B7-B942-D8E395E52128}" type="presParOf" srcId="{531E53E8-0AB5-4E08-BADD-517D4908A4EA}" destId="{EC987726-E319-47D9-9A5F-74372204EA03}" srcOrd="0" destOrd="0" presId="urn:microsoft.com/office/officeart/2005/8/layout/orgChart1"/>
    <dgm:cxn modelId="{211A9443-9494-4B1C-B015-4E2951346BE4}" type="presParOf" srcId="{531E53E8-0AB5-4E08-BADD-517D4908A4EA}" destId="{729F14BB-6279-4200-A982-1055DBF9ED2C}" srcOrd="1" destOrd="0" presId="urn:microsoft.com/office/officeart/2005/8/layout/orgChart1"/>
    <dgm:cxn modelId="{26C26BBD-BBEA-462D-A497-59B17B8FD9E7}" type="presParOf" srcId="{89D143D3-629E-4A24-9B17-2BBC49AB9A9B}" destId="{879B3E48-B5A3-4F0F-9E8D-FB454ACB09EF}" srcOrd="1" destOrd="0" presId="urn:microsoft.com/office/officeart/2005/8/layout/orgChart1"/>
    <dgm:cxn modelId="{81A224C2-51B5-4CC3-8985-C87495C32929}" type="presParOf" srcId="{89D143D3-629E-4A24-9B17-2BBC49AB9A9B}" destId="{B59B953F-6F6D-49B0-90B0-5FAB936746B6}" srcOrd="2" destOrd="0" presId="urn:microsoft.com/office/officeart/2005/8/layout/orgChart1"/>
    <dgm:cxn modelId="{90EE41E8-3F31-4688-B73F-7A61F513D6E3}" type="presParOf" srcId="{C5A8EDD6-9CD2-4EAD-9AAD-CA16F17C5AE6}" destId="{646DE08C-4B3C-4C86-B613-403EAF2F1A0C}" srcOrd="2" destOrd="0" presId="urn:microsoft.com/office/officeart/2005/8/layout/orgChart1"/>
    <dgm:cxn modelId="{7B39150E-90F3-4440-9314-78A52E6DB6D3}" type="presParOf" srcId="{C5A8EDD6-9CD2-4EAD-9AAD-CA16F17C5AE6}" destId="{B988EA1D-D281-4C9C-8297-1220B15054D4}" srcOrd="3" destOrd="0" presId="urn:microsoft.com/office/officeart/2005/8/layout/orgChart1"/>
    <dgm:cxn modelId="{4CFDA08E-A1AE-4F62-A4D9-7A399787439C}" type="presParOf" srcId="{B988EA1D-D281-4C9C-8297-1220B15054D4}" destId="{00B2803F-9EBE-4A41-B9AD-76221D47B1EE}" srcOrd="0" destOrd="0" presId="urn:microsoft.com/office/officeart/2005/8/layout/orgChart1"/>
    <dgm:cxn modelId="{1B8CBBAD-B03C-4E0A-A45B-E7BA2D89F141}" type="presParOf" srcId="{00B2803F-9EBE-4A41-B9AD-76221D47B1EE}" destId="{56828188-0F8D-4C95-8E62-6C98D8359B1C}" srcOrd="0" destOrd="0" presId="urn:microsoft.com/office/officeart/2005/8/layout/orgChart1"/>
    <dgm:cxn modelId="{ED6EB8FB-B1AC-4088-BF23-8800A6E2D27E}" type="presParOf" srcId="{00B2803F-9EBE-4A41-B9AD-76221D47B1EE}" destId="{B45A725F-D869-47B6-9D83-CF6537471A59}" srcOrd="1" destOrd="0" presId="urn:microsoft.com/office/officeart/2005/8/layout/orgChart1"/>
    <dgm:cxn modelId="{973A7D6C-D653-452F-83FC-71D6C5795099}" type="presParOf" srcId="{B988EA1D-D281-4C9C-8297-1220B15054D4}" destId="{E3482F37-F684-468E-B97D-4A7BAB4DBFBD}" srcOrd="1" destOrd="0" presId="urn:microsoft.com/office/officeart/2005/8/layout/orgChart1"/>
    <dgm:cxn modelId="{19951D84-D89B-4685-8294-6E3FDED7A675}" type="presParOf" srcId="{B988EA1D-D281-4C9C-8297-1220B15054D4}" destId="{EB6622E8-C390-4AE5-9796-3244619497B5}" srcOrd="2" destOrd="0" presId="urn:microsoft.com/office/officeart/2005/8/layout/orgChart1"/>
    <dgm:cxn modelId="{8C9D31CA-1907-4882-8869-74DA05E9089E}" type="presParOf" srcId="{C5A8EDD6-9CD2-4EAD-9AAD-CA16F17C5AE6}" destId="{34EDBA0A-54BE-43BD-AD2E-BAB58D2B3E8E}" srcOrd="4" destOrd="0" presId="urn:microsoft.com/office/officeart/2005/8/layout/orgChart1"/>
    <dgm:cxn modelId="{4F5B3D04-A6BD-40E9-AFF0-7BF7058D3016}" type="presParOf" srcId="{C5A8EDD6-9CD2-4EAD-9AAD-CA16F17C5AE6}" destId="{D05BF20A-499A-40EE-98E2-21EC570C19ED}" srcOrd="5" destOrd="0" presId="urn:microsoft.com/office/officeart/2005/8/layout/orgChart1"/>
    <dgm:cxn modelId="{BEA30F36-38E7-4482-8D81-785234502DFF}" type="presParOf" srcId="{D05BF20A-499A-40EE-98E2-21EC570C19ED}" destId="{801EA277-4282-4A1E-896A-92DB3703F1E3}" srcOrd="0" destOrd="0" presId="urn:microsoft.com/office/officeart/2005/8/layout/orgChart1"/>
    <dgm:cxn modelId="{2E77FD69-328A-4017-A548-278D978C19F9}" type="presParOf" srcId="{801EA277-4282-4A1E-896A-92DB3703F1E3}" destId="{520EA588-4E27-42EB-A747-B06B0E111E88}" srcOrd="0" destOrd="0" presId="urn:microsoft.com/office/officeart/2005/8/layout/orgChart1"/>
    <dgm:cxn modelId="{3B2BE10F-71CA-4BFC-83CB-9049F8B538AF}" type="presParOf" srcId="{801EA277-4282-4A1E-896A-92DB3703F1E3}" destId="{3FF15C5F-352A-4B07-9057-04A31296AB93}" srcOrd="1" destOrd="0" presId="urn:microsoft.com/office/officeart/2005/8/layout/orgChart1"/>
    <dgm:cxn modelId="{F8168136-7F33-447F-934A-8122E537B01D}" type="presParOf" srcId="{D05BF20A-499A-40EE-98E2-21EC570C19ED}" destId="{D15382C8-4379-4519-A782-3DBC51A7A26B}" srcOrd="1" destOrd="0" presId="urn:microsoft.com/office/officeart/2005/8/layout/orgChart1"/>
    <dgm:cxn modelId="{80249B2C-96ED-4336-BC56-4BB4F5B335A2}" type="presParOf" srcId="{D05BF20A-499A-40EE-98E2-21EC570C19ED}" destId="{1F9BC7DB-F45B-44AF-80BD-5A273B9474FF}" srcOrd="2" destOrd="0" presId="urn:microsoft.com/office/officeart/2005/8/layout/orgChart1"/>
    <dgm:cxn modelId="{71D18E12-CF8E-47F1-9049-1D2CBF3CEEBB}" type="presParOf" srcId="{30A6F0A0-FEFF-4033-850E-B48E51AB4FEE}" destId="{017029C0-ED63-42C6-BC15-6EC4284758E1}" srcOrd="2" destOrd="0" presId="urn:microsoft.com/office/officeart/2005/8/layout/orgChart1"/>
    <dgm:cxn modelId="{A7406859-4BEE-418A-BFC9-678926375FB9}" type="presParOf" srcId="{355AB98A-8CCB-4A3A-8B35-7E0B5F27E0CE}" destId="{B0323EAA-4CF5-4A30-93A9-383CD041ACD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C3E4BD-E48D-48C7-981C-F0390C0CA90D}" type="doc">
      <dgm:prSet loTypeId="urn:microsoft.com/office/officeart/2005/8/layout/cycle8" loCatId="cycle" qsTypeId="urn:microsoft.com/office/officeart/2005/8/quickstyle/simple1" qsCatId="simple" csTypeId="urn:microsoft.com/office/officeart/2005/8/colors/accent1_2" csCatId="accent1" phldr="1"/>
      <dgm:spPr/>
    </dgm:pt>
    <dgm:pt modelId="{3796D3A8-4EC9-4032-BAB9-EE47AC61C6D4}">
      <dgm:prSet phldrT="[Text]"/>
      <dgm:spPr/>
      <dgm:t>
        <a:bodyPr/>
        <a:lstStyle/>
        <a:p>
          <a:r>
            <a:rPr lang="en-US" dirty="0"/>
            <a:t>Systemic Change</a:t>
          </a:r>
        </a:p>
      </dgm:t>
    </dgm:pt>
    <dgm:pt modelId="{B7406F6B-9652-4DAE-8D7D-1D36F042B73C}" type="parTrans" cxnId="{767D7E70-57A9-4019-9600-6E619EEDEBFB}">
      <dgm:prSet/>
      <dgm:spPr/>
      <dgm:t>
        <a:bodyPr/>
        <a:lstStyle/>
        <a:p>
          <a:endParaRPr lang="en-US"/>
        </a:p>
      </dgm:t>
    </dgm:pt>
    <dgm:pt modelId="{A4842617-FB07-4257-883C-4964ED2D3331}" type="sibTrans" cxnId="{767D7E70-57A9-4019-9600-6E619EEDEBFB}">
      <dgm:prSet/>
      <dgm:spPr/>
      <dgm:t>
        <a:bodyPr/>
        <a:lstStyle/>
        <a:p>
          <a:endParaRPr lang="en-US"/>
        </a:p>
      </dgm:t>
    </dgm:pt>
    <dgm:pt modelId="{A6D30928-34C3-4AA1-9070-9D447A080F47}">
      <dgm:prSet phldrT="[Text]"/>
      <dgm:spPr/>
      <dgm:t>
        <a:bodyPr/>
        <a:lstStyle/>
        <a:p>
          <a:r>
            <a:rPr lang="en-US" dirty="0"/>
            <a:t>Education and Outreach</a:t>
          </a:r>
        </a:p>
      </dgm:t>
    </dgm:pt>
    <dgm:pt modelId="{C65CE726-FD9B-4D90-97EA-9D32FE4E0932}" type="parTrans" cxnId="{63801AC4-3119-4244-BD67-5DD2EAB6B278}">
      <dgm:prSet/>
      <dgm:spPr/>
      <dgm:t>
        <a:bodyPr/>
        <a:lstStyle/>
        <a:p>
          <a:endParaRPr lang="en-US"/>
        </a:p>
      </dgm:t>
    </dgm:pt>
    <dgm:pt modelId="{56825DD1-D617-4BD4-B669-133A8FB4CF1F}" type="sibTrans" cxnId="{63801AC4-3119-4244-BD67-5DD2EAB6B278}">
      <dgm:prSet/>
      <dgm:spPr/>
      <dgm:t>
        <a:bodyPr/>
        <a:lstStyle/>
        <a:p>
          <a:endParaRPr lang="en-US"/>
        </a:p>
      </dgm:t>
    </dgm:pt>
    <dgm:pt modelId="{01311A6E-B126-4455-8523-B53436290616}">
      <dgm:prSet phldrT="[Text]"/>
      <dgm:spPr/>
      <dgm:t>
        <a:bodyPr/>
        <a:lstStyle/>
        <a:p>
          <a:r>
            <a:rPr lang="en-US" dirty="0"/>
            <a:t>Individual Support</a:t>
          </a:r>
        </a:p>
      </dgm:t>
    </dgm:pt>
    <dgm:pt modelId="{EC47228C-E9DF-453C-951E-E90639BD05BD}" type="parTrans" cxnId="{3CF9CEAC-63DE-4BA9-935E-11F4BECF4B37}">
      <dgm:prSet/>
      <dgm:spPr/>
      <dgm:t>
        <a:bodyPr/>
        <a:lstStyle/>
        <a:p>
          <a:endParaRPr lang="en-US"/>
        </a:p>
      </dgm:t>
    </dgm:pt>
    <dgm:pt modelId="{8FA05764-ABAA-4441-AE79-28AFC572E9CA}" type="sibTrans" cxnId="{3CF9CEAC-63DE-4BA9-935E-11F4BECF4B37}">
      <dgm:prSet/>
      <dgm:spPr/>
      <dgm:t>
        <a:bodyPr/>
        <a:lstStyle/>
        <a:p>
          <a:endParaRPr lang="en-US"/>
        </a:p>
      </dgm:t>
    </dgm:pt>
    <dgm:pt modelId="{3BB973F6-CE2F-49BE-94BF-EC9B7579B4DF}" type="pres">
      <dgm:prSet presAssocID="{54C3E4BD-E48D-48C7-981C-F0390C0CA90D}" presName="compositeShape" presStyleCnt="0">
        <dgm:presLayoutVars>
          <dgm:chMax val="7"/>
          <dgm:dir/>
          <dgm:resizeHandles val="exact"/>
        </dgm:presLayoutVars>
      </dgm:prSet>
      <dgm:spPr/>
    </dgm:pt>
    <dgm:pt modelId="{95E86E15-2340-46E4-A54F-C1D69D6CA3BF}" type="pres">
      <dgm:prSet presAssocID="{54C3E4BD-E48D-48C7-981C-F0390C0CA90D}" presName="wedge1" presStyleLbl="node1" presStyleIdx="0" presStyleCnt="3"/>
      <dgm:spPr/>
    </dgm:pt>
    <dgm:pt modelId="{BC472E9E-C396-44FF-9923-855394AC2D4C}" type="pres">
      <dgm:prSet presAssocID="{54C3E4BD-E48D-48C7-981C-F0390C0CA90D}" presName="dummy1a" presStyleCnt="0"/>
      <dgm:spPr/>
    </dgm:pt>
    <dgm:pt modelId="{18CA6F9C-2245-40EE-91F6-C6D0DC9A7A2F}" type="pres">
      <dgm:prSet presAssocID="{54C3E4BD-E48D-48C7-981C-F0390C0CA90D}" presName="dummy1b" presStyleCnt="0"/>
      <dgm:spPr/>
    </dgm:pt>
    <dgm:pt modelId="{A2C89308-62DC-4A76-9157-8F0491FB94CA}" type="pres">
      <dgm:prSet presAssocID="{54C3E4BD-E48D-48C7-981C-F0390C0CA90D}" presName="wedge1Tx" presStyleLbl="node1" presStyleIdx="0" presStyleCnt="3">
        <dgm:presLayoutVars>
          <dgm:chMax val="0"/>
          <dgm:chPref val="0"/>
          <dgm:bulletEnabled val="1"/>
        </dgm:presLayoutVars>
      </dgm:prSet>
      <dgm:spPr/>
    </dgm:pt>
    <dgm:pt modelId="{6784AC17-1800-44EC-AF1D-690069D404FD}" type="pres">
      <dgm:prSet presAssocID="{54C3E4BD-E48D-48C7-981C-F0390C0CA90D}" presName="wedge2" presStyleLbl="node1" presStyleIdx="1" presStyleCnt="3"/>
      <dgm:spPr/>
    </dgm:pt>
    <dgm:pt modelId="{F425F52B-1D0A-485C-B804-6C43FE48DC06}" type="pres">
      <dgm:prSet presAssocID="{54C3E4BD-E48D-48C7-981C-F0390C0CA90D}" presName="dummy2a" presStyleCnt="0"/>
      <dgm:spPr/>
    </dgm:pt>
    <dgm:pt modelId="{767EEB57-C982-49D3-8E2E-E7617F7D3087}" type="pres">
      <dgm:prSet presAssocID="{54C3E4BD-E48D-48C7-981C-F0390C0CA90D}" presName="dummy2b" presStyleCnt="0"/>
      <dgm:spPr/>
    </dgm:pt>
    <dgm:pt modelId="{DE42B882-9C07-462E-89DC-C791087A3069}" type="pres">
      <dgm:prSet presAssocID="{54C3E4BD-E48D-48C7-981C-F0390C0CA90D}" presName="wedge2Tx" presStyleLbl="node1" presStyleIdx="1" presStyleCnt="3">
        <dgm:presLayoutVars>
          <dgm:chMax val="0"/>
          <dgm:chPref val="0"/>
          <dgm:bulletEnabled val="1"/>
        </dgm:presLayoutVars>
      </dgm:prSet>
      <dgm:spPr/>
    </dgm:pt>
    <dgm:pt modelId="{D86ED87F-1239-43BE-AFB9-7BFD48762A60}" type="pres">
      <dgm:prSet presAssocID="{54C3E4BD-E48D-48C7-981C-F0390C0CA90D}" presName="wedge3" presStyleLbl="node1" presStyleIdx="2" presStyleCnt="3"/>
      <dgm:spPr/>
    </dgm:pt>
    <dgm:pt modelId="{ADC99452-F664-4114-BE5E-726574820F8D}" type="pres">
      <dgm:prSet presAssocID="{54C3E4BD-E48D-48C7-981C-F0390C0CA90D}" presName="dummy3a" presStyleCnt="0"/>
      <dgm:spPr/>
    </dgm:pt>
    <dgm:pt modelId="{843FEA28-639D-4CC1-90D0-9912305489EF}" type="pres">
      <dgm:prSet presAssocID="{54C3E4BD-E48D-48C7-981C-F0390C0CA90D}" presName="dummy3b" presStyleCnt="0"/>
      <dgm:spPr/>
    </dgm:pt>
    <dgm:pt modelId="{B0FF3BC1-1B30-49C8-ADCF-1DBAA59868FC}" type="pres">
      <dgm:prSet presAssocID="{54C3E4BD-E48D-48C7-981C-F0390C0CA90D}" presName="wedge3Tx" presStyleLbl="node1" presStyleIdx="2" presStyleCnt="3">
        <dgm:presLayoutVars>
          <dgm:chMax val="0"/>
          <dgm:chPref val="0"/>
          <dgm:bulletEnabled val="1"/>
        </dgm:presLayoutVars>
      </dgm:prSet>
      <dgm:spPr/>
    </dgm:pt>
    <dgm:pt modelId="{5FA837B7-EDB4-40AC-B169-3E6EFD0F8B47}" type="pres">
      <dgm:prSet presAssocID="{A4842617-FB07-4257-883C-4964ED2D3331}" presName="arrowWedge1" presStyleLbl="fgSibTrans2D1" presStyleIdx="0" presStyleCnt="3"/>
      <dgm:spPr/>
    </dgm:pt>
    <dgm:pt modelId="{CF69BF7B-E1B6-444A-A4D7-99F3B5CBAC67}" type="pres">
      <dgm:prSet presAssocID="{56825DD1-D617-4BD4-B669-133A8FB4CF1F}" presName="arrowWedge2" presStyleLbl="fgSibTrans2D1" presStyleIdx="1" presStyleCnt="3"/>
      <dgm:spPr/>
    </dgm:pt>
    <dgm:pt modelId="{FCFBA45C-875F-4D8A-BB90-24063018DD32}" type="pres">
      <dgm:prSet presAssocID="{8FA05764-ABAA-4441-AE79-28AFC572E9CA}" presName="arrowWedge3" presStyleLbl="fgSibTrans2D1" presStyleIdx="2" presStyleCnt="3"/>
      <dgm:spPr/>
    </dgm:pt>
  </dgm:ptLst>
  <dgm:cxnLst>
    <dgm:cxn modelId="{8A44241A-F6E0-403D-97A8-257D583A6B7F}" type="presOf" srcId="{54C3E4BD-E48D-48C7-981C-F0390C0CA90D}" destId="{3BB973F6-CE2F-49BE-94BF-EC9B7579B4DF}" srcOrd="0" destOrd="0" presId="urn:microsoft.com/office/officeart/2005/8/layout/cycle8"/>
    <dgm:cxn modelId="{765F792D-0B67-4A39-A2D4-A91011504F46}" type="presOf" srcId="{3796D3A8-4EC9-4032-BAB9-EE47AC61C6D4}" destId="{A2C89308-62DC-4A76-9157-8F0491FB94CA}" srcOrd="1" destOrd="0" presId="urn:microsoft.com/office/officeart/2005/8/layout/cycle8"/>
    <dgm:cxn modelId="{E028813D-43D3-462D-928E-89D8FB1EE3BA}" type="presOf" srcId="{01311A6E-B126-4455-8523-B53436290616}" destId="{D86ED87F-1239-43BE-AFB9-7BFD48762A60}" srcOrd="0" destOrd="0" presId="urn:microsoft.com/office/officeart/2005/8/layout/cycle8"/>
    <dgm:cxn modelId="{D796C963-774D-4974-9D65-DDAE6DFF22B1}" type="presOf" srcId="{01311A6E-B126-4455-8523-B53436290616}" destId="{B0FF3BC1-1B30-49C8-ADCF-1DBAA59868FC}" srcOrd="1" destOrd="0" presId="urn:microsoft.com/office/officeart/2005/8/layout/cycle8"/>
    <dgm:cxn modelId="{5C17804C-D072-4708-A6C6-AE3D8C458DCF}" type="presOf" srcId="{A6D30928-34C3-4AA1-9070-9D447A080F47}" destId="{DE42B882-9C07-462E-89DC-C791087A3069}" srcOrd="1" destOrd="0" presId="urn:microsoft.com/office/officeart/2005/8/layout/cycle8"/>
    <dgm:cxn modelId="{767D7E70-57A9-4019-9600-6E619EEDEBFB}" srcId="{54C3E4BD-E48D-48C7-981C-F0390C0CA90D}" destId="{3796D3A8-4EC9-4032-BAB9-EE47AC61C6D4}" srcOrd="0" destOrd="0" parTransId="{B7406F6B-9652-4DAE-8D7D-1D36F042B73C}" sibTransId="{A4842617-FB07-4257-883C-4964ED2D3331}"/>
    <dgm:cxn modelId="{CEF2F27D-29DA-480F-A34D-0328E67C2FB4}" type="presOf" srcId="{A6D30928-34C3-4AA1-9070-9D447A080F47}" destId="{6784AC17-1800-44EC-AF1D-690069D404FD}" srcOrd="0" destOrd="0" presId="urn:microsoft.com/office/officeart/2005/8/layout/cycle8"/>
    <dgm:cxn modelId="{3CF9CEAC-63DE-4BA9-935E-11F4BECF4B37}" srcId="{54C3E4BD-E48D-48C7-981C-F0390C0CA90D}" destId="{01311A6E-B126-4455-8523-B53436290616}" srcOrd="2" destOrd="0" parTransId="{EC47228C-E9DF-453C-951E-E90639BD05BD}" sibTransId="{8FA05764-ABAA-4441-AE79-28AFC572E9CA}"/>
    <dgm:cxn modelId="{910B2BB4-EC02-44AE-9ECA-37A839882927}" type="presOf" srcId="{3796D3A8-4EC9-4032-BAB9-EE47AC61C6D4}" destId="{95E86E15-2340-46E4-A54F-C1D69D6CA3BF}" srcOrd="0" destOrd="0" presId="urn:microsoft.com/office/officeart/2005/8/layout/cycle8"/>
    <dgm:cxn modelId="{63801AC4-3119-4244-BD67-5DD2EAB6B278}" srcId="{54C3E4BD-E48D-48C7-981C-F0390C0CA90D}" destId="{A6D30928-34C3-4AA1-9070-9D447A080F47}" srcOrd="1" destOrd="0" parTransId="{C65CE726-FD9B-4D90-97EA-9D32FE4E0932}" sibTransId="{56825DD1-D617-4BD4-B669-133A8FB4CF1F}"/>
    <dgm:cxn modelId="{2EF9C89A-4AD5-4BA1-B3EA-A47BF2D1169C}" type="presParOf" srcId="{3BB973F6-CE2F-49BE-94BF-EC9B7579B4DF}" destId="{95E86E15-2340-46E4-A54F-C1D69D6CA3BF}" srcOrd="0" destOrd="0" presId="urn:microsoft.com/office/officeart/2005/8/layout/cycle8"/>
    <dgm:cxn modelId="{31285355-4D5B-4A28-AFBC-4DBCF3F0BE95}" type="presParOf" srcId="{3BB973F6-CE2F-49BE-94BF-EC9B7579B4DF}" destId="{BC472E9E-C396-44FF-9923-855394AC2D4C}" srcOrd="1" destOrd="0" presId="urn:microsoft.com/office/officeart/2005/8/layout/cycle8"/>
    <dgm:cxn modelId="{38ECF8EA-84A6-4077-A8C7-745DD83F8476}" type="presParOf" srcId="{3BB973F6-CE2F-49BE-94BF-EC9B7579B4DF}" destId="{18CA6F9C-2245-40EE-91F6-C6D0DC9A7A2F}" srcOrd="2" destOrd="0" presId="urn:microsoft.com/office/officeart/2005/8/layout/cycle8"/>
    <dgm:cxn modelId="{EC133A4E-0ADC-4B46-8081-5C737DEFF339}" type="presParOf" srcId="{3BB973F6-CE2F-49BE-94BF-EC9B7579B4DF}" destId="{A2C89308-62DC-4A76-9157-8F0491FB94CA}" srcOrd="3" destOrd="0" presId="urn:microsoft.com/office/officeart/2005/8/layout/cycle8"/>
    <dgm:cxn modelId="{D7033E42-2114-4D5B-A5C0-519F828DBC91}" type="presParOf" srcId="{3BB973F6-CE2F-49BE-94BF-EC9B7579B4DF}" destId="{6784AC17-1800-44EC-AF1D-690069D404FD}" srcOrd="4" destOrd="0" presId="urn:microsoft.com/office/officeart/2005/8/layout/cycle8"/>
    <dgm:cxn modelId="{92FD5100-F506-48DE-A132-223ABFAC1F62}" type="presParOf" srcId="{3BB973F6-CE2F-49BE-94BF-EC9B7579B4DF}" destId="{F425F52B-1D0A-485C-B804-6C43FE48DC06}" srcOrd="5" destOrd="0" presId="urn:microsoft.com/office/officeart/2005/8/layout/cycle8"/>
    <dgm:cxn modelId="{764E9D4D-8C24-4F7B-926D-8C86646F5D0E}" type="presParOf" srcId="{3BB973F6-CE2F-49BE-94BF-EC9B7579B4DF}" destId="{767EEB57-C982-49D3-8E2E-E7617F7D3087}" srcOrd="6" destOrd="0" presId="urn:microsoft.com/office/officeart/2005/8/layout/cycle8"/>
    <dgm:cxn modelId="{08A34CD7-8BB8-4C28-BAC6-1A0CCF6E9831}" type="presParOf" srcId="{3BB973F6-CE2F-49BE-94BF-EC9B7579B4DF}" destId="{DE42B882-9C07-462E-89DC-C791087A3069}" srcOrd="7" destOrd="0" presId="urn:microsoft.com/office/officeart/2005/8/layout/cycle8"/>
    <dgm:cxn modelId="{818A607B-F5BE-4C7E-A850-E9D72F322AA7}" type="presParOf" srcId="{3BB973F6-CE2F-49BE-94BF-EC9B7579B4DF}" destId="{D86ED87F-1239-43BE-AFB9-7BFD48762A60}" srcOrd="8" destOrd="0" presId="urn:microsoft.com/office/officeart/2005/8/layout/cycle8"/>
    <dgm:cxn modelId="{746E8C3A-01F6-4856-8414-8D9449C12C4C}" type="presParOf" srcId="{3BB973F6-CE2F-49BE-94BF-EC9B7579B4DF}" destId="{ADC99452-F664-4114-BE5E-726574820F8D}" srcOrd="9" destOrd="0" presId="urn:microsoft.com/office/officeart/2005/8/layout/cycle8"/>
    <dgm:cxn modelId="{503DA335-E628-40F7-ACC2-2244930AE152}" type="presParOf" srcId="{3BB973F6-CE2F-49BE-94BF-EC9B7579B4DF}" destId="{843FEA28-639D-4CC1-90D0-9912305489EF}" srcOrd="10" destOrd="0" presId="urn:microsoft.com/office/officeart/2005/8/layout/cycle8"/>
    <dgm:cxn modelId="{94D1D42E-EF6C-47B5-9E10-F4EAEE99B8B1}" type="presParOf" srcId="{3BB973F6-CE2F-49BE-94BF-EC9B7579B4DF}" destId="{B0FF3BC1-1B30-49C8-ADCF-1DBAA59868FC}" srcOrd="11" destOrd="0" presId="urn:microsoft.com/office/officeart/2005/8/layout/cycle8"/>
    <dgm:cxn modelId="{15A1D559-4BE5-420D-9B94-346A6FF3AE5D}" type="presParOf" srcId="{3BB973F6-CE2F-49BE-94BF-EC9B7579B4DF}" destId="{5FA837B7-EDB4-40AC-B169-3E6EFD0F8B47}" srcOrd="12" destOrd="0" presId="urn:microsoft.com/office/officeart/2005/8/layout/cycle8"/>
    <dgm:cxn modelId="{1ADC1EA2-54EB-43DF-B662-A052E8CA43BD}" type="presParOf" srcId="{3BB973F6-CE2F-49BE-94BF-EC9B7579B4DF}" destId="{CF69BF7B-E1B6-444A-A4D7-99F3B5CBAC67}" srcOrd="13" destOrd="0" presId="urn:microsoft.com/office/officeart/2005/8/layout/cycle8"/>
    <dgm:cxn modelId="{F3B5F2F7-1028-46E5-A903-D8AFDD3B82EE}" type="presParOf" srcId="{3BB973F6-CE2F-49BE-94BF-EC9B7579B4DF}" destId="{FCFBA45C-875F-4D8A-BB90-24063018DD3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8A916A-5114-4899-B0B7-50568019D261}" type="doc">
      <dgm:prSet loTypeId="urn:microsoft.com/office/officeart/2005/8/layout/hList7" loCatId="list" qsTypeId="urn:microsoft.com/office/officeart/2005/8/quickstyle/simple3" qsCatId="simple" csTypeId="urn:microsoft.com/office/officeart/2005/8/colors/accent1_2" csCatId="accent1" phldr="1"/>
      <dgm:spPr/>
      <dgm:t>
        <a:bodyPr/>
        <a:lstStyle/>
        <a:p>
          <a:endParaRPr lang="en-US"/>
        </a:p>
      </dgm:t>
    </dgm:pt>
    <dgm:pt modelId="{42807239-B476-4198-9497-14D964932B8B}">
      <dgm:prSet phldrT="[Text]" custT="1"/>
      <dgm:spPr/>
      <dgm:t>
        <a:bodyPr/>
        <a:lstStyle/>
        <a:p>
          <a:endParaRPr lang="en-US" sz="1600" b="1" dirty="0">
            <a:latin typeface="+mn-lt"/>
            <a:cs typeface="Arial" panose="020B0604020202020204" pitchFamily="34" charset="0"/>
          </a:endParaRPr>
        </a:p>
        <a:p>
          <a:r>
            <a:rPr lang="en-US" sz="1600" b="1" dirty="0">
              <a:latin typeface="+mn-lt"/>
              <a:cs typeface="Arial" panose="020B0604020202020204" pitchFamily="34" charset="0"/>
            </a:rPr>
            <a:t>Centre for Career Action</a:t>
          </a:r>
        </a:p>
        <a:p>
          <a:endParaRPr lang="en-US" sz="1600" b="1" dirty="0">
            <a:latin typeface="+mn-lt"/>
            <a:cs typeface="Arial" panose="020B0604020202020204" pitchFamily="34" charset="0"/>
          </a:endParaRPr>
        </a:p>
        <a:p>
          <a:r>
            <a:rPr lang="en-US" sz="1600" dirty="0">
              <a:latin typeface="+mn-lt"/>
              <a:cs typeface="Arial" panose="020B0604020202020204" pitchFamily="34" charset="0"/>
            </a:rPr>
            <a:t>Live Chat Available at:</a:t>
          </a:r>
        </a:p>
        <a:p>
          <a:r>
            <a:rPr lang="en-US" sz="1600" b="0" dirty="0">
              <a:latin typeface="+mn-lt"/>
              <a:cs typeface="Arial" panose="020B0604020202020204" pitchFamily="34" charset="0"/>
              <a:hlinkClick xmlns:r="http://schemas.openxmlformats.org/officeDocument/2006/relationships" r:id="rId1"/>
            </a:rPr>
            <a:t>uwaterloo.ca/career-action</a:t>
          </a:r>
          <a:r>
            <a:rPr lang="en-US" sz="1600" dirty="0">
              <a:latin typeface="+mn-lt"/>
              <a:cs typeface="Arial" panose="020B0604020202020204" pitchFamily="34" charset="0"/>
            </a:rPr>
            <a:t>  </a:t>
          </a:r>
        </a:p>
        <a:p>
          <a:r>
            <a:rPr lang="en-US" sz="1600" dirty="0">
              <a:latin typeface="+mn-lt"/>
            </a:rPr>
            <a:t>Phone: 519-888-4047</a:t>
          </a:r>
        </a:p>
        <a:p>
          <a:r>
            <a:rPr lang="en-US" sz="1600" b="1" dirty="0">
              <a:latin typeface="+mn-lt"/>
            </a:rPr>
            <a:t>@</a:t>
          </a:r>
          <a:r>
            <a:rPr lang="en-US" sz="1600" b="1" dirty="0" err="1">
              <a:latin typeface="+mn-lt"/>
            </a:rPr>
            <a:t>CCAGrad</a:t>
          </a:r>
          <a:endParaRPr lang="en-US" sz="1600" b="1" dirty="0"/>
        </a:p>
      </dgm:t>
    </dgm:pt>
    <dgm:pt modelId="{2922D556-7A7E-4537-B3BC-5C83C76A3D27}" type="parTrans" cxnId="{62CFAFA3-E87E-4CF5-B1B1-41DBA45519CD}">
      <dgm:prSet/>
      <dgm:spPr/>
      <dgm:t>
        <a:bodyPr/>
        <a:lstStyle/>
        <a:p>
          <a:endParaRPr lang="en-US"/>
        </a:p>
      </dgm:t>
    </dgm:pt>
    <dgm:pt modelId="{D0563E8A-5FAD-4AE5-9F7D-DE56919EC175}" type="sibTrans" cxnId="{62CFAFA3-E87E-4CF5-B1B1-41DBA45519CD}">
      <dgm:prSet/>
      <dgm:spPr/>
      <dgm:t>
        <a:bodyPr/>
        <a:lstStyle/>
        <a:p>
          <a:endParaRPr lang="en-US"/>
        </a:p>
      </dgm:t>
    </dgm:pt>
    <dgm:pt modelId="{1D07208F-5D65-4EC8-8309-99CDC8CD9DB3}">
      <dgm:prSet phldrT="[Text]" custT="1"/>
      <dgm:spPr/>
      <dgm:t>
        <a:bodyPr/>
        <a:lstStyle/>
        <a:p>
          <a:r>
            <a:rPr lang="en-US" sz="1600" b="1" dirty="0"/>
            <a:t>Three Career Advisors for Grad Students who assist with:</a:t>
          </a:r>
        </a:p>
        <a:p>
          <a:r>
            <a:rPr lang="en-US" sz="1600" b="0" dirty="0"/>
            <a:t>Job Search Tactics</a:t>
          </a:r>
        </a:p>
        <a:p>
          <a:r>
            <a:rPr lang="en-US" sz="1600" b="0" dirty="0"/>
            <a:t>Résumé/CV</a:t>
          </a:r>
        </a:p>
        <a:p>
          <a:r>
            <a:rPr lang="en-US" sz="1600" b="0" dirty="0"/>
            <a:t>Cover Letter</a:t>
          </a:r>
        </a:p>
        <a:p>
          <a:r>
            <a:rPr lang="en-US" sz="1600" b="0" dirty="0"/>
            <a:t>Interview Prep </a:t>
          </a:r>
        </a:p>
        <a:p>
          <a:r>
            <a:rPr lang="en-US" sz="1600" b="0" dirty="0"/>
            <a:t>Career Planning</a:t>
          </a:r>
        </a:p>
      </dgm:t>
    </dgm:pt>
    <dgm:pt modelId="{75B77973-E4E0-4424-AA88-66F55D321D0F}" type="parTrans" cxnId="{AF765F3E-C04E-4702-B61A-772F197D9604}">
      <dgm:prSet/>
      <dgm:spPr/>
      <dgm:t>
        <a:bodyPr/>
        <a:lstStyle/>
        <a:p>
          <a:endParaRPr lang="en-US"/>
        </a:p>
      </dgm:t>
    </dgm:pt>
    <dgm:pt modelId="{9C695B7E-E9F4-4D89-97D0-63A06ADC01DE}" type="sibTrans" cxnId="{AF765F3E-C04E-4702-B61A-772F197D9604}">
      <dgm:prSet/>
      <dgm:spPr/>
      <dgm:t>
        <a:bodyPr/>
        <a:lstStyle/>
        <a:p>
          <a:endParaRPr lang="en-US"/>
        </a:p>
      </dgm:t>
    </dgm:pt>
    <dgm:pt modelId="{FF6D3861-1C3A-40E2-A6DD-71CCB4FE97D6}">
      <dgm:prSet phldrT="[Text]" custT="1"/>
      <dgm:spPr/>
      <dgm:t>
        <a:bodyPr/>
        <a:lstStyle/>
        <a:p>
          <a:endParaRPr lang="en-US" sz="1600" b="1" dirty="0"/>
        </a:p>
        <a:p>
          <a:r>
            <a:rPr lang="en-US" sz="1600" b="1" dirty="0"/>
            <a:t>We offer:</a:t>
          </a:r>
        </a:p>
        <a:p>
          <a:r>
            <a:rPr lang="en-US" sz="1600" b="0" dirty="0"/>
            <a:t>Individual Appointments</a:t>
          </a:r>
        </a:p>
        <a:p>
          <a:r>
            <a:rPr lang="en-US" sz="1600" b="0" dirty="0"/>
            <a:t>Drop-ins</a:t>
          </a:r>
        </a:p>
        <a:p>
          <a:r>
            <a:rPr lang="en-US" sz="1600" b="0" dirty="0"/>
            <a:t>Workshops</a:t>
          </a:r>
        </a:p>
        <a:p>
          <a:r>
            <a:rPr lang="en-US" sz="1600" b="0" dirty="0"/>
            <a:t>Online Resources</a:t>
          </a:r>
        </a:p>
        <a:p>
          <a:r>
            <a:rPr lang="en-US" sz="1600" b="0" dirty="0"/>
            <a:t>Conferences</a:t>
          </a:r>
        </a:p>
        <a:p>
          <a:r>
            <a:rPr lang="en-US" sz="1600" b="0" dirty="0"/>
            <a:t>Career Panels</a:t>
          </a:r>
        </a:p>
      </dgm:t>
    </dgm:pt>
    <dgm:pt modelId="{98DF94B8-8450-4ADC-A09C-9E9C43F161DC}" type="parTrans" cxnId="{10592B33-8B71-465B-A164-C686E064D6AF}">
      <dgm:prSet/>
      <dgm:spPr/>
      <dgm:t>
        <a:bodyPr/>
        <a:lstStyle/>
        <a:p>
          <a:endParaRPr lang="en-US"/>
        </a:p>
      </dgm:t>
    </dgm:pt>
    <dgm:pt modelId="{36D3693E-3A02-462E-800B-4625E29F25FE}" type="sibTrans" cxnId="{10592B33-8B71-465B-A164-C686E064D6AF}">
      <dgm:prSet/>
      <dgm:spPr/>
      <dgm:t>
        <a:bodyPr/>
        <a:lstStyle/>
        <a:p>
          <a:endParaRPr lang="en-US"/>
        </a:p>
      </dgm:t>
    </dgm:pt>
    <dgm:pt modelId="{7AC8775B-D30B-42D9-9D22-0BF067C69C32}" type="pres">
      <dgm:prSet presAssocID="{498A916A-5114-4899-B0B7-50568019D261}" presName="Name0" presStyleCnt="0">
        <dgm:presLayoutVars>
          <dgm:dir/>
          <dgm:resizeHandles val="exact"/>
        </dgm:presLayoutVars>
      </dgm:prSet>
      <dgm:spPr/>
    </dgm:pt>
    <dgm:pt modelId="{AFFA0940-FF5A-4E21-8FED-00BC23CAED2C}" type="pres">
      <dgm:prSet presAssocID="{498A916A-5114-4899-B0B7-50568019D261}" presName="fgShape" presStyleLbl="fgShp" presStyleIdx="0" presStyleCnt="1" custLinFactNeighborX="-1048" custLinFactNeighborY="32682"/>
      <dgm:spPr/>
    </dgm:pt>
    <dgm:pt modelId="{E655DDDA-505A-418B-B632-F9E4417AC9F4}" type="pres">
      <dgm:prSet presAssocID="{498A916A-5114-4899-B0B7-50568019D261}" presName="linComp" presStyleCnt="0"/>
      <dgm:spPr/>
    </dgm:pt>
    <dgm:pt modelId="{C61DD0F5-421B-442B-BDE2-AFE861D2CB00}" type="pres">
      <dgm:prSet presAssocID="{42807239-B476-4198-9497-14D964932B8B}" presName="compNode" presStyleCnt="0"/>
      <dgm:spPr/>
    </dgm:pt>
    <dgm:pt modelId="{4EEE7E4B-A035-4F5C-93C3-F6F5A9586A18}" type="pres">
      <dgm:prSet presAssocID="{42807239-B476-4198-9497-14D964932B8B}" presName="bkgdShape" presStyleLbl="node1" presStyleIdx="0" presStyleCnt="3"/>
      <dgm:spPr/>
    </dgm:pt>
    <dgm:pt modelId="{FEF396E5-59D5-428C-9AB1-BF04460F3910}" type="pres">
      <dgm:prSet presAssocID="{42807239-B476-4198-9497-14D964932B8B}" presName="nodeTx" presStyleLbl="node1" presStyleIdx="0" presStyleCnt="3">
        <dgm:presLayoutVars>
          <dgm:bulletEnabled val="1"/>
        </dgm:presLayoutVars>
      </dgm:prSet>
      <dgm:spPr/>
    </dgm:pt>
    <dgm:pt modelId="{7FA2E4EF-55A9-4DA9-98DF-3558D0F56F5F}" type="pres">
      <dgm:prSet presAssocID="{42807239-B476-4198-9497-14D964932B8B}" presName="invisiNode" presStyleLbl="node1" presStyleIdx="0" presStyleCnt="3"/>
      <dgm:spPr/>
    </dgm:pt>
    <dgm:pt modelId="{69699F7C-ACCE-4AFB-9C69-3FAF67495839}" type="pres">
      <dgm:prSet presAssocID="{42807239-B476-4198-9497-14D964932B8B}" presName="imagNode" presStyleLbl="fgImgPlace1" presStyleIdx="0" presStyleCnt="3" custLinFactNeighborX="714" custLinFactNeighborY="-1251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arker with solid fill"/>
        </a:ext>
      </dgm:extLst>
    </dgm:pt>
    <dgm:pt modelId="{486A7D62-2771-42D8-8104-8973C981198D}" type="pres">
      <dgm:prSet presAssocID="{D0563E8A-5FAD-4AE5-9F7D-DE56919EC175}" presName="sibTrans" presStyleLbl="sibTrans2D1" presStyleIdx="0" presStyleCnt="0"/>
      <dgm:spPr/>
    </dgm:pt>
    <dgm:pt modelId="{DF424F30-68CC-4C54-86A1-63B2ABCCD8B4}" type="pres">
      <dgm:prSet presAssocID="{1D07208F-5D65-4EC8-8309-99CDC8CD9DB3}" presName="compNode" presStyleCnt="0"/>
      <dgm:spPr/>
    </dgm:pt>
    <dgm:pt modelId="{C7165A8E-9FEA-440C-B648-61DFB19ED02C}" type="pres">
      <dgm:prSet presAssocID="{1D07208F-5D65-4EC8-8309-99CDC8CD9DB3}" presName="bkgdShape" presStyleLbl="node1" presStyleIdx="1" presStyleCnt="3"/>
      <dgm:spPr/>
    </dgm:pt>
    <dgm:pt modelId="{9642081B-347C-456F-A70E-2D6E56278F46}" type="pres">
      <dgm:prSet presAssocID="{1D07208F-5D65-4EC8-8309-99CDC8CD9DB3}" presName="nodeTx" presStyleLbl="node1" presStyleIdx="1" presStyleCnt="3">
        <dgm:presLayoutVars>
          <dgm:bulletEnabled val="1"/>
        </dgm:presLayoutVars>
      </dgm:prSet>
      <dgm:spPr/>
    </dgm:pt>
    <dgm:pt modelId="{15FAE501-3DA0-430F-BBA9-322CC6A445BF}" type="pres">
      <dgm:prSet presAssocID="{1D07208F-5D65-4EC8-8309-99CDC8CD9DB3}" presName="invisiNode" presStyleLbl="node1" presStyleIdx="1" presStyleCnt="3"/>
      <dgm:spPr/>
    </dgm:pt>
    <dgm:pt modelId="{EAB9A334-5EB9-476B-B2BE-DE2C87673214}" type="pres">
      <dgm:prSet presAssocID="{1D07208F-5D65-4EC8-8309-99CDC8CD9DB3}" presName="imagNode" presStyleLbl="fgImgPlace1" presStyleIdx="1" presStyleCnt="3" custLinFactNeighborY="-1251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Document with solid fill"/>
        </a:ext>
      </dgm:extLst>
    </dgm:pt>
    <dgm:pt modelId="{3CDDACC2-E017-4131-A9C7-A2B5A7307B80}" type="pres">
      <dgm:prSet presAssocID="{9C695B7E-E9F4-4D89-97D0-63A06ADC01DE}" presName="sibTrans" presStyleLbl="sibTrans2D1" presStyleIdx="0" presStyleCnt="0"/>
      <dgm:spPr/>
    </dgm:pt>
    <dgm:pt modelId="{E1144A12-6416-4F90-A55E-F92E93BD56BA}" type="pres">
      <dgm:prSet presAssocID="{FF6D3861-1C3A-40E2-A6DD-71CCB4FE97D6}" presName="compNode" presStyleCnt="0"/>
      <dgm:spPr/>
    </dgm:pt>
    <dgm:pt modelId="{358F53CA-EFB3-479A-A64A-B3642F1FCD41}" type="pres">
      <dgm:prSet presAssocID="{FF6D3861-1C3A-40E2-A6DD-71CCB4FE97D6}" presName="bkgdShape" presStyleLbl="node1" presStyleIdx="2" presStyleCnt="3" custLinFactNeighborX="64"/>
      <dgm:spPr/>
    </dgm:pt>
    <dgm:pt modelId="{12458CC2-B99E-498B-AF6F-614F5017C95E}" type="pres">
      <dgm:prSet presAssocID="{FF6D3861-1C3A-40E2-A6DD-71CCB4FE97D6}" presName="nodeTx" presStyleLbl="node1" presStyleIdx="2" presStyleCnt="3">
        <dgm:presLayoutVars>
          <dgm:bulletEnabled val="1"/>
        </dgm:presLayoutVars>
      </dgm:prSet>
      <dgm:spPr/>
    </dgm:pt>
    <dgm:pt modelId="{DC31A376-92F6-41CB-B41E-4763FA265014}" type="pres">
      <dgm:prSet presAssocID="{FF6D3861-1C3A-40E2-A6DD-71CCB4FE97D6}" presName="invisiNode" presStyleLbl="node1" presStyleIdx="2" presStyleCnt="3"/>
      <dgm:spPr/>
    </dgm:pt>
    <dgm:pt modelId="{C64AF7DA-CEB3-4551-B5F7-2B696F3309F9}" type="pres">
      <dgm:prSet presAssocID="{FF6D3861-1C3A-40E2-A6DD-71CCB4FE97D6}" presName="imagNode" presStyleLbl="fgImgPlace1" presStyleIdx="2" presStyleCnt="3" custLinFactNeighborY="-12519"/>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Cycle with people with solid fill"/>
        </a:ext>
      </dgm:extLst>
    </dgm:pt>
  </dgm:ptLst>
  <dgm:cxnLst>
    <dgm:cxn modelId="{95CBC000-FF02-428E-8611-4CD060826620}" type="presOf" srcId="{FF6D3861-1C3A-40E2-A6DD-71CCB4FE97D6}" destId="{12458CC2-B99E-498B-AF6F-614F5017C95E}" srcOrd="1" destOrd="0" presId="urn:microsoft.com/office/officeart/2005/8/layout/hList7"/>
    <dgm:cxn modelId="{1CA1EC17-1849-4239-B28F-EA1B8A13D964}" type="presOf" srcId="{FF6D3861-1C3A-40E2-A6DD-71CCB4FE97D6}" destId="{358F53CA-EFB3-479A-A64A-B3642F1FCD41}" srcOrd="0" destOrd="0" presId="urn:microsoft.com/office/officeart/2005/8/layout/hList7"/>
    <dgm:cxn modelId="{B842972E-095A-4004-AC0E-6E0A9A0E9B12}" type="presOf" srcId="{42807239-B476-4198-9497-14D964932B8B}" destId="{4EEE7E4B-A035-4F5C-93C3-F6F5A9586A18}" srcOrd="0" destOrd="0" presId="urn:microsoft.com/office/officeart/2005/8/layout/hList7"/>
    <dgm:cxn modelId="{10592B33-8B71-465B-A164-C686E064D6AF}" srcId="{498A916A-5114-4899-B0B7-50568019D261}" destId="{FF6D3861-1C3A-40E2-A6DD-71CCB4FE97D6}" srcOrd="2" destOrd="0" parTransId="{98DF94B8-8450-4ADC-A09C-9E9C43F161DC}" sibTransId="{36D3693E-3A02-462E-800B-4625E29F25FE}"/>
    <dgm:cxn modelId="{CD7FFD3C-0969-452D-8F63-AF49381200B9}" type="presOf" srcId="{1D07208F-5D65-4EC8-8309-99CDC8CD9DB3}" destId="{9642081B-347C-456F-A70E-2D6E56278F46}" srcOrd="1" destOrd="0" presId="urn:microsoft.com/office/officeart/2005/8/layout/hList7"/>
    <dgm:cxn modelId="{AF765F3E-C04E-4702-B61A-772F197D9604}" srcId="{498A916A-5114-4899-B0B7-50568019D261}" destId="{1D07208F-5D65-4EC8-8309-99CDC8CD9DB3}" srcOrd="1" destOrd="0" parTransId="{75B77973-E4E0-4424-AA88-66F55D321D0F}" sibTransId="{9C695B7E-E9F4-4D89-97D0-63A06ADC01DE}"/>
    <dgm:cxn modelId="{E3EFA963-0D8D-4F2E-9122-A755C78E8E4A}" type="presOf" srcId="{42807239-B476-4198-9497-14D964932B8B}" destId="{FEF396E5-59D5-428C-9AB1-BF04460F3910}" srcOrd="1" destOrd="0" presId="urn:microsoft.com/office/officeart/2005/8/layout/hList7"/>
    <dgm:cxn modelId="{87548D50-94AA-46C9-B52E-82DBB675F140}" type="presOf" srcId="{D0563E8A-5FAD-4AE5-9F7D-DE56919EC175}" destId="{486A7D62-2771-42D8-8104-8973C981198D}" srcOrd="0" destOrd="0" presId="urn:microsoft.com/office/officeart/2005/8/layout/hList7"/>
    <dgm:cxn modelId="{B97C8384-0874-44D2-9E10-6C77C3B6E6D1}" type="presOf" srcId="{9C695B7E-E9F4-4D89-97D0-63A06ADC01DE}" destId="{3CDDACC2-E017-4131-A9C7-A2B5A7307B80}" srcOrd="0" destOrd="0" presId="urn:microsoft.com/office/officeart/2005/8/layout/hList7"/>
    <dgm:cxn modelId="{62CFAFA3-E87E-4CF5-B1B1-41DBA45519CD}" srcId="{498A916A-5114-4899-B0B7-50568019D261}" destId="{42807239-B476-4198-9497-14D964932B8B}" srcOrd="0" destOrd="0" parTransId="{2922D556-7A7E-4537-B3BC-5C83C76A3D27}" sibTransId="{D0563E8A-5FAD-4AE5-9F7D-DE56919EC175}"/>
    <dgm:cxn modelId="{E31C28BA-BA01-4EF8-8B81-8C7800C49AB3}" type="presOf" srcId="{498A916A-5114-4899-B0B7-50568019D261}" destId="{7AC8775B-D30B-42D9-9D22-0BF067C69C32}" srcOrd="0" destOrd="0" presId="urn:microsoft.com/office/officeart/2005/8/layout/hList7"/>
    <dgm:cxn modelId="{EE3694F4-DFDD-4DB3-BA10-B497CCC7A55C}" type="presOf" srcId="{1D07208F-5D65-4EC8-8309-99CDC8CD9DB3}" destId="{C7165A8E-9FEA-440C-B648-61DFB19ED02C}" srcOrd="0" destOrd="0" presId="urn:microsoft.com/office/officeart/2005/8/layout/hList7"/>
    <dgm:cxn modelId="{EE327669-7294-4573-AA38-912C9ABC545B}" type="presParOf" srcId="{7AC8775B-D30B-42D9-9D22-0BF067C69C32}" destId="{AFFA0940-FF5A-4E21-8FED-00BC23CAED2C}" srcOrd="0" destOrd="0" presId="urn:microsoft.com/office/officeart/2005/8/layout/hList7"/>
    <dgm:cxn modelId="{AC96E500-E088-4A56-B214-2865778F9F25}" type="presParOf" srcId="{7AC8775B-D30B-42D9-9D22-0BF067C69C32}" destId="{E655DDDA-505A-418B-B632-F9E4417AC9F4}" srcOrd="1" destOrd="0" presId="urn:microsoft.com/office/officeart/2005/8/layout/hList7"/>
    <dgm:cxn modelId="{5293FF43-99CA-46B1-B38F-16A99CA85403}" type="presParOf" srcId="{E655DDDA-505A-418B-B632-F9E4417AC9F4}" destId="{C61DD0F5-421B-442B-BDE2-AFE861D2CB00}" srcOrd="0" destOrd="0" presId="urn:microsoft.com/office/officeart/2005/8/layout/hList7"/>
    <dgm:cxn modelId="{68D53AF3-BDF6-40F6-BF47-0282B8C67054}" type="presParOf" srcId="{C61DD0F5-421B-442B-BDE2-AFE861D2CB00}" destId="{4EEE7E4B-A035-4F5C-93C3-F6F5A9586A18}" srcOrd="0" destOrd="0" presId="urn:microsoft.com/office/officeart/2005/8/layout/hList7"/>
    <dgm:cxn modelId="{84119081-E7CD-4903-8F23-A7F21572DF5C}" type="presParOf" srcId="{C61DD0F5-421B-442B-BDE2-AFE861D2CB00}" destId="{FEF396E5-59D5-428C-9AB1-BF04460F3910}" srcOrd="1" destOrd="0" presId="urn:microsoft.com/office/officeart/2005/8/layout/hList7"/>
    <dgm:cxn modelId="{E4B6B59C-FA13-4D9A-8785-A3A9FE199DE4}" type="presParOf" srcId="{C61DD0F5-421B-442B-BDE2-AFE861D2CB00}" destId="{7FA2E4EF-55A9-4DA9-98DF-3558D0F56F5F}" srcOrd="2" destOrd="0" presId="urn:microsoft.com/office/officeart/2005/8/layout/hList7"/>
    <dgm:cxn modelId="{F63F40FC-77A5-49E3-A784-9C72066F77E4}" type="presParOf" srcId="{C61DD0F5-421B-442B-BDE2-AFE861D2CB00}" destId="{69699F7C-ACCE-4AFB-9C69-3FAF67495839}" srcOrd="3" destOrd="0" presId="urn:microsoft.com/office/officeart/2005/8/layout/hList7"/>
    <dgm:cxn modelId="{61146D85-E425-4AA0-844A-8B206BEE7E2B}" type="presParOf" srcId="{E655DDDA-505A-418B-B632-F9E4417AC9F4}" destId="{486A7D62-2771-42D8-8104-8973C981198D}" srcOrd="1" destOrd="0" presId="urn:microsoft.com/office/officeart/2005/8/layout/hList7"/>
    <dgm:cxn modelId="{2481988A-55BB-41AB-996F-A6031408CA4E}" type="presParOf" srcId="{E655DDDA-505A-418B-B632-F9E4417AC9F4}" destId="{DF424F30-68CC-4C54-86A1-63B2ABCCD8B4}" srcOrd="2" destOrd="0" presId="urn:microsoft.com/office/officeart/2005/8/layout/hList7"/>
    <dgm:cxn modelId="{FB821784-1C0E-42D0-B5C9-4FDFB28EF650}" type="presParOf" srcId="{DF424F30-68CC-4C54-86A1-63B2ABCCD8B4}" destId="{C7165A8E-9FEA-440C-B648-61DFB19ED02C}" srcOrd="0" destOrd="0" presId="urn:microsoft.com/office/officeart/2005/8/layout/hList7"/>
    <dgm:cxn modelId="{1A497299-0C52-4C1C-9374-9AF411906FBF}" type="presParOf" srcId="{DF424F30-68CC-4C54-86A1-63B2ABCCD8B4}" destId="{9642081B-347C-456F-A70E-2D6E56278F46}" srcOrd="1" destOrd="0" presId="urn:microsoft.com/office/officeart/2005/8/layout/hList7"/>
    <dgm:cxn modelId="{AF57B73B-2A4F-43D0-A327-2768D2BC39B7}" type="presParOf" srcId="{DF424F30-68CC-4C54-86A1-63B2ABCCD8B4}" destId="{15FAE501-3DA0-430F-BBA9-322CC6A445BF}" srcOrd="2" destOrd="0" presId="urn:microsoft.com/office/officeart/2005/8/layout/hList7"/>
    <dgm:cxn modelId="{F78D0798-2AED-4D55-A57D-BF0C1FB8A11F}" type="presParOf" srcId="{DF424F30-68CC-4C54-86A1-63B2ABCCD8B4}" destId="{EAB9A334-5EB9-476B-B2BE-DE2C87673214}" srcOrd="3" destOrd="0" presId="urn:microsoft.com/office/officeart/2005/8/layout/hList7"/>
    <dgm:cxn modelId="{B6586263-9A69-46C4-A48F-BAD1621D3CD2}" type="presParOf" srcId="{E655DDDA-505A-418B-B632-F9E4417AC9F4}" destId="{3CDDACC2-E017-4131-A9C7-A2B5A7307B80}" srcOrd="3" destOrd="0" presId="urn:microsoft.com/office/officeart/2005/8/layout/hList7"/>
    <dgm:cxn modelId="{46A7AF78-C6EB-486D-BDC5-44FDF32E13D5}" type="presParOf" srcId="{E655DDDA-505A-418B-B632-F9E4417AC9F4}" destId="{E1144A12-6416-4F90-A55E-F92E93BD56BA}" srcOrd="4" destOrd="0" presId="urn:microsoft.com/office/officeart/2005/8/layout/hList7"/>
    <dgm:cxn modelId="{256EA667-E7EC-4990-B8DD-B3C7A279DDE0}" type="presParOf" srcId="{E1144A12-6416-4F90-A55E-F92E93BD56BA}" destId="{358F53CA-EFB3-479A-A64A-B3642F1FCD41}" srcOrd="0" destOrd="0" presId="urn:microsoft.com/office/officeart/2005/8/layout/hList7"/>
    <dgm:cxn modelId="{97237D87-8172-443E-8581-5C6967184BE3}" type="presParOf" srcId="{E1144A12-6416-4F90-A55E-F92E93BD56BA}" destId="{12458CC2-B99E-498B-AF6F-614F5017C95E}" srcOrd="1" destOrd="0" presId="urn:microsoft.com/office/officeart/2005/8/layout/hList7"/>
    <dgm:cxn modelId="{B37F2AAC-9279-4549-A2C6-C8DD960B8D02}" type="presParOf" srcId="{E1144A12-6416-4F90-A55E-F92E93BD56BA}" destId="{DC31A376-92F6-41CB-B41E-4763FA265014}" srcOrd="2" destOrd="0" presId="urn:microsoft.com/office/officeart/2005/8/layout/hList7"/>
    <dgm:cxn modelId="{C7CB8742-D5FE-4DCB-B666-FB39C50DC65E}" type="presParOf" srcId="{E1144A12-6416-4F90-A55E-F92E93BD56BA}" destId="{C64AF7DA-CEB3-4551-B5F7-2B696F3309F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FC7A0-F60F-4FD9-A7B5-737ED97C46FE}">
      <dsp:nvSpPr>
        <dsp:cNvPr id="0" name=""/>
        <dsp:cNvSpPr/>
      </dsp:nvSpPr>
      <dsp:spPr>
        <a:xfrm>
          <a:off x="4895978" y="2668622"/>
          <a:ext cx="91440" cy="488109"/>
        </a:xfrm>
        <a:custGeom>
          <a:avLst/>
          <a:gdLst/>
          <a:ahLst/>
          <a:cxnLst/>
          <a:rect l="0" t="0" r="0" b="0"/>
          <a:pathLst>
            <a:path>
              <a:moveTo>
                <a:pt x="45720" y="0"/>
              </a:moveTo>
              <a:lnTo>
                <a:pt x="45720" y="4881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BE8048-3759-420C-B964-720C85783731}">
      <dsp:nvSpPr>
        <dsp:cNvPr id="0" name=""/>
        <dsp:cNvSpPr/>
      </dsp:nvSpPr>
      <dsp:spPr>
        <a:xfrm>
          <a:off x="3403245" y="1114784"/>
          <a:ext cx="1538453" cy="488109"/>
        </a:xfrm>
        <a:custGeom>
          <a:avLst/>
          <a:gdLst/>
          <a:ahLst/>
          <a:cxnLst/>
          <a:rect l="0" t="0" r="0" b="0"/>
          <a:pathLst>
            <a:path>
              <a:moveTo>
                <a:pt x="0" y="0"/>
              </a:moveTo>
              <a:lnTo>
                <a:pt x="0" y="332632"/>
              </a:lnTo>
              <a:lnTo>
                <a:pt x="1538453" y="332632"/>
              </a:lnTo>
              <a:lnTo>
                <a:pt x="1538453" y="4881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066456-526D-4CD4-832F-79B87907853A}">
      <dsp:nvSpPr>
        <dsp:cNvPr id="0" name=""/>
        <dsp:cNvSpPr/>
      </dsp:nvSpPr>
      <dsp:spPr>
        <a:xfrm>
          <a:off x="1864791" y="2668622"/>
          <a:ext cx="1025635" cy="488109"/>
        </a:xfrm>
        <a:custGeom>
          <a:avLst/>
          <a:gdLst/>
          <a:ahLst/>
          <a:cxnLst/>
          <a:rect l="0" t="0" r="0" b="0"/>
          <a:pathLst>
            <a:path>
              <a:moveTo>
                <a:pt x="0" y="0"/>
              </a:moveTo>
              <a:lnTo>
                <a:pt x="0" y="332632"/>
              </a:lnTo>
              <a:lnTo>
                <a:pt x="1025635" y="332632"/>
              </a:lnTo>
              <a:lnTo>
                <a:pt x="1025635" y="4881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5EA035-5C32-42D0-A11B-F66803D0D54B}">
      <dsp:nvSpPr>
        <dsp:cNvPr id="0" name=""/>
        <dsp:cNvSpPr/>
      </dsp:nvSpPr>
      <dsp:spPr>
        <a:xfrm>
          <a:off x="839156" y="2668622"/>
          <a:ext cx="1025635" cy="488109"/>
        </a:xfrm>
        <a:custGeom>
          <a:avLst/>
          <a:gdLst/>
          <a:ahLst/>
          <a:cxnLst/>
          <a:rect l="0" t="0" r="0" b="0"/>
          <a:pathLst>
            <a:path>
              <a:moveTo>
                <a:pt x="1025635" y="0"/>
              </a:moveTo>
              <a:lnTo>
                <a:pt x="1025635" y="332632"/>
              </a:lnTo>
              <a:lnTo>
                <a:pt x="0" y="332632"/>
              </a:lnTo>
              <a:lnTo>
                <a:pt x="0" y="4881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BD4F8A-D7AE-4AF3-9E53-C7A7C3DCFF53}">
      <dsp:nvSpPr>
        <dsp:cNvPr id="0" name=""/>
        <dsp:cNvSpPr/>
      </dsp:nvSpPr>
      <dsp:spPr>
        <a:xfrm>
          <a:off x="1864791" y="1114784"/>
          <a:ext cx="1538453" cy="488109"/>
        </a:xfrm>
        <a:custGeom>
          <a:avLst/>
          <a:gdLst/>
          <a:ahLst/>
          <a:cxnLst/>
          <a:rect l="0" t="0" r="0" b="0"/>
          <a:pathLst>
            <a:path>
              <a:moveTo>
                <a:pt x="1538453" y="0"/>
              </a:moveTo>
              <a:lnTo>
                <a:pt x="1538453" y="332632"/>
              </a:lnTo>
              <a:lnTo>
                <a:pt x="0" y="332632"/>
              </a:lnTo>
              <a:lnTo>
                <a:pt x="0" y="4881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75CAFD-C301-45DE-9C42-AC5C07C0608B}">
      <dsp:nvSpPr>
        <dsp:cNvPr id="0" name=""/>
        <dsp:cNvSpPr/>
      </dsp:nvSpPr>
      <dsp:spPr>
        <a:xfrm>
          <a:off x="2564088" y="49056"/>
          <a:ext cx="1678312" cy="1065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87504-885E-407B-83C9-F3CB2F3E9ABA}">
      <dsp:nvSpPr>
        <dsp:cNvPr id="0" name=""/>
        <dsp:cNvSpPr/>
      </dsp:nvSpPr>
      <dsp:spPr>
        <a:xfrm>
          <a:off x="2750568" y="226211"/>
          <a:ext cx="1678312" cy="10657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Graduate Studies and Post-doctoral Affairs (GSPA)</a:t>
          </a:r>
        </a:p>
      </dsp:txBody>
      <dsp:txXfrm>
        <a:off x="2781782" y="257425"/>
        <a:ext cx="1615884" cy="1003300"/>
      </dsp:txXfrm>
    </dsp:sp>
    <dsp:sp modelId="{D0F6217D-33C7-4985-BD31-1C859DCE8CDA}">
      <dsp:nvSpPr>
        <dsp:cNvPr id="0" name=""/>
        <dsp:cNvSpPr/>
      </dsp:nvSpPr>
      <dsp:spPr>
        <a:xfrm>
          <a:off x="1025635" y="1602894"/>
          <a:ext cx="1678312" cy="1065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4C5E6-1DED-4E17-A4B1-7DE06BA42B79}">
      <dsp:nvSpPr>
        <dsp:cNvPr id="0" name=""/>
        <dsp:cNvSpPr/>
      </dsp:nvSpPr>
      <dsp:spPr>
        <a:xfrm>
          <a:off x="1212114" y="1780049"/>
          <a:ext cx="1678312" cy="10657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Faculty of Engineering</a:t>
          </a:r>
        </a:p>
      </dsp:txBody>
      <dsp:txXfrm>
        <a:off x="1243328" y="1811263"/>
        <a:ext cx="1615884" cy="1003300"/>
      </dsp:txXfrm>
    </dsp:sp>
    <dsp:sp modelId="{ADA4829D-89DB-4BD3-ABB4-BF8F9F5A1952}">
      <dsp:nvSpPr>
        <dsp:cNvPr id="0" name=""/>
        <dsp:cNvSpPr/>
      </dsp:nvSpPr>
      <dsp:spPr>
        <a:xfrm>
          <a:off x="0" y="3156731"/>
          <a:ext cx="1678312" cy="1065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E54A3-C816-41E6-A4DF-94B9DB799109}">
      <dsp:nvSpPr>
        <dsp:cNvPr id="0" name=""/>
        <dsp:cNvSpPr/>
      </dsp:nvSpPr>
      <dsp:spPr>
        <a:xfrm>
          <a:off x="186479" y="3333887"/>
          <a:ext cx="1678312" cy="10657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6 Departments</a:t>
          </a:r>
        </a:p>
      </dsp:txBody>
      <dsp:txXfrm>
        <a:off x="217693" y="3365101"/>
        <a:ext cx="1615884" cy="1003300"/>
      </dsp:txXfrm>
    </dsp:sp>
    <dsp:sp modelId="{FCC489B3-465A-4090-9FCB-7AC453F62B13}">
      <dsp:nvSpPr>
        <dsp:cNvPr id="0" name=""/>
        <dsp:cNvSpPr/>
      </dsp:nvSpPr>
      <dsp:spPr>
        <a:xfrm>
          <a:off x="2051271" y="3156731"/>
          <a:ext cx="1678312" cy="1065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4D3FA-310C-400C-A8CA-50D21826B059}">
      <dsp:nvSpPr>
        <dsp:cNvPr id="0" name=""/>
        <dsp:cNvSpPr/>
      </dsp:nvSpPr>
      <dsp:spPr>
        <a:xfrm>
          <a:off x="2237750" y="3333887"/>
          <a:ext cx="1678312" cy="10657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Architecture</a:t>
          </a:r>
        </a:p>
        <a:p>
          <a:pPr marL="0" lvl="0" indent="0" algn="ctr" defTabSz="533400">
            <a:lnSpc>
              <a:spcPct val="90000"/>
            </a:lnSpc>
            <a:spcBef>
              <a:spcPct val="0"/>
            </a:spcBef>
            <a:spcAft>
              <a:spcPct val="35000"/>
            </a:spcAft>
            <a:buNone/>
          </a:pPr>
          <a:r>
            <a:rPr lang="en-US" sz="1200" kern="1200" dirty="0"/>
            <a:t>Conrad Entrepreneurship</a:t>
          </a:r>
        </a:p>
      </dsp:txBody>
      <dsp:txXfrm>
        <a:off x="2268964" y="3365101"/>
        <a:ext cx="1615884" cy="1003300"/>
      </dsp:txXfrm>
    </dsp:sp>
    <dsp:sp modelId="{0E5AA989-9C80-4594-B016-C4DA90B572E2}">
      <dsp:nvSpPr>
        <dsp:cNvPr id="0" name=""/>
        <dsp:cNvSpPr/>
      </dsp:nvSpPr>
      <dsp:spPr>
        <a:xfrm>
          <a:off x="4102542" y="1602894"/>
          <a:ext cx="1678312" cy="1065728"/>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08397-EAEA-4EF2-A1DD-13CA08BFC8F0}">
      <dsp:nvSpPr>
        <dsp:cNvPr id="0" name=""/>
        <dsp:cNvSpPr/>
      </dsp:nvSpPr>
      <dsp:spPr>
        <a:xfrm>
          <a:off x="4289021" y="1780049"/>
          <a:ext cx="1678312" cy="1065728"/>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other 5 Faculties: </a:t>
          </a:r>
        </a:p>
        <a:p>
          <a:pPr marL="0" lvl="0" indent="0" algn="ctr" defTabSz="533400">
            <a:lnSpc>
              <a:spcPct val="90000"/>
            </a:lnSpc>
            <a:spcBef>
              <a:spcPct val="0"/>
            </a:spcBef>
            <a:spcAft>
              <a:spcPct val="35000"/>
            </a:spcAft>
            <a:buNone/>
          </a:pPr>
          <a:r>
            <a:rPr lang="en-US" sz="1200" kern="1200" dirty="0"/>
            <a:t>Science, Arts, Health, Math, Environment</a:t>
          </a:r>
        </a:p>
      </dsp:txBody>
      <dsp:txXfrm>
        <a:off x="4320235" y="1811263"/>
        <a:ext cx="1615884" cy="1003300"/>
      </dsp:txXfrm>
    </dsp:sp>
    <dsp:sp modelId="{68D4DCF3-3117-4A41-90A2-925C45C654BC}">
      <dsp:nvSpPr>
        <dsp:cNvPr id="0" name=""/>
        <dsp:cNvSpPr/>
      </dsp:nvSpPr>
      <dsp:spPr>
        <a:xfrm>
          <a:off x="4102542" y="3156731"/>
          <a:ext cx="1678312" cy="1065728"/>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E948D3-26F4-4D96-84DF-F9933A187B31}">
      <dsp:nvSpPr>
        <dsp:cNvPr id="0" name=""/>
        <dsp:cNvSpPr/>
      </dsp:nvSpPr>
      <dsp:spPr>
        <a:xfrm>
          <a:off x="4289021" y="3333887"/>
          <a:ext cx="1678312" cy="1065728"/>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other Departments</a:t>
          </a:r>
        </a:p>
      </dsp:txBody>
      <dsp:txXfrm>
        <a:off x="4320235" y="3365101"/>
        <a:ext cx="1615884" cy="1003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DBA0A-54BE-43BD-AD2E-BAB58D2B3E8E}">
      <dsp:nvSpPr>
        <dsp:cNvPr id="0" name=""/>
        <dsp:cNvSpPr/>
      </dsp:nvSpPr>
      <dsp:spPr>
        <a:xfrm>
          <a:off x="5784849" y="2895493"/>
          <a:ext cx="2892319" cy="501972"/>
        </a:xfrm>
        <a:custGeom>
          <a:avLst/>
          <a:gdLst/>
          <a:ahLst/>
          <a:cxnLst/>
          <a:rect l="0" t="0" r="0" b="0"/>
          <a:pathLst>
            <a:path>
              <a:moveTo>
                <a:pt x="0" y="0"/>
              </a:moveTo>
              <a:lnTo>
                <a:pt x="0" y="250986"/>
              </a:lnTo>
              <a:lnTo>
                <a:pt x="2892319" y="250986"/>
              </a:lnTo>
              <a:lnTo>
                <a:pt x="2892319" y="5019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DE08C-4B3C-4C86-B613-403EAF2F1A0C}">
      <dsp:nvSpPr>
        <dsp:cNvPr id="0" name=""/>
        <dsp:cNvSpPr/>
      </dsp:nvSpPr>
      <dsp:spPr>
        <a:xfrm>
          <a:off x="5739129" y="2895493"/>
          <a:ext cx="91440" cy="501972"/>
        </a:xfrm>
        <a:custGeom>
          <a:avLst/>
          <a:gdLst/>
          <a:ahLst/>
          <a:cxnLst/>
          <a:rect l="0" t="0" r="0" b="0"/>
          <a:pathLst>
            <a:path>
              <a:moveTo>
                <a:pt x="45720" y="0"/>
              </a:moveTo>
              <a:lnTo>
                <a:pt x="45720" y="5019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73E904-3086-4154-9191-5A4D2626D67B}">
      <dsp:nvSpPr>
        <dsp:cNvPr id="0" name=""/>
        <dsp:cNvSpPr/>
      </dsp:nvSpPr>
      <dsp:spPr>
        <a:xfrm>
          <a:off x="2892530" y="2895493"/>
          <a:ext cx="2892319" cy="501972"/>
        </a:xfrm>
        <a:custGeom>
          <a:avLst/>
          <a:gdLst/>
          <a:ahLst/>
          <a:cxnLst/>
          <a:rect l="0" t="0" r="0" b="0"/>
          <a:pathLst>
            <a:path>
              <a:moveTo>
                <a:pt x="2892319" y="0"/>
              </a:moveTo>
              <a:lnTo>
                <a:pt x="2892319" y="250986"/>
              </a:lnTo>
              <a:lnTo>
                <a:pt x="0" y="250986"/>
              </a:lnTo>
              <a:lnTo>
                <a:pt x="0" y="5019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98BA5D-6751-4E59-8872-7EA06F9FD920}">
      <dsp:nvSpPr>
        <dsp:cNvPr id="0" name=""/>
        <dsp:cNvSpPr/>
      </dsp:nvSpPr>
      <dsp:spPr>
        <a:xfrm>
          <a:off x="5739129" y="1198347"/>
          <a:ext cx="91440" cy="501972"/>
        </a:xfrm>
        <a:custGeom>
          <a:avLst/>
          <a:gdLst/>
          <a:ahLst/>
          <a:cxnLst/>
          <a:rect l="0" t="0" r="0" b="0"/>
          <a:pathLst>
            <a:path>
              <a:moveTo>
                <a:pt x="45720" y="0"/>
              </a:moveTo>
              <a:lnTo>
                <a:pt x="45720" y="501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AA6E44-F665-4672-9269-76524C0FDB0A}">
      <dsp:nvSpPr>
        <dsp:cNvPr id="0" name=""/>
        <dsp:cNvSpPr/>
      </dsp:nvSpPr>
      <dsp:spPr>
        <a:xfrm>
          <a:off x="4589676" y="3174"/>
          <a:ext cx="2390346" cy="1195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AVP, EDI-R</a:t>
          </a:r>
        </a:p>
      </dsp:txBody>
      <dsp:txXfrm>
        <a:off x="4589676" y="3174"/>
        <a:ext cx="2390346" cy="1195173"/>
      </dsp:txXfrm>
    </dsp:sp>
    <dsp:sp modelId="{E43BE32C-03BF-4871-B9FA-0953E7FE375F}">
      <dsp:nvSpPr>
        <dsp:cNvPr id="0" name=""/>
        <dsp:cNvSpPr/>
      </dsp:nvSpPr>
      <dsp:spPr>
        <a:xfrm>
          <a:off x="4589676" y="1700319"/>
          <a:ext cx="2390346" cy="1195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Senior Director, EDI-R </a:t>
          </a:r>
        </a:p>
      </dsp:txBody>
      <dsp:txXfrm>
        <a:off x="4589676" y="1700319"/>
        <a:ext cx="2390346" cy="1195173"/>
      </dsp:txXfrm>
    </dsp:sp>
    <dsp:sp modelId="{EC987726-E319-47D9-9A5F-74372204EA03}">
      <dsp:nvSpPr>
        <dsp:cNvPr id="0" name=""/>
        <dsp:cNvSpPr/>
      </dsp:nvSpPr>
      <dsp:spPr>
        <a:xfrm>
          <a:off x="1697357" y="3397465"/>
          <a:ext cx="2390346" cy="1195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Equity Office</a:t>
          </a:r>
        </a:p>
      </dsp:txBody>
      <dsp:txXfrm>
        <a:off x="1697357" y="3397465"/>
        <a:ext cx="2390346" cy="1195173"/>
      </dsp:txXfrm>
    </dsp:sp>
    <dsp:sp modelId="{56828188-0F8D-4C95-8E62-6C98D8359B1C}">
      <dsp:nvSpPr>
        <dsp:cNvPr id="0" name=""/>
        <dsp:cNvSpPr/>
      </dsp:nvSpPr>
      <dsp:spPr>
        <a:xfrm>
          <a:off x="4589676" y="3397465"/>
          <a:ext cx="2390346" cy="1195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Anti-racism Office</a:t>
          </a:r>
        </a:p>
      </dsp:txBody>
      <dsp:txXfrm>
        <a:off x="4589676" y="3397465"/>
        <a:ext cx="2390346" cy="1195173"/>
      </dsp:txXfrm>
    </dsp:sp>
    <dsp:sp modelId="{520EA588-4E27-42EB-A747-B06B0E111E88}">
      <dsp:nvSpPr>
        <dsp:cNvPr id="0" name=""/>
        <dsp:cNvSpPr/>
      </dsp:nvSpPr>
      <dsp:spPr>
        <a:xfrm>
          <a:off x="7481995" y="3397465"/>
          <a:ext cx="2390346" cy="1195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Education and Outreach Office</a:t>
          </a:r>
        </a:p>
      </dsp:txBody>
      <dsp:txXfrm>
        <a:off x="7481995" y="3397465"/>
        <a:ext cx="2390346" cy="1195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86E15-2340-46E4-A54F-C1D69D6CA3BF}">
      <dsp:nvSpPr>
        <dsp:cNvPr id="0" name=""/>
        <dsp:cNvSpPr/>
      </dsp:nvSpPr>
      <dsp:spPr>
        <a:xfrm>
          <a:off x="1655526" y="294569"/>
          <a:ext cx="3806747" cy="3806747"/>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Systemic Change</a:t>
          </a:r>
        </a:p>
      </dsp:txBody>
      <dsp:txXfrm>
        <a:off x="3661772" y="1101237"/>
        <a:ext cx="1359552" cy="1132960"/>
      </dsp:txXfrm>
    </dsp:sp>
    <dsp:sp modelId="{6784AC17-1800-44EC-AF1D-690069D404FD}">
      <dsp:nvSpPr>
        <dsp:cNvPr id="0" name=""/>
        <dsp:cNvSpPr/>
      </dsp:nvSpPr>
      <dsp:spPr>
        <a:xfrm>
          <a:off x="1577125" y="430524"/>
          <a:ext cx="3806747" cy="3806747"/>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Education and Outreach</a:t>
          </a:r>
        </a:p>
      </dsp:txBody>
      <dsp:txXfrm>
        <a:off x="2483493" y="2900378"/>
        <a:ext cx="2039328" cy="997005"/>
      </dsp:txXfrm>
    </dsp:sp>
    <dsp:sp modelId="{D86ED87F-1239-43BE-AFB9-7BFD48762A60}">
      <dsp:nvSpPr>
        <dsp:cNvPr id="0" name=""/>
        <dsp:cNvSpPr/>
      </dsp:nvSpPr>
      <dsp:spPr>
        <a:xfrm>
          <a:off x="1498724" y="294569"/>
          <a:ext cx="3806747" cy="3806747"/>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Individual Support</a:t>
          </a:r>
        </a:p>
      </dsp:txBody>
      <dsp:txXfrm>
        <a:off x="1939672" y="1101237"/>
        <a:ext cx="1359552" cy="1132960"/>
      </dsp:txXfrm>
    </dsp:sp>
    <dsp:sp modelId="{5FA837B7-EDB4-40AC-B169-3E6EFD0F8B47}">
      <dsp:nvSpPr>
        <dsp:cNvPr id="0" name=""/>
        <dsp:cNvSpPr/>
      </dsp:nvSpPr>
      <dsp:spPr>
        <a:xfrm>
          <a:off x="1420184" y="58913"/>
          <a:ext cx="4278058" cy="427805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69BF7B-E1B6-444A-A4D7-99F3B5CBAC67}">
      <dsp:nvSpPr>
        <dsp:cNvPr id="0" name=""/>
        <dsp:cNvSpPr/>
      </dsp:nvSpPr>
      <dsp:spPr>
        <a:xfrm>
          <a:off x="1341469" y="194628"/>
          <a:ext cx="4278058" cy="427805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FBA45C-875F-4D8A-BB90-24063018DD32}">
      <dsp:nvSpPr>
        <dsp:cNvPr id="0" name=""/>
        <dsp:cNvSpPr/>
      </dsp:nvSpPr>
      <dsp:spPr>
        <a:xfrm>
          <a:off x="1262754" y="58913"/>
          <a:ext cx="4278058" cy="427805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E7E4B-A035-4F5C-93C3-F6F5A9586A18}">
      <dsp:nvSpPr>
        <dsp:cNvPr id="0" name=""/>
        <dsp:cNvSpPr/>
      </dsp:nvSpPr>
      <dsp:spPr>
        <a:xfrm>
          <a:off x="1821" y="0"/>
          <a:ext cx="2834520" cy="480067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mn-lt"/>
            <a:cs typeface="Arial" panose="020B0604020202020204" pitchFamily="34" charset="0"/>
          </a:endParaRPr>
        </a:p>
        <a:p>
          <a:pPr marL="0" lvl="0" indent="0" algn="ctr" defTabSz="711200">
            <a:lnSpc>
              <a:spcPct val="90000"/>
            </a:lnSpc>
            <a:spcBef>
              <a:spcPct val="0"/>
            </a:spcBef>
            <a:spcAft>
              <a:spcPct val="35000"/>
            </a:spcAft>
            <a:buNone/>
          </a:pPr>
          <a:r>
            <a:rPr lang="en-US" sz="1600" b="1" kern="1200" dirty="0">
              <a:latin typeface="+mn-lt"/>
              <a:cs typeface="Arial" panose="020B0604020202020204" pitchFamily="34" charset="0"/>
            </a:rPr>
            <a:t>Centre for Career Action</a:t>
          </a:r>
        </a:p>
        <a:p>
          <a:pPr marL="0" lvl="0" indent="0" algn="ctr" defTabSz="711200">
            <a:lnSpc>
              <a:spcPct val="90000"/>
            </a:lnSpc>
            <a:spcBef>
              <a:spcPct val="0"/>
            </a:spcBef>
            <a:spcAft>
              <a:spcPct val="35000"/>
            </a:spcAft>
            <a:buNone/>
          </a:pPr>
          <a:endParaRPr lang="en-US" sz="1600" b="1" kern="1200" dirty="0">
            <a:latin typeface="+mn-lt"/>
            <a:cs typeface="Arial" panose="020B0604020202020204" pitchFamily="34" charset="0"/>
          </a:endParaRPr>
        </a:p>
        <a:p>
          <a:pPr marL="0" lvl="0" indent="0" algn="ctr" defTabSz="711200">
            <a:lnSpc>
              <a:spcPct val="90000"/>
            </a:lnSpc>
            <a:spcBef>
              <a:spcPct val="0"/>
            </a:spcBef>
            <a:spcAft>
              <a:spcPct val="35000"/>
            </a:spcAft>
            <a:buNone/>
          </a:pPr>
          <a:r>
            <a:rPr lang="en-US" sz="1600" kern="1200" dirty="0">
              <a:latin typeface="+mn-lt"/>
              <a:cs typeface="Arial" panose="020B0604020202020204" pitchFamily="34" charset="0"/>
            </a:rPr>
            <a:t>Live Chat Available at:</a:t>
          </a:r>
        </a:p>
        <a:p>
          <a:pPr marL="0" lvl="0" indent="0" algn="ctr" defTabSz="711200">
            <a:lnSpc>
              <a:spcPct val="90000"/>
            </a:lnSpc>
            <a:spcBef>
              <a:spcPct val="0"/>
            </a:spcBef>
            <a:spcAft>
              <a:spcPct val="35000"/>
            </a:spcAft>
            <a:buNone/>
          </a:pPr>
          <a:r>
            <a:rPr lang="en-US" sz="1600" b="0" kern="1200" dirty="0">
              <a:latin typeface="+mn-lt"/>
              <a:cs typeface="Arial" panose="020B0604020202020204" pitchFamily="34" charset="0"/>
              <a:hlinkClick xmlns:r="http://schemas.openxmlformats.org/officeDocument/2006/relationships" r:id="rId1"/>
            </a:rPr>
            <a:t>uwaterloo.ca/career-action</a:t>
          </a:r>
          <a:r>
            <a:rPr lang="en-US" sz="1600" kern="1200" dirty="0">
              <a:latin typeface="+mn-lt"/>
              <a:cs typeface="Arial" panose="020B0604020202020204" pitchFamily="34" charset="0"/>
            </a:rPr>
            <a:t>  </a:t>
          </a:r>
        </a:p>
        <a:p>
          <a:pPr marL="0" lvl="0" indent="0" algn="ctr" defTabSz="711200">
            <a:lnSpc>
              <a:spcPct val="90000"/>
            </a:lnSpc>
            <a:spcBef>
              <a:spcPct val="0"/>
            </a:spcBef>
            <a:spcAft>
              <a:spcPct val="35000"/>
            </a:spcAft>
            <a:buNone/>
          </a:pPr>
          <a:r>
            <a:rPr lang="en-US" sz="1600" kern="1200" dirty="0">
              <a:latin typeface="+mn-lt"/>
            </a:rPr>
            <a:t>Phone: 519-888-4047</a:t>
          </a:r>
        </a:p>
        <a:p>
          <a:pPr marL="0" lvl="0" indent="0" algn="ctr" defTabSz="711200">
            <a:lnSpc>
              <a:spcPct val="90000"/>
            </a:lnSpc>
            <a:spcBef>
              <a:spcPct val="0"/>
            </a:spcBef>
            <a:spcAft>
              <a:spcPct val="35000"/>
            </a:spcAft>
            <a:buNone/>
          </a:pPr>
          <a:r>
            <a:rPr lang="en-US" sz="1600" b="1" kern="1200" dirty="0">
              <a:latin typeface="+mn-lt"/>
            </a:rPr>
            <a:t>@</a:t>
          </a:r>
          <a:r>
            <a:rPr lang="en-US" sz="1600" b="1" kern="1200" dirty="0" err="1">
              <a:latin typeface="+mn-lt"/>
            </a:rPr>
            <a:t>CCAGrad</a:t>
          </a:r>
          <a:endParaRPr lang="en-US" sz="1600" b="1" kern="1200" dirty="0"/>
        </a:p>
      </dsp:txBody>
      <dsp:txXfrm>
        <a:off x="1821" y="1920270"/>
        <a:ext cx="2834520" cy="1920270"/>
      </dsp:txXfrm>
    </dsp:sp>
    <dsp:sp modelId="{69699F7C-ACCE-4AFB-9C69-3FAF67495839}">
      <dsp:nvSpPr>
        <dsp:cNvPr id="0" name=""/>
        <dsp:cNvSpPr/>
      </dsp:nvSpPr>
      <dsp:spPr>
        <a:xfrm>
          <a:off x="631183" y="87908"/>
          <a:ext cx="1598625" cy="159862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165A8E-9FEA-440C-B648-61DFB19ED02C}">
      <dsp:nvSpPr>
        <dsp:cNvPr id="0" name=""/>
        <dsp:cNvSpPr/>
      </dsp:nvSpPr>
      <dsp:spPr>
        <a:xfrm>
          <a:off x="2921377" y="0"/>
          <a:ext cx="2834520" cy="480067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Three Career Advisors for Grad Students who assist with:</a:t>
          </a:r>
        </a:p>
        <a:p>
          <a:pPr marL="0" lvl="0" indent="0" algn="ctr" defTabSz="711200">
            <a:lnSpc>
              <a:spcPct val="90000"/>
            </a:lnSpc>
            <a:spcBef>
              <a:spcPct val="0"/>
            </a:spcBef>
            <a:spcAft>
              <a:spcPct val="35000"/>
            </a:spcAft>
            <a:buNone/>
          </a:pPr>
          <a:r>
            <a:rPr lang="en-US" sz="1600" b="0" kern="1200" dirty="0"/>
            <a:t>Job Search Tactics</a:t>
          </a:r>
        </a:p>
        <a:p>
          <a:pPr marL="0" lvl="0" indent="0" algn="ctr" defTabSz="711200">
            <a:lnSpc>
              <a:spcPct val="90000"/>
            </a:lnSpc>
            <a:spcBef>
              <a:spcPct val="0"/>
            </a:spcBef>
            <a:spcAft>
              <a:spcPct val="35000"/>
            </a:spcAft>
            <a:buNone/>
          </a:pPr>
          <a:r>
            <a:rPr lang="en-US" sz="1600" b="0" kern="1200" dirty="0"/>
            <a:t>Résumé/CV</a:t>
          </a:r>
        </a:p>
        <a:p>
          <a:pPr marL="0" lvl="0" indent="0" algn="ctr" defTabSz="711200">
            <a:lnSpc>
              <a:spcPct val="90000"/>
            </a:lnSpc>
            <a:spcBef>
              <a:spcPct val="0"/>
            </a:spcBef>
            <a:spcAft>
              <a:spcPct val="35000"/>
            </a:spcAft>
            <a:buNone/>
          </a:pPr>
          <a:r>
            <a:rPr lang="en-US" sz="1600" b="0" kern="1200" dirty="0"/>
            <a:t>Cover Letter</a:t>
          </a:r>
        </a:p>
        <a:p>
          <a:pPr marL="0" lvl="0" indent="0" algn="ctr" defTabSz="711200">
            <a:lnSpc>
              <a:spcPct val="90000"/>
            </a:lnSpc>
            <a:spcBef>
              <a:spcPct val="0"/>
            </a:spcBef>
            <a:spcAft>
              <a:spcPct val="35000"/>
            </a:spcAft>
            <a:buNone/>
          </a:pPr>
          <a:r>
            <a:rPr lang="en-US" sz="1600" b="0" kern="1200" dirty="0"/>
            <a:t>Interview Prep </a:t>
          </a:r>
        </a:p>
        <a:p>
          <a:pPr marL="0" lvl="0" indent="0" algn="ctr" defTabSz="711200">
            <a:lnSpc>
              <a:spcPct val="90000"/>
            </a:lnSpc>
            <a:spcBef>
              <a:spcPct val="0"/>
            </a:spcBef>
            <a:spcAft>
              <a:spcPct val="35000"/>
            </a:spcAft>
            <a:buNone/>
          </a:pPr>
          <a:r>
            <a:rPr lang="en-US" sz="1600" b="0" kern="1200" dirty="0"/>
            <a:t>Career Planning</a:t>
          </a:r>
        </a:p>
      </dsp:txBody>
      <dsp:txXfrm>
        <a:off x="2921377" y="1920270"/>
        <a:ext cx="2834520" cy="1920270"/>
      </dsp:txXfrm>
    </dsp:sp>
    <dsp:sp modelId="{EAB9A334-5EB9-476B-B2BE-DE2C87673214}">
      <dsp:nvSpPr>
        <dsp:cNvPr id="0" name=""/>
        <dsp:cNvSpPr/>
      </dsp:nvSpPr>
      <dsp:spPr>
        <a:xfrm>
          <a:off x="3539324" y="87908"/>
          <a:ext cx="1598625" cy="1598625"/>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58F53CA-EFB3-479A-A64A-B3642F1FCD41}">
      <dsp:nvSpPr>
        <dsp:cNvPr id="0" name=""/>
        <dsp:cNvSpPr/>
      </dsp:nvSpPr>
      <dsp:spPr>
        <a:xfrm>
          <a:off x="5842747" y="0"/>
          <a:ext cx="2834520" cy="480067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600" b="1" kern="1200" dirty="0"/>
            <a:t>We offer:</a:t>
          </a:r>
        </a:p>
        <a:p>
          <a:pPr marL="0" lvl="0" indent="0" algn="ctr" defTabSz="711200">
            <a:lnSpc>
              <a:spcPct val="90000"/>
            </a:lnSpc>
            <a:spcBef>
              <a:spcPct val="0"/>
            </a:spcBef>
            <a:spcAft>
              <a:spcPct val="35000"/>
            </a:spcAft>
            <a:buNone/>
          </a:pPr>
          <a:r>
            <a:rPr lang="en-US" sz="1600" b="0" kern="1200" dirty="0"/>
            <a:t>Individual Appointments</a:t>
          </a:r>
        </a:p>
        <a:p>
          <a:pPr marL="0" lvl="0" indent="0" algn="ctr" defTabSz="711200">
            <a:lnSpc>
              <a:spcPct val="90000"/>
            </a:lnSpc>
            <a:spcBef>
              <a:spcPct val="0"/>
            </a:spcBef>
            <a:spcAft>
              <a:spcPct val="35000"/>
            </a:spcAft>
            <a:buNone/>
          </a:pPr>
          <a:r>
            <a:rPr lang="en-US" sz="1600" b="0" kern="1200" dirty="0"/>
            <a:t>Drop-ins</a:t>
          </a:r>
        </a:p>
        <a:p>
          <a:pPr marL="0" lvl="0" indent="0" algn="ctr" defTabSz="711200">
            <a:lnSpc>
              <a:spcPct val="90000"/>
            </a:lnSpc>
            <a:spcBef>
              <a:spcPct val="0"/>
            </a:spcBef>
            <a:spcAft>
              <a:spcPct val="35000"/>
            </a:spcAft>
            <a:buNone/>
          </a:pPr>
          <a:r>
            <a:rPr lang="en-US" sz="1600" b="0" kern="1200" dirty="0"/>
            <a:t>Workshops</a:t>
          </a:r>
        </a:p>
        <a:p>
          <a:pPr marL="0" lvl="0" indent="0" algn="ctr" defTabSz="711200">
            <a:lnSpc>
              <a:spcPct val="90000"/>
            </a:lnSpc>
            <a:spcBef>
              <a:spcPct val="0"/>
            </a:spcBef>
            <a:spcAft>
              <a:spcPct val="35000"/>
            </a:spcAft>
            <a:buNone/>
          </a:pPr>
          <a:r>
            <a:rPr lang="en-US" sz="1600" b="0" kern="1200" dirty="0"/>
            <a:t>Online Resources</a:t>
          </a:r>
        </a:p>
        <a:p>
          <a:pPr marL="0" lvl="0" indent="0" algn="ctr" defTabSz="711200">
            <a:lnSpc>
              <a:spcPct val="90000"/>
            </a:lnSpc>
            <a:spcBef>
              <a:spcPct val="0"/>
            </a:spcBef>
            <a:spcAft>
              <a:spcPct val="35000"/>
            </a:spcAft>
            <a:buNone/>
          </a:pPr>
          <a:r>
            <a:rPr lang="en-US" sz="1600" b="0" kern="1200" dirty="0"/>
            <a:t>Conferences</a:t>
          </a:r>
        </a:p>
        <a:p>
          <a:pPr marL="0" lvl="0" indent="0" algn="ctr" defTabSz="711200">
            <a:lnSpc>
              <a:spcPct val="90000"/>
            </a:lnSpc>
            <a:spcBef>
              <a:spcPct val="0"/>
            </a:spcBef>
            <a:spcAft>
              <a:spcPct val="35000"/>
            </a:spcAft>
            <a:buNone/>
          </a:pPr>
          <a:r>
            <a:rPr lang="en-US" sz="1600" b="0" kern="1200" dirty="0"/>
            <a:t>Career Panels</a:t>
          </a:r>
        </a:p>
      </dsp:txBody>
      <dsp:txXfrm>
        <a:off x="5842747" y="1920270"/>
        <a:ext cx="2834520" cy="1920270"/>
      </dsp:txXfrm>
    </dsp:sp>
    <dsp:sp modelId="{C64AF7DA-CEB3-4551-B5F7-2B696F3309F9}">
      <dsp:nvSpPr>
        <dsp:cNvPr id="0" name=""/>
        <dsp:cNvSpPr/>
      </dsp:nvSpPr>
      <dsp:spPr>
        <a:xfrm>
          <a:off x="6458880" y="87908"/>
          <a:ext cx="1598625" cy="1598625"/>
        </a:xfrm>
        <a:prstGeom prst="ellipse">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FFA0940-FF5A-4E21-8FED-00BC23CAED2C}">
      <dsp:nvSpPr>
        <dsp:cNvPr id="0" name=""/>
        <dsp:cNvSpPr/>
      </dsp:nvSpPr>
      <dsp:spPr>
        <a:xfrm>
          <a:off x="263428" y="4075884"/>
          <a:ext cx="7983093" cy="720101"/>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ath.uwaterloo.ca/computer-science/academic-integrity-and-students-disabiliti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F7D1-689C-4BC1-B59B-4A4CE078ECDF}" type="slidenum">
              <a:rPr lang="en-US" smtClean="0"/>
              <a:t>33</a:t>
            </a:fld>
            <a:endParaRPr lang="en-US"/>
          </a:p>
        </p:txBody>
      </p:sp>
    </p:spTree>
    <p:extLst>
      <p:ext uri="{BB962C8B-B14F-4D97-AF65-F5344CB8AC3E}">
        <p14:creationId xmlns:p14="http://schemas.microsoft.com/office/powerpoint/2010/main" val="1675603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Cheating</a:t>
            </a:r>
            <a:r>
              <a:rPr lang="en-US" baseline="0" dirty="0"/>
              <a:t> is defines as “trying to gain/give an improper advantage in an academic evaluation”.</a:t>
            </a:r>
          </a:p>
          <a:p>
            <a:endParaRPr lang="en-US" baseline="0" dirty="0"/>
          </a:p>
          <a:p>
            <a:r>
              <a:rPr lang="en-US" baseline="0" dirty="0"/>
              <a:t>Cheating can take many forms of dishonest </a:t>
            </a:r>
            <a:r>
              <a:rPr lang="en-US" baseline="0" dirty="0" err="1"/>
              <a:t>behaviour</a:t>
            </a:r>
            <a:r>
              <a:rPr lang="en-US" baseline="0" dirty="0"/>
              <a:t>- common examples include the intention or use of an unauthorized aid, or accessing exams or solutions without permission. </a:t>
            </a:r>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54</a:t>
            </a:fld>
            <a:endParaRPr lang="en-US"/>
          </a:p>
        </p:txBody>
      </p:sp>
    </p:spTree>
    <p:extLst>
      <p:ext uri="{BB962C8B-B14F-4D97-AF65-F5344CB8AC3E}">
        <p14:creationId xmlns:p14="http://schemas.microsoft.com/office/powerpoint/2010/main" val="15966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sec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student might cheat if they are stressed out, are feeling unprepared to take a test, or are struggling with the course content. </a:t>
            </a:r>
          </a:p>
          <a:p>
            <a:endParaRPr lang="en-US" dirty="0"/>
          </a:p>
          <a:p>
            <a:r>
              <a:rPr lang="en-US" dirty="0"/>
              <a:t>To avoid cheating violations, encourage students to  talk</a:t>
            </a:r>
            <a:r>
              <a:rPr lang="en-US" baseline="0" dirty="0"/>
              <a:t> to you or the instructor if feeling overwhelmed. It’s always a good idea to reach out for help well advance of the deadline or exam date. Ensure students are given plenty of time to complete assignments, and refer them to time management resources. </a:t>
            </a:r>
          </a:p>
        </p:txBody>
      </p:sp>
      <p:sp>
        <p:nvSpPr>
          <p:cNvPr id="4" name="Slide Number Placeholder 3"/>
          <p:cNvSpPr>
            <a:spLocks noGrp="1"/>
          </p:cNvSpPr>
          <p:nvPr>
            <p:ph type="sldNum" sz="quarter" idx="5"/>
          </p:nvPr>
        </p:nvSpPr>
        <p:spPr/>
        <p:txBody>
          <a:bodyPr/>
          <a:lstStyle/>
          <a:p>
            <a:fld id="{8CCEF7D1-689C-4BC1-B59B-4A4CE078ECDF}" type="slidenum">
              <a:rPr lang="en-US" smtClean="0"/>
              <a:t>55</a:t>
            </a:fld>
            <a:endParaRPr lang="en-US"/>
          </a:p>
        </p:txBody>
      </p:sp>
    </p:spTree>
    <p:extLst>
      <p:ext uri="{BB962C8B-B14F-4D97-AF65-F5344CB8AC3E}">
        <p14:creationId xmlns:p14="http://schemas.microsoft.com/office/powerpoint/2010/main" val="64950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sec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Policy</a:t>
            </a:r>
            <a:r>
              <a:rPr lang="en-US" baseline="0" dirty="0"/>
              <a:t> 71 defines theft of intellectual property as </a:t>
            </a:r>
            <a:r>
              <a:rPr lang="en-CA" sz="1600" i="0" dirty="0"/>
              <a:t>“</a:t>
            </a:r>
            <a:r>
              <a:rPr lang="en-CA" i="0" dirty="0"/>
              <a:t>The possession or use of another person’s intellectual property without that person's permission or knowledge.” According to UW IP guidelines,</a:t>
            </a:r>
            <a:r>
              <a:rPr lang="en-CA" i="0" baseline="0" dirty="0"/>
              <a:t> students may not distribute or reproduce the materials, whether for commercial purposes or not, without the express written consent of the faculty or instructor.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i="0" dirty="0"/>
              <a:t>Examples of IP copyright violations include posting course materials</a:t>
            </a:r>
            <a:r>
              <a:rPr lang="en-CA" i="0" baseline="0" dirty="0"/>
              <a:t> online without permission, or using UW course material in an third-party setting without permission. </a:t>
            </a:r>
            <a:endParaRPr lang="en-CA" i="0" dirty="0"/>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56</a:t>
            </a:fld>
            <a:endParaRPr lang="en-US"/>
          </a:p>
        </p:txBody>
      </p:sp>
    </p:spTree>
    <p:extLst>
      <p:ext uri="{BB962C8B-B14F-4D97-AF65-F5344CB8AC3E}">
        <p14:creationId xmlns:p14="http://schemas.microsoft.com/office/powerpoint/2010/main" val="153782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sec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student might commit an Intellectual Property Copyright violation for money, to help other students, or for access to course notes in note-sharing platforms. They also may simply be not be aware of the University’s policy on posting materials online or using them in a third party-setting.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avoid IP copyright</a:t>
            </a:r>
            <a:r>
              <a:rPr lang="en-US" baseline="0" dirty="0"/>
              <a:t> violations, be explicit with students about whether things can or cannot be shared beyond the classroom. Be aware that things are likely being posted online – if you come across something or hear something, report it immediately. </a:t>
            </a:r>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57</a:t>
            </a:fld>
            <a:endParaRPr lang="en-US"/>
          </a:p>
        </p:txBody>
      </p:sp>
    </p:spTree>
    <p:extLst>
      <p:ext uri="{BB962C8B-B14F-4D97-AF65-F5344CB8AC3E}">
        <p14:creationId xmlns:p14="http://schemas.microsoft.com/office/powerpoint/2010/main" val="74612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So, just as an overview, if you’ve never heard of a Writing Centre before, or if you’re not really sure what it is we do, the biggest misconception is that we’re an editing service. And that is not what we do at all. We’re a teaching centre. We work with you to help you become a better writer, or a better communicator, and make sure that you’re getting your ideas across as clearly and as efficiently as possible so your audience can understand what it is you’re trying to say. So, in that way, we act as your audience and give you feedback on how we’re interpreting or how we’re understanding your message and give you feedback on how to improve that. It’s really a back-and-forth-type experience and our goal is to support you while you’re here at Waterloo, while you’re doing your degree, but with the idea that once you’re done and no longer a student at the university, you will have developed skills that you can use throughout the rest of your career and that you won’t need us anymore once you’re done.</a:t>
            </a: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36</a:t>
            </a:fld>
            <a:endParaRPr lang="en-US" dirty="0"/>
          </a:p>
        </p:txBody>
      </p:sp>
    </p:spTree>
    <p:extLst>
      <p:ext uri="{BB962C8B-B14F-4D97-AF65-F5344CB8AC3E}">
        <p14:creationId xmlns:p14="http://schemas.microsoft.com/office/powerpoint/2010/main" val="325989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unpack that word “integrity” … </a:t>
            </a:r>
          </a:p>
        </p:txBody>
      </p:sp>
      <p:sp>
        <p:nvSpPr>
          <p:cNvPr id="4" name="Slide Number Placeholder 3"/>
          <p:cNvSpPr>
            <a:spLocks noGrp="1"/>
          </p:cNvSpPr>
          <p:nvPr>
            <p:ph type="sldNum" sz="quarter" idx="5"/>
          </p:nvPr>
        </p:nvSpPr>
        <p:spPr/>
        <p:txBody>
          <a:bodyPr/>
          <a:lstStyle/>
          <a:p>
            <a:fld id="{8CCEF7D1-689C-4BC1-B59B-4A4CE078ECDF}" type="slidenum">
              <a:rPr lang="en-US" smtClean="0"/>
              <a:t>43</a:t>
            </a:fld>
            <a:endParaRPr lang="en-US"/>
          </a:p>
        </p:txBody>
      </p:sp>
    </p:spTree>
    <p:extLst>
      <p:ext uri="{BB962C8B-B14F-4D97-AF65-F5344CB8AC3E}">
        <p14:creationId xmlns:p14="http://schemas.microsoft.com/office/powerpoint/2010/main" val="179497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Type in the chat why you think integrity matters </a:t>
            </a:r>
          </a:p>
        </p:txBody>
      </p:sp>
      <p:sp>
        <p:nvSpPr>
          <p:cNvPr id="4" name="Slide Number Placeholder 3"/>
          <p:cNvSpPr>
            <a:spLocks noGrp="1"/>
          </p:cNvSpPr>
          <p:nvPr>
            <p:ph type="sldNum" sz="quarter" idx="5"/>
          </p:nvPr>
        </p:nvSpPr>
        <p:spPr/>
        <p:txBody>
          <a:bodyPr/>
          <a:lstStyle/>
          <a:p>
            <a:fld id="{8CCEF7D1-689C-4BC1-B59B-4A4CE078ECDF}" type="slidenum">
              <a:rPr lang="en-US" smtClean="0"/>
              <a:t>44</a:t>
            </a:fld>
            <a:endParaRPr lang="en-US"/>
          </a:p>
        </p:txBody>
      </p:sp>
    </p:spTree>
    <p:extLst>
      <p:ext uri="{BB962C8B-B14F-4D97-AF65-F5344CB8AC3E}">
        <p14:creationId xmlns:p14="http://schemas.microsoft.com/office/powerpoint/2010/main" val="53288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your top values? Type them in the chat.</a:t>
            </a:r>
          </a:p>
        </p:txBody>
      </p:sp>
      <p:sp>
        <p:nvSpPr>
          <p:cNvPr id="4" name="Slide Number Placeholder 3"/>
          <p:cNvSpPr>
            <a:spLocks noGrp="1"/>
          </p:cNvSpPr>
          <p:nvPr>
            <p:ph type="sldNum" sz="quarter" idx="5"/>
          </p:nvPr>
        </p:nvSpPr>
        <p:spPr/>
        <p:txBody>
          <a:bodyPr/>
          <a:lstStyle/>
          <a:p>
            <a:fld id="{8CCEF7D1-689C-4BC1-B59B-4A4CE078ECDF}" type="slidenum">
              <a:rPr lang="en-US" smtClean="0"/>
              <a:t>45</a:t>
            </a:fld>
            <a:endParaRPr lang="en-US"/>
          </a:p>
        </p:txBody>
      </p:sp>
    </p:spTree>
    <p:extLst>
      <p:ext uri="{BB962C8B-B14F-4D97-AF65-F5344CB8AC3E}">
        <p14:creationId xmlns:p14="http://schemas.microsoft.com/office/powerpoint/2010/main" val="788586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you’ve identified your top values – ask yourself if you are following them everyday? How close are you living in alignment to your values? Are the values used consistently in every aspect of your life? </a:t>
            </a:r>
          </a:p>
        </p:txBody>
      </p:sp>
      <p:sp>
        <p:nvSpPr>
          <p:cNvPr id="4" name="Slide Number Placeholder 3"/>
          <p:cNvSpPr>
            <a:spLocks noGrp="1"/>
          </p:cNvSpPr>
          <p:nvPr>
            <p:ph type="sldNum" sz="quarter" idx="5"/>
          </p:nvPr>
        </p:nvSpPr>
        <p:spPr/>
        <p:txBody>
          <a:bodyPr/>
          <a:lstStyle/>
          <a:p>
            <a:fld id="{8CCEF7D1-689C-4BC1-B59B-4A4CE078ECDF}" type="slidenum">
              <a:rPr lang="en-US" smtClean="0"/>
              <a:t>46</a:t>
            </a:fld>
            <a:endParaRPr lang="en-US"/>
          </a:p>
        </p:txBody>
      </p:sp>
    </p:spTree>
    <p:extLst>
      <p:ext uri="{BB962C8B-B14F-4D97-AF65-F5344CB8AC3E}">
        <p14:creationId xmlns:p14="http://schemas.microsoft.com/office/powerpoint/2010/main" val="378987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000000"/>
                </a:solidFill>
                <a:effectLst/>
                <a:latin typeface="georgia" panose="02040502050405020303" pitchFamily="18" charset="0"/>
              </a:rPr>
              <a:t>As an ISA, you should forward any suspected cases of cheating to the IS Coordinator, and should not confront students yourself. The </a:t>
            </a:r>
            <a:r>
              <a:rPr lang="en-CA" b="0" i="0" u="sng" dirty="0">
                <a:solidFill>
                  <a:srgbClr val="80001F"/>
                </a:solidFill>
                <a:effectLst/>
                <a:latin typeface="georgia" panose="02040502050405020303" pitchFamily="18" charset="0"/>
                <a:hlinkClick r:id="rId3"/>
              </a:rPr>
              <a:t>University of Waterloo and Faculty of Mathematics policies regarding academic integrity</a:t>
            </a:r>
            <a:r>
              <a:rPr lang="en-CA" b="0" i="0" dirty="0">
                <a:solidFill>
                  <a:srgbClr val="000000"/>
                </a:solidFill>
                <a:effectLst/>
                <a:latin typeface="georgia" panose="02040502050405020303" pitchFamily="18" charset="0"/>
              </a:rPr>
              <a:t> specify what constitutes cheating and the appeals process available to students.</a:t>
            </a:r>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48</a:t>
            </a:fld>
            <a:endParaRPr lang="en-US"/>
          </a:p>
        </p:txBody>
      </p:sp>
    </p:spTree>
    <p:extLst>
      <p:ext uri="{BB962C8B-B14F-4D97-AF65-F5344CB8AC3E}">
        <p14:creationId xmlns:p14="http://schemas.microsoft.com/office/powerpoint/2010/main" val="218633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49</a:t>
            </a:fld>
            <a:endParaRPr lang="en-US"/>
          </a:p>
        </p:txBody>
      </p:sp>
    </p:spTree>
    <p:extLst>
      <p:ext uri="{BB962C8B-B14F-4D97-AF65-F5344CB8AC3E}">
        <p14:creationId xmlns:p14="http://schemas.microsoft.com/office/powerpoint/2010/main" val="128378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sec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student might unintentionally plagiarize because they are not aware they need to cite, or they might forget to include one or multiple citations. A student might intentionally plagiarize because they have left something until the last minute, or they are struggling to understand the course content/complete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Plagiarism can be</a:t>
            </a:r>
            <a:r>
              <a:rPr lang="en-US" baseline="0" dirty="0"/>
              <a:t> avoided by ensuring any of your teaching materials are properly cited, so student’s understand the importance. If there is confusion among students, or you notice issues, communicate that to the instructor so that expectations can be clarified for this assignment/future assignments. Be explicit in instructions about citation expectation (e.g., students must use APA in-text citations and a Reference List for this assignment). Like with UC, be aware of the instructor’s expectations, so you can identify issues while marking, and accurately answer student’s questions. Refer students to citing resources when giving out assignments, or if they struggled with formatting, etc., in their assignments (e.g., the Library or Purdue Owl).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53</a:t>
            </a:fld>
            <a:endParaRPr lang="en-US"/>
          </a:p>
        </p:txBody>
      </p:sp>
    </p:spTree>
    <p:extLst>
      <p:ext uri="{BB962C8B-B14F-4D97-AF65-F5344CB8AC3E}">
        <p14:creationId xmlns:p14="http://schemas.microsoft.com/office/powerpoint/2010/main" val="3917278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twitter.com/WaterlooEng"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facebook.com/uWaterlooEngineering/" TargetMode="External"/><Relationship Id="rId1" Type="http://schemas.openxmlformats.org/officeDocument/2006/relationships/slideMaster" Target="../slideMasters/slideMaster1.xml"/><Relationship Id="rId6" Type="http://schemas.openxmlformats.org/officeDocument/2006/relationships/hyperlink" Target="https://linkedin.com/showcase/faculty-of-engineering/" TargetMode="External"/><Relationship Id="rId5" Type="http://schemas.openxmlformats.org/officeDocument/2006/relationships/image" Target="../media/image17.png"/><Relationship Id="rId4" Type="http://schemas.openxmlformats.org/officeDocument/2006/relationships/hyperlink" Target="https://instagram.com/UWaterlooEng" TargetMode="External"/><Relationship Id="rId9"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lvl1pPr>
          </a:lstStyle>
          <a:p>
            <a:r>
              <a:rPr lang="en-US"/>
              <a:t>2021 Student Success Webinar</a:t>
            </a:r>
            <a:endParaRPr lang="en-US" dirty="0"/>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lvl1pPr>
          </a:lstStyle>
          <a:p>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AD90BF8-C4AC-4963-B78C-6007A0899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11" name="Footer Placeholder 10"/>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12" name="Slide Number Placeholder 11"/>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Angled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33B128-7700-4B9E-A0D6-1E09DC3402B9}"/>
              </a:ext>
            </a:extLst>
          </p:cNvPr>
          <p:cNvSpPr>
            <a:spLocks noGrp="1"/>
          </p:cNvSpPr>
          <p:nvPr>
            <p:ph type="pic" sz="quarter" idx="10"/>
          </p:nvPr>
        </p:nvSpPr>
        <p:spPr>
          <a:xfrm>
            <a:off x="-1219" y="965035"/>
            <a:ext cx="12193219" cy="589296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27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274 h 10000"/>
              <a:gd name="connsiteX0" fmla="*/ 0 w 10000"/>
              <a:gd name="connsiteY0" fmla="*/ 6264 h 11990"/>
              <a:gd name="connsiteX1" fmla="*/ 10000 w 10000"/>
              <a:gd name="connsiteY1" fmla="*/ 0 h 11990"/>
              <a:gd name="connsiteX2" fmla="*/ 10000 w 10000"/>
              <a:gd name="connsiteY2" fmla="*/ 11990 h 11990"/>
              <a:gd name="connsiteX3" fmla="*/ 0 w 10000"/>
              <a:gd name="connsiteY3" fmla="*/ 11990 h 11990"/>
              <a:gd name="connsiteX4" fmla="*/ 0 w 10000"/>
              <a:gd name="connsiteY4" fmla="*/ 6264 h 11990"/>
              <a:gd name="connsiteX0" fmla="*/ 0 w 10010"/>
              <a:gd name="connsiteY0" fmla="*/ 7427 h 11990"/>
              <a:gd name="connsiteX1" fmla="*/ 10010 w 10010"/>
              <a:gd name="connsiteY1" fmla="*/ 0 h 11990"/>
              <a:gd name="connsiteX2" fmla="*/ 10010 w 10010"/>
              <a:gd name="connsiteY2" fmla="*/ 11990 h 11990"/>
              <a:gd name="connsiteX3" fmla="*/ 10 w 10010"/>
              <a:gd name="connsiteY3" fmla="*/ 11990 h 11990"/>
              <a:gd name="connsiteX4" fmla="*/ 0 w 10010"/>
              <a:gd name="connsiteY4" fmla="*/ 7427 h 11990"/>
              <a:gd name="connsiteX0" fmla="*/ 1 w 10001"/>
              <a:gd name="connsiteY0" fmla="*/ 8021 h 11990"/>
              <a:gd name="connsiteX1" fmla="*/ 10001 w 10001"/>
              <a:gd name="connsiteY1" fmla="*/ 0 h 11990"/>
              <a:gd name="connsiteX2" fmla="*/ 10001 w 10001"/>
              <a:gd name="connsiteY2" fmla="*/ 11990 h 11990"/>
              <a:gd name="connsiteX3" fmla="*/ 1 w 10001"/>
              <a:gd name="connsiteY3" fmla="*/ 11990 h 11990"/>
              <a:gd name="connsiteX4" fmla="*/ 1 w 10001"/>
              <a:gd name="connsiteY4" fmla="*/ 8021 h 1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990">
                <a:moveTo>
                  <a:pt x="1" y="8021"/>
                </a:moveTo>
                <a:lnTo>
                  <a:pt x="10001" y="0"/>
                </a:lnTo>
                <a:lnTo>
                  <a:pt x="10001" y="11990"/>
                </a:lnTo>
                <a:lnTo>
                  <a:pt x="1" y="11990"/>
                </a:lnTo>
                <a:cubicBezTo>
                  <a:pt x="-2" y="10469"/>
                  <a:pt x="4" y="9542"/>
                  <a:pt x="1" y="8021"/>
                </a:cubicBezTo>
                <a:close/>
              </a:path>
            </a:pathLst>
          </a:custGeom>
        </p:spPr>
        <p:txBody>
          <a:bodyPr anchor="ctr"/>
          <a:lstStyle>
            <a:lvl1pPr algn="ctr">
              <a:defRPr/>
            </a:lvl1pPr>
          </a:lstStyle>
          <a:p>
            <a:endParaRPr lang="en-GB" dirty="0"/>
          </a:p>
        </p:txBody>
      </p:sp>
      <p:cxnSp>
        <p:nvCxnSpPr>
          <p:cNvPr id="8" name="Straight Connector 7">
            <a:extLst>
              <a:ext uri="{FF2B5EF4-FFF2-40B4-BE49-F238E27FC236}">
                <a16:creationId xmlns:a16="http://schemas.microsoft.com/office/drawing/2014/main" id="{100E11C6-A60A-4AAE-AD57-E8B3541EF3A1}"/>
              </a:ext>
            </a:extLst>
          </p:cNvPr>
          <p:cNvCxnSpPr>
            <a:cxnSpLocks/>
          </p:cNvCxnSpPr>
          <p:nvPr userDrawn="1"/>
        </p:nvCxnSpPr>
        <p:spPr>
          <a:xfrm flipV="1">
            <a:off x="-60960" y="910916"/>
            <a:ext cx="12252960" cy="395189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7387545-3C2B-4D1E-A82A-8FFAC6E34D9D}"/>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1F19D9B1-65F6-4926-A33B-3D1630D2A76F}"/>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C3B2D55-C069-4937-AA0D-EF88FB7D3C0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A297A8A-F035-4F26-8831-4992E5FCE928}"/>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648E8B-30F0-4178-BD55-0BC79203B52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C0E3F8-B93A-45F6-AB4D-380A65ECA20B}"/>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9">
            <a:extLst>
              <a:ext uri="{FF2B5EF4-FFF2-40B4-BE49-F238E27FC236}">
                <a16:creationId xmlns:a16="http://schemas.microsoft.com/office/drawing/2014/main" id="{713CF94C-8BD7-445E-AE2E-18F563CA2533}"/>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4" name="Content Placeholder 2">
            <a:extLst>
              <a:ext uri="{FF2B5EF4-FFF2-40B4-BE49-F238E27FC236}">
                <a16:creationId xmlns:a16="http://schemas.microsoft.com/office/drawing/2014/main" id="{208DC7D5-3C85-41D9-BCEE-C0622EADD532}"/>
              </a:ext>
            </a:extLst>
          </p:cNvPr>
          <p:cNvSpPr>
            <a:spLocks noGrp="1"/>
          </p:cNvSpPr>
          <p:nvPr>
            <p:ph idx="1"/>
          </p:nvPr>
        </p:nvSpPr>
        <p:spPr>
          <a:xfrm>
            <a:off x="259882" y="1413163"/>
            <a:ext cx="6818251" cy="2775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5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7" name="Footer Placeholder 6"/>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8" name="Slide Number Placeholder 7"/>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7" name="Slide Number Placeholder 6"/>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7" name="Slide Number Placeholder 6"/>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4" name="Footer Placeholder 3"/>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5" name="Slide Number Placeholder 4"/>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4" name="Footer Placeholder 3"/>
          <p:cNvSpPr>
            <a:spLocks noGrp="1"/>
          </p:cNvSpPr>
          <p:nvPr>
            <p:ph type="ftr" sz="quarter" idx="11"/>
          </p:nvPr>
        </p:nvSpPr>
        <p:spPr>
          <a:xfrm>
            <a:off x="259882" y="6335309"/>
            <a:ext cx="3887245" cy="250337"/>
          </a:xfrm>
          <a:prstGeom prst="rect">
            <a:avLst/>
          </a:prstGeom>
        </p:spPr>
        <p:txBody>
          <a:bodyPr/>
          <a:lstStyle/>
          <a:p>
            <a:r>
              <a:rPr lang="en-US"/>
              <a:t>2021 Student Success Webinar</a:t>
            </a:r>
            <a:endParaRPr lang="en-US" dirty="0"/>
          </a:p>
        </p:txBody>
      </p:sp>
      <p:sp>
        <p:nvSpPr>
          <p:cNvPr id="5" name="Slide Number Placeholder 4"/>
          <p:cNvSpPr>
            <a:spLocks noGrp="1"/>
          </p:cNvSpPr>
          <p:nvPr>
            <p:ph type="sldNum" sz="quarter" idx="12"/>
          </p:nvPr>
        </p:nvSpPr>
        <p:spPr>
          <a:xfrm>
            <a:off x="4479637"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pic>
        <p:nvPicPr>
          <p:cNvPr id="7" name="Picture 6">
            <a:extLst>
              <a:ext uri="{FF2B5EF4-FFF2-40B4-BE49-F238E27FC236}">
                <a16:creationId xmlns:a16="http://schemas.microsoft.com/office/drawing/2014/main" id="{D87C5B7F-D709-4C91-861E-9525CCFC5F1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
        <p:nvSpPr>
          <p:cNvPr id="8" name="Rectangle">
            <a:extLst>
              <a:ext uri="{FF2B5EF4-FFF2-40B4-BE49-F238E27FC236}">
                <a16:creationId xmlns:a16="http://schemas.microsoft.com/office/drawing/2014/main" id="{C4356A8E-2A32-4907-8EAD-C17FC9B4D6C7}"/>
              </a:ext>
            </a:extLst>
          </p:cNvPr>
          <p:cNvSpPr/>
          <p:nvPr userDrawn="1"/>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88A99B9B-1E9F-4617-B48A-CA9B92D8B50D}"/>
              </a:ext>
            </a:extLst>
          </p:cNvPr>
          <p:cNvSpPr/>
          <p:nvPr userDrawn="1"/>
        </p:nvSpPr>
        <p:spPr>
          <a:xfrm rot="14160013">
            <a:off x="9286217" y="-1096251"/>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D8751D65-1D91-413C-A1FA-63B07DFC0A0E}"/>
              </a:ext>
            </a:extLst>
          </p:cNvPr>
          <p:cNvSpPr/>
          <p:nvPr userDrawn="1"/>
        </p:nvSpPr>
        <p:spPr>
          <a:xfrm rot="18304338">
            <a:off x="-703332" y="2472177"/>
            <a:ext cx="339864" cy="4177462"/>
          </a:xfrm>
          <a:prstGeom prst="rect">
            <a:avLst/>
          </a:prstGeom>
          <a:solidFill>
            <a:srgbClr val="57058B"/>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A0D535E8-E310-4AEB-8438-505478FB6128}"/>
              </a:ext>
            </a:extLst>
          </p:cNvPr>
          <p:cNvSpPr/>
          <p:nvPr userDrawn="1"/>
        </p:nvSpPr>
        <p:spPr>
          <a:xfrm rot="12870419">
            <a:off x="-169932" y="5189977"/>
            <a:ext cx="339864" cy="4177462"/>
          </a:xfrm>
          <a:prstGeom prst="rect">
            <a:avLst/>
          </a:prstGeom>
          <a:solidFill>
            <a:srgbClr val="57058B"/>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389F13C4-CF55-418C-97D3-AAD41824F20D}"/>
              </a:ext>
            </a:extLst>
          </p:cNvPr>
          <p:cNvSpPr/>
          <p:nvPr userDrawn="1"/>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78FEAA78-B52D-4DBE-AD2B-BAD1DCA7345E}"/>
              </a:ext>
            </a:extLst>
          </p:cNvPr>
          <p:cNvSpPr/>
          <p:nvPr userDrawn="1"/>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bg>
      <p:bgPr>
        <a:solidFill>
          <a:srgbClr val="57058B"/>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pic>
        <p:nvPicPr>
          <p:cNvPr id="8" name="Picture 7">
            <a:extLst>
              <a:ext uri="{FF2B5EF4-FFF2-40B4-BE49-F238E27FC236}">
                <a16:creationId xmlns:a16="http://schemas.microsoft.com/office/drawing/2014/main" id="{1351160A-81AD-4AEF-8103-A4FF54A282A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7" name="Rectangle">
            <a:extLst>
              <a:ext uri="{FF2B5EF4-FFF2-40B4-BE49-F238E27FC236}">
                <a16:creationId xmlns:a16="http://schemas.microsoft.com/office/drawing/2014/main" id="{8A8B83C1-DEBD-472C-B7E8-F7CEB970A6D2}"/>
              </a:ext>
            </a:extLst>
          </p:cNvPr>
          <p:cNvSpPr/>
          <p:nvPr userDrawn="1"/>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9B127642-0F34-4CBD-A83B-061C1F785D3F}"/>
              </a:ext>
            </a:extLst>
          </p:cNvPr>
          <p:cNvSpPr/>
          <p:nvPr userDrawn="1"/>
        </p:nvSpPr>
        <p:spPr>
          <a:xfrm rot="14160013">
            <a:off x="9286217" y="-1096251"/>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B610B734-CE6E-46D7-B41C-552902BB5A56}"/>
              </a:ext>
            </a:extLst>
          </p:cNvPr>
          <p:cNvSpPr/>
          <p:nvPr userDrawn="1"/>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5CC9D20B-7A26-41D2-9207-1B00683BE73C}"/>
              </a:ext>
            </a:extLst>
          </p:cNvPr>
          <p:cNvSpPr/>
          <p:nvPr userDrawn="1"/>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5C991216-6F89-4253-AA19-217E9ED0C3A1}"/>
              </a:ext>
            </a:extLst>
          </p:cNvPr>
          <p:cNvSpPr/>
          <p:nvPr userDrawn="1"/>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DA6356E1-499F-4996-BF8C-6B762079EC98}"/>
              </a:ext>
            </a:extLst>
          </p:cNvPr>
          <p:cNvSpPr/>
          <p:nvPr userDrawn="1"/>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37264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pic>
        <p:nvPicPr>
          <p:cNvPr id="8" name="Picture 7">
            <a:extLst>
              <a:ext uri="{FF2B5EF4-FFF2-40B4-BE49-F238E27FC236}">
                <a16:creationId xmlns:a16="http://schemas.microsoft.com/office/drawing/2014/main" id="{1351160A-81AD-4AEF-8103-A4FF54A282A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7" name="Rectangle">
            <a:extLst>
              <a:ext uri="{FF2B5EF4-FFF2-40B4-BE49-F238E27FC236}">
                <a16:creationId xmlns:a16="http://schemas.microsoft.com/office/drawing/2014/main" id="{242EA5CD-938D-4815-9311-85C8B20F716F}"/>
              </a:ext>
            </a:extLst>
          </p:cNvPr>
          <p:cNvSpPr/>
          <p:nvPr userDrawn="1"/>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B71B5D6B-4428-4130-8C0C-CB50B61929E0}"/>
              </a:ext>
            </a:extLst>
          </p:cNvPr>
          <p:cNvSpPr/>
          <p:nvPr userDrawn="1"/>
        </p:nvSpPr>
        <p:spPr>
          <a:xfrm rot="14160013">
            <a:off x="9286217" y="-1096251"/>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4B5102FA-5D9C-482E-BC6D-27169605724C}"/>
              </a:ext>
            </a:extLst>
          </p:cNvPr>
          <p:cNvSpPr/>
          <p:nvPr userDrawn="1"/>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07A7DCBF-3FFB-424B-B8B5-E5A7F381D0D4}"/>
              </a:ext>
            </a:extLst>
          </p:cNvPr>
          <p:cNvSpPr/>
          <p:nvPr userDrawn="1"/>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B331C2D3-5A92-4759-8C07-2449A7F9DEDE}"/>
              </a:ext>
            </a:extLst>
          </p:cNvPr>
          <p:cNvSpPr/>
          <p:nvPr userDrawn="1"/>
        </p:nvSpPr>
        <p:spPr>
          <a:xfrm rot="14038431">
            <a:off x="11987306" y="3313525"/>
            <a:ext cx="409388" cy="2149371"/>
          </a:xfrm>
          <a:prstGeom prst="rect">
            <a:avLst/>
          </a:prstGeom>
          <a:solidFill>
            <a:srgbClr val="57058B"/>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E934FC21-A1F1-412D-9320-B8C6F9F10232}"/>
              </a:ext>
            </a:extLst>
          </p:cNvPr>
          <p:cNvSpPr/>
          <p:nvPr userDrawn="1"/>
        </p:nvSpPr>
        <p:spPr>
          <a:xfrm rot="8692965">
            <a:off x="11699439" y="4595046"/>
            <a:ext cx="409389" cy="2149371"/>
          </a:xfrm>
          <a:prstGeom prst="rect">
            <a:avLst/>
          </a:prstGeom>
          <a:solidFill>
            <a:srgbClr val="57058B"/>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lvl1pPr>
          </a:lstStyle>
          <a:p>
            <a:r>
              <a:rPr lang="en-US"/>
              <a:t>2021 Student Success Webinar</a:t>
            </a:r>
            <a:endParaRPr lang="en-US" dirty="0"/>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lvl1pPr>
          </a:lstStyle>
          <a:p>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24E379A1-4117-4028-B765-1B07EF9DBC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pic>
        <p:nvPicPr>
          <p:cNvPr id="7" name="Picture 6">
            <a:extLst>
              <a:ext uri="{FF2B5EF4-FFF2-40B4-BE49-F238E27FC236}">
                <a16:creationId xmlns:a16="http://schemas.microsoft.com/office/drawing/2014/main" id="{12474D91-4BCC-459E-ACA6-9EDD90C601F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8" name="Rectangle">
            <a:extLst>
              <a:ext uri="{FF2B5EF4-FFF2-40B4-BE49-F238E27FC236}">
                <a16:creationId xmlns:a16="http://schemas.microsoft.com/office/drawing/2014/main" id="{A90D9538-0447-4E59-827D-FECB264F6E29}"/>
              </a:ext>
            </a:extLst>
          </p:cNvPr>
          <p:cNvSpPr/>
          <p:nvPr userDrawn="1"/>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93C59E32-029E-44D9-A8B3-9531D0250E43}"/>
              </a:ext>
            </a:extLst>
          </p:cNvPr>
          <p:cNvSpPr/>
          <p:nvPr userDrawn="1"/>
        </p:nvSpPr>
        <p:spPr>
          <a:xfrm rot="14160013">
            <a:off x="9286217" y="-1096251"/>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84AFCD56-2C8F-44F4-9610-701284EA723C}"/>
              </a:ext>
            </a:extLst>
          </p:cNvPr>
          <p:cNvSpPr/>
          <p:nvPr userDrawn="1"/>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57D1CD5E-F4E4-4674-A57D-8226387FAF59}"/>
              </a:ext>
            </a:extLst>
          </p:cNvPr>
          <p:cNvSpPr/>
          <p:nvPr userDrawn="1"/>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BA8F4CB1-B25B-44C6-8688-9754B27580E2}"/>
              </a:ext>
            </a:extLst>
          </p:cNvPr>
          <p:cNvSpPr/>
          <p:nvPr userDrawn="1"/>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F64AA4ED-49B6-4B9F-8241-B35D74382054}"/>
              </a:ext>
            </a:extLst>
          </p:cNvPr>
          <p:cNvSpPr/>
          <p:nvPr userDrawn="1"/>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  / Style 1 / Acc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tx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dirty="0"/>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tx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dirty="0"/>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dirty="0">
                <a:solidFill>
                  <a:schemeClr val="tx1"/>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5">
            <a:extLst>
              <a:ext uri="{FF2B5EF4-FFF2-40B4-BE49-F238E27FC236}">
                <a16:creationId xmlns:a16="http://schemas.microsoft.com/office/drawing/2014/main" id="{AEC93C13-BF96-4F16-8E2F-EEEBCD7F613D}"/>
              </a:ext>
            </a:extLst>
          </p:cNvPr>
          <p:cNvSpPr>
            <a:spLocks noGrp="1"/>
          </p:cNvSpPr>
          <p:nvPr>
            <p:ph type="ftr" sz="quarter" idx="12"/>
          </p:nvPr>
        </p:nvSpPr>
        <p:spPr>
          <a:xfrm>
            <a:off x="259882" y="6335309"/>
            <a:ext cx="5226517" cy="250337"/>
          </a:xfrm>
          <a:prstGeom prst="rect">
            <a:avLst/>
          </a:prstGeom>
        </p:spPr>
        <p:txBody>
          <a:bodyPr/>
          <a:lstStyle/>
          <a:p>
            <a:r>
              <a:rPr lang="en-US"/>
              <a:t>2021 Student Success Webinar</a:t>
            </a:r>
            <a:endParaRPr lang="en-US" dirty="0"/>
          </a:p>
        </p:txBody>
      </p:sp>
      <p:sp>
        <p:nvSpPr>
          <p:cNvPr id="18" name="Slide Number Placeholder 6">
            <a:extLst>
              <a:ext uri="{FF2B5EF4-FFF2-40B4-BE49-F238E27FC236}">
                <a16:creationId xmlns:a16="http://schemas.microsoft.com/office/drawing/2014/main" id="{CE0BEAA3-6F8D-48F2-ACBE-038146BA75EE}"/>
              </a:ext>
            </a:extLst>
          </p:cNvPr>
          <p:cNvSpPr>
            <a:spLocks noGrp="1"/>
          </p:cNvSpPr>
          <p:nvPr>
            <p:ph type="sldNum" sz="quarter" idx="13"/>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3091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  / Style 1 / Accent">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bg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dirty="0"/>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bg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dirty="0"/>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dirty="0">
                <a:solidFill>
                  <a:schemeClr val="accent1">
                    <a:lumMod val="60000"/>
                    <a:lumOff val="40000"/>
                  </a:schemeClr>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DFCFF1B-A78C-417A-9AE6-B6F9A06AC7F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19" name="Footer Placeholder 5">
            <a:extLst>
              <a:ext uri="{FF2B5EF4-FFF2-40B4-BE49-F238E27FC236}">
                <a16:creationId xmlns:a16="http://schemas.microsoft.com/office/drawing/2014/main" id="{B688FFAA-3BEF-4981-9A6A-96E6E42662F7}"/>
              </a:ext>
            </a:extLst>
          </p:cNvPr>
          <p:cNvSpPr>
            <a:spLocks noGrp="1"/>
          </p:cNvSpPr>
          <p:nvPr>
            <p:ph type="ftr" sz="quarter" idx="12"/>
          </p:nvPr>
        </p:nvSpPr>
        <p:spPr>
          <a:xfrm>
            <a:off x="259882" y="6335309"/>
            <a:ext cx="5226517" cy="250337"/>
          </a:xfrm>
          <a:prstGeom prst="rect">
            <a:avLst/>
          </a:prstGeom>
        </p:spPr>
        <p:txBody>
          <a:bodyPr/>
          <a:lstStyle>
            <a:lvl1pPr>
              <a:defRPr>
                <a:solidFill>
                  <a:schemeClr val="bg1"/>
                </a:solidFill>
              </a:defRPr>
            </a:lvl1pPr>
          </a:lstStyle>
          <a:p>
            <a:r>
              <a:rPr lang="en-US"/>
              <a:t>2021 Student Success Webinar</a:t>
            </a:r>
            <a:endParaRPr lang="en-US" dirty="0"/>
          </a:p>
        </p:txBody>
      </p:sp>
      <p:sp>
        <p:nvSpPr>
          <p:cNvPr id="20" name="Slide Number Placeholder 6">
            <a:extLst>
              <a:ext uri="{FF2B5EF4-FFF2-40B4-BE49-F238E27FC236}">
                <a16:creationId xmlns:a16="http://schemas.microsoft.com/office/drawing/2014/main" id="{238377D0-8FCB-415F-9532-51857C06B45C}"/>
              </a:ext>
            </a:extLst>
          </p:cNvPr>
          <p:cNvSpPr>
            <a:spLocks noGrp="1"/>
          </p:cNvSpPr>
          <p:nvPr>
            <p:ph type="sldNum" sz="quarter" idx="13"/>
          </p:nvPr>
        </p:nvSpPr>
        <p:spPr>
          <a:xfrm>
            <a:off x="5588000" y="6335309"/>
            <a:ext cx="1016000" cy="250337"/>
          </a:xfrm>
          <a:prstGeom prst="rect">
            <a:avLst/>
          </a:prstGeom>
        </p:spPr>
        <p:txBody>
          <a:bodyPr/>
          <a:lstStyle>
            <a:lvl1pPr>
              <a:defRPr>
                <a:solidFill>
                  <a:schemeClr val="bg1"/>
                </a:solidFill>
              </a:defRPr>
            </a:lvl1pPr>
          </a:lstStyle>
          <a:p>
            <a:r>
              <a:rPr lang="en-US"/>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1918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rson Profile">
    <p:bg>
      <p:bgPr>
        <a:solidFill>
          <a:schemeClr val="bg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219575B-489A-4AFF-95CD-0359948CA99A}"/>
              </a:ext>
            </a:extLst>
          </p:cNvPr>
          <p:cNvSpPr>
            <a:spLocks noGrp="1"/>
          </p:cNvSpPr>
          <p:nvPr>
            <p:ph type="pic" sz="quarter" idx="23"/>
          </p:nvPr>
        </p:nvSpPr>
        <p:spPr>
          <a:xfrm>
            <a:off x="-9306" y="397164"/>
            <a:ext cx="12201306" cy="6460836"/>
          </a:xfrm>
        </p:spPr>
        <p:txBody>
          <a:bodyPr>
            <a:normAutofit/>
          </a:bodyPr>
          <a:lstStyle>
            <a:lvl1pPr>
              <a:defRPr sz="1000" b="1">
                <a:solidFill>
                  <a:schemeClr val="bg1">
                    <a:lumMod val="75000"/>
                  </a:schemeClr>
                </a:solidFill>
              </a:defRPr>
            </a:lvl1pPr>
          </a:lstStyle>
          <a:p>
            <a:endParaRPr lang="en-US" dirty="0"/>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9757E5A6-2E02-4F83-B4F2-F3316E1FA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 y="5029429"/>
            <a:ext cx="12190476" cy="1828571"/>
          </a:xfrm>
          <a:prstGeom prst="rect">
            <a:avLst/>
          </a:prstGeom>
        </p:spPr>
      </p:pic>
      <p:pic>
        <p:nvPicPr>
          <p:cNvPr id="21" name="Picture 20">
            <a:extLst>
              <a:ext uri="{FF2B5EF4-FFF2-40B4-BE49-F238E27FC236}">
                <a16:creationId xmlns:a16="http://schemas.microsoft.com/office/drawing/2014/main" id="{2E90BB4A-43CD-4866-875C-449E4205A60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62875" y="6217413"/>
            <a:ext cx="4462955" cy="486128"/>
          </a:xfrm>
          <a:prstGeom prst="rect">
            <a:avLst/>
          </a:prstGeom>
        </p:spPr>
      </p:pic>
      <p:sp>
        <p:nvSpPr>
          <p:cNvPr id="22" name="Text Placeholder 9">
            <a:extLst>
              <a:ext uri="{FF2B5EF4-FFF2-40B4-BE49-F238E27FC236}">
                <a16:creationId xmlns:a16="http://schemas.microsoft.com/office/drawing/2014/main" id="{86153C14-7D1A-4320-B655-9B001A39F56D}"/>
              </a:ext>
            </a:extLst>
          </p:cNvPr>
          <p:cNvSpPr txBox="1">
            <a:spLocks/>
          </p:cNvSpPr>
          <p:nvPr userDrawn="1"/>
        </p:nvSpPr>
        <p:spPr>
          <a:xfrm>
            <a:off x="276273" y="5212633"/>
            <a:ext cx="7091870" cy="763961"/>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600" b="0" kern="1200">
                <a:solidFill>
                  <a:schemeClr val="bg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Short blurb about person profile. Lorem ipsum lorem ipsum lorem ipsum lorem ipsum lorem ipsum lorem ipsum lorem ipsum lorem ipsum lorem ipsum lorem ipsum lorem ipsum lorem.</a:t>
            </a:r>
          </a:p>
        </p:txBody>
      </p:sp>
      <p:sp>
        <p:nvSpPr>
          <p:cNvPr id="23" name="Text Placeholder 9">
            <a:extLst>
              <a:ext uri="{FF2B5EF4-FFF2-40B4-BE49-F238E27FC236}">
                <a16:creationId xmlns:a16="http://schemas.microsoft.com/office/drawing/2014/main" id="{8DFE8F88-DDD8-4F0C-A331-BD4C38EECBA1}"/>
              </a:ext>
            </a:extLst>
          </p:cNvPr>
          <p:cNvSpPr txBox="1">
            <a:spLocks/>
          </p:cNvSpPr>
          <p:nvPr userDrawn="1"/>
        </p:nvSpPr>
        <p:spPr>
          <a:xfrm>
            <a:off x="276273" y="5976594"/>
            <a:ext cx="7091870" cy="667445"/>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Chamath Palihapitiya,</a:t>
            </a:r>
          </a:p>
          <a:p>
            <a:r>
              <a:rPr lang="en-CA"/>
              <a:t>BASc ’99, Electrical Engineering</a:t>
            </a:r>
            <a:endParaRPr lang="en-CA" dirty="0"/>
          </a:p>
        </p:txBody>
      </p:sp>
    </p:spTree>
    <p:extLst>
      <p:ext uri="{BB962C8B-B14F-4D97-AF65-F5344CB8AC3E}">
        <p14:creationId xmlns:p14="http://schemas.microsoft.com/office/powerpoint/2010/main" val="138147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s / Style 2">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381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2" name="Text Placeholder 10">
            <a:extLst>
              <a:ext uri="{FF2B5EF4-FFF2-40B4-BE49-F238E27FC236}">
                <a16:creationId xmlns:a16="http://schemas.microsoft.com/office/drawing/2014/main" id="{11E243B0-550C-49E9-8A28-252A3F551D4D}"/>
              </a:ext>
            </a:extLst>
          </p:cNvPr>
          <p:cNvSpPr>
            <a:spLocks noGrp="1"/>
          </p:cNvSpPr>
          <p:nvPr>
            <p:ph type="body" sz="quarter" idx="12"/>
          </p:nvPr>
        </p:nvSpPr>
        <p:spPr>
          <a:xfrm>
            <a:off x="406146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3" name="Text Placeholder 10">
            <a:extLst>
              <a:ext uri="{FF2B5EF4-FFF2-40B4-BE49-F238E27FC236}">
                <a16:creationId xmlns:a16="http://schemas.microsoft.com/office/drawing/2014/main" id="{351CB8D2-ACE5-4242-A729-D5C9157DE880}"/>
              </a:ext>
            </a:extLst>
          </p:cNvPr>
          <p:cNvSpPr>
            <a:spLocks noGrp="1"/>
          </p:cNvSpPr>
          <p:nvPr>
            <p:ph type="body" sz="quarter" idx="13"/>
          </p:nvPr>
        </p:nvSpPr>
        <p:spPr>
          <a:xfrm>
            <a:off x="8134350" y="849230"/>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1158067"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7" name="Text Placeholder 10">
            <a:extLst>
              <a:ext uri="{FF2B5EF4-FFF2-40B4-BE49-F238E27FC236}">
                <a16:creationId xmlns:a16="http://schemas.microsoft.com/office/drawing/2014/main" id="{CA8615F6-A6CE-4AEA-9E0D-294DE80A646F}"/>
              </a:ext>
            </a:extLst>
          </p:cNvPr>
          <p:cNvSpPr>
            <a:spLocks noGrp="1"/>
          </p:cNvSpPr>
          <p:nvPr>
            <p:ph type="body" sz="quarter" idx="15"/>
          </p:nvPr>
        </p:nvSpPr>
        <p:spPr>
          <a:xfrm>
            <a:off x="517737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8" name="Text Placeholder 10">
            <a:extLst>
              <a:ext uri="{FF2B5EF4-FFF2-40B4-BE49-F238E27FC236}">
                <a16:creationId xmlns:a16="http://schemas.microsoft.com/office/drawing/2014/main" id="{4CAA8C06-EE7F-4814-8F80-87C49B727E82}"/>
              </a:ext>
            </a:extLst>
          </p:cNvPr>
          <p:cNvSpPr>
            <a:spLocks noGrp="1"/>
          </p:cNvSpPr>
          <p:nvPr>
            <p:ph type="body" sz="quarter" idx="16"/>
          </p:nvPr>
        </p:nvSpPr>
        <p:spPr>
          <a:xfrm>
            <a:off x="926931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8" name="Text Placeholder 10">
            <a:extLst>
              <a:ext uri="{FF2B5EF4-FFF2-40B4-BE49-F238E27FC236}">
                <a16:creationId xmlns:a16="http://schemas.microsoft.com/office/drawing/2014/main" id="{5939DE1C-A6D5-46B7-9823-FDDDC4F0BD82}"/>
              </a:ext>
            </a:extLst>
          </p:cNvPr>
          <p:cNvSpPr>
            <a:spLocks noGrp="1"/>
          </p:cNvSpPr>
          <p:nvPr>
            <p:ph type="body" sz="quarter" idx="17"/>
          </p:nvPr>
        </p:nvSpPr>
        <p:spPr>
          <a:xfrm>
            <a:off x="1524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9" name="Text Placeholder 10">
            <a:extLst>
              <a:ext uri="{FF2B5EF4-FFF2-40B4-BE49-F238E27FC236}">
                <a16:creationId xmlns:a16="http://schemas.microsoft.com/office/drawing/2014/main" id="{451D5FF6-8908-4606-BB9A-FF5FF4E7AD38}"/>
              </a:ext>
            </a:extLst>
          </p:cNvPr>
          <p:cNvSpPr>
            <a:spLocks noGrp="1"/>
          </p:cNvSpPr>
          <p:nvPr>
            <p:ph type="body" sz="quarter" idx="18"/>
          </p:nvPr>
        </p:nvSpPr>
        <p:spPr>
          <a:xfrm>
            <a:off x="408051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0" name="Text Placeholder 10">
            <a:extLst>
              <a:ext uri="{FF2B5EF4-FFF2-40B4-BE49-F238E27FC236}">
                <a16:creationId xmlns:a16="http://schemas.microsoft.com/office/drawing/2014/main" id="{5BAFC882-19EE-46D6-A746-A336D0C8798C}"/>
              </a:ext>
            </a:extLst>
          </p:cNvPr>
          <p:cNvSpPr>
            <a:spLocks noGrp="1"/>
          </p:cNvSpPr>
          <p:nvPr>
            <p:ph type="body" sz="quarter" idx="19"/>
          </p:nvPr>
        </p:nvSpPr>
        <p:spPr>
          <a:xfrm>
            <a:off x="8153400" y="4053641"/>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5" name="Text Placeholder 10">
            <a:extLst>
              <a:ext uri="{FF2B5EF4-FFF2-40B4-BE49-F238E27FC236}">
                <a16:creationId xmlns:a16="http://schemas.microsoft.com/office/drawing/2014/main" id="{53BA4DAC-529E-4437-8946-0B1183BAC4F9}"/>
              </a:ext>
            </a:extLst>
          </p:cNvPr>
          <p:cNvSpPr>
            <a:spLocks noGrp="1"/>
          </p:cNvSpPr>
          <p:nvPr>
            <p:ph type="body" sz="quarter" idx="20"/>
          </p:nvPr>
        </p:nvSpPr>
        <p:spPr>
          <a:xfrm>
            <a:off x="11468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6" name="Text Placeholder 10">
            <a:extLst>
              <a:ext uri="{FF2B5EF4-FFF2-40B4-BE49-F238E27FC236}">
                <a16:creationId xmlns:a16="http://schemas.microsoft.com/office/drawing/2014/main" id="{B6CA0999-5905-4B60-8D01-BFA8AA732733}"/>
              </a:ext>
            </a:extLst>
          </p:cNvPr>
          <p:cNvSpPr>
            <a:spLocks noGrp="1"/>
          </p:cNvSpPr>
          <p:nvPr>
            <p:ph type="body" sz="quarter" idx="21"/>
          </p:nvPr>
        </p:nvSpPr>
        <p:spPr>
          <a:xfrm>
            <a:off x="51873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9" name="Text Placeholder 10">
            <a:extLst>
              <a:ext uri="{FF2B5EF4-FFF2-40B4-BE49-F238E27FC236}">
                <a16:creationId xmlns:a16="http://schemas.microsoft.com/office/drawing/2014/main" id="{390121DE-52B8-42FA-9E98-D070A331F7AB}"/>
              </a:ext>
            </a:extLst>
          </p:cNvPr>
          <p:cNvSpPr>
            <a:spLocks noGrp="1"/>
          </p:cNvSpPr>
          <p:nvPr>
            <p:ph type="body" sz="quarter" idx="22"/>
          </p:nvPr>
        </p:nvSpPr>
        <p:spPr>
          <a:xfrm>
            <a:off x="9269311"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1540030" y="2054753"/>
            <a:ext cx="1023144" cy="890588"/>
          </a:xfrm>
        </p:spPr>
        <p:txBody>
          <a:bodyPr>
            <a:normAutofit/>
          </a:bodyPr>
          <a:lstStyle>
            <a:lvl1pPr>
              <a:defRPr sz="1000" b="1">
                <a:solidFill>
                  <a:schemeClr val="bg1">
                    <a:lumMod val="75000"/>
                  </a:schemeClr>
                </a:solidFill>
              </a:defRPr>
            </a:lvl1pPr>
          </a:lstStyle>
          <a:p>
            <a:endParaRPr lang="en-US" dirty="0"/>
          </a:p>
        </p:txBody>
      </p:sp>
      <p:sp>
        <p:nvSpPr>
          <p:cNvPr id="20" name="Picture Placeholder 2">
            <a:extLst>
              <a:ext uri="{FF2B5EF4-FFF2-40B4-BE49-F238E27FC236}">
                <a16:creationId xmlns:a16="http://schemas.microsoft.com/office/drawing/2014/main" id="{6E6D6DF9-0919-4E94-92D0-D15D236DBC78}"/>
              </a:ext>
            </a:extLst>
          </p:cNvPr>
          <p:cNvSpPr>
            <a:spLocks noGrp="1"/>
          </p:cNvSpPr>
          <p:nvPr>
            <p:ph type="pic" sz="quarter" idx="24"/>
          </p:nvPr>
        </p:nvSpPr>
        <p:spPr>
          <a:xfrm>
            <a:off x="5557339" y="2057812"/>
            <a:ext cx="1023144" cy="890588"/>
          </a:xfrm>
        </p:spPr>
        <p:txBody>
          <a:bodyPr>
            <a:normAutofit/>
          </a:bodyPr>
          <a:lstStyle>
            <a:lvl1pPr>
              <a:defRPr sz="1000" b="1">
                <a:solidFill>
                  <a:schemeClr val="bg1">
                    <a:lumMod val="75000"/>
                  </a:schemeClr>
                </a:solidFill>
              </a:defRPr>
            </a:lvl1pPr>
          </a:lstStyle>
          <a:p>
            <a:endParaRPr lang="en-US"/>
          </a:p>
        </p:txBody>
      </p:sp>
      <p:sp>
        <p:nvSpPr>
          <p:cNvPr id="21" name="Picture Placeholder 2">
            <a:extLst>
              <a:ext uri="{FF2B5EF4-FFF2-40B4-BE49-F238E27FC236}">
                <a16:creationId xmlns:a16="http://schemas.microsoft.com/office/drawing/2014/main" id="{54C26899-12B5-48A5-93F4-0BA39F6951E0}"/>
              </a:ext>
            </a:extLst>
          </p:cNvPr>
          <p:cNvSpPr>
            <a:spLocks noGrp="1"/>
          </p:cNvSpPr>
          <p:nvPr>
            <p:ph type="pic" sz="quarter" idx="25"/>
          </p:nvPr>
        </p:nvSpPr>
        <p:spPr>
          <a:xfrm>
            <a:off x="1540030" y="5259164"/>
            <a:ext cx="1023144" cy="890588"/>
          </a:xfrm>
        </p:spPr>
        <p:txBody>
          <a:bodyPr>
            <a:normAutofit/>
          </a:bodyPr>
          <a:lstStyle>
            <a:lvl1pPr>
              <a:defRPr sz="1000" b="1">
                <a:solidFill>
                  <a:schemeClr val="bg1">
                    <a:lumMod val="75000"/>
                  </a:schemeClr>
                </a:solidFill>
              </a:defRPr>
            </a:lvl1pPr>
          </a:lstStyle>
          <a:p>
            <a:endParaRPr lang="en-US"/>
          </a:p>
        </p:txBody>
      </p:sp>
      <p:sp>
        <p:nvSpPr>
          <p:cNvPr id="22" name="Picture Placeholder 2">
            <a:extLst>
              <a:ext uri="{FF2B5EF4-FFF2-40B4-BE49-F238E27FC236}">
                <a16:creationId xmlns:a16="http://schemas.microsoft.com/office/drawing/2014/main" id="{4F748A7C-E74C-42AD-940D-878133F25699}"/>
              </a:ext>
            </a:extLst>
          </p:cNvPr>
          <p:cNvSpPr>
            <a:spLocks noGrp="1"/>
          </p:cNvSpPr>
          <p:nvPr>
            <p:ph type="pic" sz="quarter" idx="26"/>
          </p:nvPr>
        </p:nvSpPr>
        <p:spPr>
          <a:xfrm>
            <a:off x="5617927" y="5262223"/>
            <a:ext cx="1023144" cy="890588"/>
          </a:xfrm>
        </p:spPr>
        <p:txBody>
          <a:bodyPr>
            <a:normAutofit/>
          </a:bodyPr>
          <a:lstStyle>
            <a:lvl1pPr>
              <a:defRPr sz="1000" b="1">
                <a:solidFill>
                  <a:schemeClr val="bg1">
                    <a:lumMod val="75000"/>
                  </a:schemeClr>
                </a:solidFill>
              </a:defRPr>
            </a:lvl1pPr>
          </a:lstStyle>
          <a:p>
            <a:endParaRPr lang="en-US"/>
          </a:p>
        </p:txBody>
      </p:sp>
      <p:sp>
        <p:nvSpPr>
          <p:cNvPr id="23" name="Picture Placeholder 2">
            <a:extLst>
              <a:ext uri="{FF2B5EF4-FFF2-40B4-BE49-F238E27FC236}">
                <a16:creationId xmlns:a16="http://schemas.microsoft.com/office/drawing/2014/main" id="{5605A29E-668D-4497-B5FD-CC8A38EB1B10}"/>
              </a:ext>
            </a:extLst>
          </p:cNvPr>
          <p:cNvSpPr>
            <a:spLocks noGrp="1"/>
          </p:cNvSpPr>
          <p:nvPr>
            <p:ph type="pic" sz="quarter" idx="27"/>
          </p:nvPr>
        </p:nvSpPr>
        <p:spPr>
          <a:xfrm>
            <a:off x="9649279" y="2054753"/>
            <a:ext cx="1023144" cy="890588"/>
          </a:xfrm>
        </p:spPr>
        <p:txBody>
          <a:bodyPr>
            <a:normAutofit/>
          </a:bodyPr>
          <a:lstStyle>
            <a:lvl1pPr>
              <a:defRPr sz="1000" b="1">
                <a:solidFill>
                  <a:schemeClr val="bg1">
                    <a:lumMod val="75000"/>
                  </a:schemeClr>
                </a:solidFill>
              </a:defRPr>
            </a:lvl1pPr>
          </a:lstStyle>
          <a:p>
            <a:endParaRPr lang="en-US"/>
          </a:p>
        </p:txBody>
      </p:sp>
      <p:sp>
        <p:nvSpPr>
          <p:cNvPr id="24" name="Picture Placeholder 2">
            <a:extLst>
              <a:ext uri="{FF2B5EF4-FFF2-40B4-BE49-F238E27FC236}">
                <a16:creationId xmlns:a16="http://schemas.microsoft.com/office/drawing/2014/main" id="{C8CDF9D6-1B02-4F45-A0E8-4B3501F22EE8}"/>
              </a:ext>
            </a:extLst>
          </p:cNvPr>
          <p:cNvSpPr>
            <a:spLocks noGrp="1"/>
          </p:cNvSpPr>
          <p:nvPr>
            <p:ph type="pic" sz="quarter" idx="28"/>
          </p:nvPr>
        </p:nvSpPr>
        <p:spPr>
          <a:xfrm>
            <a:off x="9684154" y="5259164"/>
            <a:ext cx="1023144" cy="890588"/>
          </a:xfrm>
        </p:spPr>
        <p:txBody>
          <a:bodyPr>
            <a:normAutofit/>
          </a:bodyPr>
          <a:lstStyle>
            <a:lvl1pPr>
              <a:defRPr sz="1000" b="1">
                <a:solidFill>
                  <a:schemeClr val="bg1">
                    <a:lumMod val="75000"/>
                  </a:schemeClr>
                </a:solidFill>
              </a:defRPr>
            </a:lvl1pPr>
          </a:lstStyle>
          <a:p>
            <a:endParaRPr lang="en-US"/>
          </a:p>
        </p:txBody>
      </p:sp>
      <p:grpSp>
        <p:nvGrpSpPr>
          <p:cNvPr id="25" name="Group 24">
            <a:extLst>
              <a:ext uri="{FF2B5EF4-FFF2-40B4-BE49-F238E27FC236}">
                <a16:creationId xmlns:a16="http://schemas.microsoft.com/office/drawing/2014/main" id="{2028BBA7-DAA2-4FF7-8267-C3FDE96824BA}"/>
              </a:ext>
            </a:extLst>
          </p:cNvPr>
          <p:cNvGrpSpPr/>
          <p:nvPr userDrawn="1"/>
        </p:nvGrpSpPr>
        <p:grpSpPr>
          <a:xfrm>
            <a:off x="0" y="0"/>
            <a:ext cx="12192000" cy="397164"/>
            <a:chOff x="421830" y="1342659"/>
            <a:chExt cx="10018760" cy="290558"/>
          </a:xfrm>
        </p:grpSpPr>
        <p:sp>
          <p:nvSpPr>
            <p:cNvPr id="26" name="Rectangle 25">
              <a:extLst>
                <a:ext uri="{FF2B5EF4-FFF2-40B4-BE49-F238E27FC236}">
                  <a16:creationId xmlns:a16="http://schemas.microsoft.com/office/drawing/2014/main" id="{145151C0-60C6-41D6-956C-CD0BB78F90B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3AF2E6-D0AC-4871-8CFE-4825A3EB4A8E}"/>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9B3F2AC-7DC7-4D49-BBA7-323DB56C4609}"/>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91F015-8557-45A3-8E95-601D9D6031C1}"/>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6FADF1-24EC-4AB4-881B-2DF832A6BD7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97E39448-E494-4C60-A89E-D510467390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2" name="Footer Placeholder 10">
            <a:extLst>
              <a:ext uri="{FF2B5EF4-FFF2-40B4-BE49-F238E27FC236}">
                <a16:creationId xmlns:a16="http://schemas.microsoft.com/office/drawing/2014/main" id="{6FB3B771-910D-4E70-A65A-AD4AA2BD59C3}"/>
              </a:ext>
            </a:extLst>
          </p:cNvPr>
          <p:cNvSpPr>
            <a:spLocks noGrp="1"/>
          </p:cNvSpPr>
          <p:nvPr>
            <p:ph type="ftr" sz="quarter" idx="29"/>
          </p:nvPr>
        </p:nvSpPr>
        <p:spPr>
          <a:xfrm>
            <a:off x="259882" y="6335309"/>
            <a:ext cx="5226517" cy="250337"/>
          </a:xfrm>
          <a:prstGeom prst="rect">
            <a:avLst/>
          </a:prstGeom>
        </p:spPr>
        <p:txBody>
          <a:bodyPr/>
          <a:lstStyle>
            <a:lvl1pPr>
              <a:defRPr>
                <a:solidFill>
                  <a:schemeClr val="bg1"/>
                </a:solidFill>
              </a:defRPr>
            </a:lvl1pPr>
          </a:lstStyle>
          <a:p>
            <a:r>
              <a:rPr lang="en-US"/>
              <a:t>2021 Student Success Webinar</a:t>
            </a:r>
            <a:endParaRPr lang="en-US" dirty="0"/>
          </a:p>
        </p:txBody>
      </p:sp>
      <p:sp>
        <p:nvSpPr>
          <p:cNvPr id="33" name="Slide Number Placeholder 11">
            <a:extLst>
              <a:ext uri="{FF2B5EF4-FFF2-40B4-BE49-F238E27FC236}">
                <a16:creationId xmlns:a16="http://schemas.microsoft.com/office/drawing/2014/main" id="{FCCEB171-47CC-46CD-A90E-991BE74A3AF4}"/>
              </a:ext>
            </a:extLst>
          </p:cNvPr>
          <p:cNvSpPr>
            <a:spLocks noGrp="1"/>
          </p:cNvSpPr>
          <p:nvPr>
            <p:ph type="sldNum" sz="quarter" idx="30"/>
          </p:nvPr>
        </p:nvSpPr>
        <p:spPr>
          <a:xfrm>
            <a:off x="5588000" y="6335309"/>
            <a:ext cx="1016000" cy="250337"/>
          </a:xfrm>
          <a:prstGeom prst="rect">
            <a:avLst/>
          </a:prstGeom>
        </p:spPr>
        <p:txBody>
          <a:bodyPr/>
          <a:lstStyle>
            <a:lvl1pPr>
              <a:defRPr>
                <a:solidFill>
                  <a:schemeClr val="bg1"/>
                </a:solidFill>
              </a:defRPr>
            </a:lvl1pPr>
          </a:lstStyle>
          <a:p>
            <a:r>
              <a:rPr lang="en-US"/>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9676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s / Style 3">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704422"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2498644"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2772964" y="2193260"/>
            <a:ext cx="1234440" cy="1005840"/>
          </a:xfrm>
        </p:spPr>
        <p:txBody>
          <a:bodyPr>
            <a:normAutofit/>
          </a:bodyPr>
          <a:lstStyle>
            <a:lvl1pPr>
              <a:defRPr sz="1000" b="1">
                <a:solidFill>
                  <a:schemeClr val="bg1">
                    <a:lumMod val="75000"/>
                  </a:schemeClr>
                </a:solidFill>
              </a:defRPr>
            </a:lvl1pPr>
          </a:lstStyle>
          <a:p>
            <a:endParaRPr lang="en-US" dirty="0"/>
          </a:p>
        </p:txBody>
      </p:sp>
      <p:sp>
        <p:nvSpPr>
          <p:cNvPr id="29" name="Text Placeholder 10">
            <a:extLst>
              <a:ext uri="{FF2B5EF4-FFF2-40B4-BE49-F238E27FC236}">
                <a16:creationId xmlns:a16="http://schemas.microsoft.com/office/drawing/2014/main" id="{42C38BE1-A5DC-46BC-8516-1C3FCE59FCB3}"/>
              </a:ext>
            </a:extLst>
          </p:cNvPr>
          <p:cNvSpPr>
            <a:spLocks noGrp="1"/>
          </p:cNvSpPr>
          <p:nvPr>
            <p:ph type="body" sz="quarter" idx="24"/>
          </p:nvPr>
        </p:nvSpPr>
        <p:spPr>
          <a:xfrm>
            <a:off x="709864"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0" name="Text Placeholder 10">
            <a:extLst>
              <a:ext uri="{FF2B5EF4-FFF2-40B4-BE49-F238E27FC236}">
                <a16:creationId xmlns:a16="http://schemas.microsoft.com/office/drawing/2014/main" id="{7193F007-1B6E-44A7-82CD-1AF264D808B0}"/>
              </a:ext>
            </a:extLst>
          </p:cNvPr>
          <p:cNvSpPr>
            <a:spLocks noGrp="1"/>
          </p:cNvSpPr>
          <p:nvPr>
            <p:ph type="body" sz="quarter" idx="25"/>
          </p:nvPr>
        </p:nvSpPr>
        <p:spPr>
          <a:xfrm>
            <a:off x="2504086"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3" name="Text Placeholder 10">
            <a:extLst>
              <a:ext uri="{FF2B5EF4-FFF2-40B4-BE49-F238E27FC236}">
                <a16:creationId xmlns:a16="http://schemas.microsoft.com/office/drawing/2014/main" id="{B6960D73-264F-4AA1-A19B-15912B04AE0B}"/>
              </a:ext>
            </a:extLst>
          </p:cNvPr>
          <p:cNvSpPr>
            <a:spLocks noGrp="1"/>
          </p:cNvSpPr>
          <p:nvPr>
            <p:ph type="body" sz="quarter" idx="27"/>
          </p:nvPr>
        </p:nvSpPr>
        <p:spPr>
          <a:xfrm>
            <a:off x="6086833"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4" name="Text Placeholder 10">
            <a:extLst>
              <a:ext uri="{FF2B5EF4-FFF2-40B4-BE49-F238E27FC236}">
                <a16:creationId xmlns:a16="http://schemas.microsoft.com/office/drawing/2014/main" id="{91EBE6CC-D574-43A4-8924-FB0E83290E14}"/>
              </a:ext>
            </a:extLst>
          </p:cNvPr>
          <p:cNvSpPr>
            <a:spLocks noGrp="1"/>
          </p:cNvSpPr>
          <p:nvPr>
            <p:ph type="body" sz="quarter" idx="28"/>
          </p:nvPr>
        </p:nvSpPr>
        <p:spPr>
          <a:xfrm>
            <a:off x="7881055"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7" name="Text Placeholder 10">
            <a:extLst>
              <a:ext uri="{FF2B5EF4-FFF2-40B4-BE49-F238E27FC236}">
                <a16:creationId xmlns:a16="http://schemas.microsoft.com/office/drawing/2014/main" id="{1E350154-3312-45B7-9135-DF3A0F4DE8B0}"/>
              </a:ext>
            </a:extLst>
          </p:cNvPr>
          <p:cNvSpPr>
            <a:spLocks noGrp="1"/>
          </p:cNvSpPr>
          <p:nvPr>
            <p:ph type="body" sz="quarter" idx="30"/>
          </p:nvPr>
        </p:nvSpPr>
        <p:spPr>
          <a:xfrm>
            <a:off x="6092275"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38" name="Text Placeholder 10">
            <a:extLst>
              <a:ext uri="{FF2B5EF4-FFF2-40B4-BE49-F238E27FC236}">
                <a16:creationId xmlns:a16="http://schemas.microsoft.com/office/drawing/2014/main" id="{2DDA486D-666F-4741-A9EA-E43A0BE2A19E}"/>
              </a:ext>
            </a:extLst>
          </p:cNvPr>
          <p:cNvSpPr>
            <a:spLocks noGrp="1"/>
          </p:cNvSpPr>
          <p:nvPr>
            <p:ph type="body" sz="quarter" idx="31"/>
          </p:nvPr>
        </p:nvSpPr>
        <p:spPr>
          <a:xfrm>
            <a:off x="7886497"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dirty="0"/>
              <a:t>Edit</a:t>
            </a:r>
          </a:p>
        </p:txBody>
      </p:sp>
      <p:sp>
        <p:nvSpPr>
          <p:cNvPr id="41" name="Picture Placeholder 2">
            <a:extLst>
              <a:ext uri="{FF2B5EF4-FFF2-40B4-BE49-F238E27FC236}">
                <a16:creationId xmlns:a16="http://schemas.microsoft.com/office/drawing/2014/main" id="{70853058-5A17-4EB7-833A-26DC3B97E42C}"/>
              </a:ext>
            </a:extLst>
          </p:cNvPr>
          <p:cNvSpPr>
            <a:spLocks noGrp="1"/>
          </p:cNvSpPr>
          <p:nvPr>
            <p:ph type="pic" sz="quarter" idx="32"/>
          </p:nvPr>
        </p:nvSpPr>
        <p:spPr>
          <a:xfrm>
            <a:off x="8160817" y="2193260"/>
            <a:ext cx="1234440" cy="1005840"/>
          </a:xfrm>
        </p:spPr>
        <p:txBody>
          <a:bodyPr>
            <a:normAutofit/>
          </a:bodyPr>
          <a:lstStyle>
            <a:lvl1pPr>
              <a:defRPr sz="1000" b="1">
                <a:solidFill>
                  <a:schemeClr val="bg1">
                    <a:lumMod val="75000"/>
                  </a:schemeClr>
                </a:solidFill>
              </a:defRPr>
            </a:lvl1pPr>
          </a:lstStyle>
          <a:p>
            <a:endParaRPr lang="en-US" dirty="0"/>
          </a:p>
        </p:txBody>
      </p:sp>
      <p:sp>
        <p:nvSpPr>
          <p:cNvPr id="42" name="Picture Placeholder 2">
            <a:extLst>
              <a:ext uri="{FF2B5EF4-FFF2-40B4-BE49-F238E27FC236}">
                <a16:creationId xmlns:a16="http://schemas.microsoft.com/office/drawing/2014/main" id="{CE9DA98A-A9B3-48AB-B845-6D05F2040883}"/>
              </a:ext>
            </a:extLst>
          </p:cNvPr>
          <p:cNvSpPr>
            <a:spLocks noGrp="1"/>
          </p:cNvSpPr>
          <p:nvPr>
            <p:ph type="pic" sz="quarter" idx="33"/>
          </p:nvPr>
        </p:nvSpPr>
        <p:spPr>
          <a:xfrm>
            <a:off x="2772964" y="4925516"/>
            <a:ext cx="1234440" cy="1005840"/>
          </a:xfrm>
        </p:spPr>
        <p:txBody>
          <a:bodyPr>
            <a:normAutofit/>
          </a:bodyPr>
          <a:lstStyle>
            <a:lvl1pPr>
              <a:defRPr sz="1000" b="1">
                <a:solidFill>
                  <a:schemeClr val="bg1">
                    <a:lumMod val="75000"/>
                  </a:schemeClr>
                </a:solidFill>
              </a:defRPr>
            </a:lvl1pPr>
          </a:lstStyle>
          <a:p>
            <a:endParaRPr lang="en-US" dirty="0"/>
          </a:p>
        </p:txBody>
      </p:sp>
      <p:sp>
        <p:nvSpPr>
          <p:cNvPr id="43" name="Picture Placeholder 2">
            <a:extLst>
              <a:ext uri="{FF2B5EF4-FFF2-40B4-BE49-F238E27FC236}">
                <a16:creationId xmlns:a16="http://schemas.microsoft.com/office/drawing/2014/main" id="{19C1F960-D146-437E-9AC3-16577D0AABEE}"/>
              </a:ext>
            </a:extLst>
          </p:cNvPr>
          <p:cNvSpPr>
            <a:spLocks noGrp="1"/>
          </p:cNvSpPr>
          <p:nvPr>
            <p:ph type="pic" sz="quarter" idx="34"/>
          </p:nvPr>
        </p:nvSpPr>
        <p:spPr>
          <a:xfrm>
            <a:off x="8160817" y="4925516"/>
            <a:ext cx="1234440" cy="1005840"/>
          </a:xfrm>
        </p:spPr>
        <p:txBody>
          <a:bodyPr>
            <a:normAutofit/>
          </a:bodyPr>
          <a:lstStyle>
            <a:lvl1pPr>
              <a:defRPr sz="1000" b="1">
                <a:solidFill>
                  <a:schemeClr val="bg1">
                    <a:lumMod val="75000"/>
                  </a:schemeClr>
                </a:solidFill>
              </a:defRPr>
            </a:lvl1pPr>
          </a:lstStyle>
          <a:p>
            <a:endParaRPr lang="en-US" dirty="0"/>
          </a:p>
        </p:txBody>
      </p:sp>
      <p:grpSp>
        <p:nvGrpSpPr>
          <p:cNvPr id="15" name="Group 14">
            <a:extLst>
              <a:ext uri="{FF2B5EF4-FFF2-40B4-BE49-F238E27FC236}">
                <a16:creationId xmlns:a16="http://schemas.microsoft.com/office/drawing/2014/main" id="{A5ED9F57-CD49-4E9A-826B-3E5A110BD6B3}"/>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B69F903A-BF00-453B-B561-401E19679A5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CFED53-4E69-4EF4-A957-3F851E0EF53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0CB455A-160B-42F6-B6F1-A082592B9B8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1CDC57-6C81-4B21-AB10-AC857CBD3D8B}"/>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CD13A1-5D03-456A-B29F-454269BEA43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10">
            <a:extLst>
              <a:ext uri="{FF2B5EF4-FFF2-40B4-BE49-F238E27FC236}">
                <a16:creationId xmlns:a16="http://schemas.microsoft.com/office/drawing/2014/main" id="{304C6A35-77EC-4A00-920C-005E0FF039B1}"/>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22" name="Slide Number Placeholder 11">
            <a:extLst>
              <a:ext uri="{FF2B5EF4-FFF2-40B4-BE49-F238E27FC236}">
                <a16:creationId xmlns:a16="http://schemas.microsoft.com/office/drawing/2014/main" id="{CC5F8941-0F3B-47F0-BFBD-94D10DEE0DF0}"/>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1731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eleton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endParaRPr lang="en-US" dirty="0"/>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13736" y="1892652"/>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16" name="Picture Placeholder 2">
            <a:extLst>
              <a:ext uri="{FF2B5EF4-FFF2-40B4-BE49-F238E27FC236}">
                <a16:creationId xmlns:a16="http://schemas.microsoft.com/office/drawing/2014/main" id="{52A27434-CF88-4B79-B420-571749DAE265}"/>
              </a:ext>
            </a:extLst>
          </p:cNvPr>
          <p:cNvSpPr>
            <a:spLocks noGrp="1"/>
          </p:cNvSpPr>
          <p:nvPr>
            <p:ph type="pic" sz="quarter" idx="25"/>
          </p:nvPr>
        </p:nvSpPr>
        <p:spPr>
          <a:xfrm>
            <a:off x="524369" y="4032113"/>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2274094" y="1859169"/>
            <a:ext cx="3620101" cy="120173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6">
            <a:extLst>
              <a:ext uri="{FF2B5EF4-FFF2-40B4-BE49-F238E27FC236}">
                <a16:creationId xmlns:a16="http://schemas.microsoft.com/office/drawing/2014/main" id="{29ADDE35-FE71-449E-B113-5FC083F67D98}"/>
              </a:ext>
            </a:extLst>
          </p:cNvPr>
          <p:cNvSpPr>
            <a:spLocks noGrp="1"/>
          </p:cNvSpPr>
          <p:nvPr>
            <p:ph type="body" sz="quarter" idx="27"/>
          </p:nvPr>
        </p:nvSpPr>
        <p:spPr>
          <a:xfrm>
            <a:off x="2274093" y="4054857"/>
            <a:ext cx="3641368" cy="120173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Picture Placeholder 2">
            <a:extLst>
              <a:ext uri="{FF2B5EF4-FFF2-40B4-BE49-F238E27FC236}">
                <a16:creationId xmlns:a16="http://schemas.microsoft.com/office/drawing/2014/main" id="{EA9B6E1E-30A4-4B54-81AE-864B9BF53FDD}"/>
              </a:ext>
            </a:extLst>
          </p:cNvPr>
          <p:cNvSpPr>
            <a:spLocks noGrp="1"/>
          </p:cNvSpPr>
          <p:nvPr>
            <p:ph type="pic" sz="quarter" idx="28"/>
          </p:nvPr>
        </p:nvSpPr>
        <p:spPr>
          <a:xfrm>
            <a:off x="6096000" y="1870448"/>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1" name="Picture Placeholder 2">
            <a:extLst>
              <a:ext uri="{FF2B5EF4-FFF2-40B4-BE49-F238E27FC236}">
                <a16:creationId xmlns:a16="http://schemas.microsoft.com/office/drawing/2014/main" id="{99C479C3-F4B8-47A5-AB88-FA73975C8028}"/>
              </a:ext>
            </a:extLst>
          </p:cNvPr>
          <p:cNvSpPr>
            <a:spLocks noGrp="1"/>
          </p:cNvSpPr>
          <p:nvPr>
            <p:ph type="pic" sz="quarter" idx="29"/>
          </p:nvPr>
        </p:nvSpPr>
        <p:spPr>
          <a:xfrm>
            <a:off x="6106633" y="4009909"/>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2" name="Text Placeholder 6">
            <a:extLst>
              <a:ext uri="{FF2B5EF4-FFF2-40B4-BE49-F238E27FC236}">
                <a16:creationId xmlns:a16="http://schemas.microsoft.com/office/drawing/2014/main" id="{00BDF777-2F21-4CD5-9E56-BF5C2D41EB2C}"/>
              </a:ext>
            </a:extLst>
          </p:cNvPr>
          <p:cNvSpPr>
            <a:spLocks noGrp="1"/>
          </p:cNvSpPr>
          <p:nvPr>
            <p:ph type="body" sz="quarter" idx="30"/>
          </p:nvPr>
        </p:nvSpPr>
        <p:spPr>
          <a:xfrm>
            <a:off x="7856358" y="1860411"/>
            <a:ext cx="3811274" cy="120173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6">
            <a:extLst>
              <a:ext uri="{FF2B5EF4-FFF2-40B4-BE49-F238E27FC236}">
                <a16:creationId xmlns:a16="http://schemas.microsoft.com/office/drawing/2014/main" id="{41A077D5-3CDD-45D1-9655-287706A0D3C5}"/>
              </a:ext>
            </a:extLst>
          </p:cNvPr>
          <p:cNvSpPr>
            <a:spLocks noGrp="1"/>
          </p:cNvSpPr>
          <p:nvPr>
            <p:ph type="body" sz="quarter" idx="31"/>
          </p:nvPr>
        </p:nvSpPr>
        <p:spPr>
          <a:xfrm>
            <a:off x="7856358" y="4032653"/>
            <a:ext cx="3811274"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5" name="Group 14">
            <a:extLst>
              <a:ext uri="{FF2B5EF4-FFF2-40B4-BE49-F238E27FC236}">
                <a16:creationId xmlns:a16="http://schemas.microsoft.com/office/drawing/2014/main" id="{B519AEF5-BD4B-4CB5-B0E4-F5782767EAB0}"/>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965B5787-5461-4FE8-A821-591F69EED17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A42E8CE-C6E6-47A8-BB04-0BCEEF9F2E9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C037153-241A-4F68-B7AC-539A412B734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A680EF-FBA4-48A4-BB95-53FEE2123098}"/>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6F94D5-C9B1-43B6-AD67-C54D09E58A2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B21C9169-89CA-43E9-8111-428CD4B74605}"/>
              </a:ext>
            </a:extLst>
          </p:cNvPr>
          <p:cNvSpPr>
            <a:spLocks noGrp="1"/>
          </p:cNvSpPr>
          <p:nvPr>
            <p:ph type="title" hasCustomPrompt="1"/>
          </p:nvPr>
        </p:nvSpPr>
        <p:spPr>
          <a:xfrm>
            <a:off x="259883" y="434108"/>
            <a:ext cx="11569729" cy="895927"/>
          </a:xfrm>
        </p:spPr>
        <p:txBody>
          <a:bodyPr/>
          <a:lstStyle>
            <a:lvl1pPr>
              <a:defRPr baseline="0"/>
            </a:lvl1pPr>
          </a:lstStyle>
          <a:p>
            <a:r>
              <a:rPr lang="en-US" dirty="0"/>
              <a:t>CLICK TO EDIT MASTER TITLE STYLE</a:t>
            </a:r>
          </a:p>
        </p:txBody>
      </p:sp>
      <p:sp>
        <p:nvSpPr>
          <p:cNvPr id="29" name="Footer Placeholder 10">
            <a:extLst>
              <a:ext uri="{FF2B5EF4-FFF2-40B4-BE49-F238E27FC236}">
                <a16:creationId xmlns:a16="http://schemas.microsoft.com/office/drawing/2014/main" id="{A5463DFD-D392-44A0-8DB3-378F505BDD08}"/>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30" name="Slide Number Placeholder 11">
            <a:extLst>
              <a:ext uri="{FF2B5EF4-FFF2-40B4-BE49-F238E27FC236}">
                <a16:creationId xmlns:a16="http://schemas.microsoft.com/office/drawing/2014/main" id="{80ADFA48-C1E8-4396-BF43-878CE6CB5835}"/>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6168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 Col">
    <p:spTree>
      <p:nvGrpSpPr>
        <p:cNvPr id="1" name=""/>
        <p:cNvGrpSpPr/>
        <p:nvPr/>
      </p:nvGrpSpPr>
      <p:grpSpPr>
        <a:xfrm>
          <a:off x="0" y="0"/>
          <a:ext cx="0" cy="0"/>
          <a:chOff x="0" y="0"/>
          <a:chExt cx="0" cy="0"/>
        </a:xfrm>
      </p:grpSpPr>
      <p:sp>
        <p:nvSpPr>
          <p:cNvPr id="33" name="Text Placeholder 6">
            <a:extLst>
              <a:ext uri="{FF2B5EF4-FFF2-40B4-BE49-F238E27FC236}">
                <a16:creationId xmlns:a16="http://schemas.microsoft.com/office/drawing/2014/main" id="{C90B85F6-1A06-4FEC-9AA0-A1FC891E6B72}"/>
              </a:ext>
            </a:extLst>
          </p:cNvPr>
          <p:cNvSpPr>
            <a:spLocks noGrp="1"/>
          </p:cNvSpPr>
          <p:nvPr>
            <p:ph type="body" sz="quarter" idx="28"/>
          </p:nvPr>
        </p:nvSpPr>
        <p:spPr>
          <a:xfrm>
            <a:off x="636681" y="4070742"/>
            <a:ext cx="1957664" cy="1201738"/>
          </a:xfrm>
        </p:spPr>
        <p:txBody>
          <a:bodyPr>
            <a:noAutofit/>
          </a:bodyPr>
          <a:lstStyle>
            <a:lvl1pPr>
              <a:defRPr/>
            </a:lvl1pPr>
            <a:lvl5pPr marL="1828800" indent="0">
              <a:buNone/>
              <a:defRPr/>
            </a:lvl5pPr>
          </a:lstStyle>
          <a:p>
            <a:pPr lvl="0"/>
            <a:r>
              <a:rPr lang="en-US" dirty="0"/>
              <a:t>Edit Master text styles</a:t>
            </a:r>
          </a:p>
        </p:txBody>
      </p:sp>
      <p:sp>
        <p:nvSpPr>
          <p:cNvPr id="30" name="Picture Placeholder 2">
            <a:extLst>
              <a:ext uri="{FF2B5EF4-FFF2-40B4-BE49-F238E27FC236}">
                <a16:creationId xmlns:a16="http://schemas.microsoft.com/office/drawing/2014/main" id="{5BC648C8-A173-4D4D-B387-20397879BA60}"/>
              </a:ext>
            </a:extLst>
          </p:cNvPr>
          <p:cNvSpPr>
            <a:spLocks noGrp="1"/>
          </p:cNvSpPr>
          <p:nvPr>
            <p:ph type="pic" sz="quarter" idx="25"/>
          </p:nvPr>
        </p:nvSpPr>
        <p:spPr>
          <a:xfrm>
            <a:off x="3671378" y="2167231"/>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dirty="0"/>
          </a:p>
        </p:txBody>
      </p:sp>
      <p:sp>
        <p:nvSpPr>
          <p:cNvPr id="31" name="Picture Placeholder 2">
            <a:extLst>
              <a:ext uri="{FF2B5EF4-FFF2-40B4-BE49-F238E27FC236}">
                <a16:creationId xmlns:a16="http://schemas.microsoft.com/office/drawing/2014/main" id="{1481C8FC-2402-4871-9A2D-3194603B4775}"/>
              </a:ext>
            </a:extLst>
          </p:cNvPr>
          <p:cNvSpPr>
            <a:spLocks noGrp="1"/>
          </p:cNvSpPr>
          <p:nvPr>
            <p:ph type="pic" sz="quarter" idx="26"/>
          </p:nvPr>
        </p:nvSpPr>
        <p:spPr>
          <a:xfrm>
            <a:off x="6618766" y="2181108"/>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dirty="0"/>
          </a:p>
        </p:txBody>
      </p:sp>
      <p:sp>
        <p:nvSpPr>
          <p:cNvPr id="32" name="Picture Placeholder 2">
            <a:extLst>
              <a:ext uri="{FF2B5EF4-FFF2-40B4-BE49-F238E27FC236}">
                <a16:creationId xmlns:a16="http://schemas.microsoft.com/office/drawing/2014/main" id="{1A6B0C40-7C3F-487A-8A7D-99EC1BE995CD}"/>
              </a:ext>
            </a:extLst>
          </p:cNvPr>
          <p:cNvSpPr>
            <a:spLocks noGrp="1"/>
          </p:cNvSpPr>
          <p:nvPr>
            <p:ph type="pic" sz="quarter" idx="27"/>
          </p:nvPr>
        </p:nvSpPr>
        <p:spPr>
          <a:xfrm>
            <a:off x="9562700"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dirty="0"/>
          </a:p>
        </p:txBody>
      </p:sp>
      <p:sp>
        <p:nvSpPr>
          <p:cNvPr id="29" name="Picture Placeholder 2">
            <a:extLst>
              <a:ext uri="{FF2B5EF4-FFF2-40B4-BE49-F238E27FC236}">
                <a16:creationId xmlns:a16="http://schemas.microsoft.com/office/drawing/2014/main" id="{355B311A-8D34-4C3F-8B2C-8BD396E3A3C2}"/>
              </a:ext>
            </a:extLst>
          </p:cNvPr>
          <p:cNvSpPr>
            <a:spLocks noGrp="1"/>
          </p:cNvSpPr>
          <p:nvPr>
            <p:ph type="pic" sz="quarter" idx="24"/>
          </p:nvPr>
        </p:nvSpPr>
        <p:spPr>
          <a:xfrm>
            <a:off x="770664"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dirty="0"/>
          </a:p>
        </p:txBody>
      </p:sp>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endParaRPr lang="en-US" dirty="0"/>
          </a:p>
        </p:txBody>
      </p:sp>
      <p:sp>
        <p:nvSpPr>
          <p:cNvPr id="37" name="Text Placeholder 6">
            <a:extLst>
              <a:ext uri="{FF2B5EF4-FFF2-40B4-BE49-F238E27FC236}">
                <a16:creationId xmlns:a16="http://schemas.microsoft.com/office/drawing/2014/main" id="{B7583602-08B5-4F13-B3A7-7EFFC138BF6C}"/>
              </a:ext>
            </a:extLst>
          </p:cNvPr>
          <p:cNvSpPr>
            <a:spLocks noGrp="1"/>
          </p:cNvSpPr>
          <p:nvPr>
            <p:ph type="body" sz="quarter" idx="29"/>
          </p:nvPr>
        </p:nvSpPr>
        <p:spPr>
          <a:xfrm>
            <a:off x="3656920" y="4070742"/>
            <a:ext cx="1957664" cy="1201738"/>
          </a:xfrm>
        </p:spPr>
        <p:txBody>
          <a:bodyPr>
            <a:noAutofit/>
          </a:bodyPr>
          <a:lstStyle/>
          <a:p>
            <a:pPr lvl="0"/>
            <a:r>
              <a:rPr lang="en-US" dirty="0"/>
              <a:t>Edit Master text styles</a:t>
            </a:r>
            <a:endParaRPr lang="en-GB" dirty="0"/>
          </a:p>
        </p:txBody>
      </p:sp>
      <p:sp>
        <p:nvSpPr>
          <p:cNvPr id="38" name="Text Placeholder 6">
            <a:extLst>
              <a:ext uri="{FF2B5EF4-FFF2-40B4-BE49-F238E27FC236}">
                <a16:creationId xmlns:a16="http://schemas.microsoft.com/office/drawing/2014/main" id="{FF93C685-8D73-42E7-9002-2EFADF29A6FC}"/>
              </a:ext>
            </a:extLst>
          </p:cNvPr>
          <p:cNvSpPr>
            <a:spLocks noGrp="1"/>
          </p:cNvSpPr>
          <p:nvPr>
            <p:ph type="body" sz="quarter" idx="30"/>
          </p:nvPr>
        </p:nvSpPr>
        <p:spPr>
          <a:xfrm>
            <a:off x="6601545" y="4076993"/>
            <a:ext cx="1957664" cy="1201738"/>
          </a:xfrm>
        </p:spPr>
        <p:txBody>
          <a:bodyPr>
            <a:noAutofit/>
          </a:bodyPr>
          <a:lstStyle/>
          <a:p>
            <a:pPr lvl="0"/>
            <a:r>
              <a:rPr lang="en-US" dirty="0"/>
              <a:t>Edit Master text styles</a:t>
            </a:r>
            <a:endParaRPr lang="en-GB" dirty="0"/>
          </a:p>
        </p:txBody>
      </p:sp>
      <p:sp>
        <p:nvSpPr>
          <p:cNvPr id="39" name="Text Placeholder 6">
            <a:extLst>
              <a:ext uri="{FF2B5EF4-FFF2-40B4-BE49-F238E27FC236}">
                <a16:creationId xmlns:a16="http://schemas.microsoft.com/office/drawing/2014/main" id="{E912CABC-5ADB-4088-A234-8C927AF7890B}"/>
              </a:ext>
            </a:extLst>
          </p:cNvPr>
          <p:cNvSpPr>
            <a:spLocks noGrp="1"/>
          </p:cNvSpPr>
          <p:nvPr>
            <p:ph type="body" sz="quarter" idx="31"/>
          </p:nvPr>
        </p:nvSpPr>
        <p:spPr>
          <a:xfrm>
            <a:off x="9526091" y="4076993"/>
            <a:ext cx="1957664" cy="1201738"/>
          </a:xfrm>
        </p:spPr>
        <p:txBody>
          <a:bodyPr>
            <a:noAutofit/>
          </a:bodyPr>
          <a:lstStyle/>
          <a:p>
            <a:pPr lvl="0"/>
            <a:r>
              <a:rPr lang="en-US" dirty="0"/>
              <a:t>Edit Master text styles</a:t>
            </a:r>
            <a:endParaRPr lang="en-GB" dirty="0"/>
          </a:p>
        </p:txBody>
      </p:sp>
      <p:grpSp>
        <p:nvGrpSpPr>
          <p:cNvPr id="15" name="Group 14">
            <a:extLst>
              <a:ext uri="{FF2B5EF4-FFF2-40B4-BE49-F238E27FC236}">
                <a16:creationId xmlns:a16="http://schemas.microsoft.com/office/drawing/2014/main" id="{F09C0A69-202C-45F5-9691-3B1CF1D70CE7}"/>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C5479F1A-1973-46E4-ABA0-4F292D455A4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ABBB85-98C9-4040-8E64-80B78602ED5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BABFE43-E783-49C7-8AB4-F8B8F96FBBE7}"/>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D7DAA1-2DC6-4A43-A24A-287ECDA3877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69F720-E1F8-4A81-AC90-A16BB60D1D3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9FA5C446-D6FF-45D6-A8A7-2A53AE728E4E}"/>
              </a:ext>
            </a:extLst>
          </p:cNvPr>
          <p:cNvSpPr>
            <a:spLocks noGrp="1"/>
          </p:cNvSpPr>
          <p:nvPr>
            <p:ph type="title" hasCustomPrompt="1"/>
          </p:nvPr>
        </p:nvSpPr>
        <p:spPr>
          <a:xfrm>
            <a:off x="259883" y="434108"/>
            <a:ext cx="11569729" cy="895927"/>
          </a:xfrm>
        </p:spPr>
        <p:txBody>
          <a:bodyPr/>
          <a:lstStyle>
            <a:lvl1pPr>
              <a:defRPr baseline="0"/>
            </a:lvl1pPr>
          </a:lstStyle>
          <a:p>
            <a:r>
              <a:rPr lang="en-US" dirty="0"/>
              <a:t>CLICK TO EDIT MASTER TITLE STYLE</a:t>
            </a:r>
          </a:p>
        </p:txBody>
      </p:sp>
      <p:sp>
        <p:nvSpPr>
          <p:cNvPr id="22" name="Footer Placeholder 10">
            <a:extLst>
              <a:ext uri="{FF2B5EF4-FFF2-40B4-BE49-F238E27FC236}">
                <a16:creationId xmlns:a16="http://schemas.microsoft.com/office/drawing/2014/main" id="{9D364D03-9451-486B-9FBF-C6ABFCBAA2EF}"/>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23" name="Slide Number Placeholder 11">
            <a:extLst>
              <a:ext uri="{FF2B5EF4-FFF2-40B4-BE49-F238E27FC236}">
                <a16:creationId xmlns:a16="http://schemas.microsoft.com/office/drawing/2014/main" id="{D90F74CE-A22C-45F8-90C7-681DDE5A5404}"/>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11225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endParaRPr lang="en-US" dirty="0"/>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26532"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811652"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dirty="0"/>
              <a:t>Edit Master text styles</a:t>
            </a:r>
            <a:endParaRPr lang="en-GB" dirty="0"/>
          </a:p>
        </p:txBody>
      </p:sp>
      <p:sp>
        <p:nvSpPr>
          <p:cNvPr id="26" name="Text Placeholder 6">
            <a:extLst>
              <a:ext uri="{FF2B5EF4-FFF2-40B4-BE49-F238E27FC236}">
                <a16:creationId xmlns:a16="http://schemas.microsoft.com/office/drawing/2014/main" id="{94728B79-309E-47BA-938F-D62F9F0A8D8E}"/>
              </a:ext>
            </a:extLst>
          </p:cNvPr>
          <p:cNvSpPr>
            <a:spLocks noGrp="1"/>
          </p:cNvSpPr>
          <p:nvPr>
            <p:ph type="body" sz="quarter" idx="30"/>
          </p:nvPr>
        </p:nvSpPr>
        <p:spPr>
          <a:xfrm>
            <a:off x="3660443"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dirty="0"/>
              <a:t>Edit Master text styles</a:t>
            </a:r>
            <a:endParaRPr lang="en-GB" dirty="0"/>
          </a:p>
        </p:txBody>
      </p:sp>
      <p:sp>
        <p:nvSpPr>
          <p:cNvPr id="27" name="Text Placeholder 6">
            <a:extLst>
              <a:ext uri="{FF2B5EF4-FFF2-40B4-BE49-F238E27FC236}">
                <a16:creationId xmlns:a16="http://schemas.microsoft.com/office/drawing/2014/main" id="{E3862499-9A03-43E6-ACDA-0EFB19F41AAB}"/>
              </a:ext>
            </a:extLst>
          </p:cNvPr>
          <p:cNvSpPr>
            <a:spLocks noGrp="1"/>
          </p:cNvSpPr>
          <p:nvPr>
            <p:ph type="body" sz="quarter" idx="31"/>
          </p:nvPr>
        </p:nvSpPr>
        <p:spPr>
          <a:xfrm>
            <a:off x="6469208" y="4298828"/>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dirty="0"/>
              <a:t>Edit Master text styles</a:t>
            </a:r>
            <a:endParaRPr lang="en-GB" dirty="0"/>
          </a:p>
        </p:txBody>
      </p:sp>
      <p:sp>
        <p:nvSpPr>
          <p:cNvPr id="28" name="Text Placeholder 6">
            <a:extLst>
              <a:ext uri="{FF2B5EF4-FFF2-40B4-BE49-F238E27FC236}">
                <a16:creationId xmlns:a16="http://schemas.microsoft.com/office/drawing/2014/main" id="{049CD354-825F-435A-9102-E844C20AD2A8}"/>
              </a:ext>
            </a:extLst>
          </p:cNvPr>
          <p:cNvSpPr>
            <a:spLocks noGrp="1"/>
          </p:cNvSpPr>
          <p:nvPr>
            <p:ph type="body" sz="quarter" idx="32"/>
          </p:nvPr>
        </p:nvSpPr>
        <p:spPr>
          <a:xfrm>
            <a:off x="9318000"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dirty="0"/>
              <a:t>Edit Master text styles</a:t>
            </a:r>
            <a:endParaRPr lang="en-GB" dirty="0"/>
          </a:p>
        </p:txBody>
      </p:sp>
      <p:sp>
        <p:nvSpPr>
          <p:cNvPr id="29" name="Picture Placeholder 2">
            <a:extLst>
              <a:ext uri="{FF2B5EF4-FFF2-40B4-BE49-F238E27FC236}">
                <a16:creationId xmlns:a16="http://schemas.microsoft.com/office/drawing/2014/main" id="{15436D60-9398-4798-A72F-02EF7786FBFE}"/>
              </a:ext>
            </a:extLst>
          </p:cNvPr>
          <p:cNvSpPr>
            <a:spLocks noGrp="1"/>
          </p:cNvSpPr>
          <p:nvPr>
            <p:ph type="pic" sz="quarter" idx="33"/>
          </p:nvPr>
        </p:nvSpPr>
        <p:spPr>
          <a:xfrm>
            <a:off x="902208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30" name="Picture Placeholder 2">
            <a:extLst>
              <a:ext uri="{FF2B5EF4-FFF2-40B4-BE49-F238E27FC236}">
                <a16:creationId xmlns:a16="http://schemas.microsoft.com/office/drawing/2014/main" id="{6AEFFE5C-E4D2-415D-AAC9-5FD95B550FB4}"/>
              </a:ext>
            </a:extLst>
          </p:cNvPr>
          <p:cNvSpPr>
            <a:spLocks noGrp="1"/>
          </p:cNvSpPr>
          <p:nvPr>
            <p:ph type="pic" sz="quarter" idx="34"/>
          </p:nvPr>
        </p:nvSpPr>
        <p:spPr>
          <a:xfrm>
            <a:off x="6184089"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31" name="Picture Placeholder 2">
            <a:extLst>
              <a:ext uri="{FF2B5EF4-FFF2-40B4-BE49-F238E27FC236}">
                <a16:creationId xmlns:a16="http://schemas.microsoft.com/office/drawing/2014/main" id="{EE5A8482-D4BA-4BE0-A5E3-D92EDC388FCC}"/>
              </a:ext>
            </a:extLst>
          </p:cNvPr>
          <p:cNvSpPr>
            <a:spLocks noGrp="1"/>
          </p:cNvSpPr>
          <p:nvPr>
            <p:ph type="pic" sz="quarter" idx="35"/>
          </p:nvPr>
        </p:nvSpPr>
        <p:spPr>
          <a:xfrm>
            <a:off x="335280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dirty="0"/>
          </a:p>
        </p:txBody>
      </p:sp>
      <p:grpSp>
        <p:nvGrpSpPr>
          <p:cNvPr id="15" name="Group 14">
            <a:extLst>
              <a:ext uri="{FF2B5EF4-FFF2-40B4-BE49-F238E27FC236}">
                <a16:creationId xmlns:a16="http://schemas.microsoft.com/office/drawing/2014/main" id="{5E313783-FE25-4110-8B1B-343C41C98A76}"/>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79CB874F-3FDF-472A-B567-49A62DF8D473}"/>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8C67C15-21D9-400D-A1B0-3ABFDE33377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9A3D016-9B34-465B-B30B-838F94548B3C}"/>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54FA5D-AF9E-433D-8FDD-AD71CE9078B4}"/>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5D5F9F-E36B-4DF4-8264-62B868CFB35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113961D9-2A3D-4938-8DC2-872088842869}"/>
              </a:ext>
            </a:extLst>
          </p:cNvPr>
          <p:cNvSpPr>
            <a:spLocks noGrp="1"/>
          </p:cNvSpPr>
          <p:nvPr>
            <p:ph type="title" hasCustomPrompt="1"/>
          </p:nvPr>
        </p:nvSpPr>
        <p:spPr>
          <a:xfrm>
            <a:off x="259883" y="434108"/>
            <a:ext cx="11569729" cy="895927"/>
          </a:xfrm>
        </p:spPr>
        <p:txBody>
          <a:bodyPr/>
          <a:lstStyle>
            <a:lvl1pPr>
              <a:defRPr baseline="0"/>
            </a:lvl1pPr>
          </a:lstStyle>
          <a:p>
            <a:r>
              <a:rPr lang="en-US" dirty="0"/>
              <a:t>CLICK TO EDIT MASTER TITLE STYLE</a:t>
            </a:r>
          </a:p>
        </p:txBody>
      </p:sp>
      <p:sp>
        <p:nvSpPr>
          <p:cNvPr id="22" name="Footer Placeholder 10">
            <a:extLst>
              <a:ext uri="{FF2B5EF4-FFF2-40B4-BE49-F238E27FC236}">
                <a16:creationId xmlns:a16="http://schemas.microsoft.com/office/drawing/2014/main" id="{DCE17D75-B578-44DF-BCB6-07CEBEE0914C}"/>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23" name="Slide Number Placeholder 11">
            <a:extLst>
              <a:ext uri="{FF2B5EF4-FFF2-40B4-BE49-F238E27FC236}">
                <a16:creationId xmlns:a16="http://schemas.microsoft.com/office/drawing/2014/main" id="{47AC8F77-6222-4CAD-8356-CF225E13818B}"/>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2324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 White Bckgrnd / 9 Part Gr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endParaRPr lang="en-US" dirty="0"/>
          </a:p>
        </p:txBody>
      </p:sp>
      <p:sp>
        <p:nvSpPr>
          <p:cNvPr id="5" name="Slide Number Placeholder 4">
            <a:extLst>
              <a:ext uri="{FF2B5EF4-FFF2-40B4-BE49-F238E27FC236}">
                <a16:creationId xmlns:a16="http://schemas.microsoft.com/office/drawing/2014/main" id="{B3AE6B44-30FF-4B58-8786-F3EAEA674960}"/>
              </a:ext>
            </a:extLst>
          </p:cNvPr>
          <p:cNvSpPr>
            <a:spLocks noGrp="1"/>
          </p:cNvSpPr>
          <p:nvPr>
            <p:ph type="sldNum" sz="quarter" idx="12"/>
          </p:nvPr>
        </p:nvSpPr>
        <p:spPr>
          <a:xfrm>
            <a:off x="5588000" y="6335309"/>
            <a:ext cx="1016000" cy="250337"/>
          </a:xfrm>
          <a:prstGeom prst="rect">
            <a:avLst/>
          </a:prstGeom>
        </p:spPr>
        <p:txBody>
          <a:bodyPr/>
          <a:lstStyle/>
          <a:p>
            <a:fld id="{8A98B1CD-C2ED-40D7-9BF7-D4D159BA4F33}" type="slidenum">
              <a:rPr lang="en-US" smtClean="0"/>
              <a:pPr/>
              <a:t>‹#›</a:t>
            </a:fld>
            <a:endParaRPr lang="en-US" dirty="0"/>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409956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18" name="Rectangle 17">
            <a:extLst>
              <a:ext uri="{FF2B5EF4-FFF2-40B4-BE49-F238E27FC236}">
                <a16:creationId xmlns:a16="http://schemas.microsoft.com/office/drawing/2014/main" id="{55C62011-783F-478C-A8ED-4FE029F65608}"/>
              </a:ext>
            </a:extLst>
          </p:cNvPr>
          <p:cNvSpPr/>
          <p:nvPr userDrawn="1"/>
        </p:nvSpPr>
        <p:spPr>
          <a:xfrm>
            <a:off x="6797040" y="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Picture Placeholder 2">
            <a:extLst>
              <a:ext uri="{FF2B5EF4-FFF2-40B4-BE49-F238E27FC236}">
                <a16:creationId xmlns:a16="http://schemas.microsoft.com/office/drawing/2014/main" id="{D0834AB6-F19E-4314-A294-0738A3D4B1EA}"/>
              </a:ext>
            </a:extLst>
          </p:cNvPr>
          <p:cNvSpPr>
            <a:spLocks noGrp="1"/>
          </p:cNvSpPr>
          <p:nvPr>
            <p:ph type="pic" sz="quarter" idx="27"/>
          </p:nvPr>
        </p:nvSpPr>
        <p:spPr>
          <a:xfrm>
            <a:off x="949452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0" name="Picture Placeholder 2">
            <a:extLst>
              <a:ext uri="{FF2B5EF4-FFF2-40B4-BE49-F238E27FC236}">
                <a16:creationId xmlns:a16="http://schemas.microsoft.com/office/drawing/2014/main" id="{5D889D74-5757-4E5D-A47D-CF565379959C}"/>
              </a:ext>
            </a:extLst>
          </p:cNvPr>
          <p:cNvSpPr>
            <a:spLocks noGrp="1"/>
          </p:cNvSpPr>
          <p:nvPr>
            <p:ph type="pic" sz="quarter" idx="28"/>
          </p:nvPr>
        </p:nvSpPr>
        <p:spPr>
          <a:xfrm>
            <a:off x="409956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1" name="Rectangle 20">
            <a:extLst>
              <a:ext uri="{FF2B5EF4-FFF2-40B4-BE49-F238E27FC236}">
                <a16:creationId xmlns:a16="http://schemas.microsoft.com/office/drawing/2014/main" id="{DCA78FAD-8E86-4E54-91DC-BD6FD27DC51B}"/>
              </a:ext>
            </a:extLst>
          </p:cNvPr>
          <p:cNvSpPr/>
          <p:nvPr userDrawn="1"/>
        </p:nvSpPr>
        <p:spPr>
          <a:xfrm>
            <a:off x="6797040" y="4572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2" name="Picture Placeholder 2">
            <a:extLst>
              <a:ext uri="{FF2B5EF4-FFF2-40B4-BE49-F238E27FC236}">
                <a16:creationId xmlns:a16="http://schemas.microsoft.com/office/drawing/2014/main" id="{E686BF2C-3EF4-4393-A3E2-7C30DC963738}"/>
              </a:ext>
            </a:extLst>
          </p:cNvPr>
          <p:cNvSpPr>
            <a:spLocks noGrp="1"/>
          </p:cNvSpPr>
          <p:nvPr>
            <p:ph type="pic" sz="quarter" idx="29"/>
          </p:nvPr>
        </p:nvSpPr>
        <p:spPr>
          <a:xfrm>
            <a:off x="949452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3" name="Picture Placeholder 2">
            <a:extLst>
              <a:ext uri="{FF2B5EF4-FFF2-40B4-BE49-F238E27FC236}">
                <a16:creationId xmlns:a16="http://schemas.microsoft.com/office/drawing/2014/main" id="{E9EEB03B-8706-4182-AACD-A80E1D85AAC6}"/>
              </a:ext>
            </a:extLst>
          </p:cNvPr>
          <p:cNvSpPr>
            <a:spLocks noGrp="1"/>
          </p:cNvSpPr>
          <p:nvPr>
            <p:ph type="pic" sz="quarter" idx="30"/>
          </p:nvPr>
        </p:nvSpPr>
        <p:spPr>
          <a:xfrm>
            <a:off x="6797040" y="2286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dirty="0"/>
          </a:p>
        </p:txBody>
      </p:sp>
      <p:sp>
        <p:nvSpPr>
          <p:cNvPr id="24" name="Rectangle 23">
            <a:extLst>
              <a:ext uri="{FF2B5EF4-FFF2-40B4-BE49-F238E27FC236}">
                <a16:creationId xmlns:a16="http://schemas.microsoft.com/office/drawing/2014/main" id="{F44FC21C-0285-4575-A440-36E9C05E5293}"/>
              </a:ext>
            </a:extLst>
          </p:cNvPr>
          <p:cNvSpPr/>
          <p:nvPr userDrawn="1"/>
        </p:nvSpPr>
        <p:spPr>
          <a:xfrm>
            <a:off x="949452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5" name="Rectangle 24">
            <a:extLst>
              <a:ext uri="{FF2B5EF4-FFF2-40B4-BE49-F238E27FC236}">
                <a16:creationId xmlns:a16="http://schemas.microsoft.com/office/drawing/2014/main" id="{85B47D38-4314-4F1C-A617-05875A197D54}"/>
              </a:ext>
            </a:extLst>
          </p:cNvPr>
          <p:cNvSpPr/>
          <p:nvPr userDrawn="1"/>
        </p:nvSpPr>
        <p:spPr>
          <a:xfrm>
            <a:off x="409956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nvGrpSpPr>
          <p:cNvPr id="15" name="Group 14">
            <a:extLst>
              <a:ext uri="{FF2B5EF4-FFF2-40B4-BE49-F238E27FC236}">
                <a16:creationId xmlns:a16="http://schemas.microsoft.com/office/drawing/2014/main" id="{ED60C095-DD50-47C7-BC71-A0902A83F3D9}"/>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AD9AA9C5-2899-4402-9791-8F3D70AAD9F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A358F37-A1ED-4779-83EF-00BDEC43284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DFE5225-86AD-4739-B0DC-2B0AA48BB93A}"/>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8143D8-1476-40A2-84EC-B49459BB04C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470714-C019-4217-8F0F-7EB92B134BD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1">
            <a:extLst>
              <a:ext uri="{FF2B5EF4-FFF2-40B4-BE49-F238E27FC236}">
                <a16:creationId xmlns:a16="http://schemas.microsoft.com/office/drawing/2014/main" id="{16DFE9BA-7D85-4A43-98AB-A762652EE935}"/>
              </a:ext>
            </a:extLst>
          </p:cNvPr>
          <p:cNvSpPr>
            <a:spLocks noGrp="1"/>
          </p:cNvSpPr>
          <p:nvPr>
            <p:ph type="title" hasCustomPrompt="1"/>
          </p:nvPr>
        </p:nvSpPr>
        <p:spPr>
          <a:xfrm>
            <a:off x="259884" y="434108"/>
            <a:ext cx="3432886" cy="1527783"/>
          </a:xfrm>
        </p:spPr>
        <p:txBody>
          <a:bodyPr/>
          <a:lstStyle>
            <a:lvl1pPr>
              <a:defRPr baseline="0"/>
            </a:lvl1pPr>
          </a:lstStyle>
          <a:p>
            <a:r>
              <a:rPr lang="en-US" dirty="0"/>
              <a:t>CLICK TO EDIT MASTER TITLE STYLE</a:t>
            </a:r>
          </a:p>
        </p:txBody>
      </p:sp>
      <p:sp>
        <p:nvSpPr>
          <p:cNvPr id="30" name="Content Placeholder 2">
            <a:extLst>
              <a:ext uri="{FF2B5EF4-FFF2-40B4-BE49-F238E27FC236}">
                <a16:creationId xmlns:a16="http://schemas.microsoft.com/office/drawing/2014/main" id="{0DF10225-9370-4CAA-9B69-C696F650117F}"/>
              </a:ext>
            </a:extLst>
          </p:cNvPr>
          <p:cNvSpPr>
            <a:spLocks noGrp="1"/>
          </p:cNvSpPr>
          <p:nvPr>
            <p:ph idx="1"/>
          </p:nvPr>
        </p:nvSpPr>
        <p:spPr>
          <a:xfrm>
            <a:off x="259885" y="2075861"/>
            <a:ext cx="3432886" cy="4348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37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50A048-7599-42E3-B597-6124A5265FB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solidFill>
                  <a:schemeClr val="bg1">
                    <a:lumMod val="85000"/>
                  </a:schemeClr>
                </a:solidFill>
              </a:defRPr>
            </a:lvl1pPr>
          </a:lstStyle>
          <a:p>
            <a:r>
              <a:rPr lang="en-US"/>
              <a:t>2021 Student Success Webinar</a:t>
            </a:r>
            <a:endParaRPr lang="en-US" dirty="0"/>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stimonial / Style 4">
    <p:bg>
      <p:bgPr>
        <a:solidFill>
          <a:schemeClr val="accent1"/>
        </a:solidFill>
        <a:effectLst/>
      </p:bgPr>
    </p:bg>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bg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dirty="0"/>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32565" y="1040999"/>
            <a:ext cx="526870" cy="43603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buClr>
                <a:schemeClr val="bg1"/>
              </a:buClr>
              <a:defRPr>
                <a:solidFill>
                  <a:schemeClr val="bg1"/>
                </a:solidFill>
              </a:defRPr>
            </a:lvl1pPr>
            <a:lvl2pPr algn="ctr">
              <a:buClr>
                <a:schemeClr val="bg1"/>
              </a:buClr>
              <a:defRPr>
                <a:solidFill>
                  <a:schemeClr val="bg1"/>
                </a:solidFill>
              </a:defRPr>
            </a:lvl2pPr>
            <a:lvl3pPr algn="ctr">
              <a:defRPr/>
            </a:lvl3pPr>
            <a:lvl4pPr algn="ctr">
              <a:defRPr/>
            </a:lvl4pPr>
            <a:lvl5pPr algn="ctr">
              <a:defRPr/>
            </a:lvl5pPr>
          </a:lstStyle>
          <a:p>
            <a:pPr lvl="0"/>
            <a:r>
              <a:rPr lang="en-US" dirty="0"/>
              <a:t>Edit Master text styles</a:t>
            </a:r>
          </a:p>
          <a:p>
            <a:pPr lvl="1"/>
            <a:r>
              <a:rPr lang="en-US" dirty="0"/>
              <a:t>Second level</a:t>
            </a:r>
            <a:endParaRPr lang="en-GB" dirty="0"/>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chemeClr val="bg1"/>
            </a:solidFill>
          </a:ln>
        </p:spPr>
        <p:txBody>
          <a:bodyPr anchor="ctr">
            <a:normAutofit/>
          </a:bodyPr>
          <a:lstStyle>
            <a:lvl1pPr marL="0" indent="0" algn="ctr">
              <a:buNone/>
              <a:defRPr sz="2200" b="1">
                <a:solidFill>
                  <a:schemeClr val="bg1">
                    <a:lumMod val="65000"/>
                  </a:schemeClr>
                </a:solidFill>
              </a:defRPr>
            </a:lvl1pPr>
          </a:lstStyle>
          <a:p>
            <a:r>
              <a:rPr lang="en-US" dirty="0"/>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grpSp>
        <p:nvGrpSpPr>
          <p:cNvPr id="14" name="Group 13">
            <a:extLst>
              <a:ext uri="{FF2B5EF4-FFF2-40B4-BE49-F238E27FC236}">
                <a16:creationId xmlns:a16="http://schemas.microsoft.com/office/drawing/2014/main" id="{6DFBF6E4-0D4E-4971-86E6-6EB4567BB3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B8A57F33-08B4-4E9C-ACEA-9A3DE76A70C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8BD024E-C5BE-4F10-B5D5-15B8C7E539B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BA2A72-DF59-4EF2-9089-62663CFB147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7484AE-8CA0-4D95-A5AB-08D27D2E4C90}"/>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5C022-D2FA-4DCF-A49F-F22BD885A1C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31EC60D-20A0-44B5-B680-E9BCB875372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61086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 Style 5">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D5B9F3C-064C-4B75-8A71-82F3A3E6516E}"/>
              </a:ext>
            </a:extLst>
          </p:cNvPr>
          <p:cNvSpPr/>
          <p:nvPr userDrawn="1"/>
        </p:nvSpPr>
        <p:spPr>
          <a:xfrm>
            <a:off x="5760080" y="841632"/>
            <a:ext cx="822960" cy="822960"/>
          </a:xfrm>
          <a:prstGeom prst="ellipse">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tx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dirty="0"/>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34165" y="1040999"/>
            <a:ext cx="441960" cy="36576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endParaRPr lang="en-GB" dirty="0"/>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rgbClr val="DFDFDF"/>
            </a:solidFill>
          </a:ln>
        </p:spPr>
        <p:txBody>
          <a:bodyPr anchor="ctr">
            <a:normAutofit/>
          </a:bodyPr>
          <a:lstStyle>
            <a:lvl1pPr marL="0" indent="0" algn="ctr">
              <a:buNone/>
              <a:defRPr sz="2200" b="1">
                <a:solidFill>
                  <a:schemeClr val="bg1">
                    <a:lumMod val="65000"/>
                  </a:schemeClr>
                </a:solidFill>
              </a:defRPr>
            </a:lvl1pPr>
          </a:lstStyle>
          <a:p>
            <a:r>
              <a:rPr lang="en-US" dirty="0"/>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dirty="0"/>
              <a:t>click</a:t>
            </a:r>
          </a:p>
        </p:txBody>
      </p:sp>
      <p:grpSp>
        <p:nvGrpSpPr>
          <p:cNvPr id="14" name="Group 13">
            <a:extLst>
              <a:ext uri="{FF2B5EF4-FFF2-40B4-BE49-F238E27FC236}">
                <a16:creationId xmlns:a16="http://schemas.microsoft.com/office/drawing/2014/main" id="{036E10E1-A671-4139-A105-B61EB3F566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0040D6D0-FF84-4BCF-8020-70F4B3000A7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28C5C03-2CE2-4CB8-ACCC-AF4DA917D57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A5CC7ED-38B3-49DD-BA65-54F2D4B347E4}"/>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A3F585-5A21-45F2-879C-814511DD46FE}"/>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718DBD-EEEF-41CA-B814-F575E4A2135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087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 Tablet / Split Slide / 4 Features">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3485" y="513604"/>
            <a:ext cx="4388126" cy="5983810"/>
          </a:xfrm>
          <a:prstGeom prst="rect">
            <a:avLst/>
          </a:prstGeom>
        </p:spPr>
      </p:pic>
      <p:sp>
        <p:nvSpPr>
          <p:cNvPr id="24" name="Text Placeholder 17">
            <a:extLst>
              <a:ext uri="{FF2B5EF4-FFF2-40B4-BE49-F238E27FC236}">
                <a16:creationId xmlns:a16="http://schemas.microsoft.com/office/drawing/2014/main" id="{33579C4F-EBB6-4922-967E-DB25DE455E0C}"/>
              </a:ext>
            </a:extLst>
          </p:cNvPr>
          <p:cNvSpPr>
            <a:spLocks noGrp="1"/>
          </p:cNvSpPr>
          <p:nvPr>
            <p:ph type="body" sz="quarter" idx="11"/>
          </p:nvPr>
        </p:nvSpPr>
        <p:spPr>
          <a:xfrm>
            <a:off x="8190684" y="2389634"/>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Edit Master text styles</a:t>
            </a:r>
          </a:p>
        </p:txBody>
      </p:sp>
      <p:sp>
        <p:nvSpPr>
          <p:cNvPr id="26" name="Text Placeholder 17">
            <a:extLst>
              <a:ext uri="{FF2B5EF4-FFF2-40B4-BE49-F238E27FC236}">
                <a16:creationId xmlns:a16="http://schemas.microsoft.com/office/drawing/2014/main" id="{9649CC3D-E75B-4C95-8A21-365F57484BF3}"/>
              </a:ext>
            </a:extLst>
          </p:cNvPr>
          <p:cNvSpPr>
            <a:spLocks noGrp="1"/>
          </p:cNvSpPr>
          <p:nvPr>
            <p:ph type="body" sz="quarter" idx="14"/>
          </p:nvPr>
        </p:nvSpPr>
        <p:spPr>
          <a:xfrm>
            <a:off x="8190684" y="4439151"/>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Edit Master text styles</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558325" y="2389634"/>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dirty="0"/>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558325" y="4439151"/>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dirty="0"/>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631055" y="1532119"/>
            <a:ext cx="2834640" cy="3773805"/>
          </a:xfrm>
          <a:prstGeom prst="rect">
            <a:avLst/>
          </a:prstGeom>
        </p:spPr>
        <p:txBody>
          <a:bodyPr>
            <a:normAutofit/>
          </a:bodyPr>
          <a:lstStyle>
            <a:lvl1pPr>
              <a:defRPr sz="1600" b="1">
                <a:solidFill>
                  <a:schemeClr val="tx1">
                    <a:lumMod val="50000"/>
                    <a:lumOff val="50000"/>
                  </a:schemeClr>
                </a:solidFill>
              </a:defRPr>
            </a:lvl1pPr>
          </a:lstStyle>
          <a:p>
            <a:endParaRPr lang="en-US" dirty="0"/>
          </a:p>
        </p:txBody>
      </p:sp>
      <p:grpSp>
        <p:nvGrpSpPr>
          <p:cNvPr id="12" name="Group 11">
            <a:extLst>
              <a:ext uri="{FF2B5EF4-FFF2-40B4-BE49-F238E27FC236}">
                <a16:creationId xmlns:a16="http://schemas.microsoft.com/office/drawing/2014/main" id="{4CFAFBAD-D6D0-435D-9189-706DE98B246D}"/>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CAE747CA-62DB-43DE-84DB-15389545CC3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1C8602C-FFCA-4DA1-A132-452024A99A2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C205329-9DEA-44D5-A9E5-4C3E5BC226A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EEBBF4-4C00-4859-925D-1E322C2129D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A1EA19-7938-4A11-B795-A1AF9272D30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62EA1504-C5B0-4E3B-B26D-37F2F0D58E9C}"/>
              </a:ext>
            </a:extLst>
          </p:cNvPr>
          <p:cNvSpPr>
            <a:spLocks noGrp="1"/>
          </p:cNvSpPr>
          <p:nvPr>
            <p:ph type="title" hasCustomPrompt="1"/>
          </p:nvPr>
        </p:nvSpPr>
        <p:spPr>
          <a:xfrm>
            <a:off x="259883" y="434108"/>
            <a:ext cx="11569729" cy="895927"/>
          </a:xfrm>
        </p:spPr>
        <p:txBody>
          <a:bodyPr/>
          <a:lstStyle>
            <a:lvl1pPr>
              <a:defRPr baseline="0"/>
            </a:lvl1pPr>
          </a:lstStyle>
          <a:p>
            <a:r>
              <a:rPr lang="en-US" dirty="0"/>
              <a:t>CLICK TO EDIT MASTER TITLE STYLE</a:t>
            </a:r>
          </a:p>
        </p:txBody>
      </p:sp>
      <p:sp>
        <p:nvSpPr>
          <p:cNvPr id="27" name="Footer Placeholder 9">
            <a:extLst>
              <a:ext uri="{FF2B5EF4-FFF2-40B4-BE49-F238E27FC236}">
                <a16:creationId xmlns:a16="http://schemas.microsoft.com/office/drawing/2014/main" id="{AB41E19A-565F-43F5-B77A-DB16531659CF}"/>
              </a:ext>
            </a:extLst>
          </p:cNvPr>
          <p:cNvSpPr>
            <a:spLocks noGrp="1"/>
          </p:cNvSpPr>
          <p:nvPr>
            <p:ph type="ftr" sz="quarter" idx="19"/>
          </p:nvPr>
        </p:nvSpPr>
        <p:spPr>
          <a:xfrm>
            <a:off x="259882" y="6335309"/>
            <a:ext cx="5226517" cy="250337"/>
          </a:xfrm>
          <a:prstGeom prst="rect">
            <a:avLst/>
          </a:prstGeom>
        </p:spPr>
        <p:txBody>
          <a:bodyPr/>
          <a:lstStyle/>
          <a:p>
            <a:r>
              <a:rPr lang="en-US"/>
              <a:t>2021 Student Success Webinar</a:t>
            </a:r>
            <a:endParaRPr lang="en-US" dirty="0"/>
          </a:p>
        </p:txBody>
      </p:sp>
      <p:sp>
        <p:nvSpPr>
          <p:cNvPr id="28" name="Slide Number Placeholder 10">
            <a:extLst>
              <a:ext uri="{FF2B5EF4-FFF2-40B4-BE49-F238E27FC236}">
                <a16:creationId xmlns:a16="http://schemas.microsoft.com/office/drawing/2014/main" id="{7714AE14-E76B-4A2D-991D-8F7C8C5412E4}"/>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423070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 Tablet / Features Right">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5901" y="902458"/>
            <a:ext cx="4130040" cy="5631874"/>
          </a:xfrm>
          <a:prstGeom prst="rect">
            <a:avLst/>
          </a:prstGeom>
        </p:spPr>
      </p:pic>
      <p:sp>
        <p:nvSpPr>
          <p:cNvPr id="28" name="Text Placeholder 27">
            <a:extLst>
              <a:ext uri="{FF2B5EF4-FFF2-40B4-BE49-F238E27FC236}">
                <a16:creationId xmlns:a16="http://schemas.microsoft.com/office/drawing/2014/main" id="{91BC7FC8-E2E0-42FD-897D-6BF89A93695A}"/>
              </a:ext>
            </a:extLst>
          </p:cNvPr>
          <p:cNvSpPr>
            <a:spLocks noGrp="1"/>
          </p:cNvSpPr>
          <p:nvPr>
            <p:ph type="body" sz="quarter" idx="15" hasCustomPrompt="1"/>
          </p:nvPr>
        </p:nvSpPr>
        <p:spPr>
          <a:xfrm>
            <a:off x="8649971" y="2331913"/>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dirty="0"/>
              <a:t>Edit Master text styles </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8646160" y="3053598"/>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dirty="0"/>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8646160" y="3774704"/>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dirty="0"/>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768851" y="1862406"/>
            <a:ext cx="2663190" cy="3550920"/>
          </a:xfrm>
          <a:prstGeom prst="rect">
            <a:avLst/>
          </a:prstGeom>
        </p:spPr>
        <p:txBody>
          <a:bodyPr>
            <a:normAutofit/>
          </a:bodyPr>
          <a:lstStyle>
            <a:lvl1pPr>
              <a:defRPr sz="1600" b="1">
                <a:solidFill>
                  <a:schemeClr val="tx1">
                    <a:lumMod val="50000"/>
                    <a:lumOff val="50000"/>
                  </a:schemeClr>
                </a:solidFill>
              </a:defRPr>
            </a:lvl1pPr>
          </a:lstStyle>
          <a:p>
            <a:endParaRPr lang="en-US" dirty="0"/>
          </a:p>
        </p:txBody>
      </p:sp>
      <p:sp>
        <p:nvSpPr>
          <p:cNvPr id="12" name="Oval 11">
            <a:extLst>
              <a:ext uri="{FF2B5EF4-FFF2-40B4-BE49-F238E27FC236}">
                <a16:creationId xmlns:a16="http://schemas.microsoft.com/office/drawing/2014/main" id="{EDD0DA16-050F-4D8F-9CD8-2B1E393CFDD1}"/>
              </a:ext>
            </a:extLst>
          </p:cNvPr>
          <p:cNvSpPr/>
          <p:nvPr userDrawn="1"/>
        </p:nvSpPr>
        <p:spPr>
          <a:xfrm>
            <a:off x="8166100" y="2324654"/>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dirty="0">
              <a:solidFill>
                <a:schemeClr val="bg1"/>
              </a:solidFill>
              <a:latin typeface="FontAwesome" pitchFamily="2" charset="0"/>
            </a:endParaRPr>
          </a:p>
        </p:txBody>
      </p:sp>
      <p:sp>
        <p:nvSpPr>
          <p:cNvPr id="15" name="Oval 14">
            <a:extLst>
              <a:ext uri="{FF2B5EF4-FFF2-40B4-BE49-F238E27FC236}">
                <a16:creationId xmlns:a16="http://schemas.microsoft.com/office/drawing/2014/main" id="{8353A0C2-D408-4296-9440-F61A26CFEF1A}"/>
              </a:ext>
            </a:extLst>
          </p:cNvPr>
          <p:cNvSpPr/>
          <p:nvPr userDrawn="1"/>
        </p:nvSpPr>
        <p:spPr>
          <a:xfrm>
            <a:off x="8166100" y="3052160"/>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dirty="0">
              <a:solidFill>
                <a:schemeClr val="bg1"/>
              </a:solidFill>
              <a:latin typeface="FontAwesome" pitchFamily="2" charset="0"/>
            </a:endParaRPr>
          </a:p>
        </p:txBody>
      </p:sp>
      <p:sp>
        <p:nvSpPr>
          <p:cNvPr id="17" name="Oval 16">
            <a:extLst>
              <a:ext uri="{FF2B5EF4-FFF2-40B4-BE49-F238E27FC236}">
                <a16:creationId xmlns:a16="http://schemas.microsoft.com/office/drawing/2014/main" id="{EFBF42C6-4A88-444F-AE41-444FABB03B49}"/>
              </a:ext>
            </a:extLst>
          </p:cNvPr>
          <p:cNvSpPr/>
          <p:nvPr userDrawn="1"/>
        </p:nvSpPr>
        <p:spPr>
          <a:xfrm>
            <a:off x="8166100" y="3768236"/>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dirty="0">
              <a:solidFill>
                <a:schemeClr val="bg1"/>
              </a:solidFill>
              <a:latin typeface="FontAwesome" pitchFamily="2" charset="0"/>
            </a:endParaRPr>
          </a:p>
        </p:txBody>
      </p:sp>
      <p:sp>
        <p:nvSpPr>
          <p:cNvPr id="20" name="Text Placeholder 27">
            <a:extLst>
              <a:ext uri="{FF2B5EF4-FFF2-40B4-BE49-F238E27FC236}">
                <a16:creationId xmlns:a16="http://schemas.microsoft.com/office/drawing/2014/main" id="{5D6F5CDD-BB96-4694-8F6C-F16943889F40}"/>
              </a:ext>
            </a:extLst>
          </p:cNvPr>
          <p:cNvSpPr>
            <a:spLocks noGrp="1"/>
          </p:cNvSpPr>
          <p:nvPr>
            <p:ph type="body" sz="quarter" idx="20" hasCustomPrompt="1"/>
          </p:nvPr>
        </p:nvSpPr>
        <p:spPr>
          <a:xfrm>
            <a:off x="8646160" y="4459962"/>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dirty="0"/>
              <a:t>Edit Master text styles </a:t>
            </a:r>
          </a:p>
        </p:txBody>
      </p:sp>
      <p:sp>
        <p:nvSpPr>
          <p:cNvPr id="21" name="Oval 20">
            <a:extLst>
              <a:ext uri="{FF2B5EF4-FFF2-40B4-BE49-F238E27FC236}">
                <a16:creationId xmlns:a16="http://schemas.microsoft.com/office/drawing/2014/main" id="{140E457E-A90E-4600-919D-A828B273B605}"/>
              </a:ext>
            </a:extLst>
          </p:cNvPr>
          <p:cNvSpPr/>
          <p:nvPr userDrawn="1"/>
        </p:nvSpPr>
        <p:spPr>
          <a:xfrm>
            <a:off x="8166100" y="4445873"/>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dirty="0">
              <a:solidFill>
                <a:schemeClr val="bg1"/>
              </a:solidFill>
              <a:latin typeface="FontAwesome" pitchFamily="2" charset="0"/>
            </a:endParaRPr>
          </a:p>
        </p:txBody>
      </p:sp>
      <p:grpSp>
        <p:nvGrpSpPr>
          <p:cNvPr id="18" name="Group 17">
            <a:extLst>
              <a:ext uri="{FF2B5EF4-FFF2-40B4-BE49-F238E27FC236}">
                <a16:creationId xmlns:a16="http://schemas.microsoft.com/office/drawing/2014/main" id="{E2D49B57-46E6-46FF-996D-9F45836312FF}"/>
              </a:ext>
            </a:extLst>
          </p:cNvPr>
          <p:cNvGrpSpPr/>
          <p:nvPr userDrawn="1"/>
        </p:nvGrpSpPr>
        <p:grpSpPr>
          <a:xfrm>
            <a:off x="0" y="0"/>
            <a:ext cx="12192000" cy="397164"/>
            <a:chOff x="421830" y="1342659"/>
            <a:chExt cx="10018760" cy="290558"/>
          </a:xfrm>
        </p:grpSpPr>
        <p:sp>
          <p:nvSpPr>
            <p:cNvPr id="19" name="Rectangle 18">
              <a:extLst>
                <a:ext uri="{FF2B5EF4-FFF2-40B4-BE49-F238E27FC236}">
                  <a16:creationId xmlns:a16="http://schemas.microsoft.com/office/drawing/2014/main" id="{D22F21BA-BDCB-4A89-AABF-D4077F7B736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93DCDDC-7324-4CBF-A26C-F050E7060EC4}"/>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79967B1-053C-4D14-9333-6F7D14E62F2B}"/>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6EAB6-1D56-4F3B-8567-429AEBCCDAA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0D2DDF-7F10-4724-A179-556003939CB8}"/>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ontent Placeholder 3">
            <a:extLst>
              <a:ext uri="{FF2B5EF4-FFF2-40B4-BE49-F238E27FC236}">
                <a16:creationId xmlns:a16="http://schemas.microsoft.com/office/drawing/2014/main" id="{4A6FFDB4-C58E-4C76-BAAA-526E509EB70B}"/>
              </a:ext>
            </a:extLst>
          </p:cNvPr>
          <p:cNvSpPr>
            <a:spLocks noGrp="1"/>
          </p:cNvSpPr>
          <p:nvPr>
            <p:ph sz="half" idx="2"/>
          </p:nvPr>
        </p:nvSpPr>
        <p:spPr>
          <a:xfrm>
            <a:off x="352230" y="1714393"/>
            <a:ext cx="403513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itle 9">
            <a:extLst>
              <a:ext uri="{FF2B5EF4-FFF2-40B4-BE49-F238E27FC236}">
                <a16:creationId xmlns:a16="http://schemas.microsoft.com/office/drawing/2014/main" id="{34F5A712-E963-4C17-A134-3B4498C6037E}"/>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6" name="Footer Placeholder 9">
            <a:extLst>
              <a:ext uri="{FF2B5EF4-FFF2-40B4-BE49-F238E27FC236}">
                <a16:creationId xmlns:a16="http://schemas.microsoft.com/office/drawing/2014/main" id="{B3BEC0FF-F799-4CF7-A97E-50D4A5802DAA}"/>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37" name="Slide Number Placeholder 10">
            <a:extLst>
              <a:ext uri="{FF2B5EF4-FFF2-40B4-BE49-F238E27FC236}">
                <a16:creationId xmlns:a16="http://schemas.microsoft.com/office/drawing/2014/main" id="{98699E78-CD07-44B8-A5CD-F8B38BCB27E0}"/>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346721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atures / Accent 1 Bckgrnd / Centered Devices ">
    <p:bg>
      <p:bgPr>
        <a:solidFill>
          <a:schemeClr val="accent1"/>
        </a:solidFill>
        <a:effectLst/>
      </p:bgPr>
    </p:bg>
    <p:spTree>
      <p:nvGrpSpPr>
        <p:cNvPr id="1" name=""/>
        <p:cNvGrpSpPr/>
        <p:nvPr/>
      </p:nvGrpSpPr>
      <p:grpSpPr>
        <a:xfrm>
          <a:off x="0" y="0"/>
          <a:ext cx="0" cy="0"/>
          <a:chOff x="0" y="0"/>
          <a:chExt cx="0" cy="0"/>
        </a:xfrm>
      </p:grpSpPr>
      <p:pic>
        <p:nvPicPr>
          <p:cNvPr id="24" name="Picture 23" descr="A close up of a screen&#10;&#10;Description generated with high confidence">
            <a:extLst>
              <a:ext uri="{FF2B5EF4-FFF2-40B4-BE49-F238E27FC236}">
                <a16:creationId xmlns:a16="http://schemas.microsoft.com/office/drawing/2014/main" id="{FAD976EC-E461-4CE6-84C5-1E30A5C741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0977" y="964930"/>
            <a:ext cx="2415911" cy="4847983"/>
          </a:xfrm>
          <a:prstGeom prst="rect">
            <a:avLst/>
          </a:prstGeom>
        </p:spPr>
      </p:pic>
      <p:sp>
        <p:nvSpPr>
          <p:cNvPr id="25" name="Picture Placeholder 13">
            <a:extLst>
              <a:ext uri="{FF2B5EF4-FFF2-40B4-BE49-F238E27FC236}">
                <a16:creationId xmlns:a16="http://schemas.microsoft.com/office/drawing/2014/main" id="{095BA12F-9697-4F96-BB13-E1A2F4ED61E4}"/>
              </a:ext>
            </a:extLst>
          </p:cNvPr>
          <p:cNvSpPr>
            <a:spLocks noGrp="1"/>
          </p:cNvSpPr>
          <p:nvPr>
            <p:ph type="pic" sz="quarter" idx="16"/>
          </p:nvPr>
        </p:nvSpPr>
        <p:spPr>
          <a:xfrm>
            <a:off x="8081982" y="1095347"/>
            <a:ext cx="2083783" cy="4541052"/>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F74D803F-79E3-40E4-8E3E-EB14FDDED0AD}"/>
              </a:ext>
            </a:extLst>
          </p:cNvPr>
          <p:cNvSpPr>
            <a:spLocks noGrp="1"/>
          </p:cNvSpPr>
          <p:nvPr>
            <p:ph type="sldNum" sz="quarter" idx="12"/>
          </p:nvPr>
        </p:nvSpPr>
        <p:spPr>
          <a:xfrm>
            <a:off x="11445240" y="6159946"/>
            <a:ext cx="274320" cy="274320"/>
          </a:xfrm>
          <a:prstGeom prst="rect">
            <a:avLst/>
          </a:prstGeom>
          <a:ln>
            <a:solidFill>
              <a:schemeClr val="accent1">
                <a:lumMod val="40000"/>
                <a:lumOff val="60000"/>
              </a:schemeClr>
            </a:solidFill>
          </a:ln>
        </p:spPr>
        <p:txBody>
          <a:bodyPr/>
          <a:lstStyle>
            <a:lvl1pPr>
              <a:defRPr>
                <a:solidFill>
                  <a:schemeClr val="accent1">
                    <a:lumMod val="40000"/>
                    <a:lumOff val="60000"/>
                  </a:schemeClr>
                </a:solidFill>
              </a:defRPr>
            </a:lvl1pPr>
          </a:lstStyle>
          <a:p>
            <a:fld id="{8A98B1CD-C2ED-40D7-9BF7-D4D159BA4F33}" type="slidenum">
              <a:rPr lang="en-US" smtClean="0"/>
              <a:pPr/>
              <a:t>‹#›</a:t>
            </a:fld>
            <a:endParaRPr lang="en-US" dirty="0"/>
          </a:p>
        </p:txBody>
      </p:sp>
      <p:pic>
        <p:nvPicPr>
          <p:cNvPr id="14" name="Picture 13" descr="A close up of a logo&#10;&#10;Description generated with very high confidence">
            <a:extLst>
              <a:ext uri="{FF2B5EF4-FFF2-40B4-BE49-F238E27FC236}">
                <a16:creationId xmlns:a16="http://schemas.microsoft.com/office/drawing/2014/main" id="{0B2EB2BC-F3CE-4CDA-9BC8-88862650C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30047" y="5268686"/>
            <a:ext cx="5999565" cy="948727"/>
          </a:xfrm>
          <a:prstGeom prst="rect">
            <a:avLst/>
          </a:prstGeom>
        </p:spPr>
      </p:pic>
      <p:grpSp>
        <p:nvGrpSpPr>
          <p:cNvPr id="12" name="Group 11">
            <a:extLst>
              <a:ext uri="{FF2B5EF4-FFF2-40B4-BE49-F238E27FC236}">
                <a16:creationId xmlns:a16="http://schemas.microsoft.com/office/drawing/2014/main" id="{6DFF50A0-1E95-4BDB-BB45-1BF8FA4A520E}"/>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1789FA8D-D210-47C4-9941-E6700E344FA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2AB1A3-0A66-4014-92DA-BDCA20AF1CD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6F8EC56-AF23-4C3E-8359-D7F92351757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0A6ABE-AA10-4600-AD37-F874982278EF}"/>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E658A-9F5B-46B9-9075-CDCD8EEC297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053D77E-E85D-4BB2-9387-621F1D37B03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28" name="Title 9">
            <a:extLst>
              <a:ext uri="{FF2B5EF4-FFF2-40B4-BE49-F238E27FC236}">
                <a16:creationId xmlns:a16="http://schemas.microsoft.com/office/drawing/2014/main" id="{F4E615CD-B551-4DBF-8609-111DE7B4CDFC}"/>
              </a:ext>
            </a:extLst>
          </p:cNvPr>
          <p:cNvSpPr>
            <a:spLocks noGrp="1"/>
          </p:cNvSpPr>
          <p:nvPr>
            <p:ph type="title" hasCustomPrompt="1"/>
          </p:nvPr>
        </p:nvSpPr>
        <p:spPr>
          <a:xfrm>
            <a:off x="259883" y="434108"/>
            <a:ext cx="11569729" cy="895927"/>
          </a:xfrm>
        </p:spPr>
        <p:txBody>
          <a:bodyPr/>
          <a:lstStyle>
            <a:lvl1pPr>
              <a:defRPr>
                <a:solidFill>
                  <a:schemeClr val="bg1"/>
                </a:solidFill>
              </a:defRPr>
            </a:lvl1pPr>
          </a:lstStyle>
          <a:p>
            <a:r>
              <a:rPr lang="en-US" dirty="0"/>
              <a:t>CLICK TO EDIT MASTER TITLE STYLE</a:t>
            </a:r>
          </a:p>
        </p:txBody>
      </p:sp>
      <p:sp>
        <p:nvSpPr>
          <p:cNvPr id="29" name="Text Placeholder 17">
            <a:extLst>
              <a:ext uri="{FF2B5EF4-FFF2-40B4-BE49-F238E27FC236}">
                <a16:creationId xmlns:a16="http://schemas.microsoft.com/office/drawing/2014/main" id="{CDD4F9DC-802A-4D97-B6E0-B07DDD1BDD74}"/>
              </a:ext>
            </a:extLst>
          </p:cNvPr>
          <p:cNvSpPr>
            <a:spLocks noGrp="1"/>
          </p:cNvSpPr>
          <p:nvPr>
            <p:ph type="body" sz="quarter" idx="24"/>
          </p:nvPr>
        </p:nvSpPr>
        <p:spPr>
          <a:xfrm>
            <a:off x="259882" y="1434745"/>
            <a:ext cx="6536572" cy="4412140"/>
          </a:xfrm>
        </p:spPr>
        <p:txBody>
          <a:bodyPr/>
          <a:lstStyle>
            <a:lvl1pPr>
              <a:spcBef>
                <a:spcPts val="0"/>
              </a:spcBef>
              <a:spcAft>
                <a:spcPts val="300"/>
              </a:spcAft>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lnSpc>
                <a:spcPct val="130000"/>
              </a:lnSpc>
              <a:spcBef>
                <a:spcPts val="0"/>
              </a:spcBef>
              <a:spcAft>
                <a:spcPts val="2700"/>
              </a:spcAft>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Slide Number Placeholder 10">
            <a:extLst>
              <a:ext uri="{FF2B5EF4-FFF2-40B4-BE49-F238E27FC236}">
                <a16:creationId xmlns:a16="http://schemas.microsoft.com/office/drawing/2014/main" id="{56E8984C-1FD8-499F-9E48-28499A2F7419}"/>
              </a:ext>
            </a:extLst>
          </p:cNvPr>
          <p:cNvSpPr txBox="1">
            <a:spLocks/>
          </p:cNvSpPr>
          <p:nvPr userDrawn="1"/>
        </p:nvSpPr>
        <p:spPr>
          <a:xfrm>
            <a:off x="5588000" y="6335309"/>
            <a:ext cx="1016000" cy="250337"/>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PAGE  </a:t>
            </a:r>
            <a:fld id="{93005692-73BE-493E-93AB-ECD6027A7652}" type="slidenum">
              <a:rPr lang="en-US" smtClean="0">
                <a:solidFill>
                  <a:schemeClr val="bg1"/>
                </a:solidFill>
              </a:rPr>
              <a:pPr/>
              <a:t>‹#›</a:t>
            </a:fld>
            <a:endParaRPr lang="en-US" dirty="0">
              <a:solidFill>
                <a:schemeClr val="bg1"/>
              </a:solidFill>
            </a:endParaRPr>
          </a:p>
        </p:txBody>
      </p:sp>
      <p:sp>
        <p:nvSpPr>
          <p:cNvPr id="32" name="Footer Placeholder 4">
            <a:extLst>
              <a:ext uri="{FF2B5EF4-FFF2-40B4-BE49-F238E27FC236}">
                <a16:creationId xmlns:a16="http://schemas.microsoft.com/office/drawing/2014/main" id="{1FFE4D3A-1F70-4565-A48E-4EC93B0670DE}"/>
              </a:ext>
            </a:extLst>
          </p:cNvPr>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2021 Student Success Webinar</a:t>
            </a:r>
            <a:endParaRPr lang="en-US" dirty="0"/>
          </a:p>
        </p:txBody>
      </p:sp>
    </p:spTree>
    <p:extLst>
      <p:ext uri="{BB962C8B-B14F-4D97-AF65-F5344CB8AC3E}">
        <p14:creationId xmlns:p14="http://schemas.microsoft.com/office/powerpoint/2010/main" val="26158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A1D434-51D7-4E07-A30B-E4B17DD238AF}"/>
              </a:ext>
            </a:extLst>
          </p:cNvPr>
          <p:cNvGrpSpPr/>
          <p:nvPr userDrawn="1"/>
        </p:nvGrpSpPr>
        <p:grpSpPr>
          <a:xfrm>
            <a:off x="6330194" y="647181"/>
            <a:ext cx="4733534" cy="5787085"/>
            <a:chOff x="12744500" y="1324580"/>
            <a:chExt cx="9213002" cy="11263557"/>
          </a:xfrm>
        </p:grpSpPr>
        <p:pic>
          <p:nvPicPr>
            <p:cNvPr id="11" name="Picture 10" descr="A close up of a logo&#10;&#10;Description generated with very high confidence">
              <a:extLst>
                <a:ext uri="{FF2B5EF4-FFF2-40B4-BE49-F238E27FC236}">
                  <a16:creationId xmlns:a16="http://schemas.microsoft.com/office/drawing/2014/main" id="{64B77140-C6A5-4EA4-8C19-4FFEE40943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4500" y="11131260"/>
              <a:ext cx="9213002" cy="1456877"/>
            </a:xfrm>
            <a:prstGeom prst="rect">
              <a:avLst/>
            </a:prstGeom>
          </p:spPr>
        </p:pic>
        <p:pic>
          <p:nvPicPr>
            <p:cNvPr id="12" name="Picture 11" descr="A close up of a computer&#10;&#10;Description generated with high confidence">
              <a:extLst>
                <a:ext uri="{FF2B5EF4-FFF2-40B4-BE49-F238E27FC236}">
                  <a16:creationId xmlns:a16="http://schemas.microsoft.com/office/drawing/2014/main" id="{8BA252DA-FDFE-497B-A811-71695BB8074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953484" y="1324580"/>
              <a:ext cx="5315716" cy="10754339"/>
            </a:xfrm>
            <a:prstGeom prst="rect">
              <a:avLst/>
            </a:prstGeom>
          </p:spPr>
        </p:pic>
      </p:grpSp>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643547" y="1294146"/>
            <a:ext cx="2348346" cy="4187536"/>
          </a:xfrm>
        </p:spPr>
      </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259882" y="1434745"/>
            <a:ext cx="6536572" cy="4412140"/>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BD5EB16B-1728-4326-81FF-EC7FB0673C7B}"/>
              </a:ext>
            </a:extLst>
          </p:cNvPr>
          <p:cNvSpPr>
            <a:spLocks noGrp="1"/>
          </p:cNvSpPr>
          <p:nvPr>
            <p:ph type="dt" sz="half" idx="25"/>
          </p:nvPr>
        </p:nvSpPr>
        <p:spPr>
          <a:xfrm>
            <a:off x="7538014" y="6335309"/>
            <a:ext cx="1181114" cy="250337"/>
          </a:xfrm>
          <a:prstGeom prst="rect">
            <a:avLst/>
          </a:prstGeom>
        </p:spPr>
        <p:txBody>
          <a:bodyPr/>
          <a:lstStyle/>
          <a:p>
            <a:endParaRPr lang="en-US" dirty="0"/>
          </a:p>
        </p:txBody>
      </p:sp>
      <p:grpSp>
        <p:nvGrpSpPr>
          <p:cNvPr id="13" name="Group 12">
            <a:extLst>
              <a:ext uri="{FF2B5EF4-FFF2-40B4-BE49-F238E27FC236}">
                <a16:creationId xmlns:a16="http://schemas.microsoft.com/office/drawing/2014/main" id="{6CC1E964-225E-45CA-9C0B-AB1B7C484C92}"/>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E38D0335-83FE-473F-A3AF-1694DC333ED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FAE2E9-8DF5-435F-AB20-1FAD407179C8}"/>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799B7B3-A9E5-45C8-B6AF-A92F50D3125F}"/>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2F982C-743E-4A95-8117-FB572366301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66D040-3488-4EB5-AB9D-AA189A4B174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9">
            <a:extLst>
              <a:ext uri="{FF2B5EF4-FFF2-40B4-BE49-F238E27FC236}">
                <a16:creationId xmlns:a16="http://schemas.microsoft.com/office/drawing/2014/main" id="{9798FAD0-790D-4458-83F3-39F83B6820EB}"/>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22" name="Slide Number Placeholder 10">
            <a:extLst>
              <a:ext uri="{FF2B5EF4-FFF2-40B4-BE49-F238E27FC236}">
                <a16:creationId xmlns:a16="http://schemas.microsoft.com/office/drawing/2014/main" id="{C69E1FF2-B27B-4E5B-8401-884F5AA4FE8A}"/>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23" name="Title 9">
            <a:extLst>
              <a:ext uri="{FF2B5EF4-FFF2-40B4-BE49-F238E27FC236}">
                <a16:creationId xmlns:a16="http://schemas.microsoft.com/office/drawing/2014/main" id="{49278636-D342-4647-9E91-437C76430010}"/>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Tree>
    <p:extLst>
      <p:ext uri="{BB962C8B-B14F-4D97-AF65-F5344CB8AC3E}">
        <p14:creationId xmlns:p14="http://schemas.microsoft.com/office/powerpoint/2010/main" val="239762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eatures / Mobile / Text Left / Styl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7ADA9D-62A2-47E9-B7D9-265323C150D7}"/>
              </a:ext>
            </a:extLst>
          </p:cNvPr>
          <p:cNvSpPr/>
          <p:nvPr userDrawn="1"/>
        </p:nvSpPr>
        <p:spPr>
          <a:xfrm>
            <a:off x="9397330" y="4007555"/>
            <a:ext cx="2794669" cy="2850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96DB2CD0-B0F5-4438-9805-848A32EE2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635"/>
          <a:stretch/>
        </p:blipFill>
        <p:spPr>
          <a:xfrm>
            <a:off x="6966149" y="1377630"/>
            <a:ext cx="4081761" cy="5480370"/>
          </a:xfrm>
          <a:prstGeom prst="rect">
            <a:avLst/>
          </a:prstGeom>
          <a:effectLst>
            <a:outerShdw blurRad="114300" sx="101000" sy="101000" algn="ctr" rotWithShape="0">
              <a:prstClr val="black">
                <a:alpha val="22000"/>
              </a:prstClr>
            </a:outerShdw>
          </a:effectLst>
        </p:spPr>
      </p:pic>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216368" y="2354284"/>
            <a:ext cx="3560466" cy="4492831"/>
          </a:xfrm>
        </p:spPr>
      </p:sp>
      <p:sp>
        <p:nvSpPr>
          <p:cNvPr id="9" name="Text Placeholder 17">
            <a:extLst>
              <a:ext uri="{FF2B5EF4-FFF2-40B4-BE49-F238E27FC236}">
                <a16:creationId xmlns:a16="http://schemas.microsoft.com/office/drawing/2014/main" id="{CC05C7B1-9261-4540-AF09-F32B49AAC3EB}"/>
              </a:ext>
            </a:extLst>
          </p:cNvPr>
          <p:cNvSpPr>
            <a:spLocks noGrp="1"/>
          </p:cNvSpPr>
          <p:nvPr>
            <p:ph type="body" sz="quarter" idx="24"/>
          </p:nvPr>
        </p:nvSpPr>
        <p:spPr>
          <a:xfrm>
            <a:off x="324518" y="1377630"/>
            <a:ext cx="6085074" cy="4838532"/>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2" name="Group 11">
            <a:extLst>
              <a:ext uri="{FF2B5EF4-FFF2-40B4-BE49-F238E27FC236}">
                <a16:creationId xmlns:a16="http://schemas.microsoft.com/office/drawing/2014/main" id="{80E8E468-31FA-4E09-A862-51564FA14CDC}"/>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FA53CFBB-C0D7-410B-A02C-6A22C3A0AED2}"/>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67A83D0-6973-435C-96CB-DD84C79542E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0123ACF-AFB6-45E6-AFF4-84350CF4441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AF8B55-5D5A-44FD-BCAA-469A5E9810A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985D8B-C5C5-4968-A4C0-068CFA26CF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8537BBDF-2ED1-4AAA-8D35-6ADE7E9EA5D5}"/>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20" name="Slide Number Placeholder 10">
            <a:extLst>
              <a:ext uri="{FF2B5EF4-FFF2-40B4-BE49-F238E27FC236}">
                <a16:creationId xmlns:a16="http://schemas.microsoft.com/office/drawing/2014/main" id="{07C7A03E-CCC8-4B9F-8616-480DF88E3494}"/>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21" name="Title 9">
            <a:extLst>
              <a:ext uri="{FF2B5EF4-FFF2-40B4-BE49-F238E27FC236}">
                <a16:creationId xmlns:a16="http://schemas.microsoft.com/office/drawing/2014/main" id="{15413A05-E60A-4832-B783-A624B0AAD6D4}"/>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Tree>
    <p:extLst>
      <p:ext uri="{BB962C8B-B14F-4D97-AF65-F5344CB8AC3E}">
        <p14:creationId xmlns:p14="http://schemas.microsoft.com/office/powerpoint/2010/main" val="37868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7D4063-A632-4FF4-9CBA-CBEA3692D9EC}"/>
              </a:ext>
            </a:extLst>
          </p:cNvPr>
          <p:cNvGrpSpPr/>
          <p:nvPr userDrawn="1"/>
        </p:nvGrpSpPr>
        <p:grpSpPr>
          <a:xfrm>
            <a:off x="4839482" y="1165566"/>
            <a:ext cx="2700946" cy="3315669"/>
            <a:chOff x="11830833" y="1828689"/>
            <a:chExt cx="8552667" cy="10499216"/>
          </a:xfrm>
        </p:grpSpPr>
        <p:pic>
          <p:nvPicPr>
            <p:cNvPr id="13" name="Picture 12" descr="A close up of a logo&#10;&#10;Description generated with very high confidence">
              <a:extLst>
                <a:ext uri="{FF2B5EF4-FFF2-40B4-BE49-F238E27FC236}">
                  <a16:creationId xmlns:a16="http://schemas.microsoft.com/office/drawing/2014/main" id="{878561DB-ADFE-41A4-B068-69CC875440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3" name="Picture 2" descr="A close up of a computer&#10;&#10;Description generated with high confidence">
              <a:extLst>
                <a:ext uri="{FF2B5EF4-FFF2-40B4-BE49-F238E27FC236}">
                  <a16:creationId xmlns:a16="http://schemas.microsoft.com/office/drawing/2014/main" id="{B8203198-3D3D-429D-9610-53D234BA84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0" name="Group 19">
            <a:extLst>
              <a:ext uri="{FF2B5EF4-FFF2-40B4-BE49-F238E27FC236}">
                <a16:creationId xmlns:a16="http://schemas.microsoft.com/office/drawing/2014/main" id="{92A96DA9-7D1B-4EEE-B2D8-9C406E0C8F3F}"/>
              </a:ext>
            </a:extLst>
          </p:cNvPr>
          <p:cNvGrpSpPr/>
          <p:nvPr userDrawn="1"/>
        </p:nvGrpSpPr>
        <p:grpSpPr>
          <a:xfrm>
            <a:off x="9430512" y="1156457"/>
            <a:ext cx="2700946" cy="3315669"/>
            <a:chOff x="11830833" y="1828689"/>
            <a:chExt cx="8552667" cy="10499216"/>
          </a:xfrm>
        </p:grpSpPr>
        <p:pic>
          <p:nvPicPr>
            <p:cNvPr id="21" name="Picture 20" descr="A close up of a logo&#10;&#10;Description generated with very high confidence">
              <a:extLst>
                <a:ext uri="{FF2B5EF4-FFF2-40B4-BE49-F238E27FC236}">
                  <a16:creationId xmlns:a16="http://schemas.microsoft.com/office/drawing/2014/main" id="{459D7AEF-A1AB-4466-B3AB-60C8B8600C9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2" name="Picture 21" descr="A close up of a computer&#10;&#10;Description generated with high confidence">
              <a:extLst>
                <a:ext uri="{FF2B5EF4-FFF2-40B4-BE49-F238E27FC236}">
                  <a16:creationId xmlns:a16="http://schemas.microsoft.com/office/drawing/2014/main" id="{368835EA-590B-4B9A-B062-3CAEFA33F7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4" name="Group 23">
            <a:extLst>
              <a:ext uri="{FF2B5EF4-FFF2-40B4-BE49-F238E27FC236}">
                <a16:creationId xmlns:a16="http://schemas.microsoft.com/office/drawing/2014/main" id="{F985F415-D8DD-45D0-BE48-F62B67DA2D3C}"/>
              </a:ext>
            </a:extLst>
          </p:cNvPr>
          <p:cNvGrpSpPr/>
          <p:nvPr userDrawn="1"/>
        </p:nvGrpSpPr>
        <p:grpSpPr>
          <a:xfrm>
            <a:off x="7143709" y="1154933"/>
            <a:ext cx="2700946" cy="3315669"/>
            <a:chOff x="11830833" y="1828689"/>
            <a:chExt cx="8552667" cy="10499216"/>
          </a:xfrm>
        </p:grpSpPr>
        <p:pic>
          <p:nvPicPr>
            <p:cNvPr id="25" name="Picture 24" descr="A close up of a logo&#10;&#10;Description generated with very high confidence">
              <a:extLst>
                <a:ext uri="{FF2B5EF4-FFF2-40B4-BE49-F238E27FC236}">
                  <a16:creationId xmlns:a16="http://schemas.microsoft.com/office/drawing/2014/main" id="{946F56CD-AC00-4A02-81C3-6EEF87E8123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6" name="Picture 25" descr="A close up of a computer&#10;&#10;Description generated with high confidence">
              <a:extLst>
                <a:ext uri="{FF2B5EF4-FFF2-40B4-BE49-F238E27FC236}">
                  <a16:creationId xmlns:a16="http://schemas.microsoft.com/office/drawing/2014/main" id="{694218B6-C17C-44CA-A6F2-331E030A74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76112" y="1510635"/>
            <a:ext cx="4682504" cy="4659943"/>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Picture Placeholder 33">
            <a:extLst>
              <a:ext uri="{FF2B5EF4-FFF2-40B4-BE49-F238E27FC236}">
                <a16:creationId xmlns:a16="http://schemas.microsoft.com/office/drawing/2014/main" id="{8C984DE0-B33A-4EF7-BF17-5C54BC9CAB5A}"/>
              </a:ext>
            </a:extLst>
          </p:cNvPr>
          <p:cNvSpPr>
            <a:spLocks noGrp="1"/>
          </p:cNvSpPr>
          <p:nvPr>
            <p:ph type="pic" sz="quarter" idx="23"/>
          </p:nvPr>
        </p:nvSpPr>
        <p:spPr>
          <a:xfrm>
            <a:off x="5597823" y="1541090"/>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sp>
        <p:nvSpPr>
          <p:cNvPr id="23" name="Picture Placeholder 33">
            <a:extLst>
              <a:ext uri="{FF2B5EF4-FFF2-40B4-BE49-F238E27FC236}">
                <a16:creationId xmlns:a16="http://schemas.microsoft.com/office/drawing/2014/main" id="{449A2424-7FA1-4A1C-88BD-E0440BBC9FE3}"/>
              </a:ext>
            </a:extLst>
          </p:cNvPr>
          <p:cNvSpPr>
            <a:spLocks noGrp="1"/>
          </p:cNvSpPr>
          <p:nvPr>
            <p:ph type="pic" sz="quarter" idx="27"/>
          </p:nvPr>
        </p:nvSpPr>
        <p:spPr>
          <a:xfrm>
            <a:off x="10188853" y="1533171"/>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sp>
        <p:nvSpPr>
          <p:cNvPr id="27" name="Picture Placeholder 33">
            <a:extLst>
              <a:ext uri="{FF2B5EF4-FFF2-40B4-BE49-F238E27FC236}">
                <a16:creationId xmlns:a16="http://schemas.microsoft.com/office/drawing/2014/main" id="{6F4DB067-E4A4-42AE-B803-665607DB3EA4}"/>
              </a:ext>
            </a:extLst>
          </p:cNvPr>
          <p:cNvSpPr>
            <a:spLocks noGrp="1"/>
          </p:cNvSpPr>
          <p:nvPr>
            <p:ph type="pic" sz="quarter" idx="28"/>
          </p:nvPr>
        </p:nvSpPr>
        <p:spPr>
          <a:xfrm>
            <a:off x="7903241" y="1531647"/>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ooter Placeholder 9">
            <a:extLst>
              <a:ext uri="{FF2B5EF4-FFF2-40B4-BE49-F238E27FC236}">
                <a16:creationId xmlns:a16="http://schemas.microsoft.com/office/drawing/2014/main" id="{2B7199E5-A4C8-4EEF-ACAE-B9235BF30A7D}"/>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39" name="Slide Number Placeholder 10">
            <a:extLst>
              <a:ext uri="{FF2B5EF4-FFF2-40B4-BE49-F238E27FC236}">
                <a16:creationId xmlns:a16="http://schemas.microsoft.com/office/drawing/2014/main" id="{313FD1E1-B8EE-45FF-BD77-101E0C8F6DD4}"/>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41" name="Title 9">
            <a:extLst>
              <a:ext uri="{FF2B5EF4-FFF2-40B4-BE49-F238E27FC236}">
                <a16:creationId xmlns:a16="http://schemas.microsoft.com/office/drawing/2014/main" id="{8CE8B9DF-F190-4F17-BD8D-CCB39A7AADB3}"/>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Tree>
    <p:extLst>
      <p:ext uri="{BB962C8B-B14F-4D97-AF65-F5344CB8AC3E}">
        <p14:creationId xmlns:p14="http://schemas.microsoft.com/office/powerpoint/2010/main" val="33710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Features / Mobile / Text Left / Style 0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94794" y="1517346"/>
            <a:ext cx="4733567" cy="4642599"/>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dirty="0"/>
              <a:t>Edit Master text styles</a:t>
            </a:r>
            <a:endParaRPr lang="en-GB" dirty="0"/>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A close up of a screen&#10;&#10;Description generated with high confidence">
            <a:extLst>
              <a:ext uri="{FF2B5EF4-FFF2-40B4-BE49-F238E27FC236}">
                <a16:creationId xmlns:a16="http://schemas.microsoft.com/office/drawing/2014/main" id="{5B696CF8-1F96-4D88-AAC8-B9E5DA287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4002" y="1292024"/>
            <a:ext cx="1607989" cy="3226732"/>
          </a:xfrm>
          <a:prstGeom prst="rect">
            <a:avLst/>
          </a:prstGeom>
        </p:spPr>
      </p:pic>
      <p:sp>
        <p:nvSpPr>
          <p:cNvPr id="39" name="Picture Placeholder 13">
            <a:extLst>
              <a:ext uri="{FF2B5EF4-FFF2-40B4-BE49-F238E27FC236}">
                <a16:creationId xmlns:a16="http://schemas.microsoft.com/office/drawing/2014/main" id="{17CCEF94-E070-44BA-807F-064E50DAA69E}"/>
              </a:ext>
            </a:extLst>
          </p:cNvPr>
          <p:cNvSpPr>
            <a:spLocks noGrp="1"/>
          </p:cNvSpPr>
          <p:nvPr>
            <p:ph type="pic" sz="quarter" idx="18"/>
          </p:nvPr>
        </p:nvSpPr>
        <p:spPr>
          <a:xfrm>
            <a:off x="5706901"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pic>
        <p:nvPicPr>
          <p:cNvPr id="40" name="Picture 39" descr="A close up of a screen&#10;&#10;Description generated with high confidence">
            <a:extLst>
              <a:ext uri="{FF2B5EF4-FFF2-40B4-BE49-F238E27FC236}">
                <a16:creationId xmlns:a16="http://schemas.microsoft.com/office/drawing/2014/main" id="{571316E1-8B92-4448-8A45-71D859679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1609" y="1292023"/>
            <a:ext cx="1607989" cy="3226732"/>
          </a:xfrm>
          <a:prstGeom prst="rect">
            <a:avLst/>
          </a:prstGeom>
        </p:spPr>
      </p:pic>
      <p:sp>
        <p:nvSpPr>
          <p:cNvPr id="41" name="Picture Placeholder 13">
            <a:extLst>
              <a:ext uri="{FF2B5EF4-FFF2-40B4-BE49-F238E27FC236}">
                <a16:creationId xmlns:a16="http://schemas.microsoft.com/office/drawing/2014/main" id="{905D9E17-57B2-45FA-8635-DE6727AAA561}"/>
              </a:ext>
            </a:extLst>
          </p:cNvPr>
          <p:cNvSpPr>
            <a:spLocks noGrp="1"/>
          </p:cNvSpPr>
          <p:nvPr>
            <p:ph type="pic" sz="quarter" idx="32"/>
          </p:nvPr>
        </p:nvSpPr>
        <p:spPr>
          <a:xfrm>
            <a:off x="8004508" y="1374488"/>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pic>
        <p:nvPicPr>
          <p:cNvPr id="42" name="Picture 41" descr="A close up of a screen&#10;&#10;Description generated with high confidence">
            <a:extLst>
              <a:ext uri="{FF2B5EF4-FFF2-40B4-BE49-F238E27FC236}">
                <a16:creationId xmlns:a16="http://schemas.microsoft.com/office/drawing/2014/main" id="{4784138E-2D81-445F-AFB9-63BCDFBA4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9216" y="1292024"/>
            <a:ext cx="1607989" cy="3226732"/>
          </a:xfrm>
          <a:prstGeom prst="rect">
            <a:avLst/>
          </a:prstGeom>
        </p:spPr>
      </p:pic>
      <p:sp>
        <p:nvSpPr>
          <p:cNvPr id="43" name="Picture Placeholder 13">
            <a:extLst>
              <a:ext uri="{FF2B5EF4-FFF2-40B4-BE49-F238E27FC236}">
                <a16:creationId xmlns:a16="http://schemas.microsoft.com/office/drawing/2014/main" id="{128DCF32-AAE1-44C1-B935-73C3C970B553}"/>
              </a:ext>
            </a:extLst>
          </p:cNvPr>
          <p:cNvSpPr>
            <a:spLocks noGrp="1"/>
          </p:cNvSpPr>
          <p:nvPr>
            <p:ph type="pic" sz="quarter" idx="33"/>
          </p:nvPr>
        </p:nvSpPr>
        <p:spPr>
          <a:xfrm>
            <a:off x="10302115"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sp>
        <p:nvSpPr>
          <p:cNvPr id="20" name="Footer Placeholder 9">
            <a:extLst>
              <a:ext uri="{FF2B5EF4-FFF2-40B4-BE49-F238E27FC236}">
                <a16:creationId xmlns:a16="http://schemas.microsoft.com/office/drawing/2014/main" id="{17290681-B30A-4D9A-81C1-9EE1A986F2FF}"/>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21" name="Slide Number Placeholder 10">
            <a:extLst>
              <a:ext uri="{FF2B5EF4-FFF2-40B4-BE49-F238E27FC236}">
                <a16:creationId xmlns:a16="http://schemas.microsoft.com/office/drawing/2014/main" id="{1EB070F5-AC8F-4CC3-A5E0-3A89A668F1CE}"/>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22" name="Title 9">
            <a:extLst>
              <a:ext uri="{FF2B5EF4-FFF2-40B4-BE49-F238E27FC236}">
                <a16:creationId xmlns:a16="http://schemas.microsoft.com/office/drawing/2014/main" id="{D9A00DEA-C44D-421A-AF9C-7D91765FF7F0}"/>
              </a:ext>
            </a:extLst>
          </p:cNvPr>
          <p:cNvSpPr>
            <a:spLocks noGrp="1"/>
          </p:cNvSpPr>
          <p:nvPr>
            <p:ph type="title" hasCustomPrompt="1"/>
          </p:nvPr>
        </p:nvSpPr>
        <p:spPr>
          <a:xfrm>
            <a:off x="259883" y="434108"/>
            <a:ext cx="11569729" cy="895927"/>
          </a:xfrm>
        </p:spPr>
        <p:txBody>
          <a:bodyPr/>
          <a:lstStyle/>
          <a:p>
            <a:r>
              <a:rPr lang="en-US" dirty="0"/>
              <a:t>CLICK TO EDIT MASTER TITLE STYLE</a:t>
            </a:r>
          </a:p>
        </p:txBody>
      </p:sp>
    </p:spTree>
    <p:extLst>
      <p:ext uri="{BB962C8B-B14F-4D97-AF65-F5344CB8AC3E}">
        <p14:creationId xmlns:p14="http://schemas.microsoft.com/office/powerpoint/2010/main" val="6940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creenshots  / Mobile / 3 Across">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dirty="0"/>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E7233146-FD47-4961-B7D6-7FBE99452DD5}"/>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20" name="Slide Number Placeholder 10">
            <a:extLst>
              <a:ext uri="{FF2B5EF4-FFF2-40B4-BE49-F238E27FC236}">
                <a16:creationId xmlns:a16="http://schemas.microsoft.com/office/drawing/2014/main" id="{3E8F2845-8F82-4DD4-A3E4-7FF8934E99BB}"/>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05165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solidFill>
                  <a:schemeClr val="bg1">
                    <a:lumMod val="85000"/>
                  </a:schemeClr>
                </a:solidFill>
              </a:defRPr>
            </a:lvl1pPr>
          </a:lstStyle>
          <a:p>
            <a:r>
              <a:rPr lang="en-US"/>
              <a:t>2021 Student Success Webinar</a:t>
            </a:r>
            <a:endParaRPr lang="en-US" dirty="0"/>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817EF9A3-6708-4A38-ACEC-0A9A4EA1C1B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creenshots  / Mobile / 3 Across">
    <p:bg>
      <p:bgPr>
        <a:solidFill>
          <a:schemeClr val="tx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E1F0AB1-F06B-4E08-BD5F-866621D00F7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dirty="0"/>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dirty="0"/>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D063FC8E-4894-474C-BA2B-8C70B61DF50A}"/>
              </a:ext>
            </a:extLst>
          </p:cNvPr>
          <p:cNvSpPr>
            <a:spLocks noGrp="1"/>
          </p:cNvSpPr>
          <p:nvPr>
            <p:ph type="ftr" sz="quarter" idx="11"/>
          </p:nvPr>
        </p:nvSpPr>
        <p:spPr>
          <a:xfrm>
            <a:off x="259882" y="6335309"/>
            <a:ext cx="5226517" cy="250337"/>
          </a:xfrm>
          <a:prstGeom prst="rect">
            <a:avLst/>
          </a:prstGeom>
        </p:spPr>
        <p:txBody>
          <a:bodyPr/>
          <a:lstStyle>
            <a:lvl1pPr>
              <a:defRPr>
                <a:solidFill>
                  <a:schemeClr val="bg1"/>
                </a:solidFill>
              </a:defRPr>
            </a:lvl1pPr>
          </a:lstStyle>
          <a:p>
            <a:r>
              <a:rPr lang="en-US"/>
              <a:t>2021 Student Success Webinar</a:t>
            </a:r>
            <a:endParaRPr lang="en-US" dirty="0"/>
          </a:p>
        </p:txBody>
      </p:sp>
      <p:sp>
        <p:nvSpPr>
          <p:cNvPr id="20" name="Slide Number Placeholder 10">
            <a:extLst>
              <a:ext uri="{FF2B5EF4-FFF2-40B4-BE49-F238E27FC236}">
                <a16:creationId xmlns:a16="http://schemas.microsoft.com/office/drawing/2014/main" id="{2099BA7C-A87D-478A-BD7C-A9CA1DBC9F5F}"/>
              </a:ext>
            </a:extLst>
          </p:cNvPr>
          <p:cNvSpPr>
            <a:spLocks noGrp="1"/>
          </p:cNvSpPr>
          <p:nvPr>
            <p:ph type="sldNum" sz="quarter" idx="12"/>
          </p:nvPr>
        </p:nvSpPr>
        <p:spPr>
          <a:xfrm>
            <a:off x="5588000" y="6335309"/>
            <a:ext cx="1016000" cy="250337"/>
          </a:xfrm>
          <a:prstGeom prst="rect">
            <a:avLst/>
          </a:prstGeom>
        </p:spPr>
        <p:txBody>
          <a:bodyPr/>
          <a:lstStyle>
            <a:lvl1pPr>
              <a:defRPr>
                <a:solidFill>
                  <a:schemeClr val="bg1"/>
                </a:solidFill>
              </a:defRPr>
            </a:lvl1pPr>
          </a:lstStyle>
          <a:p>
            <a:r>
              <a:rPr lang="en-US"/>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4311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atures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p:nvPr>
        </p:nvSpPr>
        <p:spPr>
          <a:xfrm>
            <a:off x="0" y="937974"/>
            <a:ext cx="12269972" cy="567894"/>
          </a:xfrm>
        </p:spPr>
        <p:txBody>
          <a:bodyPr lIns="0" rIns="0"/>
          <a:lstStyle>
            <a:lvl1pPr algn="ctr">
              <a:defRPr>
                <a:solidFill>
                  <a:schemeClr val="tx1"/>
                </a:solidFill>
              </a:defRPr>
            </a:lvl1p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BE13725B-C5F5-473A-9EB4-71F98171C798}"/>
              </a:ext>
            </a:extLst>
          </p:cNvPr>
          <p:cNvSpPr>
            <a:spLocks noGrp="1"/>
          </p:cNvSpPr>
          <p:nvPr>
            <p:ph type="body" sz="quarter" idx="19"/>
          </p:nvPr>
        </p:nvSpPr>
        <p:spPr>
          <a:xfrm>
            <a:off x="8018544" y="3037259"/>
            <a:ext cx="3574262" cy="2143919"/>
          </a:xfrm>
        </p:spPr>
        <p:txBody>
          <a:bodyPr lIns="0"/>
          <a:lstStyle>
            <a:lvl1pPr marL="25400" indent="0">
              <a:lnSpc>
                <a:spcPct val="110000"/>
              </a:lnSpc>
              <a:defRPr/>
            </a:lvl1pPr>
            <a:lvl2pPr marL="25400" indent="0">
              <a:lnSpc>
                <a:spcPct val="110000"/>
              </a:lnSpc>
              <a:defRPr/>
            </a:lvl2pPr>
            <a:lvl3pPr marL="25400" indent="0">
              <a:lnSpc>
                <a:spcPct val="110000"/>
              </a:lnSpc>
              <a:defRPr/>
            </a:lvl3pPr>
            <a:lvl4pPr marL="25400" indent="0">
              <a:lnSpc>
                <a:spcPct val="110000"/>
              </a:lnSpc>
              <a:spcBef>
                <a:spcPts val="0"/>
              </a:spcBef>
              <a:spcAft>
                <a:spcPts val="2400"/>
              </a:spcAft>
              <a:defRPr/>
            </a:lvl4pPr>
            <a:lvl5pPr marL="25400" indent="0">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screen&#10;&#10;Description generated with high confidence">
            <a:extLst>
              <a:ext uri="{FF2B5EF4-FFF2-40B4-BE49-F238E27FC236}">
                <a16:creationId xmlns:a16="http://schemas.microsoft.com/office/drawing/2014/main" id="{808679DC-5A4F-4007-A9FC-79C812A3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508" y="1956394"/>
            <a:ext cx="2027152" cy="4067862"/>
          </a:xfrm>
          <a:prstGeom prst="rect">
            <a:avLst/>
          </a:prstGeom>
        </p:spPr>
      </p:pic>
      <p:sp>
        <p:nvSpPr>
          <p:cNvPr id="16" name="Picture Placeholder 13">
            <a:extLst>
              <a:ext uri="{FF2B5EF4-FFF2-40B4-BE49-F238E27FC236}">
                <a16:creationId xmlns:a16="http://schemas.microsoft.com/office/drawing/2014/main" id="{8E6389CB-8166-4A55-A51E-A28531B69325}"/>
              </a:ext>
            </a:extLst>
          </p:cNvPr>
          <p:cNvSpPr>
            <a:spLocks noGrp="1"/>
          </p:cNvSpPr>
          <p:nvPr>
            <p:ph type="pic" sz="quarter" idx="16"/>
          </p:nvPr>
        </p:nvSpPr>
        <p:spPr>
          <a:xfrm>
            <a:off x="5251713" y="2083041"/>
            <a:ext cx="1748468" cy="38103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dirty="0"/>
          </a:p>
        </p:txBody>
      </p: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9">
            <a:extLst>
              <a:ext uri="{FF2B5EF4-FFF2-40B4-BE49-F238E27FC236}">
                <a16:creationId xmlns:a16="http://schemas.microsoft.com/office/drawing/2014/main" id="{8D7A36A8-46D7-4C62-BC05-0E1518B3EF5C}"/>
              </a:ext>
            </a:extLst>
          </p:cNvPr>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23" name="Slide Number Placeholder 10">
            <a:extLst>
              <a:ext uri="{FF2B5EF4-FFF2-40B4-BE49-F238E27FC236}">
                <a16:creationId xmlns:a16="http://schemas.microsoft.com/office/drawing/2014/main" id="{8658A304-AC5F-49B2-A0BA-2926554A20E3}"/>
              </a:ext>
            </a:extLst>
          </p:cNvPr>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3928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cial Media / Buttons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dirty="0"/>
              <a:t>SOCIAL MEDIA</a:t>
            </a:r>
            <a:endParaRPr lang="en-GB" dirty="0"/>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hlinkClick r:id="rId2"/>
            <a:extLst>
              <a:ext uri="{FF2B5EF4-FFF2-40B4-BE49-F238E27FC236}">
                <a16:creationId xmlns:a16="http://schemas.microsoft.com/office/drawing/2014/main" id="{7E00BA6B-8A93-45A6-B743-80973C552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099" y="2254000"/>
            <a:ext cx="2349999" cy="2349999"/>
          </a:xfrm>
          <a:prstGeom prst="rect">
            <a:avLst/>
          </a:prstGeom>
        </p:spPr>
      </p:pic>
      <p:pic>
        <p:nvPicPr>
          <p:cNvPr id="29" name="Picture 28">
            <a:hlinkClick r:id="rId4"/>
            <a:extLst>
              <a:ext uri="{FF2B5EF4-FFF2-40B4-BE49-F238E27FC236}">
                <a16:creationId xmlns:a16="http://schemas.microsoft.com/office/drawing/2014/main" id="{A31D96E5-28A5-456C-8B45-08A915A261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46409" y="2245260"/>
            <a:ext cx="2349999" cy="2349999"/>
          </a:xfrm>
          <a:prstGeom prst="rect">
            <a:avLst/>
          </a:prstGeom>
        </p:spPr>
      </p:pic>
      <p:pic>
        <p:nvPicPr>
          <p:cNvPr id="31" name="Picture 30">
            <a:hlinkClick r:id="rId6"/>
            <a:extLst>
              <a:ext uri="{FF2B5EF4-FFF2-40B4-BE49-F238E27FC236}">
                <a16:creationId xmlns:a16="http://schemas.microsoft.com/office/drawing/2014/main" id="{C95DBF48-94C2-4425-9653-9CD0059940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93469" y="2245259"/>
            <a:ext cx="2349999" cy="2349999"/>
          </a:xfrm>
          <a:prstGeom prst="rect">
            <a:avLst/>
          </a:prstGeom>
        </p:spPr>
      </p:pic>
      <p:pic>
        <p:nvPicPr>
          <p:cNvPr id="33" name="Picture 32">
            <a:hlinkClick r:id="rId8"/>
            <a:extLst>
              <a:ext uri="{FF2B5EF4-FFF2-40B4-BE49-F238E27FC236}">
                <a16:creationId xmlns:a16="http://schemas.microsoft.com/office/drawing/2014/main" id="{C3813938-0B27-4E9F-B938-89922B0A68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99348" y="2254000"/>
            <a:ext cx="2349999" cy="2349999"/>
          </a:xfrm>
          <a:prstGeom prst="rect">
            <a:avLst/>
          </a:prstGeom>
        </p:spPr>
      </p:pic>
      <p:sp>
        <p:nvSpPr>
          <p:cNvPr id="34" name="Text Placeholder 2">
            <a:extLst>
              <a:ext uri="{FF2B5EF4-FFF2-40B4-BE49-F238E27FC236}">
                <a16:creationId xmlns:a16="http://schemas.microsoft.com/office/drawing/2014/main" id="{AB6B6BE7-3C9D-4A92-84AF-74AB2ED366A5}"/>
              </a:ext>
            </a:extLst>
          </p:cNvPr>
          <p:cNvSpPr>
            <a:spLocks noGrp="1"/>
          </p:cNvSpPr>
          <p:nvPr>
            <p:ph type="body" idx="1" hasCustomPrompt="1"/>
          </p:nvPr>
        </p:nvSpPr>
        <p:spPr>
          <a:xfrm>
            <a:off x="-308234"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a:t>
            </a:r>
            <a:r>
              <a:rPr lang="en-US" dirty="0" err="1"/>
              <a:t>UWaterlooEngineering</a:t>
            </a:r>
            <a:endParaRPr lang="en-US" dirty="0"/>
          </a:p>
        </p:txBody>
      </p:sp>
      <p:sp>
        <p:nvSpPr>
          <p:cNvPr id="35" name="Text Placeholder 2">
            <a:extLst>
              <a:ext uri="{FF2B5EF4-FFF2-40B4-BE49-F238E27FC236}">
                <a16:creationId xmlns:a16="http://schemas.microsoft.com/office/drawing/2014/main" id="{23897E17-613B-4296-AA96-A58E46654698}"/>
              </a:ext>
            </a:extLst>
          </p:cNvPr>
          <p:cNvSpPr>
            <a:spLocks noGrp="1"/>
          </p:cNvSpPr>
          <p:nvPr>
            <p:ph type="body" idx="10" hasCustomPrompt="1"/>
          </p:nvPr>
        </p:nvSpPr>
        <p:spPr>
          <a:xfrm>
            <a:off x="2725015"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a:t>
            </a:r>
            <a:r>
              <a:rPr lang="en-US" dirty="0" err="1"/>
              <a:t>WaterlooEng</a:t>
            </a:r>
            <a:endParaRPr lang="en-US" dirty="0"/>
          </a:p>
        </p:txBody>
      </p:sp>
      <p:sp>
        <p:nvSpPr>
          <p:cNvPr id="36" name="Text Placeholder 2">
            <a:extLst>
              <a:ext uri="{FF2B5EF4-FFF2-40B4-BE49-F238E27FC236}">
                <a16:creationId xmlns:a16="http://schemas.microsoft.com/office/drawing/2014/main" id="{9794250C-826F-4D36-9558-7D8F2B36134E}"/>
              </a:ext>
            </a:extLst>
          </p:cNvPr>
          <p:cNvSpPr>
            <a:spLocks noGrp="1"/>
          </p:cNvSpPr>
          <p:nvPr>
            <p:ph type="body" idx="11" hasCustomPrompt="1"/>
          </p:nvPr>
        </p:nvSpPr>
        <p:spPr>
          <a:xfrm>
            <a:off x="5772076"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a:t>
            </a:r>
            <a:r>
              <a:rPr lang="en-US" dirty="0" err="1"/>
              <a:t>UWaterlooEng</a:t>
            </a:r>
            <a:endParaRPr lang="en-US" dirty="0"/>
          </a:p>
        </p:txBody>
      </p:sp>
      <p:sp>
        <p:nvSpPr>
          <p:cNvPr id="37" name="Text Placeholder 2">
            <a:extLst>
              <a:ext uri="{FF2B5EF4-FFF2-40B4-BE49-F238E27FC236}">
                <a16:creationId xmlns:a16="http://schemas.microsoft.com/office/drawing/2014/main" id="{E30F6A22-CCFC-43F0-A891-DB1742FB514F}"/>
              </a:ext>
            </a:extLst>
          </p:cNvPr>
          <p:cNvSpPr>
            <a:spLocks noGrp="1"/>
          </p:cNvSpPr>
          <p:nvPr>
            <p:ph type="body" idx="12" hasCustomPrompt="1"/>
          </p:nvPr>
        </p:nvSpPr>
        <p:spPr>
          <a:xfrm>
            <a:off x="8819136" y="4780951"/>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/showcase/faculty-of-engineering/</a:t>
            </a:r>
          </a:p>
        </p:txBody>
      </p:sp>
      <p:sp>
        <p:nvSpPr>
          <p:cNvPr id="24" name="Footer Placeholder 10">
            <a:extLst>
              <a:ext uri="{FF2B5EF4-FFF2-40B4-BE49-F238E27FC236}">
                <a16:creationId xmlns:a16="http://schemas.microsoft.com/office/drawing/2014/main" id="{00AC0059-BC8A-4B39-9899-0B02CA0F8E33}"/>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25" name="Slide Number Placeholder 11">
            <a:extLst>
              <a:ext uri="{FF2B5EF4-FFF2-40B4-BE49-F238E27FC236}">
                <a16:creationId xmlns:a16="http://schemas.microsoft.com/office/drawing/2014/main" id="{EBCA96EA-511D-43CD-874D-5672AC0F8EFF}"/>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635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cial Media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dirty="0"/>
              <a:t>SOCIAL MEDIA</a:t>
            </a:r>
            <a:endParaRPr lang="en-GB" dirty="0"/>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BCD176F-58FC-4FFD-A059-30ABD1FC753E}"/>
              </a:ext>
            </a:extLst>
          </p:cNvPr>
          <p:cNvGrpSpPr/>
          <p:nvPr userDrawn="1"/>
        </p:nvGrpSpPr>
        <p:grpSpPr>
          <a:xfrm>
            <a:off x="931983" y="2245260"/>
            <a:ext cx="2700946" cy="3315669"/>
            <a:chOff x="11830833" y="1828689"/>
            <a:chExt cx="8552667" cy="10499216"/>
          </a:xfrm>
        </p:grpSpPr>
        <p:pic>
          <p:nvPicPr>
            <p:cNvPr id="23" name="Picture 22" descr="A close up of a logo&#10;&#10;Description generated with very high confidence">
              <a:extLst>
                <a:ext uri="{FF2B5EF4-FFF2-40B4-BE49-F238E27FC236}">
                  <a16:creationId xmlns:a16="http://schemas.microsoft.com/office/drawing/2014/main" id="{878FA07C-71E8-45A5-9E6A-E981339FB2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4" name="Picture 23" descr="A close up of a computer&#10;&#10;Description generated with high confidence">
              <a:extLst>
                <a:ext uri="{FF2B5EF4-FFF2-40B4-BE49-F238E27FC236}">
                  <a16:creationId xmlns:a16="http://schemas.microsoft.com/office/drawing/2014/main" id="{FE8B2D39-D9EA-4D19-974A-CA6B37F23E1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25" name="Picture Placeholder 33">
            <a:extLst>
              <a:ext uri="{FF2B5EF4-FFF2-40B4-BE49-F238E27FC236}">
                <a16:creationId xmlns:a16="http://schemas.microsoft.com/office/drawing/2014/main" id="{E4244C2F-3F7E-4601-B4D0-9F8505063FF8}"/>
              </a:ext>
            </a:extLst>
          </p:cNvPr>
          <p:cNvSpPr>
            <a:spLocks noGrp="1"/>
          </p:cNvSpPr>
          <p:nvPr>
            <p:ph type="pic" sz="quarter" idx="28"/>
          </p:nvPr>
        </p:nvSpPr>
        <p:spPr>
          <a:xfrm>
            <a:off x="1691515"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grpSp>
        <p:nvGrpSpPr>
          <p:cNvPr id="38" name="Group 37">
            <a:extLst>
              <a:ext uri="{FF2B5EF4-FFF2-40B4-BE49-F238E27FC236}">
                <a16:creationId xmlns:a16="http://schemas.microsoft.com/office/drawing/2014/main" id="{EF646A9E-EF99-4E76-9BAF-54F5EDCC6EC4}"/>
              </a:ext>
            </a:extLst>
          </p:cNvPr>
          <p:cNvGrpSpPr/>
          <p:nvPr userDrawn="1"/>
        </p:nvGrpSpPr>
        <p:grpSpPr>
          <a:xfrm>
            <a:off x="3460728" y="2245260"/>
            <a:ext cx="2700946" cy="3315669"/>
            <a:chOff x="11830833" y="1828689"/>
            <a:chExt cx="8552667" cy="10499216"/>
          </a:xfrm>
        </p:grpSpPr>
        <p:pic>
          <p:nvPicPr>
            <p:cNvPr id="39" name="Picture 38" descr="A close up of a logo&#10;&#10;Description generated with very high confidence">
              <a:extLst>
                <a:ext uri="{FF2B5EF4-FFF2-40B4-BE49-F238E27FC236}">
                  <a16:creationId xmlns:a16="http://schemas.microsoft.com/office/drawing/2014/main" id="{D895922C-1931-42B6-887C-68CF5DCF37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0" name="Picture 39" descr="A close up of a computer&#10;&#10;Description generated with high confidence">
              <a:extLst>
                <a:ext uri="{FF2B5EF4-FFF2-40B4-BE49-F238E27FC236}">
                  <a16:creationId xmlns:a16="http://schemas.microsoft.com/office/drawing/2014/main" id="{04F96547-F823-4632-882C-33C27EF3DF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1" name="Picture Placeholder 33">
            <a:extLst>
              <a:ext uri="{FF2B5EF4-FFF2-40B4-BE49-F238E27FC236}">
                <a16:creationId xmlns:a16="http://schemas.microsoft.com/office/drawing/2014/main" id="{087F51B9-3AA3-4EF5-A060-744809137323}"/>
              </a:ext>
            </a:extLst>
          </p:cNvPr>
          <p:cNvSpPr>
            <a:spLocks noGrp="1"/>
          </p:cNvSpPr>
          <p:nvPr>
            <p:ph type="pic" sz="quarter" idx="29"/>
          </p:nvPr>
        </p:nvSpPr>
        <p:spPr>
          <a:xfrm>
            <a:off x="4220260"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grpSp>
        <p:nvGrpSpPr>
          <p:cNvPr id="42" name="Group 41">
            <a:extLst>
              <a:ext uri="{FF2B5EF4-FFF2-40B4-BE49-F238E27FC236}">
                <a16:creationId xmlns:a16="http://schemas.microsoft.com/office/drawing/2014/main" id="{834C52B7-3299-46E6-B142-9294F7AC1207}"/>
              </a:ext>
            </a:extLst>
          </p:cNvPr>
          <p:cNvGrpSpPr/>
          <p:nvPr userDrawn="1"/>
        </p:nvGrpSpPr>
        <p:grpSpPr>
          <a:xfrm>
            <a:off x="5983246" y="2245260"/>
            <a:ext cx="2700946" cy="3315669"/>
            <a:chOff x="11830833" y="1828689"/>
            <a:chExt cx="8552667" cy="10499216"/>
          </a:xfrm>
        </p:grpSpPr>
        <p:pic>
          <p:nvPicPr>
            <p:cNvPr id="43" name="Picture 42" descr="A close up of a logo&#10;&#10;Description generated with very high confidence">
              <a:extLst>
                <a:ext uri="{FF2B5EF4-FFF2-40B4-BE49-F238E27FC236}">
                  <a16:creationId xmlns:a16="http://schemas.microsoft.com/office/drawing/2014/main" id="{3855112B-FBE4-49B1-A33D-84C6F7C0C1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4" name="Picture 43" descr="A close up of a computer&#10;&#10;Description generated with high confidence">
              <a:extLst>
                <a:ext uri="{FF2B5EF4-FFF2-40B4-BE49-F238E27FC236}">
                  <a16:creationId xmlns:a16="http://schemas.microsoft.com/office/drawing/2014/main" id="{F2069B77-5747-40A3-866B-F2D2D0A232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5" name="Picture Placeholder 33">
            <a:extLst>
              <a:ext uri="{FF2B5EF4-FFF2-40B4-BE49-F238E27FC236}">
                <a16:creationId xmlns:a16="http://schemas.microsoft.com/office/drawing/2014/main" id="{BF1AD49A-8DA1-40F0-B0D8-0A87E2E577B3}"/>
              </a:ext>
            </a:extLst>
          </p:cNvPr>
          <p:cNvSpPr>
            <a:spLocks noGrp="1"/>
          </p:cNvSpPr>
          <p:nvPr>
            <p:ph type="pic" sz="quarter" idx="30"/>
          </p:nvPr>
        </p:nvSpPr>
        <p:spPr>
          <a:xfrm>
            <a:off x="6742778"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grpSp>
        <p:nvGrpSpPr>
          <p:cNvPr id="46" name="Group 45">
            <a:extLst>
              <a:ext uri="{FF2B5EF4-FFF2-40B4-BE49-F238E27FC236}">
                <a16:creationId xmlns:a16="http://schemas.microsoft.com/office/drawing/2014/main" id="{CE845984-B26F-4C77-B0AF-6A6CB5BA3749}"/>
              </a:ext>
            </a:extLst>
          </p:cNvPr>
          <p:cNvGrpSpPr/>
          <p:nvPr userDrawn="1"/>
        </p:nvGrpSpPr>
        <p:grpSpPr>
          <a:xfrm>
            <a:off x="8511991" y="2245260"/>
            <a:ext cx="2700946" cy="3315669"/>
            <a:chOff x="11830833" y="1828689"/>
            <a:chExt cx="8552667" cy="10499216"/>
          </a:xfrm>
        </p:grpSpPr>
        <p:pic>
          <p:nvPicPr>
            <p:cNvPr id="47" name="Picture 46" descr="A close up of a logo&#10;&#10;Description generated with very high confidence">
              <a:extLst>
                <a:ext uri="{FF2B5EF4-FFF2-40B4-BE49-F238E27FC236}">
                  <a16:creationId xmlns:a16="http://schemas.microsoft.com/office/drawing/2014/main" id="{4E5AD361-D420-4E77-B9E8-C271D3616F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8" name="Picture 47" descr="A close up of a computer&#10;&#10;Description generated with high confidence">
              <a:extLst>
                <a:ext uri="{FF2B5EF4-FFF2-40B4-BE49-F238E27FC236}">
                  <a16:creationId xmlns:a16="http://schemas.microsoft.com/office/drawing/2014/main" id="{4876FF6A-A324-460E-998E-FD3E321DEE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9" name="Picture Placeholder 33">
            <a:extLst>
              <a:ext uri="{FF2B5EF4-FFF2-40B4-BE49-F238E27FC236}">
                <a16:creationId xmlns:a16="http://schemas.microsoft.com/office/drawing/2014/main" id="{B0B0F003-42AD-4C5C-9D0F-9157FD7284C1}"/>
              </a:ext>
            </a:extLst>
          </p:cNvPr>
          <p:cNvSpPr>
            <a:spLocks noGrp="1"/>
          </p:cNvSpPr>
          <p:nvPr>
            <p:ph type="pic" sz="quarter" idx="31"/>
          </p:nvPr>
        </p:nvSpPr>
        <p:spPr>
          <a:xfrm>
            <a:off x="9271523"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dirty="0"/>
          </a:p>
        </p:txBody>
      </p:sp>
      <p:sp>
        <p:nvSpPr>
          <p:cNvPr id="28" name="Footer Placeholder 10">
            <a:extLst>
              <a:ext uri="{FF2B5EF4-FFF2-40B4-BE49-F238E27FC236}">
                <a16:creationId xmlns:a16="http://schemas.microsoft.com/office/drawing/2014/main" id="{129B49D7-F795-44DE-981F-47045653EC83}"/>
              </a:ext>
            </a:extLst>
          </p:cNvPr>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29" name="Slide Number Placeholder 11">
            <a:extLst>
              <a:ext uri="{FF2B5EF4-FFF2-40B4-BE49-F238E27FC236}">
                <a16:creationId xmlns:a16="http://schemas.microsoft.com/office/drawing/2014/main" id="{91981361-D103-4EC3-964C-C748D5DF5241}"/>
              </a:ext>
            </a:extLst>
          </p:cNvPr>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3210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bg>
      <p:bgPr>
        <a:solidFill>
          <a:srgbClr val="57058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51160A-81AD-4AEF-8103-A4FF54A282A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7" name="Rectangle">
            <a:extLst>
              <a:ext uri="{FF2B5EF4-FFF2-40B4-BE49-F238E27FC236}">
                <a16:creationId xmlns:a16="http://schemas.microsoft.com/office/drawing/2014/main" id="{8A8B83C1-DEBD-472C-B7E8-F7CEB970A6D2}"/>
              </a:ext>
            </a:extLst>
          </p:cNvPr>
          <p:cNvSpPr/>
          <p:nvPr userDrawn="1"/>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9B127642-0F34-4CBD-A83B-061C1F785D3F}"/>
              </a:ext>
            </a:extLst>
          </p:cNvPr>
          <p:cNvSpPr/>
          <p:nvPr userDrawn="1"/>
        </p:nvSpPr>
        <p:spPr>
          <a:xfrm rot="14160013">
            <a:off x="9286217" y="-1096251"/>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B610B734-CE6E-46D7-B41C-552902BB5A56}"/>
              </a:ext>
            </a:extLst>
          </p:cNvPr>
          <p:cNvSpPr/>
          <p:nvPr userDrawn="1"/>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5CC9D20B-7A26-41D2-9207-1B00683BE73C}"/>
              </a:ext>
            </a:extLst>
          </p:cNvPr>
          <p:cNvSpPr/>
          <p:nvPr userDrawn="1"/>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5C991216-6F89-4253-AA19-217E9ED0C3A1}"/>
              </a:ext>
            </a:extLst>
          </p:cNvPr>
          <p:cNvSpPr/>
          <p:nvPr userDrawn="1"/>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DA6356E1-499F-4996-BF8C-6B762079EC98}"/>
              </a:ext>
            </a:extLst>
          </p:cNvPr>
          <p:cNvSpPr/>
          <p:nvPr userDrawn="1"/>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pic>
        <p:nvPicPr>
          <p:cNvPr id="15" name="Picture 14" descr="A picture containing text, person, white&#10;&#10;Description automatically generated">
            <a:extLst>
              <a:ext uri="{FF2B5EF4-FFF2-40B4-BE49-F238E27FC236}">
                <a16:creationId xmlns:a16="http://schemas.microsoft.com/office/drawing/2014/main" id="{7C23CFCD-DFB7-44F1-A99A-C62AD10DD2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7188" y="2247163"/>
            <a:ext cx="2282804" cy="2282804"/>
          </a:xfrm>
          <a:prstGeom prst="rect">
            <a:avLst/>
          </a:prstGeom>
        </p:spPr>
      </p:pic>
      <p:sp>
        <p:nvSpPr>
          <p:cNvPr id="16" name="Title 2">
            <a:extLst>
              <a:ext uri="{FF2B5EF4-FFF2-40B4-BE49-F238E27FC236}">
                <a16:creationId xmlns:a16="http://schemas.microsoft.com/office/drawing/2014/main" id="{AC13B712-4ABD-4D6A-AD01-D68097D76EC8}"/>
              </a:ext>
            </a:extLst>
          </p:cNvPr>
          <p:cNvSpPr>
            <a:spLocks noGrp="1"/>
          </p:cNvSpPr>
          <p:nvPr>
            <p:ph type="title"/>
          </p:nvPr>
        </p:nvSpPr>
        <p:spPr>
          <a:xfrm>
            <a:off x="3066545" y="2754599"/>
            <a:ext cx="9846691" cy="1932466"/>
          </a:xfrm>
        </p:spPr>
        <p:txBody>
          <a:bodyPr anchor="t">
            <a:noAutofit/>
          </a:bodyPr>
          <a:lstStyle>
            <a:lvl1pPr>
              <a:defRPr>
                <a:solidFill>
                  <a:srgbClr val="FFFFFF"/>
                </a:solidFill>
              </a:defRPr>
            </a:lvl1pPr>
          </a:lstStyle>
          <a:p>
            <a:pPr algn="l"/>
            <a:r>
              <a:rPr lang="en-JM" sz="6600" dirty="0"/>
              <a:t>THANK YOU</a:t>
            </a:r>
            <a:endParaRPr lang="en-CA" sz="6600" dirty="0"/>
          </a:p>
        </p:txBody>
      </p:sp>
      <p:sp>
        <p:nvSpPr>
          <p:cNvPr id="17" name="Rectangle 16">
            <a:extLst>
              <a:ext uri="{FF2B5EF4-FFF2-40B4-BE49-F238E27FC236}">
                <a16:creationId xmlns:a16="http://schemas.microsoft.com/office/drawing/2014/main" id="{F1916C88-C961-4C36-BA56-D3F34A3DB3F4}"/>
              </a:ext>
            </a:extLst>
          </p:cNvPr>
          <p:cNvSpPr/>
          <p:nvPr userDrawn="1"/>
        </p:nvSpPr>
        <p:spPr>
          <a:xfrm>
            <a:off x="3165230" y="3622432"/>
            <a:ext cx="4246685" cy="338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rgbClr val="57058B"/>
                </a:solidFill>
                <a:latin typeface="Verdana" panose="020B0604030504040204" pitchFamily="34" charset="0"/>
                <a:ea typeface="Verdana" panose="020B0604030504040204" pitchFamily="34" charset="0"/>
              </a:rPr>
              <a:t>URL</a:t>
            </a:r>
          </a:p>
        </p:txBody>
      </p:sp>
    </p:spTree>
    <p:extLst>
      <p:ext uri="{BB962C8B-B14F-4D97-AF65-F5344CB8AC3E}">
        <p14:creationId xmlns:p14="http://schemas.microsoft.com/office/powerpoint/2010/main" val="141491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7538013" y="6335309"/>
            <a:ext cx="1526855" cy="250337"/>
          </a:xfrm>
          <a:prstGeom prst="rect">
            <a:avLst/>
          </a:prstGeom>
        </p:spPr>
        <p:txBody>
          <a:bodyPr/>
          <a:lstStyle/>
          <a:p>
            <a:endParaRPr lang="en-US" dirty="0"/>
          </a:p>
        </p:txBody>
      </p:sp>
      <p:sp>
        <p:nvSpPr>
          <p:cNvPr id="10" name="Footer Placeholder 9"/>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11" name="Slide Number Placeholder 10"/>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24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 y="397164"/>
            <a:ext cx="12192000" cy="6858000"/>
          </a:xfrm>
          <a:prstGeom prst="rect">
            <a:avLst/>
          </a:prstGeom>
        </p:spPr>
      </p:pic>
      <p:pic>
        <p:nvPicPr>
          <p:cNvPr id="11" name="Picture 10"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6" name="Date Placeholder 5"/>
          <p:cNvSpPr>
            <a:spLocks noGrp="1"/>
          </p:cNvSpPr>
          <p:nvPr>
            <p:ph type="dt" sz="half" idx="10"/>
          </p:nvPr>
        </p:nvSpPr>
        <p:spPr>
          <a:xfrm>
            <a:off x="7538014" y="6335309"/>
            <a:ext cx="1181114" cy="250337"/>
          </a:xfrm>
          <a:prstGeom prst="rect">
            <a:avLst/>
          </a:prstGeom>
        </p:spPr>
        <p:txBody>
          <a:bodyPr/>
          <a:lstStyle/>
          <a:p>
            <a:endParaRPr lang="en-US" dirty="0"/>
          </a:p>
        </p:txBody>
      </p:sp>
      <p:sp>
        <p:nvSpPr>
          <p:cNvPr id="7" name="Footer Placeholder 6"/>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8" name="Slide Number Placeholder 7"/>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grpSp>
        <p:nvGrpSpPr>
          <p:cNvPr id="9" name="Group 8">
            <a:extLst>
              <a:ext uri="{FF2B5EF4-FFF2-40B4-BE49-F238E27FC236}">
                <a16:creationId xmlns:a16="http://schemas.microsoft.com/office/drawing/2014/main" id="{A063B8BF-FDA5-405E-9A2E-CC33CE5ECAA9}"/>
              </a:ext>
            </a:extLst>
          </p:cNvPr>
          <p:cNvGrpSpPr/>
          <p:nvPr userDrawn="1"/>
        </p:nvGrpSpPr>
        <p:grpSpPr>
          <a:xfrm>
            <a:off x="0" y="0"/>
            <a:ext cx="12192000" cy="397164"/>
            <a:chOff x="421830" y="1342659"/>
            <a:chExt cx="10018760" cy="290558"/>
          </a:xfrm>
        </p:grpSpPr>
        <p:sp>
          <p:nvSpPr>
            <p:cNvPr id="10" name="Rectangle 9">
              <a:extLst>
                <a:ext uri="{FF2B5EF4-FFF2-40B4-BE49-F238E27FC236}">
                  <a16:creationId xmlns:a16="http://schemas.microsoft.com/office/drawing/2014/main" id="{6B09C3F6-A783-46BA-B350-EBF7F266DB1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97F73CC-C8C1-4E17-8CC1-A42AC203E35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6454B1E-5F2A-47FA-A31C-7EFE8C56873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AECDE2-D89A-4019-9C9F-4DB9D07147A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F3C281-9319-4356-87D3-4814A1FC8577}"/>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38013" y="6335309"/>
            <a:ext cx="1394971" cy="250337"/>
          </a:xfrm>
          <a:prstGeom prst="rect">
            <a:avLst/>
          </a:prstGeom>
        </p:spPr>
        <p:txBody>
          <a:bodyPr/>
          <a:lstStyle/>
          <a:p>
            <a:endParaRPr lang="en-US" dirty="0"/>
          </a:p>
        </p:txBody>
      </p:sp>
      <p:sp>
        <p:nvSpPr>
          <p:cNvPr id="5" name="Footer Placeholder 4"/>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6" name="Slide Number Placeholder 5"/>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536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7538014" y="6335309"/>
            <a:ext cx="1368594" cy="250337"/>
          </a:xfrm>
          <a:prstGeom prst="rect">
            <a:avLst/>
          </a:prstGeom>
        </p:spPr>
        <p:txBody>
          <a:bodyPr/>
          <a:lstStyle/>
          <a:p>
            <a:endParaRPr lang="en-US" dirty="0"/>
          </a:p>
        </p:txBody>
      </p:sp>
      <p:sp>
        <p:nvSpPr>
          <p:cNvPr id="10" name="Footer Placeholder 9"/>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11" name="Slide Number Placeholder 10"/>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521" y="1733603"/>
            <a:ext cx="5200134" cy="1248794"/>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6" name="Slide Number Placeholder 5"/>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9" name="Slide Number Placeholder 8"/>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11" name="Footer Placeholder 10"/>
          <p:cNvSpPr>
            <a:spLocks noGrp="1"/>
          </p:cNvSpPr>
          <p:nvPr>
            <p:ph type="ftr" sz="quarter" idx="17"/>
          </p:nvPr>
        </p:nvSpPr>
        <p:spPr>
          <a:xfrm>
            <a:off x="259882" y="6335309"/>
            <a:ext cx="5226517" cy="250337"/>
          </a:xfrm>
          <a:prstGeom prst="rect">
            <a:avLst/>
          </a:prstGeom>
        </p:spPr>
        <p:txBody>
          <a:bodyPr/>
          <a:lstStyle/>
          <a:p>
            <a:r>
              <a:rPr lang="en-US"/>
              <a:t>2021 Student Success Webinar</a:t>
            </a:r>
            <a:endParaRPr lang="en-US" dirty="0"/>
          </a:p>
        </p:txBody>
      </p:sp>
      <p:sp>
        <p:nvSpPr>
          <p:cNvPr id="12" name="Slide Number Placeholder 11"/>
          <p:cNvSpPr>
            <a:spLocks noGrp="1"/>
          </p:cNvSpPr>
          <p:nvPr>
            <p:ph type="sldNum" sz="quarter" idx="18"/>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9" name="Slide Number Placeholder 8"/>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a:xfrm>
            <a:off x="259882" y="6335309"/>
            <a:ext cx="5226517" cy="250337"/>
          </a:xfrm>
          <a:prstGeom prst="rect">
            <a:avLst/>
          </a:prstGeom>
        </p:spPr>
        <p:txBody>
          <a:bodyPr/>
          <a:lstStyle/>
          <a:p>
            <a:r>
              <a:rPr lang="en-US"/>
              <a:t>2021 Student Success Webinar</a:t>
            </a:r>
            <a:endParaRPr lang="en-US" dirty="0"/>
          </a:p>
        </p:txBody>
      </p:sp>
      <p:sp>
        <p:nvSpPr>
          <p:cNvPr id="10" name="Slide Number Placeholder 9"/>
          <p:cNvSpPr>
            <a:spLocks noGrp="1"/>
          </p:cNvSpPr>
          <p:nvPr>
            <p:ph type="sldNum" sz="quarter" idx="12"/>
          </p:nvPr>
        </p:nvSpPr>
        <p:spPr>
          <a:xfrm>
            <a:off x="5588000" y="6335309"/>
            <a:ext cx="1016000" cy="250337"/>
          </a:xfrm>
          <a:prstGeom prst="rect">
            <a:avLst/>
          </a:prstGeom>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2021 Student Success Webinar</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92446F4-6A6F-4ECE-A10A-E6AFA25913BD}"/>
              </a:ext>
            </a:extLst>
          </p:cNvPr>
          <p:cNvPicPr>
            <a:picLocks noChangeAspect="1"/>
          </p:cNvPicPr>
          <p:nvPr userDrawn="1"/>
        </p:nvPicPr>
        <p:blipFill>
          <a:blip r:embed="rId50"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90" r:id="rId5"/>
    <p:sldLayoutId id="2147483670" r:id="rId6"/>
    <p:sldLayoutId id="2147483693" r:id="rId7"/>
    <p:sldLayoutId id="2147483671" r:id="rId8"/>
    <p:sldLayoutId id="2147483672" r:id="rId9"/>
    <p:sldLayoutId id="2147483673" r:id="rId10"/>
    <p:sldLayoutId id="2147483723" r:id="rId11"/>
    <p:sldLayoutId id="2147483674" r:id="rId12"/>
    <p:sldLayoutId id="2147483675" r:id="rId13"/>
    <p:sldLayoutId id="2147483710" r:id="rId14"/>
    <p:sldLayoutId id="2147483717" r:id="rId15"/>
    <p:sldLayoutId id="2147483718" r:id="rId16"/>
    <p:sldLayoutId id="2147483719" r:id="rId17"/>
    <p:sldLayoutId id="2147483753" r:id="rId18"/>
    <p:sldLayoutId id="2147483720" r:id="rId19"/>
    <p:sldLayoutId id="2147483721" r:id="rId20"/>
    <p:sldLayoutId id="2147483747" r:id="rId21"/>
    <p:sldLayoutId id="2147483724" r:id="rId22"/>
    <p:sldLayoutId id="2147483751" r:id="rId23"/>
    <p:sldLayoutId id="2147483726" r:id="rId24"/>
    <p:sldLayoutId id="2147483727"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40" r:id="rId36"/>
    <p:sldLayoutId id="2147483741" r:id="rId37"/>
    <p:sldLayoutId id="2147483745" r:id="rId38"/>
    <p:sldLayoutId id="2147483749" r:id="rId39"/>
    <p:sldLayoutId id="2147483743" r:id="rId40"/>
    <p:sldLayoutId id="2147483744" r:id="rId41"/>
    <p:sldLayoutId id="2147483750" r:id="rId42"/>
    <p:sldLayoutId id="2147483752" r:id="rId43"/>
    <p:sldLayoutId id="2147483900" r:id="rId44"/>
    <p:sldLayoutId id="2147483746" r:id="rId45"/>
    <p:sldLayoutId id="2147483713" r:id="rId46"/>
    <p:sldLayoutId id="2147483748" r:id="rId47"/>
    <p:sldLayoutId id="2147483712"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uwaterloo.ca/graduate-studies-academic-calendar/academic-deadlines-and-event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uwaterloo.ca/finance/student-financial-services/university-health-insurance-plan-uhip" TargetMode="External"/><Relationship Id="rId2" Type="http://schemas.openxmlformats.org/officeDocument/2006/relationships/hyperlink" Target="https://uwaterloo.ca/forms/graduate-studie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uwaterloo.ca/accessability-services/" TargetMode="External"/><Relationship Id="rId2" Type="http://schemas.openxmlformats.org/officeDocument/2006/relationships/hyperlink" Target="https://uwaterloo.ca/graduate-studies-academic-calendar/engineering"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hyperlink" Target="https://uwaterloo.ca/accessability-services/"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uwaterloo.ca/human-rights-equity-inclusion/equity-office/office-equity-diversity-inclusion-anti-racism-competency-and" TargetMode="External"/><Relationship Id="rId2" Type="http://schemas.openxmlformats.org/officeDocument/2006/relationships/hyperlink" Target="https://uwaterloo.ca/human-rights-equity-inclusion/equity-office/edi-r-intake-form"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engsoc.uwaterloo.ca/wp-content/uploads/2019/05/UW-Mental-Health-Guide-April19.pdf" TargetMode="External"/><Relationship Id="rId2" Type="http://schemas.openxmlformats.org/officeDocument/2006/relationships/hyperlink" Target="https://uwaterloo.ca/campus-wellness/counselling-services"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gsauw.ca/" TargetMode="Externa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usa.ca/services/glow-centre-sexual-and-gender-diversity"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uwaterloo.ca/gradventure/"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uwaterloo.ca/graduate-studies-postdoctoral-affairs/current-students/professional-skills-foundations"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uwaterloo.ca/student-success/students/academic-and-personal-development/peer-success-coaching/peer-success-coaching-appointmen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0.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hyperlink" Target="https://uwaterloo.ca/career-action-resources/graduate-postdoc-workshops" TargetMode="External"/><Relationship Id="rId2" Type="http://schemas.openxmlformats.org/officeDocument/2006/relationships/hyperlink" Target="https://waterlooworks.uwaterloo.ca/"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ideo" Target="https://www.youtube.com/embed/mKJg2gckCDo?feature=oembed" TargetMode="External"/><Relationship Id="rId5" Type="http://schemas.openxmlformats.org/officeDocument/2006/relationships/hyperlink" Target="https://www.youtube.com/watch?v=mKJg2gckCDo" TargetMode="Externa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hyperlink" Target="https://uwaterloo.ca/writing-and-communication-centre/online-resources" TargetMode="External"/><Relationship Id="rId2" Type="http://schemas.openxmlformats.org/officeDocument/2006/relationships/hyperlink" Target="https://uwaterloo.ca/writing-and-communication-centre/appointments" TargetMode="External"/><Relationship Id="rId1" Type="http://schemas.openxmlformats.org/officeDocument/2006/relationships/slideLayout" Target="../slideLayouts/slideLayout6.xml"/><Relationship Id="rId5" Type="http://schemas.openxmlformats.org/officeDocument/2006/relationships/hyperlink" Target="http://www.uwaterloo.ca/wcc" TargetMode="External"/><Relationship Id="rId4" Type="http://schemas.openxmlformats.org/officeDocument/2006/relationships/hyperlink" Target="https://uwaterloo.ca/writing-and-communication-centre/workshop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hyperlink" Target="https://uwaterloo.ca/student-success/ask-immigration-consultant"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hyperlink" Target="https://uwaterloo.ca/student-success/students/international-student-resources/international-peer-community"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academicintegrity.org/images/pdfs/20019_ICAI-Fundamental-Values_R12.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hyperlink" Target="https://www.forbes.com/sites/amyanderson/2012/11/28/success-will-come-and-go-but-integrity-is-forever/?sh=4a03705e470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www.inc.com/marcel-schwantes/warren-buffett-says-you-can-ruin-your-life-in-5-minutes-by-making-1-critical-mistake.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iB-WxyNclFs"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uwaterloo.ca/secretariat/policies-procedures-guidelines/policy-7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_6bbUbDnxPI"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uwaterloo.ca/graduate-studies-academic-calendar/engineering" TargetMode="External"/><Relationship Id="rId1" Type="http://schemas.openxmlformats.org/officeDocument/2006/relationships/slideLayout" Target="../slideLayouts/slideLayout9.xml"/><Relationship Id="rId4" Type="http://schemas.openxmlformats.org/officeDocument/2006/relationships/hyperlink" Target="mailto:engadgrd@uwaterloo.ca"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lib.uwaterloo.ca/web/assignment-planner"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uwaterloo.ca/academic-integrity/"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uwaterloo.ca/academic-integrity/"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www.academic.integrity@uwaterloo.ca" TargetMode="External"/><Relationship Id="rId2" Type="http://schemas.openxmlformats.org/officeDocument/2006/relationships/hyperlink" Target="mailto:academic.integrity@uwaterloo.ca" TargetMode="Externa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mailto:chegrad@uwaterloo.ca/X.31306/E6-3016" TargetMode="External"/><Relationship Id="rId2" Type="http://schemas.openxmlformats.org/officeDocument/2006/relationships/hyperlink" Target="mailto:cee.gradchair@uwaterloo.ca" TargetMode="External"/><Relationship Id="rId1" Type="http://schemas.openxmlformats.org/officeDocument/2006/relationships/slideLayout" Target="../slideLayouts/slideLayout6.xml"/><Relationship Id="rId6" Type="http://schemas.openxmlformats.org/officeDocument/2006/relationships/hyperlink" Target="mailto:sydegrad@uwatewrloo.ca" TargetMode="External"/><Relationship Id="rId5" Type="http://schemas.openxmlformats.org/officeDocument/2006/relationships/hyperlink" Target="mailto:cdevaud@uwaterloo.ca" TargetMode="External"/><Relationship Id="rId4" Type="http://schemas.openxmlformats.org/officeDocument/2006/relationships/hyperlink" Target="mailto:heunis@uwaterloo.c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Student Success </a:t>
            </a:r>
            <a:br>
              <a:rPr lang="en-US" dirty="0"/>
            </a:br>
            <a:r>
              <a:rPr lang="en-US" dirty="0"/>
              <a:t>Webinar: Fall 2022</a:t>
            </a:r>
          </a:p>
        </p:txBody>
      </p:sp>
      <p:sp>
        <p:nvSpPr>
          <p:cNvPr id="3" name="Subtitle 2"/>
          <p:cNvSpPr>
            <a:spLocks noGrp="1"/>
          </p:cNvSpPr>
          <p:nvPr>
            <p:ph type="subTitle" idx="1"/>
          </p:nvPr>
        </p:nvSpPr>
        <p:spPr/>
        <p:txBody>
          <a:bodyPr>
            <a:normAutofit fontScale="92500" lnSpcReduction="10000"/>
          </a:bodyPr>
          <a:lstStyle/>
          <a:p>
            <a:r>
              <a:rPr lang="en-US" dirty="0"/>
              <a:t>Please use the Q&amp;A function  to submit your questions</a:t>
            </a:r>
          </a:p>
        </p:txBody>
      </p:sp>
      <p:pic>
        <p:nvPicPr>
          <p:cNvPr id="6" name="Picture 5">
            <a:extLst>
              <a:ext uri="{FF2B5EF4-FFF2-40B4-BE49-F238E27FC236}">
                <a16:creationId xmlns:a16="http://schemas.microsoft.com/office/drawing/2014/main" id="{B76E9553-AE22-48D6-BAFD-7A77759366A7}"/>
              </a:ext>
            </a:extLst>
          </p:cNvPr>
          <p:cNvPicPr>
            <a:picLocks/>
          </p:cNvPicPr>
          <p:nvPr/>
        </p:nvPicPr>
        <p:blipFill rotWithShape="1">
          <a:blip r:embed="rId2" cstate="print">
            <a:extLst>
              <a:ext uri="{28A0092B-C50C-407E-A947-70E740481C1C}">
                <a14:useLocalDpi xmlns:a14="http://schemas.microsoft.com/office/drawing/2010/main" val="0"/>
              </a:ext>
            </a:extLst>
          </a:blip>
          <a:srcRect t="11572" b="4460"/>
          <a:stretch/>
        </p:blipFill>
        <p:spPr>
          <a:xfrm>
            <a:off x="7061200" y="405081"/>
            <a:ext cx="5130800" cy="6462346"/>
          </a:xfrm>
          <a:prstGeom prst="rect">
            <a:avLst/>
          </a:prstGeom>
        </p:spPr>
      </p:pic>
      <p:sp>
        <p:nvSpPr>
          <p:cNvPr id="9" name="Subtitle 3">
            <a:extLst>
              <a:ext uri="{FF2B5EF4-FFF2-40B4-BE49-F238E27FC236}">
                <a16:creationId xmlns:a16="http://schemas.microsoft.com/office/drawing/2014/main" id="{C46EE4BD-BC2F-4E1D-8433-590AA40EDE63}"/>
              </a:ext>
            </a:extLst>
          </p:cNvPr>
          <p:cNvSpPr txBox="1">
            <a:spLocks/>
          </p:cNvSpPr>
          <p:nvPr/>
        </p:nvSpPr>
        <p:spPr>
          <a:xfrm>
            <a:off x="452740" y="2792706"/>
            <a:ext cx="4114682" cy="1474115"/>
          </a:xfrm>
          <a:prstGeom prst="rect">
            <a:avLst/>
          </a:prstGeom>
        </p:spPr>
        <p:txBody>
          <a:bodyPr vert="horz" lIns="0" tIns="45720" rIns="91440" bIns="45720" rtlCol="0" anchor="t">
            <a:normAutofit/>
          </a:bodyPr>
          <a:lstStyle>
            <a:lvl1pPr marL="0" indent="0" algn="l" defTabSz="914400" rtl="0" eaLnBrk="1" latinLnBrk="0" hangingPunct="1">
              <a:lnSpc>
                <a:spcPct val="100000"/>
              </a:lnSpc>
              <a:spcBef>
                <a:spcPts val="800"/>
              </a:spcBef>
              <a:spcAft>
                <a:spcPts val="800"/>
              </a:spcAft>
              <a:buClr>
                <a:schemeClr val="tx1"/>
              </a:buClr>
              <a:buSzPct val="85000"/>
              <a:buFont typeface="Wingdings" charset="2"/>
              <a:buNone/>
              <a:defRPr sz="2000" b="0" kern="1200">
                <a:solidFill>
                  <a:schemeClr val="bg1">
                    <a:lumMod val="85000"/>
                  </a:schemeClr>
                </a:solidFill>
                <a:latin typeface="+mn-lt"/>
                <a:ea typeface="+mn-ea"/>
                <a:cs typeface="+mn-cs"/>
              </a:defRPr>
            </a:lvl1pPr>
            <a:lvl2pPr marL="457200" indent="0" algn="ctr" defTabSz="914400" rtl="0" eaLnBrk="1" latinLnBrk="0" hangingPunct="1">
              <a:lnSpc>
                <a:spcPct val="100000"/>
              </a:lnSpc>
              <a:spcBef>
                <a:spcPts val="800"/>
              </a:spcBef>
              <a:spcAft>
                <a:spcPts val="800"/>
              </a:spcAft>
              <a:buClr>
                <a:schemeClr val="tx1"/>
              </a:buClr>
              <a:buSzPct val="85000"/>
              <a:buFont typeface="Wingdings"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spcAft>
                <a:spcPts val="800"/>
              </a:spcAft>
              <a:buClr>
                <a:schemeClr val="tx1"/>
              </a:buClr>
              <a:buSzPct val="85000"/>
              <a:buFont typeface="Wingdings"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Wednesday September 21, 2022</a:t>
            </a:r>
          </a:p>
          <a:p>
            <a:r>
              <a:rPr lang="en-US" dirty="0"/>
              <a:t>10:30-12:00 p.m. EDT</a:t>
            </a:r>
          </a:p>
        </p:txBody>
      </p:sp>
    </p:spTree>
    <p:extLst>
      <p:ext uri="{BB962C8B-B14F-4D97-AF65-F5344CB8AC3E}">
        <p14:creationId xmlns:p14="http://schemas.microsoft.com/office/powerpoint/2010/main" val="19419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Selection Advice</a:t>
            </a:r>
          </a:p>
        </p:txBody>
      </p:sp>
      <p:sp>
        <p:nvSpPr>
          <p:cNvPr id="3" name="Content Placeholder 2"/>
          <p:cNvSpPr>
            <a:spLocks noGrp="1"/>
          </p:cNvSpPr>
          <p:nvPr>
            <p:ph idx="1"/>
          </p:nvPr>
        </p:nvSpPr>
        <p:spPr/>
        <p:txBody>
          <a:bodyPr>
            <a:normAutofit/>
          </a:bodyPr>
          <a:lstStyle/>
          <a:p>
            <a:r>
              <a:rPr lang="en-CA" dirty="0"/>
              <a:t>Expect to take fewer courses each term than in your undergraduate degree. </a:t>
            </a:r>
          </a:p>
          <a:p>
            <a:pPr lvl="1"/>
            <a:r>
              <a:rPr lang="en-CA" dirty="0"/>
              <a:t>Most students find that they will be the most successful taking only 2-3 courses each term</a:t>
            </a:r>
          </a:p>
          <a:p>
            <a:r>
              <a:rPr lang="en-CA" dirty="0"/>
              <a:t>Ask the course instructors or your supervisor if you are unsure about whether you have the right academic background for their course. </a:t>
            </a:r>
          </a:p>
          <a:p>
            <a:r>
              <a:rPr lang="en-CA" dirty="0"/>
              <a:t>You can register for courses in all three academic terms; </a:t>
            </a:r>
          </a:p>
          <a:p>
            <a:pPr lvl="1"/>
            <a:r>
              <a:rPr lang="en-CA" dirty="0"/>
              <a:t>each term is 4 months long and they begin in September, January, May</a:t>
            </a:r>
          </a:p>
          <a:p>
            <a:r>
              <a:rPr lang="en-CA" dirty="0">
                <a:hlinkClick r:id="rId2"/>
              </a:rPr>
              <a:t>Course Drop Deadline </a:t>
            </a:r>
            <a:r>
              <a:rPr lang="en-CA" dirty="0"/>
              <a:t>– 3 weeks into term</a:t>
            </a:r>
          </a:p>
          <a:p>
            <a:pPr lvl="1"/>
            <a:r>
              <a:rPr lang="en-CA" dirty="0"/>
              <a:t>Fall 2022 – September 27</a:t>
            </a:r>
            <a:r>
              <a:rPr lang="en-CA" baseline="30000" dirty="0"/>
              <a:t>th</a:t>
            </a:r>
            <a:r>
              <a:rPr lang="en-CA" dirty="0"/>
              <a:t> </a:t>
            </a:r>
          </a:p>
          <a:p>
            <a:pPr lvl="1"/>
            <a:r>
              <a:rPr lang="en-CA" dirty="0"/>
              <a:t>Questions? – Ask your advisor! </a:t>
            </a:r>
          </a:p>
        </p:txBody>
      </p:sp>
      <p:sp>
        <p:nvSpPr>
          <p:cNvPr id="4" name="Footer Placeholder 3"/>
          <p:cNvSpPr>
            <a:spLocks noGrp="1"/>
          </p:cNvSpPr>
          <p:nvPr>
            <p:ph type="ftr" sz="quarter" idx="11"/>
          </p:nvPr>
        </p:nvSpPr>
        <p:spPr/>
        <p:txBody>
          <a:bodyPr/>
          <a:lstStyle/>
          <a:p>
            <a:r>
              <a:rPr lang="en-US" dirty="0"/>
              <a:t>2022 Student Success Webinar</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10</a:t>
            </a:fld>
            <a:endParaRPr lang="en-US" dirty="0"/>
          </a:p>
        </p:txBody>
      </p:sp>
    </p:spTree>
    <p:extLst>
      <p:ext uri="{BB962C8B-B14F-4D97-AF65-F5344CB8AC3E}">
        <p14:creationId xmlns:p14="http://schemas.microsoft.com/office/powerpoint/2010/main" val="377243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You can apply to become a Teaching Assistant</a:t>
            </a:r>
          </a:p>
        </p:txBody>
      </p:sp>
      <p:sp>
        <p:nvSpPr>
          <p:cNvPr id="3" name="Content Placeholder 2"/>
          <p:cNvSpPr>
            <a:spLocks noGrp="1"/>
          </p:cNvSpPr>
          <p:nvPr>
            <p:ph idx="1"/>
          </p:nvPr>
        </p:nvSpPr>
        <p:spPr/>
        <p:txBody>
          <a:bodyPr>
            <a:normAutofit fontScale="92500"/>
          </a:bodyPr>
          <a:lstStyle/>
          <a:p>
            <a:r>
              <a:rPr lang="en-CA" dirty="0"/>
              <a:t>Students will be invited to register for ExpecTAtions by their department coordinator</a:t>
            </a:r>
          </a:p>
          <a:p>
            <a:pPr lvl="1"/>
            <a:r>
              <a:rPr lang="en-CA" dirty="0"/>
              <a:t>The next </a:t>
            </a:r>
            <a:r>
              <a:rPr lang="en-CA" dirty="0" err="1"/>
              <a:t>ExpectTAtions</a:t>
            </a:r>
            <a:r>
              <a:rPr lang="en-CA" dirty="0"/>
              <a:t> workshop will be in October</a:t>
            </a:r>
          </a:p>
          <a:p>
            <a:pPr lvl="1"/>
            <a:r>
              <a:rPr lang="en-CA" dirty="0"/>
              <a:t>Completion of ExpecTAtions Workshop is </a:t>
            </a:r>
            <a:r>
              <a:rPr lang="en-CA" b="1" dirty="0"/>
              <a:t>required</a:t>
            </a:r>
            <a:r>
              <a:rPr lang="en-CA" dirty="0"/>
              <a:t> for anyone wishing to serve as a teaching assistant in the Faculty of Engineering.</a:t>
            </a:r>
          </a:p>
          <a:p>
            <a:r>
              <a:rPr lang="en-CA" dirty="0"/>
              <a:t>Students must have a Canadian bank account and a SIN number to be a Teaching Assistant, even if working remotely </a:t>
            </a:r>
          </a:p>
          <a:p>
            <a:r>
              <a:rPr lang="en-CA" dirty="0"/>
              <a:t>Not all departments have positions for MEng/MMSc students, ask your coordinators</a:t>
            </a:r>
          </a:p>
          <a:p>
            <a:r>
              <a:rPr lang="en-CA" dirty="0"/>
              <a:t>Your pay as a Teaching Assistant is taxable income, and is in addition to any GRS or other funding research students receive</a:t>
            </a:r>
          </a:p>
          <a:p>
            <a:r>
              <a:rPr lang="en-CA" dirty="0"/>
              <a:t>Contact your departmental staff with any Teaching Assistant questions</a:t>
            </a:r>
          </a:p>
        </p:txBody>
      </p:sp>
      <p:sp>
        <p:nvSpPr>
          <p:cNvPr id="4" name="Footer Placeholder 3"/>
          <p:cNvSpPr>
            <a:spLocks noGrp="1"/>
          </p:cNvSpPr>
          <p:nvPr>
            <p:ph type="ftr" sz="quarter" idx="11"/>
          </p:nvPr>
        </p:nvSpPr>
        <p:spPr/>
        <p:txBody>
          <a:bodyPr/>
          <a:lstStyle/>
          <a:p>
            <a:r>
              <a:rPr lang="en-US" dirty="0"/>
              <a:t>2022 Student Success Webinar</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11</a:t>
            </a:fld>
            <a:endParaRPr lang="en-US" dirty="0"/>
          </a:p>
        </p:txBody>
      </p:sp>
    </p:spTree>
    <p:extLst>
      <p:ext uri="{BB962C8B-B14F-4D97-AF65-F5344CB8AC3E}">
        <p14:creationId xmlns:p14="http://schemas.microsoft.com/office/powerpoint/2010/main" val="107322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8D26-F238-4BBE-B74F-6A29102A7829}"/>
              </a:ext>
            </a:extLst>
          </p:cNvPr>
          <p:cNvSpPr>
            <a:spLocks noGrp="1"/>
          </p:cNvSpPr>
          <p:nvPr>
            <p:ph type="title"/>
          </p:nvPr>
        </p:nvSpPr>
        <p:spPr/>
        <p:txBody>
          <a:bodyPr/>
          <a:lstStyle/>
          <a:p>
            <a:r>
              <a:rPr lang="en-US" dirty="0"/>
              <a:t>Who do you ask for help?</a:t>
            </a:r>
          </a:p>
        </p:txBody>
      </p:sp>
      <p:sp>
        <p:nvSpPr>
          <p:cNvPr id="4" name="Footer Placeholder 3">
            <a:extLst>
              <a:ext uri="{FF2B5EF4-FFF2-40B4-BE49-F238E27FC236}">
                <a16:creationId xmlns:a16="http://schemas.microsoft.com/office/drawing/2014/main" id="{22478516-6322-43FE-9B0F-C309CC414B09}"/>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61D1BAA8-51F7-4173-BB95-067B7F49583E}"/>
              </a:ext>
            </a:extLst>
          </p:cNvPr>
          <p:cNvSpPr>
            <a:spLocks noGrp="1"/>
          </p:cNvSpPr>
          <p:nvPr>
            <p:ph type="sldNum" sz="quarter" idx="12"/>
          </p:nvPr>
        </p:nvSpPr>
        <p:spPr/>
        <p:txBody>
          <a:bodyPr/>
          <a:lstStyle/>
          <a:p>
            <a:r>
              <a:rPr lang="en-US"/>
              <a:t>PAGE  </a:t>
            </a:r>
            <a:fld id="{93005692-73BE-493E-93AB-ECD6027A7652}" type="slidenum">
              <a:rPr lang="en-US" smtClean="0"/>
              <a:pPr/>
              <a:t>12</a:t>
            </a:fld>
            <a:endParaRPr lang="en-US" dirty="0"/>
          </a:p>
        </p:txBody>
      </p:sp>
      <p:graphicFrame>
        <p:nvGraphicFramePr>
          <p:cNvPr id="6" name="Content Placeholder 5">
            <a:extLst>
              <a:ext uri="{FF2B5EF4-FFF2-40B4-BE49-F238E27FC236}">
                <a16:creationId xmlns:a16="http://schemas.microsoft.com/office/drawing/2014/main" id="{FA8F5D1B-92CB-4C8F-8917-B361082B1DE9}"/>
              </a:ext>
            </a:extLst>
          </p:cNvPr>
          <p:cNvGraphicFramePr>
            <a:graphicFrameLocks noGrp="1"/>
          </p:cNvGraphicFramePr>
          <p:nvPr>
            <p:ph idx="1"/>
            <p:extLst>
              <p:ext uri="{D42A27DB-BD31-4B8C-83A1-F6EECF244321}">
                <p14:modId xmlns:p14="http://schemas.microsoft.com/office/powerpoint/2010/main" val="1864323025"/>
              </p:ext>
            </p:extLst>
          </p:nvPr>
        </p:nvGraphicFramePr>
        <p:xfrm>
          <a:off x="260350" y="1412875"/>
          <a:ext cx="11569262" cy="4480560"/>
        </p:xfrm>
        <a:graphic>
          <a:graphicData uri="http://schemas.openxmlformats.org/drawingml/2006/table">
            <a:tbl>
              <a:tblPr firstRow="1" bandRow="1">
                <a:tableStyleId>{5C22544A-7EE6-4342-B048-85BDC9FD1C3A}</a:tableStyleId>
              </a:tblPr>
              <a:tblGrid>
                <a:gridCol w="5043096">
                  <a:extLst>
                    <a:ext uri="{9D8B030D-6E8A-4147-A177-3AD203B41FA5}">
                      <a16:colId xmlns:a16="http://schemas.microsoft.com/office/drawing/2014/main" val="473910535"/>
                    </a:ext>
                  </a:extLst>
                </a:gridCol>
                <a:gridCol w="6526166">
                  <a:extLst>
                    <a:ext uri="{9D8B030D-6E8A-4147-A177-3AD203B41FA5}">
                      <a16:colId xmlns:a16="http://schemas.microsoft.com/office/drawing/2014/main" val="3752086926"/>
                    </a:ext>
                  </a:extLst>
                </a:gridCol>
              </a:tblGrid>
              <a:tr h="276609">
                <a:tc>
                  <a:txBody>
                    <a:bodyPr/>
                    <a:lstStyle/>
                    <a:p>
                      <a:r>
                        <a:rPr lang="en-CA" dirty="0"/>
                        <a:t>Questions about…</a:t>
                      </a:r>
                    </a:p>
                  </a:txBody>
                  <a:tcPr/>
                </a:tc>
                <a:tc>
                  <a:txBody>
                    <a:bodyPr/>
                    <a:lstStyle/>
                    <a:p>
                      <a:r>
                        <a:rPr lang="en-CA" dirty="0"/>
                        <a:t>Ask…</a:t>
                      </a:r>
                    </a:p>
                  </a:txBody>
                  <a:tcPr/>
                </a:tc>
                <a:extLst>
                  <a:ext uri="{0D108BD9-81ED-4DB2-BD59-A6C34878D82A}">
                    <a16:rowId xmlns:a16="http://schemas.microsoft.com/office/drawing/2014/main" val="2044560992"/>
                  </a:ext>
                </a:extLst>
              </a:tr>
              <a:tr h="276609">
                <a:tc>
                  <a:txBody>
                    <a:bodyPr/>
                    <a:lstStyle/>
                    <a:p>
                      <a:r>
                        <a:rPr lang="en-CA" dirty="0"/>
                        <a:t>What courses to take or Career advice</a:t>
                      </a:r>
                    </a:p>
                  </a:txBody>
                  <a:tcPr/>
                </a:tc>
                <a:tc>
                  <a:txBody>
                    <a:bodyPr/>
                    <a:lstStyle/>
                    <a:p>
                      <a:r>
                        <a:rPr lang="en-CA" dirty="0"/>
                        <a:t>Associate Chair/MEng Advisor | Research Supervisor</a:t>
                      </a:r>
                    </a:p>
                  </a:txBody>
                  <a:tcPr/>
                </a:tc>
                <a:extLst>
                  <a:ext uri="{0D108BD9-81ED-4DB2-BD59-A6C34878D82A}">
                    <a16:rowId xmlns:a16="http://schemas.microsoft.com/office/drawing/2014/main" val="722161927"/>
                  </a:ext>
                </a:extLst>
              </a:tr>
              <a:tr h="1042602">
                <a:tc>
                  <a:txBody>
                    <a:bodyPr/>
                    <a:lstStyle/>
                    <a:p>
                      <a:r>
                        <a:rPr lang="en-CA" dirty="0"/>
                        <a:t>How to:</a:t>
                      </a:r>
                      <a:r>
                        <a:rPr lang="en-CA" baseline="0" dirty="0"/>
                        <a:t> </a:t>
                      </a:r>
                      <a:endParaRPr lang="en-CA" dirty="0"/>
                    </a:p>
                    <a:p>
                      <a:pPr marL="285750" indent="-285750">
                        <a:buFontTx/>
                        <a:buChar char="-"/>
                      </a:pPr>
                      <a:r>
                        <a:rPr lang="en-CA" dirty="0"/>
                        <a:t>drop a course, </a:t>
                      </a:r>
                    </a:p>
                    <a:p>
                      <a:pPr marL="285750" indent="-285750">
                        <a:buFontTx/>
                        <a:buChar char="-"/>
                      </a:pPr>
                      <a:r>
                        <a:rPr lang="en-CA" dirty="0"/>
                        <a:t>change your program, or </a:t>
                      </a:r>
                    </a:p>
                    <a:p>
                      <a:pPr marL="285750" indent="-285750">
                        <a:buFontTx/>
                        <a:buChar char="-"/>
                      </a:pPr>
                      <a:r>
                        <a:rPr lang="en-CA" dirty="0"/>
                        <a:t>change your enrolment status, or</a:t>
                      </a:r>
                    </a:p>
                    <a:p>
                      <a:pPr marL="285750" indent="-285750">
                        <a:buFontTx/>
                        <a:buChar char="-"/>
                      </a:pPr>
                      <a:r>
                        <a:rPr lang="en-CA" baseline="0" dirty="0"/>
                        <a:t>apply for a new program </a:t>
                      </a:r>
                      <a:endParaRPr lang="en-CA" dirty="0"/>
                    </a:p>
                  </a:txBody>
                  <a:tcPr/>
                </a:tc>
                <a:tc>
                  <a:txBody>
                    <a:bodyPr/>
                    <a:lstStyle/>
                    <a:p>
                      <a:r>
                        <a:rPr lang="en-CA" dirty="0"/>
                        <a:t>Department Coordinators </a:t>
                      </a:r>
                    </a:p>
                    <a:p>
                      <a:r>
                        <a:rPr lang="en-CA" dirty="0"/>
                        <a:t>&amp; the GSPA forms</a:t>
                      </a:r>
                      <a:r>
                        <a:rPr lang="en-CA" baseline="0" dirty="0"/>
                        <a:t> website:</a:t>
                      </a:r>
                    </a:p>
                    <a:p>
                      <a:r>
                        <a:rPr lang="en-CA" dirty="0">
                          <a:hlinkClick r:id="rId2"/>
                        </a:rPr>
                        <a:t>https://uwaterloo.ca/forms/graduate-studies/</a:t>
                      </a:r>
                      <a:r>
                        <a:rPr lang="en-CA" dirty="0"/>
                        <a:t> </a:t>
                      </a:r>
                    </a:p>
                  </a:txBody>
                  <a:tcPr/>
                </a:tc>
                <a:extLst>
                  <a:ext uri="{0D108BD9-81ED-4DB2-BD59-A6C34878D82A}">
                    <a16:rowId xmlns:a16="http://schemas.microsoft.com/office/drawing/2014/main" val="3641283329"/>
                  </a:ext>
                </a:extLst>
              </a:tr>
              <a:tr h="468107">
                <a:tc>
                  <a:txBody>
                    <a:bodyPr/>
                    <a:lstStyle/>
                    <a:p>
                      <a:r>
                        <a:rPr lang="en-CA" dirty="0"/>
                        <a:t>An</a:t>
                      </a:r>
                      <a:r>
                        <a:rPr lang="en-CA" baseline="0" dirty="0"/>
                        <a:t> issue or question about your courses</a:t>
                      </a:r>
                      <a:endParaRPr lang="en-CA" dirty="0"/>
                    </a:p>
                  </a:txBody>
                  <a:tcPr/>
                </a:tc>
                <a:tc>
                  <a:txBody>
                    <a:bodyPr/>
                    <a:lstStyle/>
                    <a:p>
                      <a:r>
                        <a:rPr lang="en-CA" dirty="0"/>
                        <a:t>First the course instructor, your Academic Advisor, </a:t>
                      </a:r>
                    </a:p>
                    <a:p>
                      <a:r>
                        <a:rPr lang="en-CA" dirty="0"/>
                        <a:t>and then the Associate Chair (if needed)</a:t>
                      </a:r>
                    </a:p>
                  </a:txBody>
                  <a:tcPr/>
                </a:tc>
                <a:extLst>
                  <a:ext uri="{0D108BD9-81ED-4DB2-BD59-A6C34878D82A}">
                    <a16:rowId xmlns:a16="http://schemas.microsoft.com/office/drawing/2014/main" val="810882326"/>
                  </a:ext>
                </a:extLst>
              </a:tr>
              <a:tr h="276609">
                <a:tc>
                  <a:txBody>
                    <a:bodyPr/>
                    <a:lstStyle/>
                    <a:p>
                      <a:r>
                        <a:rPr lang="en-CA" dirty="0"/>
                        <a:t>Applying for a job and/or network</a:t>
                      </a:r>
                    </a:p>
                  </a:txBody>
                  <a:tcPr/>
                </a:tc>
                <a:tc>
                  <a:txBody>
                    <a:bodyPr/>
                    <a:lstStyle/>
                    <a:p>
                      <a:r>
                        <a:rPr lang="en-CA" dirty="0"/>
                        <a:t>Centre for Career Action</a:t>
                      </a:r>
                    </a:p>
                  </a:txBody>
                  <a:tcPr/>
                </a:tc>
                <a:extLst>
                  <a:ext uri="{0D108BD9-81ED-4DB2-BD59-A6C34878D82A}">
                    <a16:rowId xmlns:a16="http://schemas.microsoft.com/office/drawing/2014/main" val="1943740276"/>
                  </a:ext>
                </a:extLst>
              </a:tr>
              <a:tr h="276609">
                <a:tc>
                  <a:txBody>
                    <a:bodyPr/>
                    <a:lstStyle/>
                    <a:p>
                      <a:r>
                        <a:rPr lang="en-CA" baseline="0" dirty="0"/>
                        <a:t>Becoming a Teaching Assistant</a:t>
                      </a:r>
                      <a:endParaRPr lang="en-CA" dirty="0"/>
                    </a:p>
                  </a:txBody>
                  <a:tcPr/>
                </a:tc>
                <a:tc>
                  <a:txBody>
                    <a:bodyPr/>
                    <a:lstStyle/>
                    <a:p>
                      <a:r>
                        <a:rPr lang="en-CA" dirty="0"/>
                        <a:t>Department</a:t>
                      </a:r>
                      <a:r>
                        <a:rPr lang="en-CA" baseline="0" dirty="0"/>
                        <a:t> TA coordinators</a:t>
                      </a:r>
                      <a:endParaRPr lang="en-CA" dirty="0"/>
                    </a:p>
                  </a:txBody>
                  <a:tcPr/>
                </a:tc>
                <a:extLst>
                  <a:ext uri="{0D108BD9-81ED-4DB2-BD59-A6C34878D82A}">
                    <a16:rowId xmlns:a16="http://schemas.microsoft.com/office/drawing/2014/main" val="2895698744"/>
                  </a:ext>
                </a:extLst>
              </a:tr>
              <a:tr h="468107">
                <a:tc>
                  <a:txBody>
                    <a:bodyPr/>
                    <a:lstStyle/>
                    <a:p>
                      <a:r>
                        <a:rPr lang="en-CA" dirty="0"/>
                        <a:t>Your UHIP healthcare plan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dirty="0">
                          <a:hlinkClick r:id="rId3"/>
                        </a:rPr>
                        <a:t>https://uwaterloo.ca/finance/student-financial-services/university-health-insurance-plan-uhip</a:t>
                      </a:r>
                      <a:r>
                        <a:rPr lang="en-CA" dirty="0"/>
                        <a:t> or https://uhip.ca/</a:t>
                      </a:r>
                    </a:p>
                  </a:txBody>
                  <a:tcPr/>
                </a:tc>
                <a:extLst>
                  <a:ext uri="{0D108BD9-81ED-4DB2-BD59-A6C34878D82A}">
                    <a16:rowId xmlns:a16="http://schemas.microsoft.com/office/drawing/2014/main" val="3855303954"/>
                  </a:ext>
                </a:extLst>
              </a:tr>
            </a:tbl>
          </a:graphicData>
        </a:graphic>
      </p:graphicFrame>
    </p:spTree>
    <p:extLst>
      <p:ext uri="{BB962C8B-B14F-4D97-AF65-F5344CB8AC3E}">
        <p14:creationId xmlns:p14="http://schemas.microsoft.com/office/powerpoint/2010/main" val="14742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8D26-F238-4BBE-B74F-6A29102A7829}"/>
              </a:ext>
            </a:extLst>
          </p:cNvPr>
          <p:cNvSpPr>
            <a:spLocks noGrp="1"/>
          </p:cNvSpPr>
          <p:nvPr>
            <p:ph type="title"/>
          </p:nvPr>
        </p:nvSpPr>
        <p:spPr/>
        <p:txBody>
          <a:bodyPr/>
          <a:lstStyle/>
          <a:p>
            <a:r>
              <a:rPr lang="en-US" dirty="0"/>
              <a:t>Who do you ask for help?</a:t>
            </a:r>
          </a:p>
        </p:txBody>
      </p:sp>
      <p:sp>
        <p:nvSpPr>
          <p:cNvPr id="4" name="Footer Placeholder 3">
            <a:extLst>
              <a:ext uri="{FF2B5EF4-FFF2-40B4-BE49-F238E27FC236}">
                <a16:creationId xmlns:a16="http://schemas.microsoft.com/office/drawing/2014/main" id="{22478516-6322-43FE-9B0F-C309CC414B09}"/>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61D1BAA8-51F7-4173-BB95-067B7F49583E}"/>
              </a:ext>
            </a:extLst>
          </p:cNvPr>
          <p:cNvSpPr>
            <a:spLocks noGrp="1"/>
          </p:cNvSpPr>
          <p:nvPr>
            <p:ph type="sldNum" sz="quarter" idx="12"/>
          </p:nvPr>
        </p:nvSpPr>
        <p:spPr/>
        <p:txBody>
          <a:bodyPr/>
          <a:lstStyle/>
          <a:p>
            <a:r>
              <a:rPr lang="en-US"/>
              <a:t>PAGE  </a:t>
            </a:r>
            <a:fld id="{93005692-73BE-493E-93AB-ECD6027A7652}" type="slidenum">
              <a:rPr lang="en-US" smtClean="0"/>
              <a:pPr/>
              <a:t>13</a:t>
            </a:fld>
            <a:endParaRPr lang="en-US" dirty="0"/>
          </a:p>
        </p:txBody>
      </p:sp>
      <p:graphicFrame>
        <p:nvGraphicFramePr>
          <p:cNvPr id="6" name="Content Placeholder 5">
            <a:extLst>
              <a:ext uri="{FF2B5EF4-FFF2-40B4-BE49-F238E27FC236}">
                <a16:creationId xmlns:a16="http://schemas.microsoft.com/office/drawing/2014/main" id="{FA8F5D1B-92CB-4C8F-8917-B361082B1DE9}"/>
              </a:ext>
            </a:extLst>
          </p:cNvPr>
          <p:cNvGraphicFramePr>
            <a:graphicFrameLocks noGrp="1"/>
          </p:cNvGraphicFramePr>
          <p:nvPr>
            <p:ph idx="1"/>
            <p:extLst>
              <p:ext uri="{D42A27DB-BD31-4B8C-83A1-F6EECF244321}">
                <p14:modId xmlns:p14="http://schemas.microsoft.com/office/powerpoint/2010/main" val="3860734285"/>
              </p:ext>
            </p:extLst>
          </p:nvPr>
        </p:nvGraphicFramePr>
        <p:xfrm>
          <a:off x="260350" y="1412875"/>
          <a:ext cx="11569262" cy="2560320"/>
        </p:xfrm>
        <a:graphic>
          <a:graphicData uri="http://schemas.openxmlformats.org/drawingml/2006/table">
            <a:tbl>
              <a:tblPr firstRow="1" bandRow="1">
                <a:tableStyleId>{5C22544A-7EE6-4342-B048-85BDC9FD1C3A}</a:tableStyleId>
              </a:tblPr>
              <a:tblGrid>
                <a:gridCol w="5043096">
                  <a:extLst>
                    <a:ext uri="{9D8B030D-6E8A-4147-A177-3AD203B41FA5}">
                      <a16:colId xmlns:a16="http://schemas.microsoft.com/office/drawing/2014/main" val="473910535"/>
                    </a:ext>
                  </a:extLst>
                </a:gridCol>
                <a:gridCol w="6526166">
                  <a:extLst>
                    <a:ext uri="{9D8B030D-6E8A-4147-A177-3AD203B41FA5}">
                      <a16:colId xmlns:a16="http://schemas.microsoft.com/office/drawing/2014/main" val="3752086926"/>
                    </a:ext>
                  </a:extLst>
                </a:gridCol>
              </a:tblGrid>
              <a:tr h="276609">
                <a:tc>
                  <a:txBody>
                    <a:bodyPr/>
                    <a:lstStyle/>
                    <a:p>
                      <a:r>
                        <a:rPr lang="en-CA" dirty="0"/>
                        <a:t>Questions about…</a:t>
                      </a:r>
                    </a:p>
                  </a:txBody>
                  <a:tcPr/>
                </a:tc>
                <a:tc>
                  <a:txBody>
                    <a:bodyPr/>
                    <a:lstStyle/>
                    <a:p>
                      <a:r>
                        <a:rPr lang="en-CA" dirty="0"/>
                        <a:t>Ask…</a:t>
                      </a:r>
                    </a:p>
                  </a:txBody>
                  <a:tcPr/>
                </a:tc>
                <a:extLst>
                  <a:ext uri="{0D108BD9-81ED-4DB2-BD59-A6C34878D82A}">
                    <a16:rowId xmlns:a16="http://schemas.microsoft.com/office/drawing/2014/main" val="2044560992"/>
                  </a:ext>
                </a:extLst>
              </a:tr>
              <a:tr h="468107">
                <a:tc>
                  <a:txBody>
                    <a:bodyPr/>
                    <a:lstStyle/>
                    <a:p>
                      <a:r>
                        <a:rPr lang="en-CA" dirty="0"/>
                        <a:t>Feeling sad, homesick, or</a:t>
                      </a:r>
                      <a:r>
                        <a:rPr lang="en-CA" baseline="0" dirty="0"/>
                        <a:t> finding your courses too challenging</a:t>
                      </a:r>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dirty="0"/>
                        <a:t>Academic Advisor,</a:t>
                      </a:r>
                      <a:r>
                        <a:rPr lang="en-CA" baseline="0" dirty="0"/>
                        <a:t> your Department Coordinator, Counselling Services, Health Services, or a doctor. </a:t>
                      </a:r>
                      <a:endParaRPr lang="en-CA" dirty="0"/>
                    </a:p>
                  </a:txBody>
                  <a:tcPr/>
                </a:tc>
                <a:extLst>
                  <a:ext uri="{0D108BD9-81ED-4DB2-BD59-A6C34878D82A}">
                    <a16:rowId xmlns:a16="http://schemas.microsoft.com/office/drawing/2014/main" val="2462611215"/>
                  </a:ext>
                </a:extLst>
              </a:tr>
              <a:tr h="659605">
                <a:tc>
                  <a:txBody>
                    <a:bodyPr/>
                    <a:lstStyle/>
                    <a:p>
                      <a:r>
                        <a:rPr lang="en-CA" dirty="0"/>
                        <a:t>Your specific program</a:t>
                      </a:r>
                      <a:r>
                        <a:rPr lang="en-CA" baseline="0" dirty="0"/>
                        <a:t> requirements </a:t>
                      </a:r>
                      <a:endParaRPr lang="en-CA" dirty="0"/>
                    </a:p>
                  </a:txBody>
                  <a:tcPr/>
                </a:tc>
                <a:tc>
                  <a:txBody>
                    <a:bodyPr/>
                    <a:lstStyle/>
                    <a:p>
                      <a:r>
                        <a:rPr lang="en-CA" dirty="0"/>
                        <a:t>The Graduate Studies Academic Calendar (the official rules)</a:t>
                      </a:r>
                    </a:p>
                    <a:p>
                      <a:r>
                        <a:rPr lang="en-CA" dirty="0">
                          <a:hlinkClick r:id="rId2"/>
                        </a:rPr>
                        <a:t>https://uwaterloo.ca/graduate-studies-academic-calendar/engineering</a:t>
                      </a:r>
                      <a:endParaRPr lang="en-CA" dirty="0"/>
                    </a:p>
                  </a:txBody>
                  <a:tcPr/>
                </a:tc>
                <a:extLst>
                  <a:ext uri="{0D108BD9-81ED-4DB2-BD59-A6C34878D82A}">
                    <a16:rowId xmlns:a16="http://schemas.microsoft.com/office/drawing/2014/main" val="1799456524"/>
                  </a:ext>
                </a:extLst>
              </a:tr>
              <a:tr h="468107">
                <a:tc>
                  <a:txBody>
                    <a:bodyPr/>
                    <a:lstStyle/>
                    <a:p>
                      <a:r>
                        <a:rPr lang="en-CA" dirty="0"/>
                        <a:t>If</a:t>
                      </a:r>
                      <a:r>
                        <a:rPr lang="en-CA" baseline="0" dirty="0"/>
                        <a:t> you need an accommodation for a course because you get hurt or have an illness</a:t>
                      </a:r>
                      <a:endParaRPr lang="en-CA" dirty="0"/>
                    </a:p>
                  </a:txBody>
                  <a:tcPr/>
                </a:tc>
                <a:tc>
                  <a:txBody>
                    <a:bodyPr/>
                    <a:lstStyle/>
                    <a:p>
                      <a:r>
                        <a:rPr lang="en-CA" dirty="0">
                          <a:hlinkClick r:id="rId3"/>
                        </a:rPr>
                        <a:t>Accessibility Services</a:t>
                      </a:r>
                      <a:endParaRPr lang="en-CA" dirty="0"/>
                    </a:p>
                  </a:txBody>
                  <a:tcPr/>
                </a:tc>
                <a:extLst>
                  <a:ext uri="{0D108BD9-81ED-4DB2-BD59-A6C34878D82A}">
                    <a16:rowId xmlns:a16="http://schemas.microsoft.com/office/drawing/2014/main" val="3268914256"/>
                  </a:ext>
                </a:extLst>
              </a:tr>
            </a:tbl>
          </a:graphicData>
        </a:graphic>
      </p:graphicFrame>
    </p:spTree>
    <p:extLst>
      <p:ext uri="{BB962C8B-B14F-4D97-AF65-F5344CB8AC3E}">
        <p14:creationId xmlns:p14="http://schemas.microsoft.com/office/powerpoint/2010/main" val="34697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B05D-B3AA-4537-A26E-8B4C1E472D99}"/>
              </a:ext>
            </a:extLst>
          </p:cNvPr>
          <p:cNvSpPr>
            <a:spLocks noGrp="1"/>
          </p:cNvSpPr>
          <p:nvPr>
            <p:ph type="title"/>
          </p:nvPr>
        </p:nvSpPr>
        <p:spPr>
          <a:xfrm>
            <a:off x="259883" y="434108"/>
            <a:ext cx="11569729" cy="895927"/>
          </a:xfrm>
        </p:spPr>
        <p:txBody>
          <a:bodyPr anchor="ctr">
            <a:normAutofit/>
          </a:bodyPr>
          <a:lstStyle/>
          <a:p>
            <a:r>
              <a:rPr lang="en-US" dirty="0"/>
              <a:t>Advice from a student: Ben Ecclestone</a:t>
            </a:r>
          </a:p>
        </p:txBody>
      </p:sp>
      <p:sp>
        <p:nvSpPr>
          <p:cNvPr id="3" name="Content Placeholder 2">
            <a:extLst>
              <a:ext uri="{FF2B5EF4-FFF2-40B4-BE49-F238E27FC236}">
                <a16:creationId xmlns:a16="http://schemas.microsoft.com/office/drawing/2014/main" id="{705B392B-1AFE-4238-9FBD-52EFEA934EBD}"/>
              </a:ext>
            </a:extLst>
          </p:cNvPr>
          <p:cNvSpPr>
            <a:spLocks noGrp="1"/>
          </p:cNvSpPr>
          <p:nvPr>
            <p:ph sz="half" idx="1"/>
          </p:nvPr>
        </p:nvSpPr>
        <p:spPr>
          <a:xfrm>
            <a:off x="259882" y="1413164"/>
            <a:ext cx="5586855" cy="4590472"/>
          </a:xfrm>
        </p:spPr>
        <p:txBody>
          <a:bodyPr>
            <a:normAutofit lnSpcReduction="10000"/>
          </a:bodyPr>
          <a:lstStyle/>
          <a:p>
            <a:pPr marL="342900" indent="-342900">
              <a:spcBef>
                <a:spcPts val="600"/>
              </a:spcBef>
              <a:buFont typeface="Wingdings" pitchFamily="2" charset="2"/>
              <a:buChar char="§"/>
            </a:pPr>
            <a:r>
              <a:rPr lang="en-US" sz="2400" b="1" dirty="0"/>
              <a:t>Graduated from Biomedical Engineering (BEng) from the University of Guelph in 2020.</a:t>
            </a:r>
          </a:p>
          <a:p>
            <a:pPr marL="342900" indent="-342900">
              <a:spcBef>
                <a:spcPts val="600"/>
              </a:spcBef>
              <a:buFont typeface="Wingdings" pitchFamily="2" charset="2"/>
              <a:buChar char="§"/>
            </a:pPr>
            <a:r>
              <a:rPr lang="en-US" sz="2400" b="1" dirty="0"/>
              <a:t>Started </a:t>
            </a:r>
            <a:r>
              <a:rPr lang="en-US" sz="2400" b="1" dirty="0" err="1"/>
              <a:t>MASc</a:t>
            </a:r>
            <a:r>
              <a:rPr lang="en-US" sz="2400" b="1" dirty="0"/>
              <a:t> in Systems Design Engineering, then upgraded to a PhD.</a:t>
            </a:r>
          </a:p>
          <a:p>
            <a:pPr marL="342900" indent="-342900">
              <a:spcBef>
                <a:spcPts val="600"/>
              </a:spcBef>
              <a:buFont typeface="Wingdings" pitchFamily="2" charset="2"/>
              <a:buChar char="§"/>
            </a:pPr>
            <a:r>
              <a:rPr lang="en-US" sz="2400" b="1" dirty="0"/>
              <a:t>Currently a PhD Candidate in Systems Design Engineering with Dr. Parsin Haji Reza </a:t>
            </a:r>
          </a:p>
          <a:p>
            <a:pPr marL="342900" indent="-342900">
              <a:spcBef>
                <a:spcPts val="600"/>
              </a:spcBef>
              <a:buFont typeface="Wingdings" pitchFamily="2" charset="2"/>
              <a:buChar char="§"/>
            </a:pPr>
            <a:r>
              <a:rPr lang="en-US" sz="2400" b="1" dirty="0"/>
              <a:t>Studying Photoacoustic Remote Sensing (PARS) Microscopy</a:t>
            </a:r>
          </a:p>
        </p:txBody>
      </p:sp>
      <p:sp>
        <p:nvSpPr>
          <p:cNvPr id="4" name="Footer Placeholder 3">
            <a:extLst>
              <a:ext uri="{FF2B5EF4-FFF2-40B4-BE49-F238E27FC236}">
                <a16:creationId xmlns:a16="http://schemas.microsoft.com/office/drawing/2014/main" id="{A44894B4-F91A-455D-B5E5-0A200EFF2B44}"/>
              </a:ext>
            </a:extLst>
          </p:cNvPr>
          <p:cNvSpPr>
            <a:spLocks noGrp="1"/>
          </p:cNvSpPr>
          <p:nvPr>
            <p:ph type="ftr" sz="quarter" idx="11"/>
          </p:nvPr>
        </p:nvSpPr>
        <p:spPr>
          <a:xfrm>
            <a:off x="259882" y="6335309"/>
            <a:ext cx="5226517" cy="250337"/>
          </a:xfrm>
        </p:spPr>
        <p:txBody>
          <a:bodyPr anchor="ctr">
            <a:normAutofit/>
          </a:bodyPr>
          <a:lstStyle/>
          <a:p>
            <a:pPr>
              <a:spcAft>
                <a:spcPts val="600"/>
              </a:spcAft>
            </a:pPr>
            <a:r>
              <a:rPr lang="en-US" dirty="0"/>
              <a:t>2022 Student Success Webinar</a:t>
            </a:r>
          </a:p>
        </p:txBody>
      </p:sp>
      <p:sp>
        <p:nvSpPr>
          <p:cNvPr id="5" name="Slide Number Placeholder 4">
            <a:extLst>
              <a:ext uri="{FF2B5EF4-FFF2-40B4-BE49-F238E27FC236}">
                <a16:creationId xmlns:a16="http://schemas.microsoft.com/office/drawing/2014/main" id="{6583F8E2-20F8-4167-9DB7-23A801FA6107}"/>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14</a:t>
            </a:fld>
            <a:endParaRPr lang="en-US"/>
          </a:p>
        </p:txBody>
      </p:sp>
      <p:pic>
        <p:nvPicPr>
          <p:cNvPr id="8" name="Picture 7">
            <a:extLst>
              <a:ext uri="{FF2B5EF4-FFF2-40B4-BE49-F238E27FC236}">
                <a16:creationId xmlns:a16="http://schemas.microsoft.com/office/drawing/2014/main" id="{EB4658E6-BF3B-B1F1-D7A2-702DC078770E}"/>
              </a:ext>
            </a:extLst>
          </p:cNvPr>
          <p:cNvPicPr>
            <a:picLocks noChangeAspect="1"/>
          </p:cNvPicPr>
          <p:nvPr/>
        </p:nvPicPr>
        <p:blipFill rotWithShape="1">
          <a:blip r:embed="rId2"/>
          <a:srcRect l="12447" r="16552"/>
          <a:stretch/>
        </p:blipFill>
        <p:spPr>
          <a:xfrm>
            <a:off x="6895662" y="1413164"/>
            <a:ext cx="4435696" cy="4163884"/>
          </a:xfrm>
          <a:prstGeom prst="rect">
            <a:avLst/>
          </a:prstGeom>
        </p:spPr>
      </p:pic>
    </p:spTree>
    <p:extLst>
      <p:ext uri="{BB962C8B-B14F-4D97-AF65-F5344CB8AC3E}">
        <p14:creationId xmlns:p14="http://schemas.microsoft.com/office/powerpoint/2010/main" val="245764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A1BE-BCDF-4E57-A474-CD57F8BB1BC8}"/>
              </a:ext>
            </a:extLst>
          </p:cNvPr>
          <p:cNvSpPr>
            <a:spLocks noGrp="1"/>
          </p:cNvSpPr>
          <p:nvPr>
            <p:ph type="title"/>
          </p:nvPr>
        </p:nvSpPr>
        <p:spPr>
          <a:xfrm>
            <a:off x="259883" y="434108"/>
            <a:ext cx="11569729" cy="895927"/>
          </a:xfrm>
        </p:spPr>
        <p:txBody>
          <a:bodyPr anchor="ctr">
            <a:normAutofit/>
          </a:bodyPr>
          <a:lstStyle/>
          <a:p>
            <a:r>
              <a:rPr lang="en-US" kern="1200" spc="38" dirty="0"/>
              <a:t>Ben’s advice</a:t>
            </a:r>
            <a:endParaRPr lang="en-US" dirty="0"/>
          </a:p>
        </p:txBody>
      </p:sp>
      <p:sp>
        <p:nvSpPr>
          <p:cNvPr id="3" name="Content Placeholder 2">
            <a:extLst>
              <a:ext uri="{FF2B5EF4-FFF2-40B4-BE49-F238E27FC236}">
                <a16:creationId xmlns:a16="http://schemas.microsoft.com/office/drawing/2014/main" id="{EBC2F317-BAEF-455A-B8C6-F64CA2EB1033}"/>
              </a:ext>
            </a:extLst>
          </p:cNvPr>
          <p:cNvSpPr>
            <a:spLocks noGrp="1"/>
          </p:cNvSpPr>
          <p:nvPr>
            <p:ph sz="half" idx="2"/>
          </p:nvPr>
        </p:nvSpPr>
        <p:spPr>
          <a:xfrm>
            <a:off x="6170992" y="1413164"/>
            <a:ext cx="5658620" cy="4590472"/>
          </a:xfrm>
        </p:spPr>
        <p:txBody>
          <a:bodyPr>
            <a:normAutofit fontScale="85000" lnSpcReduction="10000"/>
          </a:bodyPr>
          <a:lstStyle/>
          <a:p>
            <a:pPr marL="342900" indent="-342900">
              <a:spcBef>
                <a:spcPts val="600"/>
              </a:spcBef>
              <a:buFont typeface="Wingdings" pitchFamily="2" charset="2"/>
              <a:buChar char="§"/>
            </a:pPr>
            <a:r>
              <a:rPr lang="en-US" sz="2800" dirty="0"/>
              <a:t>Don’t be afraid to ask questions (During lecture, office hours, emails, etc.). </a:t>
            </a:r>
          </a:p>
          <a:p>
            <a:pPr marL="342900" indent="-342900">
              <a:spcBef>
                <a:spcPts val="600"/>
              </a:spcBef>
              <a:buFont typeface="Wingdings" pitchFamily="2" charset="2"/>
              <a:buChar char="§"/>
            </a:pPr>
            <a:r>
              <a:rPr lang="en-US" sz="2800" dirty="0"/>
              <a:t>Get involved in the community! Engineering is a team sport.</a:t>
            </a:r>
          </a:p>
          <a:p>
            <a:pPr marL="342900" indent="-342900">
              <a:spcBef>
                <a:spcPts val="600"/>
              </a:spcBef>
              <a:buFont typeface="Wingdings" pitchFamily="2" charset="2"/>
              <a:buChar char="§"/>
            </a:pPr>
            <a:r>
              <a:rPr lang="en-US" sz="2800" dirty="0"/>
              <a:t>If you need help or support just ask. There are resources for everything (counselling, writing, resumes, housing, etc.).</a:t>
            </a:r>
          </a:p>
          <a:p>
            <a:pPr marL="342900" indent="-342900">
              <a:spcBef>
                <a:spcPts val="600"/>
              </a:spcBef>
              <a:buFont typeface="Wingdings" pitchFamily="2" charset="2"/>
              <a:buChar char="§"/>
            </a:pPr>
            <a:r>
              <a:rPr lang="en-US" sz="2800" dirty="0"/>
              <a:t>Take time for relaxing, socializing, and sleeping. Overloading on schoolwork can be counterproductive.</a:t>
            </a:r>
          </a:p>
        </p:txBody>
      </p:sp>
      <p:sp>
        <p:nvSpPr>
          <p:cNvPr id="5" name="Footer Placeholder 4">
            <a:extLst>
              <a:ext uri="{FF2B5EF4-FFF2-40B4-BE49-F238E27FC236}">
                <a16:creationId xmlns:a16="http://schemas.microsoft.com/office/drawing/2014/main" id="{4350439A-701B-4FE7-A48D-024659FC3B77}"/>
              </a:ext>
            </a:extLst>
          </p:cNvPr>
          <p:cNvSpPr>
            <a:spLocks noGrp="1"/>
          </p:cNvSpPr>
          <p:nvPr>
            <p:ph type="ftr" sz="quarter" idx="11"/>
          </p:nvPr>
        </p:nvSpPr>
        <p:spPr>
          <a:xfrm>
            <a:off x="259882" y="6335309"/>
            <a:ext cx="5226517" cy="250337"/>
          </a:xfrm>
        </p:spPr>
        <p:txBody>
          <a:bodyPr anchor="ctr">
            <a:normAutofit/>
          </a:bodyPr>
          <a:lstStyle/>
          <a:p>
            <a:pPr>
              <a:spcAft>
                <a:spcPts val="600"/>
              </a:spcAft>
            </a:pPr>
            <a:r>
              <a:rPr lang="en-US" dirty="0"/>
              <a:t>2022 Student Success Webinar</a:t>
            </a:r>
          </a:p>
        </p:txBody>
      </p:sp>
      <p:sp>
        <p:nvSpPr>
          <p:cNvPr id="6" name="Slide Number Placeholder 5">
            <a:extLst>
              <a:ext uri="{FF2B5EF4-FFF2-40B4-BE49-F238E27FC236}">
                <a16:creationId xmlns:a16="http://schemas.microsoft.com/office/drawing/2014/main" id="{5EDF92F8-1D08-4377-AE66-A9916CBBF6E0}"/>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15</a:t>
            </a:fld>
            <a:endParaRPr lang="en-US"/>
          </a:p>
        </p:txBody>
      </p:sp>
      <p:pic>
        <p:nvPicPr>
          <p:cNvPr id="14" name="Content Placeholder 13">
            <a:extLst>
              <a:ext uri="{FF2B5EF4-FFF2-40B4-BE49-F238E27FC236}">
                <a16:creationId xmlns:a16="http://schemas.microsoft.com/office/drawing/2014/main" id="{21134D98-C22E-6FFD-AC06-4483EC9879F9}"/>
              </a:ext>
            </a:extLst>
          </p:cNvPr>
          <p:cNvPicPr>
            <a:picLocks noGrp="1" noChangeAspect="1"/>
          </p:cNvPicPr>
          <p:nvPr>
            <p:ph sz="half" idx="1"/>
          </p:nvPr>
        </p:nvPicPr>
        <p:blipFill>
          <a:blip r:embed="rId2"/>
          <a:stretch>
            <a:fillRect/>
          </a:stretch>
        </p:blipFill>
        <p:spPr>
          <a:xfrm>
            <a:off x="260350" y="1925385"/>
            <a:ext cx="5586413" cy="3566030"/>
          </a:xfrm>
          <a:prstGeom prst="rect">
            <a:avLst/>
          </a:prstGeom>
        </p:spPr>
      </p:pic>
    </p:spTree>
    <p:extLst>
      <p:ext uri="{BB962C8B-B14F-4D97-AF65-F5344CB8AC3E}">
        <p14:creationId xmlns:p14="http://schemas.microsoft.com/office/powerpoint/2010/main" val="38797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Health and Wellness</a:t>
            </a:r>
          </a:p>
        </p:txBody>
      </p:sp>
      <p:sp>
        <p:nvSpPr>
          <p:cNvPr id="3" name="Title 2"/>
          <p:cNvSpPr>
            <a:spLocks noGrp="1"/>
          </p:cNvSpPr>
          <p:nvPr>
            <p:ph type="title"/>
          </p:nvPr>
        </p:nvSpPr>
        <p:spPr/>
        <p:txBody>
          <a:bodyPr/>
          <a:lstStyle/>
          <a:p>
            <a:r>
              <a:rPr lang="en-US" dirty="0"/>
              <a:t>Student Success</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16</a:t>
            </a:fld>
            <a:endParaRPr lang="en-US" dirty="0"/>
          </a:p>
        </p:txBody>
      </p:sp>
    </p:spTree>
    <p:extLst>
      <p:ext uri="{BB962C8B-B14F-4D97-AF65-F5344CB8AC3E}">
        <p14:creationId xmlns:p14="http://schemas.microsoft.com/office/powerpoint/2010/main" val="27828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4C76-3260-4C93-833B-B8DB53FA8F21}"/>
              </a:ext>
            </a:extLst>
          </p:cNvPr>
          <p:cNvSpPr>
            <a:spLocks noGrp="1"/>
          </p:cNvSpPr>
          <p:nvPr>
            <p:ph type="title"/>
          </p:nvPr>
        </p:nvSpPr>
        <p:spPr/>
        <p:txBody>
          <a:bodyPr/>
          <a:lstStyle/>
          <a:p>
            <a:r>
              <a:rPr lang="en-US" cap="none" dirty="0"/>
              <a:t>AccessAbility Services</a:t>
            </a:r>
            <a:endParaRPr lang="en-US" dirty="0"/>
          </a:p>
        </p:txBody>
      </p:sp>
      <p:sp>
        <p:nvSpPr>
          <p:cNvPr id="3" name="Content Placeholder 2">
            <a:extLst>
              <a:ext uri="{FF2B5EF4-FFF2-40B4-BE49-F238E27FC236}">
                <a16:creationId xmlns:a16="http://schemas.microsoft.com/office/drawing/2014/main" id="{22832CB5-9D3F-4E17-B69C-4D72B6FF51E9}"/>
              </a:ext>
            </a:extLst>
          </p:cNvPr>
          <p:cNvSpPr>
            <a:spLocks noGrp="1"/>
          </p:cNvSpPr>
          <p:nvPr>
            <p:ph idx="1"/>
          </p:nvPr>
        </p:nvSpPr>
        <p:spPr/>
        <p:txBody>
          <a:bodyPr>
            <a:normAutofit fontScale="92500" lnSpcReduction="10000"/>
          </a:bodyPr>
          <a:lstStyle/>
          <a:p>
            <a:r>
              <a:rPr lang="en-US" dirty="0"/>
              <a:t>AccessAbility Services facilitates all graduate student academic accommodations for persons with disabilities including temporary, permanent, chronic, &amp; suspected disabilities (e.g., broken arm, mental health condition, medical illness, trauma).</a:t>
            </a:r>
          </a:p>
          <a:p>
            <a:r>
              <a:rPr lang="en-US" dirty="0"/>
              <a:t>They work with students to develop an academic accommodation plan for each course, milestone, and graduate activity (e.g., comprehensive exam, thesis defense, dissertation research). </a:t>
            </a:r>
          </a:p>
          <a:p>
            <a:r>
              <a:rPr lang="en-US" dirty="0"/>
              <a:t>They also offer workshops and supports from learning strategists and assistive technologists. </a:t>
            </a:r>
          </a:p>
          <a:p>
            <a:r>
              <a:rPr lang="en-US" dirty="0"/>
              <a:t>Apply early. If in doubt, apply! They can help. </a:t>
            </a:r>
          </a:p>
          <a:p>
            <a:r>
              <a:rPr lang="en-US" dirty="0"/>
              <a:t>Register here: </a:t>
            </a:r>
            <a:r>
              <a:rPr lang="en-US" dirty="0">
                <a:hlinkClick r:id="rId2"/>
              </a:rPr>
              <a:t>https://uwaterloo.ca/accessability-services/</a:t>
            </a:r>
            <a:endParaRPr lang="en-US" dirty="0"/>
          </a:p>
          <a:p>
            <a:r>
              <a:rPr lang="en-US" dirty="0"/>
              <a:t>Phone Ext. 35082, email: access@uwaterloo.ca</a:t>
            </a:r>
          </a:p>
        </p:txBody>
      </p:sp>
      <p:sp>
        <p:nvSpPr>
          <p:cNvPr id="4" name="Footer Placeholder 3">
            <a:extLst>
              <a:ext uri="{FF2B5EF4-FFF2-40B4-BE49-F238E27FC236}">
                <a16:creationId xmlns:a16="http://schemas.microsoft.com/office/drawing/2014/main" id="{84ACD2D3-8746-49E6-82C2-534A03865F68}"/>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F23A80EB-31B0-41A3-808F-EA304D0D65CB}"/>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dirty="0"/>
          </a:p>
        </p:txBody>
      </p:sp>
    </p:spTree>
    <p:extLst>
      <p:ext uri="{BB962C8B-B14F-4D97-AF65-F5344CB8AC3E}">
        <p14:creationId xmlns:p14="http://schemas.microsoft.com/office/powerpoint/2010/main" val="37506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F411-D0F7-4D63-AD7D-628C2D3325F0}"/>
              </a:ext>
            </a:extLst>
          </p:cNvPr>
          <p:cNvSpPr>
            <a:spLocks noGrp="1"/>
          </p:cNvSpPr>
          <p:nvPr>
            <p:ph type="title"/>
          </p:nvPr>
        </p:nvSpPr>
        <p:spPr/>
        <p:txBody>
          <a:bodyPr>
            <a:normAutofit/>
          </a:bodyPr>
          <a:lstStyle/>
          <a:p>
            <a:r>
              <a:rPr lang="en-US" b="1" dirty="0"/>
              <a:t>Office of Equity, Diversity, Inclusion and Anti-racism (EDI-R)</a:t>
            </a:r>
            <a:endParaRPr lang="en-US" dirty="0"/>
          </a:p>
        </p:txBody>
      </p:sp>
      <p:sp>
        <p:nvSpPr>
          <p:cNvPr id="4" name="Footer Placeholder 3">
            <a:extLst>
              <a:ext uri="{FF2B5EF4-FFF2-40B4-BE49-F238E27FC236}">
                <a16:creationId xmlns:a16="http://schemas.microsoft.com/office/drawing/2014/main" id="{66D4ADA2-08E2-4E5B-8FB3-3346A37CF4AC}"/>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C0F4052A-AC0B-46C9-A02B-FBEC09EA4811}"/>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dirty="0"/>
          </a:p>
        </p:txBody>
      </p:sp>
      <p:graphicFrame>
        <p:nvGraphicFramePr>
          <p:cNvPr id="9" name="Content Placeholder 8">
            <a:extLst>
              <a:ext uri="{FF2B5EF4-FFF2-40B4-BE49-F238E27FC236}">
                <a16:creationId xmlns:a16="http://schemas.microsoft.com/office/drawing/2014/main" id="{680BC54A-2DE7-8BA4-F0A0-9F1AF3B9F6A7}"/>
              </a:ext>
            </a:extLst>
          </p:cNvPr>
          <p:cNvGraphicFramePr>
            <a:graphicFrameLocks noGrp="1"/>
          </p:cNvGraphicFramePr>
          <p:nvPr>
            <p:ph idx="1"/>
          </p:nvPr>
        </p:nvGraphicFramePr>
        <p:xfrm>
          <a:off x="260350" y="1412875"/>
          <a:ext cx="11569700" cy="4595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93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F1CE-4200-5372-07AB-011BDD4E6C89}"/>
              </a:ext>
            </a:extLst>
          </p:cNvPr>
          <p:cNvSpPr>
            <a:spLocks noGrp="1"/>
          </p:cNvSpPr>
          <p:nvPr>
            <p:ph type="title"/>
          </p:nvPr>
        </p:nvSpPr>
        <p:spPr/>
        <p:txBody>
          <a:bodyPr/>
          <a:lstStyle/>
          <a:p>
            <a:r>
              <a:rPr lang="en-US" dirty="0"/>
              <a:t>What do we do?</a:t>
            </a:r>
          </a:p>
        </p:txBody>
      </p:sp>
      <p:sp>
        <p:nvSpPr>
          <p:cNvPr id="4" name="Footer Placeholder 3">
            <a:extLst>
              <a:ext uri="{FF2B5EF4-FFF2-40B4-BE49-F238E27FC236}">
                <a16:creationId xmlns:a16="http://schemas.microsoft.com/office/drawing/2014/main" id="{9471EF7A-946C-C88F-E92F-D7C2DD69E01A}"/>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5DDAB8AB-1106-3540-9BF3-F704AA07C3D4}"/>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dirty="0"/>
          </a:p>
        </p:txBody>
      </p:sp>
      <p:graphicFrame>
        <p:nvGraphicFramePr>
          <p:cNvPr id="6" name="Diagram 5">
            <a:extLst>
              <a:ext uri="{FF2B5EF4-FFF2-40B4-BE49-F238E27FC236}">
                <a16:creationId xmlns:a16="http://schemas.microsoft.com/office/drawing/2014/main" id="{30F07CBA-88C0-8532-8BC3-E171E64FECBB}"/>
              </a:ext>
            </a:extLst>
          </p:cNvPr>
          <p:cNvGraphicFramePr/>
          <p:nvPr/>
        </p:nvGraphicFramePr>
        <p:xfrm>
          <a:off x="1906166" y="434108"/>
          <a:ext cx="6960998" cy="4531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47DA95B-0015-A323-F731-6B4A62F23A1E}"/>
              </a:ext>
            </a:extLst>
          </p:cNvPr>
          <p:cNvSpPr txBox="1"/>
          <p:nvPr/>
        </p:nvSpPr>
        <p:spPr>
          <a:xfrm>
            <a:off x="223241" y="1397289"/>
            <a:ext cx="305359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Individual support for students, faculty and staff with equity or racism related barriers or challenges (e.g. experiences of racism, transitioning in the workplace etc.)</a:t>
            </a:r>
          </a:p>
          <a:p>
            <a:pPr marL="285750" indent="-285750">
              <a:buFont typeface="Arial" panose="020B0604020202020204" pitchFamily="34" charset="0"/>
              <a:buChar char="•"/>
            </a:pPr>
            <a:r>
              <a:rPr lang="en-US" sz="1600" dirty="0"/>
              <a:t>Provide guidance and advice on equity or anti-racism issues/requests.</a:t>
            </a:r>
          </a:p>
        </p:txBody>
      </p:sp>
      <p:sp>
        <p:nvSpPr>
          <p:cNvPr id="8" name="TextBox 7">
            <a:extLst>
              <a:ext uri="{FF2B5EF4-FFF2-40B4-BE49-F238E27FC236}">
                <a16:creationId xmlns:a16="http://schemas.microsoft.com/office/drawing/2014/main" id="{73B38483-B97D-4F36-3A64-7135BEF41096}"/>
              </a:ext>
            </a:extLst>
          </p:cNvPr>
          <p:cNvSpPr txBox="1"/>
          <p:nvPr/>
        </p:nvSpPr>
        <p:spPr>
          <a:xfrm>
            <a:off x="7675925" y="874455"/>
            <a:ext cx="4001549"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Review existing processes, strategic plans, policies (etc.) at the University and support the embedding of equity and anti-racism</a:t>
            </a:r>
          </a:p>
          <a:p>
            <a:pPr marL="285750" indent="-285750">
              <a:buFont typeface="Arial" panose="020B0604020202020204" pitchFamily="34" charset="0"/>
              <a:buChar char="•"/>
            </a:pPr>
            <a:r>
              <a:rPr lang="en-US" sz="1600" dirty="0"/>
              <a:t>Lead systemic initiatives to help embed equity and anti-racism into practices across campus (e.g. Inclusive Washrooms, Menstrual Equity, Anti-Racism Policy, Transitional Year Program, admissions)</a:t>
            </a:r>
          </a:p>
        </p:txBody>
      </p:sp>
      <p:sp>
        <p:nvSpPr>
          <p:cNvPr id="9" name="TextBox 8">
            <a:extLst>
              <a:ext uri="{FF2B5EF4-FFF2-40B4-BE49-F238E27FC236}">
                <a16:creationId xmlns:a16="http://schemas.microsoft.com/office/drawing/2014/main" id="{15F4DA02-3B1F-9B3F-AF23-42F023B57703}"/>
              </a:ext>
            </a:extLst>
          </p:cNvPr>
          <p:cNvSpPr txBox="1"/>
          <p:nvPr/>
        </p:nvSpPr>
        <p:spPr>
          <a:xfrm>
            <a:off x="2991517" y="4834248"/>
            <a:ext cx="820032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Proactively build the capacity of campus members around how to understand and apply equity and anti-racism.</a:t>
            </a:r>
          </a:p>
          <a:p>
            <a:pPr marL="285750" indent="-285750">
              <a:buFont typeface="Arial" panose="020B0604020202020204" pitchFamily="34" charset="0"/>
              <a:buChar char="•"/>
            </a:pPr>
            <a:r>
              <a:rPr lang="en-US" sz="1600" dirty="0"/>
              <a:t>Build relationships with stakeholders.</a:t>
            </a:r>
          </a:p>
          <a:p>
            <a:pPr marL="285750" indent="-285750">
              <a:buFont typeface="Arial" panose="020B0604020202020204" pitchFamily="34" charset="0"/>
              <a:buChar char="•"/>
            </a:pPr>
            <a:r>
              <a:rPr lang="en-US" sz="1600" dirty="0"/>
              <a:t>Build awareness across campus around equity and anti-racism.</a:t>
            </a:r>
          </a:p>
          <a:p>
            <a:pPr marL="285750" indent="-285750">
              <a:buFont typeface="Arial" panose="020B0604020202020204" pitchFamily="34" charset="0"/>
              <a:buChar char="•"/>
            </a:pPr>
            <a:r>
              <a:rPr lang="en-US" sz="1600" dirty="0"/>
              <a:t>Provide responsive trainings to departments/units.</a:t>
            </a:r>
          </a:p>
        </p:txBody>
      </p:sp>
    </p:spTree>
    <p:extLst>
      <p:ext uri="{BB962C8B-B14F-4D97-AF65-F5344CB8AC3E}">
        <p14:creationId xmlns:p14="http://schemas.microsoft.com/office/powerpoint/2010/main" val="302899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1524001" y="976083"/>
            <a:ext cx="9143999" cy="411587"/>
          </a:xfrm>
        </p:spPr>
        <p:txBody>
          <a:bodyPr/>
          <a:lstStyle/>
          <a:p>
            <a:pPr algn="ctr"/>
            <a:r>
              <a:rPr lang="en-CA" dirty="0"/>
              <a:t>Presenters</a:t>
            </a:r>
          </a:p>
        </p:txBody>
      </p:sp>
      <p:sp>
        <p:nvSpPr>
          <p:cNvPr id="5" name="Footer Placeholder 4"/>
          <p:cNvSpPr>
            <a:spLocks noGrp="1"/>
          </p:cNvSpPr>
          <p:nvPr>
            <p:ph type="ftr" sz="quarter" idx="11"/>
          </p:nvPr>
        </p:nvSpPr>
        <p:spPr/>
        <p:txBody>
          <a:bodyPr/>
          <a:lstStyle/>
          <a:p>
            <a:r>
              <a:rPr lang="en-US" dirty="0"/>
              <a:t>2022 Student Success Webinar</a:t>
            </a:r>
          </a:p>
        </p:txBody>
      </p:sp>
      <p:sp>
        <p:nvSpPr>
          <p:cNvPr id="6" name="Slide Number Placeholder 5"/>
          <p:cNvSpPr>
            <a:spLocks noGrp="1"/>
          </p:cNvSpPr>
          <p:nvPr>
            <p:ph type="sldNum" sz="quarter" idx="12"/>
          </p:nvPr>
        </p:nvSpPr>
        <p:spPr/>
        <p:txBody>
          <a:bodyPr/>
          <a:lstStyle/>
          <a:p>
            <a:fld id="{93005692-73BE-493E-93AB-ECD6027A7652}" type="slidenum">
              <a:rPr lang="en-US" smtClean="0"/>
              <a:pPr/>
              <a:t>2</a:t>
            </a:fld>
            <a:endParaRPr lang="en-US" dirty="0"/>
          </a:p>
        </p:txBody>
      </p:sp>
      <p:graphicFrame>
        <p:nvGraphicFramePr>
          <p:cNvPr id="4" name="Table 6">
            <a:extLst>
              <a:ext uri="{FF2B5EF4-FFF2-40B4-BE49-F238E27FC236}">
                <a16:creationId xmlns:a16="http://schemas.microsoft.com/office/drawing/2014/main" id="{919AF03F-EBDF-CE44-AEA7-9C922AAFB748}"/>
              </a:ext>
            </a:extLst>
          </p:cNvPr>
          <p:cNvGraphicFramePr>
            <a:graphicFrameLocks noGrp="1"/>
          </p:cNvGraphicFramePr>
          <p:nvPr>
            <p:ph sz="quarter" idx="4"/>
            <p:extLst>
              <p:ext uri="{D42A27DB-BD31-4B8C-83A1-F6EECF244321}">
                <p14:modId xmlns:p14="http://schemas.microsoft.com/office/powerpoint/2010/main" val="2750535476"/>
              </p:ext>
            </p:extLst>
          </p:nvPr>
        </p:nvGraphicFramePr>
        <p:xfrm>
          <a:off x="2520711" y="1804737"/>
          <a:ext cx="7150578" cy="3248525"/>
        </p:xfrm>
        <a:graphic>
          <a:graphicData uri="http://schemas.openxmlformats.org/drawingml/2006/table">
            <a:tbl>
              <a:tblPr firstRow="1" bandRow="1">
                <a:tableStyleId>{5C22544A-7EE6-4342-B048-85BDC9FD1C3A}</a:tableStyleId>
              </a:tblPr>
              <a:tblGrid>
                <a:gridCol w="2695846">
                  <a:extLst>
                    <a:ext uri="{9D8B030D-6E8A-4147-A177-3AD203B41FA5}">
                      <a16:colId xmlns:a16="http://schemas.microsoft.com/office/drawing/2014/main" val="564643560"/>
                    </a:ext>
                  </a:extLst>
                </a:gridCol>
                <a:gridCol w="4454732">
                  <a:extLst>
                    <a:ext uri="{9D8B030D-6E8A-4147-A177-3AD203B41FA5}">
                      <a16:colId xmlns:a16="http://schemas.microsoft.com/office/drawing/2014/main" val="1806810640"/>
                    </a:ext>
                  </a:extLst>
                </a:gridCol>
              </a:tblGrid>
              <a:tr h="649705">
                <a:tc>
                  <a:txBody>
                    <a:bodyPr/>
                    <a:lstStyle/>
                    <a:p>
                      <a:pPr algn="ctr"/>
                      <a:r>
                        <a:rPr lang="en-US" dirty="0"/>
                        <a:t>Name</a:t>
                      </a:r>
                    </a:p>
                  </a:txBody>
                  <a:tcPr anchor="ctr"/>
                </a:tc>
                <a:tc>
                  <a:txBody>
                    <a:bodyPr/>
                    <a:lstStyle/>
                    <a:p>
                      <a:pPr algn="ctr"/>
                      <a:r>
                        <a:rPr lang="en-US" dirty="0"/>
                        <a:t>Role &amp;</a:t>
                      </a:r>
                    </a:p>
                    <a:p>
                      <a:pPr algn="ctr"/>
                      <a:r>
                        <a:rPr lang="en-US" dirty="0"/>
                        <a:t>Department</a:t>
                      </a:r>
                    </a:p>
                  </a:txBody>
                  <a:tcPr anchor="ctr"/>
                </a:tc>
                <a:extLst>
                  <a:ext uri="{0D108BD9-81ED-4DB2-BD59-A6C34878D82A}">
                    <a16:rowId xmlns:a16="http://schemas.microsoft.com/office/drawing/2014/main" val="964984579"/>
                  </a:ext>
                </a:extLst>
              </a:tr>
              <a:tr h="649705">
                <a:tc>
                  <a:txBody>
                    <a:bodyPr/>
                    <a:lstStyle/>
                    <a:p>
                      <a:pPr algn="r"/>
                      <a:r>
                        <a:rPr lang="en-US" dirty="0"/>
                        <a:t>Siva Sivoththaman</a:t>
                      </a:r>
                    </a:p>
                  </a:txBody>
                  <a:tcPr anchor="ctr"/>
                </a:tc>
                <a:tc>
                  <a:txBody>
                    <a:bodyPr/>
                    <a:lstStyle/>
                    <a:p>
                      <a:r>
                        <a:rPr lang="en-US" dirty="0"/>
                        <a:t>Associate Dean, Graduate Studies</a:t>
                      </a:r>
                    </a:p>
                    <a:p>
                      <a:r>
                        <a:rPr lang="en-US" dirty="0"/>
                        <a:t>Faculty of Engineering</a:t>
                      </a:r>
                    </a:p>
                  </a:txBody>
                  <a:tcPr anchor="ctr"/>
                </a:tc>
                <a:extLst>
                  <a:ext uri="{0D108BD9-81ED-4DB2-BD59-A6C34878D82A}">
                    <a16:rowId xmlns:a16="http://schemas.microsoft.com/office/drawing/2014/main" val="2679480026"/>
                  </a:ext>
                </a:extLst>
              </a:tr>
              <a:tr h="649705">
                <a:tc>
                  <a:txBody>
                    <a:bodyPr/>
                    <a:lstStyle/>
                    <a:p>
                      <a:pPr algn="r"/>
                      <a:r>
                        <a:rPr lang="en-US" dirty="0"/>
                        <a:t>Rita Cherkewski</a:t>
                      </a:r>
                    </a:p>
                  </a:txBody>
                  <a:tcPr anchor="ctr"/>
                </a:tc>
                <a:tc>
                  <a:txBody>
                    <a:bodyPr/>
                    <a:lstStyle/>
                    <a:p>
                      <a:r>
                        <a:rPr lang="en-US" dirty="0"/>
                        <a:t>Manager, Graduate Operations</a:t>
                      </a:r>
                    </a:p>
                    <a:p>
                      <a:r>
                        <a:rPr lang="en-US" dirty="0"/>
                        <a:t>Engineering Graduate Studies Office</a:t>
                      </a:r>
                    </a:p>
                  </a:txBody>
                  <a:tcPr anchor="ctr"/>
                </a:tc>
                <a:extLst>
                  <a:ext uri="{0D108BD9-81ED-4DB2-BD59-A6C34878D82A}">
                    <a16:rowId xmlns:a16="http://schemas.microsoft.com/office/drawing/2014/main" val="3004264395"/>
                  </a:ext>
                </a:extLst>
              </a:tr>
              <a:tr h="649705">
                <a:tc>
                  <a:txBody>
                    <a:bodyPr/>
                    <a:lstStyle/>
                    <a:p>
                      <a:pPr algn="r"/>
                      <a:r>
                        <a:rPr lang="en-US" dirty="0"/>
                        <a:t>Jennifer Collins</a:t>
                      </a:r>
                    </a:p>
                  </a:txBody>
                  <a:tcPr anchor="ctr"/>
                </a:tc>
                <a:tc>
                  <a:txBody>
                    <a:bodyPr/>
                    <a:lstStyle/>
                    <a:p>
                      <a:r>
                        <a:rPr lang="en-US" dirty="0"/>
                        <a:t>Strategic Graduate Enrolment Manager</a:t>
                      </a:r>
                    </a:p>
                    <a:p>
                      <a:r>
                        <a:rPr lang="en-US" dirty="0"/>
                        <a:t>Engineering Graduate Studies Office</a:t>
                      </a:r>
                    </a:p>
                  </a:txBody>
                  <a:tcPr anchor="ctr"/>
                </a:tc>
                <a:extLst>
                  <a:ext uri="{0D108BD9-81ED-4DB2-BD59-A6C34878D82A}">
                    <a16:rowId xmlns:a16="http://schemas.microsoft.com/office/drawing/2014/main" val="330003386"/>
                  </a:ext>
                </a:extLst>
              </a:tr>
              <a:tr h="649705">
                <a:tc>
                  <a:txBody>
                    <a:bodyPr/>
                    <a:lstStyle/>
                    <a:p>
                      <a:pPr algn="r"/>
                      <a:r>
                        <a:rPr lang="en-US" dirty="0"/>
                        <a:t>Amanda McKenzie</a:t>
                      </a:r>
                    </a:p>
                  </a:txBody>
                  <a:tcPr anchor="ctr"/>
                </a:tc>
                <a:tc>
                  <a:txBody>
                    <a:bodyPr/>
                    <a:lstStyle/>
                    <a:p>
                      <a:r>
                        <a:rPr lang="en-US" dirty="0"/>
                        <a:t>Director, Quality Assurance (Academic Programs) and Academic Integrity</a:t>
                      </a:r>
                      <a:endParaRPr lang="en-US" sz="1800" dirty="0"/>
                    </a:p>
                  </a:txBody>
                  <a:tcPr anchor="ctr"/>
                </a:tc>
                <a:extLst>
                  <a:ext uri="{0D108BD9-81ED-4DB2-BD59-A6C34878D82A}">
                    <a16:rowId xmlns:a16="http://schemas.microsoft.com/office/drawing/2014/main" val="1142734667"/>
                  </a:ext>
                </a:extLst>
              </a:tr>
            </a:tbl>
          </a:graphicData>
        </a:graphic>
      </p:graphicFrame>
    </p:spTree>
    <p:extLst>
      <p:ext uri="{BB962C8B-B14F-4D97-AF65-F5344CB8AC3E}">
        <p14:creationId xmlns:p14="http://schemas.microsoft.com/office/powerpoint/2010/main" val="34486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C70B-3115-44B7-8E82-87F776B46B45}"/>
              </a:ext>
            </a:extLst>
          </p:cNvPr>
          <p:cNvSpPr>
            <a:spLocks noGrp="1"/>
          </p:cNvSpPr>
          <p:nvPr>
            <p:ph type="title"/>
          </p:nvPr>
        </p:nvSpPr>
        <p:spPr/>
        <p:txBody>
          <a:bodyPr/>
          <a:lstStyle/>
          <a:p>
            <a:r>
              <a:rPr lang="en-US" b="1" dirty="0"/>
              <a:t>When to connect with EDI-R</a:t>
            </a:r>
            <a:endParaRPr lang="en-US" dirty="0"/>
          </a:p>
        </p:txBody>
      </p:sp>
      <p:sp>
        <p:nvSpPr>
          <p:cNvPr id="3" name="Content Placeholder 2">
            <a:extLst>
              <a:ext uri="{FF2B5EF4-FFF2-40B4-BE49-F238E27FC236}">
                <a16:creationId xmlns:a16="http://schemas.microsoft.com/office/drawing/2014/main" id="{1EEB4F27-173B-4FF3-929A-1D585984970A}"/>
              </a:ext>
            </a:extLst>
          </p:cNvPr>
          <p:cNvSpPr>
            <a:spLocks noGrp="1"/>
          </p:cNvSpPr>
          <p:nvPr>
            <p:ph idx="1"/>
          </p:nvPr>
        </p:nvSpPr>
        <p:spPr>
          <a:xfrm>
            <a:off x="259881" y="1413163"/>
            <a:ext cx="11283369" cy="3964180"/>
          </a:xfrm>
        </p:spPr>
        <p:txBody>
          <a:bodyPr>
            <a:normAutofit fontScale="70000" lnSpcReduction="20000"/>
          </a:bodyPr>
          <a:lstStyle/>
          <a:p>
            <a:r>
              <a:rPr lang="en-US" dirty="0"/>
              <a:t>If you need individual support:</a:t>
            </a:r>
          </a:p>
          <a:p>
            <a:pPr lvl="1"/>
            <a:r>
              <a:rPr lang="en-US" dirty="0"/>
              <a:t>E.g. Experiencing an equity or anti-racism related barrier and need help determining next steps, your options, or require support.</a:t>
            </a:r>
          </a:p>
          <a:p>
            <a:r>
              <a:rPr lang="en-US" dirty="0"/>
              <a:t>If you have ideas/suggestions on where equity related gaps are on campus.</a:t>
            </a:r>
          </a:p>
          <a:p>
            <a:pPr lvl="1"/>
            <a:r>
              <a:rPr lang="en-US" dirty="0"/>
              <a:t>E.g. Ideas for systemic gaps, or opportunities for change.</a:t>
            </a:r>
          </a:p>
          <a:p>
            <a:r>
              <a:rPr lang="en-US" dirty="0"/>
              <a:t>To take trainings like:</a:t>
            </a:r>
          </a:p>
          <a:p>
            <a:pPr lvl="1"/>
            <a:r>
              <a:rPr lang="en-US" dirty="0"/>
              <a:t>Equity 101</a:t>
            </a:r>
          </a:p>
          <a:p>
            <a:pPr lvl="1"/>
            <a:r>
              <a:rPr lang="en-US" dirty="0"/>
              <a:t>Pathways for Addressing (with care) Disclosures of Racism</a:t>
            </a:r>
          </a:p>
          <a:p>
            <a:pPr lvl="1"/>
            <a:r>
              <a:rPr lang="en-US" dirty="0"/>
              <a:t>Disrupting and Decentering Whiteness</a:t>
            </a:r>
          </a:p>
          <a:p>
            <a:pPr lvl="1"/>
            <a:r>
              <a:rPr lang="en-US" dirty="0"/>
              <a:t>2SLGBTQ+ Fundamentals</a:t>
            </a:r>
          </a:p>
          <a:p>
            <a:pPr lvl="1"/>
            <a:r>
              <a:rPr lang="en-US" dirty="0"/>
              <a:t>Equitable Recruitment and Selection</a:t>
            </a:r>
          </a:p>
        </p:txBody>
      </p:sp>
      <p:sp>
        <p:nvSpPr>
          <p:cNvPr id="4" name="Footer Placeholder 3">
            <a:extLst>
              <a:ext uri="{FF2B5EF4-FFF2-40B4-BE49-F238E27FC236}">
                <a16:creationId xmlns:a16="http://schemas.microsoft.com/office/drawing/2014/main" id="{4B129E5E-A339-40A0-B6CD-8AE2327051EF}"/>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E1F72A36-C563-4D45-8EDB-8DB2D5B11B59}"/>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dirty="0"/>
          </a:p>
        </p:txBody>
      </p:sp>
      <p:sp>
        <p:nvSpPr>
          <p:cNvPr id="8" name="TextBox 7">
            <a:extLst>
              <a:ext uri="{FF2B5EF4-FFF2-40B4-BE49-F238E27FC236}">
                <a16:creationId xmlns:a16="http://schemas.microsoft.com/office/drawing/2014/main" id="{0F106D46-86BC-B25F-F636-2C869DB38AAC}"/>
              </a:ext>
            </a:extLst>
          </p:cNvPr>
          <p:cNvSpPr txBox="1"/>
          <p:nvPr/>
        </p:nvSpPr>
        <p:spPr>
          <a:xfrm>
            <a:off x="149817" y="5444837"/>
            <a:ext cx="11679795" cy="646331"/>
          </a:xfrm>
          <a:prstGeom prst="rect">
            <a:avLst/>
          </a:prstGeom>
          <a:noFill/>
        </p:spPr>
        <p:txBody>
          <a:bodyPr wrap="square">
            <a:spAutoFit/>
          </a:bodyPr>
          <a:lstStyle/>
          <a:p>
            <a:pPr algn="ctr"/>
            <a:r>
              <a:rPr lang="en-US" b="1" dirty="0"/>
              <a:t>For more information, to set up a meeting or to connect, fill out our </a:t>
            </a:r>
            <a:r>
              <a:rPr lang="en-US" b="1" dirty="0">
                <a:hlinkClick r:id="rId2"/>
              </a:rPr>
              <a:t>Intake Form</a:t>
            </a:r>
            <a:r>
              <a:rPr lang="en-US" b="1" dirty="0"/>
              <a:t>, or register for </a:t>
            </a:r>
            <a:r>
              <a:rPr lang="en-US" b="1" dirty="0">
                <a:hlinkClick r:id="rId3"/>
              </a:rPr>
              <a:t>trainings</a:t>
            </a:r>
            <a:r>
              <a:rPr lang="en-US" b="1" dirty="0"/>
              <a:t> on our website.</a:t>
            </a:r>
            <a:endParaRPr lang="en-US" dirty="0"/>
          </a:p>
        </p:txBody>
      </p:sp>
    </p:spTree>
    <p:extLst>
      <p:ext uri="{BB962C8B-B14F-4D97-AF65-F5344CB8AC3E}">
        <p14:creationId xmlns:p14="http://schemas.microsoft.com/office/powerpoint/2010/main" val="202911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622D-ADE7-4709-8561-1D8EBB86369A}"/>
              </a:ext>
            </a:extLst>
          </p:cNvPr>
          <p:cNvSpPr>
            <a:spLocks noGrp="1"/>
          </p:cNvSpPr>
          <p:nvPr>
            <p:ph type="title"/>
          </p:nvPr>
        </p:nvSpPr>
        <p:spPr/>
        <p:txBody>
          <a:bodyPr/>
          <a:lstStyle/>
          <a:p>
            <a:r>
              <a:rPr lang="en-US" cap="none" dirty="0"/>
              <a:t>(Engineering) Counselling Services</a:t>
            </a:r>
            <a:endParaRPr lang="en-US" dirty="0"/>
          </a:p>
        </p:txBody>
      </p:sp>
      <p:sp>
        <p:nvSpPr>
          <p:cNvPr id="3" name="Content Placeholder 2">
            <a:extLst>
              <a:ext uri="{FF2B5EF4-FFF2-40B4-BE49-F238E27FC236}">
                <a16:creationId xmlns:a16="http://schemas.microsoft.com/office/drawing/2014/main" id="{22CFCA55-3DEF-4259-9980-A937BC83E8A9}"/>
              </a:ext>
            </a:extLst>
          </p:cNvPr>
          <p:cNvSpPr>
            <a:spLocks noGrp="1"/>
          </p:cNvSpPr>
          <p:nvPr>
            <p:ph idx="1"/>
          </p:nvPr>
        </p:nvSpPr>
        <p:spPr/>
        <p:txBody>
          <a:bodyPr>
            <a:normAutofit fontScale="77500" lnSpcReduction="20000"/>
          </a:bodyPr>
          <a:lstStyle/>
          <a:p>
            <a:pPr>
              <a:buFont typeface="Wingdings" panose="05000000000000000000" pitchFamily="2" charset="2"/>
              <a:buChar char="§"/>
            </a:pPr>
            <a:r>
              <a:rPr lang="en-US" sz="2900" dirty="0">
                <a:solidFill>
                  <a:schemeClr val="accent1"/>
                </a:solidFill>
                <a:hlinkClick r:id="rId2">
                  <a:extLst>
                    <a:ext uri="{A12FA001-AC4F-418D-AE19-62706E023703}">
                      <ahyp:hlinkClr xmlns:ahyp="http://schemas.microsoft.com/office/drawing/2018/hyperlinkcolor" val="tx"/>
                    </a:ext>
                  </a:extLst>
                </a:hlinkClick>
              </a:rPr>
              <a:t>https://uwaterloo.ca/campus-wellness/counselling-services </a:t>
            </a:r>
            <a:endParaRPr lang="en-US" sz="2900" dirty="0">
              <a:solidFill>
                <a:schemeClr val="accent1"/>
              </a:solidFill>
              <a:hlinkClick r:id="rId3">
                <a:extLst>
                  <a:ext uri="{A12FA001-AC4F-418D-AE19-62706E023703}">
                    <ahyp:hlinkClr xmlns:ahyp="http://schemas.microsoft.com/office/drawing/2018/hyperlinkcolor" val="tx"/>
                  </a:ext>
                </a:extLst>
              </a:hlinkClick>
            </a:endParaRPr>
          </a:p>
          <a:p>
            <a:pPr lvl="1">
              <a:buFont typeface="Wingdings" panose="05000000000000000000" pitchFamily="2" charset="2"/>
              <a:buChar char="§"/>
            </a:pPr>
            <a:r>
              <a:rPr lang="en-US" sz="2500" dirty="0"/>
              <a:t>Open to all registered students, at no cost. </a:t>
            </a:r>
          </a:p>
          <a:p>
            <a:pPr lvl="1">
              <a:buFont typeface="Wingdings" panose="05000000000000000000" pitchFamily="2" charset="2"/>
              <a:buChar char="§"/>
            </a:pPr>
            <a:r>
              <a:rPr lang="en-CA" sz="2500" dirty="0"/>
              <a:t>In-person, by phone or video appointments</a:t>
            </a:r>
            <a:endParaRPr lang="en-CA" sz="2500" dirty="0">
              <a:hlinkClick r:id="rId3">
                <a:extLst>
                  <a:ext uri="{A12FA001-AC4F-418D-AE19-62706E023703}">
                    <ahyp:hlinkClr xmlns:ahyp="http://schemas.microsoft.com/office/drawing/2018/hyperlinkcolor" val="tx"/>
                  </a:ext>
                </a:extLst>
              </a:hlinkClick>
            </a:endParaRPr>
          </a:p>
          <a:p>
            <a:pPr>
              <a:buFont typeface="Wingdings" panose="05000000000000000000" pitchFamily="2" charset="2"/>
              <a:buChar char="§"/>
            </a:pPr>
            <a:r>
              <a:rPr lang="en-CA" sz="2900" dirty="0">
                <a:solidFill>
                  <a:schemeClr val="accent1"/>
                </a:solidFill>
                <a:hlinkClick r:id="rId3">
                  <a:extLst>
                    <a:ext uri="{A12FA001-AC4F-418D-AE19-62706E023703}">
                      <ahyp:hlinkClr xmlns:ahyp="http://schemas.microsoft.com/office/drawing/2018/hyperlinkcolor" val="tx"/>
                    </a:ext>
                  </a:extLst>
                </a:hlinkClick>
              </a:rPr>
              <a:t>A Mental Illness How-to for Waterloo</a:t>
            </a:r>
            <a:r>
              <a:rPr lang="en-CA" sz="2900" dirty="0">
                <a:solidFill>
                  <a:schemeClr val="accent1"/>
                </a:solidFill>
              </a:rPr>
              <a:t> </a:t>
            </a:r>
            <a:r>
              <a:rPr lang="en-CA" sz="2900" dirty="0"/>
              <a:t>- 17 pages of how to navigate the mental health system at UW, written by students for students. </a:t>
            </a:r>
            <a:r>
              <a:rPr lang="en-CA" sz="2200" dirty="0"/>
              <a:t>(Written before COVID-19)</a:t>
            </a:r>
          </a:p>
          <a:p>
            <a:pPr lvl="1">
              <a:buFont typeface="Wingdings" panose="05000000000000000000" pitchFamily="2" charset="2"/>
              <a:buChar char="§"/>
            </a:pPr>
            <a:r>
              <a:rPr lang="en-CA" sz="2500" dirty="0"/>
              <a:t>Everything from how to get an appointment with a psychiatrist to how to register with AccessAbility, to how to find a therapist on co-op. </a:t>
            </a:r>
            <a:endParaRPr lang="en-US" sz="2800" dirty="0"/>
          </a:p>
          <a:p>
            <a:pPr marL="0" lvl="1" indent="0">
              <a:lnSpc>
                <a:spcPct val="110000"/>
              </a:lnSpc>
              <a:spcBef>
                <a:spcPts val="0"/>
              </a:spcBef>
              <a:buNone/>
            </a:pPr>
            <a:r>
              <a:rPr lang="en-US" sz="2800" b="1" dirty="0"/>
              <a:t>Did you know? </a:t>
            </a:r>
          </a:p>
          <a:p>
            <a:pPr marL="342900" lvl="1" indent="-342900">
              <a:lnSpc>
                <a:spcPct val="110000"/>
              </a:lnSpc>
              <a:spcBef>
                <a:spcPts val="0"/>
              </a:spcBef>
            </a:pPr>
            <a:r>
              <a:rPr lang="en-US" sz="2800" dirty="0"/>
              <a:t>Many graduate students feel sad or stressed during their program at some point. It is very common, and we recommend that you ask for help if you need it. </a:t>
            </a:r>
          </a:p>
          <a:p>
            <a:pPr marL="342900" lvl="1" indent="-342900">
              <a:lnSpc>
                <a:spcPct val="110000"/>
              </a:lnSpc>
              <a:spcBef>
                <a:spcPts val="0"/>
              </a:spcBef>
            </a:pPr>
            <a:r>
              <a:rPr lang="en-US" sz="2800" dirty="0"/>
              <a:t>There is no shame in taking care of yourself and reaching out for support. The sooner you mention an issue, the faster it can be addressed with help from our support services.</a:t>
            </a:r>
            <a:endParaRPr lang="en-US" dirty="0"/>
          </a:p>
        </p:txBody>
      </p:sp>
      <p:sp>
        <p:nvSpPr>
          <p:cNvPr id="4" name="Footer Placeholder 3">
            <a:extLst>
              <a:ext uri="{FF2B5EF4-FFF2-40B4-BE49-F238E27FC236}">
                <a16:creationId xmlns:a16="http://schemas.microsoft.com/office/drawing/2014/main" id="{2D579E78-205D-43D5-B57E-8874E8B2DC0A}"/>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E5CD624D-57DD-4D74-AB0D-F363C176ACA1}"/>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dirty="0"/>
          </a:p>
        </p:txBody>
      </p:sp>
    </p:spTree>
    <p:extLst>
      <p:ext uri="{BB962C8B-B14F-4D97-AF65-F5344CB8AC3E}">
        <p14:creationId xmlns:p14="http://schemas.microsoft.com/office/powerpoint/2010/main" val="320295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9E85-2AE7-4077-88B6-51F97AE43390}"/>
              </a:ext>
            </a:extLst>
          </p:cNvPr>
          <p:cNvSpPr>
            <a:spLocks noGrp="1"/>
          </p:cNvSpPr>
          <p:nvPr>
            <p:ph type="title"/>
          </p:nvPr>
        </p:nvSpPr>
        <p:spPr/>
        <p:txBody>
          <a:bodyPr/>
          <a:lstStyle/>
          <a:p>
            <a:r>
              <a:rPr lang="en-US" cap="none" dirty="0"/>
              <a:t>(Engineering) Counselling Services</a:t>
            </a:r>
            <a:endParaRPr lang="en-US" dirty="0"/>
          </a:p>
        </p:txBody>
      </p:sp>
      <p:sp>
        <p:nvSpPr>
          <p:cNvPr id="3" name="Content Placeholder 2">
            <a:extLst>
              <a:ext uri="{FF2B5EF4-FFF2-40B4-BE49-F238E27FC236}">
                <a16:creationId xmlns:a16="http://schemas.microsoft.com/office/drawing/2014/main" id="{6C57AD30-F5BE-499C-90FE-F063D184F39B}"/>
              </a:ext>
            </a:extLst>
          </p:cNvPr>
          <p:cNvSpPr>
            <a:spLocks noGrp="1"/>
          </p:cNvSpPr>
          <p:nvPr>
            <p:ph idx="1"/>
          </p:nvPr>
        </p:nvSpPr>
        <p:spPr/>
        <p:txBody>
          <a:bodyPr>
            <a:normAutofit/>
          </a:bodyPr>
          <a:lstStyle/>
          <a:p>
            <a:pPr marL="285750" lvl="1" indent="-285750">
              <a:lnSpc>
                <a:spcPct val="90000"/>
              </a:lnSpc>
              <a:spcBef>
                <a:spcPts val="0"/>
              </a:spcBef>
            </a:pPr>
            <a:r>
              <a:rPr lang="en-CA" sz="2400" dirty="0"/>
              <a:t>Offers a safe, </a:t>
            </a:r>
            <a:r>
              <a:rPr lang="en-CA" sz="2400" dirty="0">
                <a:solidFill>
                  <a:srgbClr val="FF0000"/>
                </a:solidFill>
              </a:rPr>
              <a:t>confidential</a:t>
            </a:r>
            <a:r>
              <a:rPr lang="en-CA" sz="2400" dirty="0"/>
              <a:t> space in which to talk about the stressors in graduate school and life, emotions (including problems with anxiety and depression), and relationships. </a:t>
            </a:r>
          </a:p>
          <a:p>
            <a:pPr marL="285750" lvl="1" indent="-285750">
              <a:lnSpc>
                <a:spcPct val="90000"/>
              </a:lnSpc>
              <a:spcBef>
                <a:spcPts val="0"/>
              </a:spcBef>
            </a:pPr>
            <a:r>
              <a:rPr lang="en-CA" sz="2400" dirty="0"/>
              <a:t>Understand how to navigate issues in your academic and personal life. </a:t>
            </a:r>
          </a:p>
          <a:p>
            <a:pPr marL="285750" lvl="1" indent="-285750">
              <a:lnSpc>
                <a:spcPct val="90000"/>
              </a:lnSpc>
              <a:spcBef>
                <a:spcPts val="0"/>
              </a:spcBef>
            </a:pPr>
            <a:r>
              <a:rPr lang="en-CA" sz="2400" dirty="0"/>
              <a:t>Share your experience, obtain feedback, and explore new ways of coping with issues unique to graduate students in a safe and confidential context.</a:t>
            </a:r>
          </a:p>
          <a:p>
            <a:pPr marL="285750" lvl="1" indent="-285750">
              <a:lnSpc>
                <a:spcPct val="90000"/>
              </a:lnSpc>
              <a:spcBef>
                <a:spcPts val="0"/>
              </a:spcBef>
            </a:pPr>
            <a:r>
              <a:rPr lang="en-CA" sz="2400" dirty="0"/>
              <a:t>Appointments are offered in-person, by phone or video</a:t>
            </a:r>
            <a:endParaRPr lang="en-US" sz="2400" dirty="0"/>
          </a:p>
        </p:txBody>
      </p:sp>
      <p:sp>
        <p:nvSpPr>
          <p:cNvPr id="4" name="Footer Placeholder 3">
            <a:extLst>
              <a:ext uri="{FF2B5EF4-FFF2-40B4-BE49-F238E27FC236}">
                <a16:creationId xmlns:a16="http://schemas.microsoft.com/office/drawing/2014/main" id="{C71C3873-0BF5-400E-A912-424BCAAC7184}"/>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65964C31-3EF0-411B-B04A-7153CDE722FC}"/>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dirty="0"/>
          </a:p>
        </p:txBody>
      </p:sp>
    </p:spTree>
    <p:extLst>
      <p:ext uri="{BB962C8B-B14F-4D97-AF65-F5344CB8AC3E}">
        <p14:creationId xmlns:p14="http://schemas.microsoft.com/office/powerpoint/2010/main" val="145846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Campus Life</a:t>
            </a:r>
          </a:p>
        </p:txBody>
      </p:sp>
      <p:sp>
        <p:nvSpPr>
          <p:cNvPr id="3" name="Title 2"/>
          <p:cNvSpPr>
            <a:spLocks noGrp="1"/>
          </p:cNvSpPr>
          <p:nvPr>
            <p:ph type="title"/>
          </p:nvPr>
        </p:nvSpPr>
        <p:spPr/>
        <p:txBody>
          <a:bodyPr/>
          <a:lstStyle/>
          <a:p>
            <a:r>
              <a:rPr lang="en-US" dirty="0"/>
              <a:t>Student Success</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23</a:t>
            </a:fld>
            <a:endParaRPr lang="en-US" dirty="0"/>
          </a:p>
        </p:txBody>
      </p:sp>
    </p:spTree>
    <p:extLst>
      <p:ext uri="{BB962C8B-B14F-4D97-AF65-F5344CB8AC3E}">
        <p14:creationId xmlns:p14="http://schemas.microsoft.com/office/powerpoint/2010/main" val="168407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3871-8208-42F7-9FB9-2D36EB1BC4F7}"/>
              </a:ext>
            </a:extLst>
          </p:cNvPr>
          <p:cNvSpPr>
            <a:spLocks noGrp="1"/>
          </p:cNvSpPr>
          <p:nvPr>
            <p:ph type="title"/>
          </p:nvPr>
        </p:nvSpPr>
        <p:spPr>
          <a:xfrm>
            <a:off x="259882" y="406400"/>
            <a:ext cx="11569729" cy="895927"/>
          </a:xfrm>
        </p:spPr>
        <p:txBody>
          <a:bodyPr/>
          <a:lstStyle/>
          <a:p>
            <a:r>
              <a:rPr lang="en-US" dirty="0"/>
              <a:t>UWaterloo Portal</a:t>
            </a:r>
          </a:p>
        </p:txBody>
      </p:sp>
      <p:sp>
        <p:nvSpPr>
          <p:cNvPr id="3" name="Content Placeholder 2">
            <a:extLst>
              <a:ext uri="{FF2B5EF4-FFF2-40B4-BE49-F238E27FC236}">
                <a16:creationId xmlns:a16="http://schemas.microsoft.com/office/drawing/2014/main" id="{297B0E25-D0D4-450D-A8E2-C0932FD9F527}"/>
              </a:ext>
            </a:extLst>
          </p:cNvPr>
          <p:cNvSpPr>
            <a:spLocks noGrp="1"/>
          </p:cNvSpPr>
          <p:nvPr>
            <p:ph sz="half" idx="1"/>
          </p:nvPr>
        </p:nvSpPr>
        <p:spPr/>
        <p:txBody>
          <a:bodyPr>
            <a:normAutofit fontScale="85000" lnSpcReduction="20000"/>
          </a:bodyPr>
          <a:lstStyle/>
          <a:p>
            <a:pPr>
              <a:spcBef>
                <a:spcPts val="0"/>
              </a:spcBef>
              <a:spcAft>
                <a:spcPts val="600"/>
              </a:spcAft>
            </a:pPr>
            <a:r>
              <a:rPr lang="en-US" kern="0" dirty="0"/>
              <a:t>Your unique class schedule</a:t>
            </a:r>
          </a:p>
          <a:p>
            <a:pPr>
              <a:spcBef>
                <a:spcPts val="0"/>
              </a:spcBef>
              <a:spcAft>
                <a:spcPts val="600"/>
              </a:spcAft>
            </a:pPr>
            <a:r>
              <a:rPr lang="en-US" kern="0" dirty="0"/>
              <a:t>Learn announcements</a:t>
            </a:r>
          </a:p>
          <a:p>
            <a:pPr>
              <a:spcBef>
                <a:spcPts val="0"/>
              </a:spcBef>
              <a:spcAft>
                <a:spcPts val="600"/>
              </a:spcAft>
            </a:pPr>
            <a:r>
              <a:rPr lang="en-US" kern="0" dirty="0"/>
              <a:t>Event listings and registration</a:t>
            </a:r>
          </a:p>
          <a:p>
            <a:pPr>
              <a:spcBef>
                <a:spcPts val="0"/>
              </a:spcBef>
              <a:spcAft>
                <a:spcPts val="600"/>
              </a:spcAft>
            </a:pPr>
            <a:r>
              <a:rPr lang="en-US" kern="0" dirty="0"/>
              <a:t>Grade calculator</a:t>
            </a:r>
          </a:p>
          <a:p>
            <a:pPr>
              <a:spcBef>
                <a:spcPts val="0"/>
              </a:spcBef>
              <a:spcAft>
                <a:spcPts val="600"/>
              </a:spcAft>
            </a:pPr>
            <a:r>
              <a:rPr lang="en-US" kern="0" dirty="0"/>
              <a:t>Appointment booking</a:t>
            </a:r>
          </a:p>
          <a:p>
            <a:pPr>
              <a:spcBef>
                <a:spcPts val="0"/>
              </a:spcBef>
              <a:spcAft>
                <a:spcPts val="600"/>
              </a:spcAft>
            </a:pPr>
            <a:r>
              <a:rPr lang="en-US" kern="0" dirty="0"/>
              <a:t>Immigration document reminders</a:t>
            </a:r>
          </a:p>
          <a:p>
            <a:pPr>
              <a:spcBef>
                <a:spcPts val="0"/>
              </a:spcBef>
              <a:spcAft>
                <a:spcPts val="600"/>
              </a:spcAft>
            </a:pPr>
            <a:r>
              <a:rPr lang="en-US" kern="0" dirty="0"/>
              <a:t>Tutor Connect </a:t>
            </a:r>
          </a:p>
          <a:p>
            <a:pPr>
              <a:spcBef>
                <a:spcPts val="0"/>
              </a:spcBef>
              <a:spcAft>
                <a:spcPts val="600"/>
              </a:spcAft>
            </a:pPr>
            <a:r>
              <a:rPr lang="en-US" kern="0" dirty="0"/>
              <a:t>Campus map and open classrooms</a:t>
            </a:r>
          </a:p>
          <a:p>
            <a:pPr>
              <a:spcBef>
                <a:spcPts val="0"/>
              </a:spcBef>
              <a:spcAft>
                <a:spcPts val="600"/>
              </a:spcAft>
            </a:pPr>
            <a:r>
              <a:rPr lang="en-US" kern="0" dirty="0"/>
              <a:t>Access Portal: Portal Web: portal.uwaterloo.ca </a:t>
            </a:r>
          </a:p>
          <a:p>
            <a:pPr marL="0" indent="0">
              <a:buNone/>
            </a:pPr>
            <a:endParaRPr lang="en-CA" dirty="0">
              <a:solidFill>
                <a:schemeClr val="accent1"/>
              </a:solidFill>
            </a:endParaRPr>
          </a:p>
          <a:p>
            <a:r>
              <a:rPr lang="en-US" b="1" dirty="0"/>
              <a:t>App available on Google Play or App Store</a:t>
            </a:r>
            <a:endParaRPr lang="en-US" dirty="0">
              <a:solidFill>
                <a:schemeClr val="accent1"/>
              </a:solidFill>
            </a:endParaRPr>
          </a:p>
          <a:p>
            <a:endParaRPr lang="en-US" dirty="0"/>
          </a:p>
        </p:txBody>
      </p:sp>
      <p:sp>
        <p:nvSpPr>
          <p:cNvPr id="5" name="Footer Placeholder 4">
            <a:extLst>
              <a:ext uri="{FF2B5EF4-FFF2-40B4-BE49-F238E27FC236}">
                <a16:creationId xmlns:a16="http://schemas.microsoft.com/office/drawing/2014/main" id="{1180ED8E-4E8C-45C3-8468-731841AC25FF}"/>
              </a:ext>
            </a:extLst>
          </p:cNvPr>
          <p:cNvSpPr>
            <a:spLocks noGrp="1"/>
          </p:cNvSpPr>
          <p:nvPr>
            <p:ph type="ftr" sz="quarter" idx="11"/>
          </p:nvPr>
        </p:nvSpPr>
        <p:spPr/>
        <p:txBody>
          <a:bodyPr/>
          <a:lstStyle/>
          <a:p>
            <a:r>
              <a:rPr lang="en-US" dirty="0"/>
              <a:t>2022 Student Success Webinar</a:t>
            </a:r>
          </a:p>
        </p:txBody>
      </p:sp>
      <p:sp>
        <p:nvSpPr>
          <p:cNvPr id="6" name="Slide Number Placeholder 5">
            <a:extLst>
              <a:ext uri="{FF2B5EF4-FFF2-40B4-BE49-F238E27FC236}">
                <a16:creationId xmlns:a16="http://schemas.microsoft.com/office/drawing/2014/main" id="{FC55345A-A781-47A1-8263-B2F905B622F1}"/>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dirty="0"/>
          </a:p>
        </p:txBody>
      </p:sp>
      <p:pic>
        <p:nvPicPr>
          <p:cNvPr id="10" name="Content Placeholder 6">
            <a:extLst>
              <a:ext uri="{FF2B5EF4-FFF2-40B4-BE49-F238E27FC236}">
                <a16:creationId xmlns:a16="http://schemas.microsoft.com/office/drawing/2014/main" id="{98F313F1-D1CC-49DF-BF62-ACC11418BF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01675" y="955675"/>
            <a:ext cx="2378163" cy="4591050"/>
          </a:xfrm>
          <a:prstGeom prst="rect">
            <a:avLst/>
          </a:prstGeom>
        </p:spPr>
      </p:pic>
    </p:spTree>
    <p:extLst>
      <p:ext uri="{BB962C8B-B14F-4D97-AF65-F5344CB8AC3E}">
        <p14:creationId xmlns:p14="http://schemas.microsoft.com/office/powerpoint/2010/main" val="203019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6642-C469-4713-A6EE-14234636B5C5}"/>
              </a:ext>
            </a:extLst>
          </p:cNvPr>
          <p:cNvSpPr>
            <a:spLocks noGrp="1"/>
          </p:cNvSpPr>
          <p:nvPr>
            <p:ph type="title"/>
          </p:nvPr>
        </p:nvSpPr>
        <p:spPr>
          <a:xfrm>
            <a:off x="259883" y="434108"/>
            <a:ext cx="11569729" cy="895927"/>
          </a:xfrm>
        </p:spPr>
        <p:txBody>
          <a:bodyPr anchor="ctr">
            <a:normAutofit/>
          </a:bodyPr>
          <a:lstStyle/>
          <a:p>
            <a:r>
              <a:rPr lang="en-US" dirty="0"/>
              <a:t>WATERLOO WARRIORS - ATHLETICS AND RECREATION</a:t>
            </a:r>
          </a:p>
        </p:txBody>
      </p:sp>
      <p:sp>
        <p:nvSpPr>
          <p:cNvPr id="3" name="Content Placeholder 2">
            <a:extLst>
              <a:ext uri="{FF2B5EF4-FFF2-40B4-BE49-F238E27FC236}">
                <a16:creationId xmlns:a16="http://schemas.microsoft.com/office/drawing/2014/main" id="{E47418A0-D2C3-40E6-A221-16F283847144}"/>
              </a:ext>
            </a:extLst>
          </p:cNvPr>
          <p:cNvSpPr>
            <a:spLocks noGrp="1"/>
          </p:cNvSpPr>
          <p:nvPr>
            <p:ph sz="half" idx="1"/>
          </p:nvPr>
        </p:nvSpPr>
        <p:spPr>
          <a:xfrm>
            <a:off x="231082" y="1330035"/>
            <a:ext cx="5586855" cy="5318128"/>
          </a:xfrm>
        </p:spPr>
        <p:txBody>
          <a:bodyPr>
            <a:normAutofit fontScale="85000" lnSpcReduction="20000"/>
          </a:bodyPr>
          <a:lstStyle/>
          <a:p>
            <a:pPr>
              <a:lnSpc>
                <a:spcPct val="90000"/>
              </a:lnSpc>
              <a:spcBef>
                <a:spcPts val="0"/>
              </a:spcBef>
              <a:spcAft>
                <a:spcPts val="0"/>
              </a:spcAft>
            </a:pPr>
            <a:r>
              <a:rPr lang="en-US" sz="2000" dirty="0"/>
              <a:t>Check out our facilities (Physical Activities Complex (PAC) and Columbia Icefields (CIF))</a:t>
            </a:r>
          </a:p>
          <a:p>
            <a:pPr marL="0" indent="0">
              <a:lnSpc>
                <a:spcPct val="90000"/>
              </a:lnSpc>
              <a:spcBef>
                <a:spcPts val="0"/>
              </a:spcBef>
              <a:spcAft>
                <a:spcPts val="0"/>
              </a:spcAft>
              <a:buNone/>
            </a:pPr>
            <a:endParaRPr lang="en-US" sz="2000" dirty="0"/>
          </a:p>
          <a:p>
            <a:pPr>
              <a:lnSpc>
                <a:spcPct val="90000"/>
              </a:lnSpc>
              <a:spcBef>
                <a:spcPts val="0"/>
              </a:spcBef>
              <a:spcAft>
                <a:spcPts val="0"/>
              </a:spcAft>
            </a:pPr>
            <a:r>
              <a:rPr lang="en-US" sz="2000" dirty="0"/>
              <a:t>Rec Membership included with your Student Fees. </a:t>
            </a:r>
          </a:p>
          <a:p>
            <a:pPr marL="0" indent="0">
              <a:lnSpc>
                <a:spcPct val="90000"/>
              </a:lnSpc>
              <a:spcBef>
                <a:spcPts val="0"/>
              </a:spcBef>
              <a:spcAft>
                <a:spcPts val="0"/>
              </a:spcAft>
              <a:buNone/>
            </a:pPr>
            <a:endParaRPr lang="en-US" sz="2000" dirty="0"/>
          </a:p>
          <a:p>
            <a:pPr>
              <a:lnSpc>
                <a:spcPct val="90000"/>
              </a:lnSpc>
              <a:spcBef>
                <a:spcPts val="0"/>
              </a:spcBef>
              <a:spcAft>
                <a:spcPts val="0"/>
              </a:spcAft>
            </a:pPr>
            <a:r>
              <a:rPr lang="en-US" sz="2000" dirty="0"/>
              <a:t>Drop-In/Open Rec times available</a:t>
            </a:r>
          </a:p>
          <a:p>
            <a:pPr marL="0" indent="0">
              <a:lnSpc>
                <a:spcPct val="90000"/>
              </a:lnSpc>
              <a:spcBef>
                <a:spcPts val="0"/>
              </a:spcBef>
              <a:spcAft>
                <a:spcPts val="0"/>
              </a:spcAft>
              <a:buNone/>
            </a:pPr>
            <a:endParaRPr lang="en-US" sz="2000" dirty="0"/>
          </a:p>
          <a:p>
            <a:pPr>
              <a:lnSpc>
                <a:spcPct val="90000"/>
              </a:lnSpc>
              <a:spcBef>
                <a:spcPts val="0"/>
              </a:spcBef>
              <a:spcAft>
                <a:spcPts val="0"/>
              </a:spcAft>
            </a:pPr>
            <a:r>
              <a:rPr lang="en-US" sz="2000" dirty="0"/>
              <a:t>Wide range of Rec Programs available:</a:t>
            </a:r>
          </a:p>
          <a:p>
            <a:pPr marL="926306" lvl="2" indent="-285750">
              <a:lnSpc>
                <a:spcPct val="90000"/>
              </a:lnSpc>
              <a:spcBef>
                <a:spcPts val="0"/>
              </a:spcBef>
              <a:spcAft>
                <a:spcPts val="0"/>
              </a:spcAft>
            </a:pPr>
            <a:r>
              <a:rPr lang="en-US" sz="2000" dirty="0"/>
              <a:t>Aquatics</a:t>
            </a:r>
          </a:p>
          <a:p>
            <a:pPr marL="926306" lvl="2" indent="-285750">
              <a:lnSpc>
                <a:spcPct val="90000"/>
              </a:lnSpc>
              <a:spcBef>
                <a:spcPts val="0"/>
              </a:spcBef>
              <a:spcAft>
                <a:spcPts val="0"/>
              </a:spcAft>
            </a:pPr>
            <a:r>
              <a:rPr lang="en-US" sz="2000" dirty="0"/>
              <a:t>Clubs</a:t>
            </a:r>
          </a:p>
          <a:p>
            <a:pPr marL="926306" lvl="2" indent="-285750">
              <a:lnSpc>
                <a:spcPct val="90000"/>
              </a:lnSpc>
              <a:spcBef>
                <a:spcPts val="0"/>
              </a:spcBef>
              <a:spcAft>
                <a:spcPts val="0"/>
              </a:spcAft>
            </a:pPr>
            <a:r>
              <a:rPr lang="en-US" sz="2000" dirty="0"/>
              <a:t>Esports</a:t>
            </a:r>
          </a:p>
          <a:p>
            <a:pPr marL="926306" lvl="2" indent="-285750">
              <a:lnSpc>
                <a:spcPct val="90000"/>
              </a:lnSpc>
              <a:spcBef>
                <a:spcPts val="0"/>
              </a:spcBef>
              <a:spcAft>
                <a:spcPts val="0"/>
              </a:spcAft>
            </a:pPr>
            <a:r>
              <a:rPr lang="en-US" sz="2000" dirty="0"/>
              <a:t>Dance Classes</a:t>
            </a:r>
          </a:p>
          <a:p>
            <a:pPr marL="926306" lvl="2" indent="-285750">
              <a:lnSpc>
                <a:spcPct val="90000"/>
              </a:lnSpc>
              <a:spcBef>
                <a:spcPts val="0"/>
              </a:spcBef>
              <a:spcAft>
                <a:spcPts val="0"/>
              </a:spcAft>
            </a:pPr>
            <a:r>
              <a:rPr lang="en-US" sz="2000" dirty="0"/>
              <a:t>First Aid</a:t>
            </a:r>
          </a:p>
          <a:p>
            <a:pPr marL="926306" lvl="2" indent="-285750">
              <a:lnSpc>
                <a:spcPct val="90000"/>
              </a:lnSpc>
              <a:spcBef>
                <a:spcPts val="0"/>
              </a:spcBef>
              <a:spcAft>
                <a:spcPts val="0"/>
              </a:spcAft>
            </a:pPr>
            <a:r>
              <a:rPr lang="en-US" sz="2000" dirty="0"/>
              <a:t>Fitness Membership</a:t>
            </a:r>
          </a:p>
          <a:p>
            <a:pPr marL="926306" lvl="2" indent="-285750">
              <a:lnSpc>
                <a:spcPct val="90000"/>
              </a:lnSpc>
              <a:spcBef>
                <a:spcPts val="0"/>
              </a:spcBef>
              <a:spcAft>
                <a:spcPts val="0"/>
              </a:spcAft>
            </a:pPr>
            <a:r>
              <a:rPr lang="en-US" sz="2000" dirty="0"/>
              <a:t>Golf Simulator</a:t>
            </a:r>
          </a:p>
          <a:p>
            <a:pPr marL="926306" lvl="2" indent="-285750">
              <a:lnSpc>
                <a:spcPct val="90000"/>
              </a:lnSpc>
              <a:spcBef>
                <a:spcPts val="0"/>
              </a:spcBef>
              <a:spcAft>
                <a:spcPts val="0"/>
              </a:spcAft>
            </a:pPr>
            <a:r>
              <a:rPr lang="en-US" sz="2000" dirty="0"/>
              <a:t>Intramurals </a:t>
            </a:r>
          </a:p>
          <a:p>
            <a:pPr marL="926306" lvl="2" indent="-285750">
              <a:lnSpc>
                <a:spcPct val="90000"/>
              </a:lnSpc>
              <a:spcBef>
                <a:spcPts val="0"/>
              </a:spcBef>
              <a:spcAft>
                <a:spcPts val="0"/>
              </a:spcAft>
            </a:pPr>
            <a:r>
              <a:rPr lang="en-US" sz="2000" dirty="0"/>
              <a:t>Martial Arts</a:t>
            </a:r>
          </a:p>
          <a:p>
            <a:pPr marL="926306" lvl="2" indent="-285750">
              <a:lnSpc>
                <a:spcPct val="90000"/>
              </a:lnSpc>
              <a:spcBef>
                <a:spcPts val="0"/>
              </a:spcBef>
              <a:spcAft>
                <a:spcPts val="0"/>
              </a:spcAft>
            </a:pPr>
            <a:r>
              <a:rPr lang="en-US" sz="2000" dirty="0"/>
              <a:t>Move Your Mind</a:t>
            </a:r>
          </a:p>
          <a:p>
            <a:pPr marL="926306" lvl="2" indent="-285750">
              <a:lnSpc>
                <a:spcPct val="90000"/>
              </a:lnSpc>
              <a:spcBef>
                <a:spcPts val="0"/>
              </a:spcBef>
              <a:spcAft>
                <a:spcPts val="0"/>
              </a:spcAft>
            </a:pPr>
            <a:r>
              <a:rPr lang="en-US" sz="2000" dirty="0"/>
              <a:t>Personal Training</a:t>
            </a:r>
          </a:p>
          <a:p>
            <a:pPr marL="926306" lvl="2" indent="-285750">
              <a:lnSpc>
                <a:spcPct val="90000"/>
              </a:lnSpc>
              <a:spcBef>
                <a:spcPts val="0"/>
              </a:spcBef>
              <a:spcAft>
                <a:spcPts val="0"/>
              </a:spcAft>
            </a:pPr>
            <a:r>
              <a:rPr lang="en-US" sz="2000" dirty="0"/>
              <a:t>Rock Climbing Memberships</a:t>
            </a:r>
          </a:p>
          <a:p>
            <a:pPr marL="926306" lvl="2" indent="-285750">
              <a:lnSpc>
                <a:spcPct val="90000"/>
              </a:lnSpc>
              <a:spcBef>
                <a:spcPts val="0"/>
              </a:spcBef>
              <a:spcAft>
                <a:spcPts val="0"/>
              </a:spcAft>
            </a:pPr>
            <a:r>
              <a:rPr lang="en-US" sz="2000" dirty="0"/>
              <a:t>and more!</a:t>
            </a:r>
          </a:p>
          <a:p>
            <a:pPr marL="640556" lvl="2" indent="0">
              <a:lnSpc>
                <a:spcPct val="90000"/>
              </a:lnSpc>
              <a:spcBef>
                <a:spcPts val="0"/>
              </a:spcBef>
              <a:spcAft>
                <a:spcPts val="0"/>
              </a:spcAft>
              <a:buNone/>
            </a:pPr>
            <a:endParaRPr lang="en-US" sz="2000" dirty="0">
              <a:solidFill>
                <a:srgbClr val="FF0000"/>
              </a:solidFill>
            </a:endParaRPr>
          </a:p>
          <a:p>
            <a:pPr>
              <a:lnSpc>
                <a:spcPct val="90000"/>
              </a:lnSpc>
              <a:spcBef>
                <a:spcPts val="0"/>
              </a:spcBef>
              <a:spcAft>
                <a:spcPts val="0"/>
              </a:spcAft>
            </a:pPr>
            <a:r>
              <a:rPr lang="en-US" sz="2000" dirty="0"/>
              <a:t>Free admission to Varsity games with your </a:t>
            </a:r>
            <a:r>
              <a:rPr lang="en-US" sz="2000" dirty="0" err="1"/>
              <a:t>WatCard</a:t>
            </a:r>
            <a:r>
              <a:rPr lang="en-US" sz="2000" dirty="0"/>
              <a:t>.</a:t>
            </a:r>
          </a:p>
          <a:p>
            <a:pPr lvl="1">
              <a:lnSpc>
                <a:spcPct val="90000"/>
              </a:lnSpc>
              <a:spcBef>
                <a:spcPts val="0"/>
              </a:spcBef>
              <a:spcAft>
                <a:spcPts val="0"/>
              </a:spcAft>
            </a:pPr>
            <a:r>
              <a:rPr lang="en-US" sz="1600" dirty="0"/>
              <a:t>Black and Gold Day at Football (September 10)</a:t>
            </a:r>
          </a:p>
          <a:p>
            <a:pPr marL="457200" lvl="1" indent="0">
              <a:lnSpc>
                <a:spcPct val="90000"/>
              </a:lnSpc>
              <a:spcBef>
                <a:spcPts val="0"/>
              </a:spcBef>
              <a:spcAft>
                <a:spcPts val="0"/>
              </a:spcAft>
              <a:buNone/>
            </a:pPr>
            <a:endParaRPr lang="en-US" sz="1600" dirty="0"/>
          </a:p>
          <a:p>
            <a:pPr marL="186531" indent="-285750">
              <a:lnSpc>
                <a:spcPct val="90000"/>
              </a:lnSpc>
              <a:spcBef>
                <a:spcPts val="0"/>
              </a:spcBef>
              <a:spcAft>
                <a:spcPts val="0"/>
              </a:spcAft>
            </a:pPr>
            <a:r>
              <a:rPr lang="en-US" sz="2000" dirty="0"/>
              <a:t>Check out job and volunteer opportunities</a:t>
            </a:r>
          </a:p>
          <a:p>
            <a:pPr marL="583406" lvl="1" indent="-285750">
              <a:lnSpc>
                <a:spcPct val="90000"/>
              </a:lnSpc>
              <a:spcBef>
                <a:spcPts val="0"/>
              </a:spcBef>
              <a:spcAft>
                <a:spcPts val="0"/>
              </a:spcAft>
            </a:pPr>
            <a:r>
              <a:rPr lang="en-US" sz="1600" dirty="0"/>
              <a:t>www.gowarriorsgo.ca/jobs</a:t>
            </a:r>
          </a:p>
        </p:txBody>
      </p:sp>
      <p:sp>
        <p:nvSpPr>
          <p:cNvPr id="4" name="Footer Placeholder 3">
            <a:extLst>
              <a:ext uri="{FF2B5EF4-FFF2-40B4-BE49-F238E27FC236}">
                <a16:creationId xmlns:a16="http://schemas.microsoft.com/office/drawing/2014/main" id="{02461098-0466-496A-A04C-B05631D8A40C}"/>
              </a:ext>
            </a:extLst>
          </p:cNvPr>
          <p:cNvSpPr>
            <a:spLocks noGrp="1"/>
          </p:cNvSpPr>
          <p:nvPr>
            <p:ph type="ftr" sz="quarter" idx="11"/>
          </p:nvPr>
        </p:nvSpPr>
        <p:spPr>
          <a:xfrm>
            <a:off x="259882" y="6335309"/>
            <a:ext cx="5226517" cy="250337"/>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2022 Student Success Webinar</a:t>
            </a:r>
          </a:p>
        </p:txBody>
      </p:sp>
      <p:pic>
        <p:nvPicPr>
          <p:cNvPr id="8" name="Picture 7">
            <a:extLst>
              <a:ext uri="{FF2B5EF4-FFF2-40B4-BE49-F238E27FC236}">
                <a16:creationId xmlns:a16="http://schemas.microsoft.com/office/drawing/2014/main" id="{5FCCDD55-91F8-423B-AB0B-1F7813646A32}"/>
              </a:ext>
            </a:extLst>
          </p:cNvPr>
          <p:cNvPicPr>
            <a:picLocks noChangeAspect="1"/>
          </p:cNvPicPr>
          <p:nvPr/>
        </p:nvPicPr>
        <p:blipFill>
          <a:blip r:embed="rId2"/>
          <a:stretch>
            <a:fillRect/>
          </a:stretch>
        </p:blipFill>
        <p:spPr>
          <a:xfrm>
            <a:off x="6096000" y="1105764"/>
            <a:ext cx="5241654" cy="2564767"/>
          </a:xfrm>
          <a:prstGeom prst="rect">
            <a:avLst/>
          </a:prstGeom>
        </p:spPr>
      </p:pic>
      <p:pic>
        <p:nvPicPr>
          <p:cNvPr id="10" name="Picture 9">
            <a:extLst>
              <a:ext uri="{FF2B5EF4-FFF2-40B4-BE49-F238E27FC236}">
                <a16:creationId xmlns:a16="http://schemas.microsoft.com/office/drawing/2014/main" id="{7DB15C3C-CC5E-43BA-8680-82701DF0A1D6}"/>
              </a:ext>
            </a:extLst>
          </p:cNvPr>
          <p:cNvPicPr>
            <a:picLocks noChangeAspect="1"/>
          </p:cNvPicPr>
          <p:nvPr/>
        </p:nvPicPr>
        <p:blipFill>
          <a:blip r:embed="rId3"/>
          <a:stretch>
            <a:fillRect/>
          </a:stretch>
        </p:blipFill>
        <p:spPr>
          <a:xfrm>
            <a:off x="6652126" y="3670531"/>
            <a:ext cx="4695825" cy="2543175"/>
          </a:xfrm>
          <a:prstGeom prst="rect">
            <a:avLst/>
          </a:prstGeom>
        </p:spPr>
      </p:pic>
    </p:spTree>
    <p:extLst>
      <p:ext uri="{BB962C8B-B14F-4D97-AF65-F5344CB8AC3E}">
        <p14:creationId xmlns:p14="http://schemas.microsoft.com/office/powerpoint/2010/main" val="156564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BDDF-E6F8-4FB7-8CB7-870573EA0B31}"/>
              </a:ext>
            </a:extLst>
          </p:cNvPr>
          <p:cNvSpPr>
            <a:spLocks noGrp="1"/>
          </p:cNvSpPr>
          <p:nvPr>
            <p:ph type="title"/>
          </p:nvPr>
        </p:nvSpPr>
        <p:spPr/>
        <p:txBody>
          <a:bodyPr/>
          <a:lstStyle/>
          <a:p>
            <a:r>
              <a:rPr lang="en-US" dirty="0"/>
              <a:t>WATERLOO WARRIORS - ATHLETICS AND RECREATION</a:t>
            </a:r>
          </a:p>
        </p:txBody>
      </p:sp>
      <p:sp>
        <p:nvSpPr>
          <p:cNvPr id="3" name="Content Placeholder 2">
            <a:extLst>
              <a:ext uri="{FF2B5EF4-FFF2-40B4-BE49-F238E27FC236}">
                <a16:creationId xmlns:a16="http://schemas.microsoft.com/office/drawing/2014/main" id="{0E61C8C8-A449-4406-84DC-410C74C3D903}"/>
              </a:ext>
            </a:extLst>
          </p:cNvPr>
          <p:cNvSpPr>
            <a:spLocks noGrp="1"/>
          </p:cNvSpPr>
          <p:nvPr>
            <p:ph idx="1"/>
          </p:nvPr>
        </p:nvSpPr>
        <p:spPr>
          <a:xfrm>
            <a:off x="259883" y="1413163"/>
            <a:ext cx="6344117" cy="4595117"/>
          </a:xfrm>
        </p:spPr>
        <p:txBody>
          <a:bodyPr/>
          <a:lstStyle/>
          <a:p>
            <a:r>
              <a:rPr lang="en-US" dirty="0"/>
              <a:t>Sign up for our Warriors Insider Newsletter</a:t>
            </a:r>
          </a:p>
          <a:p>
            <a:pPr lvl="1"/>
            <a:r>
              <a:rPr lang="en-US" dirty="0"/>
              <a:t>www.gowarriorsgo.ca/warriorsinsider </a:t>
            </a:r>
          </a:p>
          <a:p>
            <a:r>
              <a:rPr lang="en-US" dirty="0"/>
              <a:t>Download the Warrior Rec App</a:t>
            </a:r>
          </a:p>
          <a:p>
            <a:r>
              <a:rPr lang="en-US" dirty="0"/>
              <a:t>Stay connected on social media</a:t>
            </a:r>
          </a:p>
          <a:p>
            <a:r>
              <a:rPr lang="en-US" dirty="0"/>
              <a:t>Visit www.gowarriorsgo.ca/fall2022 for a full list of programs this term.</a:t>
            </a:r>
          </a:p>
          <a:p>
            <a:endParaRPr lang="en-US" dirty="0"/>
          </a:p>
        </p:txBody>
      </p:sp>
      <p:sp>
        <p:nvSpPr>
          <p:cNvPr id="4" name="Footer Placeholder 3">
            <a:extLst>
              <a:ext uri="{FF2B5EF4-FFF2-40B4-BE49-F238E27FC236}">
                <a16:creationId xmlns:a16="http://schemas.microsoft.com/office/drawing/2014/main" id="{604AF627-3673-4B9B-A00C-BF510F664619}"/>
              </a:ext>
            </a:extLst>
          </p:cNvPr>
          <p:cNvSpPr>
            <a:spLocks noGrp="1"/>
          </p:cNvSpPr>
          <p:nvPr>
            <p:ph type="ftr" sz="quarter" idx="11"/>
          </p:nvPr>
        </p:nvSpPr>
        <p:spPr/>
        <p:txBody>
          <a:bodyPr/>
          <a:lstStyle/>
          <a:p>
            <a:r>
              <a:rPr lang="en-US" dirty="0"/>
              <a:t>2022 Student Success Webinar</a:t>
            </a:r>
          </a:p>
        </p:txBody>
      </p:sp>
      <p:pic>
        <p:nvPicPr>
          <p:cNvPr id="6" name="Picture 5">
            <a:extLst>
              <a:ext uri="{FF2B5EF4-FFF2-40B4-BE49-F238E27FC236}">
                <a16:creationId xmlns:a16="http://schemas.microsoft.com/office/drawing/2014/main" id="{8335F106-080E-4F6A-82BE-0B98DC46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807" y="3529338"/>
            <a:ext cx="2322984" cy="2322984"/>
          </a:xfrm>
          <a:prstGeom prst="rect">
            <a:avLst/>
          </a:prstGeom>
        </p:spPr>
      </p:pic>
      <p:pic>
        <p:nvPicPr>
          <p:cNvPr id="7" name="Picture 6">
            <a:extLst>
              <a:ext uri="{FF2B5EF4-FFF2-40B4-BE49-F238E27FC236}">
                <a16:creationId xmlns:a16="http://schemas.microsoft.com/office/drawing/2014/main" id="{37C63966-369D-41BC-A4FB-DDB9210A44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04000" y="1330035"/>
            <a:ext cx="2901208" cy="2043345"/>
          </a:xfrm>
          <a:prstGeom prst="rect">
            <a:avLst/>
          </a:prstGeom>
        </p:spPr>
      </p:pic>
      <p:pic>
        <p:nvPicPr>
          <p:cNvPr id="8" name="Picture 7">
            <a:extLst>
              <a:ext uri="{FF2B5EF4-FFF2-40B4-BE49-F238E27FC236}">
                <a16:creationId xmlns:a16="http://schemas.microsoft.com/office/drawing/2014/main" id="{148D19E1-25AF-45E5-80AE-85B5D13A91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80020" y="1628429"/>
            <a:ext cx="2375940" cy="4223893"/>
          </a:xfrm>
          <a:prstGeom prst="rect">
            <a:avLst/>
          </a:prstGeom>
        </p:spPr>
      </p:pic>
    </p:spTree>
    <p:extLst>
      <p:ext uri="{BB962C8B-B14F-4D97-AF65-F5344CB8AC3E}">
        <p14:creationId xmlns:p14="http://schemas.microsoft.com/office/powerpoint/2010/main" val="407609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BF38-CC17-40BE-8332-B3E7CB49DFB3}"/>
              </a:ext>
            </a:extLst>
          </p:cNvPr>
          <p:cNvSpPr>
            <a:spLocks noGrp="1"/>
          </p:cNvSpPr>
          <p:nvPr>
            <p:ph type="title"/>
          </p:nvPr>
        </p:nvSpPr>
        <p:spPr/>
        <p:txBody>
          <a:bodyPr>
            <a:normAutofit/>
          </a:bodyPr>
          <a:lstStyle/>
          <a:p>
            <a:r>
              <a:rPr lang="en-US" spc="38" dirty="0"/>
              <a:t>Graduate Student Association</a:t>
            </a:r>
            <a:endParaRPr lang="en-US" dirty="0"/>
          </a:p>
        </p:txBody>
      </p:sp>
      <p:sp>
        <p:nvSpPr>
          <p:cNvPr id="4" name="Footer Placeholder 3">
            <a:extLst>
              <a:ext uri="{FF2B5EF4-FFF2-40B4-BE49-F238E27FC236}">
                <a16:creationId xmlns:a16="http://schemas.microsoft.com/office/drawing/2014/main" id="{EE459E9C-A9C8-4CFA-85E5-D324C6994EC3}"/>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296838B1-170A-4817-94E5-3E96FEC06D47}"/>
              </a:ext>
            </a:extLst>
          </p:cNvPr>
          <p:cNvSpPr>
            <a:spLocks noGrp="1"/>
          </p:cNvSpPr>
          <p:nvPr>
            <p:ph type="sldNum" sz="quarter" idx="12"/>
          </p:nvPr>
        </p:nvSpPr>
        <p:spPr/>
        <p:txBody>
          <a:bodyPr/>
          <a:lstStyle/>
          <a:p>
            <a:r>
              <a:rPr lang="en-US"/>
              <a:t>PAGE  </a:t>
            </a:r>
            <a:fld id="{93005692-73BE-493E-93AB-ECD6027A7652}" type="slidenum">
              <a:rPr lang="en-US" smtClean="0"/>
              <a:pPr/>
              <a:t>27</a:t>
            </a:fld>
            <a:endParaRPr lang="en-US" dirty="0"/>
          </a:p>
        </p:txBody>
      </p:sp>
      <p:pic>
        <p:nvPicPr>
          <p:cNvPr id="6" name="Content Placeholder 5">
            <a:extLst>
              <a:ext uri="{FF2B5EF4-FFF2-40B4-BE49-F238E27FC236}">
                <a16:creationId xmlns:a16="http://schemas.microsoft.com/office/drawing/2014/main" id="{6A05915D-98A0-403A-A619-6262EFAADFBC}"/>
              </a:ext>
            </a:extLst>
          </p:cNvPr>
          <p:cNvPicPr>
            <a:picLocks noGrp="1" noChangeAspect="1"/>
          </p:cNvPicPr>
          <p:nvPr>
            <p:ph idx="1"/>
          </p:nvPr>
        </p:nvPicPr>
        <p:blipFill>
          <a:blip r:embed="rId2"/>
          <a:stretch>
            <a:fillRect/>
          </a:stretch>
        </p:blipFill>
        <p:spPr>
          <a:xfrm>
            <a:off x="1979947" y="1330035"/>
            <a:ext cx="8226689" cy="4627513"/>
          </a:xfrm>
          <a:prstGeom prst="rect">
            <a:avLst/>
          </a:prstGeom>
        </p:spPr>
      </p:pic>
    </p:spTree>
    <p:extLst>
      <p:ext uri="{BB962C8B-B14F-4D97-AF65-F5344CB8AC3E}">
        <p14:creationId xmlns:p14="http://schemas.microsoft.com/office/powerpoint/2010/main" val="2033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AB5A-44AE-4609-8017-40193FE1AE40}"/>
              </a:ext>
            </a:extLst>
          </p:cNvPr>
          <p:cNvSpPr>
            <a:spLocks noGrp="1"/>
          </p:cNvSpPr>
          <p:nvPr>
            <p:ph type="title"/>
          </p:nvPr>
        </p:nvSpPr>
        <p:spPr/>
        <p:txBody>
          <a:bodyPr/>
          <a:lstStyle/>
          <a:p>
            <a:r>
              <a:rPr lang="en-US" spc="38" dirty="0"/>
              <a:t>Graduate Student Association</a:t>
            </a:r>
            <a:endParaRPr lang="en-US" dirty="0"/>
          </a:p>
        </p:txBody>
      </p:sp>
      <p:sp>
        <p:nvSpPr>
          <p:cNvPr id="4" name="Footer Placeholder 3">
            <a:extLst>
              <a:ext uri="{FF2B5EF4-FFF2-40B4-BE49-F238E27FC236}">
                <a16:creationId xmlns:a16="http://schemas.microsoft.com/office/drawing/2014/main" id="{E982ED89-6501-4BC8-B7BB-F5E9925CC17E}"/>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A7CAA0EC-EF62-4D7A-B530-B344D774E43C}"/>
              </a:ext>
            </a:extLst>
          </p:cNvPr>
          <p:cNvSpPr>
            <a:spLocks noGrp="1"/>
          </p:cNvSpPr>
          <p:nvPr>
            <p:ph type="sldNum" sz="quarter" idx="12"/>
          </p:nvPr>
        </p:nvSpPr>
        <p:spPr/>
        <p:txBody>
          <a:bodyPr/>
          <a:lstStyle/>
          <a:p>
            <a:r>
              <a:rPr lang="en-US"/>
              <a:t>PAGE  </a:t>
            </a:r>
            <a:fld id="{93005692-73BE-493E-93AB-ECD6027A7652}" type="slidenum">
              <a:rPr lang="en-US" smtClean="0"/>
              <a:pPr/>
              <a:t>28</a:t>
            </a:fld>
            <a:endParaRPr lang="en-US" dirty="0"/>
          </a:p>
        </p:txBody>
      </p:sp>
      <p:sp>
        <p:nvSpPr>
          <p:cNvPr id="7" name="TextBox 6">
            <a:extLst>
              <a:ext uri="{FF2B5EF4-FFF2-40B4-BE49-F238E27FC236}">
                <a16:creationId xmlns:a16="http://schemas.microsoft.com/office/drawing/2014/main" id="{36EF63F9-FB11-40F1-B842-D7C90BF83EED}"/>
              </a:ext>
            </a:extLst>
          </p:cNvPr>
          <p:cNvSpPr txBox="1"/>
          <p:nvPr/>
        </p:nvSpPr>
        <p:spPr>
          <a:xfrm>
            <a:off x="277579" y="5763652"/>
            <a:ext cx="9695847" cy="369332"/>
          </a:xfrm>
          <a:prstGeom prst="rect">
            <a:avLst/>
          </a:prstGeom>
          <a:noFill/>
        </p:spPr>
        <p:txBody>
          <a:bodyPr wrap="square">
            <a:spAutoFit/>
          </a:bodyPr>
          <a:lstStyle/>
          <a:p>
            <a:pPr lvl="1">
              <a:spcAft>
                <a:spcPts val="1200"/>
              </a:spcAft>
              <a:buClr>
                <a:schemeClr val="accent1">
                  <a:lumMod val="60000"/>
                  <a:lumOff val="40000"/>
                </a:schemeClr>
              </a:buClr>
            </a:pPr>
            <a:r>
              <a:rPr lang="en-US" dirty="0">
                <a:cs typeface="Calibri" panose="020F0502020204030204" pitchFamily="34" charset="0"/>
              </a:rPr>
              <a:t>Find out more about the GSA’s services and how to get involved at:  </a:t>
            </a:r>
            <a:r>
              <a:rPr lang="en-CA" dirty="0">
                <a:solidFill>
                  <a:schemeClr val="accent1"/>
                </a:solidFill>
                <a:hlinkClick r:id="rId2">
                  <a:extLst>
                    <a:ext uri="{A12FA001-AC4F-418D-AE19-62706E023703}">
                      <ahyp:hlinkClr xmlns:ahyp="http://schemas.microsoft.com/office/drawing/2018/hyperlinkcolor" val="tx"/>
                    </a:ext>
                  </a:extLst>
                </a:hlinkClick>
              </a:rPr>
              <a:t>https://gsauw.ca</a:t>
            </a:r>
            <a:endParaRPr lang="en-US" dirty="0">
              <a:solidFill>
                <a:schemeClr val="accent1"/>
              </a:solidFill>
              <a:cs typeface="Calibri" panose="020F0502020204030204" pitchFamily="34" charset="0"/>
            </a:endParaRPr>
          </a:p>
        </p:txBody>
      </p:sp>
      <p:pic>
        <p:nvPicPr>
          <p:cNvPr id="21" name="Content Placeholder 11">
            <a:extLst>
              <a:ext uri="{FF2B5EF4-FFF2-40B4-BE49-F238E27FC236}">
                <a16:creationId xmlns:a16="http://schemas.microsoft.com/office/drawing/2014/main" id="{35628918-2439-BE2D-BE7D-3499BF285D9B}"/>
              </a:ext>
            </a:extLst>
          </p:cNvPr>
          <p:cNvPicPr>
            <a:picLocks noGrp="1" noChangeAspect="1"/>
          </p:cNvPicPr>
          <p:nvPr>
            <p:ph sz="half" idx="1"/>
          </p:nvPr>
        </p:nvPicPr>
        <p:blipFill>
          <a:blip r:embed="rId3"/>
          <a:stretch>
            <a:fillRect/>
          </a:stretch>
        </p:blipFill>
        <p:spPr>
          <a:xfrm>
            <a:off x="1476566" y="1343435"/>
            <a:ext cx="3172268" cy="4420217"/>
          </a:xfrm>
        </p:spPr>
      </p:pic>
      <p:pic>
        <p:nvPicPr>
          <p:cNvPr id="19" name="Content Placeholder 18">
            <a:extLst>
              <a:ext uri="{FF2B5EF4-FFF2-40B4-BE49-F238E27FC236}">
                <a16:creationId xmlns:a16="http://schemas.microsoft.com/office/drawing/2014/main" id="{91C396A7-2022-ADAB-811E-0F5DF1FEB7AB}"/>
              </a:ext>
            </a:extLst>
          </p:cNvPr>
          <p:cNvPicPr>
            <a:picLocks noGrp="1" noChangeAspect="1"/>
          </p:cNvPicPr>
          <p:nvPr>
            <p:ph sz="half" idx="2"/>
          </p:nvPr>
        </p:nvPicPr>
        <p:blipFill>
          <a:blip r:embed="rId4"/>
          <a:stretch>
            <a:fillRect/>
          </a:stretch>
        </p:blipFill>
        <p:spPr>
          <a:xfrm>
            <a:off x="5756381" y="1773475"/>
            <a:ext cx="4686954" cy="2467319"/>
          </a:xfrm>
          <a:prstGeom prst="rect">
            <a:avLst/>
          </a:prstGeom>
        </p:spPr>
      </p:pic>
      <p:pic>
        <p:nvPicPr>
          <p:cNvPr id="24" name="Content Placeholder 7">
            <a:extLst>
              <a:ext uri="{FF2B5EF4-FFF2-40B4-BE49-F238E27FC236}">
                <a16:creationId xmlns:a16="http://schemas.microsoft.com/office/drawing/2014/main" id="{70E17FD3-4402-3B25-1E70-68396DAF5C6C}"/>
              </a:ext>
            </a:extLst>
          </p:cNvPr>
          <p:cNvPicPr>
            <a:picLocks noChangeAspect="1"/>
          </p:cNvPicPr>
          <p:nvPr/>
        </p:nvPicPr>
        <p:blipFill>
          <a:blip r:embed="rId5"/>
          <a:stretch>
            <a:fillRect/>
          </a:stretch>
        </p:blipFill>
        <p:spPr>
          <a:xfrm>
            <a:off x="5782087" y="4240794"/>
            <a:ext cx="4788685" cy="1219370"/>
          </a:xfrm>
          <a:prstGeom prst="rect">
            <a:avLst/>
          </a:prstGeom>
        </p:spPr>
      </p:pic>
    </p:spTree>
    <p:extLst>
      <p:ext uri="{BB962C8B-B14F-4D97-AF65-F5344CB8AC3E}">
        <p14:creationId xmlns:p14="http://schemas.microsoft.com/office/powerpoint/2010/main" val="27310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D086-E74C-47F7-BE54-EBC8D5A9993E}"/>
              </a:ext>
            </a:extLst>
          </p:cNvPr>
          <p:cNvSpPr>
            <a:spLocks noGrp="1"/>
          </p:cNvSpPr>
          <p:nvPr>
            <p:ph type="title"/>
          </p:nvPr>
        </p:nvSpPr>
        <p:spPr/>
        <p:txBody>
          <a:bodyPr>
            <a:normAutofit/>
          </a:bodyPr>
          <a:lstStyle/>
          <a:p>
            <a:r>
              <a:rPr lang="en-US" sz="3600" spc="38" dirty="0"/>
              <a:t>Glow Centre</a:t>
            </a:r>
            <a:endParaRPr lang="en-US" dirty="0"/>
          </a:p>
        </p:txBody>
      </p:sp>
      <p:sp>
        <p:nvSpPr>
          <p:cNvPr id="3" name="Content Placeholder 2">
            <a:extLst>
              <a:ext uri="{FF2B5EF4-FFF2-40B4-BE49-F238E27FC236}">
                <a16:creationId xmlns:a16="http://schemas.microsoft.com/office/drawing/2014/main" id="{E9282F65-1674-4C74-9C51-BFD02195D55B}"/>
              </a:ext>
            </a:extLst>
          </p:cNvPr>
          <p:cNvSpPr>
            <a:spLocks noGrp="1"/>
          </p:cNvSpPr>
          <p:nvPr>
            <p:ph idx="1"/>
          </p:nvPr>
        </p:nvSpPr>
        <p:spPr/>
        <p:txBody>
          <a:bodyPr>
            <a:normAutofit fontScale="92500" lnSpcReduction="20000"/>
          </a:bodyPr>
          <a:lstStyle/>
          <a:p>
            <a:r>
              <a:rPr lang="en-US" sz="2400" dirty="0">
                <a:latin typeface="+mn-lt"/>
                <a:ea typeface="Cambria" panose="02040503050406030204" pitchFamily="18" charset="0"/>
              </a:rPr>
              <a:t>Glow is the oldest continually-running university-based 2SLGBTQ+ group in Canada. Glow promotes a healthy attitude towards all sexual orientations and gender identities on the UWaterloo campus by providing a wide variety of services including peer support, social events, advocacy work, and other resources. </a:t>
            </a:r>
            <a:br>
              <a:rPr lang="en-CA" sz="2400" dirty="0"/>
            </a:br>
            <a:br>
              <a:rPr lang="en-US" sz="2400" dirty="0">
                <a:latin typeface="+mn-lt"/>
                <a:ea typeface="Cambria" panose="02040503050406030204" pitchFamily="18" charset="0"/>
              </a:rPr>
            </a:br>
            <a:r>
              <a:rPr lang="en-US" sz="2400" b="1" dirty="0">
                <a:latin typeface="+mn-lt"/>
                <a:ea typeface="Cambria" panose="02040503050406030204" pitchFamily="18" charset="0"/>
              </a:rPr>
              <a:t>Some of our Services &amp; Resources:</a:t>
            </a:r>
            <a:br>
              <a:rPr lang="en-US" sz="2400" dirty="0">
                <a:latin typeface="+mn-lt"/>
                <a:ea typeface="Cambria" panose="02040503050406030204" pitchFamily="18" charset="0"/>
              </a:rPr>
            </a:br>
            <a:r>
              <a:rPr lang="en-US" sz="2400" dirty="0">
                <a:latin typeface="+mn-lt"/>
                <a:ea typeface="Cambria" panose="02040503050406030204" pitchFamily="18" charset="0"/>
              </a:rPr>
              <a:t>Peer Support, Community Outreach, Social Events, the Glow Lending Library, Incident Reporting, Trans Resources, and Gender-Neutral Washrooms list</a:t>
            </a:r>
            <a:br>
              <a:rPr lang="en-US" sz="2400" dirty="0">
                <a:latin typeface="+mn-lt"/>
                <a:ea typeface="Cambria" panose="02040503050406030204" pitchFamily="18" charset="0"/>
              </a:rPr>
            </a:br>
            <a:br>
              <a:rPr lang="en-US" sz="2400" dirty="0">
                <a:latin typeface="+mn-lt"/>
                <a:ea typeface="Cambria" panose="02040503050406030204" pitchFamily="18" charset="0"/>
              </a:rPr>
            </a:br>
            <a:r>
              <a:rPr lang="en-US" sz="2400" b="1" dirty="0">
                <a:latin typeface="+mn-lt"/>
                <a:ea typeface="Cambria" panose="02040503050406030204" pitchFamily="18" charset="0"/>
              </a:rPr>
              <a:t>Works under three policies/principles:</a:t>
            </a:r>
            <a:br>
              <a:rPr lang="en-US" sz="2400" b="1" dirty="0">
                <a:latin typeface="+mn-lt"/>
                <a:ea typeface="Cambria" panose="02040503050406030204" pitchFamily="18" charset="0"/>
              </a:rPr>
            </a:br>
            <a:r>
              <a:rPr lang="en-US" sz="2400" dirty="0">
                <a:latin typeface="+mn-lt"/>
                <a:ea typeface="Cambria" panose="02040503050406030204" pitchFamily="18" charset="0"/>
              </a:rPr>
              <a:t>Confidentiality</a:t>
            </a:r>
            <a:br>
              <a:rPr lang="en-US" sz="2400" dirty="0">
                <a:latin typeface="+mn-lt"/>
                <a:ea typeface="Cambria" panose="02040503050406030204" pitchFamily="18" charset="0"/>
              </a:rPr>
            </a:br>
            <a:r>
              <a:rPr lang="en-US" sz="2400" dirty="0">
                <a:latin typeface="+mn-lt"/>
                <a:ea typeface="Cambria" panose="02040503050406030204" pitchFamily="18" charset="0"/>
              </a:rPr>
              <a:t>Safe Space</a:t>
            </a:r>
            <a:br>
              <a:rPr lang="en-US" sz="2400" dirty="0">
                <a:latin typeface="+mn-lt"/>
                <a:ea typeface="Cambria" panose="02040503050406030204" pitchFamily="18" charset="0"/>
              </a:rPr>
            </a:br>
            <a:r>
              <a:rPr lang="en-US" sz="2400" dirty="0">
                <a:latin typeface="+mn-lt"/>
                <a:ea typeface="Cambria" panose="02040503050406030204" pitchFamily="18" charset="0"/>
              </a:rPr>
              <a:t>Inclusion</a:t>
            </a:r>
            <a:br>
              <a:rPr lang="en-US" sz="2400" dirty="0">
                <a:latin typeface="+mn-lt"/>
                <a:ea typeface="Cambria" panose="02040503050406030204" pitchFamily="18" charset="0"/>
              </a:rPr>
            </a:br>
            <a:br>
              <a:rPr lang="en-US" sz="2400" dirty="0">
                <a:latin typeface="+mn-lt"/>
                <a:ea typeface="Cambria" panose="02040503050406030204" pitchFamily="18" charset="0"/>
              </a:rPr>
            </a:br>
            <a:r>
              <a:rPr lang="en-US" sz="2400" dirty="0">
                <a:latin typeface="+mn-lt"/>
                <a:ea typeface="Cambria" panose="02040503050406030204" pitchFamily="18" charset="0"/>
              </a:rPr>
              <a:t>For more information, visit: </a:t>
            </a:r>
            <a:br>
              <a:rPr lang="en-US" sz="2400" dirty="0">
                <a:latin typeface="+mn-lt"/>
                <a:ea typeface="Cambria" panose="02040503050406030204" pitchFamily="18" charset="0"/>
              </a:rPr>
            </a:br>
            <a:r>
              <a:rPr lang="en-CA" sz="2400" dirty="0">
                <a:solidFill>
                  <a:schemeClr val="accent1"/>
                </a:solidFill>
                <a:latin typeface="+mn-lt"/>
                <a:ea typeface="Cambria" panose="02040503050406030204" pitchFamily="18" charset="0"/>
                <a:hlinkClick r:id="rId2">
                  <a:extLst>
                    <a:ext uri="{A12FA001-AC4F-418D-AE19-62706E023703}">
                      <ahyp:hlinkClr xmlns:ahyp="http://schemas.microsoft.com/office/drawing/2018/hyperlinkcolor" val="tx"/>
                    </a:ext>
                  </a:extLst>
                </a:hlinkClick>
              </a:rPr>
              <a:t>https://wusa.ca/services/glow-centre-sexual-and-gender-diversity</a:t>
            </a:r>
            <a:endParaRPr lang="en-US" dirty="0">
              <a:solidFill>
                <a:schemeClr val="accent1"/>
              </a:solidFill>
            </a:endParaRPr>
          </a:p>
        </p:txBody>
      </p:sp>
      <p:sp>
        <p:nvSpPr>
          <p:cNvPr id="4" name="Footer Placeholder 3">
            <a:extLst>
              <a:ext uri="{FF2B5EF4-FFF2-40B4-BE49-F238E27FC236}">
                <a16:creationId xmlns:a16="http://schemas.microsoft.com/office/drawing/2014/main" id="{E3F53DDD-7C37-4497-88F6-13A1E9CE1D55}"/>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0B74BD3A-6297-4027-B593-67CECE25E208}"/>
              </a:ext>
            </a:extLst>
          </p:cNvPr>
          <p:cNvSpPr>
            <a:spLocks noGrp="1"/>
          </p:cNvSpPr>
          <p:nvPr>
            <p:ph type="sldNum" sz="quarter" idx="12"/>
          </p:nvPr>
        </p:nvSpPr>
        <p:spPr/>
        <p:txBody>
          <a:bodyPr/>
          <a:lstStyle/>
          <a:p>
            <a:r>
              <a:rPr lang="en-US"/>
              <a:t>PAGE  </a:t>
            </a:r>
            <a:fld id="{93005692-73BE-493E-93AB-ECD6027A7652}" type="slidenum">
              <a:rPr lang="en-US" smtClean="0"/>
              <a:pPr/>
              <a:t>29</a:t>
            </a:fld>
            <a:endParaRPr lang="en-US" dirty="0"/>
          </a:p>
        </p:txBody>
      </p:sp>
      <p:pic>
        <p:nvPicPr>
          <p:cNvPr id="6" name="Content Placeholder 7">
            <a:extLst>
              <a:ext uri="{FF2B5EF4-FFF2-40B4-BE49-F238E27FC236}">
                <a16:creationId xmlns:a16="http://schemas.microsoft.com/office/drawing/2014/main" id="{7109E59B-5903-4A20-B2AB-B55DD289A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119" y="3051976"/>
            <a:ext cx="3508490" cy="2795097"/>
          </a:xfrm>
          <a:prstGeom prst="rect">
            <a:avLst/>
          </a:prstGeom>
        </p:spPr>
      </p:pic>
    </p:spTree>
    <p:extLst>
      <p:ext uri="{BB962C8B-B14F-4D97-AF65-F5344CB8AC3E}">
        <p14:creationId xmlns:p14="http://schemas.microsoft.com/office/powerpoint/2010/main" val="29728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sz="half" idx="2"/>
          </p:nvPr>
        </p:nvSpPr>
        <p:spPr>
          <a:xfrm>
            <a:off x="259882" y="1330035"/>
            <a:ext cx="5238327" cy="4461375"/>
          </a:xfrm>
        </p:spPr>
        <p:txBody>
          <a:bodyPr>
            <a:noAutofit/>
          </a:bodyPr>
          <a:lstStyle/>
          <a:p>
            <a:pPr marL="342900" indent="-342900">
              <a:buFont typeface="+mj-lt"/>
              <a:buAutoNum type="arabicPeriod"/>
            </a:pPr>
            <a:r>
              <a:rPr lang="en-CA" sz="1400" dirty="0"/>
              <a:t>Associate Dean’s Welcome (5 min)</a:t>
            </a:r>
          </a:p>
          <a:p>
            <a:pPr marL="342900" indent="-342900">
              <a:buFont typeface="+mj-lt"/>
              <a:buAutoNum type="arabicPeriod"/>
            </a:pPr>
            <a:r>
              <a:rPr lang="en-CA" sz="1400" dirty="0"/>
              <a:t>Program Information (10 min) </a:t>
            </a:r>
          </a:p>
          <a:p>
            <a:pPr lvl="1"/>
            <a:r>
              <a:rPr lang="en-CA" sz="1400" dirty="0"/>
              <a:t>Course Planning &amp; Advising </a:t>
            </a:r>
          </a:p>
          <a:p>
            <a:pPr lvl="1"/>
            <a:r>
              <a:rPr lang="en-CA" sz="1400" dirty="0"/>
              <a:t>Teaching Assistantships </a:t>
            </a:r>
          </a:p>
          <a:p>
            <a:pPr lvl="1"/>
            <a:r>
              <a:rPr lang="en-CA" sz="1400" dirty="0"/>
              <a:t>Advice from a Student</a:t>
            </a:r>
          </a:p>
          <a:p>
            <a:pPr marL="342900" indent="-342900">
              <a:buFont typeface="+mj-lt"/>
              <a:buAutoNum type="arabicPeriod"/>
            </a:pPr>
            <a:r>
              <a:rPr lang="en-CA" sz="1400" dirty="0"/>
              <a:t>Student Success (45 min)</a:t>
            </a:r>
          </a:p>
          <a:p>
            <a:pPr lvl="1"/>
            <a:r>
              <a:rPr lang="en-CA" sz="1400" dirty="0"/>
              <a:t>Health and Wellness</a:t>
            </a:r>
          </a:p>
          <a:p>
            <a:pPr lvl="1"/>
            <a:r>
              <a:rPr lang="en-CA" sz="1400" dirty="0"/>
              <a:t>Campus Life</a:t>
            </a:r>
          </a:p>
          <a:p>
            <a:pPr lvl="1"/>
            <a:r>
              <a:rPr lang="en-CA" sz="1400" dirty="0"/>
              <a:t>Career and Academic Resources</a:t>
            </a:r>
          </a:p>
          <a:p>
            <a:pPr lvl="1"/>
            <a:r>
              <a:rPr lang="en-CA" sz="1400" dirty="0"/>
              <a:t>International Student Support</a:t>
            </a:r>
          </a:p>
          <a:p>
            <a:pPr lvl="1"/>
            <a:r>
              <a:rPr lang="en-CA" sz="1400" dirty="0"/>
              <a:t>Academic Integrity</a:t>
            </a:r>
          </a:p>
          <a:p>
            <a:pPr marL="342900" indent="-342900">
              <a:buFont typeface="+mj-lt"/>
              <a:buAutoNum type="arabicPeriod"/>
            </a:pPr>
            <a:r>
              <a:rPr lang="en-CA" sz="1400" dirty="0"/>
              <a:t>Questions from you! (30 min)</a:t>
            </a:r>
            <a:endParaRPr lang="en-CA" sz="1600" dirty="0"/>
          </a:p>
        </p:txBody>
      </p:sp>
      <p:sp>
        <p:nvSpPr>
          <p:cNvPr id="17" name="Title 16"/>
          <p:cNvSpPr>
            <a:spLocks noGrp="1"/>
          </p:cNvSpPr>
          <p:nvPr>
            <p:ph type="title"/>
          </p:nvPr>
        </p:nvSpPr>
        <p:spPr/>
        <p:txBody>
          <a:bodyPr/>
          <a:lstStyle/>
          <a:p>
            <a:r>
              <a:rPr lang="en-US" dirty="0"/>
              <a:t>Agenda</a:t>
            </a:r>
            <a:endParaRPr lang="en-CA" dirty="0"/>
          </a:p>
        </p:txBody>
      </p:sp>
      <p:sp>
        <p:nvSpPr>
          <p:cNvPr id="5" name="Footer Placeholder 4"/>
          <p:cNvSpPr>
            <a:spLocks noGrp="1"/>
          </p:cNvSpPr>
          <p:nvPr>
            <p:ph type="ftr" sz="quarter" idx="11"/>
          </p:nvPr>
        </p:nvSpPr>
        <p:spPr/>
        <p:txBody>
          <a:bodyPr/>
          <a:lstStyle/>
          <a:p>
            <a:r>
              <a:rPr lang="en-US" dirty="0"/>
              <a:t>2022 Student Success Webinar</a:t>
            </a:r>
          </a:p>
        </p:txBody>
      </p:sp>
      <p:sp>
        <p:nvSpPr>
          <p:cNvPr id="6" name="Slide Number Placeholder 5"/>
          <p:cNvSpPr>
            <a:spLocks noGrp="1"/>
          </p:cNvSpPr>
          <p:nvPr>
            <p:ph type="sldNum" sz="quarter" idx="12"/>
          </p:nvPr>
        </p:nvSpPr>
        <p:spPr/>
        <p:txBody>
          <a:bodyPr/>
          <a:lstStyle/>
          <a:p>
            <a:fld id="{93005692-73BE-493E-93AB-ECD6027A7652}" type="slidenum">
              <a:rPr lang="en-US" smtClean="0"/>
              <a:pPr/>
              <a:t>3</a:t>
            </a:fld>
            <a:endParaRPr lang="en-US" dirty="0"/>
          </a:p>
        </p:txBody>
      </p:sp>
      <p:pic>
        <p:nvPicPr>
          <p:cNvPr id="23" name="Content Placeholder 22"/>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23503" b="19121"/>
          <a:stretch/>
        </p:blipFill>
        <p:spPr>
          <a:xfrm>
            <a:off x="5791201" y="885825"/>
            <a:ext cx="6400800" cy="4611941"/>
          </a:xfrm>
          <a:prstGeom prst="rect">
            <a:avLst/>
          </a:prstGeom>
        </p:spPr>
      </p:pic>
    </p:spTree>
    <p:extLst>
      <p:ext uri="{BB962C8B-B14F-4D97-AF65-F5344CB8AC3E}">
        <p14:creationId xmlns:p14="http://schemas.microsoft.com/office/powerpoint/2010/main" val="20278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Academic &amp; Career Resources</a:t>
            </a:r>
          </a:p>
        </p:txBody>
      </p:sp>
      <p:sp>
        <p:nvSpPr>
          <p:cNvPr id="3" name="Title 2"/>
          <p:cNvSpPr>
            <a:spLocks noGrp="1"/>
          </p:cNvSpPr>
          <p:nvPr>
            <p:ph type="title"/>
          </p:nvPr>
        </p:nvSpPr>
        <p:spPr/>
        <p:txBody>
          <a:bodyPr/>
          <a:lstStyle/>
          <a:p>
            <a:r>
              <a:rPr lang="en-US" dirty="0"/>
              <a:t>Student Success</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30</a:t>
            </a:fld>
            <a:endParaRPr lang="en-US" dirty="0"/>
          </a:p>
        </p:txBody>
      </p:sp>
    </p:spTree>
    <p:extLst>
      <p:ext uri="{BB962C8B-B14F-4D97-AF65-F5344CB8AC3E}">
        <p14:creationId xmlns:p14="http://schemas.microsoft.com/office/powerpoint/2010/main" val="227922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Professional Skills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What is </a:t>
            </a:r>
            <a:r>
              <a:rPr lang="en-US" b="1" dirty="0" err="1"/>
              <a:t>GRADventure</a:t>
            </a:r>
            <a:r>
              <a:rPr lang="en-US" b="1" dirty="0"/>
              <a:t>? </a:t>
            </a:r>
          </a:p>
          <a:p>
            <a:pPr marL="0" indent="0">
              <a:buNone/>
            </a:pPr>
            <a:r>
              <a:rPr lang="en-US" dirty="0"/>
              <a:t>Central hub of professional development resources designed specifically for graduate students</a:t>
            </a:r>
          </a:p>
          <a:p>
            <a:r>
              <a:rPr lang="en-US" dirty="0"/>
              <a:t>Support for achieving your personal, academic, and professional goals</a:t>
            </a:r>
          </a:p>
          <a:p>
            <a:r>
              <a:rPr lang="en-US" dirty="0"/>
              <a:t>“One-stop shop” for workshops, trainings, and programs offered across campus </a:t>
            </a:r>
          </a:p>
          <a:p>
            <a:r>
              <a:rPr lang="en-US" dirty="0"/>
              <a:t>Access to asynchronous resources from past workshops and events</a:t>
            </a:r>
          </a:p>
          <a:p>
            <a:r>
              <a:rPr lang="en-US" dirty="0"/>
              <a:t>Over </a:t>
            </a:r>
            <a:r>
              <a:rPr lang="en-US" b="1" dirty="0"/>
              <a:t>150</a:t>
            </a:r>
            <a:r>
              <a:rPr lang="en-US" dirty="0"/>
              <a:t> workshops and events per year</a:t>
            </a:r>
          </a:p>
          <a:p>
            <a:pPr marL="0" indent="0">
              <a:buNone/>
            </a:pPr>
            <a:endParaRPr lang="en-US" dirty="0"/>
          </a:p>
          <a:p>
            <a:pPr marL="0" indent="0">
              <a:buNone/>
            </a:pPr>
            <a:r>
              <a:rPr lang="en-US" dirty="0"/>
              <a:t>Website: </a:t>
            </a:r>
            <a:r>
              <a:rPr lang="en-US" u="sng" dirty="0">
                <a:solidFill>
                  <a:schemeClr val="accent1"/>
                </a:solidFill>
                <a:hlinkClick r:id="rId2">
                  <a:extLst>
                    <a:ext uri="{A12FA001-AC4F-418D-AE19-62706E023703}">
                      <ahyp:hlinkClr xmlns:ahyp="http://schemas.microsoft.com/office/drawing/2018/hyperlinkcolor" val="tx"/>
                    </a:ext>
                  </a:extLst>
                </a:hlinkClick>
              </a:rPr>
              <a:t>uwaterloo.ca/</a:t>
            </a:r>
            <a:r>
              <a:rPr lang="en-US" u="sng" dirty="0" err="1">
                <a:solidFill>
                  <a:schemeClr val="accent1"/>
                </a:solidFill>
                <a:hlinkClick r:id="rId2">
                  <a:extLst>
                    <a:ext uri="{A12FA001-AC4F-418D-AE19-62706E023703}">
                      <ahyp:hlinkClr xmlns:ahyp="http://schemas.microsoft.com/office/drawing/2018/hyperlinkcolor" val="tx"/>
                    </a:ext>
                  </a:extLst>
                </a:hlinkClick>
              </a:rPr>
              <a:t>gradventure</a:t>
            </a:r>
            <a:r>
              <a:rPr lang="en-US" u="sng" dirty="0">
                <a:solidFill>
                  <a:schemeClr val="accent1"/>
                </a:solidFill>
                <a:hlinkClick r:id="rId2">
                  <a:extLst>
                    <a:ext uri="{A12FA001-AC4F-418D-AE19-62706E023703}">
                      <ahyp:hlinkClr xmlns:ahyp="http://schemas.microsoft.com/office/drawing/2018/hyperlinkcolor" val="tx"/>
                    </a:ext>
                  </a:extLst>
                </a:hlinkClick>
              </a:rPr>
              <a:t>/</a:t>
            </a:r>
            <a:endParaRPr lang="en-US" dirty="0">
              <a:solidFill>
                <a:schemeClr val="accent1"/>
              </a:solidFill>
            </a:endParaRPr>
          </a:p>
          <a:p>
            <a:endParaRPr lang="en-US" dirty="0"/>
          </a:p>
        </p:txBody>
      </p:sp>
      <p:sp>
        <p:nvSpPr>
          <p:cNvPr id="4" name="Footer Placeholder 3"/>
          <p:cNvSpPr>
            <a:spLocks noGrp="1"/>
          </p:cNvSpPr>
          <p:nvPr>
            <p:ph type="ftr" sz="quarter" idx="11"/>
          </p:nvPr>
        </p:nvSpPr>
        <p:spPr/>
        <p:txBody>
          <a:bodyPr/>
          <a:lstStyle/>
          <a:p>
            <a:r>
              <a:rPr lang="en-US" dirty="0"/>
              <a:t>2022 Student Success Webinar</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31</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2542"/>
          <a:stretch/>
        </p:blipFill>
        <p:spPr>
          <a:xfrm>
            <a:off x="6399605" y="499075"/>
            <a:ext cx="3788514" cy="1174121"/>
          </a:xfrm>
          <a:prstGeom prst="rect">
            <a:avLst/>
          </a:prstGeom>
        </p:spPr>
      </p:pic>
    </p:spTree>
    <p:extLst>
      <p:ext uri="{BB962C8B-B14F-4D97-AF65-F5344CB8AC3E}">
        <p14:creationId xmlns:p14="http://schemas.microsoft.com/office/powerpoint/2010/main" val="32712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Professional Skills</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Professional Skills Foundations</a:t>
            </a:r>
          </a:p>
          <a:p>
            <a:pPr marL="0" indent="0">
              <a:buNone/>
            </a:pPr>
            <a:r>
              <a:rPr lang="en-US" dirty="0"/>
              <a:t>Professional skills credential program for graduate students</a:t>
            </a:r>
          </a:p>
          <a:p>
            <a:r>
              <a:rPr lang="en-US" dirty="0"/>
              <a:t>Assess your skills, structure your professional development, and build skills in four key areas: </a:t>
            </a:r>
          </a:p>
          <a:p>
            <a:pPr marL="742950" lvl="1" indent="-285750"/>
            <a:r>
              <a:rPr lang="en-US" dirty="0"/>
              <a:t>career preparation, </a:t>
            </a:r>
          </a:p>
          <a:p>
            <a:pPr marL="742950" lvl="1" indent="-285750"/>
            <a:r>
              <a:rPr lang="en-US" dirty="0"/>
              <a:t>communication, </a:t>
            </a:r>
          </a:p>
          <a:p>
            <a:pPr marL="742950" lvl="1" indent="-285750"/>
            <a:r>
              <a:rPr lang="en-US" dirty="0"/>
              <a:t>leadership and </a:t>
            </a:r>
          </a:p>
          <a:p>
            <a:pPr marL="742950" lvl="1" indent="-285750"/>
            <a:r>
              <a:rPr lang="en-US" dirty="0"/>
              <a:t>personal effectiveness</a:t>
            </a:r>
          </a:p>
          <a:p>
            <a:r>
              <a:rPr lang="en-US" dirty="0"/>
              <a:t>Achievable within one year</a:t>
            </a:r>
          </a:p>
          <a:p>
            <a:pPr marL="0" indent="0">
              <a:buNone/>
            </a:pPr>
            <a:endParaRPr lang="en-US" dirty="0"/>
          </a:p>
          <a:p>
            <a:r>
              <a:rPr lang="en-US" dirty="0"/>
              <a:t>Website: </a:t>
            </a:r>
            <a:r>
              <a:rPr lang="en-US" dirty="0">
                <a:solidFill>
                  <a:schemeClr val="accent1"/>
                </a:solidFill>
                <a:hlinkClick r:id="rId2">
                  <a:extLst>
                    <a:ext uri="{A12FA001-AC4F-418D-AE19-62706E023703}">
                      <ahyp:hlinkClr xmlns:ahyp="http://schemas.microsoft.com/office/drawing/2018/hyperlinkcolor" val="tx"/>
                    </a:ext>
                  </a:extLst>
                </a:hlinkClick>
              </a:rPr>
              <a:t>uwaterloo.ca/</a:t>
            </a:r>
            <a:r>
              <a:rPr lang="en-US" dirty="0" err="1">
                <a:solidFill>
                  <a:schemeClr val="accent1"/>
                </a:solidFill>
                <a:hlinkClick r:id="rId2">
                  <a:extLst>
                    <a:ext uri="{A12FA001-AC4F-418D-AE19-62706E023703}">
                      <ahyp:hlinkClr xmlns:ahyp="http://schemas.microsoft.com/office/drawing/2018/hyperlinkcolor" val="tx"/>
                    </a:ext>
                  </a:extLst>
                </a:hlinkClick>
              </a:rPr>
              <a:t>gspa</a:t>
            </a:r>
            <a:r>
              <a:rPr lang="en-US" dirty="0">
                <a:solidFill>
                  <a:schemeClr val="accent1"/>
                </a:solidFill>
                <a:hlinkClick r:id="rId2">
                  <a:extLst>
                    <a:ext uri="{A12FA001-AC4F-418D-AE19-62706E023703}">
                      <ahyp:hlinkClr xmlns:ahyp="http://schemas.microsoft.com/office/drawing/2018/hyperlinkcolor" val="tx"/>
                    </a:ext>
                  </a:extLst>
                </a:hlinkClick>
              </a:rPr>
              <a:t>/foundations/ </a:t>
            </a:r>
            <a:endParaRPr lang="en-US" dirty="0">
              <a:solidFill>
                <a:schemeClr val="accent1"/>
              </a:solidFill>
            </a:endParaRPr>
          </a:p>
          <a:p>
            <a:endParaRPr lang="en-US" dirty="0"/>
          </a:p>
        </p:txBody>
      </p:sp>
      <p:sp>
        <p:nvSpPr>
          <p:cNvPr id="4" name="Footer Placeholder 3"/>
          <p:cNvSpPr>
            <a:spLocks noGrp="1"/>
          </p:cNvSpPr>
          <p:nvPr>
            <p:ph type="ftr" sz="quarter" idx="11"/>
          </p:nvPr>
        </p:nvSpPr>
        <p:spPr/>
        <p:txBody>
          <a:bodyPr/>
          <a:lstStyle/>
          <a:p>
            <a:r>
              <a:rPr lang="en-US" dirty="0"/>
              <a:t>2022 Student Success Webinar</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32</a:t>
            </a:fld>
            <a:endParaRPr lang="en-US" dirty="0"/>
          </a:p>
        </p:txBody>
      </p:sp>
      <p:pic>
        <p:nvPicPr>
          <p:cNvPr id="8" name="Picture 2" descr="Professional Skills Foundation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832" y="3068885"/>
            <a:ext cx="4965405" cy="198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9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Success Office: Academic support</a:t>
            </a:r>
          </a:p>
        </p:txBody>
      </p:sp>
      <p:sp>
        <p:nvSpPr>
          <p:cNvPr id="3" name="Content Placeholder 2"/>
          <p:cNvSpPr>
            <a:spLocks noGrp="1"/>
          </p:cNvSpPr>
          <p:nvPr>
            <p:ph idx="1"/>
          </p:nvPr>
        </p:nvSpPr>
        <p:spPr/>
        <p:txBody>
          <a:bodyPr>
            <a:normAutofit/>
          </a:bodyPr>
          <a:lstStyle/>
          <a:p>
            <a:pPr marL="0" indent="0">
              <a:buNone/>
            </a:pPr>
            <a:r>
              <a:rPr lang="en-US" b="1" dirty="0"/>
              <a:t>Peer success coaching</a:t>
            </a:r>
          </a:p>
          <a:p>
            <a:r>
              <a:rPr lang="en-US" sz="2000" dirty="0"/>
              <a:t>Meet one-on-one with an experienced graduate student who can help you achieve all-around success by helping you identify your strengths, and by sharing strategies and resources that can help support your learning</a:t>
            </a:r>
          </a:p>
          <a:p>
            <a:r>
              <a:rPr lang="en-US" sz="2000" dirty="0"/>
              <a:t>Book a virtual 1-1 or in-person appointment at: </a:t>
            </a:r>
            <a:r>
              <a:rPr lang="en-US" sz="2000" dirty="0">
                <a:solidFill>
                  <a:schemeClr val="accent1"/>
                </a:solidFill>
                <a:hlinkClick r:id="rId3">
                  <a:extLst>
                    <a:ext uri="{A12FA001-AC4F-418D-AE19-62706E023703}">
                      <ahyp:hlinkClr xmlns:ahyp="http://schemas.microsoft.com/office/drawing/2018/hyperlinkcolor" val="tx"/>
                    </a:ext>
                  </a:extLst>
                </a:hlinkClick>
              </a:rPr>
              <a:t>uwaterloo.ca/sso/success-coaching-appointment</a:t>
            </a:r>
            <a:endParaRPr lang="en-US" sz="2000" dirty="0">
              <a:solidFill>
                <a:schemeClr val="accent1"/>
              </a:solidFill>
            </a:endParaRPr>
          </a:p>
        </p:txBody>
      </p:sp>
      <p:sp>
        <p:nvSpPr>
          <p:cNvPr id="6" name="Footer Placeholder 5"/>
          <p:cNvSpPr>
            <a:spLocks noGrp="1"/>
          </p:cNvSpPr>
          <p:nvPr>
            <p:ph type="ftr" sz="quarter" idx="11"/>
          </p:nvPr>
        </p:nvSpPr>
        <p:spPr/>
        <p:txBody>
          <a:bodyPr/>
          <a:lstStyle/>
          <a:p>
            <a:r>
              <a:rPr lang="en-US" dirty="0"/>
              <a:t>2022 Student Success Webinar</a:t>
            </a:r>
          </a:p>
        </p:txBody>
      </p:sp>
      <p:sp>
        <p:nvSpPr>
          <p:cNvPr id="4" name="Slide Number Placeholder 3">
            <a:extLst>
              <a:ext uri="{FF2B5EF4-FFF2-40B4-BE49-F238E27FC236}">
                <a16:creationId xmlns:a16="http://schemas.microsoft.com/office/drawing/2014/main" id="{94FF6836-02AB-6444-B2E0-D26780A04973}"/>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dirty="0"/>
          </a:p>
        </p:txBody>
      </p:sp>
      <p:pic>
        <p:nvPicPr>
          <p:cNvPr id="7" name="Picture 6" descr="Two people sitting at a table&#10;&#10;Description automatically generated with medium confidence">
            <a:extLst>
              <a:ext uri="{FF2B5EF4-FFF2-40B4-BE49-F238E27FC236}">
                <a16:creationId xmlns:a16="http://schemas.microsoft.com/office/drawing/2014/main" id="{CA025813-1E09-4214-9E24-042721FD91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520" y="3611058"/>
            <a:ext cx="4086960" cy="2724251"/>
          </a:xfrm>
          <a:prstGeom prst="rect">
            <a:avLst/>
          </a:prstGeom>
        </p:spPr>
      </p:pic>
    </p:spTree>
    <p:extLst>
      <p:ext uri="{BB962C8B-B14F-4D97-AF65-F5344CB8AC3E}">
        <p14:creationId xmlns:p14="http://schemas.microsoft.com/office/powerpoint/2010/main" val="45074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F23F-5355-47DD-8CCA-6448695513EA}"/>
              </a:ext>
            </a:extLst>
          </p:cNvPr>
          <p:cNvSpPr>
            <a:spLocks noGrp="1"/>
          </p:cNvSpPr>
          <p:nvPr>
            <p:ph type="title"/>
          </p:nvPr>
        </p:nvSpPr>
        <p:spPr/>
        <p:txBody>
          <a:bodyPr>
            <a:normAutofit/>
          </a:bodyPr>
          <a:lstStyle/>
          <a:p>
            <a:r>
              <a:rPr lang="en-US" sz="3600" dirty="0">
                <a:latin typeface="+mj-lt"/>
              </a:rPr>
              <a:t>Centre for Career Action: Graduate Students</a:t>
            </a:r>
            <a:endParaRPr lang="en-US" dirty="0"/>
          </a:p>
        </p:txBody>
      </p:sp>
      <p:sp>
        <p:nvSpPr>
          <p:cNvPr id="4" name="Footer Placeholder 3">
            <a:extLst>
              <a:ext uri="{FF2B5EF4-FFF2-40B4-BE49-F238E27FC236}">
                <a16:creationId xmlns:a16="http://schemas.microsoft.com/office/drawing/2014/main" id="{D8B01248-2053-468B-BC41-DF0CF8D71EC4}"/>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FA4BADE1-CC3C-4F71-923B-6ACB5FA38BA2}"/>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dirty="0"/>
          </a:p>
        </p:txBody>
      </p:sp>
      <p:graphicFrame>
        <p:nvGraphicFramePr>
          <p:cNvPr id="6" name="Content Placeholder 4">
            <a:extLst>
              <a:ext uri="{FF2B5EF4-FFF2-40B4-BE49-F238E27FC236}">
                <a16:creationId xmlns:a16="http://schemas.microsoft.com/office/drawing/2014/main" id="{45DC8E1B-876C-4E9F-8958-45B6624BAF24}"/>
              </a:ext>
            </a:extLst>
          </p:cNvPr>
          <p:cNvGraphicFramePr>
            <a:graphicFrameLocks/>
          </p:cNvGraphicFramePr>
          <p:nvPr>
            <p:extLst>
              <p:ext uri="{D42A27DB-BD31-4B8C-83A1-F6EECF244321}">
                <p14:modId xmlns:p14="http://schemas.microsoft.com/office/powerpoint/2010/main" val="281561822"/>
              </p:ext>
            </p:extLst>
          </p:nvPr>
        </p:nvGraphicFramePr>
        <p:xfrm>
          <a:off x="1706109" y="1432334"/>
          <a:ext cx="8677275" cy="4800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32142D3D-01BD-4A45-B479-140EBB379924}"/>
              </a:ext>
            </a:extLst>
          </p:cNvPr>
          <p:cNvSpPr/>
          <p:nvPr/>
        </p:nvSpPr>
        <p:spPr>
          <a:xfrm>
            <a:off x="3888546" y="5702543"/>
            <a:ext cx="4312399" cy="300082"/>
          </a:xfrm>
          <a:prstGeom prst="rect">
            <a:avLst/>
          </a:prstGeom>
        </p:spPr>
        <p:txBody>
          <a:bodyPr wrap="none">
            <a:spAutoFit/>
          </a:bodyPr>
          <a:lstStyle/>
          <a:p>
            <a:r>
              <a:rPr lang="en-US" sz="1350" b="1" dirty="0">
                <a:latin typeface="Verdana" charset="0"/>
                <a:ea typeface="Verdana" charset="0"/>
                <a:cs typeface="Verdana" charset="0"/>
              </a:rPr>
              <a:t>Online Resources: careerhub.uwaterloo.ca</a:t>
            </a:r>
          </a:p>
        </p:txBody>
      </p:sp>
      <p:sp>
        <p:nvSpPr>
          <p:cNvPr id="8" name="TextBox 7">
            <a:extLst>
              <a:ext uri="{FF2B5EF4-FFF2-40B4-BE49-F238E27FC236}">
                <a16:creationId xmlns:a16="http://schemas.microsoft.com/office/drawing/2014/main" id="{F1713F8C-3FA0-4C5B-937A-F7CD763F50B8}"/>
              </a:ext>
            </a:extLst>
          </p:cNvPr>
          <p:cNvSpPr txBox="1"/>
          <p:nvPr/>
        </p:nvSpPr>
        <p:spPr>
          <a:xfrm>
            <a:off x="2293210" y="4175039"/>
            <a:ext cx="224227" cy="300082"/>
          </a:xfrm>
          <a:prstGeom prst="rect">
            <a:avLst/>
          </a:prstGeom>
          <a:noFill/>
        </p:spPr>
        <p:txBody>
          <a:bodyPr wrap="square" rtlCol="0">
            <a:spAutoFit/>
          </a:bodyPr>
          <a:lstStyle/>
          <a:p>
            <a:endParaRPr lang="en-US" sz="1350" dirty="0"/>
          </a:p>
        </p:txBody>
      </p:sp>
      <p:pic>
        <p:nvPicPr>
          <p:cNvPr id="9" name="Picture 8" descr="https://d30y9cdsu7xlg0.cloudfront.net/png/20940-200.png">
            <a:extLst>
              <a:ext uri="{FF2B5EF4-FFF2-40B4-BE49-F238E27FC236}">
                <a16:creationId xmlns:a16="http://schemas.microsoft.com/office/drawing/2014/main" id="{F596B023-05BD-4F4F-B3AB-E47A373B8AE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247152" y="4919038"/>
            <a:ext cx="240156" cy="24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5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64CA-0306-445C-8A67-09EB2D0DC793}"/>
              </a:ext>
            </a:extLst>
          </p:cNvPr>
          <p:cNvSpPr>
            <a:spLocks noGrp="1"/>
          </p:cNvSpPr>
          <p:nvPr>
            <p:ph type="title"/>
          </p:nvPr>
        </p:nvSpPr>
        <p:spPr/>
        <p:txBody>
          <a:bodyPr/>
          <a:lstStyle/>
          <a:p>
            <a:r>
              <a:rPr lang="en-US" sz="3600" dirty="0">
                <a:latin typeface="+mj-lt"/>
              </a:rPr>
              <a:t>Centre for Career Action: Graduate Students</a:t>
            </a:r>
            <a:endParaRPr lang="en-US" dirty="0"/>
          </a:p>
        </p:txBody>
      </p:sp>
      <p:sp>
        <p:nvSpPr>
          <p:cNvPr id="3" name="Content Placeholder 2">
            <a:extLst>
              <a:ext uri="{FF2B5EF4-FFF2-40B4-BE49-F238E27FC236}">
                <a16:creationId xmlns:a16="http://schemas.microsoft.com/office/drawing/2014/main" id="{BF742FA1-E35F-43DE-8451-C6FE2EE0B916}"/>
              </a:ext>
            </a:extLst>
          </p:cNvPr>
          <p:cNvSpPr>
            <a:spLocks noGrp="1"/>
          </p:cNvSpPr>
          <p:nvPr>
            <p:ph idx="1"/>
          </p:nvPr>
        </p:nvSpPr>
        <p:spPr/>
        <p:txBody>
          <a:bodyPr/>
          <a:lstStyle/>
          <a:p>
            <a:r>
              <a:rPr lang="en-US" b="1" dirty="0"/>
              <a:t>Visit </a:t>
            </a:r>
            <a:r>
              <a:rPr lang="en-US" b="1" u="sng" dirty="0">
                <a:solidFill>
                  <a:schemeClr val="accent1"/>
                </a:solidFill>
                <a:hlinkClick r:id="rId2">
                  <a:extLst>
                    <a:ext uri="{A12FA001-AC4F-418D-AE19-62706E023703}">
                      <ahyp:hlinkClr xmlns:ahyp="http://schemas.microsoft.com/office/drawing/2018/hyperlinkcolor" val="tx"/>
                    </a:ext>
                  </a:extLst>
                </a:hlinkClick>
              </a:rPr>
              <a:t>Waterlooworks.uwaterloo.ca</a:t>
            </a:r>
            <a:r>
              <a:rPr lang="en-US" b="1" dirty="0">
                <a:solidFill>
                  <a:schemeClr val="accent1"/>
                </a:solidFill>
                <a:hlinkClick r:id="rId2">
                  <a:extLst>
                    <a:ext uri="{A12FA001-AC4F-418D-AE19-62706E023703}">
                      <ahyp:hlinkClr xmlns:ahyp="http://schemas.microsoft.com/office/drawing/2018/hyperlinkcolor" val="tx"/>
                    </a:ext>
                  </a:extLst>
                </a:hlinkClick>
              </a:rPr>
              <a:t> </a:t>
            </a:r>
            <a:r>
              <a:rPr lang="en-US" b="1" dirty="0"/>
              <a:t>to:</a:t>
            </a:r>
          </a:p>
          <a:p>
            <a:pPr lvl="1"/>
            <a:r>
              <a:rPr lang="en-US" dirty="0"/>
              <a:t>Book virtual and in-person appointments</a:t>
            </a:r>
          </a:p>
          <a:p>
            <a:pPr lvl="1"/>
            <a:r>
              <a:rPr lang="en-US" dirty="0"/>
              <a:t>Register for events/workshops</a:t>
            </a:r>
          </a:p>
          <a:p>
            <a:pPr lvl="1"/>
            <a:r>
              <a:rPr lang="en-US" dirty="0"/>
              <a:t>Register for Employer Information Sessions</a:t>
            </a:r>
          </a:p>
          <a:p>
            <a:pPr lvl="1"/>
            <a:r>
              <a:rPr lang="en-US" dirty="0"/>
              <a:t>Browse job postings</a:t>
            </a:r>
          </a:p>
          <a:p>
            <a:pPr marL="457200" lvl="1" indent="0">
              <a:buNone/>
            </a:pPr>
            <a:endParaRPr lang="en-US" dirty="0"/>
          </a:p>
          <a:p>
            <a:r>
              <a:rPr lang="en-US" b="1" dirty="0"/>
              <a:t>Can’t make it to a live workshop?</a:t>
            </a:r>
          </a:p>
          <a:p>
            <a:pPr lvl="1"/>
            <a:r>
              <a:rPr lang="en-US" dirty="0"/>
              <a:t>Visit the CCA’s </a:t>
            </a:r>
            <a:r>
              <a:rPr lang="en-US" dirty="0">
                <a:solidFill>
                  <a:srgbClr val="8100B4"/>
                </a:solidFill>
                <a:hlinkClick r:id="rId3">
                  <a:extLst>
                    <a:ext uri="{A12FA001-AC4F-418D-AE19-62706E023703}">
                      <ahyp:hlinkClr xmlns:ahyp="http://schemas.microsoft.com/office/drawing/2018/hyperlinkcolor" val="tx"/>
                    </a:ext>
                  </a:extLst>
                </a:hlinkClick>
              </a:rPr>
              <a:t>asynchronous workshops </a:t>
            </a:r>
            <a:r>
              <a:rPr lang="en-US" dirty="0"/>
              <a:t>when it suits your schedule</a:t>
            </a:r>
          </a:p>
          <a:p>
            <a:pPr marL="0" indent="0">
              <a:buNone/>
            </a:pPr>
            <a:endParaRPr lang="en-US" dirty="0"/>
          </a:p>
        </p:txBody>
      </p:sp>
      <p:sp>
        <p:nvSpPr>
          <p:cNvPr id="4" name="Footer Placeholder 3">
            <a:extLst>
              <a:ext uri="{FF2B5EF4-FFF2-40B4-BE49-F238E27FC236}">
                <a16:creationId xmlns:a16="http://schemas.microsoft.com/office/drawing/2014/main" id="{540AE0BB-BD9E-4ACE-BC52-B63F155B4F3B}"/>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2BA3715E-5976-4981-98C2-9E7248D47513}"/>
              </a:ext>
            </a:extLst>
          </p:cNvPr>
          <p:cNvSpPr>
            <a:spLocks noGrp="1"/>
          </p:cNvSpPr>
          <p:nvPr>
            <p:ph type="sldNum" sz="quarter" idx="12"/>
          </p:nvPr>
        </p:nvSpPr>
        <p:spPr/>
        <p:txBody>
          <a:bodyPr/>
          <a:lstStyle/>
          <a:p>
            <a:r>
              <a:rPr lang="en-US"/>
              <a:t>PAGE  </a:t>
            </a:r>
            <a:fld id="{93005692-73BE-493E-93AB-ECD6027A7652}" type="slidenum">
              <a:rPr lang="en-US" smtClean="0"/>
              <a:pPr/>
              <a:t>35</a:t>
            </a:fld>
            <a:endParaRPr lang="en-US" dirty="0"/>
          </a:p>
        </p:txBody>
      </p:sp>
    </p:spTree>
    <p:extLst>
      <p:ext uri="{BB962C8B-B14F-4D97-AF65-F5344CB8AC3E}">
        <p14:creationId xmlns:p14="http://schemas.microsoft.com/office/powerpoint/2010/main" val="23053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0391" y="633527"/>
            <a:ext cx="11609313" cy="895927"/>
          </a:xfrm>
        </p:spPr>
        <p:txBody>
          <a:bodyPr>
            <a:normAutofit fontScale="90000"/>
          </a:bodyPr>
          <a:lstStyle/>
          <a:p>
            <a:pPr algn="ctr"/>
            <a:r>
              <a:rPr lang="en-US" dirty="0"/>
              <a:t>The Writing and Communication Centre offers individual appointments, workshops, and learning resources on communication topics</a:t>
            </a:r>
          </a:p>
        </p:txBody>
      </p:sp>
      <p:sp>
        <p:nvSpPr>
          <p:cNvPr id="5" name="Content Placeholder 4"/>
          <p:cNvSpPr>
            <a:spLocks noGrp="1"/>
          </p:cNvSpPr>
          <p:nvPr>
            <p:ph sz="half" idx="1"/>
          </p:nvPr>
        </p:nvSpPr>
        <p:spPr>
          <a:xfrm>
            <a:off x="558141" y="2333637"/>
            <a:ext cx="4833256" cy="3548083"/>
          </a:xfrm>
        </p:spPr>
        <p:txBody>
          <a:bodyPr>
            <a:noAutofit/>
          </a:bodyPr>
          <a:lstStyle/>
          <a:p>
            <a:r>
              <a:rPr lang="en-US" sz="2000" dirty="0"/>
              <a:t>Work with you to synthesize, integrate, and share best practices in communication</a:t>
            </a:r>
          </a:p>
          <a:p>
            <a:r>
              <a:rPr lang="en-US" sz="2000" dirty="0"/>
              <a:t>Help you experience your work as others do</a:t>
            </a:r>
          </a:p>
          <a:p>
            <a:r>
              <a:rPr lang="en-US" sz="2000" dirty="0"/>
              <a:t>Help you develop skills and strategies that last a lifetime</a:t>
            </a:r>
          </a:p>
          <a:p>
            <a:r>
              <a:rPr lang="en-US" sz="2000" dirty="0"/>
              <a:t>Support and promote a lively, cross-disciplinary writing culture on campus and online</a:t>
            </a:r>
          </a:p>
        </p:txBody>
      </p:sp>
      <p:sp>
        <p:nvSpPr>
          <p:cNvPr id="3" name="Slide Number Placeholder 2">
            <a:extLst>
              <a:ext uri="{FF2B5EF4-FFF2-40B4-BE49-F238E27FC236}">
                <a16:creationId xmlns:a16="http://schemas.microsoft.com/office/drawing/2014/main" id="{A3B7C823-1BC1-4FEE-92A3-36A04CCB3B77}"/>
              </a:ext>
            </a:extLst>
          </p:cNvPr>
          <p:cNvSpPr>
            <a:spLocks noGrp="1"/>
          </p:cNvSpPr>
          <p:nvPr>
            <p:ph type="sldNum" sz="quarter" idx="12"/>
          </p:nvPr>
        </p:nvSpPr>
        <p:spPr>
          <a:xfrm>
            <a:off x="5536734" y="6335309"/>
            <a:ext cx="1067266" cy="250337"/>
          </a:xfrm>
        </p:spPr>
        <p:txBody>
          <a:bodyPr/>
          <a:lstStyle/>
          <a:p>
            <a:r>
              <a:rPr lang="en-US" dirty="0"/>
              <a:t>PAGE  </a:t>
            </a:r>
            <a:fld id="{93005692-73BE-493E-93AB-ECD6027A7652}" type="slidenum">
              <a:rPr lang="en-US" smtClean="0"/>
              <a:pPr/>
              <a:t>36</a:t>
            </a:fld>
            <a:endParaRPr lang="en-US" dirty="0"/>
          </a:p>
        </p:txBody>
      </p:sp>
      <p:sp>
        <p:nvSpPr>
          <p:cNvPr id="6" name="TextBox 5">
            <a:extLst>
              <a:ext uri="{FF2B5EF4-FFF2-40B4-BE49-F238E27FC236}">
                <a16:creationId xmlns:a16="http://schemas.microsoft.com/office/drawing/2014/main" id="{EA0B2CF1-2116-4D5D-BCEB-A2BEAE325E53}"/>
              </a:ext>
            </a:extLst>
          </p:cNvPr>
          <p:cNvSpPr txBox="1"/>
          <p:nvPr/>
        </p:nvSpPr>
        <p:spPr>
          <a:xfrm>
            <a:off x="1211284" y="1810417"/>
            <a:ext cx="2493818" cy="523220"/>
          </a:xfrm>
          <a:prstGeom prst="rect">
            <a:avLst/>
          </a:prstGeom>
          <a:noFill/>
        </p:spPr>
        <p:txBody>
          <a:bodyPr wrap="square" rtlCol="0">
            <a:spAutoFit/>
          </a:bodyPr>
          <a:lstStyle/>
          <a:p>
            <a:pPr algn="ctr"/>
            <a:r>
              <a:rPr lang="en-US" sz="2800" b="1" dirty="0">
                <a:latin typeface="+mj-lt"/>
              </a:rPr>
              <a:t>WHAT WE DO:</a:t>
            </a:r>
          </a:p>
        </p:txBody>
      </p:sp>
      <p:pic>
        <p:nvPicPr>
          <p:cNvPr id="9" name="Online Media 8" descr="Welcome to the Writing and Communication Centre!">
            <a:hlinkClick r:id="" action="ppaction://media"/>
            <a:extLst>
              <a:ext uri="{FF2B5EF4-FFF2-40B4-BE49-F238E27FC236}">
                <a16:creationId xmlns:a16="http://schemas.microsoft.com/office/drawing/2014/main" id="{84DC7F8C-DD1A-17F7-61EC-A6226DAC9BE3}"/>
              </a:ext>
            </a:extLst>
          </p:cNvPr>
          <p:cNvPicPr>
            <a:picLocks noGrp="1" noRot="1" noChangeAspect="1"/>
          </p:cNvPicPr>
          <p:nvPr>
            <p:ph sz="half" idx="2"/>
            <a:videoFile r:link="rId1"/>
          </p:nvPr>
        </p:nvPicPr>
        <p:blipFill>
          <a:blip r:embed="rId4"/>
          <a:stretch>
            <a:fillRect/>
          </a:stretch>
        </p:blipFill>
        <p:spPr>
          <a:xfrm>
            <a:off x="6170613" y="2109788"/>
            <a:ext cx="5659437" cy="3197225"/>
          </a:xfrm>
          <a:prstGeom prst="rect">
            <a:avLst/>
          </a:prstGeom>
        </p:spPr>
      </p:pic>
      <p:sp>
        <p:nvSpPr>
          <p:cNvPr id="10" name="TextBox 9">
            <a:extLst>
              <a:ext uri="{FF2B5EF4-FFF2-40B4-BE49-F238E27FC236}">
                <a16:creationId xmlns:a16="http://schemas.microsoft.com/office/drawing/2014/main" id="{FCDD382F-3C94-919F-1EE1-4E14B58ECDB2}"/>
              </a:ext>
            </a:extLst>
          </p:cNvPr>
          <p:cNvSpPr txBox="1"/>
          <p:nvPr/>
        </p:nvSpPr>
        <p:spPr>
          <a:xfrm>
            <a:off x="6583702" y="5512388"/>
            <a:ext cx="4833257" cy="369332"/>
          </a:xfrm>
          <a:prstGeom prst="rect">
            <a:avLst/>
          </a:prstGeom>
          <a:noFill/>
        </p:spPr>
        <p:txBody>
          <a:bodyPr wrap="square" rtlCol="0">
            <a:spAutoFit/>
          </a:bodyPr>
          <a:lstStyle/>
          <a:p>
            <a:r>
              <a:rPr lang="en-US" dirty="0"/>
              <a:t>Press “play” to watch our </a:t>
            </a:r>
            <a:r>
              <a:rPr lang="en-US" dirty="0">
                <a:hlinkClick r:id="rId5"/>
              </a:rPr>
              <a:t>introductory video</a:t>
            </a:r>
            <a:r>
              <a:rPr lang="en-US" dirty="0"/>
              <a:t>!</a:t>
            </a:r>
          </a:p>
        </p:txBody>
      </p:sp>
      <p:sp>
        <p:nvSpPr>
          <p:cNvPr id="2" name="Footer Placeholder 1">
            <a:extLst>
              <a:ext uri="{FF2B5EF4-FFF2-40B4-BE49-F238E27FC236}">
                <a16:creationId xmlns:a16="http://schemas.microsoft.com/office/drawing/2014/main" id="{56ECC129-C955-B617-1FC3-62C318C0C830}"/>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0058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89CA-9EDE-4415-8B20-33C97DB1CC36}"/>
              </a:ext>
            </a:extLst>
          </p:cNvPr>
          <p:cNvSpPr>
            <a:spLocks noGrp="1"/>
          </p:cNvSpPr>
          <p:nvPr>
            <p:ph type="title"/>
          </p:nvPr>
        </p:nvSpPr>
        <p:spPr>
          <a:xfrm>
            <a:off x="259883" y="434108"/>
            <a:ext cx="11932117" cy="895927"/>
          </a:xfrm>
        </p:spPr>
        <p:txBody>
          <a:bodyPr>
            <a:normAutofit fontScale="90000"/>
          </a:bodyPr>
          <a:lstStyle/>
          <a:p>
            <a:r>
              <a:rPr lang="en-US" dirty="0"/>
              <a:t>Writing and Communication Centre: A hub of practice and support</a:t>
            </a:r>
          </a:p>
        </p:txBody>
      </p:sp>
      <p:sp>
        <p:nvSpPr>
          <p:cNvPr id="4" name="Footer Placeholder 3">
            <a:extLst>
              <a:ext uri="{FF2B5EF4-FFF2-40B4-BE49-F238E27FC236}">
                <a16:creationId xmlns:a16="http://schemas.microsoft.com/office/drawing/2014/main" id="{5E2486E4-3F29-4AFA-B93B-0A536A51D996}"/>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1A5DD84C-DB4B-48D0-BD43-ED1528B62045}"/>
              </a:ext>
            </a:extLst>
          </p:cNvPr>
          <p:cNvSpPr>
            <a:spLocks noGrp="1"/>
          </p:cNvSpPr>
          <p:nvPr>
            <p:ph type="sldNum" sz="quarter" idx="12"/>
          </p:nvPr>
        </p:nvSpPr>
        <p:spPr/>
        <p:txBody>
          <a:bodyPr/>
          <a:lstStyle/>
          <a:p>
            <a:r>
              <a:rPr lang="en-US"/>
              <a:t>PAGE  </a:t>
            </a:r>
            <a:fld id="{93005692-73BE-493E-93AB-ECD6027A7652}" type="slidenum">
              <a:rPr lang="en-US" smtClean="0"/>
              <a:pPr/>
              <a:t>37</a:t>
            </a:fld>
            <a:endParaRPr lang="en-US" dirty="0"/>
          </a:p>
        </p:txBody>
      </p:sp>
      <p:sp>
        <p:nvSpPr>
          <p:cNvPr id="6" name="TextBox 5">
            <a:extLst>
              <a:ext uri="{FF2B5EF4-FFF2-40B4-BE49-F238E27FC236}">
                <a16:creationId xmlns:a16="http://schemas.microsoft.com/office/drawing/2014/main" id="{9741635A-78E3-457C-8E8D-D72B3486193B}"/>
              </a:ext>
            </a:extLst>
          </p:cNvPr>
          <p:cNvSpPr txBox="1"/>
          <p:nvPr/>
        </p:nvSpPr>
        <p:spPr>
          <a:xfrm>
            <a:off x="1819565" y="1596537"/>
            <a:ext cx="3666834" cy="553998"/>
          </a:xfrm>
          <a:prstGeom prst="rect">
            <a:avLst/>
          </a:prstGeom>
          <a:solidFill>
            <a:srgbClr val="FFC000"/>
          </a:solidFill>
        </p:spPr>
        <p:txBody>
          <a:bodyPr wrap="square" rtlCol="0">
            <a:spAutoFit/>
          </a:bodyPr>
          <a:lstStyle/>
          <a:p>
            <a:r>
              <a:rPr lang="en-US" sz="3000" dirty="0">
                <a:latin typeface="+mj-lt"/>
                <a:ea typeface="Verdana" panose="020B0604030504040204" pitchFamily="34" charset="0"/>
              </a:rPr>
              <a:t>Grad Student Services</a:t>
            </a:r>
          </a:p>
        </p:txBody>
      </p:sp>
      <p:sp>
        <p:nvSpPr>
          <p:cNvPr id="7" name="TextBox 6">
            <a:extLst>
              <a:ext uri="{FF2B5EF4-FFF2-40B4-BE49-F238E27FC236}">
                <a16:creationId xmlns:a16="http://schemas.microsoft.com/office/drawing/2014/main" id="{979628E2-48EC-487A-B0B9-564E5A5BF091}"/>
              </a:ext>
            </a:extLst>
          </p:cNvPr>
          <p:cNvSpPr txBox="1"/>
          <p:nvPr/>
        </p:nvSpPr>
        <p:spPr>
          <a:xfrm>
            <a:off x="1753136" y="2379489"/>
            <a:ext cx="4684419" cy="1600438"/>
          </a:xfrm>
          <a:prstGeom prst="rect">
            <a:avLst/>
          </a:prstGeom>
          <a:noFill/>
        </p:spPr>
        <p:txBody>
          <a:bodyPr wrap="square" numCol="1" rtlCol="0">
            <a:spAutoFit/>
          </a:bodyPr>
          <a:lstStyle/>
          <a:p>
            <a:r>
              <a:rPr lang="en-US" sz="2400" dirty="0">
                <a:latin typeface="+mj-lt"/>
                <a:cs typeface="Arial" panose="020B0604020202020204" pitchFamily="34" charset="0"/>
              </a:rPr>
              <a:t>Rock Your Thesis</a:t>
            </a:r>
          </a:p>
          <a:p>
            <a:r>
              <a:rPr lang="en-US" sz="1400" dirty="0">
                <a:latin typeface="Arial" panose="020B0604020202020204" pitchFamily="34" charset="0"/>
                <a:cs typeface="Arial" panose="020B0604020202020204" pitchFamily="34" charset="0"/>
              </a:rPr>
              <a:t>Learn how to plan and write your thesis.</a:t>
            </a:r>
          </a:p>
          <a:p>
            <a:endParaRPr lang="en-US" sz="1100" b="1" dirty="0">
              <a:latin typeface="+mj-lt"/>
              <a:cs typeface="Arial" panose="020B0604020202020204" pitchFamily="34" charset="0"/>
            </a:endParaRPr>
          </a:p>
          <a:p>
            <a:r>
              <a:rPr lang="en-US" sz="2400" dirty="0">
                <a:latin typeface="+mj-lt"/>
                <a:cs typeface="Arial" panose="020B0604020202020204" pitchFamily="34" charset="0"/>
              </a:rPr>
              <a:t>Dissertation Boot Camp</a:t>
            </a:r>
          </a:p>
          <a:p>
            <a:r>
              <a:rPr lang="en-US" sz="1400" dirty="0">
                <a:latin typeface="Arial" panose="020B0604020202020204" pitchFamily="34" charset="0"/>
                <a:cs typeface="Arial" panose="020B0604020202020204" pitchFamily="34" charset="0"/>
              </a:rPr>
              <a:t>Kick start your thesis or dissertation.</a:t>
            </a:r>
          </a:p>
          <a:p>
            <a:endParaRPr lang="en-US" sz="1100" dirty="0">
              <a:latin typeface="+mj-lt"/>
            </a:endParaRPr>
          </a:p>
        </p:txBody>
      </p:sp>
      <p:sp>
        <p:nvSpPr>
          <p:cNvPr id="8" name="Rectangle 7">
            <a:extLst>
              <a:ext uri="{FF2B5EF4-FFF2-40B4-BE49-F238E27FC236}">
                <a16:creationId xmlns:a16="http://schemas.microsoft.com/office/drawing/2014/main" id="{61335BAD-0430-4181-9050-ECB7ABC46B30}"/>
              </a:ext>
            </a:extLst>
          </p:cNvPr>
          <p:cNvSpPr/>
          <p:nvPr/>
        </p:nvSpPr>
        <p:spPr>
          <a:xfrm>
            <a:off x="6319055" y="1398082"/>
            <a:ext cx="3374185" cy="2492990"/>
          </a:xfrm>
          <a:prstGeom prst="rect">
            <a:avLst/>
          </a:prstGeom>
        </p:spPr>
        <p:txBody>
          <a:bodyPr wrap="square">
            <a:spAutoFit/>
          </a:bodyPr>
          <a:lstStyle/>
          <a:p>
            <a:pPr>
              <a:defRPr/>
            </a:pPr>
            <a:r>
              <a:rPr lang="en-US" sz="2400" dirty="0">
                <a:solidFill>
                  <a:srgbClr val="000000"/>
                </a:solidFill>
                <a:latin typeface="Impact"/>
                <a:cs typeface="Arial" panose="020B0604020202020204" pitchFamily="34" charset="0"/>
              </a:rPr>
              <a:t>Speak Like a Scholar</a:t>
            </a:r>
          </a:p>
          <a:p>
            <a:pPr>
              <a:defRPr/>
            </a:pPr>
            <a:r>
              <a:rPr lang="en-US" sz="1400" dirty="0">
                <a:solidFill>
                  <a:srgbClr val="000000"/>
                </a:solidFill>
                <a:latin typeface="Arial" panose="020B0604020202020204" pitchFamily="34" charset="0"/>
                <a:cs typeface="Arial" panose="020B0604020202020204" pitchFamily="34" charset="0"/>
              </a:rPr>
              <a:t>Learn to give effective online academic presentations with confidence.</a:t>
            </a:r>
          </a:p>
          <a:p>
            <a:endParaRPr lang="en-US" sz="1400" dirty="0">
              <a:latin typeface="+mj-lt"/>
              <a:cs typeface="Arial" panose="020B0604020202020204" pitchFamily="34" charset="0"/>
            </a:endParaRPr>
          </a:p>
          <a:p>
            <a:r>
              <a:rPr lang="en-US" sz="2400" dirty="0">
                <a:latin typeface="+mj-lt"/>
                <a:cs typeface="Arial" panose="020B0604020202020204" pitchFamily="34" charset="0"/>
              </a:rPr>
              <a:t>Writing Cafés </a:t>
            </a:r>
          </a:p>
          <a:p>
            <a:r>
              <a:rPr lang="en-US" sz="1400" dirty="0">
                <a:latin typeface="Arial" panose="020B0604020202020204" pitchFamily="34" charset="0"/>
                <a:cs typeface="Arial" panose="020B0604020202020204" pitchFamily="34" charset="0"/>
              </a:rPr>
              <a:t>Write together online or in person.</a:t>
            </a:r>
          </a:p>
          <a:p>
            <a:r>
              <a:rPr lang="en-US" sz="1400" dirty="0">
                <a:latin typeface="Arial" panose="020B0604020202020204" pitchFamily="34" charset="0"/>
                <a:cs typeface="Arial" panose="020B0604020202020204" pitchFamily="34" charset="0"/>
              </a:rPr>
              <a:t> </a:t>
            </a:r>
            <a:endParaRPr lang="en-US" sz="1100" dirty="0">
              <a:cs typeface="Arial" panose="020B0604020202020204" pitchFamily="34" charset="0"/>
            </a:endParaRPr>
          </a:p>
          <a:p>
            <a:r>
              <a:rPr lang="en-US" sz="2400" b="1" dirty="0">
                <a:latin typeface="+mj-lt"/>
                <a:cs typeface="Arial" panose="020B0604020202020204" pitchFamily="34" charset="0"/>
              </a:rPr>
              <a:t>#</a:t>
            </a:r>
            <a:r>
              <a:rPr lang="en-US" sz="2400" dirty="0">
                <a:latin typeface="+mj-lt"/>
                <a:cs typeface="Arial" panose="020B0604020202020204" pitchFamily="34" charset="0"/>
              </a:rPr>
              <a:t>WaterlooWrites</a:t>
            </a:r>
          </a:p>
          <a:p>
            <a:r>
              <a:rPr lang="en-US" sz="1400" dirty="0">
                <a:latin typeface="Arial" panose="020B0604020202020204" pitchFamily="34" charset="0"/>
                <a:cs typeface="Arial" panose="020B0604020202020204" pitchFamily="34" charset="0"/>
              </a:rPr>
              <a:t>Virtual writing communities on Teams.</a:t>
            </a:r>
          </a:p>
        </p:txBody>
      </p:sp>
      <p:sp>
        <p:nvSpPr>
          <p:cNvPr id="9" name="Rectangle 8">
            <a:hlinkClick r:id="rId2"/>
            <a:extLst>
              <a:ext uri="{FF2B5EF4-FFF2-40B4-BE49-F238E27FC236}">
                <a16:creationId xmlns:a16="http://schemas.microsoft.com/office/drawing/2014/main" id="{0BD7DA80-88EC-4BEB-B8D8-23C0CB55FD03}"/>
              </a:ext>
            </a:extLst>
          </p:cNvPr>
          <p:cNvSpPr/>
          <p:nvPr/>
        </p:nvSpPr>
        <p:spPr>
          <a:xfrm>
            <a:off x="1735589" y="4141645"/>
            <a:ext cx="2816352" cy="11747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One-on-one</a:t>
            </a:r>
          </a:p>
          <a:p>
            <a:pPr algn="ctr"/>
            <a:r>
              <a:rPr lang="en-US" b="1" dirty="0">
                <a:solidFill>
                  <a:srgbClr val="E4B429"/>
                </a:solidFill>
                <a:latin typeface="Verdana" panose="020B0604030504040204" pitchFamily="34" charset="0"/>
                <a:ea typeface="Verdana" panose="020B0604030504040204" pitchFamily="34" charset="0"/>
              </a:rPr>
              <a:t>Appointments</a:t>
            </a:r>
          </a:p>
        </p:txBody>
      </p:sp>
      <p:sp>
        <p:nvSpPr>
          <p:cNvPr id="10" name="Rectangle 9">
            <a:hlinkClick r:id="rId3"/>
            <a:extLst>
              <a:ext uri="{FF2B5EF4-FFF2-40B4-BE49-F238E27FC236}">
                <a16:creationId xmlns:a16="http://schemas.microsoft.com/office/drawing/2014/main" id="{5545EF7C-5A3E-4842-8DEA-67651B95080F}"/>
              </a:ext>
            </a:extLst>
          </p:cNvPr>
          <p:cNvSpPr/>
          <p:nvPr/>
        </p:nvSpPr>
        <p:spPr>
          <a:xfrm>
            <a:off x="4680278" y="4141644"/>
            <a:ext cx="2816352" cy="11747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Online writing &amp; communication</a:t>
            </a:r>
          </a:p>
          <a:p>
            <a:pPr algn="ctr"/>
            <a:r>
              <a:rPr lang="en-US" b="1" dirty="0">
                <a:solidFill>
                  <a:srgbClr val="E4B429"/>
                </a:solidFill>
                <a:latin typeface="Verdana" panose="020B0604030504040204" pitchFamily="34" charset="0"/>
                <a:ea typeface="Verdana" panose="020B0604030504040204" pitchFamily="34" charset="0"/>
              </a:rPr>
              <a:t>Resources</a:t>
            </a:r>
          </a:p>
        </p:txBody>
      </p:sp>
      <p:sp>
        <p:nvSpPr>
          <p:cNvPr id="11" name="Rectangle 10">
            <a:hlinkClick r:id="rId4"/>
            <a:extLst>
              <a:ext uri="{FF2B5EF4-FFF2-40B4-BE49-F238E27FC236}">
                <a16:creationId xmlns:a16="http://schemas.microsoft.com/office/drawing/2014/main" id="{EAA9CC44-12E8-402E-BD73-718BA517C3B1}"/>
              </a:ext>
            </a:extLst>
          </p:cNvPr>
          <p:cNvSpPr/>
          <p:nvPr/>
        </p:nvSpPr>
        <p:spPr>
          <a:xfrm>
            <a:off x="7624968" y="4141647"/>
            <a:ext cx="2812197" cy="11747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Grad-specific</a:t>
            </a:r>
          </a:p>
          <a:p>
            <a:pPr algn="ctr"/>
            <a:r>
              <a:rPr lang="en-US" b="1" dirty="0">
                <a:solidFill>
                  <a:srgbClr val="E4B429"/>
                </a:solidFill>
                <a:latin typeface="Verdana" panose="020B0604030504040204" pitchFamily="34" charset="0"/>
                <a:ea typeface="Verdana" panose="020B0604030504040204" pitchFamily="34" charset="0"/>
              </a:rPr>
              <a:t>Online Workshops</a:t>
            </a:r>
          </a:p>
        </p:txBody>
      </p:sp>
      <p:sp>
        <p:nvSpPr>
          <p:cNvPr id="18" name="Rectangle 17">
            <a:extLst>
              <a:ext uri="{FF2B5EF4-FFF2-40B4-BE49-F238E27FC236}">
                <a16:creationId xmlns:a16="http://schemas.microsoft.com/office/drawing/2014/main" id="{DD820978-5352-4BBF-9980-CB33549289C2}"/>
              </a:ext>
            </a:extLst>
          </p:cNvPr>
          <p:cNvSpPr/>
          <p:nvPr/>
        </p:nvSpPr>
        <p:spPr>
          <a:xfrm>
            <a:off x="4887834" y="5397646"/>
            <a:ext cx="2313826" cy="338554"/>
          </a:xfrm>
          <a:prstGeom prst="rect">
            <a:avLst/>
          </a:prstGeom>
        </p:spPr>
        <p:txBody>
          <a:bodyPr wrap="square">
            <a:spAutoFit/>
          </a:bodyPr>
          <a:lstStyle/>
          <a:p>
            <a:pPr algn="ctr"/>
            <a:r>
              <a:rPr lang="en-US" sz="800"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To access appointment, resource, or workshop information, click the buttons above.</a:t>
            </a:r>
          </a:p>
        </p:txBody>
      </p:sp>
      <p:sp>
        <p:nvSpPr>
          <p:cNvPr id="19" name="TextBox 18">
            <a:extLst>
              <a:ext uri="{FF2B5EF4-FFF2-40B4-BE49-F238E27FC236}">
                <a16:creationId xmlns:a16="http://schemas.microsoft.com/office/drawing/2014/main" id="{B64957C6-7FD1-4B7B-8711-35DAA60665FD}"/>
              </a:ext>
            </a:extLst>
          </p:cNvPr>
          <p:cNvSpPr txBox="1"/>
          <p:nvPr/>
        </p:nvSpPr>
        <p:spPr>
          <a:xfrm>
            <a:off x="1753136" y="5656553"/>
            <a:ext cx="2144684" cy="338554"/>
          </a:xfrm>
          <a:prstGeom prst="rect">
            <a:avLst/>
          </a:prstGeom>
          <a:solidFill>
            <a:srgbClr val="E4B429"/>
          </a:solidFill>
          <a:ln>
            <a:solidFill>
              <a:srgbClr val="FFD54F"/>
            </a:solidFill>
          </a:ln>
        </p:spPr>
        <p:txBody>
          <a:bodyPr wrap="square" rtlCol="0">
            <a:spAutoFit/>
          </a:bodyPr>
          <a:lstStyle/>
          <a:p>
            <a:pPr algn="ctr"/>
            <a:r>
              <a:rPr lang="en-US" sz="1600" dirty="0">
                <a:latin typeface="Impact" panose="020B0806030902050204" pitchFamily="34" charset="0"/>
                <a:ea typeface="Verdana" panose="020B0604030504040204" pitchFamily="34" charset="0"/>
              </a:rPr>
              <a:t>www.</a:t>
            </a:r>
            <a:r>
              <a:rPr lang="en-US" sz="1600" dirty="0">
                <a:latin typeface="Impact" panose="020B0806030902050204" pitchFamily="34" charset="0"/>
                <a:ea typeface="Verdana" panose="020B0604030504040204" pitchFamily="34" charset="0"/>
                <a:hlinkClick r:id="rId5"/>
              </a:rPr>
              <a:t>uwaterloo</a:t>
            </a:r>
            <a:r>
              <a:rPr lang="en-US" sz="1600" dirty="0">
                <a:latin typeface="Impact" panose="020B0806030902050204" pitchFamily="34" charset="0"/>
                <a:ea typeface="Verdana" panose="020B0604030504040204" pitchFamily="34" charset="0"/>
              </a:rPr>
              <a:t>.ca/wcc</a:t>
            </a:r>
          </a:p>
        </p:txBody>
      </p:sp>
    </p:spTree>
    <p:extLst>
      <p:ext uri="{BB962C8B-B14F-4D97-AF65-F5344CB8AC3E}">
        <p14:creationId xmlns:p14="http://schemas.microsoft.com/office/powerpoint/2010/main" val="1266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International Student Support</a:t>
            </a:r>
          </a:p>
        </p:txBody>
      </p:sp>
      <p:sp>
        <p:nvSpPr>
          <p:cNvPr id="3" name="Title 2"/>
          <p:cNvSpPr>
            <a:spLocks noGrp="1"/>
          </p:cNvSpPr>
          <p:nvPr>
            <p:ph type="title"/>
          </p:nvPr>
        </p:nvSpPr>
        <p:spPr/>
        <p:txBody>
          <a:bodyPr/>
          <a:lstStyle/>
          <a:p>
            <a:r>
              <a:rPr lang="en-US" dirty="0"/>
              <a:t>Student Success</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38</a:t>
            </a:fld>
            <a:endParaRPr lang="en-US" dirty="0"/>
          </a:p>
        </p:txBody>
      </p:sp>
    </p:spTree>
    <p:extLst>
      <p:ext uri="{BB962C8B-B14F-4D97-AF65-F5344CB8AC3E}">
        <p14:creationId xmlns:p14="http://schemas.microsoft.com/office/powerpoint/2010/main" val="68092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Success Office: International Student Support</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Immigration Consultants</a:t>
            </a:r>
          </a:p>
          <a:p>
            <a:r>
              <a:rPr lang="en-US" b="1" dirty="0"/>
              <a:t>Ask questions </a:t>
            </a:r>
            <a:r>
              <a:rPr lang="en-US" dirty="0"/>
              <a:t>about </a:t>
            </a:r>
            <a:r>
              <a:rPr lang="en-US" b="1" dirty="0"/>
              <a:t>study permit conditions </a:t>
            </a:r>
            <a:r>
              <a:rPr lang="en-US" dirty="0"/>
              <a:t>and </a:t>
            </a:r>
            <a:r>
              <a:rPr lang="en-US" b="1" dirty="0"/>
              <a:t>policies for working </a:t>
            </a:r>
            <a:r>
              <a:rPr lang="en-US" dirty="0"/>
              <a:t>as an international student in Canada </a:t>
            </a:r>
          </a:p>
          <a:p>
            <a:r>
              <a:rPr lang="en-US" dirty="0"/>
              <a:t>Get help with your </a:t>
            </a:r>
            <a:r>
              <a:rPr lang="en-US" b="1" dirty="0"/>
              <a:t>immigration applications </a:t>
            </a:r>
            <a:r>
              <a:rPr lang="en-US" dirty="0"/>
              <a:t>(applying for a study permit extension, co-op work permit, temporary resident visa, and post-graduation work permit) </a:t>
            </a:r>
          </a:p>
          <a:p>
            <a:r>
              <a:rPr lang="en-CA" dirty="0"/>
              <a:t>Receive </a:t>
            </a:r>
            <a:r>
              <a:rPr lang="en-CA" b="1" dirty="0"/>
              <a:t>immigration support </a:t>
            </a:r>
            <a:r>
              <a:rPr lang="en-CA" dirty="0"/>
              <a:t>for graduate students with dependants and information on how to invite your family to visit</a:t>
            </a:r>
            <a:endParaRPr lang="en-US" dirty="0"/>
          </a:p>
          <a:p>
            <a:r>
              <a:rPr lang="en-CA" dirty="0"/>
              <a:t>Submit a </a:t>
            </a:r>
            <a:r>
              <a:rPr lang="en-CA" b="1" dirty="0"/>
              <a:t>webform inquiry </a:t>
            </a:r>
            <a:r>
              <a:rPr lang="en-CA" dirty="0"/>
              <a:t>to our team of consultants: </a:t>
            </a:r>
            <a:r>
              <a:rPr lang="en-CA" dirty="0">
                <a:solidFill>
                  <a:schemeClr val="accent1"/>
                </a:solidFill>
                <a:hlinkClick r:id="rId2">
                  <a:extLst>
                    <a:ext uri="{A12FA001-AC4F-418D-AE19-62706E023703}">
                      <ahyp:hlinkClr xmlns:ahyp="http://schemas.microsoft.com/office/drawing/2018/hyperlinkcolor" val="tx"/>
                    </a:ext>
                  </a:extLst>
                </a:hlinkClick>
              </a:rPr>
              <a:t>uwaterloo.ca/student-success/ask-immigration-consultant</a:t>
            </a:r>
            <a:endParaRPr lang="en-CA" dirty="0">
              <a:solidFill>
                <a:schemeClr val="accent1"/>
              </a:solidFill>
            </a:endParaRPr>
          </a:p>
          <a:p>
            <a:r>
              <a:rPr lang="en-CA" b="1" dirty="0"/>
              <a:t>Same-day appointments </a:t>
            </a:r>
            <a:r>
              <a:rPr lang="en-CA" dirty="0"/>
              <a:t>delivered remotely and in-person: Monday – Friday 10:00 AM EDT to 4:00 PM EDT. You can sign-up via Waterloo’s </a:t>
            </a:r>
            <a:r>
              <a:rPr lang="en-CA" b="1" dirty="0"/>
              <a:t>Portal</a:t>
            </a:r>
            <a:r>
              <a:rPr lang="en-CA" dirty="0"/>
              <a:t> app and registration starts at 8:00 AM EDT each weekday.</a:t>
            </a:r>
          </a:p>
          <a:p>
            <a:r>
              <a:rPr lang="en-CA" dirty="0"/>
              <a:t>Immigration Consultants also host weekly </a:t>
            </a:r>
            <a:r>
              <a:rPr lang="en-CA" b="1" dirty="0"/>
              <a:t>Immigration Information Sessions </a:t>
            </a:r>
            <a:r>
              <a:rPr lang="en-CA" dirty="0"/>
              <a:t>on several topics. You can sign-up via Waterloo’s </a:t>
            </a:r>
            <a:r>
              <a:rPr lang="en-CA" b="1" dirty="0"/>
              <a:t>Portal</a:t>
            </a:r>
            <a:r>
              <a:rPr lang="en-CA" dirty="0"/>
              <a:t> app.</a:t>
            </a:r>
          </a:p>
          <a:p>
            <a:r>
              <a:rPr lang="en-US" dirty="0"/>
              <a:t>Register your immigration status through Portal’s Immigration Document Reminder System.  (click on the goose icon and the enable the “Are you an International Student” switch)</a:t>
            </a:r>
            <a:endParaRPr lang="en-CA" dirty="0"/>
          </a:p>
          <a:p>
            <a:pPr marL="0" indent="0">
              <a:buNone/>
            </a:pPr>
            <a:endParaRPr lang="en-US" b="1" dirty="0"/>
          </a:p>
          <a:p>
            <a:pPr marL="0" indent="0">
              <a:buNone/>
            </a:pPr>
            <a:endParaRPr lang="en-US" dirty="0"/>
          </a:p>
          <a:p>
            <a:endParaRPr lang="en-US" dirty="0"/>
          </a:p>
        </p:txBody>
      </p:sp>
      <p:sp>
        <p:nvSpPr>
          <p:cNvPr id="6" name="Footer Placeholder 5"/>
          <p:cNvSpPr>
            <a:spLocks noGrp="1"/>
          </p:cNvSpPr>
          <p:nvPr>
            <p:ph type="ftr" sz="quarter" idx="11"/>
          </p:nvPr>
        </p:nvSpPr>
        <p:spPr/>
        <p:txBody>
          <a:bodyPr/>
          <a:lstStyle/>
          <a:p>
            <a:r>
              <a:rPr lang="en-US" dirty="0"/>
              <a:t>2022 Student Success Webinar</a:t>
            </a:r>
          </a:p>
        </p:txBody>
      </p:sp>
      <p:sp>
        <p:nvSpPr>
          <p:cNvPr id="4" name="Slide Number Placeholder 3">
            <a:extLst>
              <a:ext uri="{FF2B5EF4-FFF2-40B4-BE49-F238E27FC236}">
                <a16:creationId xmlns:a16="http://schemas.microsoft.com/office/drawing/2014/main" id="{F0EF402D-147E-464F-809B-A534DF71410E}"/>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dirty="0"/>
          </a:p>
        </p:txBody>
      </p:sp>
    </p:spTree>
    <p:extLst>
      <p:ext uri="{BB962C8B-B14F-4D97-AF65-F5344CB8AC3E}">
        <p14:creationId xmlns:p14="http://schemas.microsoft.com/office/powerpoint/2010/main" val="26148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26151" y="3461559"/>
            <a:ext cx="8590841" cy="2293198"/>
          </a:xfrm>
        </p:spPr>
        <p:txBody>
          <a:bodyPr>
            <a:normAutofit/>
          </a:bodyPr>
          <a:lstStyle/>
          <a:p>
            <a:r>
              <a:rPr lang="en-US" sz="2400" dirty="0"/>
              <a:t>Prof. Siva Sivoththaman</a:t>
            </a:r>
          </a:p>
          <a:p>
            <a:r>
              <a:rPr lang="en-US" sz="2400" dirty="0"/>
              <a:t>Associate Dean, Graduate Studies and Postdoctoral Affairs</a:t>
            </a:r>
          </a:p>
          <a:p>
            <a:r>
              <a:rPr lang="en-US" sz="2400" dirty="0"/>
              <a:t> Faculty of Engineering</a:t>
            </a:r>
          </a:p>
        </p:txBody>
      </p:sp>
      <p:sp>
        <p:nvSpPr>
          <p:cNvPr id="3" name="Title 2"/>
          <p:cNvSpPr>
            <a:spLocks noGrp="1"/>
          </p:cNvSpPr>
          <p:nvPr>
            <p:ph type="title"/>
          </p:nvPr>
        </p:nvSpPr>
        <p:spPr/>
        <p:txBody>
          <a:bodyPr/>
          <a:lstStyle/>
          <a:p>
            <a:r>
              <a:rPr lang="en-US" dirty="0"/>
              <a:t>Welcome!</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4</a:t>
            </a:fld>
            <a:endParaRPr lang="en-US" dirty="0"/>
          </a:p>
        </p:txBody>
      </p:sp>
    </p:spTree>
    <p:extLst>
      <p:ext uri="{BB962C8B-B14F-4D97-AF65-F5344CB8AC3E}">
        <p14:creationId xmlns:p14="http://schemas.microsoft.com/office/powerpoint/2010/main" val="285409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12B3-695A-514A-AC41-83A046EE08A4}"/>
              </a:ext>
            </a:extLst>
          </p:cNvPr>
          <p:cNvSpPr>
            <a:spLocks noGrp="1"/>
          </p:cNvSpPr>
          <p:nvPr>
            <p:ph type="title"/>
          </p:nvPr>
        </p:nvSpPr>
        <p:spPr/>
        <p:txBody>
          <a:bodyPr/>
          <a:lstStyle/>
          <a:p>
            <a:r>
              <a:rPr lang="en-US" dirty="0"/>
              <a:t>Student Success Office: International Student Support</a:t>
            </a:r>
          </a:p>
        </p:txBody>
      </p:sp>
      <p:sp>
        <p:nvSpPr>
          <p:cNvPr id="3" name="Content Placeholder 2">
            <a:extLst>
              <a:ext uri="{FF2B5EF4-FFF2-40B4-BE49-F238E27FC236}">
                <a16:creationId xmlns:a16="http://schemas.microsoft.com/office/drawing/2014/main" id="{6A09E549-2BB1-C84E-B4C0-BD3122AB4187}"/>
              </a:ext>
            </a:extLst>
          </p:cNvPr>
          <p:cNvSpPr>
            <a:spLocks noGrp="1"/>
          </p:cNvSpPr>
          <p:nvPr>
            <p:ph idx="1"/>
          </p:nvPr>
        </p:nvSpPr>
        <p:spPr/>
        <p:txBody>
          <a:bodyPr>
            <a:normAutofit fontScale="92500" lnSpcReduction="20000"/>
          </a:bodyPr>
          <a:lstStyle/>
          <a:p>
            <a:pPr marL="0" indent="0">
              <a:buNone/>
            </a:pPr>
            <a:r>
              <a:rPr lang="en-US" b="1" dirty="0"/>
              <a:t>International Peer Community</a:t>
            </a:r>
          </a:p>
          <a:p>
            <a:r>
              <a:rPr lang="en-CA" dirty="0">
                <a:solidFill>
                  <a:schemeClr val="dk1"/>
                </a:solidFill>
              </a:rPr>
              <a:t>Meet undergraduate and graduate international students, build your support network and learn about Canadian culture</a:t>
            </a:r>
          </a:p>
          <a:p>
            <a:r>
              <a:rPr lang="en-CA" dirty="0">
                <a:solidFill>
                  <a:schemeClr val="dk1"/>
                </a:solidFill>
              </a:rPr>
              <a:t>Bi-weekly in-person programming</a:t>
            </a:r>
          </a:p>
          <a:p>
            <a:r>
              <a:rPr lang="en-CA" dirty="0">
                <a:solidFill>
                  <a:schemeClr val="dk1"/>
                </a:solidFill>
              </a:rPr>
              <a:t>Register at: </a:t>
            </a:r>
            <a:r>
              <a:rPr lang="en-CA" dirty="0">
                <a:solidFill>
                  <a:schemeClr val="accent1"/>
                </a:solidFill>
                <a:hlinkClick r:id="rId2">
                  <a:extLst>
                    <a:ext uri="{A12FA001-AC4F-418D-AE19-62706E023703}">
                      <ahyp:hlinkClr xmlns:ahyp="http://schemas.microsoft.com/office/drawing/2018/hyperlinkcolor" val="tx"/>
                    </a:ext>
                  </a:extLst>
                </a:hlinkClick>
              </a:rPr>
              <a:t>uwaterloo.ca/sso/ipc</a:t>
            </a:r>
            <a:endParaRPr lang="en-CA" dirty="0">
              <a:solidFill>
                <a:schemeClr val="accent1"/>
              </a:solidFill>
            </a:endParaRPr>
          </a:p>
          <a:p>
            <a:endParaRPr lang="en-CA" dirty="0">
              <a:solidFill>
                <a:schemeClr val="dk1"/>
              </a:solidFill>
            </a:endParaRPr>
          </a:p>
          <a:p>
            <a:pPr marL="0" indent="0">
              <a:buNone/>
            </a:pPr>
            <a:r>
              <a:rPr lang="en-CA" b="1" dirty="0">
                <a:solidFill>
                  <a:schemeClr val="dk1"/>
                </a:solidFill>
              </a:rPr>
              <a:t>Breakfast Seminars</a:t>
            </a:r>
          </a:p>
          <a:p>
            <a:r>
              <a:rPr lang="en-CA" dirty="0">
                <a:solidFill>
                  <a:schemeClr val="dk1"/>
                </a:solidFill>
              </a:rPr>
              <a:t>Chance for undergraduate and graduate international students to connect to campus and receive support during the online fall term</a:t>
            </a:r>
          </a:p>
          <a:p>
            <a:r>
              <a:rPr lang="en-CA" dirty="0">
                <a:solidFill>
                  <a:schemeClr val="dk1"/>
                </a:solidFill>
              </a:rPr>
              <a:t>Learn more at: </a:t>
            </a:r>
            <a:r>
              <a:rPr lang="en-CA" b="0" i="0" dirty="0">
                <a:solidFill>
                  <a:schemeClr val="accent1"/>
                </a:solidFill>
                <a:effectLst/>
              </a:rPr>
              <a:t>https://uwaterloo.ca/student-success/international-student-resources/breakfast-seminars</a:t>
            </a:r>
            <a:endParaRPr lang="en-CA" b="0" i="0" dirty="0">
              <a:solidFill>
                <a:schemeClr val="accent1"/>
              </a:solidFill>
              <a:effectLst/>
              <a:latin typeface="Segoe UI" panose="020B0502040204020203" pitchFamily="34" charset="0"/>
            </a:endParaRPr>
          </a:p>
          <a:p>
            <a:endParaRPr lang="en-CA" u="sng" dirty="0"/>
          </a:p>
          <a:p>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4906D7C0-A75C-B445-8C17-7490FC2BD8D8}"/>
              </a:ext>
            </a:extLst>
          </p:cNvPr>
          <p:cNvSpPr>
            <a:spLocks noGrp="1"/>
          </p:cNvSpPr>
          <p:nvPr>
            <p:ph type="ftr" sz="quarter" idx="11"/>
          </p:nvPr>
        </p:nvSpPr>
        <p:spPr/>
        <p:txBody>
          <a:bodyPr/>
          <a:lstStyle/>
          <a:p>
            <a:pPr>
              <a:defRPr/>
            </a:pPr>
            <a:r>
              <a:rPr lang="en-US" sz="750" dirty="0">
                <a:solidFill>
                  <a:srgbClr val="000000"/>
                </a:solidFill>
              </a:rPr>
              <a:t>2022 Student Success Webinar</a:t>
            </a:r>
          </a:p>
        </p:txBody>
      </p:sp>
      <p:sp>
        <p:nvSpPr>
          <p:cNvPr id="5" name="Slide Number Placeholder 4">
            <a:extLst>
              <a:ext uri="{FF2B5EF4-FFF2-40B4-BE49-F238E27FC236}">
                <a16:creationId xmlns:a16="http://schemas.microsoft.com/office/drawing/2014/main" id="{9512BCCC-0A53-DC46-93C7-E87F380D3059}"/>
              </a:ext>
            </a:extLst>
          </p:cNvPr>
          <p:cNvSpPr>
            <a:spLocks noGrp="1"/>
          </p:cNvSpPr>
          <p:nvPr>
            <p:ph type="sldNum" sz="quarter" idx="12"/>
          </p:nvPr>
        </p:nvSpPr>
        <p:spPr/>
        <p:txBody>
          <a:bodyPr/>
          <a:lstStyle/>
          <a:p>
            <a:pPr>
              <a:defRPr/>
            </a:pPr>
            <a:r>
              <a:rPr lang="en-US" sz="750">
                <a:solidFill>
                  <a:srgbClr val="000000"/>
                </a:solidFill>
              </a:rPr>
              <a:t>PAGE  </a:t>
            </a:r>
            <a:fld id="{93005692-73BE-493E-93AB-ECD6027A7652}" type="slidenum">
              <a:rPr lang="en-US" sz="750">
                <a:solidFill>
                  <a:srgbClr val="000000"/>
                </a:solidFill>
              </a:rPr>
              <a:pPr>
                <a:defRPr/>
              </a:pPr>
              <a:t>40</a:t>
            </a:fld>
            <a:endParaRPr lang="en-US" sz="750" dirty="0">
              <a:solidFill>
                <a:srgbClr val="000000"/>
              </a:solidFill>
            </a:endParaRPr>
          </a:p>
        </p:txBody>
      </p:sp>
    </p:spTree>
    <p:extLst>
      <p:ext uri="{BB962C8B-B14F-4D97-AF65-F5344CB8AC3E}">
        <p14:creationId xmlns:p14="http://schemas.microsoft.com/office/powerpoint/2010/main" val="18136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Autofit/>
          </a:bodyPr>
          <a:lstStyle/>
          <a:p>
            <a:r>
              <a:rPr lang="en-US" sz="3600" dirty="0"/>
              <a:t>Academic Integrity</a:t>
            </a:r>
          </a:p>
        </p:txBody>
      </p:sp>
      <p:sp>
        <p:nvSpPr>
          <p:cNvPr id="3" name="Title 2"/>
          <p:cNvSpPr>
            <a:spLocks noGrp="1"/>
          </p:cNvSpPr>
          <p:nvPr>
            <p:ph type="title"/>
          </p:nvPr>
        </p:nvSpPr>
        <p:spPr/>
        <p:txBody>
          <a:bodyPr/>
          <a:lstStyle/>
          <a:p>
            <a:r>
              <a:rPr lang="en-US" dirty="0"/>
              <a:t>Student Success</a:t>
            </a:r>
          </a:p>
        </p:txBody>
      </p:sp>
      <p:sp>
        <p:nvSpPr>
          <p:cNvPr id="4" name="Footer Placeholder 3"/>
          <p:cNvSpPr>
            <a:spLocks noGrp="1"/>
          </p:cNvSpPr>
          <p:nvPr>
            <p:ph type="ftr" sz="quarter" idx="4294967295"/>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4294967295"/>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41</a:t>
            </a:fld>
            <a:endParaRPr lang="en-US" dirty="0"/>
          </a:p>
        </p:txBody>
      </p:sp>
    </p:spTree>
    <p:extLst>
      <p:ext uri="{BB962C8B-B14F-4D97-AF65-F5344CB8AC3E}">
        <p14:creationId xmlns:p14="http://schemas.microsoft.com/office/powerpoint/2010/main" val="29151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66977"/>
            <a:ext cx="8229600" cy="1143000"/>
          </a:xfrm>
        </p:spPr>
        <p:txBody>
          <a:bodyPr>
            <a:normAutofit/>
          </a:bodyPr>
          <a:lstStyle/>
          <a:p>
            <a:pPr algn="ctr"/>
            <a:r>
              <a:rPr lang="en-US" sz="4000" dirty="0"/>
              <a:t>ACADEMIC integrity</a:t>
            </a:r>
          </a:p>
        </p:txBody>
      </p:sp>
      <p:sp>
        <p:nvSpPr>
          <p:cNvPr id="3" name="Content Placeholder 2"/>
          <p:cNvSpPr>
            <a:spLocks noGrp="1"/>
          </p:cNvSpPr>
          <p:nvPr>
            <p:ph idx="1"/>
          </p:nvPr>
        </p:nvSpPr>
        <p:spPr>
          <a:xfrm>
            <a:off x="3190568" y="3114829"/>
            <a:ext cx="8229600" cy="4310062"/>
          </a:xfrm>
        </p:spPr>
        <p:txBody>
          <a:bodyPr/>
          <a:lstStyle/>
          <a:p>
            <a:pPr marL="0" indent="0">
              <a:buNone/>
            </a:pPr>
            <a:r>
              <a:rPr lang="en-US" dirty="0"/>
              <a:t>Amanda McKenzie &amp; Erin Nearing</a:t>
            </a:r>
          </a:p>
        </p:txBody>
      </p:sp>
      <p:pic>
        <p:nvPicPr>
          <p:cNvPr id="5"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119" y="287338"/>
            <a:ext cx="8705763" cy="5223458"/>
          </a:xfrm>
          <a:prstGeom prst="rect">
            <a:avLst/>
          </a:prstGeom>
        </p:spPr>
      </p:pic>
      <p:sp>
        <p:nvSpPr>
          <p:cNvPr id="6" name="Footer Placeholder 5"/>
          <p:cNvSpPr txBox="1">
            <a:spLocks noGrp="1"/>
          </p:cNvSpPr>
          <p:nvPr>
            <p:ph type="ftr" sz="quarter" idx="10"/>
          </p:nvPr>
        </p:nvSpPr>
        <p:spPr>
          <a:xfrm>
            <a:off x="394283" y="6337370"/>
            <a:ext cx="5997945"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2022 Student Success Webinar</a:t>
            </a:r>
            <a:endParaRPr lang="en-US" sz="2000" dirty="0"/>
          </a:p>
        </p:txBody>
      </p:sp>
    </p:spTree>
    <p:extLst>
      <p:ext uri="{BB962C8B-B14F-4D97-AF65-F5344CB8AC3E}">
        <p14:creationId xmlns:p14="http://schemas.microsoft.com/office/powerpoint/2010/main" val="251967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EAED-427B-402D-BA78-4C5453A72A2D}"/>
              </a:ext>
            </a:extLst>
          </p:cNvPr>
          <p:cNvSpPr>
            <a:spLocks noGrp="1"/>
          </p:cNvSpPr>
          <p:nvPr>
            <p:ph type="title"/>
          </p:nvPr>
        </p:nvSpPr>
        <p:spPr/>
        <p:txBody>
          <a:bodyPr/>
          <a:lstStyle/>
          <a:p>
            <a:r>
              <a:rPr lang="en-US" dirty="0"/>
              <a:t>Academic Integrity</a:t>
            </a:r>
            <a:endParaRPr lang="en-CA" dirty="0"/>
          </a:p>
        </p:txBody>
      </p:sp>
      <p:sp>
        <p:nvSpPr>
          <p:cNvPr id="3" name="Content Placeholder 2">
            <a:extLst>
              <a:ext uri="{FF2B5EF4-FFF2-40B4-BE49-F238E27FC236}">
                <a16:creationId xmlns:a16="http://schemas.microsoft.com/office/drawing/2014/main" id="{F6F0E615-FC4F-46FA-A085-E8FD3728B441}"/>
              </a:ext>
            </a:extLst>
          </p:cNvPr>
          <p:cNvSpPr>
            <a:spLocks noGrp="1"/>
          </p:cNvSpPr>
          <p:nvPr>
            <p:ph idx="1"/>
          </p:nvPr>
        </p:nvSpPr>
        <p:spPr/>
        <p:txBody>
          <a:bodyPr/>
          <a:lstStyle/>
          <a:p>
            <a:r>
              <a:rPr lang="en-US" dirty="0"/>
              <a:t>At the University of Waterloo, academic integrity is a commitment to six values: </a:t>
            </a:r>
            <a:r>
              <a:rPr lang="en-US" b="1" dirty="0"/>
              <a:t>honesty, trust, fairness, respect, responsibility, and courage </a:t>
            </a:r>
            <a:r>
              <a:rPr lang="en-US" dirty="0"/>
              <a:t>(</a:t>
            </a:r>
            <a:r>
              <a:rPr lang="en-US" dirty="0">
                <a:solidFill>
                  <a:schemeClr val="accent6"/>
                </a:solidFill>
                <a:hlinkClick r:id="rId3">
                  <a:extLst>
                    <a:ext uri="{A12FA001-AC4F-418D-AE19-62706E023703}">
                      <ahyp:hlinkClr xmlns:ahyp="http://schemas.microsoft.com/office/drawing/2018/hyperlinkcolor" val="tx"/>
                    </a:ext>
                  </a:extLst>
                </a:hlinkClick>
              </a:rPr>
              <a:t>International Center for Academic Integrity, n.d.</a:t>
            </a:r>
            <a:r>
              <a:rPr lang="en-US" dirty="0"/>
              <a:t>) </a:t>
            </a:r>
          </a:p>
          <a:p>
            <a:pPr marL="0" indent="0">
              <a:buNone/>
            </a:pPr>
            <a:endParaRPr lang="en-US" dirty="0"/>
          </a:p>
          <a:p>
            <a:r>
              <a:rPr lang="en-US" dirty="0"/>
              <a:t>Integrity is foundational – it is part of our identity, and it guides our actions. </a:t>
            </a:r>
          </a:p>
          <a:p>
            <a:endParaRPr lang="en-US" dirty="0"/>
          </a:p>
          <a:p>
            <a:endParaRPr lang="en-CA" dirty="0"/>
          </a:p>
        </p:txBody>
      </p:sp>
      <p:pic>
        <p:nvPicPr>
          <p:cNvPr id="6" name="Picture 5">
            <a:extLst>
              <a:ext uri="{FF2B5EF4-FFF2-40B4-BE49-F238E27FC236}">
                <a16:creationId xmlns:a16="http://schemas.microsoft.com/office/drawing/2014/main" id="{33B14420-D71C-42F8-8203-29B131122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295" y="6365213"/>
            <a:ext cx="2981741" cy="190527"/>
          </a:xfrm>
          <a:prstGeom prst="rect">
            <a:avLst/>
          </a:prstGeom>
        </p:spPr>
      </p:pic>
      <p:sp>
        <p:nvSpPr>
          <p:cNvPr id="4" name="Footer Placeholder 3">
            <a:extLst>
              <a:ext uri="{FF2B5EF4-FFF2-40B4-BE49-F238E27FC236}">
                <a16:creationId xmlns:a16="http://schemas.microsoft.com/office/drawing/2014/main" id="{B571647F-0A69-7778-ACF1-AE78950055C3}"/>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4295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9B4-0158-42A4-9970-C40D9D678A96}"/>
              </a:ext>
            </a:extLst>
          </p:cNvPr>
          <p:cNvSpPr>
            <a:spLocks noGrp="1"/>
          </p:cNvSpPr>
          <p:nvPr>
            <p:ph type="title"/>
          </p:nvPr>
        </p:nvSpPr>
        <p:spPr/>
        <p:txBody>
          <a:bodyPr/>
          <a:lstStyle/>
          <a:p>
            <a:r>
              <a:rPr lang="en-CA" dirty="0"/>
              <a:t>Why does Integrity matter?</a:t>
            </a:r>
          </a:p>
        </p:txBody>
      </p:sp>
      <p:sp>
        <p:nvSpPr>
          <p:cNvPr id="3" name="Content Placeholder 2">
            <a:extLst>
              <a:ext uri="{FF2B5EF4-FFF2-40B4-BE49-F238E27FC236}">
                <a16:creationId xmlns:a16="http://schemas.microsoft.com/office/drawing/2014/main" id="{0B0FB344-4674-4491-8F99-7C8042574548}"/>
              </a:ext>
            </a:extLst>
          </p:cNvPr>
          <p:cNvSpPr>
            <a:spLocks noGrp="1"/>
          </p:cNvSpPr>
          <p:nvPr>
            <p:ph idx="1"/>
          </p:nvPr>
        </p:nvSpPr>
        <p:spPr/>
        <p:txBody>
          <a:bodyPr>
            <a:normAutofit/>
          </a:bodyPr>
          <a:lstStyle/>
          <a:p>
            <a:r>
              <a:rPr lang="en-US" i="1" dirty="0"/>
              <a:t>“In looking for people to hire, look for three qualities: integrity, intelligence, and energy.  And if they don’t have the first one, the other two will kill you.”</a:t>
            </a:r>
          </a:p>
          <a:p>
            <a:pPr marL="0" indent="0">
              <a:buNone/>
            </a:pPr>
            <a:r>
              <a:rPr lang="en-CA" sz="1200" dirty="0"/>
              <a:t>Source: </a:t>
            </a:r>
            <a:r>
              <a:rPr lang="en-CA" sz="1200" dirty="0">
                <a:hlinkClick r:id="rId3"/>
              </a:rPr>
              <a:t>Success Will Come and Go, But Integrity Is Forever (forbes.com)</a:t>
            </a:r>
            <a:endParaRPr lang="en-US" sz="1200" i="1" dirty="0"/>
          </a:p>
          <a:p>
            <a:r>
              <a:rPr lang="en-US" i="1" dirty="0">
                <a:cs typeface="ＭＳ Ｐゴシック" charset="0"/>
              </a:rPr>
              <a:t>“It takes 20 years to build a reputation and five minutes to ruin it. If you think about that, you'll do things differently.”</a:t>
            </a:r>
            <a:endParaRPr lang="en-US" dirty="0"/>
          </a:p>
          <a:p>
            <a:pPr marL="0" indent="0">
              <a:buNone/>
            </a:pPr>
            <a:r>
              <a:rPr lang="en-CA" dirty="0"/>
              <a:t>					- Warren Buffet </a:t>
            </a:r>
          </a:p>
          <a:p>
            <a:pPr marL="0" indent="0">
              <a:buNone/>
            </a:pPr>
            <a:r>
              <a:rPr lang="en-CA" sz="1200" dirty="0"/>
              <a:t>Source: </a:t>
            </a:r>
            <a:r>
              <a:rPr lang="en-CA" sz="1200" dirty="0">
                <a:hlinkClick r:id="rId4"/>
              </a:rPr>
              <a:t>https://www.inc.com/marcel-schwantes/warren-buffett-says-you-can-ruin-your-life-in-5-minutes-by-making-1-critical-mistake.html</a:t>
            </a:r>
            <a:r>
              <a:rPr lang="en-CA" sz="1200" dirty="0"/>
              <a:t> </a:t>
            </a:r>
            <a:endParaRPr lang="en-CA" sz="1400" dirty="0"/>
          </a:p>
        </p:txBody>
      </p:sp>
      <p:pic>
        <p:nvPicPr>
          <p:cNvPr id="6" name="Picture 5">
            <a:extLst>
              <a:ext uri="{FF2B5EF4-FFF2-40B4-BE49-F238E27FC236}">
                <a16:creationId xmlns:a16="http://schemas.microsoft.com/office/drawing/2014/main" id="{43D833B1-92EB-4D00-8A61-5CF4317C4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9295" y="6365213"/>
            <a:ext cx="2981741" cy="190527"/>
          </a:xfrm>
          <a:prstGeom prst="rect">
            <a:avLst/>
          </a:prstGeom>
        </p:spPr>
      </p:pic>
      <p:sp>
        <p:nvSpPr>
          <p:cNvPr id="4" name="Footer Placeholder 3">
            <a:extLst>
              <a:ext uri="{FF2B5EF4-FFF2-40B4-BE49-F238E27FC236}">
                <a16:creationId xmlns:a16="http://schemas.microsoft.com/office/drawing/2014/main" id="{BB0FE5A3-18AF-311E-3AA9-E3776A22F1D8}"/>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137014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1ED5-A0AC-4492-BF7D-8FE574CD4262}"/>
              </a:ext>
            </a:extLst>
          </p:cNvPr>
          <p:cNvSpPr>
            <a:spLocks noGrp="1"/>
          </p:cNvSpPr>
          <p:nvPr>
            <p:ph type="title"/>
          </p:nvPr>
        </p:nvSpPr>
        <p:spPr/>
        <p:txBody>
          <a:bodyPr/>
          <a:lstStyle/>
          <a:p>
            <a:r>
              <a:rPr lang="en-US" dirty="0"/>
              <a:t>What are your core values?</a:t>
            </a:r>
          </a:p>
        </p:txBody>
      </p:sp>
      <p:pic>
        <p:nvPicPr>
          <p:cNvPr id="7" name="Content Placeholder 4">
            <a:extLst>
              <a:ext uri="{FF2B5EF4-FFF2-40B4-BE49-F238E27FC236}">
                <a16:creationId xmlns:a16="http://schemas.microsoft.com/office/drawing/2014/main" id="{B69C0733-DFC2-40FE-BEA0-2B1FB7801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125" y="967292"/>
            <a:ext cx="7495744" cy="5397984"/>
          </a:xfrm>
          <a:prstGeom prst="rect">
            <a:avLst/>
          </a:prstGeom>
        </p:spPr>
      </p:pic>
      <p:sp>
        <p:nvSpPr>
          <p:cNvPr id="4" name="TextBox 3">
            <a:extLst>
              <a:ext uri="{FF2B5EF4-FFF2-40B4-BE49-F238E27FC236}">
                <a16:creationId xmlns:a16="http://schemas.microsoft.com/office/drawing/2014/main" id="{3C500D21-96C9-4CCA-B0A9-49A7C020DA3B}"/>
              </a:ext>
            </a:extLst>
          </p:cNvPr>
          <p:cNvSpPr txBox="1"/>
          <p:nvPr/>
        </p:nvSpPr>
        <p:spPr>
          <a:xfrm>
            <a:off x="3453414" y="1255554"/>
            <a:ext cx="275207" cy="369332"/>
          </a:xfrm>
          <a:prstGeom prst="rect">
            <a:avLst/>
          </a:prstGeom>
          <a:solidFill>
            <a:schemeClr val="bg1"/>
          </a:solidFill>
        </p:spPr>
        <p:txBody>
          <a:bodyPr wrap="square" rtlCol="0">
            <a:spAutoFit/>
          </a:bodyPr>
          <a:lstStyle/>
          <a:p>
            <a:endParaRPr lang="en-CA" dirty="0"/>
          </a:p>
        </p:txBody>
      </p:sp>
      <p:sp>
        <p:nvSpPr>
          <p:cNvPr id="3" name="Footer Placeholder 2">
            <a:extLst>
              <a:ext uri="{FF2B5EF4-FFF2-40B4-BE49-F238E27FC236}">
                <a16:creationId xmlns:a16="http://schemas.microsoft.com/office/drawing/2014/main" id="{499415C3-435F-BDCE-6CD7-7BF6DB1C7FC8}"/>
              </a:ext>
            </a:extLst>
          </p:cNvPr>
          <p:cNvSpPr>
            <a:spLocks noGrp="1"/>
          </p:cNvSpPr>
          <p:nvPr>
            <p:ph type="ftr" sz="quarter" idx="11"/>
          </p:nvPr>
        </p:nvSpPr>
        <p:spPr/>
        <p:txBody>
          <a:bodyPr/>
          <a:lstStyle/>
          <a:p>
            <a:r>
              <a:rPr lang="en-US"/>
              <a:t>2022 Student Success Webinar</a:t>
            </a:r>
            <a:endParaRPr lang="en-US" dirty="0"/>
          </a:p>
        </p:txBody>
      </p:sp>
      <p:sp>
        <p:nvSpPr>
          <p:cNvPr id="5" name="TextBox 4">
            <a:extLst>
              <a:ext uri="{FF2B5EF4-FFF2-40B4-BE49-F238E27FC236}">
                <a16:creationId xmlns:a16="http://schemas.microsoft.com/office/drawing/2014/main" id="{185ED9B1-6711-2098-72A2-F01E79108A97}"/>
              </a:ext>
            </a:extLst>
          </p:cNvPr>
          <p:cNvSpPr txBox="1"/>
          <p:nvPr/>
        </p:nvSpPr>
        <p:spPr>
          <a:xfrm>
            <a:off x="3453414" y="1248965"/>
            <a:ext cx="275207" cy="338554"/>
          </a:xfrm>
          <a:prstGeom prst="rect">
            <a:avLst/>
          </a:prstGeom>
          <a:noFill/>
        </p:spPr>
        <p:txBody>
          <a:bodyPr wrap="square" rtlCol="0">
            <a:spAutoFit/>
          </a:bodyPr>
          <a:lstStyle/>
          <a:p>
            <a:r>
              <a:rPr lang="en-CA" sz="1600" dirty="0">
                <a:latin typeface="Verdana Pro Cond SemiBold" panose="020B0706030504040204" pitchFamily="34" charset="0"/>
              </a:rPr>
              <a:t>3</a:t>
            </a:r>
          </a:p>
        </p:txBody>
      </p:sp>
    </p:spTree>
    <p:extLst>
      <p:ext uri="{BB962C8B-B14F-4D97-AF65-F5344CB8AC3E}">
        <p14:creationId xmlns:p14="http://schemas.microsoft.com/office/powerpoint/2010/main" val="37884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646D-DE44-4691-9A8E-5A4CB4B00053}"/>
              </a:ext>
            </a:extLst>
          </p:cNvPr>
          <p:cNvSpPr>
            <a:spLocks noGrp="1"/>
          </p:cNvSpPr>
          <p:nvPr>
            <p:ph type="title"/>
          </p:nvPr>
        </p:nvSpPr>
        <p:spPr/>
        <p:txBody>
          <a:bodyPr/>
          <a:lstStyle/>
          <a:p>
            <a:r>
              <a:rPr lang="en-US" dirty="0"/>
              <a:t>Living in Alignment</a:t>
            </a:r>
          </a:p>
        </p:txBody>
      </p:sp>
      <p:sp>
        <p:nvSpPr>
          <p:cNvPr id="3" name="Content Placeholder 2">
            <a:extLst>
              <a:ext uri="{FF2B5EF4-FFF2-40B4-BE49-F238E27FC236}">
                <a16:creationId xmlns:a16="http://schemas.microsoft.com/office/drawing/2014/main" id="{BAEBF5F4-BFCA-45E7-9EA3-76F5567BA180}"/>
              </a:ext>
            </a:extLst>
          </p:cNvPr>
          <p:cNvSpPr>
            <a:spLocks noGrp="1"/>
          </p:cNvSpPr>
          <p:nvPr>
            <p:ph idx="1"/>
          </p:nvPr>
        </p:nvSpPr>
        <p:spPr/>
        <p:txBody>
          <a:bodyPr/>
          <a:lstStyle/>
          <a:p>
            <a:r>
              <a:rPr lang="en-US" dirty="0"/>
              <a:t>Do your values match your thoughts, </a:t>
            </a:r>
            <a:r>
              <a:rPr lang="en-US" dirty="0" err="1"/>
              <a:t>behaviours</a:t>
            </a:r>
            <a:r>
              <a:rPr lang="en-US" dirty="0"/>
              <a:t>, and actions?</a:t>
            </a:r>
          </a:p>
          <a:p>
            <a:endParaRPr lang="en-US" dirty="0"/>
          </a:p>
          <a:p>
            <a:r>
              <a:rPr lang="en-US" dirty="0"/>
              <a:t>Do you live your values consistently in all dimensions of your life?</a:t>
            </a:r>
          </a:p>
        </p:txBody>
      </p:sp>
      <p:pic>
        <p:nvPicPr>
          <p:cNvPr id="6" name="Picture 5">
            <a:extLst>
              <a:ext uri="{FF2B5EF4-FFF2-40B4-BE49-F238E27FC236}">
                <a16:creationId xmlns:a16="http://schemas.microsoft.com/office/drawing/2014/main" id="{83E272C2-911D-4F30-9013-1D6FFA17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461" y="6395119"/>
            <a:ext cx="2981741" cy="190527"/>
          </a:xfrm>
          <a:prstGeom prst="rect">
            <a:avLst/>
          </a:prstGeom>
        </p:spPr>
      </p:pic>
      <p:sp>
        <p:nvSpPr>
          <p:cNvPr id="4" name="Footer Placeholder 3">
            <a:extLst>
              <a:ext uri="{FF2B5EF4-FFF2-40B4-BE49-F238E27FC236}">
                <a16:creationId xmlns:a16="http://schemas.microsoft.com/office/drawing/2014/main" id="{5D7C50D2-AC51-F9E5-59DD-0BA2606E2360}"/>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17888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A6E1-56F2-42BE-9FF4-3D9D42D5034F}"/>
              </a:ext>
            </a:extLst>
          </p:cNvPr>
          <p:cNvSpPr>
            <a:spLocks noGrp="1"/>
          </p:cNvSpPr>
          <p:nvPr>
            <p:ph type="title"/>
          </p:nvPr>
        </p:nvSpPr>
        <p:spPr>
          <a:xfrm>
            <a:off x="2424418" y="5918342"/>
            <a:ext cx="5536734" cy="1347555"/>
          </a:xfrm>
        </p:spPr>
        <p:txBody>
          <a:bodyPr>
            <a:normAutofit/>
          </a:bodyPr>
          <a:lstStyle/>
          <a:p>
            <a:r>
              <a:rPr lang="en-US" sz="1200" b="1" dirty="0">
                <a:latin typeface="+mn-lt"/>
              </a:rPr>
              <a:t>Source: </a:t>
            </a:r>
            <a:r>
              <a:rPr lang="en-US" sz="1200" b="1" dirty="0" err="1">
                <a:latin typeface="+mn-lt"/>
              </a:rPr>
              <a:t>Brene</a:t>
            </a:r>
            <a:r>
              <a:rPr lang="en-US" sz="1200" b="1" dirty="0">
                <a:latin typeface="+mn-lt"/>
              </a:rPr>
              <a:t> Brown </a:t>
            </a:r>
            <a:br>
              <a:rPr lang="en-US" sz="1200" b="1" dirty="0">
                <a:latin typeface="+mn-lt"/>
              </a:rPr>
            </a:br>
            <a:r>
              <a:rPr lang="en-US" sz="1200" dirty="0">
                <a:latin typeface="+mn-lt"/>
                <a:hlinkClick r:id="rId2"/>
              </a:rPr>
              <a:t>https://www.youtube.com/watch?v=iB-WxyNclFs</a:t>
            </a:r>
            <a:r>
              <a:rPr lang="en-US" sz="1200" dirty="0">
                <a:latin typeface="+mn-lt"/>
              </a:rPr>
              <a:t> 17:50-18:00</a:t>
            </a:r>
            <a:br>
              <a:rPr lang="en-US" dirty="0">
                <a:latin typeface="+mn-lt"/>
              </a:rPr>
            </a:br>
            <a:endParaRPr lang="en-CA" dirty="0">
              <a:latin typeface="+mn-lt"/>
            </a:endParaRPr>
          </a:p>
        </p:txBody>
      </p:sp>
      <p:pic>
        <p:nvPicPr>
          <p:cNvPr id="6" name="Content Placeholder 3">
            <a:extLst>
              <a:ext uri="{FF2B5EF4-FFF2-40B4-BE49-F238E27FC236}">
                <a16:creationId xmlns:a16="http://schemas.microsoft.com/office/drawing/2014/main" id="{0AFCCB6E-2121-412A-86B3-5117A3AD3D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9996" y="416711"/>
            <a:ext cx="5461957" cy="5739471"/>
          </a:xfrm>
          <a:prstGeom prst="rect">
            <a:avLst/>
          </a:prstGeom>
        </p:spPr>
      </p:pic>
      <p:sp>
        <p:nvSpPr>
          <p:cNvPr id="3" name="Footer Placeholder 2">
            <a:extLst>
              <a:ext uri="{FF2B5EF4-FFF2-40B4-BE49-F238E27FC236}">
                <a16:creationId xmlns:a16="http://schemas.microsoft.com/office/drawing/2014/main" id="{AAEAEDC0-EC55-F486-B749-2B2BDBD141B6}"/>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8958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Know the Rules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85" y="6395119"/>
            <a:ext cx="2981741" cy="190527"/>
          </a:xfrm>
          <a:prstGeom prst="rect">
            <a:avLst/>
          </a:prstGeom>
        </p:spPr>
      </p:pic>
      <p:sp>
        <p:nvSpPr>
          <p:cNvPr id="6" name="Content Placeholder 2"/>
          <p:cNvSpPr>
            <a:spLocks noGrp="1"/>
          </p:cNvSpPr>
          <p:nvPr>
            <p:ph idx="1"/>
          </p:nvPr>
        </p:nvSpPr>
        <p:spPr>
          <a:xfrm>
            <a:off x="444617" y="1159499"/>
            <a:ext cx="9580772" cy="2850162"/>
          </a:xfrm>
          <a:noFill/>
        </p:spPr>
        <p:txBody>
          <a:bodyPr/>
          <a:lstStyle/>
          <a:p>
            <a:pPr marL="0" indent="0">
              <a:buNone/>
            </a:pPr>
            <a:r>
              <a:rPr lang="en-US" b="1" dirty="0">
                <a:ln>
                  <a:solidFill>
                    <a:schemeClr val="accent1"/>
                  </a:solidFill>
                </a:ln>
                <a:solidFill>
                  <a:srgbClr val="FFFF00"/>
                </a:solidFill>
                <a:hlinkClick r:id="rId4"/>
              </a:rPr>
              <a:t>Policy 71 </a:t>
            </a:r>
            <a:r>
              <a:rPr lang="en-US" b="1" dirty="0">
                <a:ln>
                  <a:solidFill>
                    <a:schemeClr val="accent1"/>
                  </a:solidFill>
                </a:ln>
                <a:solidFill>
                  <a:srgbClr val="FFFF00"/>
                </a:solidFill>
              </a:rPr>
              <a:t> </a:t>
            </a:r>
          </a:p>
          <a:p>
            <a:pPr marL="912812" indent="-571500"/>
            <a:r>
              <a:rPr lang="en-US" dirty="0">
                <a:ln w="0">
                  <a:noFill/>
                </a:ln>
                <a:solidFill>
                  <a:schemeClr val="tx1"/>
                </a:solidFill>
                <a:latin typeface="Georgia" panose="02040502050405020303" pitchFamily="18" charset="0"/>
                <a:cs typeface="Arial" panose="020B0604020202020204" pitchFamily="34" charset="0"/>
              </a:rPr>
              <a:t>Sets out expectations</a:t>
            </a:r>
          </a:p>
          <a:p>
            <a:pPr marL="912812" indent="-571500"/>
            <a:r>
              <a:rPr lang="en-US" dirty="0">
                <a:ln w="0">
                  <a:noFill/>
                </a:ln>
                <a:solidFill>
                  <a:schemeClr val="tx1"/>
                </a:solidFill>
                <a:latin typeface="Georgia" panose="02040502050405020303" pitchFamily="18" charset="0"/>
                <a:cs typeface="Arial" panose="020B0604020202020204" pitchFamily="34" charset="0"/>
              </a:rPr>
              <a:t>Lists various offences</a:t>
            </a:r>
          </a:p>
          <a:p>
            <a:pPr marL="912812" indent="-571500"/>
            <a:r>
              <a:rPr lang="en-US" dirty="0">
                <a:ln w="0">
                  <a:noFill/>
                </a:ln>
                <a:latin typeface="Georgia" panose="02040502050405020303" pitchFamily="18" charset="0"/>
                <a:cs typeface="Arial" panose="020B0604020202020204" pitchFamily="34" charset="0"/>
              </a:rPr>
              <a:t>E</a:t>
            </a:r>
            <a:r>
              <a:rPr lang="en-US" dirty="0">
                <a:ln w="0">
                  <a:noFill/>
                </a:ln>
                <a:solidFill>
                  <a:schemeClr val="tx1"/>
                </a:solidFill>
                <a:latin typeface="Georgia" panose="02040502050405020303" pitchFamily="18" charset="0"/>
                <a:cs typeface="Arial" panose="020B0604020202020204" pitchFamily="34" charset="0"/>
              </a:rPr>
              <a:t>xplains the disciplinary process </a:t>
            </a:r>
          </a:p>
          <a:p>
            <a:pPr marL="912812" indent="-571500"/>
            <a:r>
              <a:rPr lang="en-US" dirty="0">
                <a:ln w="0">
                  <a:noFill/>
                </a:ln>
                <a:solidFill>
                  <a:schemeClr val="tx1"/>
                </a:solidFill>
                <a:latin typeface="Georgia" panose="02040502050405020303" pitchFamily="18" charset="0"/>
                <a:cs typeface="Arial" panose="020B0604020202020204" pitchFamily="34" charset="0"/>
              </a:rPr>
              <a:t>Describes potential penalties</a:t>
            </a:r>
          </a:p>
          <a:p>
            <a:pPr marL="914400" indent="-573088">
              <a:buNone/>
            </a:pPr>
            <a:endParaRPr lang="en-US" dirty="0">
              <a:ln>
                <a:solidFill>
                  <a:schemeClr val="accent1"/>
                </a:solidFill>
              </a:ln>
              <a:solidFill>
                <a:srgbClr val="FFFF00"/>
              </a:solidFill>
            </a:endParaRPr>
          </a:p>
        </p:txBody>
      </p:sp>
      <p:sp>
        <p:nvSpPr>
          <p:cNvPr id="3" name="TextBox 2">
            <a:extLst>
              <a:ext uri="{FF2B5EF4-FFF2-40B4-BE49-F238E27FC236}">
                <a16:creationId xmlns:a16="http://schemas.microsoft.com/office/drawing/2014/main" id="{7D6A4C73-F8DB-4F19-B68A-ED2EB9FEB62E}"/>
              </a:ext>
            </a:extLst>
          </p:cNvPr>
          <p:cNvSpPr txBox="1"/>
          <p:nvPr/>
        </p:nvSpPr>
        <p:spPr>
          <a:xfrm>
            <a:off x="444617" y="4373647"/>
            <a:ext cx="9839112" cy="1200329"/>
          </a:xfrm>
          <a:prstGeom prst="rect">
            <a:avLst/>
          </a:prstGeom>
          <a:noFill/>
        </p:spPr>
        <p:txBody>
          <a:bodyPr wrap="square" rtlCol="0">
            <a:spAutoFit/>
          </a:bodyPr>
          <a:lstStyle/>
          <a:p>
            <a:r>
              <a:rPr lang="en-US" b="1" dirty="0"/>
              <a:t>What do I do if I suspect academic misconduct?</a:t>
            </a:r>
          </a:p>
          <a:p>
            <a:endParaRPr lang="en-US" b="1" dirty="0"/>
          </a:p>
          <a:p>
            <a:r>
              <a:rPr lang="en-US" dirty="0">
                <a:solidFill>
                  <a:srgbClr val="000000"/>
                </a:solidFill>
                <a:latin typeface="georgia" panose="02040502050405020303" pitchFamily="18" charset="0"/>
              </a:rPr>
              <a:t>Y</a:t>
            </a:r>
            <a:r>
              <a:rPr lang="en-CA" dirty="0" err="1">
                <a:solidFill>
                  <a:srgbClr val="000000"/>
                </a:solidFill>
                <a:latin typeface="georgia" panose="02040502050405020303" pitchFamily="18" charset="0"/>
              </a:rPr>
              <a:t>ou</a:t>
            </a:r>
            <a:r>
              <a:rPr lang="en-CA" dirty="0">
                <a:solidFill>
                  <a:srgbClr val="000000"/>
                </a:solidFill>
                <a:latin typeface="georgia" panose="02040502050405020303" pitchFamily="18" charset="0"/>
              </a:rPr>
              <a:t> are required by policy to report any suspected cases of academic misconduct or cheating to the course instructor AND the Associate Dean, Graduate Studies. </a:t>
            </a:r>
            <a:endParaRPr lang="en-US" dirty="0"/>
          </a:p>
        </p:txBody>
      </p:sp>
      <p:sp>
        <p:nvSpPr>
          <p:cNvPr id="4" name="Footer Placeholder 3">
            <a:extLst>
              <a:ext uri="{FF2B5EF4-FFF2-40B4-BE49-F238E27FC236}">
                <a16:creationId xmlns:a16="http://schemas.microsoft.com/office/drawing/2014/main" id="{4639F1E1-8A2C-0A6B-AB52-8856CE3BFFC2}"/>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266583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84" y="285672"/>
            <a:ext cx="9889365" cy="895927"/>
          </a:xfrm>
        </p:spPr>
        <p:txBody>
          <a:bodyPr/>
          <a:lstStyle/>
          <a:p>
            <a:r>
              <a:rPr lang="en-US" dirty="0">
                <a:hlinkClick r:id="rId3"/>
              </a:rPr>
              <a:t>Policy 71</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658" y="6381801"/>
            <a:ext cx="2981741" cy="190527"/>
          </a:xfrm>
          <a:prstGeom prst="rect">
            <a:avLst/>
          </a:prstGeom>
        </p:spPr>
      </p:pic>
      <p:sp>
        <p:nvSpPr>
          <p:cNvPr id="4" name="TextBox 3">
            <a:extLst>
              <a:ext uri="{FF2B5EF4-FFF2-40B4-BE49-F238E27FC236}">
                <a16:creationId xmlns:a16="http://schemas.microsoft.com/office/drawing/2014/main" id="{F29D6F73-37E2-459B-A60D-B417C051B0B3}"/>
              </a:ext>
            </a:extLst>
          </p:cNvPr>
          <p:cNvSpPr txBox="1"/>
          <p:nvPr/>
        </p:nvSpPr>
        <p:spPr>
          <a:xfrm>
            <a:off x="671119" y="1073791"/>
            <a:ext cx="9244668" cy="4801314"/>
          </a:xfrm>
          <a:prstGeom prst="rect">
            <a:avLst/>
          </a:prstGeom>
          <a:noFill/>
        </p:spPr>
        <p:txBody>
          <a:bodyPr wrap="square" rtlCol="0">
            <a:spAutoFit/>
          </a:bodyPr>
          <a:lstStyle/>
          <a:p>
            <a:r>
              <a:rPr lang="en-US" dirty="0"/>
              <a:t>It is important to report academic misconduct because: </a:t>
            </a:r>
          </a:p>
          <a:p>
            <a:endParaRPr lang="en-US" dirty="0"/>
          </a:p>
          <a:p>
            <a:pPr marL="285750" indent="-285750">
              <a:buFont typeface="Arial" panose="020B0604020202020204" pitchFamily="34" charset="0"/>
              <a:buChar char="•"/>
            </a:pPr>
            <a:r>
              <a:rPr lang="en-US" dirty="0"/>
              <a:t>It helps </a:t>
            </a:r>
            <a:r>
              <a:rPr lang="en-US" dirty="0" err="1"/>
              <a:t>UWaterloo</a:t>
            </a:r>
            <a:r>
              <a:rPr lang="en-US" dirty="0"/>
              <a:t> monitor our educational programs to ensure they prevent academic misconduct. The majority of misconduct happens unintentionally, and it’s our goal to ensure it doesn’t happen in the first place</a:t>
            </a:r>
            <a:br>
              <a:rPr lang="en-US" dirty="0"/>
            </a:br>
            <a:endParaRPr lang="en-US" dirty="0"/>
          </a:p>
          <a:p>
            <a:pPr marL="285750" indent="-285750">
              <a:buFont typeface="Arial" panose="020B0604020202020204" pitchFamily="34" charset="0"/>
              <a:buChar char="•"/>
            </a:pPr>
            <a:r>
              <a:rPr lang="en-US" dirty="0"/>
              <a:t>The penalties are appropriate to the action. A penalty for a first offence committed in ignorance is less severe than a repeat offender. Often, the penalty is remedial.</a:t>
            </a:r>
            <a:br>
              <a:rPr lang="en-US" dirty="0"/>
            </a:br>
            <a:endParaRPr lang="en-US" dirty="0"/>
          </a:p>
          <a:p>
            <a:pPr marL="285750" indent="-285750">
              <a:buFont typeface="Arial" panose="020B0604020202020204" pitchFamily="34" charset="0"/>
              <a:buChar char="•"/>
            </a:pPr>
            <a:r>
              <a:rPr lang="en-US" dirty="0"/>
              <a:t>If a student is cheating in one course, they are likely struggling and/or repeating this </a:t>
            </a:r>
            <a:r>
              <a:rPr lang="en-US" dirty="0" err="1"/>
              <a:t>behaviour</a:t>
            </a:r>
            <a:r>
              <a:rPr lang="en-US" dirty="0"/>
              <a:t> in other courses. Reporting means we’re able to help these students earlier and identify any repeat </a:t>
            </a:r>
            <a:r>
              <a:rPr lang="en-US" dirty="0" err="1"/>
              <a:t>behaviour</a:t>
            </a:r>
            <a:r>
              <a:rPr lang="en-US" dirty="0"/>
              <a:t>.</a:t>
            </a:r>
            <a:br>
              <a:rPr lang="en-US" dirty="0"/>
            </a:br>
            <a:endParaRPr lang="en-US" dirty="0"/>
          </a:p>
          <a:p>
            <a:pPr marL="285750" indent="-285750">
              <a:buFont typeface="Arial" panose="020B0604020202020204" pitchFamily="34" charset="0"/>
              <a:buChar char="•"/>
            </a:pPr>
            <a:r>
              <a:rPr lang="en-US" dirty="0"/>
              <a:t>If misconduct is not addressed, it is not fair to those who completed the work honestly and with good academic integrity practices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19241BC1-5AC6-49CC-DE5F-9511451F7279}"/>
              </a:ext>
            </a:extLst>
          </p:cNvPr>
          <p:cNvSpPr>
            <a:spLocks noGrp="1"/>
          </p:cNvSpPr>
          <p:nvPr>
            <p:ph type="ftr" sz="quarter" idx="11"/>
          </p:nvPr>
        </p:nvSpPr>
        <p:spPr/>
        <p:txBody>
          <a:bodyPr/>
          <a:lstStyle/>
          <a:p>
            <a:r>
              <a:rPr lang="en-US" dirty="0"/>
              <a:t>2022 Student Success Webinar</a:t>
            </a:r>
          </a:p>
        </p:txBody>
      </p:sp>
    </p:spTree>
    <p:extLst>
      <p:ext uri="{BB962C8B-B14F-4D97-AF65-F5344CB8AC3E}">
        <p14:creationId xmlns:p14="http://schemas.microsoft.com/office/powerpoint/2010/main" val="420653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314B-2B44-47FF-A0E9-321A787A7410}"/>
              </a:ext>
            </a:extLst>
          </p:cNvPr>
          <p:cNvSpPr>
            <a:spLocks noGrp="1"/>
          </p:cNvSpPr>
          <p:nvPr>
            <p:ph type="title"/>
          </p:nvPr>
        </p:nvSpPr>
        <p:spPr/>
        <p:txBody>
          <a:bodyPr/>
          <a:lstStyle/>
          <a:p>
            <a:r>
              <a:rPr lang="en-US" dirty="0"/>
              <a:t>Welcome from the Faculty of Engineering!</a:t>
            </a:r>
          </a:p>
        </p:txBody>
      </p:sp>
      <p:sp>
        <p:nvSpPr>
          <p:cNvPr id="3" name="Content Placeholder 2">
            <a:extLst>
              <a:ext uri="{FF2B5EF4-FFF2-40B4-BE49-F238E27FC236}">
                <a16:creationId xmlns:a16="http://schemas.microsoft.com/office/drawing/2014/main" id="{C8D6FEC7-EC1E-4E05-B508-02F09EAFF246}"/>
              </a:ext>
            </a:extLst>
          </p:cNvPr>
          <p:cNvSpPr>
            <a:spLocks noGrp="1"/>
          </p:cNvSpPr>
          <p:nvPr>
            <p:ph sz="half" idx="1"/>
          </p:nvPr>
        </p:nvSpPr>
        <p:spPr>
          <a:xfrm>
            <a:off x="259882" y="1540900"/>
            <a:ext cx="8532130" cy="4590472"/>
          </a:xfrm>
        </p:spPr>
        <p:txBody>
          <a:bodyPr>
            <a:normAutofit/>
          </a:bodyPr>
          <a:lstStyle/>
          <a:p>
            <a:r>
              <a:rPr lang="en-US" sz="2000" dirty="0"/>
              <a:t>The Engineering Graduate Studies Office helps to support you and your Graduate Coordinators (staff) and Associate Chairs (faculty) who work with graduate students in each department</a:t>
            </a:r>
          </a:p>
          <a:p>
            <a:r>
              <a:rPr lang="en-US" sz="2000" dirty="0"/>
              <a:t>Engineering has the largest graduate student population at the University of Waterloo – about 40% of the total</a:t>
            </a:r>
          </a:p>
          <a:p>
            <a:r>
              <a:rPr lang="en-US" sz="2000" dirty="0"/>
              <a:t>Total anticipated enrolment for Fall 2022: ~2400 students across 8 academic units within the Faculty of Engineering </a:t>
            </a:r>
          </a:p>
          <a:p>
            <a:r>
              <a:rPr lang="en-US" sz="2000" dirty="0"/>
              <a:t>Over 700 new students this term</a:t>
            </a:r>
          </a:p>
          <a:p>
            <a:r>
              <a:rPr lang="en-US" sz="2000" dirty="0"/>
              <a:t>Your official program requirements are found here: </a:t>
            </a:r>
            <a:r>
              <a:rPr lang="en-US" sz="2000" dirty="0">
                <a:solidFill>
                  <a:schemeClr val="accent1"/>
                </a:solidFill>
                <a:hlinkClick r:id="rId2">
                  <a:extLst>
                    <a:ext uri="{A12FA001-AC4F-418D-AE19-62706E023703}">
                      <ahyp:hlinkClr xmlns:ahyp="http://schemas.microsoft.com/office/drawing/2018/hyperlinkcolor" val="tx"/>
                    </a:ext>
                  </a:extLst>
                </a:hlinkClick>
              </a:rPr>
              <a:t>https://uwaterloo.ca/graduate-studies-academic-calendar/engineering</a:t>
            </a:r>
            <a:endParaRPr lang="en-US" sz="2000" dirty="0">
              <a:solidFill>
                <a:schemeClr val="accent1"/>
              </a:solidFill>
            </a:endParaRPr>
          </a:p>
        </p:txBody>
      </p:sp>
      <p:sp>
        <p:nvSpPr>
          <p:cNvPr id="5" name="Footer Placeholder 4">
            <a:extLst>
              <a:ext uri="{FF2B5EF4-FFF2-40B4-BE49-F238E27FC236}">
                <a16:creationId xmlns:a16="http://schemas.microsoft.com/office/drawing/2014/main" id="{D90570E5-AE03-4C20-BC90-47753EC343F7}"/>
              </a:ext>
            </a:extLst>
          </p:cNvPr>
          <p:cNvSpPr>
            <a:spLocks noGrp="1"/>
          </p:cNvSpPr>
          <p:nvPr>
            <p:ph type="ftr" sz="quarter" idx="11"/>
          </p:nvPr>
        </p:nvSpPr>
        <p:spPr/>
        <p:txBody>
          <a:bodyPr/>
          <a:lstStyle/>
          <a:p>
            <a:r>
              <a:rPr lang="en-US" dirty="0"/>
              <a:t>2022 Student Success Webinar</a:t>
            </a:r>
          </a:p>
        </p:txBody>
      </p:sp>
      <p:sp>
        <p:nvSpPr>
          <p:cNvPr id="6" name="Slide Number Placeholder 5">
            <a:extLst>
              <a:ext uri="{FF2B5EF4-FFF2-40B4-BE49-F238E27FC236}">
                <a16:creationId xmlns:a16="http://schemas.microsoft.com/office/drawing/2014/main" id="{7F9AC584-4B87-4EF3-9743-E89801EBBDC4}"/>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dirty="0"/>
          </a:p>
        </p:txBody>
      </p:sp>
      <p:pic>
        <p:nvPicPr>
          <p:cNvPr id="7" name="Content Placeholder 6" descr="A person wearing glasses&#10;&#10;Description automatically generated with low confidence">
            <a:extLst>
              <a:ext uri="{FF2B5EF4-FFF2-40B4-BE49-F238E27FC236}">
                <a16:creationId xmlns:a16="http://schemas.microsoft.com/office/drawing/2014/main" id="{9A5C6A55-C7D3-41AC-9A74-458FC38B1D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263062" y="1330035"/>
            <a:ext cx="2095500" cy="3143250"/>
          </a:xfrm>
          <a:prstGeom prst="rect">
            <a:avLst/>
          </a:prstGeom>
        </p:spPr>
      </p:pic>
      <p:sp>
        <p:nvSpPr>
          <p:cNvPr id="8" name="Rectangle 7">
            <a:extLst>
              <a:ext uri="{FF2B5EF4-FFF2-40B4-BE49-F238E27FC236}">
                <a16:creationId xmlns:a16="http://schemas.microsoft.com/office/drawing/2014/main" id="{4A3A7E9D-115A-4B09-A957-07F3D96A5795}"/>
              </a:ext>
            </a:extLst>
          </p:cNvPr>
          <p:cNvSpPr/>
          <p:nvPr/>
        </p:nvSpPr>
        <p:spPr>
          <a:xfrm>
            <a:off x="9263062" y="4488870"/>
            <a:ext cx="2095500" cy="4191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Professor </a:t>
            </a:r>
            <a:r>
              <a:rPr lang="en-US" sz="1000" dirty="0">
                <a:solidFill>
                  <a:schemeClr val="tx1"/>
                </a:solidFill>
              </a:rPr>
              <a:t>Siva Sivoththaman</a:t>
            </a:r>
          </a:p>
          <a:p>
            <a:r>
              <a:rPr lang="en-US" sz="788" dirty="0">
                <a:solidFill>
                  <a:schemeClr val="tx1"/>
                </a:solidFill>
                <a:latin typeface="Verdana" panose="020B0604030504040204" pitchFamily="34" charset="0"/>
                <a:ea typeface="Verdana" panose="020B0604030504040204" pitchFamily="34" charset="0"/>
                <a:cs typeface="Verdana" panose="020B0604030504040204" pitchFamily="34" charset="0"/>
              </a:rPr>
              <a:t>Associate Dean, Graduate Studies</a:t>
            </a:r>
          </a:p>
        </p:txBody>
      </p:sp>
      <p:sp>
        <p:nvSpPr>
          <p:cNvPr id="9" name="TextBox 8">
            <a:extLst>
              <a:ext uri="{FF2B5EF4-FFF2-40B4-BE49-F238E27FC236}">
                <a16:creationId xmlns:a16="http://schemas.microsoft.com/office/drawing/2014/main" id="{EE50407C-2148-4257-843E-FF52ECD01721}"/>
              </a:ext>
            </a:extLst>
          </p:cNvPr>
          <p:cNvSpPr txBox="1"/>
          <p:nvPr/>
        </p:nvSpPr>
        <p:spPr>
          <a:xfrm>
            <a:off x="9263062" y="5066300"/>
            <a:ext cx="2233532" cy="923330"/>
          </a:xfrm>
          <a:prstGeom prst="rect">
            <a:avLst/>
          </a:prstGeom>
          <a:noFill/>
        </p:spPr>
        <p:txBody>
          <a:bodyPr wrap="square" rtlCol="0">
            <a:spAutoFit/>
          </a:bodyPr>
          <a:lstStyle/>
          <a:p>
            <a:endParaRPr lang="en-US" sz="900" dirty="0"/>
          </a:p>
          <a:p>
            <a:r>
              <a:rPr lang="en-US" sz="900" b="1" dirty="0"/>
              <a:t>E-mail: </a:t>
            </a:r>
            <a:r>
              <a:rPr lang="en-US" sz="900" u="sng" dirty="0">
                <a:hlinkClick r:id="rId4"/>
              </a:rPr>
              <a:t>engadgrd@uwaterloo.ca</a:t>
            </a:r>
            <a:endParaRPr lang="en-US" sz="900" dirty="0"/>
          </a:p>
          <a:p>
            <a:endParaRPr lang="en-US" sz="900" dirty="0"/>
          </a:p>
          <a:p>
            <a:r>
              <a:rPr lang="en-US" sz="900" b="1" dirty="0"/>
              <a:t>Office: </a:t>
            </a:r>
            <a:r>
              <a:rPr lang="en-US" sz="900" dirty="0"/>
              <a:t>Engineering 7 7416</a:t>
            </a:r>
          </a:p>
          <a:p>
            <a:endParaRPr lang="en-US" sz="900" dirty="0"/>
          </a:p>
          <a:p>
            <a:endParaRPr lang="en-US" sz="900" dirty="0"/>
          </a:p>
        </p:txBody>
      </p:sp>
    </p:spTree>
    <p:extLst>
      <p:ext uri="{BB962C8B-B14F-4D97-AF65-F5344CB8AC3E}">
        <p14:creationId xmlns:p14="http://schemas.microsoft.com/office/powerpoint/2010/main" val="325000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UNAUTHORIZED COLLABORATION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658" y="6395119"/>
            <a:ext cx="2981741" cy="190527"/>
          </a:xfrm>
          <a:prstGeom prst="rect">
            <a:avLst/>
          </a:prstGeom>
        </p:spPr>
      </p:pic>
      <p:sp>
        <p:nvSpPr>
          <p:cNvPr id="8" name="TextBox 3"/>
          <p:cNvSpPr txBox="1"/>
          <p:nvPr/>
        </p:nvSpPr>
        <p:spPr>
          <a:xfrm>
            <a:off x="419450" y="1330039"/>
            <a:ext cx="9643432" cy="2015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What does this look like?</a:t>
            </a:r>
            <a:br>
              <a:rPr lang="en-US" b="1" dirty="0"/>
            </a:br>
            <a:endParaRPr lang="en-US" b="1" dirty="0"/>
          </a:p>
          <a:p>
            <a:pPr marL="285750" indent="-285750">
              <a:buFont typeface="Arial" panose="020B0604020202020204" pitchFamily="34" charset="0"/>
              <a:buChar char="•"/>
            </a:pPr>
            <a:r>
              <a:rPr lang="en-US" dirty="0"/>
              <a:t>Students working together to complete an assignment, in part or in whole, when the instructor said to work alone</a:t>
            </a:r>
            <a:br>
              <a:rPr lang="en-US" dirty="0"/>
            </a:br>
            <a:endParaRPr lang="en-CA" sz="1700" dirty="0"/>
          </a:p>
          <a:p>
            <a:pPr marL="285750" indent="-285750">
              <a:buFont typeface="Arial" panose="020B0604020202020204" pitchFamily="34" charset="0"/>
              <a:buChar char="•"/>
            </a:pPr>
            <a:r>
              <a:rPr lang="en-US" dirty="0"/>
              <a:t>Tutors, editors, or friends completing or re-doing assignment responses for students</a:t>
            </a:r>
          </a:p>
          <a:p>
            <a:pPr marL="285750" indent="-285750">
              <a:buFont typeface="Arial" panose="020B0604020202020204" pitchFamily="34" charset="0"/>
              <a:buChar char="•"/>
            </a:pPr>
            <a:endParaRPr lang="en-US" dirty="0"/>
          </a:p>
        </p:txBody>
      </p:sp>
      <p:sp>
        <p:nvSpPr>
          <p:cNvPr id="11" name="TextBox 3"/>
          <p:cNvSpPr txBox="1"/>
          <p:nvPr/>
        </p:nvSpPr>
        <p:spPr>
          <a:xfrm>
            <a:off x="419450" y="3447470"/>
            <a:ext cx="9705303"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For example:</a:t>
            </a:r>
          </a:p>
          <a:p>
            <a:endParaRPr lang="en-US" dirty="0"/>
          </a:p>
          <a:p>
            <a:pPr marL="285750" indent="-285750">
              <a:buFont typeface="Arial" panose="020B0604020202020204" pitchFamily="34" charset="0"/>
              <a:buChar char="•"/>
            </a:pPr>
            <a:r>
              <a:rPr lang="en-US" dirty="0"/>
              <a:t>The instructor gives the students an assignment and asks them to complete it independently. The students meet online to complete the assignment together</a:t>
            </a:r>
            <a:br>
              <a:rPr lang="en-US" dirty="0"/>
            </a:br>
            <a:endParaRPr lang="en-US" dirty="0"/>
          </a:p>
          <a:p>
            <a:pPr marL="285750" indent="-285750">
              <a:buFont typeface="Arial" panose="020B0604020202020204" pitchFamily="34" charset="0"/>
              <a:buChar char="•"/>
            </a:pPr>
            <a:r>
              <a:rPr lang="en-US" dirty="0"/>
              <a:t>A student is frustrated while completing an assignment. A friend or a tutor gives the student some answers</a:t>
            </a:r>
          </a:p>
        </p:txBody>
      </p:sp>
      <p:sp>
        <p:nvSpPr>
          <p:cNvPr id="3" name="Footer Placeholder 2">
            <a:extLst>
              <a:ext uri="{FF2B5EF4-FFF2-40B4-BE49-F238E27FC236}">
                <a16:creationId xmlns:a16="http://schemas.microsoft.com/office/drawing/2014/main" id="{48AC9837-4CFD-9549-01BC-B79F19E2A0DC}"/>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12557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UNAUTHORIZED COLLABORATION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905" y="6379872"/>
            <a:ext cx="2981741" cy="190527"/>
          </a:xfrm>
          <a:prstGeom prst="rect">
            <a:avLst/>
          </a:prstGeom>
        </p:spPr>
      </p:pic>
      <p:sp>
        <p:nvSpPr>
          <p:cNvPr id="7" name="Content Placeholder 2">
            <a:extLst>
              <a:ext uri="{FF2B5EF4-FFF2-40B4-BE49-F238E27FC236}">
                <a16:creationId xmlns:a16="http://schemas.microsoft.com/office/drawing/2014/main" id="{6FD22951-89A1-42C8-8E5C-35A16F64369E}"/>
              </a:ext>
            </a:extLst>
          </p:cNvPr>
          <p:cNvSpPr>
            <a:spLocks noGrp="1"/>
          </p:cNvSpPr>
          <p:nvPr>
            <p:ph idx="1"/>
          </p:nvPr>
        </p:nvSpPr>
        <p:spPr>
          <a:xfrm>
            <a:off x="362389" y="681645"/>
            <a:ext cx="10033824" cy="2261061"/>
          </a:xfrm>
        </p:spPr>
        <p:txBody>
          <a:bodyPr>
            <a:noAutofit/>
          </a:bodyPr>
          <a:lstStyle/>
          <a:p>
            <a:pPr marL="457189" lvl="1" indent="0">
              <a:buNone/>
            </a:pPr>
            <a:endParaRPr lang="en-US" dirty="0"/>
          </a:p>
          <a:p>
            <a:pPr marL="0" indent="0">
              <a:buNone/>
            </a:pPr>
            <a:r>
              <a:rPr lang="en-US" sz="2000" dirty="0"/>
              <a:t>Students might engage in unauthorized collaboration because they are unclear about the level of group work permissible for the assignment, or because they are struggling with the content/assignment. </a:t>
            </a:r>
          </a:p>
          <a:p>
            <a:pPr marL="0" indent="0">
              <a:buNone/>
            </a:pPr>
            <a:r>
              <a:rPr lang="en-US" sz="2000" b="1" dirty="0"/>
              <a:t>To avoid/address unauthorized collaboration violations:</a:t>
            </a:r>
          </a:p>
          <a:p>
            <a:r>
              <a:rPr lang="en-US" sz="2000" dirty="0"/>
              <a:t>Collaboration expectations should be specified and clear for each assessment</a:t>
            </a:r>
          </a:p>
          <a:p>
            <a:r>
              <a:rPr lang="en-US" sz="2000" dirty="0"/>
              <a:t>Be aware of the instructor’s expectations for collaboration for each assessment so you can answer student questions or identify issues while marking</a:t>
            </a:r>
          </a:p>
          <a:p>
            <a:r>
              <a:rPr lang="en-US" sz="2000" dirty="0"/>
              <a:t>Encourage students to come to you if they need assistance</a:t>
            </a:r>
          </a:p>
          <a:p>
            <a:r>
              <a:rPr lang="en-US" sz="2000" dirty="0"/>
              <a:t>Report suspected misconduct so it can be investigated</a:t>
            </a:r>
            <a:br>
              <a:rPr lang="en-US" sz="2200" dirty="0"/>
            </a:br>
            <a:endParaRPr lang="en-US" sz="2200" dirty="0"/>
          </a:p>
          <a:p>
            <a:endParaRPr lang="en-US" sz="2200" dirty="0"/>
          </a:p>
          <a:p>
            <a:endParaRPr lang="en-US" sz="2800" dirty="0"/>
          </a:p>
        </p:txBody>
      </p:sp>
      <p:sp>
        <p:nvSpPr>
          <p:cNvPr id="3" name="Footer Placeholder 2">
            <a:extLst>
              <a:ext uri="{FF2B5EF4-FFF2-40B4-BE49-F238E27FC236}">
                <a16:creationId xmlns:a16="http://schemas.microsoft.com/office/drawing/2014/main" id="{876AD39B-D51D-12F4-8683-0E8C5F73E163}"/>
              </a:ext>
            </a:extLst>
          </p:cNvPr>
          <p:cNvSpPr>
            <a:spLocks noGrp="1"/>
          </p:cNvSpPr>
          <p:nvPr>
            <p:ph type="ftr" sz="quarter" idx="11"/>
          </p:nvPr>
        </p:nvSpPr>
        <p:spPr/>
        <p:txBody>
          <a:bodyPr/>
          <a:lstStyle/>
          <a:p>
            <a:r>
              <a:rPr lang="en-US" dirty="0"/>
              <a:t>2022 Student Success Webinar</a:t>
            </a:r>
          </a:p>
        </p:txBody>
      </p:sp>
    </p:spTree>
    <p:extLst>
      <p:ext uri="{BB962C8B-B14F-4D97-AF65-F5344CB8AC3E}">
        <p14:creationId xmlns:p14="http://schemas.microsoft.com/office/powerpoint/2010/main" val="230823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PLAGIARISM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658" y="6395119"/>
            <a:ext cx="2981741" cy="190527"/>
          </a:xfrm>
          <a:prstGeom prst="rect">
            <a:avLst/>
          </a:prstGeom>
        </p:spPr>
      </p:pic>
      <p:sp>
        <p:nvSpPr>
          <p:cNvPr id="8" name="TextBox 3"/>
          <p:cNvSpPr txBox="1"/>
          <p:nvPr/>
        </p:nvSpPr>
        <p:spPr>
          <a:xfrm>
            <a:off x="362388" y="1293229"/>
            <a:ext cx="9778990"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What does this look like?</a:t>
            </a:r>
            <a:br>
              <a:rPr lang="en-US" sz="2000" b="1" dirty="0"/>
            </a:br>
            <a:endParaRPr lang="en-US" sz="2000" b="1" dirty="0"/>
          </a:p>
          <a:p>
            <a:pPr marL="285750" indent="-285750">
              <a:buFont typeface="Arial" panose="020B0604020202020204" pitchFamily="34" charset="0"/>
              <a:buChar char="•"/>
            </a:pPr>
            <a:r>
              <a:rPr lang="en-CA" sz="2000" dirty="0"/>
              <a:t>Using someone else’s work, code, data, research, etc., in part or in whole, without proper acknowledgement</a:t>
            </a:r>
            <a:br>
              <a:rPr lang="en-CA" sz="2000" dirty="0"/>
            </a:br>
            <a:endParaRPr lang="en-CA" sz="2000" dirty="0"/>
          </a:p>
          <a:p>
            <a:pPr marL="285750" indent="-285750">
              <a:buFont typeface="Arial" panose="020B0604020202020204" pitchFamily="34" charset="0"/>
              <a:buChar char="•"/>
            </a:pPr>
            <a:r>
              <a:rPr lang="en-CA" sz="2000" dirty="0"/>
              <a:t>Re-submitting work without permission or acknowledgement </a:t>
            </a:r>
          </a:p>
          <a:p>
            <a:pPr marL="285750" indent="-285750">
              <a:buFont typeface="Arial" panose="020B0604020202020204" pitchFamily="34" charset="0"/>
              <a:buChar char="•"/>
            </a:pPr>
            <a:endParaRPr lang="en-US" dirty="0"/>
          </a:p>
        </p:txBody>
      </p:sp>
      <p:sp>
        <p:nvSpPr>
          <p:cNvPr id="11" name="TextBox 3"/>
          <p:cNvSpPr txBox="1"/>
          <p:nvPr/>
        </p:nvSpPr>
        <p:spPr>
          <a:xfrm>
            <a:off x="422818" y="3429001"/>
            <a:ext cx="977899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For example:</a:t>
            </a:r>
          </a:p>
          <a:p>
            <a:endParaRPr lang="en-US" sz="2000" dirty="0"/>
          </a:p>
          <a:p>
            <a:pPr marL="285750" indent="-285750">
              <a:buFont typeface="Arial" panose="020B0604020202020204" pitchFamily="34" charset="0"/>
              <a:buChar char="•"/>
            </a:pPr>
            <a:r>
              <a:rPr lang="en-US" sz="2000" dirty="0"/>
              <a:t>A student forgets their assignment is due tomorrow. They copy their friend’s code</a:t>
            </a:r>
            <a:br>
              <a:rPr lang="en-US" sz="2000" dirty="0"/>
            </a:br>
            <a:endParaRPr lang="en-US" sz="2000" dirty="0"/>
          </a:p>
          <a:p>
            <a:pPr marL="285750" indent="-285750">
              <a:buFont typeface="Arial" panose="020B0604020202020204" pitchFamily="34" charset="0"/>
              <a:buChar char="•"/>
            </a:pPr>
            <a:r>
              <a:rPr lang="en-US" sz="2000" dirty="0"/>
              <a:t>A student re-uses an assignment from another course without permission from their instructor, and without citing themselves </a:t>
            </a:r>
          </a:p>
        </p:txBody>
      </p:sp>
      <p:sp>
        <p:nvSpPr>
          <p:cNvPr id="3" name="Footer Placeholder 2">
            <a:extLst>
              <a:ext uri="{FF2B5EF4-FFF2-40B4-BE49-F238E27FC236}">
                <a16:creationId xmlns:a16="http://schemas.microsoft.com/office/drawing/2014/main" id="{18862C4C-7B83-66D3-ADEE-2B67FE192CC3}"/>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55375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E3B6-923B-1E4D-AAF6-9885514AE212}"/>
              </a:ext>
            </a:extLst>
          </p:cNvPr>
          <p:cNvSpPr>
            <a:spLocks noGrp="1"/>
          </p:cNvSpPr>
          <p:nvPr>
            <p:ph type="title"/>
          </p:nvPr>
        </p:nvSpPr>
        <p:spPr/>
        <p:txBody>
          <a:bodyPr/>
          <a:lstStyle/>
          <a:p>
            <a:r>
              <a:rPr lang="en-US" dirty="0"/>
              <a:t>Plagiarism Violations</a:t>
            </a:r>
          </a:p>
        </p:txBody>
      </p:sp>
      <p:sp>
        <p:nvSpPr>
          <p:cNvPr id="3" name="Content Placeholder 2">
            <a:extLst>
              <a:ext uri="{FF2B5EF4-FFF2-40B4-BE49-F238E27FC236}">
                <a16:creationId xmlns:a16="http://schemas.microsoft.com/office/drawing/2014/main" id="{A7226911-66CF-E446-95F6-ABA8014D120F}"/>
              </a:ext>
            </a:extLst>
          </p:cNvPr>
          <p:cNvSpPr>
            <a:spLocks noGrp="1"/>
          </p:cNvSpPr>
          <p:nvPr>
            <p:ph idx="1"/>
          </p:nvPr>
        </p:nvSpPr>
        <p:spPr>
          <a:xfrm>
            <a:off x="461394" y="3222185"/>
            <a:ext cx="10206607" cy="2412932"/>
          </a:xfrm>
        </p:spPr>
        <p:txBody>
          <a:bodyPr/>
          <a:lstStyle/>
          <a:p>
            <a:pPr marL="0" indent="0">
              <a:buNone/>
            </a:pPr>
            <a:r>
              <a:rPr lang="en-US" sz="2200" b="1" dirty="0"/>
              <a:t>How to address/avoid Plagiarism violations:</a:t>
            </a:r>
          </a:p>
          <a:p>
            <a:r>
              <a:rPr lang="en-US" sz="2000" dirty="0"/>
              <a:t>Make sure any teaching materials are properly cited </a:t>
            </a:r>
          </a:p>
          <a:p>
            <a:r>
              <a:rPr lang="en-US" sz="2000" dirty="0"/>
              <a:t>Report suspected plagiarism (e.g., two students assignments look very similar)</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956" y="6395119"/>
            <a:ext cx="2981741" cy="190527"/>
          </a:xfrm>
          <a:prstGeom prst="rect">
            <a:avLst/>
          </a:prstGeom>
        </p:spPr>
      </p:pic>
      <p:sp>
        <p:nvSpPr>
          <p:cNvPr id="7" name="TextBox 6"/>
          <p:cNvSpPr txBox="1"/>
          <p:nvPr/>
        </p:nvSpPr>
        <p:spPr>
          <a:xfrm>
            <a:off x="377506" y="1525404"/>
            <a:ext cx="10095582" cy="1323439"/>
          </a:xfrm>
          <a:prstGeom prst="rect">
            <a:avLst/>
          </a:prstGeom>
          <a:noFill/>
        </p:spPr>
        <p:txBody>
          <a:bodyPr wrap="square" rtlCol="0">
            <a:spAutoFit/>
          </a:bodyPr>
          <a:lstStyle/>
          <a:p>
            <a:r>
              <a:rPr lang="en-US" sz="2000" dirty="0"/>
              <a:t>A student might unintentionally plagiarize because they are not aware they need to cite, or they might forget to include citations. A student might intentionally plagiarize because they have left something until the last minute, or they are struggling to complete the assignment. </a:t>
            </a:r>
          </a:p>
        </p:txBody>
      </p:sp>
      <p:sp>
        <p:nvSpPr>
          <p:cNvPr id="4" name="Footer Placeholder 3">
            <a:extLst>
              <a:ext uri="{FF2B5EF4-FFF2-40B4-BE49-F238E27FC236}">
                <a16:creationId xmlns:a16="http://schemas.microsoft.com/office/drawing/2014/main" id="{DC1E9B7A-A72F-A29F-FF45-FEB6BDD599C0}"/>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149496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461D-1184-EC43-91A6-1E1B6C110D9E}"/>
              </a:ext>
            </a:extLst>
          </p:cNvPr>
          <p:cNvSpPr>
            <a:spLocks noGrp="1"/>
          </p:cNvSpPr>
          <p:nvPr>
            <p:ph type="title"/>
          </p:nvPr>
        </p:nvSpPr>
        <p:spPr/>
        <p:txBody>
          <a:bodyPr/>
          <a:lstStyle/>
          <a:p>
            <a:r>
              <a:rPr lang="en-US" dirty="0"/>
              <a:t>Cheating</a:t>
            </a:r>
          </a:p>
        </p:txBody>
      </p:sp>
      <p:sp>
        <p:nvSpPr>
          <p:cNvPr id="3" name="Content Placeholder 2">
            <a:extLst>
              <a:ext uri="{FF2B5EF4-FFF2-40B4-BE49-F238E27FC236}">
                <a16:creationId xmlns:a16="http://schemas.microsoft.com/office/drawing/2014/main" id="{8B9286AE-0D3F-E440-9391-37B6B7CC6937}"/>
              </a:ext>
            </a:extLst>
          </p:cNvPr>
          <p:cNvSpPr>
            <a:spLocks noGrp="1"/>
          </p:cNvSpPr>
          <p:nvPr>
            <p:ph idx="1"/>
          </p:nvPr>
        </p:nvSpPr>
        <p:spPr>
          <a:xfrm>
            <a:off x="427839" y="1321470"/>
            <a:ext cx="8812777" cy="3713302"/>
          </a:xfrm>
        </p:spPr>
        <p:txBody>
          <a:bodyPr>
            <a:normAutofit/>
          </a:bodyPr>
          <a:lstStyle/>
          <a:p>
            <a:pPr marL="0" indent="0">
              <a:buNone/>
            </a:pPr>
            <a:r>
              <a:rPr lang="en-CA" sz="2000" i="1" dirty="0"/>
              <a:t>‘Trying to gain/give an improper advantage in an academic evaluation.”</a:t>
            </a:r>
          </a:p>
          <a:p>
            <a:pPr marL="0" indent="0">
              <a:buNone/>
            </a:pPr>
            <a:endParaRPr lang="en-CA" sz="2000" i="1" dirty="0"/>
          </a:p>
          <a:p>
            <a:pPr marL="0" indent="0">
              <a:buNone/>
            </a:pPr>
            <a:r>
              <a:rPr lang="en-CA" sz="2000" b="1" dirty="0"/>
              <a:t>Example:</a:t>
            </a:r>
          </a:p>
          <a:p>
            <a:r>
              <a:rPr lang="en-CA" sz="2000" dirty="0"/>
              <a:t>The use or intent to use an unauthorized aid </a:t>
            </a:r>
          </a:p>
          <a:p>
            <a:r>
              <a:rPr lang="en-CA" sz="2000" dirty="0"/>
              <a:t>Accessing exams/solutions without permission</a:t>
            </a:r>
          </a:p>
          <a:p>
            <a:endParaRPr lang="en-CA" sz="3200" dirty="0"/>
          </a:p>
          <a:p>
            <a:pPr marL="0" indent="0">
              <a:buNone/>
            </a:pPr>
            <a:endParaRPr lang="en-CA" sz="3200" i="1" dirty="0"/>
          </a:p>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58" y="6395119"/>
            <a:ext cx="2981741" cy="190527"/>
          </a:xfrm>
          <a:prstGeom prst="rect">
            <a:avLst/>
          </a:prstGeom>
        </p:spPr>
      </p:pic>
      <p:sp>
        <p:nvSpPr>
          <p:cNvPr id="4" name="Footer Placeholder 3">
            <a:extLst>
              <a:ext uri="{FF2B5EF4-FFF2-40B4-BE49-F238E27FC236}">
                <a16:creationId xmlns:a16="http://schemas.microsoft.com/office/drawing/2014/main" id="{BC1C28DE-0C4B-B2E2-3114-6500B97863DF}"/>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16622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50EC-C401-684C-ACCB-38BFFB0C5692}"/>
              </a:ext>
            </a:extLst>
          </p:cNvPr>
          <p:cNvSpPr>
            <a:spLocks noGrp="1"/>
          </p:cNvSpPr>
          <p:nvPr>
            <p:ph type="title"/>
          </p:nvPr>
        </p:nvSpPr>
        <p:spPr/>
        <p:txBody>
          <a:bodyPr/>
          <a:lstStyle/>
          <a:p>
            <a:r>
              <a:rPr lang="en-US" dirty="0"/>
              <a:t>Cheating Violations</a:t>
            </a:r>
          </a:p>
        </p:txBody>
      </p:sp>
      <p:sp>
        <p:nvSpPr>
          <p:cNvPr id="3" name="Content Placeholder 2">
            <a:extLst>
              <a:ext uri="{FF2B5EF4-FFF2-40B4-BE49-F238E27FC236}">
                <a16:creationId xmlns:a16="http://schemas.microsoft.com/office/drawing/2014/main" id="{BAE6E354-02A8-5F4E-9A7F-331E268D5B6A}"/>
              </a:ext>
            </a:extLst>
          </p:cNvPr>
          <p:cNvSpPr>
            <a:spLocks noGrp="1"/>
          </p:cNvSpPr>
          <p:nvPr>
            <p:ph idx="1"/>
          </p:nvPr>
        </p:nvSpPr>
        <p:spPr>
          <a:xfrm>
            <a:off x="402674" y="2637042"/>
            <a:ext cx="10031976" cy="2756794"/>
          </a:xfrm>
        </p:spPr>
        <p:txBody>
          <a:bodyPr/>
          <a:lstStyle/>
          <a:p>
            <a:pPr marL="0" indent="0">
              <a:buNone/>
            </a:pPr>
            <a:r>
              <a:rPr lang="en-US" sz="2000" b="1" dirty="0"/>
              <a:t>How to address/avoid cheating violations:</a:t>
            </a:r>
          </a:p>
          <a:p>
            <a:r>
              <a:rPr lang="en-US" sz="2000" dirty="0"/>
              <a:t>Encourage students to talk to you or the instructor if they are feeling overwhelmed in advance of the deadline or exam date</a:t>
            </a:r>
          </a:p>
          <a:p>
            <a:r>
              <a:rPr lang="en-US" sz="2000" dirty="0"/>
              <a:t>Ensure students are given plenty of time to complete assignments, and refer them to time management resources (e.g., </a:t>
            </a:r>
            <a:r>
              <a:rPr lang="en-US" sz="2000" dirty="0">
                <a:hlinkClick r:id="rId3"/>
              </a:rPr>
              <a:t>the assignment planner</a:t>
            </a:r>
            <a:r>
              <a:rPr lang="en-US" sz="2000" dirty="0"/>
              <a:t>)</a:t>
            </a:r>
          </a:p>
          <a:p>
            <a:r>
              <a:rPr lang="en-US" sz="2000" dirty="0"/>
              <a:t>Report suspected cheating</a:t>
            </a:r>
          </a:p>
          <a:p>
            <a:endParaRPr lang="en-US" dirty="0"/>
          </a:p>
          <a:p>
            <a:endParaRPr lang="en-US" b="1" dirty="0"/>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683" y="6395119"/>
            <a:ext cx="2981741" cy="190527"/>
          </a:xfrm>
          <a:prstGeom prst="rect">
            <a:avLst/>
          </a:prstGeom>
        </p:spPr>
      </p:pic>
      <p:sp>
        <p:nvSpPr>
          <p:cNvPr id="7" name="TextBox 6"/>
          <p:cNvSpPr txBox="1"/>
          <p:nvPr/>
        </p:nvSpPr>
        <p:spPr>
          <a:xfrm>
            <a:off x="402673" y="1435173"/>
            <a:ext cx="9907012" cy="707886"/>
          </a:xfrm>
          <a:prstGeom prst="rect">
            <a:avLst/>
          </a:prstGeom>
          <a:noFill/>
        </p:spPr>
        <p:txBody>
          <a:bodyPr wrap="square" rtlCol="0">
            <a:spAutoFit/>
          </a:bodyPr>
          <a:lstStyle/>
          <a:p>
            <a:r>
              <a:rPr lang="en-US" sz="2000" dirty="0"/>
              <a:t>A student might cheat if they are stressed out, are feeling unprepared to take a test, or are struggling with the course content. </a:t>
            </a:r>
          </a:p>
        </p:txBody>
      </p:sp>
      <p:sp>
        <p:nvSpPr>
          <p:cNvPr id="4" name="Footer Placeholder 3">
            <a:extLst>
              <a:ext uri="{FF2B5EF4-FFF2-40B4-BE49-F238E27FC236}">
                <a16:creationId xmlns:a16="http://schemas.microsoft.com/office/drawing/2014/main" id="{3083057D-DFEA-A8B6-FFF1-BB62ECEB0B16}"/>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404782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Copyright Violations</a:t>
            </a:r>
          </a:p>
        </p:txBody>
      </p:sp>
      <p:sp>
        <p:nvSpPr>
          <p:cNvPr id="3" name="Content Placeholder 2"/>
          <p:cNvSpPr>
            <a:spLocks noGrp="1"/>
          </p:cNvSpPr>
          <p:nvPr>
            <p:ph idx="1"/>
          </p:nvPr>
        </p:nvSpPr>
        <p:spPr>
          <a:xfrm>
            <a:off x="343950" y="1413167"/>
            <a:ext cx="10324052" cy="4595117"/>
          </a:xfrm>
        </p:spPr>
        <p:txBody>
          <a:bodyPr>
            <a:normAutofit/>
          </a:bodyPr>
          <a:lstStyle/>
          <a:p>
            <a:pPr marL="0" indent="0">
              <a:buNone/>
            </a:pPr>
            <a:r>
              <a:rPr lang="en-CA" sz="2000" i="1" dirty="0"/>
              <a:t>“The possession or use of another person’s intellectual property without that person's permission or knowledge.”</a:t>
            </a:r>
            <a:endParaRPr lang="en-CA" sz="2000" dirty="0"/>
          </a:p>
          <a:p>
            <a:pPr marL="0" indent="0">
              <a:buNone/>
            </a:pPr>
            <a:r>
              <a:rPr lang="en-US" sz="2000" i="1" dirty="0"/>
              <a:t>“Students may not distribute or reproduce the materials, whether for commercial purposes or not, without the express written consent of the faculty or instructor.”</a:t>
            </a:r>
          </a:p>
          <a:p>
            <a:pPr marL="0" indent="0">
              <a:buNone/>
            </a:pPr>
            <a:endParaRPr lang="en-US" sz="2000" b="1" dirty="0"/>
          </a:p>
          <a:p>
            <a:pPr marL="0" indent="0">
              <a:buNone/>
            </a:pPr>
            <a:r>
              <a:rPr lang="en-US" sz="2000" b="1" dirty="0"/>
              <a:t>Example:</a:t>
            </a:r>
          </a:p>
          <a:p>
            <a:r>
              <a:rPr lang="en-US" sz="2000" dirty="0"/>
              <a:t>Students posting course materials online without permission</a:t>
            </a:r>
          </a:p>
          <a:p>
            <a:r>
              <a:rPr lang="en-US" sz="2000" dirty="0"/>
              <a:t>Students using UW course materials in a third-party setting without permission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235" y="6395119"/>
            <a:ext cx="2981741" cy="190527"/>
          </a:xfrm>
          <a:prstGeom prst="rect">
            <a:avLst/>
          </a:prstGeom>
        </p:spPr>
      </p:pic>
      <p:sp>
        <p:nvSpPr>
          <p:cNvPr id="4" name="Footer Placeholder 3">
            <a:extLst>
              <a:ext uri="{FF2B5EF4-FFF2-40B4-BE49-F238E27FC236}">
                <a16:creationId xmlns:a16="http://schemas.microsoft.com/office/drawing/2014/main" id="{B1641861-B3C6-0A4B-9360-5786BAE63DD3}"/>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78983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Copyright Violations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83" y="6395119"/>
            <a:ext cx="2981741" cy="190527"/>
          </a:xfrm>
          <a:prstGeom prst="rect">
            <a:avLst/>
          </a:prstGeom>
        </p:spPr>
      </p:pic>
      <p:sp>
        <p:nvSpPr>
          <p:cNvPr id="7" name="Content Placeholder 2"/>
          <p:cNvSpPr txBox="1">
            <a:spLocks/>
          </p:cNvSpPr>
          <p:nvPr/>
        </p:nvSpPr>
        <p:spPr>
          <a:xfrm>
            <a:off x="362389" y="3085355"/>
            <a:ext cx="10002797" cy="3113948"/>
          </a:xfrm>
          <a:prstGeom prst="rect">
            <a:avLst/>
          </a:prstGeom>
        </p:spPr>
        <p:txBody>
          <a:bodyPr vert="horz" lIns="91440" tIns="45720" rIns="91440" bIns="45720" rtlCol="0">
            <a:norm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None/>
            </a:pPr>
            <a:endParaRPr lang="en-US" sz="300" dirty="0"/>
          </a:p>
          <a:p>
            <a:pPr marL="0" indent="0">
              <a:buNone/>
            </a:pPr>
            <a:r>
              <a:rPr lang="en-US" sz="2000" b="1" dirty="0"/>
              <a:t>How to address/avoid IP violations:</a:t>
            </a:r>
          </a:p>
          <a:p>
            <a:r>
              <a:rPr lang="en-US" sz="2000" dirty="0"/>
              <a:t>Be explicit with students about whether course materials can or cannot be shared beyond the classroom</a:t>
            </a:r>
          </a:p>
          <a:p>
            <a:r>
              <a:rPr lang="en-US" sz="2000" dirty="0"/>
              <a:t>If you become aware of things being posted on online websites that shouldn’t be, alert the copyright owner (e.g., the instructor of the course)</a:t>
            </a:r>
          </a:p>
        </p:txBody>
      </p:sp>
      <p:sp>
        <p:nvSpPr>
          <p:cNvPr id="4" name="TextBox 3"/>
          <p:cNvSpPr txBox="1"/>
          <p:nvPr/>
        </p:nvSpPr>
        <p:spPr>
          <a:xfrm>
            <a:off x="362389" y="1271640"/>
            <a:ext cx="9700132" cy="1323439"/>
          </a:xfrm>
          <a:prstGeom prst="rect">
            <a:avLst/>
          </a:prstGeom>
          <a:noFill/>
        </p:spPr>
        <p:txBody>
          <a:bodyPr wrap="square" rtlCol="0">
            <a:spAutoFit/>
          </a:bodyPr>
          <a:lstStyle/>
          <a:p>
            <a:r>
              <a:rPr lang="en-US" sz="2000" dirty="0"/>
              <a:t>A student might commit an Intellectual Property Copyright violation for money, to help other students, or for access to course notes in note-sharing platforms. They also may simply be not be aware of the University’s policy on posting materials online or using them in a third party-setting.</a:t>
            </a:r>
          </a:p>
        </p:txBody>
      </p:sp>
      <p:sp>
        <p:nvSpPr>
          <p:cNvPr id="3" name="Footer Placeholder 2">
            <a:extLst>
              <a:ext uri="{FF2B5EF4-FFF2-40B4-BE49-F238E27FC236}">
                <a16:creationId xmlns:a16="http://schemas.microsoft.com/office/drawing/2014/main" id="{F5144330-1283-B673-387C-EDCB2398F4C9}"/>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230709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12674" y="3383995"/>
            <a:ext cx="8315485" cy="1077218"/>
          </a:xfrm>
          <a:prstGeom prst="rect">
            <a:avLst/>
          </a:prstGeom>
          <a:noFill/>
        </p:spPr>
        <p:txBody>
          <a:bodyPr wrap="square" rtlCol="0">
            <a:spAutoFit/>
          </a:bodyPr>
          <a:lstStyle/>
          <a:p>
            <a:endParaRPr lang="en-US" sz="3200" dirty="0">
              <a:solidFill>
                <a:prstClr val="black"/>
              </a:solidFill>
              <a:hlinkClick r:id="rId2"/>
            </a:endParaRPr>
          </a:p>
          <a:p>
            <a:endParaRPr lang="en-US" sz="3200" dirty="0">
              <a:solidFill>
                <a:prstClr val="black"/>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58" y="6374772"/>
            <a:ext cx="2981741" cy="190527"/>
          </a:xfrm>
          <a:prstGeom prst="rect">
            <a:avLst/>
          </a:prstGeom>
        </p:spPr>
      </p:pic>
      <p:sp>
        <p:nvSpPr>
          <p:cNvPr id="5" name="Title 1">
            <a:extLst>
              <a:ext uri="{FF2B5EF4-FFF2-40B4-BE49-F238E27FC236}">
                <a16:creationId xmlns:a16="http://schemas.microsoft.com/office/drawing/2014/main" id="{B00E8D7A-A5A0-4C91-9E97-9B69806786E3}"/>
              </a:ext>
            </a:extLst>
          </p:cNvPr>
          <p:cNvSpPr>
            <a:spLocks noGrp="1"/>
          </p:cNvSpPr>
          <p:nvPr>
            <p:ph type="title"/>
          </p:nvPr>
        </p:nvSpPr>
        <p:spPr>
          <a:xfrm>
            <a:off x="369117" y="434112"/>
            <a:ext cx="10027096" cy="895927"/>
          </a:xfrm>
        </p:spPr>
        <p:txBody>
          <a:bodyPr/>
          <a:lstStyle/>
          <a:p>
            <a:r>
              <a:rPr lang="en-US" dirty="0"/>
              <a:t>Remember to…</a:t>
            </a:r>
          </a:p>
        </p:txBody>
      </p:sp>
      <p:sp>
        <p:nvSpPr>
          <p:cNvPr id="6" name="Content Placeholder 2">
            <a:extLst>
              <a:ext uri="{FF2B5EF4-FFF2-40B4-BE49-F238E27FC236}">
                <a16:creationId xmlns:a16="http://schemas.microsoft.com/office/drawing/2014/main" id="{2BEE1482-7C97-4E30-8C55-EA88E6F388C4}"/>
              </a:ext>
            </a:extLst>
          </p:cNvPr>
          <p:cNvSpPr txBox="1">
            <a:spLocks/>
          </p:cNvSpPr>
          <p:nvPr/>
        </p:nvSpPr>
        <p:spPr>
          <a:xfrm>
            <a:off x="453007" y="1470436"/>
            <a:ext cx="9804280" cy="4595117"/>
          </a:xfrm>
          <a:prstGeom prst="rect">
            <a:avLst/>
          </a:prstGeom>
        </p:spPr>
        <p:txBody>
          <a:bodyPr vert="horz" lIns="91440" tIns="45720" rIns="91440" bIns="45720" rtlCol="0">
            <a:norm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Be aware of the academic integrity expectations for each assessment so you can answer student questions/identify issues while marking</a:t>
            </a:r>
          </a:p>
          <a:p>
            <a:r>
              <a:rPr lang="en-US" sz="2000" dirty="0"/>
              <a:t>Reported suspected academic misconduct. It is important that students get the help and guidance that they need.</a:t>
            </a:r>
          </a:p>
          <a:p>
            <a:r>
              <a:rPr lang="en-US" sz="2000" dirty="0"/>
              <a:t>Encourage students to come to you or the instructor if they are feeling overwhelmed/need help with the content</a:t>
            </a:r>
          </a:p>
          <a:p>
            <a:r>
              <a:rPr lang="en-US" sz="2000" dirty="0"/>
              <a:t>If you’re in the position to, be proactive about discussing academic integrity with students. Be explicit about what is acceptable or not acceptable (e.g., can they collaborate?). Research shows this is the </a:t>
            </a:r>
            <a:r>
              <a:rPr lang="en-US" sz="2000" b="1" dirty="0"/>
              <a:t>most effective way </a:t>
            </a:r>
            <a:r>
              <a:rPr lang="en-US" sz="2000" dirty="0"/>
              <a:t>to reduce academic misconduct.</a:t>
            </a:r>
          </a:p>
          <a:p>
            <a:endParaRPr lang="en-US" sz="2200" dirty="0"/>
          </a:p>
        </p:txBody>
      </p:sp>
      <p:sp>
        <p:nvSpPr>
          <p:cNvPr id="2" name="Footer Placeholder 1">
            <a:extLst>
              <a:ext uri="{FF2B5EF4-FFF2-40B4-BE49-F238E27FC236}">
                <a16:creationId xmlns:a16="http://schemas.microsoft.com/office/drawing/2014/main" id="{F9CBECBD-DDFE-0415-BDB7-B65F279AB7C4}"/>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391821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92F1-E9F6-463F-8B51-F270821DF5AF}"/>
              </a:ext>
            </a:extLst>
          </p:cNvPr>
          <p:cNvSpPr>
            <a:spLocks noGrp="1"/>
          </p:cNvSpPr>
          <p:nvPr>
            <p:ph type="title"/>
          </p:nvPr>
        </p:nvSpPr>
        <p:spPr/>
        <p:txBody>
          <a:bodyPr/>
          <a:lstStyle/>
          <a:p>
            <a:r>
              <a:rPr lang="en-US" dirty="0">
                <a:hlinkClick r:id="rId2"/>
              </a:rPr>
              <a:t>Office of Academic Integrity Website</a:t>
            </a:r>
            <a:endParaRPr lang="en-US" dirty="0"/>
          </a:p>
        </p:txBody>
      </p:sp>
      <p:pic>
        <p:nvPicPr>
          <p:cNvPr id="9" name="Picture 8">
            <a:extLst>
              <a:ext uri="{FF2B5EF4-FFF2-40B4-BE49-F238E27FC236}">
                <a16:creationId xmlns:a16="http://schemas.microsoft.com/office/drawing/2014/main" id="{35FD3709-6D43-4127-9DDF-EC6B92D27668}"/>
              </a:ext>
            </a:extLst>
          </p:cNvPr>
          <p:cNvPicPr>
            <a:picLocks noChangeAspect="1"/>
          </p:cNvPicPr>
          <p:nvPr/>
        </p:nvPicPr>
        <p:blipFill>
          <a:blip r:embed="rId3"/>
          <a:stretch>
            <a:fillRect/>
          </a:stretch>
        </p:blipFill>
        <p:spPr>
          <a:xfrm>
            <a:off x="1384183" y="1448577"/>
            <a:ext cx="2927758" cy="4153470"/>
          </a:xfrm>
          <a:prstGeom prst="rect">
            <a:avLst/>
          </a:prstGeom>
        </p:spPr>
      </p:pic>
      <p:pic>
        <p:nvPicPr>
          <p:cNvPr id="4" name="Picture 3">
            <a:extLst>
              <a:ext uri="{FF2B5EF4-FFF2-40B4-BE49-F238E27FC236}">
                <a16:creationId xmlns:a16="http://schemas.microsoft.com/office/drawing/2014/main" id="{BC5C990E-F747-4942-A07A-F7FF062D3962}"/>
              </a:ext>
            </a:extLst>
          </p:cNvPr>
          <p:cNvPicPr>
            <a:picLocks noChangeAspect="1"/>
          </p:cNvPicPr>
          <p:nvPr/>
        </p:nvPicPr>
        <p:blipFill>
          <a:blip r:embed="rId4"/>
          <a:stretch>
            <a:fillRect/>
          </a:stretch>
        </p:blipFill>
        <p:spPr>
          <a:xfrm>
            <a:off x="4839582" y="1448577"/>
            <a:ext cx="2190750" cy="4724400"/>
          </a:xfrm>
          <a:prstGeom prst="rect">
            <a:avLst/>
          </a:prstGeom>
        </p:spPr>
      </p:pic>
      <p:pic>
        <p:nvPicPr>
          <p:cNvPr id="5" name="Picture 4">
            <a:extLst>
              <a:ext uri="{FF2B5EF4-FFF2-40B4-BE49-F238E27FC236}">
                <a16:creationId xmlns:a16="http://schemas.microsoft.com/office/drawing/2014/main" id="{170FE912-8911-4F1F-95D1-DA46F8837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906" y="6374512"/>
            <a:ext cx="2981741" cy="190527"/>
          </a:xfrm>
          <a:prstGeom prst="rect">
            <a:avLst/>
          </a:prstGeom>
        </p:spPr>
      </p:pic>
      <p:sp>
        <p:nvSpPr>
          <p:cNvPr id="3" name="Footer Placeholder 2">
            <a:extLst>
              <a:ext uri="{FF2B5EF4-FFF2-40B4-BE49-F238E27FC236}">
                <a16:creationId xmlns:a16="http://schemas.microsoft.com/office/drawing/2014/main" id="{20D04D6E-F56F-ADA4-BA3A-A236C58716D8}"/>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43726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Welcome from the Faculty of Engineering!</a:t>
            </a:r>
          </a:p>
        </p:txBody>
      </p:sp>
      <p:sp>
        <p:nvSpPr>
          <p:cNvPr id="10" name="Content Placeholder 9"/>
          <p:cNvSpPr>
            <a:spLocks noGrp="1"/>
          </p:cNvSpPr>
          <p:nvPr>
            <p:ph idx="1"/>
          </p:nvPr>
        </p:nvSpPr>
        <p:spPr>
          <a:xfrm>
            <a:off x="1718913" y="1500987"/>
            <a:ext cx="3245331" cy="4719931"/>
          </a:xfrm>
        </p:spPr>
        <p:txBody>
          <a:bodyPr>
            <a:normAutofit/>
          </a:bodyPr>
          <a:lstStyle/>
          <a:p>
            <a:pPr marL="0" indent="0">
              <a:buNone/>
            </a:pPr>
            <a:r>
              <a:rPr lang="en-US" sz="1350" dirty="0"/>
              <a:t>Each of your programs are found within a Department which are a part of the Faculty of Engineering. </a:t>
            </a:r>
          </a:p>
          <a:p>
            <a:pPr marL="0" indent="0">
              <a:buNone/>
            </a:pPr>
            <a:r>
              <a:rPr lang="en-US" sz="1350" dirty="0"/>
              <a:t>Engineering is a part of Graduate Studies with 5 other Faculties across campus.</a:t>
            </a:r>
          </a:p>
          <a:p>
            <a:pPr marL="0" indent="0">
              <a:buNone/>
            </a:pPr>
            <a:endParaRPr lang="en-US" sz="1350" dirty="0"/>
          </a:p>
          <a:p>
            <a:pPr marL="0" indent="0">
              <a:buNone/>
            </a:pPr>
            <a:r>
              <a:rPr lang="en-US" sz="1350" dirty="0"/>
              <a:t>Engineering Graduate Studies Office</a:t>
            </a:r>
          </a:p>
          <a:p>
            <a:pPr marL="0" indent="0">
              <a:buNone/>
            </a:pPr>
            <a:endParaRPr lang="en-US" sz="1350" dirty="0"/>
          </a:p>
          <a:p>
            <a:pPr marL="0" indent="0">
              <a:buNone/>
            </a:pPr>
            <a:endParaRPr lang="en-US" sz="1350" dirty="0"/>
          </a:p>
          <a:p>
            <a:pPr marL="0" indent="0">
              <a:buNone/>
            </a:pPr>
            <a:endParaRPr lang="en-US" sz="1350" dirty="0"/>
          </a:p>
          <a:p>
            <a:pPr marL="0" indent="0">
              <a:spcBef>
                <a:spcPts val="0"/>
              </a:spcBef>
              <a:spcAft>
                <a:spcPts val="0"/>
              </a:spcAft>
              <a:buNone/>
            </a:pPr>
            <a:endParaRPr lang="en-US" sz="1350" dirty="0"/>
          </a:p>
          <a:p>
            <a:pPr marL="0" indent="0">
              <a:spcBef>
                <a:spcPts val="0"/>
              </a:spcBef>
              <a:spcAft>
                <a:spcPts val="0"/>
              </a:spcAft>
              <a:buNone/>
            </a:pPr>
            <a:r>
              <a:rPr lang="en-US" sz="1350" dirty="0"/>
              <a:t> You and your department</a:t>
            </a:r>
          </a:p>
          <a:p>
            <a:pPr marL="0" indent="0">
              <a:buNone/>
            </a:pPr>
            <a:endParaRPr lang="en-US" sz="1350" dirty="0"/>
          </a:p>
          <a:p>
            <a:pPr marL="0" indent="0">
              <a:buNone/>
            </a:pPr>
            <a:endParaRPr lang="en-US" sz="1350" dirty="0"/>
          </a:p>
        </p:txBody>
      </p:sp>
      <p:sp>
        <p:nvSpPr>
          <p:cNvPr id="6" name="Footer Placeholder 5"/>
          <p:cNvSpPr>
            <a:spLocks noGrp="1"/>
          </p:cNvSpPr>
          <p:nvPr>
            <p:ph type="ftr" sz="quarter" idx="11"/>
          </p:nvPr>
        </p:nvSpPr>
        <p:spPr/>
        <p:txBody>
          <a:bodyPr/>
          <a:lstStyle/>
          <a:p>
            <a:r>
              <a:rPr lang="en-US" dirty="0"/>
              <a:t>2022 Student Success Webinar</a:t>
            </a:r>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6</a:t>
            </a:fld>
            <a:endParaRPr lang="en-US" dirty="0"/>
          </a:p>
        </p:txBody>
      </p:sp>
      <p:graphicFrame>
        <p:nvGraphicFramePr>
          <p:cNvPr id="4" name="Diagram 3"/>
          <p:cNvGraphicFramePr/>
          <p:nvPr>
            <p:extLst>
              <p:ext uri="{D42A27DB-BD31-4B8C-83A1-F6EECF244321}">
                <p14:modId xmlns:p14="http://schemas.microsoft.com/office/powerpoint/2010/main" val="1552175168"/>
              </p:ext>
            </p:extLst>
          </p:nvPr>
        </p:nvGraphicFramePr>
        <p:xfrm>
          <a:off x="4027358" y="1586351"/>
          <a:ext cx="5967334" cy="44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Notched Right Arrow 4"/>
          <p:cNvSpPr/>
          <p:nvPr/>
        </p:nvSpPr>
        <p:spPr>
          <a:xfrm>
            <a:off x="1736246" y="3810687"/>
            <a:ext cx="3028013" cy="2603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Notched Right Arrow 14"/>
          <p:cNvSpPr/>
          <p:nvPr/>
        </p:nvSpPr>
        <p:spPr>
          <a:xfrm>
            <a:off x="1816329" y="5509822"/>
            <a:ext cx="2113613" cy="2305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53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3EAF-DC80-4D76-AE8A-EBB5EB8F6229}"/>
              </a:ext>
            </a:extLst>
          </p:cNvPr>
          <p:cNvSpPr>
            <a:spLocks noGrp="1"/>
          </p:cNvSpPr>
          <p:nvPr>
            <p:ph type="title"/>
          </p:nvPr>
        </p:nvSpPr>
        <p:spPr>
          <a:xfrm>
            <a:off x="1857841" y="1555902"/>
            <a:ext cx="8677297" cy="895927"/>
          </a:xfrm>
        </p:spPr>
        <p:txBody>
          <a:bodyPr>
            <a:normAutofit/>
          </a:bodyPr>
          <a:lstStyle/>
          <a:p>
            <a:pPr algn="ctr"/>
            <a:r>
              <a:rPr lang="en-CA" sz="6000" dirty="0"/>
              <a:t>Questions? </a:t>
            </a:r>
          </a:p>
        </p:txBody>
      </p:sp>
      <p:sp>
        <p:nvSpPr>
          <p:cNvPr id="3" name="Content Placeholder 2">
            <a:extLst>
              <a:ext uri="{FF2B5EF4-FFF2-40B4-BE49-F238E27FC236}">
                <a16:creationId xmlns:a16="http://schemas.microsoft.com/office/drawing/2014/main" id="{684954C7-F695-4117-B248-DB2F4C53701D}"/>
              </a:ext>
            </a:extLst>
          </p:cNvPr>
          <p:cNvSpPr>
            <a:spLocks noGrp="1"/>
          </p:cNvSpPr>
          <p:nvPr>
            <p:ph idx="1"/>
          </p:nvPr>
        </p:nvSpPr>
        <p:spPr>
          <a:xfrm>
            <a:off x="1888597" y="2771706"/>
            <a:ext cx="8677297" cy="2648707"/>
          </a:xfrm>
        </p:spPr>
        <p:txBody>
          <a:bodyPr>
            <a:normAutofit/>
          </a:bodyPr>
          <a:lstStyle/>
          <a:p>
            <a:pPr marL="0" indent="0" algn="ctr">
              <a:buNone/>
            </a:pPr>
            <a:r>
              <a:rPr lang="en-CA" sz="2800" dirty="0">
                <a:hlinkClick r:id="rId2"/>
              </a:rPr>
              <a:t>academic.integrity@uwaterloo.ca</a:t>
            </a:r>
            <a:endParaRPr lang="en-CA" sz="2800" dirty="0"/>
          </a:p>
          <a:p>
            <a:pPr marL="0" indent="0" algn="ctr">
              <a:buNone/>
            </a:pPr>
            <a:r>
              <a:rPr lang="en-CA" sz="2800" dirty="0">
                <a:hlinkClick r:id="rId3"/>
              </a:rPr>
              <a:t>www.academic.integrity@uwaterloo.ca</a:t>
            </a:r>
            <a:r>
              <a:rPr lang="en-CA" sz="2800" dirty="0"/>
              <a:t> </a:t>
            </a:r>
          </a:p>
          <a:p>
            <a:pPr marL="0" indent="0" algn="ctr">
              <a:lnSpc>
                <a:spcPct val="107000"/>
              </a:lnSpc>
              <a:buNone/>
            </a:pPr>
            <a:r>
              <a:rPr lang="en-US" sz="2800" dirty="0">
                <a:latin typeface="Georgia" panose="02040502050405020303" pitchFamily="18" charset="0"/>
                <a:ea typeface="Calibri" panose="020F0502020204030204" pitchFamily="34" charset="0"/>
                <a:cs typeface="Times New Roman" panose="02020603050405020304" pitchFamily="18" charset="0"/>
              </a:rPr>
              <a:t>Instagram/</a:t>
            </a:r>
            <a:r>
              <a:rPr lang="en-US" sz="2800" dirty="0" err="1">
                <a:latin typeface="Georgia" panose="02040502050405020303" pitchFamily="18" charset="0"/>
                <a:ea typeface="Calibri" panose="020F0502020204030204" pitchFamily="34" charset="0"/>
                <a:cs typeface="Times New Roman" panose="02020603050405020304" pitchFamily="18" charset="0"/>
              </a:rPr>
              <a:t>uwacademicintegrity</a:t>
            </a:r>
            <a:endParaRPr lang="en-CA" sz="2800" dirty="0">
              <a:latin typeface="Georgia" panose="02040502050405020303" pitchFamily="18" charset="0"/>
              <a:ea typeface="Calibri" panose="020F0502020204030204" pitchFamily="34" charset="0"/>
              <a:cs typeface="Times New Roman" panose="02020603050405020304" pitchFamily="18" charset="0"/>
            </a:endParaRPr>
          </a:p>
          <a:p>
            <a:pPr marL="0" indent="0" algn="ctr">
              <a:lnSpc>
                <a:spcPct val="107000"/>
              </a:lnSpc>
              <a:buNone/>
            </a:pPr>
            <a:r>
              <a:rPr lang="en-US" sz="2800" dirty="0">
                <a:latin typeface="Georgia" panose="02040502050405020303" pitchFamily="18" charset="0"/>
                <a:ea typeface="Calibri" panose="020F0502020204030204" pitchFamily="34" charset="0"/>
                <a:cs typeface="Times New Roman" panose="02020603050405020304" pitchFamily="18" charset="0"/>
              </a:rPr>
              <a:t>Twitter/</a:t>
            </a:r>
            <a:r>
              <a:rPr lang="en-US" sz="2800" dirty="0" err="1">
                <a:latin typeface="Georgia" panose="02040502050405020303" pitchFamily="18" charset="0"/>
                <a:ea typeface="Calibri" panose="020F0502020204030204" pitchFamily="34" charset="0"/>
                <a:cs typeface="Times New Roman" panose="02020603050405020304" pitchFamily="18" charset="0"/>
              </a:rPr>
              <a:t>WaterlooAI</a:t>
            </a:r>
            <a:endParaRPr lang="en-CA" sz="2800" dirty="0">
              <a:latin typeface="Georgia" panose="02040502050405020303" pitchFamily="18" charset="0"/>
            </a:endParaRPr>
          </a:p>
        </p:txBody>
      </p:sp>
      <p:pic>
        <p:nvPicPr>
          <p:cNvPr id="6" name="Picture 5">
            <a:extLst>
              <a:ext uri="{FF2B5EF4-FFF2-40B4-BE49-F238E27FC236}">
                <a16:creationId xmlns:a16="http://schemas.microsoft.com/office/drawing/2014/main" id="{96D69957-9EBB-41FC-8775-3515B0C3C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905" y="6395119"/>
            <a:ext cx="2981741" cy="190527"/>
          </a:xfrm>
          <a:prstGeom prst="rect">
            <a:avLst/>
          </a:prstGeom>
        </p:spPr>
      </p:pic>
      <p:sp>
        <p:nvSpPr>
          <p:cNvPr id="4" name="Footer Placeholder 3">
            <a:extLst>
              <a:ext uri="{FF2B5EF4-FFF2-40B4-BE49-F238E27FC236}">
                <a16:creationId xmlns:a16="http://schemas.microsoft.com/office/drawing/2014/main" id="{E24E314C-5D39-0968-D286-53713B5AC9F7}"/>
              </a:ext>
            </a:extLst>
          </p:cNvPr>
          <p:cNvSpPr>
            <a:spLocks noGrp="1"/>
          </p:cNvSpPr>
          <p:nvPr>
            <p:ph type="ftr" sz="quarter" idx="11"/>
          </p:nvPr>
        </p:nvSpPr>
        <p:spPr/>
        <p:txBody>
          <a:bodyPr/>
          <a:lstStyle/>
          <a:p>
            <a:r>
              <a:rPr lang="en-US"/>
              <a:t>2022 Student Success Webinar</a:t>
            </a:r>
            <a:endParaRPr lang="en-US" dirty="0"/>
          </a:p>
        </p:txBody>
      </p:sp>
    </p:spTree>
    <p:extLst>
      <p:ext uri="{BB962C8B-B14F-4D97-AF65-F5344CB8AC3E}">
        <p14:creationId xmlns:p14="http://schemas.microsoft.com/office/powerpoint/2010/main" val="422934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49518" y="3461559"/>
            <a:ext cx="7746123" cy="598488"/>
          </a:xfrm>
        </p:spPr>
        <p:txBody>
          <a:bodyPr>
            <a:noAutofit/>
          </a:bodyPr>
          <a:lstStyle/>
          <a:p>
            <a:r>
              <a:rPr lang="en-US" sz="3600" dirty="0"/>
              <a:t>Enter your questions in the Q&amp;A!</a:t>
            </a:r>
          </a:p>
        </p:txBody>
      </p:sp>
      <p:sp>
        <p:nvSpPr>
          <p:cNvPr id="3" name="Title 2"/>
          <p:cNvSpPr>
            <a:spLocks noGrp="1"/>
          </p:cNvSpPr>
          <p:nvPr>
            <p:ph type="title"/>
          </p:nvPr>
        </p:nvSpPr>
        <p:spPr/>
        <p:txBody>
          <a:bodyPr/>
          <a:lstStyle/>
          <a:p>
            <a:r>
              <a:rPr lang="en-US" dirty="0"/>
              <a:t>Question Period</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61</a:t>
            </a:fld>
            <a:endParaRPr lang="en-US" dirty="0"/>
          </a:p>
        </p:txBody>
      </p:sp>
    </p:spTree>
    <p:extLst>
      <p:ext uri="{BB962C8B-B14F-4D97-AF65-F5344CB8AC3E}">
        <p14:creationId xmlns:p14="http://schemas.microsoft.com/office/powerpoint/2010/main" val="104422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Thank you for watching!</a:t>
            </a:r>
          </a:p>
        </p:txBody>
      </p:sp>
      <p:sp>
        <p:nvSpPr>
          <p:cNvPr id="3" name="Footer Placeholder 2"/>
          <p:cNvSpPr>
            <a:spLocks noGrp="1"/>
          </p:cNvSpPr>
          <p:nvPr>
            <p:ph type="ftr" sz="quarter" idx="11"/>
          </p:nvPr>
        </p:nvSpPr>
        <p:spPr/>
        <p:txBody>
          <a:bodyPr/>
          <a:lstStyle/>
          <a:p>
            <a:r>
              <a:rPr lang="en-US" dirty="0"/>
              <a:t>2022 Student Success Webinar</a:t>
            </a:r>
          </a:p>
        </p:txBody>
      </p:sp>
      <p:sp>
        <p:nvSpPr>
          <p:cNvPr id="4" name="Slide Number Placeholder 3"/>
          <p:cNvSpPr>
            <a:spLocks noGrp="1"/>
          </p:cNvSpPr>
          <p:nvPr>
            <p:ph type="sldNum" sz="quarter" idx="12"/>
          </p:nvPr>
        </p:nvSpPr>
        <p:spPr/>
        <p:txBody>
          <a:bodyPr/>
          <a:lstStyle/>
          <a:p>
            <a:r>
              <a:rPr lang="en-US" dirty="0"/>
              <a:t>PAGE  </a:t>
            </a:r>
            <a:fld id="{93005692-73BE-493E-93AB-ECD6027A7652}" type="slidenum">
              <a:rPr lang="en-US" smtClean="0"/>
              <a:pPr/>
              <a:t>62</a:t>
            </a:fld>
            <a:endParaRPr lang="en-US" dirty="0"/>
          </a:p>
        </p:txBody>
      </p:sp>
    </p:spTree>
    <p:extLst>
      <p:ext uri="{BB962C8B-B14F-4D97-AF65-F5344CB8AC3E}">
        <p14:creationId xmlns:p14="http://schemas.microsoft.com/office/powerpoint/2010/main" val="6101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87243" y="3461559"/>
            <a:ext cx="6803231" cy="800341"/>
          </a:xfrm>
        </p:spPr>
        <p:txBody>
          <a:bodyPr>
            <a:normAutofit/>
          </a:bodyPr>
          <a:lstStyle/>
          <a:p>
            <a:endParaRPr lang="en-US" dirty="0"/>
          </a:p>
        </p:txBody>
      </p:sp>
      <p:sp>
        <p:nvSpPr>
          <p:cNvPr id="3" name="Title 2"/>
          <p:cNvSpPr>
            <a:spLocks noGrp="1"/>
          </p:cNvSpPr>
          <p:nvPr>
            <p:ph type="title"/>
          </p:nvPr>
        </p:nvSpPr>
        <p:spPr/>
        <p:txBody>
          <a:bodyPr/>
          <a:lstStyle/>
          <a:p>
            <a:r>
              <a:rPr lang="en-US" dirty="0"/>
              <a:t>Program Tips</a:t>
            </a:r>
          </a:p>
        </p:txBody>
      </p:sp>
      <p:sp>
        <p:nvSpPr>
          <p:cNvPr id="4" name="Footer Placeholder 3"/>
          <p:cNvSpPr>
            <a:spLocks noGrp="1"/>
          </p:cNvSpPr>
          <p:nvPr>
            <p:ph type="ftr" sz="quarter" idx="11"/>
          </p:nvPr>
        </p:nvSpPr>
        <p:spPr>
          <a:xfrm>
            <a:off x="194912" y="6335310"/>
            <a:ext cx="3919888"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2022 Student Success Webinar</a:t>
            </a:r>
          </a:p>
        </p:txBody>
      </p:sp>
      <p:sp>
        <p:nvSpPr>
          <p:cNvPr id="5" name="Slide Number Placeholder 4"/>
          <p:cNvSpPr>
            <a:spLocks noGrp="1"/>
          </p:cNvSpPr>
          <p:nvPr>
            <p:ph type="sldNum" sz="quarter" idx="12"/>
          </p:nvPr>
        </p:nvSpPr>
        <p:spPr>
          <a:xfrm>
            <a:off x="4191000" y="6335310"/>
            <a:ext cx="762000" cy="250337"/>
          </a:xfrm>
          <a:prstGeom prst="rect">
            <a:avLst/>
          </a:prstGeom>
        </p:spPr>
        <p:txBody>
          <a:bodyPr vert="horz" lIns="91440" tIns="45720" rIns="91440" bIns="45720" rtlCol="0" anchor="ctr"/>
          <a:lstStyle>
            <a:defPPr>
              <a:defRPr lang="en-US"/>
            </a:defPPr>
            <a:lvl1pPr marL="0" algn="ctr"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93005692-73BE-493E-93AB-ECD6027A7652}" type="slidenum">
              <a:rPr lang="en-US" smtClean="0"/>
              <a:pPr/>
              <a:t>7</a:t>
            </a:fld>
            <a:endParaRPr lang="en-US" dirty="0"/>
          </a:p>
        </p:txBody>
      </p:sp>
    </p:spTree>
    <p:extLst>
      <p:ext uri="{BB962C8B-B14F-4D97-AF65-F5344CB8AC3E}">
        <p14:creationId xmlns:p14="http://schemas.microsoft.com/office/powerpoint/2010/main" val="16969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CFA4-328F-4237-BE8C-01B20FB242A7}"/>
              </a:ext>
            </a:extLst>
          </p:cNvPr>
          <p:cNvSpPr>
            <a:spLocks noGrp="1"/>
          </p:cNvSpPr>
          <p:nvPr>
            <p:ph type="title"/>
          </p:nvPr>
        </p:nvSpPr>
        <p:spPr/>
        <p:txBody>
          <a:bodyPr/>
          <a:lstStyle/>
          <a:p>
            <a:r>
              <a:rPr lang="en-US" dirty="0"/>
              <a:t>MEng/</a:t>
            </a:r>
            <a:r>
              <a:rPr lang="en-US" dirty="0" err="1"/>
              <a:t>MMSc</a:t>
            </a:r>
            <a:r>
              <a:rPr lang="en-US" dirty="0"/>
              <a:t> Student Academic Advisors</a:t>
            </a:r>
          </a:p>
        </p:txBody>
      </p:sp>
      <p:sp>
        <p:nvSpPr>
          <p:cNvPr id="3" name="Content Placeholder 2">
            <a:extLst>
              <a:ext uri="{FF2B5EF4-FFF2-40B4-BE49-F238E27FC236}">
                <a16:creationId xmlns:a16="http://schemas.microsoft.com/office/drawing/2014/main" id="{536EE3CC-02CA-46CA-9635-E8EB845EFAFD}"/>
              </a:ext>
            </a:extLst>
          </p:cNvPr>
          <p:cNvSpPr>
            <a:spLocks noGrp="1"/>
          </p:cNvSpPr>
          <p:nvPr>
            <p:ph idx="1"/>
          </p:nvPr>
        </p:nvSpPr>
        <p:spPr>
          <a:xfrm>
            <a:off x="259882" y="1413164"/>
            <a:ext cx="11569729" cy="1548698"/>
          </a:xfrm>
        </p:spPr>
        <p:txBody>
          <a:bodyPr>
            <a:normAutofit/>
          </a:bodyPr>
          <a:lstStyle/>
          <a:p>
            <a:r>
              <a:rPr lang="en-US" sz="1800" dirty="0"/>
              <a:t>Your Associate Chair is your Academic Advisor</a:t>
            </a:r>
          </a:p>
          <a:p>
            <a:pPr lvl="1"/>
            <a:r>
              <a:rPr lang="en-US" sz="1400" dirty="0"/>
              <a:t>ECE is the exception to this with a separate faculty member designated specially to advise MEng students</a:t>
            </a:r>
          </a:p>
          <a:p>
            <a:r>
              <a:rPr lang="en-US" sz="1800" dirty="0"/>
              <a:t>You can contact your MEng Advisor/Associate Chair or Graduate Coordinator for any issues that come up during your program</a:t>
            </a:r>
          </a:p>
        </p:txBody>
      </p:sp>
      <p:sp>
        <p:nvSpPr>
          <p:cNvPr id="4" name="Footer Placeholder 3">
            <a:extLst>
              <a:ext uri="{FF2B5EF4-FFF2-40B4-BE49-F238E27FC236}">
                <a16:creationId xmlns:a16="http://schemas.microsoft.com/office/drawing/2014/main" id="{022A0B06-BCBA-4F53-A2C1-3D10F5839FF3}"/>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EF33CB75-C213-469E-A4BB-2F8ACE631B5D}"/>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graphicFrame>
        <p:nvGraphicFramePr>
          <p:cNvPr id="6" name="Table 5">
            <a:extLst>
              <a:ext uri="{FF2B5EF4-FFF2-40B4-BE49-F238E27FC236}">
                <a16:creationId xmlns:a16="http://schemas.microsoft.com/office/drawing/2014/main" id="{686A8527-C0C4-4F6A-8D81-EAC12E8D6CEF}"/>
              </a:ext>
            </a:extLst>
          </p:cNvPr>
          <p:cNvGraphicFramePr>
            <a:graphicFrameLocks noGrp="1"/>
          </p:cNvGraphicFramePr>
          <p:nvPr>
            <p:extLst>
              <p:ext uri="{D42A27DB-BD31-4B8C-83A1-F6EECF244321}">
                <p14:modId xmlns:p14="http://schemas.microsoft.com/office/powerpoint/2010/main" val="407418800"/>
              </p:ext>
            </p:extLst>
          </p:nvPr>
        </p:nvGraphicFramePr>
        <p:xfrm>
          <a:off x="1826645" y="3044992"/>
          <a:ext cx="7522709" cy="3290315"/>
        </p:xfrm>
        <a:graphic>
          <a:graphicData uri="http://schemas.openxmlformats.org/drawingml/2006/table">
            <a:tbl>
              <a:tblPr firstRow="1" bandRow="1">
                <a:tableStyleId>{5C22544A-7EE6-4342-B048-85BDC9FD1C3A}</a:tableStyleId>
              </a:tblPr>
              <a:tblGrid>
                <a:gridCol w="739775">
                  <a:extLst>
                    <a:ext uri="{9D8B030D-6E8A-4147-A177-3AD203B41FA5}">
                      <a16:colId xmlns:a16="http://schemas.microsoft.com/office/drawing/2014/main" val="456381763"/>
                    </a:ext>
                  </a:extLst>
                </a:gridCol>
                <a:gridCol w="4114800">
                  <a:extLst>
                    <a:ext uri="{9D8B030D-6E8A-4147-A177-3AD203B41FA5}">
                      <a16:colId xmlns:a16="http://schemas.microsoft.com/office/drawing/2014/main" val="2435591574"/>
                    </a:ext>
                  </a:extLst>
                </a:gridCol>
                <a:gridCol w="2668134">
                  <a:extLst>
                    <a:ext uri="{9D8B030D-6E8A-4147-A177-3AD203B41FA5}">
                      <a16:colId xmlns:a16="http://schemas.microsoft.com/office/drawing/2014/main" val="4142650429"/>
                    </a:ext>
                  </a:extLst>
                </a:gridCol>
              </a:tblGrid>
              <a:tr h="470045">
                <a:tc>
                  <a:txBody>
                    <a:bodyPr/>
                    <a:lstStyle/>
                    <a:p>
                      <a:r>
                        <a:rPr lang="en-CA" sz="1200" dirty="0"/>
                        <a:t>Dept.</a:t>
                      </a:r>
                    </a:p>
                  </a:txBody>
                  <a:tcPr anchor="ctr"/>
                </a:tc>
                <a:tc>
                  <a:txBody>
                    <a:bodyPr/>
                    <a:lstStyle/>
                    <a:p>
                      <a:r>
                        <a:rPr lang="en-CA" sz="1200" dirty="0"/>
                        <a:t>MEng/</a:t>
                      </a:r>
                      <a:r>
                        <a:rPr lang="en-CA" sz="1200" dirty="0" err="1"/>
                        <a:t>MMSc</a:t>
                      </a:r>
                      <a:r>
                        <a:rPr lang="en-CA" sz="1200" dirty="0"/>
                        <a:t> Advisor</a:t>
                      </a:r>
                    </a:p>
                    <a:p>
                      <a:r>
                        <a:rPr lang="en-CA" sz="1200" dirty="0"/>
                        <a:t>(typically</a:t>
                      </a:r>
                      <a:r>
                        <a:rPr lang="en-CA" sz="1200" baseline="0" dirty="0"/>
                        <a:t> the </a:t>
                      </a:r>
                      <a:r>
                        <a:rPr lang="en-CA" sz="1200" dirty="0"/>
                        <a:t>Associate</a:t>
                      </a:r>
                      <a:r>
                        <a:rPr lang="en-CA" sz="1200" baseline="0" dirty="0"/>
                        <a:t> Chair. Graduate Studies)</a:t>
                      </a:r>
                      <a:endParaRPr lang="en-CA" sz="1200" dirty="0"/>
                    </a:p>
                  </a:txBody>
                  <a:tcPr anchor="ctr"/>
                </a:tc>
                <a:tc>
                  <a:txBody>
                    <a:bodyPr/>
                    <a:lstStyle/>
                    <a:p>
                      <a:r>
                        <a:rPr lang="en-CA" sz="1200" dirty="0"/>
                        <a:t>E-mail</a:t>
                      </a:r>
                    </a:p>
                  </a:txBody>
                  <a:tcPr anchor="ctr"/>
                </a:tc>
                <a:extLst>
                  <a:ext uri="{0D108BD9-81ED-4DB2-BD59-A6C34878D82A}">
                    <a16:rowId xmlns:a16="http://schemas.microsoft.com/office/drawing/2014/main" val="921580896"/>
                  </a:ext>
                </a:extLst>
              </a:tr>
              <a:tr h="470045">
                <a:tc>
                  <a:txBody>
                    <a:bodyPr/>
                    <a:lstStyle/>
                    <a:p>
                      <a:pPr algn="l"/>
                      <a:r>
                        <a:rPr lang="en-CA" sz="1400" dirty="0"/>
                        <a:t>CIVE</a:t>
                      </a:r>
                    </a:p>
                  </a:txBody>
                  <a:tcPr anchor="ctr"/>
                </a:tc>
                <a:tc>
                  <a:txBody>
                    <a:bodyPr/>
                    <a:lstStyle/>
                    <a:p>
                      <a:r>
                        <a:rPr lang="en-CA" sz="1400" dirty="0"/>
                        <a:t>Professor Adil Al-</a:t>
                      </a:r>
                      <a:r>
                        <a:rPr lang="en-CA" sz="1400" dirty="0" err="1"/>
                        <a:t>Mayah</a:t>
                      </a:r>
                      <a:endParaRPr lang="en-CA" sz="1400" dirty="0"/>
                    </a:p>
                  </a:txBody>
                  <a:tcPr anchor="ctr"/>
                </a:tc>
                <a:tc>
                  <a:txBody>
                    <a:bodyPr/>
                    <a:lstStyle/>
                    <a:p>
                      <a:pPr marL="0" algn="l" defTabSz="685800" rtl="0" eaLnBrk="1" latinLnBrk="0" hangingPunct="1">
                        <a:spcAft>
                          <a:spcPts val="0"/>
                        </a:spcAft>
                      </a:pPr>
                      <a:r>
                        <a:rPr lang="en-CA" sz="1400" b="0" i="0" u="sng" kern="1200" dirty="0">
                          <a:solidFill>
                            <a:schemeClr val="dk1"/>
                          </a:solidFill>
                          <a:effectLst/>
                          <a:latin typeface="+mn-lt"/>
                          <a:ea typeface="+mn-ea"/>
                          <a:cs typeface="+mn-cs"/>
                          <a:hlinkClick r:id="rId2"/>
                        </a:rPr>
                        <a:t>cee.gradchair@uwaterloo.ca</a:t>
                      </a:r>
                      <a:endParaRPr lang="en-CA" sz="1400" u="sng" kern="1200" dirty="0">
                        <a:solidFill>
                          <a:srgbClr val="0070C0"/>
                        </a:solidFill>
                        <a:effectLst/>
                        <a:latin typeface="+mn-lt"/>
                        <a:ea typeface="Calibri" panose="020F0502020204030204" pitchFamily="34" charset="0"/>
                        <a:cs typeface="+mn-cs"/>
                      </a:endParaRPr>
                    </a:p>
                  </a:txBody>
                  <a:tcPr anchor="ctr"/>
                </a:tc>
                <a:extLst>
                  <a:ext uri="{0D108BD9-81ED-4DB2-BD59-A6C34878D82A}">
                    <a16:rowId xmlns:a16="http://schemas.microsoft.com/office/drawing/2014/main" val="4156006980"/>
                  </a:ext>
                </a:extLst>
              </a:tr>
              <a:tr h="470045">
                <a:tc>
                  <a:txBody>
                    <a:bodyPr/>
                    <a:lstStyle/>
                    <a:p>
                      <a:pPr algn="l"/>
                      <a:r>
                        <a:rPr lang="en-CA" sz="1400" dirty="0"/>
                        <a:t>CHE</a:t>
                      </a:r>
                    </a:p>
                  </a:txBody>
                  <a:tcPr anchor="ctr"/>
                </a:tc>
                <a:tc>
                  <a:txBody>
                    <a:bodyPr/>
                    <a:lstStyle/>
                    <a:p>
                      <a:r>
                        <a:rPr lang="en-CA" sz="1400" dirty="0"/>
                        <a:t>Professor Nasser Mohieddin Abukhdeir</a:t>
                      </a:r>
                    </a:p>
                  </a:txBody>
                  <a:tcPr anchor="ctr"/>
                </a:tc>
                <a:tc>
                  <a:txBody>
                    <a:bodyPr/>
                    <a:lstStyle/>
                    <a:p>
                      <a:pPr>
                        <a:spcAft>
                          <a:spcPts val="0"/>
                        </a:spcAft>
                      </a:pPr>
                      <a:r>
                        <a:rPr lang="en-CA" sz="1400" u="sng" dirty="0">
                          <a:solidFill>
                            <a:srgbClr val="0070C0"/>
                          </a:solidFill>
                          <a:effectLst/>
                          <a:latin typeface="+mn-lt"/>
                          <a:ea typeface="Calibri" panose="020F0502020204030204" pitchFamily="34" charset="0"/>
                          <a:hlinkClick r:id="rId3"/>
                        </a:rPr>
                        <a:t>chegrad@uwaterloo.ca</a:t>
                      </a:r>
                    </a:p>
                  </a:txBody>
                  <a:tcPr anchor="ctr"/>
                </a:tc>
                <a:extLst>
                  <a:ext uri="{0D108BD9-81ED-4DB2-BD59-A6C34878D82A}">
                    <a16:rowId xmlns:a16="http://schemas.microsoft.com/office/drawing/2014/main" val="31628568"/>
                  </a:ext>
                </a:extLst>
              </a:tr>
              <a:tr h="470045">
                <a:tc>
                  <a:txBody>
                    <a:bodyPr/>
                    <a:lstStyle/>
                    <a:p>
                      <a:pPr algn="l"/>
                      <a:r>
                        <a:rPr lang="en-CA" sz="1400" dirty="0"/>
                        <a:t>ECE</a:t>
                      </a:r>
                    </a:p>
                  </a:txBody>
                  <a:tcPr anchor="ctr"/>
                </a:tc>
                <a:tc>
                  <a:txBody>
                    <a:bodyPr/>
                    <a:lstStyle/>
                    <a:p>
                      <a:r>
                        <a:rPr lang="en-CA" sz="1400" b="0" dirty="0"/>
                        <a:t>Professor Christopher Nielsen</a:t>
                      </a:r>
                    </a:p>
                  </a:txBody>
                  <a:tcPr anchor="ctr"/>
                </a:tc>
                <a:tc>
                  <a:txBody>
                    <a:bodyPr/>
                    <a:lstStyle/>
                    <a:p>
                      <a:pPr>
                        <a:spcAft>
                          <a:spcPts val="0"/>
                        </a:spcAft>
                      </a:pPr>
                      <a:r>
                        <a:rPr lang="en-CA" sz="1400" u="sng" dirty="0">
                          <a:solidFill>
                            <a:srgbClr val="0000CC"/>
                          </a:solidFill>
                          <a:effectLst/>
                          <a:latin typeface="Georgia" panose="02040502050405020303" pitchFamily="18" charset="0"/>
                          <a:ea typeface="Calibri" panose="020F0502020204030204" pitchFamily="34" charset="0"/>
                          <a:hlinkClick r:id="rId4"/>
                        </a:rPr>
                        <a:t>cnielsen@uwaterloo.ca</a:t>
                      </a:r>
                      <a:r>
                        <a:rPr lang="en-CA" sz="1400" dirty="0">
                          <a:effectLst/>
                          <a:latin typeface="Georgia" panose="02040502050405020303" pitchFamily="18" charset="0"/>
                          <a:ea typeface="Calibri" panose="020F0502020204030204" pitchFamily="34" charset="0"/>
                        </a:rPr>
                        <a:t> </a:t>
                      </a:r>
                      <a:endParaRPr lang="en-CA" sz="14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419288224"/>
                  </a:ext>
                </a:extLst>
              </a:tr>
              <a:tr h="470045">
                <a:tc>
                  <a:txBody>
                    <a:bodyPr/>
                    <a:lstStyle/>
                    <a:p>
                      <a:pPr algn="l"/>
                      <a:r>
                        <a:rPr lang="en-CA" sz="1400" dirty="0"/>
                        <a:t>MME</a:t>
                      </a:r>
                    </a:p>
                  </a:txBody>
                  <a:tcPr anchor="ctr"/>
                </a:tc>
                <a:tc>
                  <a:txBody>
                    <a:bodyPr/>
                    <a:lstStyle/>
                    <a:p>
                      <a:pPr marL="0" algn="l" defTabSz="685800" rtl="0" eaLnBrk="1" latinLnBrk="0" hangingPunct="1">
                        <a:spcAft>
                          <a:spcPts val="0"/>
                        </a:spcAft>
                      </a:pPr>
                      <a:r>
                        <a:rPr lang="en-CA" sz="1400" b="0" u="none" kern="1200" dirty="0">
                          <a:solidFill>
                            <a:schemeClr val="tx1"/>
                          </a:solidFill>
                          <a:effectLst/>
                          <a:latin typeface="+mn-lt"/>
                          <a:ea typeface="Calibri" panose="020F0502020204030204" pitchFamily="34" charset="0"/>
                          <a:cs typeface="+mn-cs"/>
                        </a:rPr>
                        <a:t>Professor Cecile Devaud</a:t>
                      </a:r>
                    </a:p>
                  </a:txBody>
                  <a:tcPr anchor="ctr"/>
                </a:tc>
                <a:tc>
                  <a:txBody>
                    <a:bodyPr/>
                    <a:lstStyle/>
                    <a:p>
                      <a:pPr marL="0" algn="l" defTabSz="685800" rtl="0" eaLnBrk="1" latinLnBrk="0" hangingPunct="1">
                        <a:spcAft>
                          <a:spcPts val="0"/>
                        </a:spcAft>
                      </a:pPr>
                      <a:r>
                        <a:rPr lang="en-CA" sz="1400" b="0" i="0" u="none" strike="noStrike" kern="1200" dirty="0">
                          <a:solidFill>
                            <a:schemeClr val="dk1"/>
                          </a:solidFill>
                          <a:effectLst/>
                          <a:latin typeface="+mn-lt"/>
                          <a:ea typeface="+mn-ea"/>
                          <a:cs typeface="+mn-cs"/>
                          <a:hlinkClick r:id="rId5"/>
                        </a:rPr>
                        <a:t>cdevaud@uwaterloo.ca</a:t>
                      </a:r>
                      <a:endParaRPr lang="en-CA" sz="1400" kern="1200" dirty="0">
                        <a:solidFill>
                          <a:srgbClr val="000000"/>
                        </a:solidFill>
                        <a:effectLst/>
                        <a:latin typeface="Georgia" panose="02040502050405020303" pitchFamily="18" charset="0"/>
                        <a:ea typeface="Calibri" panose="020F0502020204030204" pitchFamily="34" charset="0"/>
                        <a:cs typeface="+mn-cs"/>
                      </a:endParaRPr>
                    </a:p>
                  </a:txBody>
                  <a:tcPr anchor="ctr"/>
                </a:tc>
                <a:extLst>
                  <a:ext uri="{0D108BD9-81ED-4DB2-BD59-A6C34878D82A}">
                    <a16:rowId xmlns:a16="http://schemas.microsoft.com/office/drawing/2014/main" val="2664877493"/>
                  </a:ext>
                </a:extLst>
              </a:tr>
              <a:tr h="470045">
                <a:tc>
                  <a:txBody>
                    <a:bodyPr/>
                    <a:lstStyle/>
                    <a:p>
                      <a:pPr algn="l"/>
                      <a:r>
                        <a:rPr lang="en-CA" sz="1400" dirty="0"/>
                        <a:t>MSCI</a:t>
                      </a:r>
                    </a:p>
                  </a:txBody>
                  <a:tcPr anchor="ctr"/>
                </a:tc>
                <a:tc>
                  <a:txBody>
                    <a:bodyPr/>
                    <a:lstStyle/>
                    <a:p>
                      <a:r>
                        <a:rPr lang="en-CA" sz="1400" dirty="0"/>
                        <a:t>Professor Hossein Abouee Mehrizi </a:t>
                      </a:r>
                    </a:p>
                  </a:txBody>
                  <a:tcPr anchor="ctr"/>
                </a:tc>
                <a:tc>
                  <a:txBody>
                    <a:bodyPr/>
                    <a:lstStyle/>
                    <a:p>
                      <a:pPr marL="0" algn="l" defTabSz="685800" rtl="0" eaLnBrk="1" latinLnBrk="0" hangingPunct="1"/>
                      <a:r>
                        <a:rPr lang="en-CA" sz="1400" b="0" i="0" u="sng" kern="1200" dirty="0">
                          <a:solidFill>
                            <a:schemeClr val="dk1"/>
                          </a:solidFill>
                          <a:effectLst/>
                          <a:latin typeface="+mn-lt"/>
                          <a:ea typeface="+mn-ea"/>
                          <a:cs typeface="+mn-cs"/>
                        </a:rPr>
                        <a:t>haboueemehrizi@uwaterloo.ca</a:t>
                      </a:r>
                      <a:endParaRPr lang="en-CA" sz="1400" kern="1200" dirty="0">
                        <a:solidFill>
                          <a:srgbClr val="000000"/>
                        </a:solidFill>
                        <a:effectLst/>
                        <a:latin typeface="Georgia" panose="02040502050405020303" pitchFamily="18" charset="0"/>
                        <a:ea typeface="Calibri" panose="020F0502020204030204" pitchFamily="34" charset="0"/>
                        <a:cs typeface="+mn-cs"/>
                      </a:endParaRPr>
                    </a:p>
                  </a:txBody>
                  <a:tcPr anchor="ctr"/>
                </a:tc>
                <a:extLst>
                  <a:ext uri="{0D108BD9-81ED-4DB2-BD59-A6C34878D82A}">
                    <a16:rowId xmlns:a16="http://schemas.microsoft.com/office/drawing/2014/main" val="2310645948"/>
                  </a:ext>
                </a:extLst>
              </a:tr>
              <a:tr h="470045">
                <a:tc>
                  <a:txBody>
                    <a:bodyPr/>
                    <a:lstStyle/>
                    <a:p>
                      <a:pPr algn="l"/>
                      <a:r>
                        <a:rPr lang="en-CA" sz="1400" dirty="0"/>
                        <a:t>SYDE</a:t>
                      </a:r>
                    </a:p>
                  </a:txBody>
                  <a:tcPr anchor="ctr"/>
                </a:tc>
                <a:tc>
                  <a:txBody>
                    <a:bodyPr/>
                    <a:lstStyle/>
                    <a:p>
                      <a:r>
                        <a:rPr lang="en-CA" sz="1400" dirty="0"/>
                        <a:t>Professor Eihab Abdel-Rahman</a:t>
                      </a:r>
                    </a:p>
                  </a:txBody>
                  <a:tcPr anchor="ctr"/>
                </a:tc>
                <a:tc>
                  <a:txBody>
                    <a:bodyPr/>
                    <a:lstStyle/>
                    <a:p>
                      <a:pPr marL="0" algn="l" defTabSz="685800" rtl="0" eaLnBrk="1" latinLnBrk="0" hangingPunct="1"/>
                      <a:r>
                        <a:rPr lang="en-US" sz="1400" kern="1200" dirty="0">
                          <a:solidFill>
                            <a:srgbClr val="000000"/>
                          </a:solidFill>
                          <a:effectLst/>
                          <a:latin typeface="Georgia" panose="02040502050405020303" pitchFamily="18" charset="0"/>
                          <a:ea typeface="Calibri" panose="020F0502020204030204" pitchFamily="34" charset="0"/>
                          <a:cs typeface="+mn-cs"/>
                          <a:hlinkClick r:id="rId6"/>
                        </a:rPr>
                        <a:t>sydegrad@uwaterloo.ca</a:t>
                      </a:r>
                      <a:r>
                        <a:rPr lang="en-US" sz="1400" kern="1200" dirty="0">
                          <a:solidFill>
                            <a:srgbClr val="000000"/>
                          </a:solidFill>
                          <a:effectLst/>
                          <a:latin typeface="Georgia" panose="02040502050405020303" pitchFamily="18" charset="0"/>
                          <a:ea typeface="Calibri" panose="020F0502020204030204" pitchFamily="34" charset="0"/>
                          <a:cs typeface="+mn-cs"/>
                        </a:rPr>
                        <a:t> </a:t>
                      </a:r>
                      <a:endParaRPr lang="en-CA" sz="1400" kern="1200" dirty="0">
                        <a:solidFill>
                          <a:srgbClr val="000000"/>
                        </a:solidFill>
                        <a:effectLst/>
                        <a:latin typeface="Georgia" panose="02040502050405020303" pitchFamily="18" charset="0"/>
                        <a:ea typeface="Calibri" panose="020F0502020204030204" pitchFamily="34" charset="0"/>
                        <a:cs typeface="+mn-cs"/>
                      </a:endParaRPr>
                    </a:p>
                  </a:txBody>
                  <a:tcPr anchor="ctr"/>
                </a:tc>
                <a:extLst>
                  <a:ext uri="{0D108BD9-81ED-4DB2-BD59-A6C34878D82A}">
                    <a16:rowId xmlns:a16="http://schemas.microsoft.com/office/drawing/2014/main" val="3340445127"/>
                  </a:ext>
                </a:extLst>
              </a:tr>
            </a:tbl>
          </a:graphicData>
        </a:graphic>
      </p:graphicFrame>
    </p:spTree>
    <p:extLst>
      <p:ext uri="{BB962C8B-B14F-4D97-AF65-F5344CB8AC3E}">
        <p14:creationId xmlns:p14="http://schemas.microsoft.com/office/powerpoint/2010/main" val="331779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CFA4-328F-4237-BE8C-01B20FB242A7}"/>
              </a:ext>
            </a:extLst>
          </p:cNvPr>
          <p:cNvSpPr>
            <a:spLocks noGrp="1"/>
          </p:cNvSpPr>
          <p:nvPr>
            <p:ph type="title"/>
          </p:nvPr>
        </p:nvSpPr>
        <p:spPr/>
        <p:txBody>
          <a:bodyPr/>
          <a:lstStyle/>
          <a:p>
            <a:r>
              <a:rPr lang="en-US" dirty="0"/>
              <a:t>MASc/PhD Student Academic Advisors</a:t>
            </a:r>
          </a:p>
        </p:txBody>
      </p:sp>
      <p:sp>
        <p:nvSpPr>
          <p:cNvPr id="3" name="Content Placeholder 2">
            <a:extLst>
              <a:ext uri="{FF2B5EF4-FFF2-40B4-BE49-F238E27FC236}">
                <a16:creationId xmlns:a16="http://schemas.microsoft.com/office/drawing/2014/main" id="{536EE3CC-02CA-46CA-9635-E8EB845EFAFD}"/>
              </a:ext>
            </a:extLst>
          </p:cNvPr>
          <p:cNvSpPr>
            <a:spLocks noGrp="1"/>
          </p:cNvSpPr>
          <p:nvPr>
            <p:ph idx="1"/>
          </p:nvPr>
        </p:nvSpPr>
        <p:spPr>
          <a:xfrm>
            <a:off x="259882" y="1413163"/>
            <a:ext cx="11569729" cy="4673311"/>
          </a:xfrm>
        </p:spPr>
        <p:txBody>
          <a:bodyPr>
            <a:normAutofit/>
          </a:bodyPr>
          <a:lstStyle/>
          <a:p>
            <a:r>
              <a:rPr lang="en-US" dirty="0"/>
              <a:t>Your Supervisor is your Academic Advisor </a:t>
            </a:r>
          </a:p>
          <a:p>
            <a:r>
              <a:rPr lang="en-US" dirty="0"/>
              <a:t>Supervisors will act as your advisor for most questions during your program</a:t>
            </a:r>
          </a:p>
          <a:p>
            <a:r>
              <a:rPr lang="en-US" dirty="0"/>
              <a:t>You can also rely on other students and postdocs in your lab for insights</a:t>
            </a:r>
          </a:p>
          <a:p>
            <a:r>
              <a:rPr lang="en-US" dirty="0"/>
              <a:t>Departmental staff &amp; your Associate Chair can also be called upon if you have other questions</a:t>
            </a:r>
          </a:p>
          <a:p>
            <a:endParaRPr lang="en-US" dirty="0"/>
          </a:p>
        </p:txBody>
      </p:sp>
      <p:sp>
        <p:nvSpPr>
          <p:cNvPr id="4" name="Footer Placeholder 3">
            <a:extLst>
              <a:ext uri="{FF2B5EF4-FFF2-40B4-BE49-F238E27FC236}">
                <a16:creationId xmlns:a16="http://schemas.microsoft.com/office/drawing/2014/main" id="{022A0B06-BCBA-4F53-A2C1-3D10F5839FF3}"/>
              </a:ext>
            </a:extLst>
          </p:cNvPr>
          <p:cNvSpPr>
            <a:spLocks noGrp="1"/>
          </p:cNvSpPr>
          <p:nvPr>
            <p:ph type="ftr" sz="quarter" idx="11"/>
          </p:nvPr>
        </p:nvSpPr>
        <p:spPr/>
        <p:txBody>
          <a:bodyPr/>
          <a:lstStyle/>
          <a:p>
            <a:r>
              <a:rPr lang="en-US" dirty="0"/>
              <a:t>2022 Student Success Webinar</a:t>
            </a:r>
          </a:p>
        </p:txBody>
      </p:sp>
      <p:sp>
        <p:nvSpPr>
          <p:cNvPr id="5" name="Slide Number Placeholder 4">
            <a:extLst>
              <a:ext uri="{FF2B5EF4-FFF2-40B4-BE49-F238E27FC236}">
                <a16:creationId xmlns:a16="http://schemas.microsoft.com/office/drawing/2014/main" id="{EF33CB75-C213-469E-A4BB-2F8ACE631B5D}"/>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dirty="0"/>
          </a:p>
        </p:txBody>
      </p:sp>
    </p:spTree>
    <p:extLst>
      <p:ext uri="{BB962C8B-B14F-4D97-AF65-F5344CB8AC3E}">
        <p14:creationId xmlns:p14="http://schemas.microsoft.com/office/powerpoint/2010/main" val="2681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Custom 86">
      <a:dk1>
        <a:sysClr val="windowText" lastClr="000000"/>
      </a:dk1>
      <a:lt1>
        <a:sysClr val="window" lastClr="FFFFFF"/>
      </a:lt1>
      <a:dk2>
        <a:srgbClr val="757575"/>
      </a:dk2>
      <a:lt2>
        <a:srgbClr val="D6D6D6"/>
      </a:lt2>
      <a:accent1>
        <a:srgbClr val="8100B4"/>
      </a:accent1>
      <a:accent2>
        <a:srgbClr val="0C0C0C"/>
      </a:accent2>
      <a:accent3>
        <a:srgbClr val="AEAEAE"/>
      </a:accent3>
      <a:accent4>
        <a:srgbClr val="FFD54F"/>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16x9" id="{6AE4079F-C156-5F44-BB1F-9B1BE8D38F60}" vid="{B5180624-4081-3E41-A45E-4FDAF4AEA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uwaterloo_16x9</Template>
  <TotalTime>4095</TotalTime>
  <Words>5207</Words>
  <Application>Microsoft Office PowerPoint</Application>
  <PresentationFormat>Widescreen</PresentationFormat>
  <Paragraphs>624</Paragraphs>
  <Slides>62</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Arial</vt:lpstr>
      <vt:lpstr>Arial Black</vt:lpstr>
      <vt:lpstr>Calibri</vt:lpstr>
      <vt:lpstr>FontAwesome</vt:lpstr>
      <vt:lpstr>Georgia</vt:lpstr>
      <vt:lpstr>Georgia</vt:lpstr>
      <vt:lpstr>Helvetica Neue Medium</vt:lpstr>
      <vt:lpstr>Impact</vt:lpstr>
      <vt:lpstr>Segoe UI</vt:lpstr>
      <vt:lpstr>Verdana</vt:lpstr>
      <vt:lpstr>Verdana Pro Cond SemiBold</vt:lpstr>
      <vt:lpstr>Wingdings</vt:lpstr>
      <vt:lpstr>UofWaterloo_WhiteBkgrd</vt:lpstr>
      <vt:lpstr>Student Success  Webinar: Fall 2022</vt:lpstr>
      <vt:lpstr>PowerPoint Presentation</vt:lpstr>
      <vt:lpstr>Agenda</vt:lpstr>
      <vt:lpstr>Welcome!</vt:lpstr>
      <vt:lpstr>Welcome from the Faculty of Engineering!</vt:lpstr>
      <vt:lpstr>Welcome from the Faculty of Engineering!</vt:lpstr>
      <vt:lpstr>Program Tips</vt:lpstr>
      <vt:lpstr>MEng/MMSc Student Academic Advisors</vt:lpstr>
      <vt:lpstr>MASc/PhD Student Academic Advisors</vt:lpstr>
      <vt:lpstr>Course Selection Advice</vt:lpstr>
      <vt:lpstr>You can apply to become a Teaching Assistant</vt:lpstr>
      <vt:lpstr>Who do you ask for help?</vt:lpstr>
      <vt:lpstr>Who do you ask for help?</vt:lpstr>
      <vt:lpstr>Advice from a student: Ben Ecclestone</vt:lpstr>
      <vt:lpstr>Ben’s advice</vt:lpstr>
      <vt:lpstr>Student Success</vt:lpstr>
      <vt:lpstr>AccessAbility Services</vt:lpstr>
      <vt:lpstr>Office of Equity, Diversity, Inclusion and Anti-racism (EDI-R)</vt:lpstr>
      <vt:lpstr>What do we do?</vt:lpstr>
      <vt:lpstr>When to connect with EDI-R</vt:lpstr>
      <vt:lpstr>(Engineering) Counselling Services</vt:lpstr>
      <vt:lpstr>(Engineering) Counselling Services</vt:lpstr>
      <vt:lpstr>Student Success</vt:lpstr>
      <vt:lpstr>UWaterloo Portal</vt:lpstr>
      <vt:lpstr>WATERLOO WARRIORS - ATHLETICS AND RECREATION</vt:lpstr>
      <vt:lpstr>WATERLOO WARRIORS - ATHLETICS AND RECREATION</vt:lpstr>
      <vt:lpstr>Graduate Student Association</vt:lpstr>
      <vt:lpstr>Graduate Student Association</vt:lpstr>
      <vt:lpstr>Glow Centre</vt:lpstr>
      <vt:lpstr>Student Success</vt:lpstr>
      <vt:lpstr>Graduate Professional Skills</vt:lpstr>
      <vt:lpstr>Graduate Professional Skills</vt:lpstr>
      <vt:lpstr>Student Success Office: Academic support</vt:lpstr>
      <vt:lpstr>Centre for Career Action: Graduate Students</vt:lpstr>
      <vt:lpstr>Centre for Career Action: Graduate Students</vt:lpstr>
      <vt:lpstr>The Writing and Communication Centre offers individual appointments, workshops, and learning resources on communication topics</vt:lpstr>
      <vt:lpstr>Writing and Communication Centre: A hub of practice and support</vt:lpstr>
      <vt:lpstr>Student Success</vt:lpstr>
      <vt:lpstr>Student Success Office: International Student Support</vt:lpstr>
      <vt:lpstr>Student Success Office: International Student Support</vt:lpstr>
      <vt:lpstr>Student Success</vt:lpstr>
      <vt:lpstr>ACADEMIC integrity</vt:lpstr>
      <vt:lpstr>Academic Integrity</vt:lpstr>
      <vt:lpstr>Why does Integrity matter?</vt:lpstr>
      <vt:lpstr>What are your core values?</vt:lpstr>
      <vt:lpstr>Living in Alignment</vt:lpstr>
      <vt:lpstr>Source: Brene Brown  https://www.youtube.com/watch?v=iB-WxyNclFs 17:50-18:00 </vt:lpstr>
      <vt:lpstr>Get to Know the Rules</vt:lpstr>
      <vt:lpstr>Policy 71</vt:lpstr>
      <vt:lpstr>UNAUTHORIZED COLLABORATION</vt:lpstr>
      <vt:lpstr>UNAUTHORIZED COLLABORATION</vt:lpstr>
      <vt:lpstr>PLAGIARISM</vt:lpstr>
      <vt:lpstr>Plagiarism Violations</vt:lpstr>
      <vt:lpstr>Cheating</vt:lpstr>
      <vt:lpstr>Cheating Violations</vt:lpstr>
      <vt:lpstr>Intellectual Property Copyright Violations</vt:lpstr>
      <vt:lpstr>Intellectual Property Copyright Violations</vt:lpstr>
      <vt:lpstr>Remember to…</vt:lpstr>
      <vt:lpstr>Office of Academic Integrity Website</vt:lpstr>
      <vt:lpstr>Questions? </vt:lpstr>
      <vt:lpstr>Question Period</vt:lpstr>
      <vt:lpstr>Thank you for watching!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Erica Clement-Goudy</dc:creator>
  <cp:lastModifiedBy>Rita Cherkewski</cp:lastModifiedBy>
  <cp:revision>117</cp:revision>
  <dcterms:created xsi:type="dcterms:W3CDTF">2018-11-15T19:11:31Z</dcterms:created>
  <dcterms:modified xsi:type="dcterms:W3CDTF">2022-09-20T20:00:34Z</dcterms:modified>
</cp:coreProperties>
</file>