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9" r:id="rId2"/>
  </p:sldMasterIdLst>
  <p:notesMasterIdLst>
    <p:notesMasterId r:id="rId25"/>
  </p:notesMasterIdLst>
  <p:sldIdLst>
    <p:sldId id="257" r:id="rId3"/>
    <p:sldId id="555" r:id="rId4"/>
    <p:sldId id="556" r:id="rId5"/>
    <p:sldId id="557" r:id="rId6"/>
    <p:sldId id="558" r:id="rId7"/>
    <p:sldId id="559" r:id="rId8"/>
    <p:sldId id="560" r:id="rId9"/>
    <p:sldId id="561" r:id="rId10"/>
    <p:sldId id="562" r:id="rId11"/>
    <p:sldId id="563" r:id="rId12"/>
    <p:sldId id="564" r:id="rId13"/>
    <p:sldId id="565" r:id="rId14"/>
    <p:sldId id="566" r:id="rId15"/>
    <p:sldId id="567" r:id="rId16"/>
    <p:sldId id="568" r:id="rId17"/>
    <p:sldId id="569" r:id="rId18"/>
    <p:sldId id="570" r:id="rId19"/>
    <p:sldId id="571" r:id="rId20"/>
    <p:sldId id="572" r:id="rId21"/>
    <p:sldId id="573" r:id="rId22"/>
    <p:sldId id="574" r:id="rId23"/>
    <p:sldId id="5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46"/>
  </p:normalViewPr>
  <p:slideViewPr>
    <p:cSldViewPr snapToGrid="0">
      <p:cViewPr varScale="1">
        <p:scale>
          <a:sx n="112" d="100"/>
          <a:sy n="112"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1B1BF-325E-A544-B908-E90DDC83F76C}"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309E8-7D10-B84E-AE85-34B21A29027C}" type="slidenum">
              <a:rPr lang="en-US" smtClean="0"/>
              <a:t>‹#›</a:t>
            </a:fld>
            <a:endParaRPr lang="en-US"/>
          </a:p>
        </p:txBody>
      </p:sp>
    </p:spTree>
    <p:extLst>
      <p:ext uri="{BB962C8B-B14F-4D97-AF65-F5344CB8AC3E}">
        <p14:creationId xmlns:p14="http://schemas.microsoft.com/office/powerpoint/2010/main" val="275752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88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052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33333"/>
              </a:solidFill>
              <a:effectLst/>
              <a:latin typeface="Helvetica Neue"/>
            </a:endParaRPr>
          </a:p>
          <a:p>
            <a:pPr algn="l"/>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26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34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85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5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5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8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94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5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87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6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217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35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1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76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6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5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873" y="569467"/>
            <a:ext cx="11462255"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417872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8/30/2023</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955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8/30/2023</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8850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8/30/2023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610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8/30/2023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10276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8/30/2023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1613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8/30/2023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17401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8/30/2023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803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8/30/2023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11719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8/30/2023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80514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8/30/2023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30545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3927567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8/30/2023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122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8/30/2023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9486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8/30/2023</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5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8/30/2023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5675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8/30/2023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588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8/30/2023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979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8/30/2023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2526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8/30/2023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104109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48800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2777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31855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8/30/2023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852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8/30/2023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465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8/30/2023</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9340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8/30/2023</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9399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9141230" y="6189935"/>
            <a:ext cx="2662900" cy="464132"/>
          </a:xfrm>
          <a:prstGeom prst="rect">
            <a:avLst/>
          </a:prstGeom>
        </p:spPr>
      </p:pic>
      <p:sp>
        <p:nvSpPr>
          <p:cNvPr id="17" name="bg object 17"/>
          <p:cNvSpPr/>
          <p:nvPr/>
        </p:nvSpPr>
        <p:spPr>
          <a:xfrm>
            <a:off x="1" y="198583"/>
            <a:ext cx="3051387"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sz="1800"/>
          </a:p>
        </p:txBody>
      </p:sp>
      <p:sp>
        <p:nvSpPr>
          <p:cNvPr id="18" name="bg object 18"/>
          <p:cNvSpPr/>
          <p:nvPr/>
        </p:nvSpPr>
        <p:spPr>
          <a:xfrm>
            <a:off x="305081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sz="1800"/>
          </a:p>
        </p:txBody>
      </p:sp>
      <p:sp>
        <p:nvSpPr>
          <p:cNvPr id="19" name="bg object 19"/>
          <p:cNvSpPr/>
          <p:nvPr/>
        </p:nvSpPr>
        <p:spPr>
          <a:xfrm>
            <a:off x="609787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sz="1800"/>
          </a:p>
        </p:txBody>
      </p:sp>
      <p:sp>
        <p:nvSpPr>
          <p:cNvPr id="20" name="bg object 20"/>
          <p:cNvSpPr/>
          <p:nvPr/>
        </p:nvSpPr>
        <p:spPr>
          <a:xfrm>
            <a:off x="9144940"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sz="1800"/>
          </a:p>
        </p:txBody>
      </p:sp>
      <p:sp>
        <p:nvSpPr>
          <p:cNvPr id="21" name="bg object 21"/>
          <p:cNvSpPr/>
          <p:nvPr/>
        </p:nvSpPr>
        <p:spPr>
          <a:xfrm>
            <a:off x="0" y="1"/>
            <a:ext cx="12192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364872" y="569467"/>
            <a:ext cx="4797213" cy="574040"/>
          </a:xfrm>
          <a:prstGeom prst="rect">
            <a:avLst/>
          </a:prstGeom>
        </p:spPr>
        <p:txBody>
          <a:bodyPr wrap="square" lIns="0" tIns="0" rIns="0" bIns="0">
            <a:spAutoFit/>
          </a:bodyPr>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a:xfrm>
            <a:off x="326913" y="1097788"/>
            <a:ext cx="11513820" cy="400110"/>
          </a:xfrm>
          <a:prstGeom prst="rect">
            <a:avLst/>
          </a:prstGeom>
        </p:spPr>
        <p:txBody>
          <a:bodyPr wrap="square" lIns="0" tIns="0" rIns="0" bIns="0">
            <a:spAutoFit/>
          </a:bodyPr>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64869" y="6370146"/>
            <a:ext cx="22352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a:xfrm>
            <a:off x="5760387" y="6370146"/>
            <a:ext cx="8763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27913494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8/30/2023</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14800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9.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prideflags.org/"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10636" y="4360961"/>
            <a:ext cx="8036881" cy="1897955"/>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br>
              <a:rPr kumimoji="0" lang="en-US" sz="2000" b="0" i="0" u="none" strike="noStrike" kern="1200" cap="none" spc="-5" normalizeH="0" baseline="0" noProof="0">
                <a:ln>
                  <a:noFill/>
                </a:ln>
                <a:solidFill>
                  <a:prstClr val="black"/>
                </a:solidFill>
                <a:effectLst/>
                <a:uLnTx/>
                <a:uFillTx/>
                <a:latin typeface="Arial Nova"/>
                <a:ea typeface="+mn-ea"/>
                <a:cs typeface="Georgia"/>
              </a:rPr>
            </a:br>
            <a:r>
              <a:rPr kumimoji="0" lang="en-US" sz="2000" b="0" i="0" u="none" strike="noStrike" kern="1200" cap="none" spc="-5" normalizeH="0" baseline="0" noProof="0">
                <a:ln>
                  <a:noFill/>
                </a:ln>
                <a:solidFill>
                  <a:prstClr val="black"/>
                </a:solidFill>
                <a:effectLst/>
                <a:uLnTx/>
                <a:uFillTx/>
                <a:latin typeface="Arial Nova"/>
                <a:ea typeface="+mn-lt"/>
                <a:cs typeface="Calibri"/>
              </a:rPr>
              <a:t>Education and Outreach</a:t>
            </a: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en-US" sz="2000" b="0" i="0" u="none" strike="noStrike" kern="1200" cap="none" spc="-5" normalizeH="0" baseline="0" noProof="0">
              <a:ln>
                <a:noFill/>
              </a:ln>
              <a:solidFill>
                <a:prstClr val="black"/>
              </a:solidFill>
              <a:effectLst/>
              <a:uLnTx/>
              <a:uFillTx/>
              <a:latin typeface="Arial Nova"/>
              <a:ea typeface="+mn-lt"/>
              <a:cs typeface="Calibri"/>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0" i="0" u="none" strike="noStrike" kern="1200" cap="none" spc="-5" normalizeH="0" baseline="0" noProof="0">
                <a:ln>
                  <a:noFill/>
                </a:ln>
                <a:solidFill>
                  <a:prstClr val="black"/>
                </a:solidFill>
                <a:effectLst/>
                <a:uLnTx/>
                <a:uFillTx/>
                <a:latin typeface="Arial Nova"/>
                <a:ea typeface="+mn-ea"/>
                <a:cs typeface="Georgia"/>
              </a:rPr>
              <a:t>Developed by: Monique Chambers and Amaya </a:t>
            </a:r>
            <a:r>
              <a:rPr kumimoji="0" lang="en-US" sz="2000" b="0" i="0" u="none" strike="noStrike" kern="1200" cap="none" spc="-5" normalizeH="0" baseline="0" noProof="0">
                <a:ln>
                  <a:noFill/>
                </a:ln>
                <a:solidFill>
                  <a:prstClr val="black"/>
                </a:solidFill>
                <a:effectLst/>
                <a:uLnTx/>
                <a:uFillTx/>
                <a:latin typeface="Arial Nova"/>
                <a:ea typeface="+mn-lt"/>
                <a:cs typeface="Calibri"/>
              </a:rPr>
              <a:t>Kodituwakku </a:t>
            </a:r>
            <a:br>
              <a:rPr kumimoji="0" lang="en-US" sz="2000" b="0" i="0" u="none" strike="noStrike" kern="1200" cap="none" spc="-5" normalizeH="0" baseline="0" noProof="0">
                <a:ln>
                  <a:noFill/>
                </a:ln>
                <a:solidFill>
                  <a:prstClr val="black"/>
                </a:solidFill>
                <a:effectLst/>
                <a:uLnTx/>
                <a:uFillTx/>
                <a:latin typeface="Arial Nova"/>
                <a:ea typeface="+mn-lt"/>
                <a:cs typeface="Calibri"/>
              </a:rPr>
            </a:br>
            <a:r>
              <a:rPr kumimoji="0" lang="en-US" sz="2000" b="0" i="0" u="none" strike="noStrike" kern="1200" cap="none" spc="-5" normalizeH="0" baseline="0" noProof="0">
                <a:ln>
                  <a:noFill/>
                </a:ln>
                <a:solidFill>
                  <a:prstClr val="black"/>
                </a:solidFill>
                <a:effectLst/>
                <a:uLnTx/>
                <a:uFillTx/>
                <a:latin typeface="Arial Nova"/>
                <a:ea typeface="+mn-ea"/>
                <a:cs typeface="Georgia"/>
              </a:rPr>
              <a:t>Office of Equity, Diversity, Inclusion and Anti-racism</a:t>
            </a:r>
            <a:endParaRPr kumimoji="0" lang="en-US" sz="2000" b="0" i="0" u="none" strike="noStrike" kern="1200" cap="none" spc="-5" normalizeH="0" baseline="0" noProof="0">
              <a:ln>
                <a:noFill/>
              </a:ln>
              <a:solidFill>
                <a:prstClr val="black"/>
              </a:solidFill>
              <a:effectLst/>
              <a:uLnTx/>
              <a:uFillTx/>
              <a:latin typeface="Arial Nova"/>
              <a:ea typeface="+mn-lt"/>
              <a:cs typeface="Calibri"/>
            </a:endParaRP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Nova"/>
              <a:ea typeface="+mn-ea"/>
              <a:cs typeface="Georgia"/>
            </a:endParaRPr>
          </a:p>
        </p:txBody>
      </p:sp>
      <p:sp>
        <p:nvSpPr>
          <p:cNvPr id="5" name="object 5"/>
          <p:cNvSpPr txBox="1">
            <a:spLocks noGrp="1"/>
          </p:cNvSpPr>
          <p:nvPr>
            <p:ph type="title"/>
          </p:nvPr>
        </p:nvSpPr>
        <p:spPr>
          <a:xfrm>
            <a:off x="1504585" y="828442"/>
            <a:ext cx="9448981" cy="743793"/>
          </a:xfrm>
          <a:prstGeom prst="rect">
            <a:avLst/>
          </a:prstGeom>
        </p:spPr>
        <p:txBody>
          <a:bodyPr vert="horz" wrap="square" lIns="0" tIns="12700" rIns="0" bIns="0" rtlCol="0" anchor="t">
            <a:spAutoFit/>
          </a:bodyPr>
          <a:lstStyle/>
          <a:p>
            <a:pPr marL="12700" algn="ctr">
              <a:lnSpc>
                <a:spcPts val="5690"/>
              </a:lnSpc>
              <a:spcBef>
                <a:spcPts val="100"/>
              </a:spcBef>
            </a:pPr>
            <a:r>
              <a:rPr lang="en-US" sz="5400" spc="40" dirty="0"/>
              <a:t>2SLGBTQIA</a:t>
            </a:r>
            <a:r>
              <a:rPr sz="5400" spc="40" dirty="0"/>
              <a:t>+</a:t>
            </a:r>
            <a:r>
              <a:rPr lang="en-US" sz="5400" spc="40" dirty="0"/>
              <a:t> Fundamentals </a:t>
            </a:r>
            <a:r>
              <a:rPr lang="en-US" sz="5400" spc="40"/>
              <a:t>Part 2</a:t>
            </a:r>
            <a:endParaRPr lang="en-US" sz="5400" spc="20" dirty="0"/>
          </a:p>
        </p:txBody>
      </p:sp>
      <p:pic>
        <p:nvPicPr>
          <p:cNvPr id="12" name="Picture 11" descr="Background pattern&#10;&#10;Description automatically generated">
            <a:extLst>
              <a:ext uri="{FF2B5EF4-FFF2-40B4-BE49-F238E27FC236}">
                <a16:creationId xmlns:a16="http://schemas.microsoft.com/office/drawing/2014/main" id="{303C7952-0A38-904F-35B0-E34028E6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617" y="1893444"/>
            <a:ext cx="3395614" cy="21463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is attracted to a gender that differs from theirs.</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1415772"/>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Straight</a:t>
            </a:r>
            <a:endParaRPr kumimoji="0" lang="en-US" sz="2600" b="0" i="0" u="none" strike="noStrike" kern="1200" cap="none" spc="0" normalizeH="0" baseline="0" noProof="0">
              <a:ln>
                <a:noFill/>
              </a:ln>
              <a:solidFill>
                <a:prstClr val="black"/>
              </a:solidFill>
              <a:effectLst/>
              <a:uLnTx/>
              <a:uFillTx/>
              <a:latin typeface="Arial Nov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Georgi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Straight is a sexual orientation that may apply to cisgender and transgender individuals.</a:t>
            </a:r>
            <a:endParaRPr kumimoji="0" lang="en-US" sz="2600" b="1" i="0" u="none" strike="noStrike" kern="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CE0CE851-6D87-F311-2E4A-51B70B02606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31800801"/>
      </p:ext>
    </p:extLst>
  </p:cSld>
  <p:clrMapOvr>
    <a:masterClrMapping/>
  </p:clrMapOvr>
  <mc:AlternateContent xmlns:mc="http://schemas.openxmlformats.org/markup-compatibility/2006" xmlns:p14="http://schemas.microsoft.com/office/powerpoint/2010/main">
    <mc:Choice Requires="p14">
      <p:transition spd="slow" p14:dur="2000" advTm="19020"/>
    </mc:Choice>
    <mc:Fallback xmlns="">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1"/>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3083012" y="2409055"/>
            <a:ext cx="6172066" cy="2228815"/>
          </a:xfrm>
          <a:prstGeom prst="rect">
            <a:avLst/>
          </a:prstGeom>
        </p:spPr>
        <p:txBody>
          <a:bodyPr vert="horz" wrap="square" lIns="0" tIns="12700" rIns="0" bIns="0" rtlCol="0" anchor="t">
            <a:spAutoFit/>
          </a:bodyPr>
          <a:lstStyle/>
          <a:p>
            <a:pPr marL="12700" algn="ctr">
              <a:spcBef>
                <a:spcPts val="100"/>
              </a:spcBef>
            </a:pPr>
            <a:r>
              <a:rPr lang="en-US" sz="7200" spc="50"/>
              <a:t>Communicating with Care</a:t>
            </a:r>
            <a:endParaRPr lang="en-US"/>
          </a:p>
        </p:txBody>
      </p:sp>
      <p:pic>
        <p:nvPicPr>
          <p:cNvPr id="14" name="Audio 13">
            <a:hlinkClick r:id="" action="ppaction://media"/>
            <a:extLst>
              <a:ext uri="{FF2B5EF4-FFF2-40B4-BE49-F238E27FC236}">
                <a16:creationId xmlns:a16="http://schemas.microsoft.com/office/drawing/2014/main" id="{78B0DCFC-3011-8280-F803-E682DD4AFF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2199231"/>
      </p:ext>
    </p:extLst>
  </p:cSld>
  <p:clrMapOvr>
    <a:masterClrMapping/>
  </p:clrMapOvr>
  <mc:AlternateContent xmlns:mc="http://schemas.openxmlformats.org/markup-compatibility/2006" xmlns:p14="http://schemas.microsoft.com/office/powerpoint/2010/main">
    <mc:Choice Requires="p14">
      <p:transition spd="slow" p14:dur="2000" advTm="4170"/>
    </mc:Choice>
    <mc:Fallback xmlns="">
      <p:transition spd="slow" advTm="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0342-3EE2-426C-AE0C-8528032B6BA1}"/>
              </a:ext>
            </a:extLst>
          </p:cNvPr>
          <p:cNvSpPr>
            <a:spLocks noGrp="1"/>
          </p:cNvSpPr>
          <p:nvPr>
            <p:ph type="title"/>
          </p:nvPr>
        </p:nvSpPr>
        <p:spPr/>
        <p:txBody>
          <a:bodyPr/>
          <a:lstStyle/>
          <a:p>
            <a:r>
              <a:rPr lang="en-US"/>
              <a:t>Using the Self as a Starting Point</a:t>
            </a:r>
          </a:p>
        </p:txBody>
      </p:sp>
      <p:pic>
        <p:nvPicPr>
          <p:cNvPr id="3" name="Picture 6" descr="Chart, radar chart&#10;&#10;Description automatically generated">
            <a:extLst>
              <a:ext uri="{FF2B5EF4-FFF2-40B4-BE49-F238E27FC236}">
                <a16:creationId xmlns:a16="http://schemas.microsoft.com/office/drawing/2014/main" id="{F98E8FEF-3339-1E37-D811-E578B87C3AC9}"/>
              </a:ext>
            </a:extLst>
          </p:cNvPr>
          <p:cNvPicPr>
            <a:picLocks noGrp="1" noChangeAspect="1"/>
          </p:cNvPicPr>
          <p:nvPr>
            <p:ph idx="1"/>
          </p:nvPr>
        </p:nvPicPr>
        <p:blipFill>
          <a:blip r:embed="rId5"/>
          <a:stretch>
            <a:fillRect/>
          </a:stretch>
        </p:blipFill>
        <p:spPr>
          <a:xfrm>
            <a:off x="1894196" y="1065811"/>
            <a:ext cx="5251559" cy="5804240"/>
          </a:xfrm>
        </p:spPr>
      </p:pic>
      <p:sp>
        <p:nvSpPr>
          <p:cNvPr id="5" name="Text Placeholder 2">
            <a:extLst>
              <a:ext uri="{FF2B5EF4-FFF2-40B4-BE49-F238E27FC236}">
                <a16:creationId xmlns:a16="http://schemas.microsoft.com/office/drawing/2014/main" id="{9D28C963-CC90-BB3C-A1CF-DA5982168AA4}"/>
              </a:ext>
            </a:extLst>
          </p:cNvPr>
          <p:cNvSpPr txBox="1">
            <a:spLocks/>
          </p:cNvSpPr>
          <p:nvPr/>
        </p:nvSpPr>
        <p:spPr>
          <a:xfrm>
            <a:off x="7352883" y="2093051"/>
            <a:ext cx="3028157" cy="2954655"/>
          </a:xfrm>
          <a:prstGeom prst="rect">
            <a:avLst/>
          </a:prstGeom>
        </p:spPr>
        <p:txBody>
          <a:bodyPr vert="horz" wrap="square" lIns="0" tIns="0" rIns="0" bIns="0" rtlCol="0" anchor="t">
            <a:sp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800"/>
              </a:spcAft>
              <a:buClr>
                <a:prstClr val="black"/>
              </a:buClr>
              <a:buSzPct val="85000"/>
              <a:buFont typeface="Wingdings" charset="2"/>
              <a:buNone/>
              <a:tabLst/>
              <a:defRPr/>
            </a:pPr>
            <a:r>
              <a:rPr kumimoji="0" lang="en-CA" sz="2400" b="1" i="0" u="none" strike="noStrike" kern="1200" cap="none" spc="0" normalizeH="0" baseline="0" noProof="0">
                <a:ln>
                  <a:noFill/>
                </a:ln>
                <a:solidFill>
                  <a:prstClr val="black"/>
                </a:solidFill>
                <a:effectLst/>
                <a:uLnTx/>
                <a:uFillTx/>
                <a:latin typeface="Arial Nova"/>
                <a:ea typeface="+mn-ea"/>
                <a:cs typeface="+mn-cs"/>
              </a:rPr>
              <a:t>Intersectionality</a:t>
            </a:r>
            <a:r>
              <a:rPr kumimoji="0" lang="en-CA" sz="2400" b="0" i="0" u="none" strike="noStrike" kern="1200" cap="none" spc="0" normalizeH="0" baseline="0" noProof="0">
                <a:ln>
                  <a:noFill/>
                </a:ln>
                <a:solidFill>
                  <a:prstClr val="black"/>
                </a:solidFill>
                <a:effectLst/>
                <a:uLnTx/>
                <a:uFillTx/>
                <a:latin typeface="Arial Nova"/>
                <a:ea typeface="+mn-ea"/>
                <a:cs typeface="+mn-cs"/>
              </a:rPr>
              <a:t>: </a:t>
            </a:r>
            <a:br>
              <a:rPr kumimoji="0" lang="en-CA" sz="2400" b="0" i="0" u="none" strike="noStrike" kern="1200" cap="none" spc="0" normalizeH="0" baseline="0" noProof="0">
                <a:ln>
                  <a:noFill/>
                </a:ln>
                <a:solidFill>
                  <a:prstClr val="black"/>
                </a:solidFill>
                <a:effectLst/>
                <a:uLnTx/>
                <a:uFillTx/>
                <a:latin typeface="Arial Nova"/>
                <a:ea typeface="+mn-ea"/>
                <a:cs typeface="+mn-cs"/>
              </a:rPr>
            </a:br>
            <a:r>
              <a:rPr kumimoji="0" lang="en-CA" sz="2400" b="0" i="0" u="none" strike="noStrike" kern="1200" cap="none" spc="0" normalizeH="0" baseline="0" noProof="0" err="1">
                <a:ln>
                  <a:noFill/>
                </a:ln>
                <a:solidFill>
                  <a:prstClr val="black"/>
                </a:solidFill>
                <a:effectLst/>
                <a:uLnTx/>
                <a:uFillTx/>
                <a:latin typeface="Arial Nova"/>
                <a:ea typeface="+mn-ea"/>
                <a:cs typeface="+mn-cs"/>
              </a:rPr>
              <a:t>Kimberlé</a:t>
            </a:r>
            <a:r>
              <a:rPr kumimoji="0" lang="en-CA" sz="2400" b="0" i="0" u="none" strike="noStrike" kern="1200" cap="none" spc="0" normalizeH="0" baseline="0" noProof="0">
                <a:ln>
                  <a:noFill/>
                </a:ln>
                <a:solidFill>
                  <a:prstClr val="black"/>
                </a:solidFill>
                <a:effectLst/>
                <a:uLnTx/>
                <a:uFillTx/>
                <a:latin typeface="Arial Nova"/>
                <a:ea typeface="+mn-ea"/>
                <a:cs typeface="+mn-cs"/>
              </a:rPr>
              <a:t> Crenshaw created this term to refer to the various </a:t>
            </a:r>
            <a:br>
              <a:rPr kumimoji="0" lang="en-CA" sz="2400" b="0" i="0" u="none" strike="noStrike" kern="1200" cap="none" spc="0" normalizeH="0" baseline="0" noProof="0">
                <a:ln>
                  <a:noFill/>
                </a:ln>
                <a:solidFill>
                  <a:prstClr val="black"/>
                </a:solidFill>
                <a:effectLst/>
                <a:uLnTx/>
                <a:uFillTx/>
                <a:latin typeface="Arial Nova"/>
                <a:ea typeface="+mn-ea"/>
                <a:cs typeface="+mn-cs"/>
              </a:rPr>
            </a:br>
            <a:r>
              <a:rPr kumimoji="0" lang="en-CA" sz="2400" b="0" i="0" u="none" strike="noStrike" kern="1200" cap="none" spc="0" normalizeH="0" baseline="0" noProof="0">
                <a:ln>
                  <a:noFill/>
                </a:ln>
                <a:solidFill>
                  <a:prstClr val="black"/>
                </a:solidFill>
                <a:effectLst/>
                <a:uLnTx/>
                <a:uFillTx/>
                <a:latin typeface="Arial Nova"/>
                <a:ea typeface="+mn-ea"/>
                <a:cs typeface="+mn-cs"/>
              </a:rPr>
              <a:t>intersecting sites of oppression that exist within a person's identity</a:t>
            </a:r>
            <a:endParaRPr kumimoji="0" lang="en-CA" sz="2400" b="0" i="0" u="none" strike="noStrike" kern="1200" cap="none" spc="0" normalizeH="0" baseline="0" noProof="0" err="1">
              <a:ln>
                <a:noFill/>
              </a:ln>
              <a:solidFill>
                <a:prstClr val="black"/>
              </a:solidFill>
              <a:effectLst/>
              <a:uLnTx/>
              <a:uFillTx/>
              <a:latin typeface="Georgia"/>
              <a:ea typeface="+mn-ea"/>
              <a:cs typeface="+mn-cs"/>
            </a:endParaRPr>
          </a:p>
        </p:txBody>
      </p:sp>
      <p:pic>
        <p:nvPicPr>
          <p:cNvPr id="7" name="Audio 6">
            <a:hlinkClick r:id="" action="ppaction://media"/>
            <a:extLst>
              <a:ext uri="{FF2B5EF4-FFF2-40B4-BE49-F238E27FC236}">
                <a16:creationId xmlns:a16="http://schemas.microsoft.com/office/drawing/2014/main" id="{B5A09431-ABB9-D9FE-F710-0797DA6776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Footer Placeholder 3">
            <a:extLst>
              <a:ext uri="{FF2B5EF4-FFF2-40B4-BE49-F238E27FC236}">
                <a16:creationId xmlns:a16="http://schemas.microsoft.com/office/drawing/2014/main" id="{B06DA906-B5B5-1A28-B445-74B70F98455C}"/>
              </a:ext>
            </a:extLst>
          </p:cNvPr>
          <p:cNvSpPr txBox="1">
            <a:spLocks/>
          </p:cNvSpPr>
          <p:nvPr/>
        </p:nvSpPr>
        <p:spPr>
          <a:xfrm>
            <a:off x="126753" y="5858332"/>
            <a:ext cx="1878304" cy="91686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a:ea typeface="Verdana"/>
                <a:cs typeface="Calibri"/>
              </a:rPr>
              <a:t>Fig. 15: "Power and Privilege", </a:t>
            </a:r>
            <a:endParaRPr kumimoji="0" lang="en-CA" sz="1500" b="0" i="0" u="none" strike="noStrike" kern="1200" cap="none" spc="0" normalizeH="0" baseline="0" noProof="0">
              <a:ln>
                <a:noFill/>
              </a:ln>
              <a:solidFill>
                <a:prstClr val="black"/>
              </a:solidFill>
              <a:effectLst/>
              <a:uLnTx/>
              <a:uFillTx/>
              <a:latin typeface="Calibri"/>
              <a:ea typeface="Verdana" panose="020B0604030504040204" pitchFamily="34" charset="0"/>
              <a:cs typeface="Calibri"/>
            </a:endParaRPr>
          </a:p>
        </p:txBody>
      </p:sp>
    </p:spTree>
    <p:extLst>
      <p:ext uri="{BB962C8B-B14F-4D97-AF65-F5344CB8AC3E}">
        <p14:creationId xmlns:p14="http://schemas.microsoft.com/office/powerpoint/2010/main" val="1652669771"/>
      </p:ext>
    </p:extLst>
  </p:cSld>
  <p:clrMapOvr>
    <a:masterClrMapping/>
  </p:clrMapOvr>
  <mc:AlternateContent xmlns:mc="http://schemas.openxmlformats.org/markup-compatibility/2006" xmlns:p14="http://schemas.microsoft.com/office/powerpoint/2010/main">
    <mc:Choice Requires="p14">
      <p:transition spd="med" p14:dur="700" advTm="130508">
        <p:fade/>
      </p:transition>
    </mc:Choice>
    <mc:Fallback xmlns="">
      <p:transition spd="med" advTm="130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6CAC60-FECB-093A-E5EA-2744BC081EAD}"/>
              </a:ext>
            </a:extLst>
          </p:cNvPr>
          <p:cNvSpPr>
            <a:spLocks noGrp="1"/>
          </p:cNvSpPr>
          <p:nvPr>
            <p:ph type="body" idx="1"/>
          </p:nvPr>
        </p:nvSpPr>
        <p:spPr>
          <a:xfrm>
            <a:off x="1718913" y="1396192"/>
            <a:ext cx="8721403" cy="670270"/>
          </a:xfrm>
        </p:spPr>
        <p:txBody>
          <a:bodyPr/>
          <a:lstStyle/>
          <a:p>
            <a:pPr algn="ctr"/>
            <a:r>
              <a:rPr lang="en-CA">
                <a:latin typeface="Arial Nova"/>
                <a:cs typeface="Arial"/>
              </a:rPr>
              <a:t>DO</a:t>
            </a:r>
          </a:p>
        </p:txBody>
      </p:sp>
      <p:sp>
        <p:nvSpPr>
          <p:cNvPr id="9" name="Content Placeholder 8">
            <a:extLst>
              <a:ext uri="{FF2B5EF4-FFF2-40B4-BE49-F238E27FC236}">
                <a16:creationId xmlns:a16="http://schemas.microsoft.com/office/drawing/2014/main" id="{198DAAED-CCDC-D2A5-605E-8A392B1AAB62}"/>
              </a:ext>
            </a:extLst>
          </p:cNvPr>
          <p:cNvSpPr>
            <a:spLocks noGrp="1"/>
          </p:cNvSpPr>
          <p:nvPr>
            <p:ph sz="half" idx="2"/>
          </p:nvPr>
        </p:nvSpPr>
        <p:spPr>
          <a:xfrm>
            <a:off x="1718912" y="2184403"/>
            <a:ext cx="8553452" cy="3846945"/>
          </a:xfrm>
        </p:spPr>
        <p:txBody>
          <a:bodyPr vert="horz" lIns="91440" tIns="45720" rIns="91440" bIns="45720" rtlCol="0" anchor="t">
            <a:normAutofit/>
          </a:bodyPr>
          <a:lstStyle/>
          <a:p>
            <a:pPr marL="288290" indent="-288290">
              <a:buFont typeface="Wingdings" panose="05000000000000000000" pitchFamily="2" charset="2"/>
              <a:buChar char="ü"/>
            </a:pPr>
            <a:r>
              <a:rPr lang="en-CA">
                <a:latin typeface="Arial Nova"/>
                <a:cs typeface="Arial"/>
              </a:rPr>
              <a:t>Refer to individuals the way they request or model (i.e., pronouns, names, etc.)</a:t>
            </a:r>
            <a:endParaRPr lang="en-US">
              <a:latin typeface="Arial Nova"/>
              <a:cs typeface="Arial"/>
            </a:endParaRPr>
          </a:p>
          <a:p>
            <a:pPr marL="288290" indent="-288290">
              <a:buClr>
                <a:srgbClr val="000000"/>
              </a:buClr>
              <a:buFont typeface="Wingdings" panose="05000000000000000000" pitchFamily="2" charset="2"/>
              <a:buChar char="ü"/>
            </a:pPr>
            <a:r>
              <a:rPr lang="en-CA">
                <a:latin typeface="Arial Nova"/>
                <a:cs typeface="Arial"/>
              </a:rPr>
              <a:t>Use gender-neutral language (i.e., </a:t>
            </a:r>
            <a:r>
              <a:rPr lang="en-CA" strike="sngStrike">
                <a:latin typeface="Arial Nova"/>
                <a:cs typeface="Arial"/>
              </a:rPr>
              <a:t>"Hi, guys"</a:t>
            </a:r>
            <a:r>
              <a:rPr lang="en-CA">
                <a:latin typeface="Arial Nova"/>
                <a:cs typeface="Arial"/>
              </a:rPr>
              <a:t> vs "Hello, everyone"; b</a:t>
            </a:r>
            <a:r>
              <a:rPr lang="en-CA" strike="sngStrike">
                <a:latin typeface="Arial Nova"/>
                <a:cs typeface="Arial"/>
              </a:rPr>
              <a:t>oth</a:t>
            </a:r>
            <a:r>
              <a:rPr lang="en-CA">
                <a:latin typeface="Arial Nova"/>
                <a:cs typeface="Arial"/>
              </a:rPr>
              <a:t> all genders; b</a:t>
            </a:r>
            <a:r>
              <a:rPr lang="en-CA" strike="sngStrike">
                <a:latin typeface="Arial Nova"/>
                <a:cs typeface="Arial"/>
              </a:rPr>
              <a:t>rother or sister</a:t>
            </a:r>
            <a:r>
              <a:rPr lang="en-CA">
                <a:latin typeface="Arial Nova"/>
                <a:cs typeface="Arial"/>
              </a:rPr>
              <a:t> sibling; </a:t>
            </a:r>
            <a:r>
              <a:rPr lang="en-CA" strike="sngStrike">
                <a:latin typeface="Arial Nova"/>
                <a:cs typeface="Arial"/>
              </a:rPr>
              <a:t>husband or wife</a:t>
            </a:r>
            <a:r>
              <a:rPr lang="en-CA">
                <a:latin typeface="Arial Nova"/>
                <a:cs typeface="Arial"/>
              </a:rPr>
              <a:t> partner; etc.)</a:t>
            </a:r>
            <a:endParaRPr lang="en-CA"/>
          </a:p>
          <a:p>
            <a:pPr marL="288290" indent="-288290">
              <a:buFont typeface="Wingdings" panose="05000000000000000000" pitchFamily="2" charset="2"/>
              <a:buChar char="ü"/>
            </a:pPr>
            <a:r>
              <a:rPr lang="en-CA">
                <a:latin typeface="Arial Nova"/>
                <a:cs typeface="Arial"/>
              </a:rPr>
              <a:t>Consider the diversity </a:t>
            </a:r>
            <a:r>
              <a:rPr lang="en-CA" i="1">
                <a:latin typeface="Arial Nova"/>
                <a:cs typeface="Arial"/>
              </a:rPr>
              <a:t>within </a:t>
            </a:r>
            <a:r>
              <a:rPr lang="en-CA">
                <a:latin typeface="Arial Nova"/>
                <a:cs typeface="Arial"/>
              </a:rPr>
              <a:t>and</a:t>
            </a:r>
            <a:r>
              <a:rPr lang="en-CA" i="1">
                <a:latin typeface="Arial Nova"/>
                <a:cs typeface="Arial"/>
              </a:rPr>
              <a:t> between</a:t>
            </a:r>
            <a:r>
              <a:rPr lang="en-CA">
                <a:latin typeface="Arial Nova"/>
                <a:cs typeface="Arial"/>
              </a:rPr>
              <a:t> communities</a:t>
            </a:r>
          </a:p>
          <a:p>
            <a:pPr marL="288290" indent="-288290">
              <a:buFont typeface="Wingdings" panose="05000000000000000000" pitchFamily="2" charset="2"/>
              <a:buChar char="ü"/>
            </a:pPr>
            <a:r>
              <a:rPr lang="en-CA">
                <a:latin typeface="Arial Nova"/>
                <a:cs typeface="Arial"/>
              </a:rPr>
              <a:t>Understand the power of words and the harm they can cause</a:t>
            </a:r>
          </a:p>
          <a:p>
            <a:pPr marL="288290" indent="-288290"/>
            <a:endParaRPr lang="en-CA"/>
          </a:p>
        </p:txBody>
      </p:sp>
      <p:sp>
        <p:nvSpPr>
          <p:cNvPr id="2" name="Title 1">
            <a:extLst>
              <a:ext uri="{FF2B5EF4-FFF2-40B4-BE49-F238E27FC236}">
                <a16:creationId xmlns:a16="http://schemas.microsoft.com/office/drawing/2014/main" id="{426C3265-28E3-412B-9EEC-42E72309ABD9}"/>
              </a:ext>
            </a:extLst>
          </p:cNvPr>
          <p:cNvSpPr>
            <a:spLocks noGrp="1"/>
          </p:cNvSpPr>
          <p:nvPr>
            <p:ph type="title"/>
          </p:nvPr>
        </p:nvSpPr>
        <p:spPr/>
        <p:txBody>
          <a:bodyPr anchor="ctr">
            <a:normAutofit/>
          </a:bodyPr>
          <a:lstStyle/>
          <a:p>
            <a:r>
              <a:rPr lang="en-CA">
                <a:ea typeface="+mj-lt"/>
                <a:cs typeface="+mj-lt"/>
              </a:rPr>
              <a:t>Inclusive Actions Checklist</a:t>
            </a:r>
            <a:endParaRPr lang="en-US"/>
          </a:p>
        </p:txBody>
      </p:sp>
      <p:pic>
        <p:nvPicPr>
          <p:cNvPr id="5" name="Audio 4">
            <a:hlinkClick r:id="" action="ppaction://media"/>
            <a:extLst>
              <a:ext uri="{FF2B5EF4-FFF2-40B4-BE49-F238E27FC236}">
                <a16:creationId xmlns:a16="http://schemas.microsoft.com/office/drawing/2014/main" id="{B988C177-BD5B-44C1-858D-3F3864BACA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2737102"/>
      </p:ext>
    </p:extLst>
  </p:cSld>
  <p:clrMapOvr>
    <a:masterClrMapping/>
  </p:clrMapOvr>
  <mc:AlternateContent xmlns:mc="http://schemas.openxmlformats.org/markup-compatibility/2006" xmlns:p14="http://schemas.microsoft.com/office/powerpoint/2010/main">
    <mc:Choice Requires="p14">
      <p:transition spd="med" p14:dur="700" advTm="42317">
        <p:fade/>
      </p:transition>
    </mc:Choice>
    <mc:Fallback xmlns="">
      <p:transition spd="med" advTm="42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77A73E4-A9DD-122F-7702-7D1573D5B1B2}"/>
              </a:ext>
            </a:extLst>
          </p:cNvPr>
          <p:cNvSpPr>
            <a:spLocks noGrp="1"/>
          </p:cNvSpPr>
          <p:nvPr>
            <p:ph type="body" sz="quarter" idx="3"/>
          </p:nvPr>
        </p:nvSpPr>
        <p:spPr>
          <a:xfrm>
            <a:off x="1862381" y="1396192"/>
            <a:ext cx="8533828" cy="670270"/>
          </a:xfrm>
        </p:spPr>
        <p:txBody>
          <a:bodyPr/>
          <a:lstStyle/>
          <a:p>
            <a:pPr algn="ctr"/>
            <a:r>
              <a:rPr lang="en-CA">
                <a:latin typeface="Arial Nova"/>
                <a:cs typeface="Arial"/>
              </a:rPr>
              <a:t>DO NOT</a:t>
            </a:r>
          </a:p>
        </p:txBody>
      </p:sp>
      <p:sp>
        <p:nvSpPr>
          <p:cNvPr id="11" name="Content Placeholder 10">
            <a:extLst>
              <a:ext uri="{FF2B5EF4-FFF2-40B4-BE49-F238E27FC236}">
                <a16:creationId xmlns:a16="http://schemas.microsoft.com/office/drawing/2014/main" id="{7EFCAC78-B7C9-C433-FC1F-E6C6A4229794}"/>
              </a:ext>
            </a:extLst>
          </p:cNvPr>
          <p:cNvSpPr>
            <a:spLocks noGrp="1"/>
          </p:cNvSpPr>
          <p:nvPr>
            <p:ph sz="quarter" idx="4"/>
          </p:nvPr>
        </p:nvSpPr>
        <p:spPr>
          <a:xfrm>
            <a:off x="1862381" y="2184403"/>
            <a:ext cx="8533828" cy="3846945"/>
          </a:xfrm>
        </p:spPr>
        <p:txBody>
          <a:bodyPr vert="horz" lIns="91440" tIns="45720" rIns="91440" bIns="45720" rtlCol="0" anchor="t">
            <a:normAutofit lnSpcReduction="10000"/>
          </a:bodyPr>
          <a:lstStyle/>
          <a:p>
            <a:pPr marL="288290" indent="-288290">
              <a:buFont typeface="Georgia" panose="02040502050405020303" pitchFamily="18" charset="0"/>
              <a:buChar char="×"/>
            </a:pPr>
            <a:r>
              <a:rPr lang="en-CA">
                <a:latin typeface="Arial Nova"/>
                <a:cs typeface="Arial"/>
              </a:rPr>
              <a:t>Ever repeat slurs you heard, even if they were said by those within 2SLGBTQIA+ communities</a:t>
            </a:r>
            <a:endParaRPr lang="en-US">
              <a:latin typeface="Arial Nova"/>
              <a:cs typeface="Arial"/>
            </a:endParaRPr>
          </a:p>
          <a:p>
            <a:pPr marL="288290" indent="-288290">
              <a:buFont typeface="Georgia" panose="02040502050405020303" pitchFamily="18" charset="0"/>
              <a:buChar char="×"/>
            </a:pPr>
            <a:r>
              <a:rPr lang="en-CA">
                <a:latin typeface="Arial Nova"/>
                <a:cs typeface="Arial"/>
              </a:rPr>
              <a:t>Use offensive nicknames or shorthand to describe people, places, or things</a:t>
            </a:r>
          </a:p>
          <a:p>
            <a:pPr marL="288290" indent="-288290">
              <a:buFont typeface="Georgia" panose="02040502050405020303" pitchFamily="18" charset="0"/>
              <a:buChar char="×"/>
            </a:pPr>
            <a:r>
              <a:rPr lang="en-CA">
                <a:latin typeface="Arial Nova"/>
                <a:cs typeface="Arial"/>
              </a:rPr>
              <a:t>Make assumptions about gender identities and sexual orientation</a:t>
            </a:r>
            <a:endParaRPr lang="en-CA">
              <a:latin typeface="Arial Nova"/>
              <a:cs typeface="Arial" panose="020B0604020202020204" pitchFamily="34" charset="0"/>
            </a:endParaRPr>
          </a:p>
          <a:p>
            <a:pPr marL="288290" indent="-288290">
              <a:buFont typeface="Georgia" panose="02040502050405020303" pitchFamily="18" charset="0"/>
              <a:buChar char="×"/>
            </a:pPr>
            <a:r>
              <a:rPr lang="en-CA">
                <a:latin typeface="Arial Nova"/>
                <a:cs typeface="Arial"/>
              </a:rPr>
              <a:t>Refer to gender identities or sexual orientations as a lifestyle</a:t>
            </a:r>
          </a:p>
          <a:p>
            <a:pPr marL="288290" indent="-288290">
              <a:buClr>
                <a:srgbClr val="000000"/>
              </a:buClr>
              <a:buFont typeface="Georgia" panose="02040502050405020303" pitchFamily="18" charset="0"/>
              <a:buChar char="×"/>
            </a:pPr>
            <a:r>
              <a:rPr lang="en-CA">
                <a:latin typeface="Arial Nova"/>
                <a:cs typeface="Arial"/>
              </a:rPr>
              <a:t>Refuse to use someone's pronouns based on perceptions of "grammatical incorrectness"</a:t>
            </a:r>
          </a:p>
          <a:p>
            <a:pPr marL="288290" indent="-288290">
              <a:buClr>
                <a:srgbClr val="000000"/>
              </a:buClr>
              <a:buFont typeface="Georgia" panose="02040502050405020303" pitchFamily="18" charset="0"/>
              <a:buChar char="×"/>
            </a:pPr>
            <a:r>
              <a:rPr lang="en-CA">
                <a:latin typeface="Arial Nova"/>
                <a:cs typeface="Arial"/>
              </a:rPr>
              <a:t>Force someone to come out or out someone without their permission. </a:t>
            </a:r>
          </a:p>
        </p:txBody>
      </p:sp>
      <p:sp>
        <p:nvSpPr>
          <p:cNvPr id="2" name="Title 1">
            <a:extLst>
              <a:ext uri="{FF2B5EF4-FFF2-40B4-BE49-F238E27FC236}">
                <a16:creationId xmlns:a16="http://schemas.microsoft.com/office/drawing/2014/main" id="{426C3265-28E3-412B-9EEC-42E72309ABD9}"/>
              </a:ext>
            </a:extLst>
          </p:cNvPr>
          <p:cNvSpPr>
            <a:spLocks noGrp="1"/>
          </p:cNvSpPr>
          <p:nvPr>
            <p:ph type="title"/>
          </p:nvPr>
        </p:nvSpPr>
        <p:spPr/>
        <p:txBody>
          <a:bodyPr anchor="ctr">
            <a:normAutofit/>
          </a:bodyPr>
          <a:lstStyle/>
          <a:p>
            <a:r>
              <a:rPr lang="en-CA">
                <a:ea typeface="+mj-lt"/>
                <a:cs typeface="+mj-lt"/>
              </a:rPr>
              <a:t>Inclusive Actions Checklist </a:t>
            </a:r>
            <a:endParaRPr lang="en-US"/>
          </a:p>
        </p:txBody>
      </p:sp>
      <p:pic>
        <p:nvPicPr>
          <p:cNvPr id="5" name="Audio 4">
            <a:hlinkClick r:id="" action="ppaction://media"/>
            <a:extLst>
              <a:ext uri="{FF2B5EF4-FFF2-40B4-BE49-F238E27FC236}">
                <a16:creationId xmlns:a16="http://schemas.microsoft.com/office/drawing/2014/main" id="{0AE51BAD-912C-94F9-813A-941517650C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9570119"/>
      </p:ext>
    </p:extLst>
  </p:cSld>
  <p:clrMapOvr>
    <a:masterClrMapping/>
  </p:clrMapOvr>
  <mc:AlternateContent xmlns:mc="http://schemas.openxmlformats.org/markup-compatibility/2006" xmlns:p14="http://schemas.microsoft.com/office/powerpoint/2010/main">
    <mc:Choice Requires="p14">
      <p:transition spd="med" p14:dur="700" advTm="44953">
        <p:fade/>
      </p:transition>
    </mc:Choice>
    <mc:Fallback xmlns="">
      <p:transition spd="med" advTm="44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2"/>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2421655" y="2409055"/>
            <a:ext cx="7523537" cy="2228815"/>
          </a:xfrm>
          <a:prstGeom prst="rect">
            <a:avLst/>
          </a:prstGeom>
        </p:spPr>
        <p:txBody>
          <a:bodyPr vert="horz" wrap="square" lIns="0" tIns="12700" rIns="0" bIns="0" rtlCol="0" anchor="t">
            <a:spAutoFit/>
          </a:bodyPr>
          <a:lstStyle/>
          <a:p>
            <a:pPr marL="12700" algn="ctr">
              <a:spcBef>
                <a:spcPts val="100"/>
              </a:spcBef>
            </a:pPr>
            <a:r>
              <a:rPr lang="en-US" sz="7200" spc="50"/>
              <a:t>Building Trans Inclusive Spaces</a:t>
            </a:r>
          </a:p>
        </p:txBody>
      </p:sp>
      <p:pic>
        <p:nvPicPr>
          <p:cNvPr id="12" name="Audio 11">
            <a:hlinkClick r:id="" action="ppaction://media"/>
            <a:extLst>
              <a:ext uri="{FF2B5EF4-FFF2-40B4-BE49-F238E27FC236}">
                <a16:creationId xmlns:a16="http://schemas.microsoft.com/office/drawing/2014/main" id="{690FCF22-0704-6E44-AFC8-B926F977A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258750"/>
      </p:ext>
    </p:extLst>
  </p:cSld>
  <p:clrMapOvr>
    <a:masterClrMapping/>
  </p:clrMapOvr>
  <mc:AlternateContent xmlns:mc="http://schemas.openxmlformats.org/markup-compatibility/2006" xmlns:p14="http://schemas.microsoft.com/office/powerpoint/2010/main">
    <mc:Choice Requires="p14">
      <p:transition spd="slow" p14:dur="2000" advTm="7575"/>
    </mc:Choice>
    <mc:Fallback xmlns="">
      <p:transition spd="slow" advTm="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655" y="569467"/>
            <a:ext cx="8877661" cy="566822"/>
          </a:xfrm>
          <a:prstGeom prst="rect">
            <a:avLst/>
          </a:prstGeom>
        </p:spPr>
        <p:txBody>
          <a:bodyPr vert="horz" wrap="square" lIns="0" tIns="12700" rIns="0" bIns="0" rtlCol="0" anchor="t">
            <a:spAutoFit/>
          </a:bodyPr>
          <a:lstStyle/>
          <a:p>
            <a:pPr marL="12700">
              <a:spcBef>
                <a:spcPts val="100"/>
              </a:spcBef>
            </a:pPr>
            <a:r>
              <a:rPr lang="en-US"/>
              <a:t>Case Study: Inclusive Washrooms</a:t>
            </a:r>
            <a:endParaRPr lang="en-US" err="1"/>
          </a:p>
        </p:txBody>
      </p:sp>
      <p:sp>
        <p:nvSpPr>
          <p:cNvPr id="3" name="object 3"/>
          <p:cNvSpPr txBox="1"/>
          <p:nvPr/>
        </p:nvSpPr>
        <p:spPr>
          <a:xfrm>
            <a:off x="1797652" y="1227836"/>
            <a:ext cx="8460740" cy="4973156"/>
          </a:xfrm>
          <a:prstGeom prst="rect">
            <a:avLst/>
          </a:prstGeom>
        </p:spPr>
        <p:txBody>
          <a:bodyPr vert="horz" wrap="square" lIns="0" tIns="180340" rIns="0" bIns="0" rtlCol="0" anchor="t">
            <a:spAutoFit/>
          </a:bodyPr>
          <a:lstStyle/>
          <a:p>
            <a:pPr marL="12700" marR="0" lvl="0" indent="0" algn="l"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A parent, Jane, whose daughter is enrolled in the Faculty of Mathematics at UW sends you an email complaining about the University's decision to create multi-stall gender-neutral washrooms. </a:t>
            </a:r>
          </a:p>
          <a:p>
            <a:pPr marL="12700" marR="0" lvl="0" indent="0" algn="l"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Jane says in her email that having access to washrooms is a basic human right and that her daughter is incredibly uncomfortable at the prospect of being forced to share washrooms with people of the opposite gender. Jane maintains that unless this decision is reversed, her daughter will have no choice but to leave the University and transfer to a new school. </a:t>
            </a:r>
          </a:p>
          <a:p>
            <a:pPr marL="12700" marR="0" lvl="0" indent="0" algn="ctr"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How do you reply?</a:t>
            </a:r>
          </a:p>
        </p:txBody>
      </p:sp>
      <p:pic>
        <p:nvPicPr>
          <p:cNvPr id="6" name="Audio 5">
            <a:hlinkClick r:id="" action="ppaction://media"/>
            <a:extLst>
              <a:ext uri="{FF2B5EF4-FFF2-40B4-BE49-F238E27FC236}">
                <a16:creationId xmlns:a16="http://schemas.microsoft.com/office/drawing/2014/main" id="{0AF361DB-6F68-A0E4-CAB7-21DEE6E98D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142"/>
    </mc:Choice>
    <mc:Fallback xmlns="">
      <p:transition spd="slow" advTm="2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97652" y="1224789"/>
            <a:ext cx="8386082" cy="2437847"/>
          </a:xfrm>
          <a:prstGeom prst="rect">
            <a:avLst/>
          </a:prstGeom>
        </p:spPr>
        <p:txBody>
          <a:bodyPr vert="horz" wrap="square" lIns="0" tIns="21971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lt"/>
                <a:cs typeface="Calibri"/>
              </a:rPr>
              <a:t>What are the issues?</a:t>
            </a:r>
            <a:endParaRPr kumimoji="0" lang="en-US" sz="2400" b="0" i="0" u="none" strike="noStrike" kern="1200" cap="none" spc="0" normalizeH="0" baseline="0" noProof="0">
              <a:ln>
                <a:noFill/>
              </a:ln>
              <a:solidFill>
                <a:prstClr val="black"/>
              </a:solidFill>
              <a:effectLst/>
              <a:uLnTx/>
              <a:uFillTx/>
              <a:latin typeface="Arial Nova"/>
              <a:ea typeface="+mn-ea"/>
              <a:cs typeface="+mn-cs"/>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endParaRPr kumimoji="0" lang="en-US" sz="2400" b="0" i="0" u="none" strike="noStrike" kern="1200" cap="none" spc="-5" normalizeH="0" baseline="0" noProof="0">
              <a:ln>
                <a:noFill/>
              </a:ln>
              <a:solidFill>
                <a:prstClr val="black"/>
              </a:solidFill>
              <a:effectLst/>
              <a:uLnTx/>
              <a:uFillTx/>
              <a:latin typeface="Arial Nova"/>
              <a:ea typeface="+mn-lt"/>
              <a:cs typeface="Calibri"/>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lt"/>
                <a:cs typeface="Calibri"/>
              </a:rPr>
              <a:t>How do you reply to Jane?</a:t>
            </a:r>
          </a:p>
          <a:p>
            <a:pPr marL="0" marR="0" lvl="0" indent="0" algn="l" defTabSz="914400" rtl="0" eaLnBrk="1" fontAlgn="auto" latinLnBrk="0" hangingPunct="1">
              <a:lnSpc>
                <a:spcPct val="100000"/>
              </a:lnSpc>
              <a:spcBef>
                <a:spcPts val="0"/>
              </a:spcBef>
              <a:spcAft>
                <a:spcPts val="0"/>
              </a:spcAft>
              <a:buClrTx/>
              <a:buSzPct val="83333"/>
              <a:buFontTx/>
              <a:buNone/>
              <a:tabLst>
                <a:tab pos="300355" algn="l"/>
                <a:tab pos="300990" algn="l"/>
              </a:tabLst>
              <a:defRPr/>
            </a:pPr>
            <a:endParaRPr kumimoji="0" lang="en-US" sz="2400" b="0" i="0" u="none" strike="noStrike" kern="1200" cap="none" spc="-5" normalizeH="0" baseline="0" noProof="0">
              <a:ln>
                <a:noFill/>
              </a:ln>
              <a:solidFill>
                <a:prstClr val="black"/>
              </a:solidFill>
              <a:effectLst/>
              <a:uLnTx/>
              <a:uFillTx/>
              <a:latin typeface="Arial Nova"/>
              <a:ea typeface="+mn-ea"/>
              <a:cs typeface="Calibri"/>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ea"/>
                <a:cs typeface="Calibri"/>
              </a:rPr>
              <a:t>Does Jane or her daughter have a case to bring to the Office of EDI-R?</a:t>
            </a:r>
          </a:p>
        </p:txBody>
      </p:sp>
      <p:sp>
        <p:nvSpPr>
          <p:cNvPr id="11" name="object 2">
            <a:extLst>
              <a:ext uri="{FF2B5EF4-FFF2-40B4-BE49-F238E27FC236}">
                <a16:creationId xmlns:a16="http://schemas.microsoft.com/office/drawing/2014/main" id="{2A784E18-D062-107E-E942-4C5E4BB4E677}"/>
              </a:ext>
            </a:extLst>
          </p:cNvPr>
          <p:cNvSpPr txBox="1">
            <a:spLocks noGrp="1"/>
          </p:cNvSpPr>
          <p:nvPr>
            <p:ph type="title"/>
          </p:nvPr>
        </p:nvSpPr>
        <p:spPr>
          <a:xfrm>
            <a:off x="1797655" y="569467"/>
            <a:ext cx="8877661" cy="566822"/>
          </a:xfrm>
          <a:prstGeom prst="rect">
            <a:avLst/>
          </a:prstGeom>
        </p:spPr>
        <p:txBody>
          <a:bodyPr vert="horz" wrap="square" lIns="0" tIns="12700" rIns="0" bIns="0" rtlCol="0" anchor="t">
            <a:spAutoFit/>
          </a:bodyPr>
          <a:lstStyle/>
          <a:p>
            <a:pPr marL="12700">
              <a:spcBef>
                <a:spcPts val="100"/>
              </a:spcBef>
            </a:pPr>
            <a:r>
              <a:rPr lang="en-US"/>
              <a:t>Case Study Questions</a:t>
            </a:r>
            <a:endParaRPr err="1"/>
          </a:p>
        </p:txBody>
      </p:sp>
    </p:spTree>
    <p:extLst>
      <p:ext uri="{BB962C8B-B14F-4D97-AF65-F5344CB8AC3E}">
        <p14:creationId xmlns:p14="http://schemas.microsoft.com/office/powerpoint/2010/main" val="2487023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2"/>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2421655" y="2409055"/>
            <a:ext cx="7523537" cy="2228815"/>
          </a:xfrm>
          <a:prstGeom prst="rect">
            <a:avLst/>
          </a:prstGeom>
        </p:spPr>
        <p:txBody>
          <a:bodyPr vert="horz" wrap="square" lIns="0" tIns="12700" rIns="0" bIns="0" rtlCol="0" anchor="t">
            <a:spAutoFit/>
          </a:bodyPr>
          <a:lstStyle/>
          <a:p>
            <a:pPr marL="12700" algn="ctr">
              <a:spcBef>
                <a:spcPts val="100"/>
              </a:spcBef>
            </a:pPr>
            <a:r>
              <a:rPr lang="en-US" sz="7200" spc="50"/>
              <a:t>Conclusion and Next Steps</a:t>
            </a:r>
          </a:p>
        </p:txBody>
      </p:sp>
    </p:spTree>
    <p:extLst>
      <p:ext uri="{BB962C8B-B14F-4D97-AF65-F5344CB8AC3E}">
        <p14:creationId xmlns:p14="http://schemas.microsoft.com/office/powerpoint/2010/main" val="4238359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430A-1B27-4985-936A-0164EE87EB87}"/>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DD8D34F-2DA9-4D3C-93F5-9830DC7D3754}"/>
              </a:ext>
            </a:extLst>
          </p:cNvPr>
          <p:cNvSpPr>
            <a:spLocks noGrp="1"/>
          </p:cNvSpPr>
          <p:nvPr>
            <p:ph idx="1"/>
          </p:nvPr>
        </p:nvSpPr>
        <p:spPr/>
        <p:txBody>
          <a:bodyPr vert="horz" lIns="91440" tIns="45720" rIns="91440" bIns="45720" rtlCol="0" anchor="t">
            <a:noAutofit/>
          </a:bodyPr>
          <a:lstStyle/>
          <a:p>
            <a:pPr marL="288290" indent="-288290"/>
            <a:r>
              <a:rPr lang="en-US">
                <a:latin typeface="Arial Nova"/>
                <a:ea typeface="+mn-lt"/>
                <a:cs typeface="Arial"/>
              </a:rPr>
              <a:t>Understanding our own social location and the power our identities award us is the first step in building 2SLGBTQIA+ inclusion.</a:t>
            </a:r>
          </a:p>
          <a:p>
            <a:pPr marL="288290" indent="-288290">
              <a:buClr>
                <a:srgbClr val="000000"/>
              </a:buClr>
            </a:pPr>
            <a:r>
              <a:rPr lang="en-US">
                <a:latin typeface="Arial Nova"/>
                <a:ea typeface="+mn-lt"/>
                <a:cs typeface="Arial"/>
              </a:rPr>
              <a:t>Gender identity and sex are two very different concepts and must not be conflated.</a:t>
            </a:r>
            <a:endParaRPr lang="en-US">
              <a:latin typeface="Arial Nova"/>
              <a:ea typeface="Verdana"/>
              <a:cs typeface="Arial" panose="020B0604020202020204" pitchFamily="34" charset="0"/>
            </a:endParaRPr>
          </a:p>
          <a:p>
            <a:pPr marL="288290" indent="-288290">
              <a:buClr>
                <a:srgbClr val="000000"/>
              </a:buClr>
            </a:pPr>
            <a:r>
              <a:rPr lang="en-US">
                <a:latin typeface="Arial Nova"/>
                <a:ea typeface="Verdana"/>
                <a:cs typeface="Arial"/>
              </a:rPr>
              <a:t>We cannot make assumptions about someone's gender based on their gender expression (e.g., how they look, how they speak, their name, etc.)</a:t>
            </a:r>
            <a:endParaRPr lang="en-US">
              <a:latin typeface="Arial Nova"/>
              <a:ea typeface="Verdana"/>
              <a:cs typeface="Arial" panose="020B0604020202020204" pitchFamily="34" charset="0"/>
            </a:endParaRPr>
          </a:p>
          <a:p>
            <a:pPr marL="288290" indent="-288290">
              <a:buClr>
                <a:srgbClr val="000000"/>
              </a:buClr>
            </a:pPr>
            <a:r>
              <a:rPr lang="en-US">
                <a:latin typeface="Arial Nova"/>
                <a:ea typeface="Verdana"/>
                <a:cs typeface="Arial"/>
              </a:rPr>
              <a:t>Creating </a:t>
            </a:r>
            <a:r>
              <a:rPr lang="en-US">
                <a:latin typeface="Arial Nova"/>
                <a:ea typeface="+mn-lt"/>
                <a:cs typeface="+mn-lt"/>
              </a:rPr>
              <a:t>2SLGBTQIA+ inclusive spaces must be deliberate, with ongoing unlearning and active intervention to disrupt cis- and hetero-</a:t>
            </a:r>
            <a:r>
              <a:rPr lang="en-US" err="1">
                <a:latin typeface="Arial Nova"/>
                <a:ea typeface="+mn-lt"/>
                <a:cs typeface="+mn-lt"/>
              </a:rPr>
              <a:t>nomativity</a:t>
            </a:r>
            <a:r>
              <a:rPr lang="en-US">
                <a:latin typeface="Arial Nova"/>
                <a:ea typeface="+mn-lt"/>
                <a:cs typeface="+mn-lt"/>
              </a:rPr>
              <a:t>.</a:t>
            </a:r>
          </a:p>
          <a:p>
            <a:pPr marL="288290" indent="-288290"/>
            <a:endParaRPr lang="en-US"/>
          </a:p>
        </p:txBody>
      </p:sp>
      <p:pic>
        <p:nvPicPr>
          <p:cNvPr id="6" name="Audio 5">
            <a:hlinkClick r:id="" action="ppaction://media"/>
            <a:extLst>
              <a:ext uri="{FF2B5EF4-FFF2-40B4-BE49-F238E27FC236}">
                <a16:creationId xmlns:a16="http://schemas.microsoft.com/office/drawing/2014/main" id="{5D912172-EC42-285F-E3A6-7E6C69B2EC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2682779"/>
      </p:ext>
    </p:extLst>
  </p:cSld>
  <p:clrMapOvr>
    <a:masterClrMapping/>
  </p:clrMapOvr>
  <mc:AlternateContent xmlns:mc="http://schemas.openxmlformats.org/markup-compatibility/2006" xmlns:p14="http://schemas.microsoft.com/office/powerpoint/2010/main">
    <mc:Choice Requires="p14">
      <p:transition spd="med" p14:dur="700" advTm="37865">
        <p:fade/>
      </p:transition>
    </mc:Choice>
    <mc:Fallback xmlns="">
      <p:transition spd="med" advTm="37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An adjective describing a person whose gender identity is different than their biological sex. </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Transgender</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2" name="Picture 5" descr="Background pattern&#10;&#10;Description automatically generated">
            <a:extLst>
              <a:ext uri="{FF2B5EF4-FFF2-40B4-BE49-F238E27FC236}">
                <a16:creationId xmlns:a16="http://schemas.microsoft.com/office/drawing/2014/main" id="{7201E6D6-D83D-D5B4-086E-567C1184961E}"/>
              </a:ext>
            </a:extLst>
          </p:cNvPr>
          <p:cNvPicPr>
            <a:picLocks noChangeAspect="1"/>
          </p:cNvPicPr>
          <p:nvPr/>
        </p:nvPicPr>
        <p:blipFill>
          <a:blip r:embed="rId6"/>
          <a:stretch>
            <a:fillRect/>
          </a:stretch>
        </p:blipFill>
        <p:spPr>
          <a:xfrm>
            <a:off x="3829879" y="3588028"/>
            <a:ext cx="4544667" cy="2303393"/>
          </a:xfrm>
          <a:prstGeom prst="rect">
            <a:avLst/>
          </a:prstGeom>
        </p:spPr>
      </p:pic>
      <p:pic>
        <p:nvPicPr>
          <p:cNvPr id="7" name="Audio 6">
            <a:hlinkClick r:id="" action="ppaction://media"/>
            <a:extLst>
              <a:ext uri="{FF2B5EF4-FFF2-40B4-BE49-F238E27FC236}">
                <a16:creationId xmlns:a16="http://schemas.microsoft.com/office/drawing/2014/main" id="{D04C0027-CCA8-6C9D-9F8A-54BA1240BE6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53F8160A-6E6C-8C24-523A-4429835EC932}"/>
              </a:ext>
            </a:extLst>
          </p:cNvPr>
          <p:cNvSpPr txBox="1"/>
          <p:nvPr/>
        </p:nvSpPr>
        <p:spPr>
          <a:xfrm>
            <a:off x="4195165" y="6075872"/>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9: "Transgender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4142187750"/>
      </p:ext>
    </p:extLst>
  </p:cSld>
  <p:clrMapOvr>
    <a:masterClrMapping/>
  </p:clrMapOvr>
  <mc:AlternateContent xmlns:mc="http://schemas.openxmlformats.org/markup-compatibility/2006" xmlns:p14="http://schemas.microsoft.com/office/powerpoint/2010/main">
    <mc:Choice Requires="p14">
      <p:transition spd="slow" p14:dur="2000" advTm="15960"/>
    </mc:Choice>
    <mc:Fallback xmlns="">
      <p:transition spd="slow" advTm="1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Keep Learning!</a:t>
            </a:r>
          </a:p>
        </p:txBody>
      </p:sp>
      <p:sp>
        <p:nvSpPr>
          <p:cNvPr id="3" name="Content Placeholder 2"/>
          <p:cNvSpPr>
            <a:spLocks noGrp="1"/>
          </p:cNvSpPr>
          <p:nvPr>
            <p:ph idx="1"/>
          </p:nvPr>
        </p:nvSpPr>
        <p:spPr/>
        <p:txBody>
          <a:bodyPr vert="horz" lIns="91440" tIns="45720" rIns="91440" bIns="45720" rtlCol="0" anchor="t">
            <a:normAutofit/>
          </a:bodyPr>
          <a:lstStyle/>
          <a:p>
            <a:pPr marL="288290" indent="-288290">
              <a:buFont typeface="Wingdings,Sans-Serif" charset="2"/>
              <a:buChar char="ü"/>
            </a:pPr>
            <a:r>
              <a:rPr lang="en-US">
                <a:latin typeface="Arial Nova"/>
                <a:ea typeface="+mn-lt"/>
                <a:cs typeface="+mn-lt"/>
              </a:rPr>
              <a:t>Do your homework! We cannot rely on friends, family, colleagues, and students to share their trauma to help us learn.</a:t>
            </a:r>
          </a:p>
          <a:p>
            <a:pPr marL="288290" indent="-288290">
              <a:buClr>
                <a:srgbClr val="000000"/>
              </a:buClr>
              <a:buFont typeface="Wingdings,Sans-Serif" charset="2"/>
              <a:buChar char="ü"/>
            </a:pPr>
            <a:r>
              <a:rPr lang="en-US">
                <a:latin typeface="Arial Nova"/>
                <a:ea typeface="+mn-lt"/>
                <a:cs typeface="+mn-lt"/>
              </a:rPr>
              <a:t>Accept correction with grace, gratitude, and humility.</a:t>
            </a:r>
            <a:endParaRPr lang="en-US">
              <a:latin typeface="Arial Nova"/>
            </a:endParaRPr>
          </a:p>
          <a:p>
            <a:pPr marL="288290" indent="-288290">
              <a:buClr>
                <a:srgbClr val="000000"/>
              </a:buClr>
              <a:buChar char="ü"/>
            </a:pPr>
            <a:r>
              <a:rPr lang="en-US">
                <a:latin typeface="Arial Nova"/>
                <a:ea typeface="Verdana"/>
                <a:cs typeface="Arial"/>
              </a:rPr>
              <a:t>Attend more training sessions at UW and elsewhere. </a:t>
            </a:r>
            <a:endParaRPr lang="en-US">
              <a:latin typeface="Arial Nova"/>
              <a:ea typeface="Verdana"/>
              <a:cs typeface="Arial" panose="020B0604020202020204" pitchFamily="34" charset="0"/>
            </a:endParaRPr>
          </a:p>
          <a:p>
            <a:pPr marL="288290" indent="-288290">
              <a:buChar char="ü"/>
            </a:pPr>
            <a:r>
              <a:rPr lang="en-US">
                <a:latin typeface="Arial Nova"/>
                <a:ea typeface="Verdana"/>
                <a:cs typeface="Arial"/>
              </a:rPr>
              <a:t>Read articles and books, listen to podcasts, watch documentaries, attend events, and more!</a:t>
            </a:r>
          </a:p>
          <a:p>
            <a:pPr marL="288290" indent="-288290">
              <a:buChar char="ü"/>
            </a:pPr>
            <a:endParaRPr lang="en-US">
              <a:latin typeface="Arial Nova"/>
              <a:ea typeface="Verdana"/>
              <a:cs typeface="Arial"/>
            </a:endParaRPr>
          </a:p>
          <a:p>
            <a:pPr marL="0" indent="0">
              <a:buNone/>
            </a:pPr>
            <a:endParaRPr lang="en-US"/>
          </a:p>
        </p:txBody>
      </p:sp>
      <p:pic>
        <p:nvPicPr>
          <p:cNvPr id="6" name="Audio 5">
            <a:hlinkClick r:id="" action="ppaction://media"/>
            <a:extLst>
              <a:ext uri="{FF2B5EF4-FFF2-40B4-BE49-F238E27FC236}">
                <a16:creationId xmlns:a16="http://schemas.microsoft.com/office/drawing/2014/main" id="{38C1D580-A08C-B94D-A250-1DD842BAC2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1932561"/>
      </p:ext>
    </p:extLst>
  </p:cSld>
  <p:clrMapOvr>
    <a:masterClrMapping/>
  </p:clrMapOvr>
  <mc:AlternateContent xmlns:mc="http://schemas.openxmlformats.org/markup-compatibility/2006" xmlns:p14="http://schemas.microsoft.com/office/powerpoint/2010/main">
    <mc:Choice Requires="p14">
      <p:transition spd="med" p14:dur="700" advTm="68285">
        <p:fade/>
      </p:transition>
    </mc:Choice>
    <mc:Fallback xmlns="">
      <p:transition spd="med" advTm="68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a:latin typeface="Arial Nova"/>
                <a:ea typeface="Verdana"/>
              </a:rPr>
              <a:t>Thank you, Any questions?</a:t>
            </a:r>
            <a:br>
              <a:rPr lang="en-US">
                <a:latin typeface="Verdana"/>
                <a:ea typeface="Verdana"/>
              </a:rPr>
            </a:br>
            <a:br>
              <a:rPr lang="en-US"/>
            </a:br>
            <a:endParaRPr lang="en-US"/>
          </a:p>
        </p:txBody>
      </p:sp>
    </p:spTree>
    <p:extLst>
      <p:ext uri="{BB962C8B-B14F-4D97-AF65-F5344CB8AC3E}">
        <p14:creationId xmlns:p14="http://schemas.microsoft.com/office/powerpoint/2010/main" val="5935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379923" y="6189935"/>
            <a:ext cx="1997175" cy="464132"/>
          </a:xfrm>
          <a:prstGeom prst="rect">
            <a:avLst/>
          </a:prstGeom>
        </p:spPr>
      </p:pic>
      <p:grpSp>
        <p:nvGrpSpPr>
          <p:cNvPr id="3" name="object 3"/>
          <p:cNvGrpSpPr/>
          <p:nvPr/>
        </p:nvGrpSpPr>
        <p:grpSpPr>
          <a:xfrm>
            <a:off x="1524000" y="0"/>
            <a:ext cx="9144000" cy="397510"/>
            <a:chOff x="0" y="0"/>
            <a:chExt cx="9144000" cy="397510"/>
          </a:xfrm>
        </p:grpSpPr>
        <p:sp>
          <p:nvSpPr>
            <p:cNvPr id="4" name="object 4"/>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a:spLocks noGrp="1"/>
          </p:cNvSpPr>
          <p:nvPr>
            <p:ph type="title"/>
          </p:nvPr>
        </p:nvSpPr>
        <p:spPr>
          <a:xfrm>
            <a:off x="1580516" y="631714"/>
            <a:ext cx="2175510" cy="574040"/>
          </a:xfrm>
          <a:prstGeom prst="rect">
            <a:avLst/>
          </a:prstGeom>
        </p:spPr>
        <p:txBody>
          <a:bodyPr vert="horz" wrap="square" lIns="0" tIns="12700" rIns="0" bIns="0" rtlCol="0">
            <a:spAutoFit/>
          </a:bodyPr>
          <a:lstStyle/>
          <a:p>
            <a:pPr marL="12700">
              <a:spcBef>
                <a:spcPts val="100"/>
              </a:spcBef>
            </a:pPr>
            <a:r>
              <a:rPr spc="40"/>
              <a:t>RESOURCES</a:t>
            </a:r>
          </a:p>
        </p:txBody>
      </p:sp>
      <p:sp>
        <p:nvSpPr>
          <p:cNvPr id="10" name="object 10"/>
          <p:cNvSpPr txBox="1">
            <a:spLocks noGrp="1"/>
          </p:cNvSpPr>
          <p:nvPr>
            <p:ph type="ftr" sz="quarter" idx="5"/>
          </p:nvPr>
        </p:nvSpPr>
        <p:spPr>
          <a:xfrm>
            <a:off x="1888869" y="6370146"/>
            <a:ext cx="2235200"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Verdana"/>
                <a:ea typeface="+mn-ea"/>
                <a:cs typeface="Verdana"/>
              </a:rPr>
              <a:t>2SLGBTQ+</a:t>
            </a:r>
            <a:r>
              <a:rPr kumimoji="0" sz="1000" b="0" i="0" u="none" strike="noStrike" kern="1200" cap="none" spc="-20" normalizeH="0" baseline="0" noProof="0">
                <a:ln>
                  <a:noFill/>
                </a:ln>
                <a:solidFill>
                  <a:prstClr val="black"/>
                </a:solidFill>
                <a:effectLst/>
                <a:uLnTx/>
                <a:uFillTx/>
                <a:latin typeface="Verdana"/>
                <a:ea typeface="+mn-ea"/>
                <a:cs typeface="Verdana"/>
              </a:rPr>
              <a:t> </a:t>
            </a:r>
            <a:r>
              <a:rPr kumimoji="0" sz="1000" b="0" i="0" u="none" strike="noStrike" kern="1200" cap="none" spc="-5" normalizeH="0" baseline="0" noProof="0">
                <a:ln>
                  <a:noFill/>
                </a:ln>
                <a:solidFill>
                  <a:prstClr val="black"/>
                </a:solidFill>
                <a:effectLst/>
                <a:uLnTx/>
                <a:uFillTx/>
                <a:latin typeface="Verdana"/>
                <a:ea typeface="+mn-ea"/>
                <a:cs typeface="Verdana"/>
              </a:rPr>
              <a:t>Fundamentals</a:t>
            </a:r>
          </a:p>
        </p:txBody>
      </p:sp>
      <p:sp>
        <p:nvSpPr>
          <p:cNvPr id="11" name="object 11"/>
          <p:cNvSpPr txBox="1">
            <a:spLocks noGrp="1"/>
          </p:cNvSpPr>
          <p:nvPr>
            <p:ph type="sldNum" sz="quarter" idx="7"/>
          </p:nvPr>
        </p:nvSpPr>
        <p:spPr>
          <a:xfrm>
            <a:off x="7284387" y="6370146"/>
            <a:ext cx="876300"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Verdana"/>
                <a:ea typeface="+mn-ea"/>
                <a:cs typeface="Verdana"/>
              </a:rPr>
              <a:t>PAGE</a:t>
            </a:r>
            <a:r>
              <a:rPr kumimoji="0" sz="1000" b="0" i="0" u="none" strike="noStrike" kern="1200" cap="none" spc="290" normalizeH="0" baseline="0" noProof="0">
                <a:ln>
                  <a:noFill/>
                </a:ln>
                <a:solidFill>
                  <a:prstClr val="black"/>
                </a:solidFill>
                <a:effectLst/>
                <a:uLnTx/>
                <a:uFillTx/>
                <a:latin typeface="Verdana"/>
                <a:ea typeface="+mn-ea"/>
                <a:cs typeface="Verdana"/>
              </a:rPr>
              <a:t> </a:t>
            </a:r>
            <a:fld id="{81D60167-4931-47E6-BA6A-407CBD079E47}" type="slidenum">
              <a:rPr kumimoji="0" sz="1000" b="0" i="0" u="none" strike="noStrike" kern="1200" cap="none" spc="0" normalizeH="0" baseline="0" noProof="0" dirty="0">
                <a:ln>
                  <a:noFill/>
                </a:ln>
                <a:solidFill>
                  <a:prstClr val="black"/>
                </a:solidFill>
                <a:effectLst/>
                <a:uLnTx/>
                <a:uFillTx/>
                <a:latin typeface="Verdana"/>
                <a:ea typeface="+mn-ea"/>
                <a:cs typeface="Verdana"/>
              </a:rPr>
              <a:pPr marL="12700" marR="0" lvl="0" indent="0" algn="l" defTabSz="914400" rtl="0" eaLnBrk="1" fontAlgn="auto" latinLnBrk="0" hangingPunct="1">
                <a:lnSpc>
                  <a:spcPct val="100000"/>
                </a:lnSpc>
                <a:spcBef>
                  <a:spcPts val="105"/>
                </a:spcBef>
                <a:spcAft>
                  <a:spcPts val="0"/>
                </a:spcAft>
                <a:buClrTx/>
                <a:buSzTx/>
                <a:buFontTx/>
                <a:buNone/>
                <a:tabLst/>
                <a:defRPr/>
              </a:pPr>
              <a:t>22</a:t>
            </a:fld>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4" name="TextBox 13">
            <a:extLst>
              <a:ext uri="{FF2B5EF4-FFF2-40B4-BE49-F238E27FC236}">
                <a16:creationId xmlns:a16="http://schemas.microsoft.com/office/drawing/2014/main" id="{9AA775E7-5A98-FB9D-56FE-64F48E4AC71D}"/>
              </a:ext>
            </a:extLst>
          </p:cNvPr>
          <p:cNvSpPr txBox="1"/>
          <p:nvPr/>
        </p:nvSpPr>
        <p:spPr>
          <a:xfrm>
            <a:off x="1524000" y="1427079"/>
            <a:ext cx="8579445"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University Relations 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519 Definitions - </a:t>
            </a:r>
            <a:r>
              <a:rPr kumimoji="0" lang="en-CA" sz="1800" b="0" i="0" u="none" strike="noStrike" kern="1200" cap="none" spc="0" normalizeH="0" baseline="0" noProof="0">
                <a:ln>
                  <a:noFill/>
                </a:ln>
                <a:solidFill>
                  <a:prstClr val="black"/>
                </a:solidFill>
                <a:effectLst/>
                <a:uLnTx/>
                <a:uFillTx/>
                <a:latin typeface="Calibri"/>
                <a:ea typeface="+mn-lt"/>
                <a:cs typeface="Calibri"/>
              </a:rPr>
              <a:t>https://www.the519.org/education-training/glossary/</a:t>
            </a:r>
            <a:r>
              <a:rPr kumimoji="0" lang="en-CA" sz="1800" b="0" i="0" u="none" strike="noStrike" kern="1200" cap="none" spc="0" normalizeH="0" baseline="0" noProof="0">
                <a:ln>
                  <a:noFill/>
                </a:ln>
                <a:solidFill>
                  <a:prstClr val="black"/>
                </a:solidFill>
                <a:effectLst/>
                <a:uLnTx/>
                <a:uFillTx/>
                <a:latin typeface="Calibri"/>
                <a:ea typeface="+mn-ea"/>
                <a:cs typeface="+mn-cs"/>
              </a:rPr>
              <a:t> </a:t>
            </a:r>
            <a:endParaRPr kumimoji="0" lang="en-CA"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a:rPr>
              <a:t>Pride Flags - </a:t>
            </a:r>
            <a:r>
              <a:rPr kumimoji="0" lang="en-CA" sz="1800" b="0" i="0" u="none" strike="noStrike" kern="1200" cap="none" spc="0" normalizeH="0" baseline="0" noProof="0">
                <a:ln>
                  <a:noFill/>
                </a:ln>
                <a:solidFill>
                  <a:prstClr val="black"/>
                </a:solidFill>
                <a:effectLst/>
                <a:uLnTx/>
                <a:uFillTx/>
                <a:latin typeface="Calibri"/>
                <a:ea typeface="+mn-lt"/>
                <a:cs typeface="Calibri"/>
                <a:hlinkClick r:id="rId4"/>
              </a:rPr>
              <a:t>https://www.prideflags.org/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lt"/>
                <a:cs typeface="Calibri"/>
              </a:rPr>
              <a:t>National Institutes of Health - https://orwh.od.nih.gov/sex-gender</a:t>
            </a: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 gender identity that does not fully align with a binary gender identity (man or woman). </a:t>
            </a:r>
            <a:endParaRPr lang="en-US"/>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Nonbinary</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4" name="Picture 5">
            <a:extLst>
              <a:ext uri="{FF2B5EF4-FFF2-40B4-BE49-F238E27FC236}">
                <a16:creationId xmlns:a16="http://schemas.microsoft.com/office/drawing/2014/main" id="{DE7462AB-77FF-9F18-4CCB-6AFA64B55160}"/>
              </a:ext>
            </a:extLst>
          </p:cNvPr>
          <p:cNvPicPr>
            <a:picLocks noChangeAspect="1"/>
          </p:cNvPicPr>
          <p:nvPr/>
        </p:nvPicPr>
        <p:blipFill>
          <a:blip r:embed="rId6"/>
          <a:stretch>
            <a:fillRect/>
          </a:stretch>
        </p:blipFill>
        <p:spPr>
          <a:xfrm>
            <a:off x="4339259" y="3657155"/>
            <a:ext cx="3525906" cy="2351497"/>
          </a:xfrm>
          <a:prstGeom prst="rect">
            <a:avLst/>
          </a:prstGeom>
        </p:spPr>
      </p:pic>
      <p:pic>
        <p:nvPicPr>
          <p:cNvPr id="11" name="Audio 10">
            <a:hlinkClick r:id="" action="ppaction://media"/>
            <a:extLst>
              <a:ext uri="{FF2B5EF4-FFF2-40B4-BE49-F238E27FC236}">
                <a16:creationId xmlns:a16="http://schemas.microsoft.com/office/drawing/2014/main" id="{5DC4649F-EAE0-C41E-DDD9-D1CF0FEF93F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682AD4B2-AC60-EF00-CE29-CC5B822BBB02}"/>
              </a:ext>
            </a:extLst>
          </p:cNvPr>
          <p:cNvSpPr txBox="1"/>
          <p:nvPr/>
        </p:nvSpPr>
        <p:spPr>
          <a:xfrm>
            <a:off x="4075684" y="6145776"/>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10: "Nonbinary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3749631921"/>
      </p:ext>
    </p:extLst>
  </p:cSld>
  <p:clrMapOvr>
    <a:masterClrMapping/>
  </p:clrMapOvr>
  <mc:AlternateContent xmlns:mc="http://schemas.openxmlformats.org/markup-compatibility/2006" xmlns:p14="http://schemas.microsoft.com/office/powerpoint/2010/main">
    <mc:Choice Requires="p14">
      <p:transition spd="slow" p14:dur="2000" advTm="10655"/>
    </mc:Choice>
    <mc:Fallback xmlns="">
      <p:transition spd="slow" advTm="1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An adjective for someone who does not adhere to expected gender norms. </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1107996"/>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Gender Non-Conforming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Arial Nov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Gender non-conforming (GNC) people can be either cis or trans. </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39BA2046-2CD7-7386-9D72-FA3D40F6F9E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96954145"/>
      </p:ext>
    </p:extLst>
  </p:cSld>
  <p:clrMapOvr>
    <a:masterClrMapping/>
  </p:clrMapOvr>
  <mc:AlternateContent xmlns:mc="http://schemas.openxmlformats.org/markup-compatibility/2006" xmlns:p14="http://schemas.microsoft.com/office/powerpoint/2010/main">
    <mc:Choice Requires="p14">
      <p:transition spd="slow" p14:dur="2000" advTm="28504"/>
    </mc:Choice>
    <mc:Fallback xmlns="">
      <p:transition spd="slow" advTm="2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2228364"/>
            <a:ext cx="8635365" cy="1600438"/>
          </a:xfrm>
        </p:spPr>
        <p:txBody>
          <a:bodyPr wrap="square" lIns="0" tIns="0" rIns="0" bIns="0" anchor="t">
            <a:spAutoFit/>
          </a:bodyPr>
          <a:lstStyle/>
          <a:p>
            <a:pPr algn="ctr"/>
            <a:r>
              <a:rPr lang="en-US">
                <a:latin typeface="Arial Nova"/>
              </a:rPr>
              <a:t>A formerly derogatory term that some 2SLGTBQ+ individuals have reclaimed as a political identifier and/or sexuality.</a:t>
            </a:r>
            <a:r>
              <a:rPr lang="en-US"/>
              <a:t> </a:t>
            </a:r>
          </a:p>
          <a:p>
            <a:pPr algn="ctr"/>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4030659"/>
            <a:ext cx="8635365" cy="1107996"/>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Queer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Georgi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Not everyone feels comfortable with this term. Ask first!</a:t>
            </a:r>
          </a:p>
        </p:txBody>
      </p:sp>
      <p:pic>
        <p:nvPicPr>
          <p:cNvPr id="6" name="Audio 5">
            <a:hlinkClick r:id="" action="ppaction://media"/>
            <a:extLst>
              <a:ext uri="{FF2B5EF4-FFF2-40B4-BE49-F238E27FC236}">
                <a16:creationId xmlns:a16="http://schemas.microsoft.com/office/drawing/2014/main" id="{FD06FE91-4ECF-3FDA-8FCE-9FEAEB8E34E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91349844"/>
      </p:ext>
    </p:extLst>
  </p:cSld>
  <p:clrMapOvr>
    <a:masterClrMapping/>
  </p:clrMapOvr>
  <mc:AlternateContent xmlns:mc="http://schemas.openxmlformats.org/markup-compatibility/2006" xmlns:p14="http://schemas.microsoft.com/office/powerpoint/2010/main">
    <mc:Choice Requires="p14">
      <p:transition spd="slow" p14:dur="2000" advTm="24173"/>
    </mc:Choice>
    <mc:Fallback xmlns="">
      <p:transition spd="slow" advTm="2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2476843"/>
            <a:ext cx="8635365" cy="800219"/>
          </a:xfrm>
        </p:spPr>
        <p:txBody>
          <a:bodyPr wrap="square" lIns="0" tIns="0" rIns="0" bIns="0" anchor="t">
            <a:spAutoFit/>
          </a:bodyPr>
          <a:lstStyle/>
          <a:p>
            <a:pPr algn="ctr"/>
            <a:r>
              <a:rPr lang="en-US">
                <a:latin typeface="Arial Nova"/>
              </a:rPr>
              <a:t>Someone who is exploring their sexuality and gender identity. </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3670366"/>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Questioning</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2FA245A7-30D4-C2BD-DDE1-D7A8ACEBA77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78957060"/>
      </p:ext>
    </p:extLst>
  </p:cSld>
  <p:clrMapOvr>
    <a:masterClrMapping/>
  </p:clrMapOvr>
  <mc:AlternateContent xmlns:mc="http://schemas.openxmlformats.org/markup-compatibility/2006" xmlns:p14="http://schemas.microsoft.com/office/powerpoint/2010/main">
    <mc:Choice Requires="p14">
      <p:transition spd="slow" p14:dur="2000" advTm="12744"/>
    </mc:Choice>
    <mc:Fallback xmlns="">
      <p:transition spd="slow" advTm="1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1200329"/>
          </a:xfrm>
        </p:spPr>
        <p:txBody>
          <a:bodyPr wrap="square" lIns="0" tIns="0" rIns="0" bIns="0" anchor="t">
            <a:spAutoFit/>
          </a:bodyPr>
          <a:lstStyle/>
          <a:p>
            <a:pPr algn="ctr"/>
            <a:r>
              <a:rPr lang="en-US">
                <a:latin typeface="Arial Nova"/>
              </a:rPr>
              <a:t>Someone who is born with reproductive or sexual anatomy, genetic makeup, or hormonal levels that do not seem to fit the "typical" definitions of male and female. </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Intersex</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Picture 4" descr="Icon&#10;&#10;Description automatically generated">
            <a:extLst>
              <a:ext uri="{FF2B5EF4-FFF2-40B4-BE49-F238E27FC236}">
                <a16:creationId xmlns:a16="http://schemas.microsoft.com/office/drawing/2014/main" id="{2B9E3316-765F-D513-5100-03796B9FE410}"/>
              </a:ext>
            </a:extLst>
          </p:cNvPr>
          <p:cNvPicPr>
            <a:picLocks noChangeAspect="1"/>
          </p:cNvPicPr>
          <p:nvPr/>
        </p:nvPicPr>
        <p:blipFill>
          <a:blip r:embed="rId6"/>
          <a:stretch>
            <a:fillRect/>
          </a:stretch>
        </p:blipFill>
        <p:spPr>
          <a:xfrm>
            <a:off x="4426660" y="3768474"/>
            <a:ext cx="3337831" cy="2226400"/>
          </a:xfrm>
          <a:prstGeom prst="rect">
            <a:avLst/>
          </a:prstGeom>
        </p:spPr>
      </p:pic>
      <p:pic>
        <p:nvPicPr>
          <p:cNvPr id="7" name="Audio 6">
            <a:hlinkClick r:id="" action="ppaction://media"/>
            <a:extLst>
              <a:ext uri="{FF2B5EF4-FFF2-40B4-BE49-F238E27FC236}">
                <a16:creationId xmlns:a16="http://schemas.microsoft.com/office/drawing/2014/main" id="{79A1A0F6-1B06-17DE-724A-B58CD31F2AA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B3BCA4B0-3C2A-855A-4BD9-80C8334EAEDF}"/>
              </a:ext>
            </a:extLst>
          </p:cNvPr>
          <p:cNvSpPr txBox="1"/>
          <p:nvPr/>
        </p:nvSpPr>
        <p:spPr>
          <a:xfrm>
            <a:off x="4057588" y="6138338"/>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11: "Intersex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1718030133"/>
      </p:ext>
    </p:extLst>
  </p:cSld>
  <p:clrMapOvr>
    <a:masterClrMapping/>
  </p:clrMapOvr>
  <mc:AlternateContent xmlns:mc="http://schemas.openxmlformats.org/markup-compatibility/2006" xmlns:p14="http://schemas.microsoft.com/office/powerpoint/2010/main">
    <mc:Choice Requires="p14">
      <p:transition spd="slow" p14:dur="2000" advTm="64492"/>
    </mc:Choice>
    <mc:Fallback xmlns="">
      <p:transition spd="slow" advTm="6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experiences little to no </a:t>
            </a:r>
            <a:r>
              <a:rPr lang="en-CA" i="1">
                <a:latin typeface="Arial Nova"/>
              </a:rPr>
              <a:t>sexual</a:t>
            </a:r>
            <a:r>
              <a:rPr lang="en-CA">
                <a:latin typeface="Arial Nova"/>
              </a:rPr>
              <a:t> attraction, based on a spectrum.</a:t>
            </a:r>
            <a:endParaRPr lang="en-US">
              <a:latin typeface="Arial Nova"/>
            </a:endParaRP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Asexual</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2" name="Picture 3">
            <a:extLst>
              <a:ext uri="{FF2B5EF4-FFF2-40B4-BE49-F238E27FC236}">
                <a16:creationId xmlns:a16="http://schemas.microsoft.com/office/drawing/2014/main" id="{C09B8AE5-ADB9-0AB9-1CAC-E94C54EBC303}"/>
              </a:ext>
            </a:extLst>
          </p:cNvPr>
          <p:cNvPicPr>
            <a:picLocks noChangeAspect="1"/>
          </p:cNvPicPr>
          <p:nvPr/>
        </p:nvPicPr>
        <p:blipFill rotWithShape="1">
          <a:blip r:embed="rId6"/>
          <a:srcRect t="19004" r="905" b="20814"/>
          <a:stretch/>
        </p:blipFill>
        <p:spPr>
          <a:xfrm>
            <a:off x="4277140" y="3610390"/>
            <a:ext cx="3637746" cy="2209965"/>
          </a:xfrm>
          <a:prstGeom prst="rect">
            <a:avLst/>
          </a:prstGeom>
        </p:spPr>
      </p:pic>
      <p:pic>
        <p:nvPicPr>
          <p:cNvPr id="7" name="Audio 6">
            <a:hlinkClick r:id="" action="ppaction://media"/>
            <a:extLst>
              <a:ext uri="{FF2B5EF4-FFF2-40B4-BE49-F238E27FC236}">
                <a16:creationId xmlns:a16="http://schemas.microsoft.com/office/drawing/2014/main" id="{EBF25117-FC96-3786-CFF4-90C54BEF242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1E0CB7FE-C258-5133-4CB5-6AC6BB18D2B5}"/>
              </a:ext>
            </a:extLst>
          </p:cNvPr>
          <p:cNvSpPr txBox="1"/>
          <p:nvPr/>
        </p:nvSpPr>
        <p:spPr>
          <a:xfrm>
            <a:off x="4132697" y="6011421"/>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a:ea typeface="+mn-ea"/>
                <a:cs typeface="+mn-cs"/>
              </a:rPr>
              <a:t>Fig. 12: "Asexual flag",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2818911218"/>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experiences little to no </a:t>
            </a:r>
            <a:r>
              <a:rPr lang="en-CA" i="1">
                <a:latin typeface="Arial Nova"/>
              </a:rPr>
              <a:t>romantic </a:t>
            </a:r>
            <a:r>
              <a:rPr lang="en-CA">
                <a:latin typeface="Arial Nova"/>
              </a:rPr>
              <a:t>attraction, based on a spectrum.</a:t>
            </a:r>
            <a:endParaRPr lang="en-US">
              <a:latin typeface="Arial Nova"/>
            </a:endParaRP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Aromantic</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4" name="Picture 5" descr="Icon, rectangle&#10;&#10;Description automatically generated">
            <a:extLst>
              <a:ext uri="{FF2B5EF4-FFF2-40B4-BE49-F238E27FC236}">
                <a16:creationId xmlns:a16="http://schemas.microsoft.com/office/drawing/2014/main" id="{DFC48B34-6F7A-4897-DF4D-16ADE23CD411}"/>
              </a:ext>
            </a:extLst>
          </p:cNvPr>
          <p:cNvPicPr>
            <a:picLocks noChangeAspect="1"/>
          </p:cNvPicPr>
          <p:nvPr/>
        </p:nvPicPr>
        <p:blipFill>
          <a:blip r:embed="rId6"/>
          <a:stretch>
            <a:fillRect/>
          </a:stretch>
        </p:blipFill>
        <p:spPr>
          <a:xfrm>
            <a:off x="4203032" y="3523424"/>
            <a:ext cx="3793957" cy="2530289"/>
          </a:xfrm>
          <a:prstGeom prst="rect">
            <a:avLst/>
          </a:prstGeom>
        </p:spPr>
      </p:pic>
      <p:pic>
        <p:nvPicPr>
          <p:cNvPr id="11" name="Audio 10">
            <a:hlinkClick r:id="" action="ppaction://media"/>
            <a:extLst>
              <a:ext uri="{FF2B5EF4-FFF2-40B4-BE49-F238E27FC236}">
                <a16:creationId xmlns:a16="http://schemas.microsoft.com/office/drawing/2014/main" id="{E5E24D4C-C585-59AA-9902-BFD30B8472E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3DE00EA3-600E-8FCD-F6F6-35AE7F89D9E8}"/>
              </a:ext>
            </a:extLst>
          </p:cNvPr>
          <p:cNvSpPr txBox="1"/>
          <p:nvPr/>
        </p:nvSpPr>
        <p:spPr>
          <a:xfrm>
            <a:off x="4057588" y="6142056"/>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mn-cs"/>
              </a:rPr>
              <a:t>Fig. 13: "Aromantic flag", </a:t>
            </a:r>
            <a:r>
              <a:rPr kumimoji="0" lang="en-CA" sz="1500" b="0" i="0" u="none" strike="noStrike" kern="1200" cap="none" spc="0" normalizeH="0" baseline="0" noProof="0">
                <a:ln>
                  <a:noFill/>
                </a:ln>
                <a:solidFill>
                  <a:prstClr val="black"/>
                </a:solidFill>
                <a:effectLst/>
                <a:uLnTx/>
                <a:uFillTx/>
                <a:latin typeface="Calibri"/>
                <a:ea typeface="+mn-ea"/>
                <a:cs typeface="+mn-cs"/>
              </a:rPr>
              <a:t> Pride Flag Identification Guide, prideflags.org</a:t>
            </a:r>
            <a:endParaRPr kumimoji="0" lang="en-US" sz="15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2404562609"/>
      </p:ext>
    </p:extLst>
  </p:cSld>
  <p:clrMapOvr>
    <a:masterClrMapping/>
  </p:clrMapOvr>
  <mc:AlternateContent xmlns:mc="http://schemas.openxmlformats.org/markup-compatibility/2006" xmlns:p14="http://schemas.microsoft.com/office/powerpoint/2010/main">
    <mc:Choice Requires="p14">
      <p:transition spd="slow" p14:dur="2000" advTm="33170"/>
    </mc:Choice>
    <mc:Fallback xmlns="">
      <p:transition spd="slow" advTm="3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2.5"/>
</p:tagLst>
</file>

<file path=ppt/tags/tag2.xml><?xml version="1.0" encoding="utf-8"?>
<p:tagLst xmlns:a="http://schemas.openxmlformats.org/drawingml/2006/main" xmlns:r="http://schemas.openxmlformats.org/officeDocument/2006/relationships" xmlns:p="http://schemas.openxmlformats.org/presentationml/2006/main">
  <p:tag name="TIMING" val="|6.5|1.2"/>
</p:tagLst>
</file>

<file path=ppt/tags/tag3.xml><?xml version="1.0" encoding="utf-8"?>
<p:tagLst xmlns:a="http://schemas.openxmlformats.org/drawingml/2006/main" xmlns:r="http://schemas.openxmlformats.org/officeDocument/2006/relationships" xmlns:p="http://schemas.openxmlformats.org/presentationml/2006/main">
  <p:tag name="TIMING" val="|6.5"/>
</p:tagLst>
</file>

<file path=ppt/tags/tag4.xml><?xml version="1.0" encoding="utf-8"?>
<p:tagLst xmlns:a="http://schemas.openxmlformats.org/drawingml/2006/main" xmlns:r="http://schemas.openxmlformats.org/officeDocument/2006/relationships" xmlns:p="http://schemas.openxmlformats.org/presentationml/2006/main">
  <p:tag name="TIMING" val="|13.2"/>
</p:tagLst>
</file>

<file path=ppt/tags/tag5.xml><?xml version="1.0" encoding="utf-8"?>
<p:tagLst xmlns:a="http://schemas.openxmlformats.org/drawingml/2006/main" xmlns:r="http://schemas.openxmlformats.org/officeDocument/2006/relationships" xmlns:p="http://schemas.openxmlformats.org/presentationml/2006/main">
  <p:tag name="TIMING" val="|7.3"/>
</p:tagLst>
</file>

<file path=ppt/tags/tag6.xml><?xml version="1.0" encoding="utf-8"?>
<p:tagLst xmlns:a="http://schemas.openxmlformats.org/drawingml/2006/main" xmlns:r="http://schemas.openxmlformats.org/officeDocument/2006/relationships" xmlns:p="http://schemas.openxmlformats.org/presentationml/2006/main">
  <p:tag name="TIMING" val="|12.4|1.8"/>
</p:tagLst>
</file>

<file path=ppt/tags/tag7.xml><?xml version="1.0" encoding="utf-8"?>
<p:tagLst xmlns:a="http://schemas.openxmlformats.org/drawingml/2006/main" xmlns:r="http://schemas.openxmlformats.org/officeDocument/2006/relationships" xmlns:p="http://schemas.openxmlformats.org/presentationml/2006/main">
  <p:tag name="TIMING" val="|6.9|0.7"/>
</p:tagLst>
</file>

<file path=ppt/tags/tag8.xml><?xml version="1.0" encoding="utf-8"?>
<p:tagLst xmlns:a="http://schemas.openxmlformats.org/drawingml/2006/main" xmlns:r="http://schemas.openxmlformats.org/officeDocument/2006/relationships" xmlns:p="http://schemas.openxmlformats.org/presentationml/2006/main">
  <p:tag name="TIMING" val="|6.4|0.5"/>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899</Words>
  <Application>Microsoft Office PowerPoint</Application>
  <PresentationFormat>Widescreen</PresentationFormat>
  <Paragraphs>100</Paragraphs>
  <Slides>22</Slides>
  <Notes>19</Notes>
  <HiddenSlides>0</HiddenSlides>
  <MMClips>17</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1_Office Theme</vt:lpstr>
      <vt:lpstr>UofWaterloo_WhiteBkgrd</vt:lpstr>
      <vt:lpstr>2SLGBTQIA+ Fundamentals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with Care</vt:lpstr>
      <vt:lpstr>Using the Self as a Starting Point</vt:lpstr>
      <vt:lpstr>Inclusive Actions Checklist</vt:lpstr>
      <vt:lpstr>Inclusive Actions Checklist </vt:lpstr>
      <vt:lpstr>Building Trans Inclusive Spaces</vt:lpstr>
      <vt:lpstr>Case Study: Inclusive Washrooms</vt:lpstr>
      <vt:lpstr>Case Study Questions</vt:lpstr>
      <vt:lpstr>Conclusion and Next Steps</vt:lpstr>
      <vt:lpstr>Summary</vt:lpstr>
      <vt:lpstr>Keep Learning!</vt:lpstr>
      <vt:lpstr>Thank you, Any questions?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2SLGBTQIA+ Fundamentals Part 2</dc:title>
  <dc:creator>Monique Chambers</dc:creator>
  <cp:lastModifiedBy>Monique Chambers</cp:lastModifiedBy>
  <cp:revision>2</cp:revision>
  <dcterms:created xsi:type="dcterms:W3CDTF">2023-08-29T16:36:11Z</dcterms:created>
  <dcterms:modified xsi:type="dcterms:W3CDTF">2023-08-30T14:39:05Z</dcterms:modified>
</cp:coreProperties>
</file>