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3.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21_9D9C4F32.xml" ContentType="application/vnd.ms-powerpoint.comments+xml"/>
  <Override PartName="/ppt/comments/modernComment_122_589C177F.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 id="2147483648" r:id="rId5"/>
    <p:sldMasterId id="2147483722" r:id="rId6"/>
  </p:sldMasterIdLst>
  <p:notesMasterIdLst>
    <p:notesMasterId r:id="rId37"/>
  </p:notesMasterIdLst>
  <p:sldIdLst>
    <p:sldId id="257" r:id="rId7"/>
    <p:sldId id="261" r:id="rId8"/>
    <p:sldId id="260" r:id="rId9"/>
    <p:sldId id="259" r:id="rId10"/>
    <p:sldId id="258" r:id="rId11"/>
    <p:sldId id="297" r:id="rId12"/>
    <p:sldId id="262" r:id="rId13"/>
    <p:sldId id="295" r:id="rId14"/>
    <p:sldId id="265" r:id="rId15"/>
    <p:sldId id="264" r:id="rId16"/>
    <p:sldId id="298" r:id="rId17"/>
    <p:sldId id="268" r:id="rId18"/>
    <p:sldId id="267" r:id="rId19"/>
    <p:sldId id="299" r:id="rId20"/>
    <p:sldId id="292" r:id="rId21"/>
    <p:sldId id="291" r:id="rId22"/>
    <p:sldId id="289" r:id="rId23"/>
    <p:sldId id="290" r:id="rId24"/>
    <p:sldId id="300" r:id="rId25"/>
    <p:sldId id="272" r:id="rId26"/>
    <p:sldId id="301" r:id="rId27"/>
    <p:sldId id="276" r:id="rId28"/>
    <p:sldId id="275" r:id="rId29"/>
    <p:sldId id="277" r:id="rId30"/>
    <p:sldId id="302" r:id="rId31"/>
    <p:sldId id="288" r:id="rId32"/>
    <p:sldId id="303" r:id="rId33"/>
    <p:sldId id="294" r:id="rId34"/>
    <p:sldId id="293" r:id="rId35"/>
    <p:sldId id="29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9E5E22-6734-B72B-9F36-100BA475E459}" name="Amaya Kodituwakku" initials="AK" userId="S::a2koditu@uwaterloo.ca::0c2b7967-ff3a-49d4-937f-a325fb7624a4" providerId="AD"/>
  <p188:author id="{E731CD28-6A92-CE7B-0B05-1C3B80DED13A}" name="Binuki De Silva" initials="BS" userId="S::k3desilv@uwaterloo.ca::675ef94b-e3db-41af-8e34-dd2d16868b8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419CAD-AE24-8542-A6D4-17C7891EF045}" v="3" dt="2023-07-13T21:44:00.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65" autoAdjust="0"/>
    <p:restoredTop sz="70110"/>
  </p:normalViewPr>
  <p:slideViewPr>
    <p:cSldViewPr snapToGrid="0">
      <p:cViewPr varScale="1">
        <p:scale>
          <a:sx n="75" d="100"/>
          <a:sy n="75" d="100"/>
        </p:scale>
        <p:origin x="5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omments/modernComment_121_9D9C4F32.xml><?xml version="1.0" encoding="utf-8"?>
<p188:cmLst xmlns:a="http://schemas.openxmlformats.org/drawingml/2006/main" xmlns:r="http://schemas.openxmlformats.org/officeDocument/2006/relationships" xmlns:p188="http://schemas.microsoft.com/office/powerpoint/2018/8/main">
  <p188:cm id="{9120FA37-87FC-4592-B21A-EB2A21668E33}" authorId="{E731CD28-6A92-CE7B-0B05-1C3B80DED13A}" status="resolved" created="2023-05-12T14:48:20.761" complete="100000">
    <pc:sldMkLst xmlns:pc="http://schemas.microsoft.com/office/powerpoint/2013/main/command">
      <pc:docMk/>
      <pc:sldMk cId="3998920750" sldId="285"/>
    </pc:sldMkLst>
    <p188:txBody>
      <a:bodyPr/>
      <a:lstStyle/>
      <a:p>
        <a:r>
          <a:rPr lang="en-US"/>
          <a:t>First video: Microaggressions in the Workplace (from 0:30)</a:t>
        </a:r>
      </a:p>
    </p188:txBody>
  </p188:cm>
  <p188:cm id="{7858368A-B3D1-4B73-A3E1-5C863270A32C}" authorId="{E731CD28-6A92-CE7B-0B05-1C3B80DED13A}" status="resolved" created="2023-05-12T14:49:59.747" complete="100000">
    <ac:deMkLst xmlns:ac="http://schemas.microsoft.com/office/drawing/2013/main/command">
      <pc:docMk xmlns:pc="http://schemas.microsoft.com/office/powerpoint/2013/main/command"/>
      <pc:sldMk xmlns:pc="http://schemas.microsoft.com/office/powerpoint/2013/main/command" cId="3998920750" sldId="285"/>
      <ac:picMk id="8" creationId="{C7F1839C-7932-EEA7-F7A2-D267E3E379A4}"/>
    </ac:deMkLst>
    <p188:txBody>
      <a:bodyPr/>
      <a:lstStyle/>
      <a:p>
        <a:r>
          <a:rPr lang="en-US"/>
          <a:t>second video I found in the resources for learning doc. Overally it's good, but there's one example ft. the cop that is not a microaggression.</a:t>
        </a:r>
      </a:p>
    </p188:txBody>
  </p188:cm>
</p188:cmLst>
</file>

<file path=ppt/comments/modernComment_122_589C177F.xml><?xml version="1.0" encoding="utf-8"?>
<p188:cmLst xmlns:a="http://schemas.openxmlformats.org/drawingml/2006/main" xmlns:r="http://schemas.openxmlformats.org/officeDocument/2006/relationships" xmlns:p188="http://schemas.microsoft.com/office/powerpoint/2018/8/main">
  <p188:cm id="{FEE6678A-6D4C-4E3F-B091-2F19E58F2974}" authorId="{E731CD28-6A92-CE7B-0B05-1C3B80DED13A}" status="resolved" created="2023-05-12T17:55:36.708" complete="100000">
    <ac:deMkLst xmlns:ac="http://schemas.microsoft.com/office/drawing/2013/main/command">
      <pc:docMk xmlns:pc="http://schemas.microsoft.com/office/powerpoint/2013/main/command"/>
      <pc:sldMk xmlns:pc="http://schemas.microsoft.com/office/powerpoint/2013/main/command" cId="1486624639" sldId="290"/>
      <ac:picMk id="6" creationId="{27F57BD8-4769-A391-DB60-6266289CE5CD}"/>
    </ac:deMkLst>
    <p188:txBody>
      <a:bodyPr/>
      <a:lstStyle/>
      <a:p>
        <a:r>
          <a:rPr lang="en-US"/>
          <a:t>Microaggressions in the Classroom - 18 minutes, could find a snippet if one of the first two vids don't work</a:t>
        </a:r>
      </a:p>
    </p188:txBody>
  </p188:cm>
</p188: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7E0962-D806-4D84-BC84-EDCCFD3A908D}" type="doc">
      <dgm:prSet loTypeId="urn:microsoft.com/office/officeart/2005/8/layout/venn2" loCatId="relationship" qsTypeId="urn:microsoft.com/office/officeart/2005/8/quickstyle/simple4" qsCatId="simple" csTypeId="urn:microsoft.com/office/officeart/2005/8/colors/colorful4" csCatId="colorful" phldr="1"/>
      <dgm:spPr/>
      <dgm:t>
        <a:bodyPr/>
        <a:lstStyle/>
        <a:p>
          <a:endParaRPr lang="en-CA"/>
        </a:p>
      </dgm:t>
    </dgm:pt>
    <dgm:pt modelId="{0A90466C-1A87-436B-9237-56719E2C510F}">
      <dgm:prSet phldrT="[Text]" custT="1"/>
      <dgm:spPr>
        <a:solidFill>
          <a:srgbClr val="009A46"/>
        </a:solidFill>
      </dgm:spPr>
      <dgm:t>
        <a:bodyPr lIns="0" tIns="0" rIns="0" bIns="0" anchor="ctr" anchorCtr="0"/>
        <a:lstStyle/>
        <a:p>
          <a:r>
            <a:rPr lang="en-US" sz="2500">
              <a:solidFill>
                <a:schemeClr val="bg1"/>
              </a:solidFill>
              <a:latin typeface="Arial"/>
              <a:cs typeface="Arial"/>
            </a:rPr>
            <a:t>Next Steps</a:t>
          </a:r>
          <a:endParaRPr lang="en-CA" sz="2500">
            <a:solidFill>
              <a:schemeClr val="bg1"/>
            </a:solidFill>
            <a:latin typeface="Arial"/>
            <a:cs typeface="Arial"/>
          </a:endParaRPr>
        </a:p>
      </dgm:t>
      <dgm:extLst>
        <a:ext uri="{E40237B7-FDA0-4F09-8148-C483321AD2D9}">
          <dgm14:cNvPr xmlns:dgm14="http://schemas.microsoft.com/office/drawing/2010/diagram" id="0" name="" descr="Comfort Zones&#10;-concentric circles of varying colours&#10;-each circle has a title, starting with the smallest circle:&#10;1) comfort zone&#10;2) learning edge&#10;3) next steps"/>
        </a:ext>
      </dgm:extLst>
    </dgm:pt>
    <dgm:pt modelId="{C65D31FB-15AE-47E7-959F-1022CFFAA155}" type="parTrans" cxnId="{257E5A5E-CF31-4BA4-ABAB-3E1A56548AD8}">
      <dgm:prSet/>
      <dgm:spPr/>
      <dgm:t>
        <a:bodyPr/>
        <a:lstStyle/>
        <a:p>
          <a:endParaRPr lang="en-CA" sz="2500">
            <a:latin typeface="Arial" panose="020B0604020202020204" pitchFamily="34" charset="0"/>
            <a:cs typeface="Arial" panose="020B0604020202020204" pitchFamily="34" charset="0"/>
          </a:endParaRPr>
        </a:p>
      </dgm:t>
    </dgm:pt>
    <dgm:pt modelId="{152C572A-35C2-42A8-A3AE-7C6AEC6B1F9F}" type="sibTrans" cxnId="{257E5A5E-CF31-4BA4-ABAB-3E1A56548AD8}">
      <dgm:prSet/>
      <dgm:spPr/>
      <dgm:t>
        <a:bodyPr/>
        <a:lstStyle/>
        <a:p>
          <a:endParaRPr lang="en-CA" sz="2500">
            <a:latin typeface="Arial" panose="020B0604020202020204" pitchFamily="34" charset="0"/>
            <a:cs typeface="Arial" panose="020B0604020202020204" pitchFamily="34" charset="0"/>
          </a:endParaRPr>
        </a:p>
      </dgm:t>
    </dgm:pt>
    <dgm:pt modelId="{64C88BD7-DA7C-4A3A-850A-55929F529130}">
      <dgm:prSet phldrT="[Text]" custT="1"/>
      <dgm:spPr>
        <a:solidFill>
          <a:schemeClr val="accent6">
            <a:lumMod val="75000"/>
          </a:schemeClr>
        </a:solidFill>
      </dgm:spPr>
      <dgm:t>
        <a:bodyPr lIns="0" tIns="0" rIns="0" bIns="0" anchor="t" anchorCtr="0"/>
        <a:lstStyle/>
        <a:p>
          <a:r>
            <a:rPr lang="en-US" sz="2300">
              <a:solidFill>
                <a:schemeClr val="bg1"/>
              </a:solidFill>
              <a:latin typeface="Arial"/>
              <a:cs typeface="Arial"/>
            </a:rPr>
            <a:t>Learning Edge</a:t>
          </a:r>
          <a:endParaRPr lang="en-CA" sz="2300">
            <a:solidFill>
              <a:schemeClr val="bg1"/>
            </a:solidFill>
            <a:latin typeface="Arial"/>
            <a:cs typeface="Arial"/>
          </a:endParaRPr>
        </a:p>
      </dgm:t>
    </dgm:pt>
    <dgm:pt modelId="{E6A143E7-F0A2-4191-B922-65717B3B4580}" type="parTrans" cxnId="{517B6707-FF65-4E94-95D5-FFF7093B0ADB}">
      <dgm:prSet/>
      <dgm:spPr/>
      <dgm:t>
        <a:bodyPr/>
        <a:lstStyle/>
        <a:p>
          <a:endParaRPr lang="en-CA" sz="2500">
            <a:latin typeface="Arial" panose="020B0604020202020204" pitchFamily="34" charset="0"/>
            <a:cs typeface="Arial" panose="020B0604020202020204" pitchFamily="34" charset="0"/>
          </a:endParaRPr>
        </a:p>
      </dgm:t>
    </dgm:pt>
    <dgm:pt modelId="{6C8B77CF-8284-4E51-9C68-F0D99B7A44F9}" type="sibTrans" cxnId="{517B6707-FF65-4E94-95D5-FFF7093B0ADB}">
      <dgm:prSet/>
      <dgm:spPr/>
      <dgm:t>
        <a:bodyPr/>
        <a:lstStyle/>
        <a:p>
          <a:endParaRPr lang="en-CA" sz="2500">
            <a:latin typeface="Arial" panose="020B0604020202020204" pitchFamily="34" charset="0"/>
            <a:cs typeface="Arial" panose="020B0604020202020204" pitchFamily="34" charset="0"/>
          </a:endParaRPr>
        </a:p>
      </dgm:t>
    </dgm:pt>
    <dgm:pt modelId="{BFED6979-2425-418C-A93A-021C3BD9390E}">
      <dgm:prSet phldrT="[Text]" custT="1"/>
      <dgm:spPr>
        <a:solidFill>
          <a:schemeClr val="tx1"/>
        </a:solidFill>
      </dgm:spPr>
      <dgm:t>
        <a:bodyPr lIns="0" tIns="0" rIns="0" bIns="0"/>
        <a:lstStyle/>
        <a:p>
          <a:r>
            <a:rPr lang="en-US" sz="2400">
              <a:solidFill>
                <a:schemeClr val="bg1"/>
              </a:solidFill>
              <a:latin typeface="Arial"/>
              <a:cs typeface="Arial"/>
            </a:rPr>
            <a:t>Comfort Zone</a:t>
          </a:r>
          <a:endParaRPr lang="en-CA" sz="2400">
            <a:solidFill>
              <a:schemeClr val="bg1"/>
            </a:solidFill>
            <a:latin typeface="Arial"/>
            <a:cs typeface="Arial"/>
          </a:endParaRPr>
        </a:p>
      </dgm:t>
    </dgm:pt>
    <dgm:pt modelId="{A83AA13A-5775-477E-B39F-18441D4764F6}" type="parTrans" cxnId="{936FE460-AD80-404F-9A54-3243E51B7DDC}">
      <dgm:prSet/>
      <dgm:spPr/>
      <dgm:t>
        <a:bodyPr/>
        <a:lstStyle/>
        <a:p>
          <a:endParaRPr lang="en-CA" sz="2500">
            <a:latin typeface="Arial" panose="020B0604020202020204" pitchFamily="34" charset="0"/>
            <a:cs typeface="Arial" panose="020B0604020202020204" pitchFamily="34" charset="0"/>
          </a:endParaRPr>
        </a:p>
      </dgm:t>
    </dgm:pt>
    <dgm:pt modelId="{7782459F-1CC3-431B-A520-01F44305230E}" type="sibTrans" cxnId="{936FE460-AD80-404F-9A54-3243E51B7DDC}">
      <dgm:prSet/>
      <dgm:spPr/>
      <dgm:t>
        <a:bodyPr/>
        <a:lstStyle/>
        <a:p>
          <a:endParaRPr lang="en-CA" sz="2500">
            <a:latin typeface="Arial" panose="020B0604020202020204" pitchFamily="34" charset="0"/>
            <a:cs typeface="Arial" panose="020B0604020202020204" pitchFamily="34" charset="0"/>
          </a:endParaRPr>
        </a:p>
      </dgm:t>
    </dgm:pt>
    <dgm:pt modelId="{450672B6-9E91-4F28-A18F-25A016BC9FA3}" type="pres">
      <dgm:prSet presAssocID="{257E0962-D806-4D84-BC84-EDCCFD3A908D}" presName="Name0" presStyleCnt="0">
        <dgm:presLayoutVars>
          <dgm:chMax val="7"/>
          <dgm:resizeHandles val="exact"/>
        </dgm:presLayoutVars>
      </dgm:prSet>
      <dgm:spPr/>
    </dgm:pt>
    <dgm:pt modelId="{5008F436-B86F-4982-B4D3-152B548C9179}" type="pres">
      <dgm:prSet presAssocID="{257E0962-D806-4D84-BC84-EDCCFD3A908D}" presName="comp1" presStyleCnt="0"/>
      <dgm:spPr/>
    </dgm:pt>
    <dgm:pt modelId="{763526CD-1149-451C-9C0F-404CD4369179}" type="pres">
      <dgm:prSet presAssocID="{257E0962-D806-4D84-BC84-EDCCFD3A908D}" presName="circle1" presStyleLbl="node1" presStyleIdx="0" presStyleCnt="3"/>
      <dgm:spPr/>
    </dgm:pt>
    <dgm:pt modelId="{365553D0-FD14-4A6F-AC7A-163995DAE8F3}" type="pres">
      <dgm:prSet presAssocID="{257E0962-D806-4D84-BC84-EDCCFD3A908D}" presName="c1text" presStyleLbl="node1" presStyleIdx="0" presStyleCnt="3">
        <dgm:presLayoutVars>
          <dgm:bulletEnabled val="1"/>
        </dgm:presLayoutVars>
      </dgm:prSet>
      <dgm:spPr/>
    </dgm:pt>
    <dgm:pt modelId="{608D2F56-762B-46D0-8CB6-9D3F133C3CE1}" type="pres">
      <dgm:prSet presAssocID="{257E0962-D806-4D84-BC84-EDCCFD3A908D}" presName="comp2" presStyleCnt="0"/>
      <dgm:spPr/>
    </dgm:pt>
    <dgm:pt modelId="{9AE35827-FA95-45A4-ABB6-8A6DBD4C7BAB}" type="pres">
      <dgm:prSet presAssocID="{257E0962-D806-4D84-BC84-EDCCFD3A908D}" presName="circle2" presStyleLbl="node1" presStyleIdx="1" presStyleCnt="3" custScaleX="81923" custScaleY="87264" custLinFactNeighborX="0" custLinFactNeighborY="-16905"/>
      <dgm:spPr/>
    </dgm:pt>
    <dgm:pt modelId="{45185460-36C9-415C-809A-DDEFE6F2444C}" type="pres">
      <dgm:prSet presAssocID="{257E0962-D806-4D84-BC84-EDCCFD3A908D}" presName="c2text" presStyleLbl="node1" presStyleIdx="1" presStyleCnt="3">
        <dgm:presLayoutVars>
          <dgm:bulletEnabled val="1"/>
        </dgm:presLayoutVars>
      </dgm:prSet>
      <dgm:spPr/>
    </dgm:pt>
    <dgm:pt modelId="{0DA2FC41-2F92-4B4A-BF41-2D40B18BF26E}" type="pres">
      <dgm:prSet presAssocID="{257E0962-D806-4D84-BC84-EDCCFD3A908D}" presName="comp3" presStyleCnt="0"/>
      <dgm:spPr/>
    </dgm:pt>
    <dgm:pt modelId="{8B175163-8539-4F91-8D4F-B2659ED37212}" type="pres">
      <dgm:prSet presAssocID="{257E0962-D806-4D84-BC84-EDCCFD3A908D}" presName="circle3" presStyleLbl="node1" presStyleIdx="2" presStyleCnt="3" custScaleX="68269" custScaleY="68269" custLinFactNeighborX="0" custLinFactNeighborY="-47054"/>
      <dgm:spPr/>
    </dgm:pt>
    <dgm:pt modelId="{797C57C4-0613-4F09-B7A9-48FA445F1868}" type="pres">
      <dgm:prSet presAssocID="{257E0962-D806-4D84-BC84-EDCCFD3A908D}" presName="c3text" presStyleLbl="node1" presStyleIdx="2" presStyleCnt="3">
        <dgm:presLayoutVars>
          <dgm:bulletEnabled val="1"/>
        </dgm:presLayoutVars>
      </dgm:prSet>
      <dgm:spPr/>
    </dgm:pt>
  </dgm:ptLst>
  <dgm:cxnLst>
    <dgm:cxn modelId="{517B6707-FF65-4E94-95D5-FFF7093B0ADB}" srcId="{257E0962-D806-4D84-BC84-EDCCFD3A908D}" destId="{64C88BD7-DA7C-4A3A-850A-55929F529130}" srcOrd="1" destOrd="0" parTransId="{E6A143E7-F0A2-4191-B922-65717B3B4580}" sibTransId="{6C8B77CF-8284-4E51-9C68-F0D99B7A44F9}"/>
    <dgm:cxn modelId="{E9AA0114-41FF-4D6F-9C98-C0FD10281F3E}" type="presOf" srcId="{BFED6979-2425-418C-A93A-021C3BD9390E}" destId="{797C57C4-0613-4F09-B7A9-48FA445F1868}" srcOrd="1" destOrd="0" presId="urn:microsoft.com/office/officeart/2005/8/layout/venn2"/>
    <dgm:cxn modelId="{257E5A5E-CF31-4BA4-ABAB-3E1A56548AD8}" srcId="{257E0962-D806-4D84-BC84-EDCCFD3A908D}" destId="{0A90466C-1A87-436B-9237-56719E2C510F}" srcOrd="0" destOrd="0" parTransId="{C65D31FB-15AE-47E7-959F-1022CFFAA155}" sibTransId="{152C572A-35C2-42A8-A3AE-7C6AEC6B1F9F}"/>
    <dgm:cxn modelId="{936FE460-AD80-404F-9A54-3243E51B7DDC}" srcId="{257E0962-D806-4D84-BC84-EDCCFD3A908D}" destId="{BFED6979-2425-418C-A93A-021C3BD9390E}" srcOrd="2" destOrd="0" parTransId="{A83AA13A-5775-477E-B39F-18441D4764F6}" sibTransId="{7782459F-1CC3-431B-A520-01F44305230E}"/>
    <dgm:cxn modelId="{D30ED56A-24AA-46CB-959F-ADC70AACF0D9}" type="presOf" srcId="{257E0962-D806-4D84-BC84-EDCCFD3A908D}" destId="{450672B6-9E91-4F28-A18F-25A016BC9FA3}" srcOrd="0" destOrd="0" presId="urn:microsoft.com/office/officeart/2005/8/layout/venn2"/>
    <dgm:cxn modelId="{328AD06F-C86F-410F-A21A-4AAF31E804C6}" type="presOf" srcId="{0A90466C-1A87-436B-9237-56719E2C510F}" destId="{365553D0-FD14-4A6F-AC7A-163995DAE8F3}" srcOrd="1" destOrd="0" presId="urn:microsoft.com/office/officeart/2005/8/layout/venn2"/>
    <dgm:cxn modelId="{A7167476-4834-4081-A148-9F2D9DA4670A}" type="presOf" srcId="{64C88BD7-DA7C-4A3A-850A-55929F529130}" destId="{45185460-36C9-415C-809A-DDEFE6F2444C}" srcOrd="1" destOrd="0" presId="urn:microsoft.com/office/officeart/2005/8/layout/venn2"/>
    <dgm:cxn modelId="{A0D82C83-E3ED-4223-BBBC-1E3E4D304B1B}" type="presOf" srcId="{64C88BD7-DA7C-4A3A-850A-55929F529130}" destId="{9AE35827-FA95-45A4-ABB6-8A6DBD4C7BAB}" srcOrd="0" destOrd="0" presId="urn:microsoft.com/office/officeart/2005/8/layout/venn2"/>
    <dgm:cxn modelId="{3A67219B-8839-4070-AAAF-AC0450A43473}" type="presOf" srcId="{0A90466C-1A87-436B-9237-56719E2C510F}" destId="{763526CD-1149-451C-9C0F-404CD4369179}" srcOrd="0" destOrd="0" presId="urn:microsoft.com/office/officeart/2005/8/layout/venn2"/>
    <dgm:cxn modelId="{6D3A4BD4-69D2-4AAB-8F51-B3A813CDB5C4}" type="presOf" srcId="{BFED6979-2425-418C-A93A-021C3BD9390E}" destId="{8B175163-8539-4F91-8D4F-B2659ED37212}" srcOrd="0" destOrd="0" presId="urn:microsoft.com/office/officeart/2005/8/layout/venn2"/>
    <dgm:cxn modelId="{F7C172CF-71FD-4959-AF6D-797B49875628}" type="presParOf" srcId="{450672B6-9E91-4F28-A18F-25A016BC9FA3}" destId="{5008F436-B86F-4982-B4D3-152B548C9179}" srcOrd="0" destOrd="0" presId="urn:microsoft.com/office/officeart/2005/8/layout/venn2"/>
    <dgm:cxn modelId="{E6CBD798-4B95-444C-A29C-A549362BAC69}" type="presParOf" srcId="{5008F436-B86F-4982-B4D3-152B548C9179}" destId="{763526CD-1149-451C-9C0F-404CD4369179}" srcOrd="0" destOrd="0" presId="urn:microsoft.com/office/officeart/2005/8/layout/venn2"/>
    <dgm:cxn modelId="{9E7CACDB-B086-4AB3-84B4-BFF220F4652A}" type="presParOf" srcId="{5008F436-B86F-4982-B4D3-152B548C9179}" destId="{365553D0-FD14-4A6F-AC7A-163995DAE8F3}" srcOrd="1" destOrd="0" presId="urn:microsoft.com/office/officeart/2005/8/layout/venn2"/>
    <dgm:cxn modelId="{96AC2FE2-5E17-4679-96B2-D2B0854D2611}" type="presParOf" srcId="{450672B6-9E91-4F28-A18F-25A016BC9FA3}" destId="{608D2F56-762B-46D0-8CB6-9D3F133C3CE1}" srcOrd="1" destOrd="0" presId="urn:microsoft.com/office/officeart/2005/8/layout/venn2"/>
    <dgm:cxn modelId="{36132BA7-C0D1-4499-ADD8-0E6217966DFD}" type="presParOf" srcId="{608D2F56-762B-46D0-8CB6-9D3F133C3CE1}" destId="{9AE35827-FA95-45A4-ABB6-8A6DBD4C7BAB}" srcOrd="0" destOrd="0" presId="urn:microsoft.com/office/officeart/2005/8/layout/venn2"/>
    <dgm:cxn modelId="{B3965688-8253-483E-86DB-96160E74E1E3}" type="presParOf" srcId="{608D2F56-762B-46D0-8CB6-9D3F133C3CE1}" destId="{45185460-36C9-415C-809A-DDEFE6F2444C}" srcOrd="1" destOrd="0" presId="urn:microsoft.com/office/officeart/2005/8/layout/venn2"/>
    <dgm:cxn modelId="{D4873DF4-ACD1-4064-B6D1-55CED2E79076}" type="presParOf" srcId="{450672B6-9E91-4F28-A18F-25A016BC9FA3}" destId="{0DA2FC41-2F92-4B4A-BF41-2D40B18BF26E}" srcOrd="2" destOrd="0" presId="urn:microsoft.com/office/officeart/2005/8/layout/venn2"/>
    <dgm:cxn modelId="{84E56C75-6CE2-4176-9599-0751307B9F00}" type="presParOf" srcId="{0DA2FC41-2F92-4B4A-BF41-2D40B18BF26E}" destId="{8B175163-8539-4F91-8D4F-B2659ED37212}" srcOrd="0" destOrd="0" presId="urn:microsoft.com/office/officeart/2005/8/layout/venn2"/>
    <dgm:cxn modelId="{E002940A-941D-456F-B019-18C6D1D864D7}" type="presParOf" srcId="{0DA2FC41-2F92-4B4A-BF41-2D40B18BF26E}" destId="{797C57C4-0613-4F09-B7A9-48FA445F1868}"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239A48-75A8-4F0B-986B-A94A4DE1B0E6}" type="doc">
      <dgm:prSet loTypeId="urn:microsoft.com/office/officeart/2005/8/layout/hierarchy1" loCatId="hierarchy" qsTypeId="urn:microsoft.com/office/officeart/2005/8/quickstyle/simple4" qsCatId="simple" csTypeId="urn:microsoft.com/office/officeart/2005/8/colors/accent2_2" csCatId="accent2"/>
      <dgm:spPr/>
      <dgm:t>
        <a:bodyPr/>
        <a:lstStyle/>
        <a:p>
          <a:endParaRPr lang="en-US"/>
        </a:p>
      </dgm:t>
    </dgm:pt>
    <dgm:pt modelId="{EFDD73A6-BD25-477C-9488-EA793B3CB46D}">
      <dgm:prSet/>
      <dgm:spPr/>
      <dgm:t>
        <a:bodyPr/>
        <a:lstStyle/>
        <a:p>
          <a:r>
            <a:rPr lang="en-US" b="1"/>
            <a:t>Anti-Racism:</a:t>
          </a:r>
          <a:endParaRPr lang="en-US"/>
        </a:p>
      </dgm:t>
    </dgm:pt>
    <dgm:pt modelId="{A3BE2C74-F8D6-4A89-A6A6-3DEDEB8EE9D3}" type="parTrans" cxnId="{38E70B38-79F9-4904-A4C4-7167A87A1FCA}">
      <dgm:prSet/>
      <dgm:spPr/>
      <dgm:t>
        <a:bodyPr/>
        <a:lstStyle/>
        <a:p>
          <a:endParaRPr lang="en-US"/>
        </a:p>
      </dgm:t>
    </dgm:pt>
    <dgm:pt modelId="{6F289212-6767-4384-9077-361536B68370}" type="sibTrans" cxnId="{38E70B38-79F9-4904-A4C4-7167A87A1FCA}">
      <dgm:prSet/>
      <dgm:spPr/>
      <dgm:t>
        <a:bodyPr/>
        <a:lstStyle/>
        <a:p>
          <a:endParaRPr lang="en-US"/>
        </a:p>
      </dgm:t>
    </dgm:pt>
    <dgm:pt modelId="{33A27DC2-E437-4B55-B187-F0691FFDF1FD}">
      <dgm:prSet/>
      <dgm:spPr/>
      <dgm:t>
        <a:bodyPr/>
        <a:lstStyle/>
        <a:p>
          <a:r>
            <a:rPr lang="en-US"/>
            <a:t>The active work of dismantling institutional, systemic, and structural policies, practices, and behaviours that reproduce and maintain systems of white supremacy.</a:t>
          </a:r>
        </a:p>
      </dgm:t>
    </dgm:pt>
    <dgm:pt modelId="{4DBB0473-8962-45A3-B64A-0247ABBE1793}" type="parTrans" cxnId="{479BA134-5BD1-4C13-B2E4-953C3B74C0C5}">
      <dgm:prSet/>
      <dgm:spPr/>
      <dgm:t>
        <a:bodyPr/>
        <a:lstStyle/>
        <a:p>
          <a:endParaRPr lang="en-US"/>
        </a:p>
      </dgm:t>
    </dgm:pt>
    <dgm:pt modelId="{12A4F7FA-AF62-460A-BAC3-88CCF0D4B74E}" type="sibTrans" cxnId="{479BA134-5BD1-4C13-B2E4-953C3B74C0C5}">
      <dgm:prSet/>
      <dgm:spPr/>
      <dgm:t>
        <a:bodyPr/>
        <a:lstStyle/>
        <a:p>
          <a:endParaRPr lang="en-US"/>
        </a:p>
      </dgm:t>
    </dgm:pt>
    <dgm:pt modelId="{25CBA50F-292D-4815-83C9-36C2CE714AE1}" type="pres">
      <dgm:prSet presAssocID="{7F239A48-75A8-4F0B-986B-A94A4DE1B0E6}" presName="hierChild1" presStyleCnt="0">
        <dgm:presLayoutVars>
          <dgm:chPref val="1"/>
          <dgm:dir/>
          <dgm:animOne val="branch"/>
          <dgm:animLvl val="lvl"/>
          <dgm:resizeHandles/>
        </dgm:presLayoutVars>
      </dgm:prSet>
      <dgm:spPr/>
    </dgm:pt>
    <dgm:pt modelId="{34EE213D-E351-4CD2-8CEC-9C3374A19A29}" type="pres">
      <dgm:prSet presAssocID="{EFDD73A6-BD25-477C-9488-EA793B3CB46D}" presName="hierRoot1" presStyleCnt="0"/>
      <dgm:spPr/>
    </dgm:pt>
    <dgm:pt modelId="{D87A55D5-2C7F-42B3-A467-900D964C6AF3}" type="pres">
      <dgm:prSet presAssocID="{EFDD73A6-BD25-477C-9488-EA793B3CB46D}" presName="composite" presStyleCnt="0"/>
      <dgm:spPr/>
    </dgm:pt>
    <dgm:pt modelId="{1C766BFE-E802-4ADA-8552-914F4654EA08}" type="pres">
      <dgm:prSet presAssocID="{EFDD73A6-BD25-477C-9488-EA793B3CB46D}" presName="background" presStyleLbl="node0" presStyleIdx="0" presStyleCnt="2"/>
      <dgm:spPr/>
    </dgm:pt>
    <dgm:pt modelId="{08FB92D1-306B-4477-BEBE-3CD07BBC9803}" type="pres">
      <dgm:prSet presAssocID="{EFDD73A6-BD25-477C-9488-EA793B3CB46D}" presName="text" presStyleLbl="fgAcc0" presStyleIdx="0" presStyleCnt="2">
        <dgm:presLayoutVars>
          <dgm:chPref val="3"/>
        </dgm:presLayoutVars>
      </dgm:prSet>
      <dgm:spPr/>
    </dgm:pt>
    <dgm:pt modelId="{7A4012A9-10C8-496C-AF18-401DB16D5F6E}" type="pres">
      <dgm:prSet presAssocID="{EFDD73A6-BD25-477C-9488-EA793B3CB46D}" presName="hierChild2" presStyleCnt="0"/>
      <dgm:spPr/>
    </dgm:pt>
    <dgm:pt modelId="{9F6C09FC-67AD-466D-85C0-6A6977805F54}" type="pres">
      <dgm:prSet presAssocID="{33A27DC2-E437-4B55-B187-F0691FFDF1FD}" presName="hierRoot1" presStyleCnt="0"/>
      <dgm:spPr/>
    </dgm:pt>
    <dgm:pt modelId="{3B58367F-CB96-4B83-B4F8-46796DEA0C48}" type="pres">
      <dgm:prSet presAssocID="{33A27DC2-E437-4B55-B187-F0691FFDF1FD}" presName="composite" presStyleCnt="0"/>
      <dgm:spPr/>
    </dgm:pt>
    <dgm:pt modelId="{41893019-1986-41BC-9542-549C15EA874E}" type="pres">
      <dgm:prSet presAssocID="{33A27DC2-E437-4B55-B187-F0691FFDF1FD}" presName="background" presStyleLbl="node0" presStyleIdx="1" presStyleCnt="2"/>
      <dgm:spPr/>
    </dgm:pt>
    <dgm:pt modelId="{905C74C4-B69B-4E11-BC8D-4616C235208D}" type="pres">
      <dgm:prSet presAssocID="{33A27DC2-E437-4B55-B187-F0691FFDF1FD}" presName="text" presStyleLbl="fgAcc0" presStyleIdx="1" presStyleCnt="2">
        <dgm:presLayoutVars>
          <dgm:chPref val="3"/>
        </dgm:presLayoutVars>
      </dgm:prSet>
      <dgm:spPr/>
    </dgm:pt>
    <dgm:pt modelId="{141FD02D-1FFD-4C6A-AD6B-E57D97543F9C}" type="pres">
      <dgm:prSet presAssocID="{33A27DC2-E437-4B55-B187-F0691FFDF1FD}" presName="hierChild2" presStyleCnt="0"/>
      <dgm:spPr/>
    </dgm:pt>
  </dgm:ptLst>
  <dgm:cxnLst>
    <dgm:cxn modelId="{479BA134-5BD1-4C13-B2E4-953C3B74C0C5}" srcId="{7F239A48-75A8-4F0B-986B-A94A4DE1B0E6}" destId="{33A27DC2-E437-4B55-B187-F0691FFDF1FD}" srcOrd="1" destOrd="0" parTransId="{4DBB0473-8962-45A3-B64A-0247ABBE1793}" sibTransId="{12A4F7FA-AF62-460A-BAC3-88CCF0D4B74E}"/>
    <dgm:cxn modelId="{4D637035-E6D0-454C-AAC9-B6B2648E8EE8}" type="presOf" srcId="{7F239A48-75A8-4F0B-986B-A94A4DE1B0E6}" destId="{25CBA50F-292D-4815-83C9-36C2CE714AE1}" srcOrd="0" destOrd="0" presId="urn:microsoft.com/office/officeart/2005/8/layout/hierarchy1"/>
    <dgm:cxn modelId="{38E70B38-79F9-4904-A4C4-7167A87A1FCA}" srcId="{7F239A48-75A8-4F0B-986B-A94A4DE1B0E6}" destId="{EFDD73A6-BD25-477C-9488-EA793B3CB46D}" srcOrd="0" destOrd="0" parTransId="{A3BE2C74-F8D6-4A89-A6A6-3DEDEB8EE9D3}" sibTransId="{6F289212-6767-4384-9077-361536B68370}"/>
    <dgm:cxn modelId="{43C77878-CC08-4D03-8FB8-9A7CBA0ABC11}" type="presOf" srcId="{EFDD73A6-BD25-477C-9488-EA793B3CB46D}" destId="{08FB92D1-306B-4477-BEBE-3CD07BBC9803}" srcOrd="0" destOrd="0" presId="urn:microsoft.com/office/officeart/2005/8/layout/hierarchy1"/>
    <dgm:cxn modelId="{23237CFD-DD62-4E29-AB65-81D32F1C5EBA}" type="presOf" srcId="{33A27DC2-E437-4B55-B187-F0691FFDF1FD}" destId="{905C74C4-B69B-4E11-BC8D-4616C235208D}" srcOrd="0" destOrd="0" presId="urn:microsoft.com/office/officeart/2005/8/layout/hierarchy1"/>
    <dgm:cxn modelId="{B680E473-7B82-4AD6-8622-0DB58347D36B}" type="presParOf" srcId="{25CBA50F-292D-4815-83C9-36C2CE714AE1}" destId="{34EE213D-E351-4CD2-8CEC-9C3374A19A29}" srcOrd="0" destOrd="0" presId="urn:microsoft.com/office/officeart/2005/8/layout/hierarchy1"/>
    <dgm:cxn modelId="{134BD868-15EE-49B5-974F-564C1A548ECF}" type="presParOf" srcId="{34EE213D-E351-4CD2-8CEC-9C3374A19A29}" destId="{D87A55D5-2C7F-42B3-A467-900D964C6AF3}" srcOrd="0" destOrd="0" presId="urn:microsoft.com/office/officeart/2005/8/layout/hierarchy1"/>
    <dgm:cxn modelId="{1DFDC576-8578-4E64-AACF-D8830AECDD87}" type="presParOf" srcId="{D87A55D5-2C7F-42B3-A467-900D964C6AF3}" destId="{1C766BFE-E802-4ADA-8552-914F4654EA08}" srcOrd="0" destOrd="0" presId="urn:microsoft.com/office/officeart/2005/8/layout/hierarchy1"/>
    <dgm:cxn modelId="{51116BCF-5336-48F5-A1DE-986A540271E4}" type="presParOf" srcId="{D87A55D5-2C7F-42B3-A467-900D964C6AF3}" destId="{08FB92D1-306B-4477-BEBE-3CD07BBC9803}" srcOrd="1" destOrd="0" presId="urn:microsoft.com/office/officeart/2005/8/layout/hierarchy1"/>
    <dgm:cxn modelId="{83F55AEC-017B-4409-BD65-1941C09F7A61}" type="presParOf" srcId="{34EE213D-E351-4CD2-8CEC-9C3374A19A29}" destId="{7A4012A9-10C8-496C-AF18-401DB16D5F6E}" srcOrd="1" destOrd="0" presId="urn:microsoft.com/office/officeart/2005/8/layout/hierarchy1"/>
    <dgm:cxn modelId="{0BC6F175-3B75-4F7D-AE7B-38F31DF4F524}" type="presParOf" srcId="{25CBA50F-292D-4815-83C9-36C2CE714AE1}" destId="{9F6C09FC-67AD-466D-85C0-6A6977805F54}" srcOrd="1" destOrd="0" presId="urn:microsoft.com/office/officeart/2005/8/layout/hierarchy1"/>
    <dgm:cxn modelId="{B014B28A-5E3F-4747-9B8B-DA67E6C0A818}" type="presParOf" srcId="{9F6C09FC-67AD-466D-85C0-6A6977805F54}" destId="{3B58367F-CB96-4B83-B4F8-46796DEA0C48}" srcOrd="0" destOrd="0" presId="urn:microsoft.com/office/officeart/2005/8/layout/hierarchy1"/>
    <dgm:cxn modelId="{CFB49B03-7AD1-411C-8F14-C944F44E865A}" type="presParOf" srcId="{3B58367F-CB96-4B83-B4F8-46796DEA0C48}" destId="{41893019-1986-41BC-9542-549C15EA874E}" srcOrd="0" destOrd="0" presId="urn:microsoft.com/office/officeart/2005/8/layout/hierarchy1"/>
    <dgm:cxn modelId="{BC53722E-54EB-4687-B94B-47D9F86B09E1}" type="presParOf" srcId="{3B58367F-CB96-4B83-B4F8-46796DEA0C48}" destId="{905C74C4-B69B-4E11-BC8D-4616C235208D}" srcOrd="1" destOrd="0" presId="urn:microsoft.com/office/officeart/2005/8/layout/hierarchy1"/>
    <dgm:cxn modelId="{1E74700A-0B56-4254-ACA5-D76EA1567B66}" type="presParOf" srcId="{9F6C09FC-67AD-466D-85C0-6A6977805F54}" destId="{141FD02D-1FFD-4C6A-AD6B-E57D97543F9C}"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526CD-1149-451C-9C0F-404CD4369179}">
      <dsp:nvSpPr>
        <dsp:cNvPr id="0" name=""/>
        <dsp:cNvSpPr/>
      </dsp:nvSpPr>
      <dsp:spPr>
        <a:xfrm>
          <a:off x="413282" y="0"/>
          <a:ext cx="4935893" cy="4935893"/>
        </a:xfrm>
        <a:prstGeom prst="ellipse">
          <a:avLst/>
        </a:prstGeom>
        <a:solidFill>
          <a:srgbClr val="009A4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bg1"/>
              </a:solidFill>
              <a:latin typeface="Arial"/>
              <a:cs typeface="Arial"/>
            </a:rPr>
            <a:t>Next Steps</a:t>
          </a:r>
          <a:endParaRPr lang="en-CA" sz="2500" kern="1200">
            <a:solidFill>
              <a:schemeClr val="bg1"/>
            </a:solidFill>
            <a:latin typeface="Arial"/>
            <a:cs typeface="Arial"/>
          </a:endParaRPr>
        </a:p>
      </dsp:txBody>
      <dsp:txXfrm>
        <a:off x="2018681" y="246794"/>
        <a:ext cx="1725094" cy="740383"/>
      </dsp:txXfrm>
    </dsp:sp>
    <dsp:sp modelId="{9AE35827-FA95-45A4-ABB6-8A6DBD4C7BAB}">
      <dsp:nvSpPr>
        <dsp:cNvPr id="0" name=""/>
        <dsp:cNvSpPr/>
      </dsp:nvSpPr>
      <dsp:spPr>
        <a:xfrm>
          <a:off x="1364867" y="843901"/>
          <a:ext cx="3032723" cy="3230443"/>
        </a:xfrm>
        <a:prstGeom prst="ellipse">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US" sz="2300" kern="1200">
              <a:solidFill>
                <a:schemeClr val="bg1"/>
              </a:solidFill>
              <a:latin typeface="Arial"/>
              <a:cs typeface="Arial"/>
            </a:rPr>
            <a:t>Learning Edge</a:t>
          </a:r>
          <a:endParaRPr lang="en-CA" sz="2300" kern="1200">
            <a:solidFill>
              <a:schemeClr val="bg1"/>
            </a:solidFill>
            <a:latin typeface="Arial"/>
            <a:cs typeface="Arial"/>
          </a:endParaRPr>
        </a:p>
      </dsp:txBody>
      <dsp:txXfrm>
        <a:off x="2174604" y="1045804"/>
        <a:ext cx="1413249" cy="605708"/>
      </dsp:txXfrm>
    </dsp:sp>
    <dsp:sp modelId="{8B175163-8539-4F91-8D4F-B2659ED37212}">
      <dsp:nvSpPr>
        <dsp:cNvPr id="0" name=""/>
        <dsp:cNvSpPr/>
      </dsp:nvSpPr>
      <dsp:spPr>
        <a:xfrm>
          <a:off x="2038807" y="1698231"/>
          <a:ext cx="1684842" cy="1684842"/>
        </a:xfrm>
        <a:prstGeom prst="ellipse">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latin typeface="Arial"/>
              <a:cs typeface="Arial"/>
            </a:rPr>
            <a:t>Comfort Zone</a:t>
          </a:r>
          <a:endParaRPr lang="en-CA" sz="2400" kern="1200">
            <a:solidFill>
              <a:schemeClr val="bg1"/>
            </a:solidFill>
            <a:latin typeface="Arial"/>
            <a:cs typeface="Arial"/>
          </a:endParaRPr>
        </a:p>
      </dsp:txBody>
      <dsp:txXfrm>
        <a:off x="2285547" y="2119441"/>
        <a:ext cx="1191363" cy="842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66BFE-E802-4ADA-8552-914F4654EA08}">
      <dsp:nvSpPr>
        <dsp:cNvPr id="0" name=""/>
        <dsp:cNvSpPr/>
      </dsp:nvSpPr>
      <dsp:spPr>
        <a:xfrm>
          <a:off x="1059" y="920890"/>
          <a:ext cx="3717933" cy="236088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8FB92D1-306B-4477-BEBE-3CD07BBC9803}">
      <dsp:nvSpPr>
        <dsp:cNvPr id="0" name=""/>
        <dsp:cNvSpPr/>
      </dsp:nvSpPr>
      <dsp:spPr>
        <a:xfrm>
          <a:off x="414162" y="1313338"/>
          <a:ext cx="3717933" cy="236088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t>Anti-Racism:</a:t>
          </a:r>
          <a:endParaRPr lang="en-US" sz="2200" kern="1200"/>
        </a:p>
      </dsp:txBody>
      <dsp:txXfrm>
        <a:off x="483310" y="1382486"/>
        <a:ext cx="3579637" cy="2222591"/>
      </dsp:txXfrm>
    </dsp:sp>
    <dsp:sp modelId="{41893019-1986-41BC-9542-549C15EA874E}">
      <dsp:nvSpPr>
        <dsp:cNvPr id="0" name=""/>
        <dsp:cNvSpPr/>
      </dsp:nvSpPr>
      <dsp:spPr>
        <a:xfrm>
          <a:off x="4545200" y="920890"/>
          <a:ext cx="3717933" cy="236088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05C74C4-B69B-4E11-BC8D-4616C235208D}">
      <dsp:nvSpPr>
        <dsp:cNvPr id="0" name=""/>
        <dsp:cNvSpPr/>
      </dsp:nvSpPr>
      <dsp:spPr>
        <a:xfrm>
          <a:off x="4958304" y="1313338"/>
          <a:ext cx="3717933" cy="236088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The active work of dismantling institutional, systemic, and structural policies, practices, and behaviours that reproduce and maintain systems of white supremacy.</a:t>
          </a:r>
        </a:p>
      </dsp:txBody>
      <dsp:txXfrm>
        <a:off x="5027452" y="1382486"/>
        <a:ext cx="3579637" cy="2222591"/>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AA977-0CA9-43F1-B30A-18097D2AFE80}" type="datetimeFigureOut">
              <a:t>7/21/2023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7B6F48-5F54-473D-934A-160DD6E45F05}" type="slidenum">
              <a:t>‹#›</a:t>
            </a:fld>
            <a:endParaRPr lang="en-US"/>
          </a:p>
        </p:txBody>
      </p:sp>
    </p:spTree>
    <p:extLst>
      <p:ext uri="{BB962C8B-B14F-4D97-AF65-F5344CB8AC3E}">
        <p14:creationId xmlns:p14="http://schemas.microsoft.com/office/powerpoint/2010/main" val="2869822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a:t>
            </a:fld>
            <a:endParaRPr lang="en-US"/>
          </a:p>
        </p:txBody>
      </p:sp>
    </p:spTree>
    <p:extLst>
      <p:ext uri="{BB962C8B-B14F-4D97-AF65-F5344CB8AC3E}">
        <p14:creationId xmlns:p14="http://schemas.microsoft.com/office/powerpoint/2010/main" val="2374423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100" dirty="0">
              <a:cs typeface="Calibri"/>
            </a:endParaRPr>
          </a:p>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10</a:t>
            </a:fld>
            <a:endParaRPr lang="en-US"/>
          </a:p>
        </p:txBody>
      </p:sp>
    </p:spTree>
    <p:extLst>
      <p:ext uri="{BB962C8B-B14F-4D97-AF65-F5344CB8AC3E}">
        <p14:creationId xmlns:p14="http://schemas.microsoft.com/office/powerpoint/2010/main" val="4211340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718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D1F1A69-31CC-874C-9B19-1B965F35AE34}" type="slidenum">
              <a:rPr lang="en-US" smtClean="0"/>
              <a:t>12</a:t>
            </a:fld>
            <a:endParaRPr lang="en-US"/>
          </a:p>
        </p:txBody>
      </p:sp>
    </p:spTree>
    <p:extLst>
      <p:ext uri="{BB962C8B-B14F-4D97-AF65-F5344CB8AC3E}">
        <p14:creationId xmlns:p14="http://schemas.microsoft.com/office/powerpoint/2010/main" val="3619010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22637-5B02-D84B-89DB-89DF06DE1950}" type="slidenum">
              <a:rPr lang="en-US" smtClean="0"/>
              <a:t>13</a:t>
            </a:fld>
            <a:endParaRPr lang="en-US"/>
          </a:p>
        </p:txBody>
      </p:sp>
    </p:spTree>
    <p:extLst>
      <p:ext uri="{BB962C8B-B14F-4D97-AF65-F5344CB8AC3E}">
        <p14:creationId xmlns:p14="http://schemas.microsoft.com/office/powerpoint/2010/main" val="903079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718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B6F48-5F54-473D-934A-160DD6E45F05}" type="slidenum">
              <a:rPr lang="en-CA" smtClean="0"/>
              <a:t>15</a:t>
            </a:fld>
            <a:endParaRPr lang="en-CA"/>
          </a:p>
        </p:txBody>
      </p:sp>
    </p:spTree>
    <p:extLst>
      <p:ext uri="{BB962C8B-B14F-4D97-AF65-F5344CB8AC3E}">
        <p14:creationId xmlns:p14="http://schemas.microsoft.com/office/powerpoint/2010/main" val="1568388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B6F48-5F54-473D-934A-160DD6E45F05}" type="slidenum">
              <a:rPr lang="en-CA" smtClean="0"/>
              <a:t>16</a:t>
            </a:fld>
            <a:endParaRPr lang="en-CA"/>
          </a:p>
        </p:txBody>
      </p:sp>
    </p:spTree>
    <p:extLst>
      <p:ext uri="{BB962C8B-B14F-4D97-AF65-F5344CB8AC3E}">
        <p14:creationId xmlns:p14="http://schemas.microsoft.com/office/powerpoint/2010/main" val="3645754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video is centered on microaggressions (generally speaking)</a:t>
            </a:r>
          </a:p>
        </p:txBody>
      </p:sp>
      <p:sp>
        <p:nvSpPr>
          <p:cNvPr id="4" name="Slide Number Placeholder 3"/>
          <p:cNvSpPr>
            <a:spLocks noGrp="1"/>
          </p:cNvSpPr>
          <p:nvPr>
            <p:ph type="sldNum" sz="quarter" idx="5"/>
          </p:nvPr>
        </p:nvSpPr>
        <p:spPr/>
        <p:txBody>
          <a:bodyPr/>
          <a:lstStyle/>
          <a:p>
            <a:fld id="{927B6F48-5F54-473D-934A-160DD6E45F05}" type="slidenum">
              <a:rPr lang="en-CA" smtClean="0"/>
              <a:t>17</a:t>
            </a:fld>
            <a:endParaRPr lang="en-CA"/>
          </a:p>
        </p:txBody>
      </p:sp>
    </p:spTree>
    <p:extLst>
      <p:ext uri="{BB962C8B-B14F-4D97-AF65-F5344CB8AC3E}">
        <p14:creationId xmlns:p14="http://schemas.microsoft.com/office/powerpoint/2010/main" val="3262229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718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20</a:t>
            </a:fld>
            <a:endParaRPr lang="en-US"/>
          </a:p>
        </p:txBody>
      </p:sp>
    </p:spTree>
    <p:extLst>
      <p:ext uri="{BB962C8B-B14F-4D97-AF65-F5344CB8AC3E}">
        <p14:creationId xmlns:p14="http://schemas.microsoft.com/office/powerpoint/2010/main" val="4270355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sz="1100" dirty="0">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2</a:t>
            </a:fld>
            <a:endParaRPr lang="en-US"/>
          </a:p>
        </p:txBody>
      </p:sp>
    </p:spTree>
    <p:extLst>
      <p:ext uri="{BB962C8B-B14F-4D97-AF65-F5344CB8AC3E}">
        <p14:creationId xmlns:p14="http://schemas.microsoft.com/office/powerpoint/2010/main" val="3004809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21</a:t>
            </a:fld>
            <a:endParaRPr lang="en-US"/>
          </a:p>
        </p:txBody>
      </p:sp>
    </p:spTree>
    <p:extLst>
      <p:ext uri="{BB962C8B-B14F-4D97-AF65-F5344CB8AC3E}">
        <p14:creationId xmlns:p14="http://schemas.microsoft.com/office/powerpoint/2010/main" val="4081050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100" dirty="0">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22</a:t>
            </a:fld>
            <a:endParaRPr lang="en-US"/>
          </a:p>
        </p:txBody>
      </p:sp>
    </p:spTree>
    <p:extLst>
      <p:ext uri="{BB962C8B-B14F-4D97-AF65-F5344CB8AC3E}">
        <p14:creationId xmlns:p14="http://schemas.microsoft.com/office/powerpoint/2010/main" val="2779981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a:p>
            <a:endParaRPr lang="en-US" dirty="0">
              <a:cs typeface="+mn-lt"/>
            </a:endParaRPr>
          </a:p>
          <a:p>
            <a:br>
              <a:rPr lang="en-US" dirty="0"/>
            </a:br>
            <a:endParaRPr lang="en-US" dirty="0"/>
          </a:p>
        </p:txBody>
      </p:sp>
    </p:spTree>
    <p:extLst>
      <p:ext uri="{BB962C8B-B14F-4D97-AF65-F5344CB8AC3E}">
        <p14:creationId xmlns:p14="http://schemas.microsoft.com/office/powerpoint/2010/main" val="2127455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24</a:t>
            </a:fld>
            <a:endParaRPr lang="en-US"/>
          </a:p>
        </p:txBody>
      </p:sp>
    </p:spTree>
    <p:extLst>
      <p:ext uri="{BB962C8B-B14F-4D97-AF65-F5344CB8AC3E}">
        <p14:creationId xmlns:p14="http://schemas.microsoft.com/office/powerpoint/2010/main" val="3081886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276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endParaRPr lang="en-US" dirty="0">
              <a:solidFill>
                <a:srgbClr val="1E1E1E"/>
              </a:solidFill>
              <a:latin typeface="Roboto"/>
              <a:ea typeface="Roboto"/>
              <a:cs typeface="Roboto"/>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26</a:t>
            </a:fld>
            <a:endParaRPr lang="en-US"/>
          </a:p>
        </p:txBody>
      </p:sp>
    </p:spTree>
    <p:extLst>
      <p:ext uri="{BB962C8B-B14F-4D97-AF65-F5344CB8AC3E}">
        <p14:creationId xmlns:p14="http://schemas.microsoft.com/office/powerpoint/2010/main" val="2623547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068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B6F48-5F54-473D-934A-160DD6E45F05}" type="slidenum">
              <a:rPr lang="en-CA" smtClean="0"/>
              <a:t>30</a:t>
            </a:fld>
            <a:endParaRPr lang="en-CA"/>
          </a:p>
        </p:txBody>
      </p:sp>
    </p:spTree>
    <p:extLst>
      <p:ext uri="{BB962C8B-B14F-4D97-AF65-F5344CB8AC3E}">
        <p14:creationId xmlns:p14="http://schemas.microsoft.com/office/powerpoint/2010/main" val="152846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100" b="1" dirty="0">
              <a:solidFill>
                <a:srgbClr val="0E101A"/>
              </a:solidFill>
              <a:latin typeface="+mn-lt"/>
              <a:cs typeface="Arial"/>
            </a:endParaRPr>
          </a:p>
          <a:p>
            <a:pPr fontAlgn="base"/>
            <a:br>
              <a:rPr lang="en-US" sz="3200" dirty="0">
                <a:latin typeface="Calibri" panose="020F0502020204030204" pitchFamily="34" charset="0"/>
                <a:cs typeface="Calibri"/>
              </a:rPr>
            </a:br>
            <a:endParaRPr lang="en-US" sz="3200" dirty="0">
              <a:solidFill>
                <a:srgbClr val="000000"/>
              </a:solidFill>
              <a:latin typeface="Calibri" panose="020F0502020204030204" pitchFamily="34" charset="0"/>
            </a:endParaRPr>
          </a:p>
          <a:p>
            <a:br>
              <a:rPr lang="en-US" sz="3200" dirty="0">
                <a:latin typeface="Calibri" panose="020F0502020204030204" pitchFamily="34" charset="0"/>
                <a:cs typeface="Calibri"/>
              </a:rPr>
            </a:br>
            <a:endParaRPr lang="en-US" dirty="0"/>
          </a:p>
        </p:txBody>
      </p:sp>
    </p:spTree>
    <p:extLst>
      <p:ext uri="{BB962C8B-B14F-4D97-AF65-F5344CB8AC3E}">
        <p14:creationId xmlns:p14="http://schemas.microsoft.com/office/powerpoint/2010/main" val="774648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100" baseline="0" dirty="0">
              <a:latin typeface="+mn-lt"/>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33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5</a:t>
            </a:fld>
            <a:endParaRPr lang="en-US"/>
          </a:p>
        </p:txBody>
      </p:sp>
    </p:spTree>
    <p:extLst>
      <p:ext uri="{BB962C8B-B14F-4D97-AF65-F5344CB8AC3E}">
        <p14:creationId xmlns:p14="http://schemas.microsoft.com/office/powerpoint/2010/main" val="601247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718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7</a:t>
            </a:fld>
            <a:endParaRPr lang="en-US"/>
          </a:p>
        </p:txBody>
      </p:sp>
    </p:spTree>
    <p:extLst>
      <p:ext uri="{BB962C8B-B14F-4D97-AF65-F5344CB8AC3E}">
        <p14:creationId xmlns:p14="http://schemas.microsoft.com/office/powerpoint/2010/main" val="2741401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927B6F48-5F54-473D-934A-160DD6E45F05}" type="slidenum">
              <a:rPr lang="en-US"/>
              <a:t>8</a:t>
            </a:fld>
            <a:endParaRPr lang="en-US"/>
          </a:p>
        </p:txBody>
      </p:sp>
    </p:spTree>
    <p:extLst>
      <p:ext uri="{BB962C8B-B14F-4D97-AF65-F5344CB8AC3E}">
        <p14:creationId xmlns:p14="http://schemas.microsoft.com/office/powerpoint/2010/main" val="927745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100" dirty="0">
              <a:cs typeface="Calibri"/>
            </a:endParaRPr>
          </a:p>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9</a:t>
            </a:fld>
            <a:endParaRPr lang="en-US"/>
          </a:p>
        </p:txBody>
      </p:sp>
    </p:spTree>
    <p:extLst>
      <p:ext uri="{BB962C8B-B14F-4D97-AF65-F5344CB8AC3E}">
        <p14:creationId xmlns:p14="http://schemas.microsoft.com/office/powerpoint/2010/main" val="640116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452740" y="5670949"/>
            <a:ext cx="3775163" cy="724754"/>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6816881"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2" y="2642329"/>
            <a:ext cx="1541277"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7/21/2023</a:t>
            </a:fld>
            <a:endParaRPr lang="en-US"/>
          </a:p>
        </p:txBody>
      </p:sp>
      <p:sp>
        <p:nvSpPr>
          <p:cNvPr id="8"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155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3" y="1396192"/>
            <a:ext cx="5619624" cy="670270"/>
          </a:xfrm>
        </p:spPr>
        <p:txBody>
          <a:bodyPr anchor="b">
            <a:noAutofit/>
          </a:bodyPr>
          <a:lstStyle>
            <a:lvl1pPr marL="0" indent="0">
              <a:buNone/>
              <a:defRPr sz="2800" b="1" baseline="0">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259883" y="2184402"/>
            <a:ext cx="5619624"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3" y="1396192"/>
            <a:ext cx="5593459" cy="670270"/>
          </a:xfrm>
        </p:spPr>
        <p:txBody>
          <a:bodyPr anchor="b">
            <a:normAutofit/>
          </a:bodyPr>
          <a:lstStyle>
            <a:lvl1pPr marL="0" indent="0">
              <a:buNone/>
              <a:defRPr sz="28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36153" y="2184402"/>
            <a:ext cx="5593459"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6" y="434112"/>
            <a:ext cx="11569729" cy="895927"/>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7/21/2023</a:t>
            </a:fld>
            <a:endParaRPr lang="en-US"/>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7/21/2023</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7/21/2023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E55829F-8847-4C2A-8DD0-690EAD78E53F}" type="datetime1">
              <a:rPr lang="en-US" smtClean="0"/>
              <a:t>7/21/2023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4"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87613" y="6335313"/>
            <a:ext cx="1181115" cy="250337"/>
          </a:xfrm>
        </p:spPr>
        <p:txBody>
          <a:bodyPr/>
          <a:lstStyle/>
          <a:p>
            <a:fld id="{5FDFC970-B950-4395-A833-47227D4A68CA}" type="datetime1">
              <a:rPr lang="en-US" smtClean="0"/>
              <a:t>7/21/2023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5"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5"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5"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92948" y="6335313"/>
            <a:ext cx="1181115" cy="250337"/>
          </a:xfrm>
        </p:spPr>
        <p:txBody>
          <a:bodyPr/>
          <a:lstStyle/>
          <a:p>
            <a:fld id="{5FDFC970-B950-4395-A833-47227D4A68CA}" type="datetime1">
              <a:rPr lang="en-US" smtClean="0"/>
              <a:t>7/21/2023</a:t>
            </a:fld>
            <a:endParaRPr lang="en-US"/>
          </a:p>
        </p:txBody>
      </p:sp>
      <p:sp>
        <p:nvSpPr>
          <p:cNvPr id="4" name="Footer Placeholder 3"/>
          <p:cNvSpPr>
            <a:spLocks noGrp="1"/>
          </p:cNvSpPr>
          <p:nvPr>
            <p:ph type="ftr" sz="quarter" idx="11"/>
          </p:nvPr>
        </p:nvSpPr>
        <p:spPr>
          <a:xfrm>
            <a:off x="259884" y="6335313"/>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4479637" y="6335313"/>
            <a:ext cx="1300273"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5" y="2409026"/>
            <a:ext cx="4950695"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6"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6"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7/21/2023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46772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7/21/2023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666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lvl1pPr>
              <a:defRPr>
                <a:solidFill>
                  <a:schemeClr val="bg1"/>
                </a:solidFill>
              </a:defRPr>
            </a:lvl1pPr>
          </a:lstStyle>
          <a:p>
            <a:fld id="{5FDFC970-B950-4395-A833-47227D4A68CA}" type="datetime1">
              <a:rPr lang="en-US" smtClean="0"/>
              <a:pPr/>
              <a:t>7/21/2023</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0350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9154" y="546789"/>
            <a:ext cx="8533695" cy="4157128"/>
          </a:xfrm>
          <a:prstGeom prst="rect">
            <a:avLst/>
          </a:prstGeom>
        </p:spPr>
      </p:pic>
      <p:sp>
        <p:nvSpPr>
          <p:cNvPr id="2"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7/21/2023</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8" name="Group 7"/>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2696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1"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7/21/2023</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stretch>
            <a:fillRect/>
          </a:stretch>
        </p:blipFill>
        <p:spPr>
          <a:xfrm>
            <a:off x="452740" y="5670949"/>
            <a:ext cx="3775163" cy="724754"/>
          </a:xfrm>
          <a:prstGeom prst="rect">
            <a:avLst/>
          </a:prstGeom>
        </p:spPr>
      </p:pic>
      <p:sp>
        <p:nvSpPr>
          <p:cNvPr id="15"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3183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Date Placeholder 5"/>
          <p:cNvSpPr>
            <a:spLocks noGrp="1"/>
          </p:cNvSpPr>
          <p:nvPr>
            <p:ph type="dt" sz="half" idx="10"/>
          </p:nvPr>
        </p:nvSpPr>
        <p:spPr/>
        <p:txBody>
          <a:bodyPr/>
          <a:lstStyle/>
          <a:p>
            <a:fld id="{0A368D4B-3D0A-49AB-8EA2-2DC8CB4594DB}" type="datetime1">
              <a:rPr lang="en-US" smtClean="0"/>
              <a:t>7/21/2023</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3010665" y="1122373"/>
            <a:ext cx="6170673"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bg1"/>
                </a:solidFill>
                <a:latin typeface="Verdana" charset="0"/>
                <a:ea typeface="Verdana" charset="0"/>
                <a:cs typeface="Verdana" charset="0"/>
              </a:defRPr>
            </a:lvl1pPr>
          </a:lstStyle>
          <a:p>
            <a:pPr marL="0" lvl="0" algn="ctr">
              <a:lnSpc>
                <a:spcPct val="75000"/>
              </a:lnSpc>
            </a:pPr>
            <a:r>
              <a:rPr lang="en-US"/>
              <a:t>click to edit master closing slide</a:t>
            </a:r>
          </a:p>
        </p:txBody>
      </p:sp>
    </p:spTree>
    <p:extLst>
      <p:ext uri="{BB962C8B-B14F-4D97-AF65-F5344CB8AC3E}">
        <p14:creationId xmlns:p14="http://schemas.microsoft.com/office/powerpoint/2010/main" val="37220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64873" y="569467"/>
            <a:ext cx="11462255"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dirty="0"/>
              <a:t>2SLGBTQ+</a:t>
            </a:r>
            <a:r>
              <a:rPr spc="-20" dirty="0"/>
              <a:t> </a:t>
            </a:r>
            <a:r>
              <a:rPr spc="-5" dirty="0"/>
              <a:t>Fundamentals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7/21/2023</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dirty="0"/>
              <a:t>PAGE</a:t>
            </a:r>
            <a:r>
              <a:rPr spc="290" dirty="0"/>
              <a:t> </a:t>
            </a:r>
            <a:fld id="{81D60167-4931-47E6-BA6A-407CBD079E47}" type="slidenum">
              <a:rPr dirty="0"/>
              <a:pPr marL="12700">
                <a:lnSpc>
                  <a:spcPct val="100000"/>
                </a:lnSpc>
                <a:spcBef>
                  <a:spcPts val="105"/>
                </a:spcBef>
              </a:pPr>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Impact"/>
                <a:cs typeface="Impact"/>
              </a:defRPr>
            </a:lvl1pPr>
          </a:lstStyle>
          <a:p>
            <a:endParaRPr/>
          </a:p>
        </p:txBody>
      </p:sp>
      <p:sp>
        <p:nvSpPr>
          <p:cNvPr id="3" name="Holder 3"/>
          <p:cNvSpPr>
            <a:spLocks noGrp="1"/>
          </p:cNvSpPr>
          <p:nvPr>
            <p:ph type="body" idx="1"/>
          </p:nvPr>
        </p:nvSpPr>
        <p:spPr/>
        <p:txBody>
          <a:bodyPr lIns="0" tIns="0" rIns="0" bIns="0"/>
          <a:lstStyle>
            <a:lvl1pPr>
              <a:defRPr sz="2600" b="0" i="0">
                <a:solidFill>
                  <a:schemeClr val="tx1"/>
                </a:solidFill>
                <a:latin typeface="Georgia"/>
                <a:cs typeface="Georgia"/>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dirty="0"/>
              <a:t>2SLGBTQ+</a:t>
            </a:r>
            <a:r>
              <a:rPr spc="-20" dirty="0"/>
              <a:t> </a:t>
            </a:r>
            <a:r>
              <a:rPr spc="-5" dirty="0"/>
              <a:t>Fundamentals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7/21/2023</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dirty="0"/>
              <a:t>PAGE</a:t>
            </a:r>
            <a:r>
              <a:rPr spc="290" dirty="0"/>
              <a:t> </a:t>
            </a:r>
            <a:fld id="{81D60167-4931-47E6-BA6A-407CBD079E47}" type="slidenum">
              <a:rPr dirty="0"/>
              <a:pPr marL="12700">
                <a:lnSpc>
                  <a:spcPct val="100000"/>
                </a:lnSpc>
                <a:spcBef>
                  <a:spcPts val="105"/>
                </a:spcBef>
              </a:pPr>
              <a:t>‹#›</a:t>
            </a:fld>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Impact"/>
                <a:cs typeface="Impact"/>
              </a:defRPr>
            </a:lvl1pPr>
          </a:lstStyle>
          <a:p>
            <a:endParaRPr/>
          </a:p>
        </p:txBody>
      </p:sp>
      <p:sp>
        <p:nvSpPr>
          <p:cNvPr id="3" name="Holder 3"/>
          <p:cNvSpPr>
            <a:spLocks noGrp="1"/>
          </p:cNvSpPr>
          <p:nvPr>
            <p:ph sz="half" idx="2"/>
          </p:nvPr>
        </p:nvSpPr>
        <p:spPr>
          <a:xfrm>
            <a:off x="609600" y="1577340"/>
            <a:ext cx="530352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001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dirty="0"/>
              <a:t>2SLGBTQ+</a:t>
            </a:r>
            <a:r>
              <a:rPr spc="-20" dirty="0"/>
              <a:t> </a:t>
            </a:r>
            <a:r>
              <a:rPr spc="-5" dirty="0"/>
              <a:t>Fundamentals</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7/21/2023</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dirty="0"/>
              <a:t>PAGE</a:t>
            </a:r>
            <a:r>
              <a:rPr spc="290" dirty="0"/>
              <a:t> </a:t>
            </a:r>
            <a:fld id="{81D60167-4931-47E6-BA6A-407CBD079E47}" type="slidenum">
              <a:rPr dirty="0"/>
              <a:pPr marL="12700">
                <a:lnSpc>
                  <a:spcPct val="100000"/>
                </a:lnSpc>
                <a:spcBef>
                  <a:spcPts val="105"/>
                </a:spcBef>
              </a:pPr>
              <a:t>‹#›</a:t>
            </a:fld>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Impact"/>
                <a:cs typeface="Impact"/>
              </a:defRPr>
            </a:lvl1pPr>
          </a:lstStyle>
          <a:p>
            <a:endParaRPr/>
          </a:p>
        </p:txBody>
      </p:sp>
      <p:sp>
        <p:nvSpPr>
          <p:cNvPr id="3" name="Holder 3"/>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dirty="0"/>
              <a:t>2SLGBTQ+</a:t>
            </a:r>
            <a:r>
              <a:rPr spc="-20" dirty="0"/>
              <a:t> </a:t>
            </a:r>
            <a:r>
              <a:rPr spc="-5" dirty="0"/>
              <a:t>Fundamentals</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7/21/2023</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dirty="0"/>
              <a:t>PAGE</a:t>
            </a:r>
            <a:r>
              <a:rPr spc="290" dirty="0"/>
              <a:t> </a:t>
            </a:r>
            <a:fld id="{81D60167-4931-47E6-BA6A-407CBD079E47}" type="slidenum">
              <a:rPr dirty="0"/>
              <a:pPr marL="12700">
                <a:lnSpc>
                  <a:spcPct val="100000"/>
                </a:lnSpc>
                <a:spcBef>
                  <a:spcPts val="105"/>
                </a:spcBef>
              </a:pPr>
              <a:t>‹#›</a:t>
            </a:fld>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dirty="0"/>
              <a:t>2SLGBTQ+</a:t>
            </a:r>
            <a:r>
              <a:rPr spc="-20" dirty="0"/>
              <a:t> </a:t>
            </a:r>
            <a:r>
              <a:rPr spc="-5" dirty="0"/>
              <a:t>Fundamentals</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7/21/2023</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dirty="0"/>
              <a:t>PAGE</a:t>
            </a:r>
            <a:r>
              <a:rPr spc="290" dirty="0"/>
              <a:t> </a:t>
            </a:r>
            <a:fld id="{81D60167-4931-47E6-BA6A-407CBD079E47}" type="slidenum">
              <a:rPr dirty="0"/>
              <a:pPr marL="12700">
                <a:lnSpc>
                  <a:spcPct val="100000"/>
                </a:lnSpc>
                <a:spcBef>
                  <a:spcPts val="105"/>
                </a:spcBef>
              </a:pPr>
              <a:t>‹#›</a:t>
            </a:fld>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452740" y="5670949"/>
            <a:ext cx="3775163" cy="724754"/>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6816881"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2" y="2642329"/>
            <a:ext cx="1541277"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7/21/2023</a:t>
            </a:fld>
            <a:endParaRPr lang="en-US"/>
          </a:p>
        </p:txBody>
      </p:sp>
      <p:sp>
        <p:nvSpPr>
          <p:cNvPr id="8"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155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1"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7/21/2023</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stretch>
            <a:fillRect/>
          </a:stretch>
        </p:blipFill>
        <p:spPr>
          <a:xfrm>
            <a:off x="452740" y="5670949"/>
            <a:ext cx="3775163" cy="724754"/>
          </a:xfrm>
          <a:prstGeom prst="rect">
            <a:avLst/>
          </a:prstGeom>
        </p:spPr>
      </p:pic>
      <p:sp>
        <p:nvSpPr>
          <p:cNvPr id="15"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3183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7/21/2023</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8"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5289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7/21/2023</a:t>
            </a:fld>
            <a:endParaRPr lang="en-US"/>
          </a:p>
        </p:txBody>
      </p:sp>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5010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7/21/2023</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8"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5289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D4B0C9-B47E-4B33-A656-C78D1805DA95}" type="datetime1">
              <a:rPr lang="en-US" smtClean="0"/>
              <a:t>7/21/2023</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7"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5"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3" y="685060"/>
            <a:ext cx="1420859" cy="286052"/>
          </a:xfrm>
        </p:spPr>
        <p:txBody>
          <a:bodyPr anchor="ctr">
            <a:noAutofit/>
          </a:bodyPr>
          <a:lstStyle>
            <a:lvl1pPr marL="0" indent="0" algn="ctr">
              <a:buNone/>
              <a:defRPr sz="10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7/21/2023</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6" y="434112"/>
            <a:ext cx="7046081" cy="895927"/>
          </a:xfrm>
        </p:spPr>
        <p:txBody>
          <a:bodyPr tIns="182880"/>
          <a:lstStyle>
            <a:lvl1pPr>
              <a:defRPr cap="all" baseline="0"/>
            </a:lvl1pPr>
          </a:lstStyle>
          <a:p>
            <a:r>
              <a:rPr lang="en-US"/>
              <a:t>Click to edit Master title style</a:t>
            </a:r>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4" y="1709742"/>
            <a:ext cx="9399507" cy="2852737"/>
          </a:xfrm>
        </p:spPr>
        <p:txBody>
          <a:bodyPr anchor="b">
            <a:normAutofit/>
          </a:bodyPr>
          <a:lstStyle>
            <a:lvl1pPr algn="l">
              <a:defRPr sz="4000"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4" y="4589467"/>
            <a:ext cx="9399507" cy="1500187"/>
          </a:xfrm>
        </p:spPr>
        <p:txBody>
          <a:bodyPr>
            <a:normAutofit/>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7/21/2023</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960523" y="1692454"/>
            <a:ext cx="6933512" cy="1331092"/>
          </a:xfrm>
          <a:prstGeom prst="rect">
            <a:avLst/>
          </a:prstGeom>
        </p:spPr>
      </p:pic>
      <p:sp>
        <p:nvSpPr>
          <p:cNvPr id="2" name="Title 1"/>
          <p:cNvSpPr>
            <a:spLocks noGrp="1"/>
          </p:cNvSpPr>
          <p:nvPr>
            <p:ph type="ctrTitle" hasCustomPrompt="1"/>
          </p:nvPr>
        </p:nvSpPr>
        <p:spPr>
          <a:xfrm>
            <a:off x="960523"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3" y="4947817"/>
            <a:ext cx="8770620" cy="666549"/>
          </a:xfrm>
        </p:spPr>
        <p:txBody>
          <a:bodyPr anchor="t">
            <a:normAutofit/>
          </a:bodyPr>
          <a:lstStyle>
            <a:lvl1pPr marL="0" indent="0" algn="l">
              <a:buNone/>
              <a:defRPr sz="24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EFF9E2-52BD-4C8D-9C57-79F661DB94A1}" type="datetime1">
              <a:rPr lang="en-US" smtClean="0"/>
              <a:t>7/21/2023</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6" y="434112"/>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4" y="1413164"/>
            <a:ext cx="5586855"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4" y="1413164"/>
            <a:ext cx="5658620"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081881F3-AB4F-4026-8B03-DBF7475676B1}" type="datetime1">
              <a:rPr lang="en-US" smtClean="0"/>
              <a:t>7/21/2023</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3" y="1396192"/>
            <a:ext cx="5619624" cy="670270"/>
          </a:xfrm>
        </p:spPr>
        <p:txBody>
          <a:bodyPr anchor="b">
            <a:noAutofit/>
          </a:bodyPr>
          <a:lstStyle>
            <a:lvl1pPr marL="0" indent="0">
              <a:buNone/>
              <a:defRPr sz="2800" b="1" baseline="0">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259883" y="2184402"/>
            <a:ext cx="5619624"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3" y="1396192"/>
            <a:ext cx="5593459" cy="670270"/>
          </a:xfrm>
        </p:spPr>
        <p:txBody>
          <a:bodyPr anchor="b">
            <a:normAutofit/>
          </a:bodyPr>
          <a:lstStyle>
            <a:lvl1pPr marL="0" indent="0">
              <a:buNone/>
              <a:defRPr sz="28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36153" y="2184402"/>
            <a:ext cx="5593459"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6" y="434112"/>
            <a:ext cx="11569729" cy="895927"/>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7/21/2023</a:t>
            </a:fld>
            <a:endParaRPr lang="en-US"/>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7/21/2023</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7/21/2023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E55829F-8847-4C2A-8DD0-690EAD78E53F}" type="datetime1">
              <a:rPr lang="en-US" smtClean="0"/>
              <a:t>7/21/2023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4"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87613" y="6335313"/>
            <a:ext cx="1181115" cy="250337"/>
          </a:xfrm>
        </p:spPr>
        <p:txBody>
          <a:bodyPr/>
          <a:lstStyle/>
          <a:p>
            <a:fld id="{5FDFC970-B950-4395-A833-47227D4A68CA}" type="datetime1">
              <a:rPr lang="en-US" smtClean="0"/>
              <a:t>7/21/2023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5"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5"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7/21/2023</a:t>
            </a:fld>
            <a:endParaRPr lang="en-US"/>
          </a:p>
        </p:txBody>
      </p:sp>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5010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5"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92948" y="6335313"/>
            <a:ext cx="1181115" cy="250337"/>
          </a:xfrm>
        </p:spPr>
        <p:txBody>
          <a:bodyPr/>
          <a:lstStyle/>
          <a:p>
            <a:fld id="{5FDFC970-B950-4395-A833-47227D4A68CA}" type="datetime1">
              <a:rPr lang="en-US" smtClean="0"/>
              <a:t>7/21/2023</a:t>
            </a:fld>
            <a:endParaRPr lang="en-US"/>
          </a:p>
        </p:txBody>
      </p:sp>
      <p:sp>
        <p:nvSpPr>
          <p:cNvPr id="4" name="Footer Placeholder 3"/>
          <p:cNvSpPr>
            <a:spLocks noGrp="1"/>
          </p:cNvSpPr>
          <p:nvPr>
            <p:ph type="ftr" sz="quarter" idx="11"/>
          </p:nvPr>
        </p:nvSpPr>
        <p:spPr>
          <a:xfrm>
            <a:off x="259884" y="6335313"/>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4479637" y="6335313"/>
            <a:ext cx="1300273"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5" y="2409026"/>
            <a:ext cx="4950695"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6"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6"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7/21/2023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46772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7/21/2023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666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lvl1pPr>
              <a:defRPr>
                <a:solidFill>
                  <a:schemeClr val="bg1"/>
                </a:solidFill>
              </a:defRPr>
            </a:lvl1pPr>
          </a:lstStyle>
          <a:p>
            <a:fld id="{5FDFC970-B950-4395-A833-47227D4A68CA}" type="datetime1">
              <a:rPr lang="en-US" smtClean="0"/>
              <a:pPr/>
              <a:t>7/21/2023</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0350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9154" y="546789"/>
            <a:ext cx="8533695" cy="4157128"/>
          </a:xfrm>
          <a:prstGeom prst="rect">
            <a:avLst/>
          </a:prstGeom>
        </p:spPr>
      </p:pic>
      <p:sp>
        <p:nvSpPr>
          <p:cNvPr id="2"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7/21/2023</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8" name="Group 7"/>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2696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18A6F62-5352-3145-9BE0-543E6C199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08" r="2878"/>
          <a:stretch/>
        </p:blipFill>
        <p:spPr>
          <a:xfrm>
            <a:off x="-365008" y="398874"/>
            <a:ext cx="12557008" cy="6459127"/>
          </a:xfrm>
          <a:prstGeom prst="rect">
            <a:avLst/>
          </a:prstGeom>
        </p:spPr>
      </p:pic>
      <p:sp>
        <p:nvSpPr>
          <p:cNvPr id="6" name="Date Placeholder 5"/>
          <p:cNvSpPr>
            <a:spLocks noGrp="1"/>
          </p:cNvSpPr>
          <p:nvPr>
            <p:ph type="dt" sz="half" idx="10"/>
          </p:nvPr>
        </p:nvSpPr>
        <p:spPr/>
        <p:txBody>
          <a:bodyPr/>
          <a:lstStyle/>
          <a:p>
            <a:fld id="{0A368D4B-3D0A-49AB-8EA2-2DC8CB4594DB}" type="datetime1">
              <a:rPr lang="en-US" smtClean="0"/>
              <a:t>7/21/2023</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3010662" y="1748224"/>
            <a:ext cx="6170673"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bg1"/>
                </a:solidFill>
                <a:latin typeface="Verdana" charset="0"/>
                <a:ea typeface="Verdana" charset="0"/>
                <a:cs typeface="Verdana" charset="0"/>
              </a:defRPr>
            </a:lvl1pPr>
          </a:lstStyle>
          <a:p>
            <a:pPr marL="0" lvl="0" algn="ctr">
              <a:lnSpc>
                <a:spcPct val="75000"/>
              </a:lnSpc>
            </a:pPr>
            <a:r>
              <a:rPr lang="en-US"/>
              <a:t>click to edit master closing slide</a:t>
            </a:r>
          </a:p>
        </p:txBody>
      </p:sp>
    </p:spTree>
    <p:extLst>
      <p:ext uri="{BB962C8B-B14F-4D97-AF65-F5344CB8AC3E}">
        <p14:creationId xmlns:p14="http://schemas.microsoft.com/office/powerpoint/2010/main" val="37220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D4B0C9-B47E-4B33-A656-C78D1805DA95}" type="datetime1">
              <a:rPr lang="en-US" smtClean="0"/>
              <a:t>7/21/2023</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7"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5"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3" y="685060"/>
            <a:ext cx="1420859" cy="286052"/>
          </a:xfrm>
        </p:spPr>
        <p:txBody>
          <a:bodyPr anchor="ctr">
            <a:noAutofit/>
          </a:bodyPr>
          <a:lstStyle>
            <a:lvl1pPr marL="0" indent="0" algn="ctr">
              <a:buNone/>
              <a:defRPr sz="10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7/21/2023</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6" y="434112"/>
            <a:ext cx="7046081" cy="895927"/>
          </a:xfrm>
        </p:spPr>
        <p:txBody>
          <a:bodyPr tIns="182880"/>
          <a:lstStyle>
            <a:lvl1pPr>
              <a:defRPr cap="all" baseline="0"/>
            </a:lvl1pPr>
          </a:lstStyle>
          <a:p>
            <a:r>
              <a:rPr lang="en-US"/>
              <a:t>Click to edit Master title style</a:t>
            </a:r>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4" y="1709742"/>
            <a:ext cx="9399507" cy="2852737"/>
          </a:xfrm>
        </p:spPr>
        <p:txBody>
          <a:bodyPr anchor="b">
            <a:normAutofit/>
          </a:bodyPr>
          <a:lstStyle>
            <a:lvl1pPr algn="l">
              <a:defRPr sz="4000"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4" y="4589467"/>
            <a:ext cx="9399507" cy="1500187"/>
          </a:xfrm>
        </p:spPr>
        <p:txBody>
          <a:bodyPr>
            <a:normAutofit/>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7/21/2023</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960523" y="1692454"/>
            <a:ext cx="6933512" cy="1331092"/>
          </a:xfrm>
          <a:prstGeom prst="rect">
            <a:avLst/>
          </a:prstGeom>
        </p:spPr>
      </p:pic>
      <p:sp>
        <p:nvSpPr>
          <p:cNvPr id="2" name="Title 1"/>
          <p:cNvSpPr>
            <a:spLocks noGrp="1"/>
          </p:cNvSpPr>
          <p:nvPr>
            <p:ph type="ctrTitle" hasCustomPrompt="1"/>
          </p:nvPr>
        </p:nvSpPr>
        <p:spPr>
          <a:xfrm>
            <a:off x="960523"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3" y="4947817"/>
            <a:ext cx="8770620" cy="666549"/>
          </a:xfrm>
        </p:spPr>
        <p:txBody>
          <a:bodyPr anchor="t">
            <a:normAutofit/>
          </a:bodyPr>
          <a:lstStyle>
            <a:lvl1pPr marL="0" indent="0" algn="l">
              <a:buNone/>
              <a:defRPr sz="24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EFF9E2-52BD-4C8D-9C57-79F661DB94A1}" type="datetime1">
              <a:rPr lang="en-US" smtClean="0"/>
              <a:t>7/21/2023</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6" y="434112"/>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4" y="1413164"/>
            <a:ext cx="5586855"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4" y="1413164"/>
            <a:ext cx="5658620"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081881F3-AB4F-4026-8B03-DBF7475676B1}" type="datetime1">
              <a:rPr lang="en-US" smtClean="0"/>
              <a:t>7/21/2023</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6.jp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2.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3.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9103724" y="6147743"/>
            <a:ext cx="2747288" cy="527423"/>
          </a:xfrm>
          <a:prstGeom prst="rect">
            <a:avLst/>
          </a:prstGeom>
        </p:spPr>
      </p:pic>
      <p:sp>
        <p:nvSpPr>
          <p:cNvPr id="2" name="Title Placeholder 1"/>
          <p:cNvSpPr>
            <a:spLocks noGrp="1"/>
          </p:cNvSpPr>
          <p:nvPr>
            <p:ph type="title"/>
          </p:nvPr>
        </p:nvSpPr>
        <p:spPr>
          <a:xfrm>
            <a:off x="259886" y="434112"/>
            <a:ext cx="11569729" cy="895927"/>
          </a:xfrm>
          <a:prstGeom prst="rect">
            <a:avLst/>
          </a:prstGeom>
        </p:spPr>
        <p:txBody>
          <a:bodyPr vert="horz" lIns="91440" tIns="9144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5" y="1413167"/>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184752" y="6335313"/>
            <a:ext cx="1338219"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7/21/2023</a:t>
            </a:fld>
            <a:endParaRPr lang="en-US"/>
          </a:p>
        </p:txBody>
      </p:sp>
      <p:sp>
        <p:nvSpPr>
          <p:cNvPr id="5" name="Footer Placeholder 4"/>
          <p:cNvSpPr>
            <a:spLocks noGrp="1"/>
          </p:cNvSpPr>
          <p:nvPr>
            <p:ph type="ftr" sz="quarter" idx="3"/>
          </p:nvPr>
        </p:nvSpPr>
        <p:spPr>
          <a:xfrm>
            <a:off x="259884" y="6335313"/>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7999" y="6335313"/>
            <a:ext cx="1170281"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70" r:id="rId5"/>
    <p:sldLayoutId id="2147483693" r:id="rId6"/>
    <p:sldLayoutId id="2147483671" r:id="rId7"/>
    <p:sldLayoutId id="2147483690" r:id="rId8"/>
    <p:sldLayoutId id="2147483672" r:id="rId9"/>
    <p:sldLayoutId id="2147483673" r:id="rId10"/>
    <p:sldLayoutId id="2147483674" r:id="rId11"/>
    <p:sldLayoutId id="2147483675" r:id="rId12"/>
    <p:sldLayoutId id="2147483710" r:id="rId13"/>
    <p:sldLayoutId id="2147483717" r:id="rId14"/>
    <p:sldLayoutId id="2147483718" r:id="rId15"/>
    <p:sldLayoutId id="2147483719" r:id="rId16"/>
    <p:sldLayoutId id="2147483720" r:id="rId17"/>
    <p:sldLayoutId id="2147483721" r:id="rId18"/>
    <p:sldLayoutId id="2147483712" r:id="rId19"/>
    <p:sldLayoutId id="214748371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85000"/>
        </a:lnSpc>
        <a:spcBef>
          <a:spcPct val="0"/>
        </a:spcBef>
        <a:buNone/>
        <a:defRPr sz="3600" b="0" kern="1200" spc="51" baseline="0">
          <a:solidFill>
            <a:schemeClr val="tx1"/>
          </a:solidFill>
          <a:latin typeface="+mj-lt"/>
          <a:ea typeface="+mj-ea"/>
          <a:cs typeface="+mj-cs"/>
        </a:defRPr>
      </a:lvl1pPr>
    </p:titleStyle>
    <p:body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9141230" y="6189935"/>
            <a:ext cx="2662900" cy="464132"/>
          </a:xfrm>
          <a:prstGeom prst="rect">
            <a:avLst/>
          </a:prstGeom>
        </p:spPr>
      </p:pic>
      <p:sp>
        <p:nvSpPr>
          <p:cNvPr id="17" name="bg object 17"/>
          <p:cNvSpPr/>
          <p:nvPr/>
        </p:nvSpPr>
        <p:spPr>
          <a:xfrm>
            <a:off x="1" y="198583"/>
            <a:ext cx="3051387" cy="198755"/>
          </a:xfrm>
          <a:custGeom>
            <a:avLst/>
            <a:gdLst/>
            <a:ahLst/>
            <a:cxnLst/>
            <a:rect l="l" t="t" r="r" b="b"/>
            <a:pathLst>
              <a:path w="2288540" h="198754">
                <a:moveTo>
                  <a:pt x="0" y="198582"/>
                </a:moveTo>
                <a:lnTo>
                  <a:pt x="2288112" y="198582"/>
                </a:lnTo>
                <a:lnTo>
                  <a:pt x="2288112" y="0"/>
                </a:lnTo>
                <a:lnTo>
                  <a:pt x="0" y="0"/>
                </a:lnTo>
                <a:lnTo>
                  <a:pt x="0" y="198582"/>
                </a:lnTo>
                <a:close/>
              </a:path>
            </a:pathLst>
          </a:custGeom>
          <a:solidFill>
            <a:srgbClr val="FFFFAA"/>
          </a:solidFill>
        </p:spPr>
        <p:txBody>
          <a:bodyPr wrap="square" lIns="0" tIns="0" rIns="0" bIns="0" rtlCol="0"/>
          <a:lstStyle/>
          <a:p>
            <a:endParaRPr sz="1800"/>
          </a:p>
        </p:txBody>
      </p:sp>
      <p:sp>
        <p:nvSpPr>
          <p:cNvPr id="18" name="bg object 18"/>
          <p:cNvSpPr/>
          <p:nvPr/>
        </p:nvSpPr>
        <p:spPr>
          <a:xfrm>
            <a:off x="3050818" y="198583"/>
            <a:ext cx="3047153"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EA3D"/>
          </a:solidFill>
        </p:spPr>
        <p:txBody>
          <a:bodyPr wrap="square" lIns="0" tIns="0" rIns="0" bIns="0" rtlCol="0"/>
          <a:lstStyle/>
          <a:p>
            <a:endParaRPr sz="1800"/>
          </a:p>
        </p:txBody>
      </p:sp>
      <p:sp>
        <p:nvSpPr>
          <p:cNvPr id="19" name="bg object 19"/>
          <p:cNvSpPr/>
          <p:nvPr/>
        </p:nvSpPr>
        <p:spPr>
          <a:xfrm>
            <a:off x="6097878" y="198583"/>
            <a:ext cx="3047153"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D54F"/>
          </a:solidFill>
        </p:spPr>
        <p:txBody>
          <a:bodyPr wrap="square" lIns="0" tIns="0" rIns="0" bIns="0" rtlCol="0"/>
          <a:lstStyle/>
          <a:p>
            <a:endParaRPr sz="1800"/>
          </a:p>
        </p:txBody>
      </p:sp>
      <p:sp>
        <p:nvSpPr>
          <p:cNvPr id="20" name="bg object 20"/>
          <p:cNvSpPr/>
          <p:nvPr/>
        </p:nvSpPr>
        <p:spPr>
          <a:xfrm>
            <a:off x="9144940" y="198583"/>
            <a:ext cx="3047153"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E4B429"/>
          </a:solidFill>
        </p:spPr>
        <p:txBody>
          <a:bodyPr wrap="square" lIns="0" tIns="0" rIns="0" bIns="0" rtlCol="0"/>
          <a:lstStyle/>
          <a:p>
            <a:endParaRPr sz="1800"/>
          </a:p>
        </p:txBody>
      </p:sp>
      <p:sp>
        <p:nvSpPr>
          <p:cNvPr id="21" name="bg object 21"/>
          <p:cNvSpPr/>
          <p:nvPr/>
        </p:nvSpPr>
        <p:spPr>
          <a:xfrm>
            <a:off x="0" y="1"/>
            <a:ext cx="12192000" cy="198755"/>
          </a:xfrm>
          <a:custGeom>
            <a:avLst/>
            <a:gdLst/>
            <a:ahLst/>
            <a:cxnLst/>
            <a:rect l="l" t="t" r="r" b="b"/>
            <a:pathLst>
              <a:path w="9144000" h="198755">
                <a:moveTo>
                  <a:pt x="9143998" y="0"/>
                </a:moveTo>
                <a:lnTo>
                  <a:pt x="0" y="0"/>
                </a:lnTo>
                <a:lnTo>
                  <a:pt x="0" y="198582"/>
                </a:lnTo>
                <a:lnTo>
                  <a:pt x="9143998" y="198582"/>
                </a:lnTo>
                <a:lnTo>
                  <a:pt x="9143998" y="0"/>
                </a:lnTo>
                <a:close/>
              </a:path>
            </a:pathLst>
          </a:custGeom>
          <a:solidFill>
            <a:srgbClr val="000000"/>
          </a:solidFill>
        </p:spPr>
        <p:txBody>
          <a:bodyPr wrap="square" lIns="0" tIns="0" rIns="0" bIns="0" rtlCol="0"/>
          <a:lstStyle/>
          <a:p>
            <a:endParaRPr sz="1800"/>
          </a:p>
        </p:txBody>
      </p:sp>
      <p:sp>
        <p:nvSpPr>
          <p:cNvPr id="2" name="Holder 2"/>
          <p:cNvSpPr>
            <a:spLocks noGrp="1"/>
          </p:cNvSpPr>
          <p:nvPr>
            <p:ph type="title"/>
          </p:nvPr>
        </p:nvSpPr>
        <p:spPr>
          <a:xfrm>
            <a:off x="364872" y="569467"/>
            <a:ext cx="4797213" cy="574040"/>
          </a:xfrm>
          <a:prstGeom prst="rect">
            <a:avLst/>
          </a:prstGeom>
        </p:spPr>
        <p:txBody>
          <a:bodyPr wrap="square" lIns="0" tIns="0" rIns="0" bIns="0">
            <a:spAutoFit/>
          </a:bodyPr>
          <a:lstStyle>
            <a:lvl1pPr>
              <a:defRPr sz="3600" b="0" i="0">
                <a:solidFill>
                  <a:schemeClr val="tx1"/>
                </a:solidFill>
                <a:latin typeface="Impact"/>
                <a:cs typeface="Impact"/>
              </a:defRPr>
            </a:lvl1pPr>
          </a:lstStyle>
          <a:p>
            <a:endParaRPr/>
          </a:p>
        </p:txBody>
      </p:sp>
      <p:sp>
        <p:nvSpPr>
          <p:cNvPr id="3" name="Holder 3"/>
          <p:cNvSpPr>
            <a:spLocks noGrp="1"/>
          </p:cNvSpPr>
          <p:nvPr>
            <p:ph type="body" idx="1"/>
          </p:nvPr>
        </p:nvSpPr>
        <p:spPr>
          <a:xfrm>
            <a:off x="326913" y="1097788"/>
            <a:ext cx="11513820" cy="400110"/>
          </a:xfrm>
          <a:prstGeom prst="rect">
            <a:avLst/>
          </a:prstGeom>
        </p:spPr>
        <p:txBody>
          <a:bodyPr wrap="square" lIns="0" tIns="0" rIns="0" bIns="0">
            <a:spAutoFit/>
          </a:bodyPr>
          <a:lstStyle>
            <a:lvl1pPr>
              <a:defRPr sz="2600" b="0" i="0">
                <a:solidFill>
                  <a:schemeClr val="tx1"/>
                </a:solidFill>
                <a:latin typeface="Georgia"/>
                <a:cs typeface="Georgia"/>
              </a:defRPr>
            </a:lvl1pPr>
          </a:lstStyle>
          <a:p>
            <a:endParaRPr/>
          </a:p>
        </p:txBody>
      </p:sp>
      <p:sp>
        <p:nvSpPr>
          <p:cNvPr id="4" name="Holder 4"/>
          <p:cNvSpPr>
            <a:spLocks noGrp="1"/>
          </p:cNvSpPr>
          <p:nvPr>
            <p:ph type="ftr" sz="quarter" idx="5"/>
          </p:nvPr>
        </p:nvSpPr>
        <p:spPr>
          <a:xfrm>
            <a:off x="364869" y="6370146"/>
            <a:ext cx="2235200" cy="153888"/>
          </a:xfrm>
          <a:prstGeom prst="rect">
            <a:avLst/>
          </a:prstGeom>
        </p:spPr>
        <p:txBody>
          <a:bodyPr wrap="square" lIns="0" tIns="0" rIns="0" bIns="0">
            <a:spAutoFit/>
          </a:bodyPr>
          <a:lstStyle>
            <a:lvl1pPr>
              <a:defRPr sz="1000" b="0" i="0">
                <a:solidFill>
                  <a:schemeClr val="tx1"/>
                </a:solidFill>
                <a:latin typeface="Verdana"/>
                <a:cs typeface="Verdana"/>
              </a:defRPr>
            </a:lvl1pPr>
          </a:lstStyle>
          <a:p>
            <a:pPr marL="12700">
              <a:lnSpc>
                <a:spcPct val="100000"/>
              </a:lnSpc>
              <a:spcBef>
                <a:spcPts val="105"/>
              </a:spcBef>
            </a:pPr>
            <a:r>
              <a:rPr spc="-5" dirty="0"/>
              <a:t>2SLGBTQ+</a:t>
            </a:r>
            <a:r>
              <a:rPr spc="-20" dirty="0"/>
              <a:t> </a:t>
            </a:r>
            <a:r>
              <a:rPr spc="-5" dirty="0"/>
              <a:t>Fundamentals</a:t>
            </a: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7/21/2023</a:t>
            </a:fld>
            <a:endParaRPr lang="en-US"/>
          </a:p>
        </p:txBody>
      </p:sp>
      <p:sp>
        <p:nvSpPr>
          <p:cNvPr id="6" name="Holder 6"/>
          <p:cNvSpPr>
            <a:spLocks noGrp="1"/>
          </p:cNvSpPr>
          <p:nvPr>
            <p:ph type="sldNum" sz="quarter" idx="7"/>
          </p:nvPr>
        </p:nvSpPr>
        <p:spPr>
          <a:xfrm>
            <a:off x="5760387" y="6370146"/>
            <a:ext cx="876300" cy="153888"/>
          </a:xfrm>
          <a:prstGeom prst="rect">
            <a:avLst/>
          </a:prstGeom>
        </p:spPr>
        <p:txBody>
          <a:bodyPr wrap="square" lIns="0" tIns="0" rIns="0" bIns="0">
            <a:spAutoFit/>
          </a:bodyPr>
          <a:lstStyle>
            <a:lvl1pPr>
              <a:defRPr sz="1000" b="0" i="0">
                <a:solidFill>
                  <a:schemeClr val="tx1"/>
                </a:solidFill>
                <a:latin typeface="Verdana"/>
                <a:cs typeface="Verdana"/>
              </a:defRPr>
            </a:lvl1pPr>
          </a:lstStyle>
          <a:p>
            <a:pPr marL="12700">
              <a:lnSpc>
                <a:spcPct val="100000"/>
              </a:lnSpc>
              <a:spcBef>
                <a:spcPts val="105"/>
              </a:spcBef>
            </a:pPr>
            <a:r>
              <a:rPr spc="-5" dirty="0"/>
              <a:t>PAGE</a:t>
            </a:r>
            <a:r>
              <a:rPr spc="290" dirty="0"/>
              <a:t> </a:t>
            </a:r>
            <a:fld id="{81D60167-4931-47E6-BA6A-407CBD079E47}" type="slidenum">
              <a:rPr dirty="0"/>
              <a:pPr marL="12700">
                <a:lnSpc>
                  <a:spcPct val="100000"/>
                </a:lnSpc>
                <a:spcBef>
                  <a:spcPts val="105"/>
                </a:spcBef>
              </a:pPr>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9103724" y="6147743"/>
            <a:ext cx="2747288" cy="527423"/>
          </a:xfrm>
          <a:prstGeom prst="rect">
            <a:avLst/>
          </a:prstGeom>
        </p:spPr>
      </p:pic>
      <p:sp>
        <p:nvSpPr>
          <p:cNvPr id="2" name="Title Placeholder 1"/>
          <p:cNvSpPr>
            <a:spLocks noGrp="1"/>
          </p:cNvSpPr>
          <p:nvPr>
            <p:ph type="title"/>
          </p:nvPr>
        </p:nvSpPr>
        <p:spPr>
          <a:xfrm>
            <a:off x="259886" y="434112"/>
            <a:ext cx="11569729" cy="895927"/>
          </a:xfrm>
          <a:prstGeom prst="rect">
            <a:avLst/>
          </a:prstGeom>
        </p:spPr>
        <p:txBody>
          <a:bodyPr vert="horz" lIns="91440" tIns="9144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5" y="1413167"/>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184752" y="6335313"/>
            <a:ext cx="1338219"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7/21/2023</a:t>
            </a:fld>
            <a:endParaRPr lang="en-US"/>
          </a:p>
        </p:txBody>
      </p:sp>
      <p:sp>
        <p:nvSpPr>
          <p:cNvPr id="5" name="Footer Placeholder 4"/>
          <p:cNvSpPr>
            <a:spLocks noGrp="1"/>
          </p:cNvSpPr>
          <p:nvPr>
            <p:ph type="ftr" sz="quarter" idx="3"/>
          </p:nvPr>
        </p:nvSpPr>
        <p:spPr>
          <a:xfrm>
            <a:off x="259884" y="6335313"/>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7999" y="6335313"/>
            <a:ext cx="1170281"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85000"/>
        </a:lnSpc>
        <a:spcBef>
          <a:spcPct val="0"/>
        </a:spcBef>
        <a:buNone/>
        <a:defRPr sz="3600" b="0" i="0" u="none" kern="1200" spc="51" baseline="0">
          <a:solidFill>
            <a:schemeClr val="tx1"/>
          </a:solidFill>
          <a:latin typeface="+mj-lt"/>
          <a:ea typeface="+mj-ea"/>
          <a:cs typeface="+mj-cs"/>
        </a:defRPr>
      </a:lvl1pPr>
    </p:titleStyle>
    <p:body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ideo" Target="https://www.youtube.com/embed/OoBvzI-YZf4?feature=oembed" TargetMode="Externa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video" Target="https://www.youtube.com/embed/nQ9l7y4UuxY?feature=oembed" TargetMode="External"/><Relationship Id="rId5" Type="http://schemas.openxmlformats.org/officeDocument/2006/relationships/image" Target="../media/image18.jpeg"/><Relationship Id="rId4" Type="http://schemas.microsoft.com/office/2018/10/relationships/comments" Target="../comments/modernComment_121_9D9C4F32.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22_589C177F.xml"/><Relationship Id="rId2" Type="http://schemas.openxmlformats.org/officeDocument/2006/relationships/slideLayout" Target="../slideLayouts/slideLayout5.xml"/><Relationship Id="rId1" Type="http://schemas.openxmlformats.org/officeDocument/2006/relationships/video" Target="https://www.youtube.com/embed/ZahtlxW2CIQ?feature=oembed" TargetMode="Externa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9.xml"/><Relationship Id="rId7" Type="http://schemas.openxmlformats.org/officeDocument/2006/relationships/hyperlink" Target="https://kojoinstitute.com/3870-2-canada-s-anti-black-racism-myths/"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medicalnewstoday.com/articles/effects-of-racism" TargetMode="External"/><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6.xml"/><Relationship Id="rId7" Type="http://schemas.openxmlformats.org/officeDocument/2006/relationships/diagramData" Target="../diagrams/data2.xml"/><Relationship Id="rId12"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raceforward.org/reporting-guide" TargetMode="External"/><Relationship Id="rId11" Type="http://schemas.microsoft.com/office/2007/relationships/diagramDrawing" Target="../diagrams/drawing2.xml"/><Relationship Id="rId5" Type="http://schemas.openxmlformats.org/officeDocument/2006/relationships/hyperlink" Target="https://internalmedicine.wustl.edu/becoming-anti-racist/&#160;" TargetMode="External"/><Relationship Id="rId10" Type="http://schemas.openxmlformats.org/officeDocument/2006/relationships/diagramColors" Target="../diagrams/colors2.xml"/><Relationship Id="rId4" Type="http://schemas.openxmlformats.org/officeDocument/2006/relationships/notesSlide" Target="../notesSlides/notesSlide20.xml"/><Relationship Id="rId9"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21.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9.xml"/><Relationship Id="rId7" Type="http://schemas.openxmlformats.org/officeDocument/2006/relationships/image" Target="../media/image2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3.xml"/><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mailto:G.lindo@UWATERLOO.CA" TargetMode="External"/><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9.png"/><Relationship Id="rId2" Type="http://schemas.microsoft.com/office/2007/relationships/media" Target="../media/media4.m4a"/><Relationship Id="rId1" Type="http://schemas.openxmlformats.org/officeDocument/2006/relationships/video" Target="https://www.youtube.com/embed/hRiWgx4sHGg?feature=oembed" TargetMode="External"/><Relationship Id="rId6" Type="http://schemas.openxmlformats.org/officeDocument/2006/relationships/image" Target="../media/image11.jpeg"/><Relationship Id="rId5" Type="http://schemas.openxmlformats.org/officeDocument/2006/relationships/notesSlide" Target="../notesSlides/notesSlide7.xml"/><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1FBC-93C3-45F4-8CF9-E99C689A10B2}"/>
              </a:ext>
            </a:extLst>
          </p:cNvPr>
          <p:cNvSpPr>
            <a:spLocks noGrp="1"/>
          </p:cNvSpPr>
          <p:nvPr>
            <p:ph type="ctrTitle"/>
          </p:nvPr>
        </p:nvSpPr>
        <p:spPr>
          <a:xfrm>
            <a:off x="980436" y="707494"/>
            <a:ext cx="8427334" cy="1152842"/>
          </a:xfrm>
        </p:spPr>
        <p:txBody>
          <a:bodyPr/>
          <a:lstStyle/>
          <a:p>
            <a:r>
              <a:rPr lang="en-US" sz="5800" dirty="0">
                <a:latin typeface="Impact"/>
                <a:cs typeface="Arial"/>
              </a:rPr>
              <a:t>Introduction to Equity</a:t>
            </a:r>
            <a:endParaRPr lang="en-US" dirty="0"/>
          </a:p>
        </p:txBody>
      </p:sp>
      <p:sp>
        <p:nvSpPr>
          <p:cNvPr id="3" name="Subtitle 2">
            <a:extLst>
              <a:ext uri="{FF2B5EF4-FFF2-40B4-BE49-F238E27FC236}">
                <a16:creationId xmlns:a16="http://schemas.microsoft.com/office/drawing/2014/main" id="{A8640B56-D6E7-4EAB-965F-DDF83601FEA1}"/>
              </a:ext>
            </a:extLst>
          </p:cNvPr>
          <p:cNvSpPr>
            <a:spLocks noGrp="1"/>
          </p:cNvSpPr>
          <p:nvPr>
            <p:ph type="subTitle" idx="1"/>
          </p:nvPr>
        </p:nvSpPr>
        <p:spPr>
          <a:xfrm>
            <a:off x="957072" y="2352750"/>
            <a:ext cx="5088111" cy="2786009"/>
          </a:xfrm>
        </p:spPr>
        <p:txBody>
          <a:bodyPr vert="horz" lIns="0" tIns="45720" rIns="91440" bIns="45720" rtlCol="0" anchor="t">
            <a:noAutofit/>
          </a:bodyPr>
          <a:lstStyle/>
          <a:p>
            <a:pPr>
              <a:spcBef>
                <a:spcPts val="0"/>
              </a:spcBef>
              <a:spcAft>
                <a:spcPts val="0"/>
              </a:spcAft>
            </a:pPr>
            <a:endParaRPr lang="en-US" sz="1400" dirty="0">
              <a:solidFill>
                <a:schemeClr val="tx1"/>
              </a:solidFill>
              <a:cs typeface="Arial"/>
            </a:endParaRPr>
          </a:p>
          <a:p>
            <a:pPr>
              <a:spcBef>
                <a:spcPts val="0"/>
              </a:spcBef>
              <a:spcAft>
                <a:spcPts val="0"/>
              </a:spcAft>
            </a:pPr>
            <a:r>
              <a:rPr lang="en-US" sz="1400" b="1" dirty="0">
                <a:solidFill>
                  <a:schemeClr val="tx1"/>
                </a:solidFill>
              </a:rPr>
              <a:t>Developed by:</a:t>
            </a:r>
            <a:br>
              <a:rPr lang="en-US" sz="1400" dirty="0"/>
            </a:br>
            <a:r>
              <a:rPr lang="en-US" sz="1400" dirty="0">
                <a:solidFill>
                  <a:schemeClr val="tx1"/>
                </a:solidFill>
                <a:latin typeface="Arial"/>
                <a:cs typeface="Arial"/>
              </a:rPr>
              <a:t>Monique Chambers (she/her)</a:t>
            </a:r>
          </a:p>
          <a:p>
            <a:pPr>
              <a:spcBef>
                <a:spcPts val="0"/>
              </a:spcBef>
              <a:spcAft>
                <a:spcPts val="0"/>
              </a:spcAft>
            </a:pPr>
            <a:r>
              <a:rPr lang="en-US" sz="1400" dirty="0">
                <a:solidFill>
                  <a:schemeClr val="tx1"/>
                </a:solidFill>
                <a:latin typeface="Arial"/>
                <a:cs typeface="Arial"/>
              </a:rPr>
              <a:t>Senior Equity Training Specialist, Education and Outreach, EDI-R Office</a:t>
            </a:r>
            <a:endParaRPr lang="en-US" dirty="0">
              <a:solidFill>
                <a:schemeClr val="tx1"/>
              </a:solidFill>
              <a:latin typeface="Arial"/>
              <a:cs typeface="Arial"/>
            </a:endParaRPr>
          </a:p>
          <a:p>
            <a:pPr>
              <a:spcBef>
                <a:spcPts val="0"/>
              </a:spcBef>
              <a:spcAft>
                <a:spcPts val="0"/>
              </a:spcAft>
            </a:pPr>
            <a:br>
              <a:rPr lang="en-US" sz="1400" dirty="0"/>
            </a:br>
            <a:r>
              <a:rPr lang="en-US" sz="1400" dirty="0">
                <a:solidFill>
                  <a:schemeClr val="tx1"/>
                </a:solidFill>
              </a:rPr>
              <a:t>Amaya </a:t>
            </a:r>
            <a:r>
              <a:rPr lang="en-US" sz="1400" dirty="0" err="1">
                <a:solidFill>
                  <a:schemeClr val="tx1"/>
                </a:solidFill>
              </a:rPr>
              <a:t>Kodituwakku</a:t>
            </a:r>
            <a:r>
              <a:rPr lang="en-US" sz="1400" dirty="0">
                <a:solidFill>
                  <a:schemeClr val="tx1"/>
                </a:solidFill>
              </a:rPr>
              <a:t> (they/them)</a:t>
            </a:r>
          </a:p>
          <a:p>
            <a:pPr>
              <a:spcBef>
                <a:spcPts val="0"/>
              </a:spcBef>
              <a:spcAft>
                <a:spcPts val="0"/>
              </a:spcAft>
            </a:pPr>
            <a:r>
              <a:rPr lang="en-US" sz="1400" dirty="0" err="1">
                <a:solidFill>
                  <a:schemeClr val="tx1"/>
                </a:solidFill>
              </a:rPr>
              <a:t>Binuki</a:t>
            </a:r>
            <a:r>
              <a:rPr lang="en-US" sz="1400" dirty="0">
                <a:solidFill>
                  <a:schemeClr val="tx1"/>
                </a:solidFill>
              </a:rPr>
              <a:t> De Silva (they/them)</a:t>
            </a:r>
            <a:br>
              <a:rPr lang="en-US" sz="1400" dirty="0"/>
            </a:br>
            <a:r>
              <a:rPr lang="en-US" sz="1400" dirty="0">
                <a:solidFill>
                  <a:schemeClr val="tx1"/>
                </a:solidFill>
              </a:rPr>
              <a:t>Training and Outreach Specialists (co-op), EDI-R Office</a:t>
            </a:r>
            <a:br>
              <a:rPr lang="en-US" sz="1400" dirty="0"/>
            </a:br>
            <a:endParaRPr lang="en-US" sz="1400" dirty="0">
              <a:solidFill>
                <a:schemeClr val="tx1"/>
              </a:solidFill>
              <a:cs typeface="Arial"/>
            </a:endParaRPr>
          </a:p>
          <a:p>
            <a:endParaRPr lang="en-US" sz="1400" dirty="0">
              <a:solidFill>
                <a:schemeClr val="tx1"/>
              </a:solidFill>
            </a:endParaRPr>
          </a:p>
        </p:txBody>
      </p:sp>
      <p:sp>
        <p:nvSpPr>
          <p:cNvPr id="5" name="Slide Number Placeholder 4">
            <a:extLst>
              <a:ext uri="{FF2B5EF4-FFF2-40B4-BE49-F238E27FC236}">
                <a16:creationId xmlns:a16="http://schemas.microsoft.com/office/drawing/2014/main" id="{3CDAAA3C-4CAA-475E-9B0F-91A990D5F048}"/>
              </a:ext>
            </a:extLst>
          </p:cNvPr>
          <p:cNvSpPr>
            <a:spLocks noGrp="1"/>
          </p:cNvSpPr>
          <p:nvPr>
            <p:ph type="sldNum" sz="quarter" idx="12"/>
          </p:nvPr>
        </p:nvSpPr>
        <p:spPr/>
        <p:txBody>
          <a:bodyPr/>
          <a:lstStyle/>
          <a:p>
            <a:r>
              <a:rPr lang="en-US"/>
              <a:t>PAGE </a:t>
            </a:r>
            <a:fld id="{93005692-73BE-493E-93AB-ECD6027A7652}" type="slidenum">
              <a:rPr lang="en-US" smtClean="0"/>
              <a:pPr/>
              <a:t>1</a:t>
            </a:fld>
            <a:endParaRPr lang="en-US"/>
          </a:p>
        </p:txBody>
      </p:sp>
      <p:pic>
        <p:nvPicPr>
          <p:cNvPr id="10" name="Picture 9">
            <a:extLst>
              <a:ext uri="{FF2B5EF4-FFF2-40B4-BE49-F238E27FC236}">
                <a16:creationId xmlns:a16="http://schemas.microsoft.com/office/drawing/2014/main" id="{2DC65FD6-488B-4043-8D6B-E2D42B356F9B}"/>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2716" t="14593" r="11852" b="26445"/>
          <a:stretch/>
        </p:blipFill>
        <p:spPr>
          <a:xfrm>
            <a:off x="6808755" y="3429131"/>
            <a:ext cx="3885077" cy="1898028"/>
          </a:xfrm>
          <a:prstGeom prst="rect">
            <a:avLst/>
          </a:prstGeom>
        </p:spPr>
      </p:pic>
      <p:pic>
        <p:nvPicPr>
          <p:cNvPr id="6" name="Audio Recording Jun 1, 2023 at 10:29:49 AM">
            <a:hlinkClick r:id="" action="ppaction://media"/>
            <a:extLst>
              <a:ext uri="{FF2B5EF4-FFF2-40B4-BE49-F238E27FC236}">
                <a16:creationId xmlns:a16="http://schemas.microsoft.com/office/drawing/2014/main" id="{0395D91F-E238-A6D2-AFAD-5D2C1B5229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7770" y="5564435"/>
            <a:ext cx="812800" cy="812800"/>
          </a:xfrm>
          <a:prstGeom prst="rect">
            <a:avLst/>
          </a:prstGeom>
        </p:spPr>
      </p:pic>
    </p:spTree>
    <p:extLst>
      <p:ext uri="{BB962C8B-B14F-4D97-AF65-F5344CB8AC3E}">
        <p14:creationId xmlns:p14="http://schemas.microsoft.com/office/powerpoint/2010/main" val="394623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CC8095-5091-F7B1-A56C-D4A64C040291}"/>
              </a:ext>
            </a:extLst>
          </p:cNvPr>
          <p:cNvSpPr>
            <a:spLocks noGrp="1"/>
          </p:cNvSpPr>
          <p:nvPr>
            <p:ph idx="1"/>
          </p:nvPr>
        </p:nvSpPr>
        <p:spPr>
          <a:xfrm>
            <a:off x="590025" y="1552222"/>
            <a:ext cx="5378974" cy="4387979"/>
          </a:xfrm>
        </p:spPr>
        <p:txBody>
          <a:bodyPr vert="horz" lIns="91440" tIns="45720" rIns="91440" bIns="45720" rtlCol="0" anchor="t">
            <a:normAutofit/>
          </a:bodyPr>
          <a:lstStyle/>
          <a:p>
            <a:pPr marL="288290" indent="-288290"/>
            <a:r>
              <a:rPr lang="en-US" dirty="0"/>
              <a:t>Find a partner and discuss your experience with this exercise</a:t>
            </a:r>
            <a:endParaRPr lang="en-US" dirty="0">
              <a:cs typeface="Arial" panose="020B0604020202020204"/>
            </a:endParaRPr>
          </a:p>
          <a:p>
            <a:pPr marL="288290" indent="-288290"/>
            <a:r>
              <a:rPr lang="en-US" dirty="0"/>
              <a:t>Consider the following:</a:t>
            </a:r>
            <a:endParaRPr lang="en-US" dirty="0">
              <a:cs typeface="Arial" panose="020B0604020202020204"/>
            </a:endParaRPr>
          </a:p>
          <a:p>
            <a:pPr marL="685165" lvl="1" indent="-227965"/>
            <a:r>
              <a:rPr lang="en-US" sz="2400" dirty="0"/>
              <a:t>How did it feel doing this exercise?</a:t>
            </a:r>
            <a:endParaRPr lang="en-US" sz="2400" dirty="0">
              <a:cs typeface="Arial" panose="020B0604020202020204"/>
            </a:endParaRPr>
          </a:p>
          <a:p>
            <a:pPr marL="685165" lvl="1" indent="-227965"/>
            <a:r>
              <a:rPr lang="en-US" sz="2400" dirty="0"/>
              <a:t>Did anything surprise you?</a:t>
            </a:r>
            <a:endParaRPr lang="en-US" sz="2400" dirty="0">
              <a:cs typeface="Arial" panose="020B0604020202020204"/>
            </a:endParaRPr>
          </a:p>
          <a:p>
            <a:pPr marL="685165" lvl="1" indent="-227965"/>
            <a:r>
              <a:rPr lang="en-US" sz="2400" dirty="0"/>
              <a:t>What are some of the systems of oppression we see operating in these statements?</a:t>
            </a:r>
            <a:endParaRPr lang="en-US" sz="2400" dirty="0">
              <a:cs typeface="Arial" panose="020B0604020202020204"/>
            </a:endParaRPr>
          </a:p>
          <a:p>
            <a:pPr marL="685165" lvl="1" indent="-227965"/>
            <a:endParaRPr lang="en-US" dirty="0">
              <a:cs typeface="Arial" panose="020B0604020202020204"/>
            </a:endParaRPr>
          </a:p>
          <a:p>
            <a:pPr marL="288290" indent="-288290"/>
            <a:endParaRPr lang="en-US" dirty="0">
              <a:cs typeface="Arial" panose="020B0604020202020204"/>
            </a:endParaRPr>
          </a:p>
        </p:txBody>
      </p:sp>
      <p:sp>
        <p:nvSpPr>
          <p:cNvPr id="7" name="Slide Number Placeholder 6">
            <a:extLst>
              <a:ext uri="{FF2B5EF4-FFF2-40B4-BE49-F238E27FC236}">
                <a16:creationId xmlns:a16="http://schemas.microsoft.com/office/drawing/2014/main" id="{540DCFC2-E156-9969-1E0E-DCE6A233281C}"/>
              </a:ext>
            </a:extLst>
          </p:cNvPr>
          <p:cNvSpPr>
            <a:spLocks noGrp="1"/>
          </p:cNvSpPr>
          <p:nvPr>
            <p:ph type="sldNum" sz="quarter" idx="18"/>
          </p:nvPr>
        </p:nvSpPr>
        <p:spPr/>
        <p:txBody>
          <a:bodyPr/>
          <a:lstStyle/>
          <a:p>
            <a:r>
              <a:rPr lang="en-US"/>
              <a:t>PAGE  </a:t>
            </a:r>
            <a:fld id="{93005692-73BE-493E-93AB-ECD6027A7652}" type="slidenum">
              <a:rPr lang="en-US" smtClean="0"/>
              <a:pPr/>
              <a:t>10</a:t>
            </a:fld>
            <a:endParaRPr lang="en-US"/>
          </a:p>
        </p:txBody>
      </p:sp>
      <p:sp>
        <p:nvSpPr>
          <p:cNvPr id="8" name="Title 7">
            <a:extLst>
              <a:ext uri="{FF2B5EF4-FFF2-40B4-BE49-F238E27FC236}">
                <a16:creationId xmlns:a16="http://schemas.microsoft.com/office/drawing/2014/main" id="{E5E5DA00-C44D-D7FC-22AF-8B3899C14F01}"/>
              </a:ext>
            </a:extLst>
          </p:cNvPr>
          <p:cNvSpPr>
            <a:spLocks noGrp="1"/>
          </p:cNvSpPr>
          <p:nvPr>
            <p:ph type="title"/>
          </p:nvPr>
        </p:nvSpPr>
        <p:spPr>
          <a:xfrm>
            <a:off x="1718914" y="434112"/>
            <a:ext cx="7945786" cy="895927"/>
          </a:xfrm>
        </p:spPr>
        <p:txBody>
          <a:bodyPr>
            <a:normAutofit/>
          </a:bodyPr>
          <a:lstStyle/>
          <a:p>
            <a:r>
              <a:rPr lang="en-US" cap="none" dirty="0"/>
              <a:t>Privilege Exercise: Pair and Share</a:t>
            </a:r>
          </a:p>
        </p:txBody>
      </p:sp>
      <p:pic>
        <p:nvPicPr>
          <p:cNvPr id="10" name="Picture 9" descr="A hand holding a phone&#10;&#10;Description automatically generated with low confidence">
            <a:extLst>
              <a:ext uri="{FF2B5EF4-FFF2-40B4-BE49-F238E27FC236}">
                <a16:creationId xmlns:a16="http://schemas.microsoft.com/office/drawing/2014/main" id="{3A89AC26-5D3B-76ED-5FC1-F1C049A1ABC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82088" y="1803824"/>
            <a:ext cx="5235221" cy="3494792"/>
          </a:xfrm>
          <a:prstGeom prst="rect">
            <a:avLst/>
          </a:prstGeom>
        </p:spPr>
      </p:pic>
      <p:pic>
        <p:nvPicPr>
          <p:cNvPr id="3" name="Audio Recording Jun 1, 2023 at 11:18:12 AM">
            <a:hlinkClick r:id="" action="ppaction://media"/>
            <a:extLst>
              <a:ext uri="{FF2B5EF4-FFF2-40B4-BE49-F238E27FC236}">
                <a16:creationId xmlns:a16="http://schemas.microsoft.com/office/drawing/2014/main" id="{E53FF809-01F8-5B75-F5E3-248054F102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5647681"/>
            <a:ext cx="812800" cy="812800"/>
          </a:xfrm>
          <a:prstGeom prst="rect">
            <a:avLst/>
          </a:prstGeom>
        </p:spPr>
      </p:pic>
    </p:spTree>
    <p:extLst>
      <p:ext uri="{BB962C8B-B14F-4D97-AF65-F5344CB8AC3E}">
        <p14:creationId xmlns:p14="http://schemas.microsoft.com/office/powerpoint/2010/main" val="30261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1123" y="2880295"/>
            <a:ext cx="3611292" cy="910202"/>
          </a:xfrm>
        </p:spPr>
        <p:txBody>
          <a:bodyPr>
            <a:normAutofit/>
          </a:bodyPr>
          <a:lstStyle/>
          <a:p>
            <a:r>
              <a:rPr lang="en-US" dirty="0">
                <a:cs typeface="Arial"/>
              </a:rPr>
              <a:t>Implicit bias</a:t>
            </a:r>
            <a:endParaRPr lang="en-US" dirty="0"/>
          </a:p>
        </p:txBody>
      </p:sp>
      <p:sp>
        <p:nvSpPr>
          <p:cNvPr id="4" name="Slide Number Placeholder 3"/>
          <p:cNvSpPr>
            <a:spLocks noGrp="1"/>
          </p:cNvSpPr>
          <p:nvPr>
            <p:ph type="sldNum" sz="quarter" idx="12"/>
          </p:nvPr>
        </p:nvSpPr>
        <p:spPr/>
        <p:txBody>
          <a:bodyPr/>
          <a:lstStyle/>
          <a:p>
            <a:pPr>
              <a:defRPr/>
            </a:pPr>
            <a:r>
              <a:rPr lang="en-US">
                <a:solidFill>
                  <a:prstClr val="black"/>
                </a:solidFill>
              </a:rPr>
              <a:t>PAGE  </a:t>
            </a:r>
            <a:fld id="{93005692-73BE-493E-93AB-ECD6027A7652}" type="slidenum">
              <a:rPr lang="en-US">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13996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36AF7-4D0F-53DE-0DDE-133368DB4374}"/>
              </a:ext>
            </a:extLst>
          </p:cNvPr>
          <p:cNvSpPr>
            <a:spLocks noGrp="1"/>
          </p:cNvSpPr>
          <p:nvPr>
            <p:ph type="title"/>
          </p:nvPr>
        </p:nvSpPr>
        <p:spPr>
          <a:xfrm>
            <a:off x="259886" y="434112"/>
            <a:ext cx="11569729" cy="895927"/>
          </a:xfrm>
        </p:spPr>
        <p:txBody>
          <a:bodyPr anchor="ctr">
            <a:normAutofit/>
          </a:bodyPr>
          <a:lstStyle/>
          <a:p>
            <a:r>
              <a:rPr lang="en-CA" b="0" i="0" u="none" strike="noStrike">
                <a:effectLst/>
              </a:rPr>
              <a:t>Impact of Implicit Bias</a:t>
            </a:r>
            <a:endParaRPr lang="en-US"/>
          </a:p>
        </p:txBody>
      </p:sp>
      <p:pic>
        <p:nvPicPr>
          <p:cNvPr id="3" name="Online Media 2" descr="Implicit Bias | Concepts Unwrapped">
            <a:hlinkClick r:id="" action="ppaction://media"/>
            <a:extLst>
              <a:ext uri="{FF2B5EF4-FFF2-40B4-BE49-F238E27FC236}">
                <a16:creationId xmlns:a16="http://schemas.microsoft.com/office/drawing/2014/main" id="{E80DFFC7-969A-102B-626B-F2A16C5D1935}"/>
              </a:ext>
            </a:extLst>
          </p:cNvPr>
          <p:cNvPicPr>
            <a:picLocks noRot="1" noChangeAspect="1"/>
          </p:cNvPicPr>
          <p:nvPr>
            <a:videoFile r:link="rId1"/>
          </p:nvPr>
        </p:nvPicPr>
        <p:blipFill>
          <a:blip r:embed="rId4"/>
          <a:stretch>
            <a:fillRect/>
          </a:stretch>
        </p:blipFill>
        <p:spPr>
          <a:xfrm>
            <a:off x="1978274" y="1413167"/>
            <a:ext cx="8132950" cy="4595117"/>
          </a:xfrm>
          <a:prstGeom prst="rect">
            <a:avLst/>
          </a:prstGeom>
          <a:noFill/>
        </p:spPr>
      </p:pic>
      <p:sp>
        <p:nvSpPr>
          <p:cNvPr id="5" name="Slide Number Placeholder 4">
            <a:extLst>
              <a:ext uri="{FF2B5EF4-FFF2-40B4-BE49-F238E27FC236}">
                <a16:creationId xmlns:a16="http://schemas.microsoft.com/office/drawing/2014/main" id="{B541D373-11F4-E533-D3AC-B57D82E5C54B}"/>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12</a:t>
            </a:fld>
            <a:endParaRPr lang="en-US"/>
          </a:p>
        </p:txBody>
      </p:sp>
    </p:spTree>
    <p:extLst>
      <p:ext uri="{BB962C8B-B14F-4D97-AF65-F5344CB8AC3E}">
        <p14:creationId xmlns:p14="http://schemas.microsoft.com/office/powerpoint/2010/main" val="76765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0B07D-D80D-74A5-036D-13728BE792E5}"/>
              </a:ext>
            </a:extLst>
          </p:cNvPr>
          <p:cNvSpPr>
            <a:spLocks noGrp="1"/>
          </p:cNvSpPr>
          <p:nvPr>
            <p:ph type="title"/>
          </p:nvPr>
        </p:nvSpPr>
        <p:spPr>
          <a:xfrm>
            <a:off x="542108" y="730445"/>
            <a:ext cx="11273396" cy="895927"/>
          </a:xfrm>
        </p:spPr>
        <p:txBody>
          <a:bodyPr anchor="ctr">
            <a:normAutofit/>
          </a:bodyPr>
          <a:lstStyle/>
          <a:p>
            <a:r>
              <a:rPr lang="en-US" dirty="0"/>
              <a:t>Implicit Bias</a:t>
            </a:r>
          </a:p>
        </p:txBody>
      </p:sp>
      <p:sp>
        <p:nvSpPr>
          <p:cNvPr id="3" name="Content Placeholder 2">
            <a:extLst>
              <a:ext uri="{FF2B5EF4-FFF2-40B4-BE49-F238E27FC236}">
                <a16:creationId xmlns:a16="http://schemas.microsoft.com/office/drawing/2014/main" id="{5B1F819C-BAE4-82B3-96E5-F645C6CC5C11}"/>
              </a:ext>
            </a:extLst>
          </p:cNvPr>
          <p:cNvSpPr>
            <a:spLocks noGrp="1"/>
          </p:cNvSpPr>
          <p:nvPr>
            <p:ph sz="half" idx="1"/>
          </p:nvPr>
        </p:nvSpPr>
        <p:spPr>
          <a:xfrm>
            <a:off x="330439" y="1709498"/>
            <a:ext cx="6221855" cy="4449361"/>
          </a:xfrm>
        </p:spPr>
        <p:txBody>
          <a:bodyPr vert="horz" lIns="91440" tIns="45720" rIns="91440" bIns="45720" rtlCol="0" anchor="t">
            <a:normAutofit lnSpcReduction="10000"/>
          </a:bodyPr>
          <a:lstStyle/>
          <a:p>
            <a:pPr marL="288290" indent="-288290"/>
            <a:r>
              <a:rPr lang="en-US" dirty="0"/>
              <a:t>Social stereotypes about certain groups of people that individuals form outside their own conscious awareness </a:t>
            </a:r>
            <a:endParaRPr lang="en-US" dirty="0">
              <a:cs typeface="Arial"/>
            </a:endParaRPr>
          </a:p>
          <a:p>
            <a:pPr marL="288290" indent="-288290">
              <a:buClr>
                <a:srgbClr val="000000"/>
              </a:buClr>
            </a:pPr>
            <a:r>
              <a:rPr lang="en-US" dirty="0"/>
              <a:t>Everyone holds implicit biases about various social and identity groups and these biases stem from one’s tendency to organize social worlds by categorizing </a:t>
            </a:r>
            <a:endParaRPr lang="en-US" dirty="0">
              <a:cs typeface="Arial"/>
            </a:endParaRPr>
          </a:p>
          <a:p>
            <a:pPr marL="288290" indent="-288290">
              <a:buClr>
                <a:srgbClr val="000000"/>
              </a:buClr>
            </a:pPr>
            <a:r>
              <a:rPr lang="en-US" dirty="0"/>
              <a:t>While these are implicit and often go undetected, it is incredibly important to acknowledge the damage they can cause. </a:t>
            </a:r>
            <a:endParaRPr lang="en-US" dirty="0">
              <a:cs typeface="Arial"/>
            </a:endParaRPr>
          </a:p>
          <a:p>
            <a:pPr marL="288290" indent="-288290">
              <a:buClr>
                <a:srgbClr val="000000"/>
              </a:buClr>
            </a:pPr>
            <a:endParaRPr lang="en-US" dirty="0"/>
          </a:p>
        </p:txBody>
      </p:sp>
      <p:pic>
        <p:nvPicPr>
          <p:cNvPr id="6" name="Picture 6" descr="A picture containing diagram&#10;&#10;Description automatically generated">
            <a:extLst>
              <a:ext uri="{FF2B5EF4-FFF2-40B4-BE49-F238E27FC236}">
                <a16:creationId xmlns:a16="http://schemas.microsoft.com/office/drawing/2014/main" id="{37D870C5-AE78-DA0C-A368-D749B60231AA}"/>
              </a:ext>
            </a:extLst>
          </p:cNvPr>
          <p:cNvPicPr>
            <a:picLocks noChangeAspect="1"/>
          </p:cNvPicPr>
          <p:nvPr/>
        </p:nvPicPr>
        <p:blipFill>
          <a:blip r:embed="rId5"/>
          <a:stretch>
            <a:fillRect/>
          </a:stretch>
        </p:blipFill>
        <p:spPr>
          <a:xfrm>
            <a:off x="6847494" y="1130942"/>
            <a:ext cx="4757176" cy="4590472"/>
          </a:xfrm>
          <a:prstGeom prst="rect">
            <a:avLst/>
          </a:prstGeom>
          <a:noFill/>
        </p:spPr>
      </p:pic>
      <p:sp>
        <p:nvSpPr>
          <p:cNvPr id="5" name="Slide Number Placeholder 4">
            <a:extLst>
              <a:ext uri="{FF2B5EF4-FFF2-40B4-BE49-F238E27FC236}">
                <a16:creationId xmlns:a16="http://schemas.microsoft.com/office/drawing/2014/main" id="{863E3626-3CC1-CE8E-792F-7835056A5A0A}"/>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13</a:t>
            </a:fld>
            <a:endParaRPr lang="en-US"/>
          </a:p>
        </p:txBody>
      </p:sp>
      <p:pic>
        <p:nvPicPr>
          <p:cNvPr id="4" name="Audio Recording Jun 1, 2023 at 11:20:14 AM">
            <a:hlinkClick r:id="" action="ppaction://media"/>
            <a:extLst>
              <a:ext uri="{FF2B5EF4-FFF2-40B4-BE49-F238E27FC236}">
                <a16:creationId xmlns:a16="http://schemas.microsoft.com/office/drawing/2014/main" id="{62E2FC2E-AB81-31A6-BE7A-789B0B254E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84533" y="5928913"/>
            <a:ext cx="812800" cy="812800"/>
          </a:xfrm>
          <a:prstGeom prst="rect">
            <a:avLst/>
          </a:prstGeom>
        </p:spPr>
      </p:pic>
    </p:spTree>
    <p:extLst>
      <p:ext uri="{BB962C8B-B14F-4D97-AF65-F5344CB8AC3E}">
        <p14:creationId xmlns:p14="http://schemas.microsoft.com/office/powerpoint/2010/main" val="71153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1157" y="2776973"/>
            <a:ext cx="4231224" cy="910202"/>
          </a:xfrm>
        </p:spPr>
        <p:txBody>
          <a:bodyPr>
            <a:normAutofit/>
          </a:bodyPr>
          <a:lstStyle/>
          <a:p>
            <a:r>
              <a:rPr lang="en-US" dirty="0">
                <a:cs typeface="Arial"/>
              </a:rPr>
              <a:t>MICROAGGRESSIONS</a:t>
            </a:r>
            <a:endParaRPr lang="en-US" dirty="0"/>
          </a:p>
        </p:txBody>
      </p:sp>
      <p:sp>
        <p:nvSpPr>
          <p:cNvPr id="4" name="Slide Number Placeholder 3"/>
          <p:cNvSpPr>
            <a:spLocks noGrp="1"/>
          </p:cNvSpPr>
          <p:nvPr>
            <p:ph type="sldNum" sz="quarter" idx="12"/>
          </p:nvPr>
        </p:nvSpPr>
        <p:spPr/>
        <p:txBody>
          <a:bodyPr/>
          <a:lstStyle/>
          <a:p>
            <a:pPr>
              <a:defRPr/>
            </a:pPr>
            <a:r>
              <a:rPr lang="en-US">
                <a:solidFill>
                  <a:prstClr val="black"/>
                </a:solidFill>
              </a:rPr>
              <a:t>PAGE  </a:t>
            </a:r>
            <a:fld id="{93005692-73BE-493E-93AB-ECD6027A7652}" type="slidenum">
              <a:rPr lang="en-US">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44546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7B6D6-4A7A-821F-F181-687852EB5278}"/>
              </a:ext>
            </a:extLst>
          </p:cNvPr>
          <p:cNvSpPr>
            <a:spLocks noGrp="1"/>
          </p:cNvSpPr>
          <p:nvPr>
            <p:ph type="title"/>
          </p:nvPr>
        </p:nvSpPr>
        <p:spPr>
          <a:xfrm>
            <a:off x="259886" y="434112"/>
            <a:ext cx="11569729" cy="895927"/>
          </a:xfrm>
        </p:spPr>
        <p:txBody>
          <a:bodyPr anchor="ctr">
            <a:normAutofit/>
          </a:bodyPr>
          <a:lstStyle/>
          <a:p>
            <a:r>
              <a:rPr lang="en-US"/>
              <a:t>Microaggressions</a:t>
            </a:r>
            <a:endParaRPr lang="en-US" dirty="0" err="1"/>
          </a:p>
        </p:txBody>
      </p:sp>
      <p:pic>
        <p:nvPicPr>
          <p:cNvPr id="6" name="Picture 6" descr="Diagram&#10;&#10;Description automatically generated">
            <a:extLst>
              <a:ext uri="{FF2B5EF4-FFF2-40B4-BE49-F238E27FC236}">
                <a16:creationId xmlns:a16="http://schemas.microsoft.com/office/drawing/2014/main" id="{AD4A3C92-C316-5225-5AA2-93B8C92FAE62}"/>
              </a:ext>
            </a:extLst>
          </p:cNvPr>
          <p:cNvPicPr>
            <a:picLocks noChangeAspect="1"/>
          </p:cNvPicPr>
          <p:nvPr/>
        </p:nvPicPr>
        <p:blipFill>
          <a:blip r:embed="rId5"/>
          <a:stretch>
            <a:fillRect/>
          </a:stretch>
        </p:blipFill>
        <p:spPr>
          <a:xfrm>
            <a:off x="758075" y="1413164"/>
            <a:ext cx="4590472" cy="4590472"/>
          </a:xfrm>
          <a:prstGeom prst="rect">
            <a:avLst/>
          </a:prstGeom>
          <a:noFill/>
        </p:spPr>
      </p:pic>
      <p:sp>
        <p:nvSpPr>
          <p:cNvPr id="3" name="Content Placeholder 2">
            <a:extLst>
              <a:ext uri="{FF2B5EF4-FFF2-40B4-BE49-F238E27FC236}">
                <a16:creationId xmlns:a16="http://schemas.microsoft.com/office/drawing/2014/main" id="{FED15665-CD8E-39D0-ADFF-FCD056584322}"/>
              </a:ext>
            </a:extLst>
          </p:cNvPr>
          <p:cNvSpPr>
            <a:spLocks noGrp="1"/>
          </p:cNvSpPr>
          <p:nvPr>
            <p:ph sz="half" idx="2"/>
          </p:nvPr>
        </p:nvSpPr>
        <p:spPr>
          <a:xfrm>
            <a:off x="6170994" y="1413164"/>
            <a:ext cx="5572356" cy="4590472"/>
          </a:xfrm>
        </p:spPr>
        <p:txBody>
          <a:bodyPr vert="horz" lIns="91440" tIns="45720" rIns="91440" bIns="45720" rtlCol="0" anchor="t">
            <a:normAutofit lnSpcReduction="10000"/>
          </a:bodyPr>
          <a:lstStyle/>
          <a:p>
            <a:pPr marL="288290" indent="-288290"/>
            <a:r>
              <a:rPr lang="en" dirty="0"/>
              <a:t>Microaggressions are born from ingrained prejudices and beliefs; they are a typically covert form of racism and/or discrimination</a:t>
            </a:r>
          </a:p>
          <a:p>
            <a:pPr marL="288290" indent="-288290">
              <a:buClr>
                <a:srgbClr val="000000"/>
              </a:buClr>
            </a:pPr>
            <a:r>
              <a:rPr lang="en" dirty="0">
                <a:ea typeface="+mn-lt"/>
                <a:cs typeface="+mn-lt"/>
              </a:rPr>
              <a:t>Microaggressions can cause serious psychological damage to the targeted individual, creating intense conscious and unconscious stress</a:t>
            </a:r>
          </a:p>
          <a:p>
            <a:pPr marL="288290" indent="-288290">
              <a:buClr>
                <a:srgbClr val="000000"/>
              </a:buClr>
            </a:pPr>
            <a:r>
              <a:rPr lang="en" dirty="0">
                <a:cs typeface="Arial" panose="020B0604020202020204"/>
              </a:rPr>
              <a:t>It is important to remember to focus on impact over intent as subtle prejudice and implicit bias are real and consequential</a:t>
            </a:r>
          </a:p>
          <a:p>
            <a:pPr marL="288290" indent="-288290">
              <a:buClr>
                <a:srgbClr val="000000"/>
              </a:buClr>
            </a:pPr>
            <a:endParaRPr lang="en" dirty="0">
              <a:cs typeface="Arial" panose="020B0604020202020204"/>
            </a:endParaRPr>
          </a:p>
          <a:p>
            <a:pPr marL="288290" indent="-288290">
              <a:buClr>
                <a:srgbClr val="000000"/>
              </a:buClr>
            </a:pPr>
            <a:endParaRPr lang="en" dirty="0">
              <a:cs typeface="Arial" panose="020B0604020202020204"/>
            </a:endParaRPr>
          </a:p>
        </p:txBody>
      </p:sp>
      <p:sp>
        <p:nvSpPr>
          <p:cNvPr id="5" name="Slide Number Placeholder 4">
            <a:extLst>
              <a:ext uri="{FF2B5EF4-FFF2-40B4-BE49-F238E27FC236}">
                <a16:creationId xmlns:a16="http://schemas.microsoft.com/office/drawing/2014/main" id="{3A0B1D4C-779F-304D-273E-E6D494BC9F5F}"/>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15</a:t>
            </a:fld>
            <a:endParaRPr lang="en-US"/>
          </a:p>
        </p:txBody>
      </p:sp>
      <p:sp>
        <p:nvSpPr>
          <p:cNvPr id="7" name="TextBox 6">
            <a:extLst>
              <a:ext uri="{FF2B5EF4-FFF2-40B4-BE49-F238E27FC236}">
                <a16:creationId xmlns:a16="http://schemas.microsoft.com/office/drawing/2014/main" id="{FBAE24B9-8214-E245-1122-AC7E6A1F578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4" name="Audio Recording Jun 1, 2023 at 11:24:54 AM">
            <a:hlinkClick r:id="" action="ppaction://media"/>
            <a:extLst>
              <a:ext uri="{FF2B5EF4-FFF2-40B4-BE49-F238E27FC236}">
                <a16:creationId xmlns:a16="http://schemas.microsoft.com/office/drawing/2014/main" id="{E295B1C8-FA6A-855C-9D43-6ED05AD68D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7927" y="5928913"/>
            <a:ext cx="812800" cy="812800"/>
          </a:xfrm>
          <a:prstGeom prst="rect">
            <a:avLst/>
          </a:prstGeom>
        </p:spPr>
      </p:pic>
    </p:spTree>
    <p:extLst>
      <p:ext uri="{BB962C8B-B14F-4D97-AF65-F5344CB8AC3E}">
        <p14:creationId xmlns:p14="http://schemas.microsoft.com/office/powerpoint/2010/main" val="365277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7B6D6-4A7A-821F-F181-687852EB5278}"/>
              </a:ext>
            </a:extLst>
          </p:cNvPr>
          <p:cNvSpPr>
            <a:spLocks noGrp="1"/>
          </p:cNvSpPr>
          <p:nvPr>
            <p:ph type="title"/>
          </p:nvPr>
        </p:nvSpPr>
        <p:spPr/>
        <p:txBody>
          <a:bodyPr/>
          <a:lstStyle/>
          <a:p>
            <a:r>
              <a:rPr lang="en-US" dirty="0">
                <a:cs typeface="Arial"/>
              </a:rPr>
              <a:t>Forms of Microaggressions</a:t>
            </a:r>
            <a:endParaRPr lang="en-US" dirty="0" err="1"/>
          </a:p>
        </p:txBody>
      </p:sp>
      <p:sp>
        <p:nvSpPr>
          <p:cNvPr id="3" name="Content Placeholder 2">
            <a:extLst>
              <a:ext uri="{FF2B5EF4-FFF2-40B4-BE49-F238E27FC236}">
                <a16:creationId xmlns:a16="http://schemas.microsoft.com/office/drawing/2014/main" id="{FED15665-CD8E-39D0-ADFF-FCD056584322}"/>
              </a:ext>
            </a:extLst>
          </p:cNvPr>
          <p:cNvSpPr>
            <a:spLocks noGrp="1"/>
          </p:cNvSpPr>
          <p:nvPr>
            <p:ph idx="1"/>
          </p:nvPr>
        </p:nvSpPr>
        <p:spPr>
          <a:xfrm>
            <a:off x="259885" y="1327619"/>
            <a:ext cx="12050389" cy="4621134"/>
          </a:xfrm>
        </p:spPr>
        <p:txBody>
          <a:bodyPr vert="horz" lIns="91440" tIns="45720" rIns="91440" bIns="45720" rtlCol="0" anchor="t">
            <a:normAutofit/>
          </a:bodyPr>
          <a:lstStyle/>
          <a:p>
            <a:pPr marL="288290" indent="-288290"/>
            <a:r>
              <a:rPr lang="en" b="1" err="1">
                <a:ea typeface="+mn-lt"/>
                <a:cs typeface="+mn-lt"/>
              </a:rPr>
              <a:t>Microassaults</a:t>
            </a:r>
            <a:r>
              <a:rPr lang="en" dirty="0">
                <a:ea typeface="+mn-lt"/>
                <a:cs typeface="+mn-lt"/>
              </a:rPr>
              <a:t>: "Explicit racial derogations characterized primarily by verbal or nonverbal attacks meant to hurt the intended victim through name-calling, </a:t>
            </a:r>
            <a:r>
              <a:rPr lang="en">
                <a:ea typeface="+mn-lt"/>
                <a:cs typeface="+mn-lt"/>
              </a:rPr>
              <a:t>avoidant behavior, or purposeful discriminatory actions."</a:t>
            </a:r>
            <a:endParaRPr lang="en-US"/>
          </a:p>
          <a:p>
            <a:pPr marL="288290" indent="-288290">
              <a:buClr>
                <a:srgbClr val="000000"/>
              </a:buClr>
            </a:pPr>
            <a:r>
              <a:rPr lang="en" b="1" dirty="0">
                <a:ea typeface="+mn-lt"/>
                <a:cs typeface="+mn-lt"/>
              </a:rPr>
              <a:t>Microinsults</a:t>
            </a:r>
            <a:r>
              <a:rPr lang="en" dirty="0">
                <a:ea typeface="+mn-lt"/>
                <a:cs typeface="+mn-lt"/>
              </a:rPr>
              <a:t>: “</a:t>
            </a:r>
            <a:r>
              <a:rPr lang="en" err="1">
                <a:ea typeface="+mn-lt"/>
                <a:cs typeface="+mn-lt"/>
              </a:rPr>
              <a:t>Behaviours</a:t>
            </a:r>
            <a:r>
              <a:rPr lang="en" dirty="0">
                <a:ea typeface="+mn-lt"/>
                <a:cs typeface="+mn-lt"/>
              </a:rPr>
              <a:t>, actions, or verbal remarks conveying rudeness, insensitivity, or demeaning a person’s group, social identity, or heritage.”</a:t>
            </a:r>
          </a:p>
          <a:p>
            <a:pPr marL="288290" indent="-288290">
              <a:buClr>
                <a:srgbClr val="000000"/>
              </a:buClr>
            </a:pPr>
            <a:r>
              <a:rPr lang="en" b="1" dirty="0">
                <a:ea typeface="+mn-lt"/>
                <a:cs typeface="+mn-lt"/>
              </a:rPr>
              <a:t>Microinvalidations</a:t>
            </a:r>
            <a:r>
              <a:rPr lang="en" dirty="0">
                <a:ea typeface="+mn-lt"/>
                <a:cs typeface="+mn-lt"/>
              </a:rPr>
              <a:t>: “Communications that exclude, negate, or nullify the psychological thoughts, feelings, or experiential reality of a marginalized person.”</a:t>
            </a:r>
          </a:p>
          <a:p>
            <a:pPr marL="288290" indent="-288290">
              <a:buClr>
                <a:srgbClr val="000000"/>
              </a:buClr>
            </a:pPr>
            <a:endParaRPr lang="en" dirty="0">
              <a:ea typeface="+mn-lt"/>
              <a:cs typeface="+mn-lt"/>
            </a:endParaRPr>
          </a:p>
          <a:p>
            <a:pPr marL="288290" indent="-288290">
              <a:buClr>
                <a:srgbClr val="000000"/>
              </a:buClr>
            </a:pPr>
            <a:endParaRPr lang="en" dirty="0">
              <a:ea typeface="+mn-lt"/>
              <a:cs typeface="+mn-lt"/>
            </a:endParaRPr>
          </a:p>
        </p:txBody>
      </p:sp>
      <p:sp>
        <p:nvSpPr>
          <p:cNvPr id="4" name="Footer Placeholder 3">
            <a:extLst>
              <a:ext uri="{FF2B5EF4-FFF2-40B4-BE49-F238E27FC236}">
                <a16:creationId xmlns:a16="http://schemas.microsoft.com/office/drawing/2014/main" id="{03875CEA-E513-7E0C-CC81-C3DA35BF999E}"/>
              </a:ext>
            </a:extLst>
          </p:cNvPr>
          <p:cNvSpPr>
            <a:spLocks noGrp="1"/>
          </p:cNvSpPr>
          <p:nvPr>
            <p:ph type="ftr" sz="quarter" idx="11"/>
          </p:nvPr>
        </p:nvSpPr>
        <p:spPr/>
        <p:txBody>
          <a:bodyPr/>
          <a:lstStyle/>
          <a:p>
            <a:r>
              <a:rPr lang="en-US" dirty="0">
                <a:latin typeface="Verdana"/>
                <a:ea typeface="Verdana"/>
              </a:rPr>
              <a:t>INTRODUCTION TO EQUITY</a:t>
            </a:r>
            <a:endParaRPr lang="en-US" dirty="0"/>
          </a:p>
        </p:txBody>
      </p:sp>
      <p:sp>
        <p:nvSpPr>
          <p:cNvPr id="5" name="Slide Number Placeholder 4">
            <a:extLst>
              <a:ext uri="{FF2B5EF4-FFF2-40B4-BE49-F238E27FC236}">
                <a16:creationId xmlns:a16="http://schemas.microsoft.com/office/drawing/2014/main" id="{3A0B1D4C-779F-304D-273E-E6D494BC9F5F}"/>
              </a:ext>
            </a:extLst>
          </p:cNvPr>
          <p:cNvSpPr>
            <a:spLocks noGrp="1"/>
          </p:cNvSpPr>
          <p:nvPr>
            <p:ph type="sldNum" sz="quarter" idx="12"/>
          </p:nvPr>
        </p:nvSpPr>
        <p:spPr/>
        <p:txBody>
          <a:bodyPr/>
          <a:lstStyle/>
          <a:p>
            <a:r>
              <a:rPr lang="en-US"/>
              <a:t>PAGE  </a:t>
            </a:r>
            <a:fld id="{93005692-73BE-493E-93AB-ECD6027A7652}" type="slidenum">
              <a:rPr lang="en-US" smtClean="0"/>
              <a:pPr/>
              <a:t>16</a:t>
            </a:fld>
            <a:endParaRPr lang="en-US"/>
          </a:p>
        </p:txBody>
      </p:sp>
      <p:sp>
        <p:nvSpPr>
          <p:cNvPr id="6" name="TextBox 5">
            <a:extLst>
              <a:ext uri="{FF2B5EF4-FFF2-40B4-BE49-F238E27FC236}">
                <a16:creationId xmlns:a16="http://schemas.microsoft.com/office/drawing/2014/main" id="{48E70AA4-8719-489A-2E9F-D106AC862EE0}"/>
              </a:ext>
            </a:extLst>
          </p:cNvPr>
          <p:cNvSpPr txBox="1"/>
          <p:nvPr/>
        </p:nvSpPr>
        <p:spPr>
          <a:xfrm>
            <a:off x="255791" y="5763392"/>
            <a:ext cx="35693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latin typeface="Verdana"/>
              </a:rPr>
              <a:t>SOURCE</a:t>
            </a:r>
            <a:r>
              <a:rPr lang="en-US" sz="900">
                <a:latin typeface="Verdana"/>
              </a:rPr>
              <a:t>:https://auburn.edu/equitytaskforce/pdf/Racial_MicroaggressionsshortVersion.pdf </a:t>
            </a:r>
            <a:endParaRPr lang="en-US" sz="1400" dirty="0">
              <a:latin typeface="Arial"/>
            </a:endParaRPr>
          </a:p>
        </p:txBody>
      </p:sp>
      <p:pic>
        <p:nvPicPr>
          <p:cNvPr id="7" name="Picture 7" descr="Graphical user interface, text, application&#10;&#10;Description automatically generated">
            <a:extLst>
              <a:ext uri="{FF2B5EF4-FFF2-40B4-BE49-F238E27FC236}">
                <a16:creationId xmlns:a16="http://schemas.microsoft.com/office/drawing/2014/main" id="{4847AA25-6320-1424-2374-C3AAC2AEAC9F}"/>
              </a:ext>
            </a:extLst>
          </p:cNvPr>
          <p:cNvPicPr>
            <a:picLocks noChangeAspect="1"/>
          </p:cNvPicPr>
          <p:nvPr/>
        </p:nvPicPr>
        <p:blipFill>
          <a:blip r:embed="rId5"/>
          <a:stretch>
            <a:fillRect/>
          </a:stretch>
        </p:blipFill>
        <p:spPr>
          <a:xfrm>
            <a:off x="3831432" y="4408436"/>
            <a:ext cx="4433886" cy="2339286"/>
          </a:xfrm>
          <a:prstGeom prst="rect">
            <a:avLst/>
          </a:prstGeom>
        </p:spPr>
      </p:pic>
      <p:pic>
        <p:nvPicPr>
          <p:cNvPr id="8" name="Audio Recording Jun 1, 2023 at 11:26:20 AM">
            <a:hlinkClick r:id="" action="ppaction://media"/>
            <a:extLst>
              <a:ext uri="{FF2B5EF4-FFF2-40B4-BE49-F238E27FC236}">
                <a16:creationId xmlns:a16="http://schemas.microsoft.com/office/drawing/2014/main" id="{932FE85C-C890-D2F4-057E-D37637D35C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18133" y="4857459"/>
            <a:ext cx="812800" cy="812800"/>
          </a:xfrm>
          <a:prstGeom prst="rect">
            <a:avLst/>
          </a:prstGeom>
        </p:spPr>
      </p:pic>
    </p:spTree>
    <p:extLst>
      <p:ext uri="{BB962C8B-B14F-4D97-AF65-F5344CB8AC3E}">
        <p14:creationId xmlns:p14="http://schemas.microsoft.com/office/powerpoint/2010/main" val="14631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90EFA-F18E-01A2-AD91-21C1C59AC27E}"/>
              </a:ext>
            </a:extLst>
          </p:cNvPr>
          <p:cNvSpPr>
            <a:spLocks noGrp="1"/>
          </p:cNvSpPr>
          <p:nvPr>
            <p:ph type="title"/>
          </p:nvPr>
        </p:nvSpPr>
        <p:spPr>
          <a:xfrm>
            <a:off x="259886" y="434112"/>
            <a:ext cx="11569729" cy="895927"/>
          </a:xfrm>
        </p:spPr>
        <p:txBody>
          <a:bodyPr anchor="ctr">
            <a:normAutofit/>
          </a:bodyPr>
          <a:lstStyle/>
          <a:p>
            <a:r>
              <a:rPr lang="en-US"/>
              <a:t>Microaggressions</a:t>
            </a:r>
          </a:p>
        </p:txBody>
      </p:sp>
      <p:pic>
        <p:nvPicPr>
          <p:cNvPr id="8" name="Online Media 7" title="Microagressions (Clean)">
            <a:hlinkClick r:id="" action="ppaction://media"/>
            <a:extLst>
              <a:ext uri="{FF2B5EF4-FFF2-40B4-BE49-F238E27FC236}">
                <a16:creationId xmlns:a16="http://schemas.microsoft.com/office/drawing/2014/main" id="{C7F1839C-7932-EEA7-F7A2-D267E3E379A4}"/>
              </a:ext>
            </a:extLst>
          </p:cNvPr>
          <p:cNvPicPr>
            <a:picLocks noGrp="1" noRot="1" noChangeAspect="1"/>
          </p:cNvPicPr>
          <p:nvPr>
            <p:ph idx="1"/>
            <a:videoFile r:link="rId1"/>
          </p:nvPr>
        </p:nvPicPr>
        <p:blipFill>
          <a:blip r:embed="rId5"/>
          <a:stretch>
            <a:fillRect/>
          </a:stretch>
        </p:blipFill>
        <p:spPr>
          <a:xfrm>
            <a:off x="2981338" y="1413167"/>
            <a:ext cx="6126822" cy="4595117"/>
          </a:xfrm>
          <a:noFill/>
        </p:spPr>
      </p:pic>
      <p:sp>
        <p:nvSpPr>
          <p:cNvPr id="6" name="Slide Number Placeholder 5">
            <a:extLst>
              <a:ext uri="{FF2B5EF4-FFF2-40B4-BE49-F238E27FC236}">
                <a16:creationId xmlns:a16="http://schemas.microsoft.com/office/drawing/2014/main" id="{60652337-76B9-A010-6F76-00E69D940AD2}"/>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17</a:t>
            </a:fld>
            <a:endParaRPr lang="en-US"/>
          </a:p>
        </p:txBody>
      </p:sp>
    </p:spTree>
    <p:extLst>
      <p:ext uri="{BB962C8B-B14F-4D97-AF65-F5344CB8AC3E}">
        <p14:creationId xmlns:p14="http://schemas.microsoft.com/office/powerpoint/2010/main" val="264426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7095-8FDE-AB3B-8F94-2671C9AC2B8A}"/>
              </a:ext>
            </a:extLst>
          </p:cNvPr>
          <p:cNvSpPr>
            <a:spLocks noGrp="1"/>
          </p:cNvSpPr>
          <p:nvPr>
            <p:ph type="title"/>
          </p:nvPr>
        </p:nvSpPr>
        <p:spPr/>
        <p:txBody>
          <a:bodyPr/>
          <a:lstStyle/>
          <a:p>
            <a:r>
              <a:rPr lang="en-US" dirty="0">
                <a:cs typeface="Arial"/>
              </a:rPr>
              <a:t>(alt video option)</a:t>
            </a:r>
            <a:endParaRPr lang="en-US" dirty="0"/>
          </a:p>
        </p:txBody>
      </p:sp>
      <p:pic>
        <p:nvPicPr>
          <p:cNvPr id="6" name="Online Media 5" title="MICROAGGRESSIONS IN THE CLASSROOM">
            <a:hlinkClick r:id="" action="ppaction://media"/>
            <a:extLst>
              <a:ext uri="{FF2B5EF4-FFF2-40B4-BE49-F238E27FC236}">
                <a16:creationId xmlns:a16="http://schemas.microsoft.com/office/drawing/2014/main" id="{27F57BD8-4769-A391-DB60-6266289CE5CD}"/>
              </a:ext>
            </a:extLst>
          </p:cNvPr>
          <p:cNvPicPr>
            <a:picLocks noGrp="1" noRot="1" noChangeAspect="1"/>
          </p:cNvPicPr>
          <p:nvPr>
            <p:ph idx="1"/>
            <a:videoFile r:link="rId1"/>
          </p:nvPr>
        </p:nvPicPr>
        <p:blipFill>
          <a:blip r:embed="rId4"/>
          <a:stretch>
            <a:fillRect/>
          </a:stretch>
        </p:blipFill>
        <p:spPr>
          <a:xfrm>
            <a:off x="2818607" y="1591469"/>
            <a:ext cx="6548436" cy="4405311"/>
          </a:xfrm>
        </p:spPr>
      </p:pic>
      <p:sp>
        <p:nvSpPr>
          <p:cNvPr id="5" name="Slide Number Placeholder 4">
            <a:extLst>
              <a:ext uri="{FF2B5EF4-FFF2-40B4-BE49-F238E27FC236}">
                <a16:creationId xmlns:a16="http://schemas.microsoft.com/office/drawing/2014/main" id="{DD65FE0E-2A5A-10B2-E431-97EA5A047291}"/>
              </a:ext>
            </a:extLst>
          </p:cNvPr>
          <p:cNvSpPr>
            <a:spLocks noGrp="1"/>
          </p:cNvSpPr>
          <p:nvPr>
            <p:ph type="sldNum" sz="quarter" idx="12"/>
          </p:nvPr>
        </p:nvSpPr>
        <p:spPr/>
        <p:txBody>
          <a:bodyPr/>
          <a:lstStyle/>
          <a:p>
            <a:r>
              <a:rPr lang="en-US"/>
              <a:t>PAGE  </a:t>
            </a:r>
            <a:fld id="{93005692-73BE-493E-93AB-ECD6027A7652}" type="slidenum">
              <a:rPr lang="en-US" smtClean="0"/>
              <a:pPr/>
              <a:t>18</a:t>
            </a:fld>
            <a:endParaRPr lang="en-US"/>
          </a:p>
        </p:txBody>
      </p:sp>
    </p:spTree>
    <p:extLst>
      <p:ext uri="{BB962C8B-B14F-4D97-AF65-F5344CB8AC3E}">
        <p14:creationId xmlns:p14="http://schemas.microsoft.com/office/powerpoint/2010/main" val="148662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1123" y="2970702"/>
            <a:ext cx="3611292" cy="910202"/>
          </a:xfrm>
        </p:spPr>
        <p:txBody>
          <a:bodyPr>
            <a:normAutofit fontScale="90000"/>
          </a:bodyPr>
          <a:lstStyle/>
          <a:p>
            <a:r>
              <a:rPr lang="en-US" dirty="0"/>
              <a:t>ANTI-RACISM and WHITE SUPREMACY</a:t>
            </a:r>
          </a:p>
        </p:txBody>
      </p:sp>
      <p:sp>
        <p:nvSpPr>
          <p:cNvPr id="4" name="Slide Number Placeholder 3"/>
          <p:cNvSpPr>
            <a:spLocks noGrp="1"/>
          </p:cNvSpPr>
          <p:nvPr>
            <p:ph type="sldNum" sz="quarter" idx="12"/>
          </p:nvPr>
        </p:nvSpPr>
        <p:spPr/>
        <p:txBody>
          <a:bodyPr/>
          <a:lstStyle/>
          <a:p>
            <a:pPr>
              <a:defRPr/>
            </a:pPr>
            <a:r>
              <a:rPr lang="en-US">
                <a:solidFill>
                  <a:prstClr val="black"/>
                </a:solidFill>
              </a:rPr>
              <a:t>PAGE  </a:t>
            </a:r>
            <a:fld id="{93005692-73BE-493E-93AB-ECD6027A7652}" type="slidenum">
              <a:rPr lang="en-US">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82255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855" y="517456"/>
            <a:ext cx="11569729" cy="895927"/>
          </a:xfrm>
        </p:spPr>
        <p:txBody>
          <a:bodyPr/>
          <a:lstStyle/>
          <a:p>
            <a:r>
              <a:rPr lang="en-US" dirty="0"/>
              <a:t>Territorial Acknowledgement</a:t>
            </a:r>
          </a:p>
        </p:txBody>
      </p:sp>
      <p:sp>
        <p:nvSpPr>
          <p:cNvPr id="3" name="Content Placeholder 2"/>
          <p:cNvSpPr>
            <a:spLocks noGrp="1"/>
          </p:cNvSpPr>
          <p:nvPr>
            <p:ph idx="1"/>
          </p:nvPr>
        </p:nvSpPr>
        <p:spPr>
          <a:xfrm>
            <a:off x="1804049" y="1827467"/>
            <a:ext cx="5101420" cy="3584068"/>
          </a:xfrm>
        </p:spPr>
        <p:txBody>
          <a:bodyPr vert="horz" lIns="91440" tIns="45720" rIns="91440" bIns="45720" rtlCol="0" anchor="t">
            <a:normAutofit/>
          </a:bodyPr>
          <a:lstStyle/>
          <a:p>
            <a:pPr marL="0" indent="0">
              <a:buNone/>
            </a:pPr>
            <a:r>
              <a:rPr lang="en-US" sz="2200">
                <a:latin typeface="Arial"/>
                <a:ea typeface="+mn-lt"/>
                <a:cs typeface="Arial"/>
              </a:rPr>
              <a:t>The Office of EDI-R acknowledges that we live and work on the traditional territory of ‎ the Neutral, Anishinaabeg and Haudenosaunee peoples. The University of Waterloo is situated on the Haldimand Tract, the land promised to the Six Nations that includes six miles on each side of the Grand River. </a:t>
            </a:r>
            <a:endParaRPr lang="en-US" sz="220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r>
              <a:rPr lang="en-US" dirty="0">
                <a:latin typeface="Verdana"/>
                <a:ea typeface="Verdana"/>
              </a:rPr>
              <a:t>Introduction to Equity</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2</a:t>
            </a:fld>
            <a:endParaRPr lang="en-US"/>
          </a:p>
        </p:txBody>
      </p:sp>
      <p:sp>
        <p:nvSpPr>
          <p:cNvPr id="8" name="TextBox 7">
            <a:extLst>
              <a:ext uri="{FF2B5EF4-FFF2-40B4-BE49-F238E27FC236}">
                <a16:creationId xmlns:a16="http://schemas.microsoft.com/office/drawing/2014/main" id="{3810325A-045E-4246-8139-BDABA74EE4AC}"/>
              </a:ext>
            </a:extLst>
          </p:cNvPr>
          <p:cNvSpPr txBox="1"/>
          <p:nvPr/>
        </p:nvSpPr>
        <p:spPr>
          <a:xfrm>
            <a:off x="1804050" y="5262929"/>
            <a:ext cx="37496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b="1">
                <a:solidFill>
                  <a:schemeClr val="accent6"/>
                </a:solidFill>
                <a:latin typeface="Calibri"/>
                <a:cs typeface="Calibri"/>
                <a:hlinkClick r:id="" action="ppaction://noaction"/>
              </a:rPr>
              <a:t>www.native-land.ca/</a:t>
            </a:r>
          </a:p>
        </p:txBody>
      </p:sp>
      <p:pic>
        <p:nvPicPr>
          <p:cNvPr id="9" name="Picture 4">
            <a:extLst>
              <a:ext uri="{FF2B5EF4-FFF2-40B4-BE49-F238E27FC236}">
                <a16:creationId xmlns:a16="http://schemas.microsoft.com/office/drawing/2014/main" id="{86F8DC56-1852-6E43-B6EC-F55E2576E37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85185" y="1416915"/>
            <a:ext cx="3372786" cy="4404858"/>
          </a:xfrm>
          <a:prstGeom prst="rect">
            <a:avLst/>
          </a:prstGeom>
        </p:spPr>
      </p:pic>
      <p:pic>
        <p:nvPicPr>
          <p:cNvPr id="4" name="Audio Recording Jun 1, 2023 at 11:09:27 AM">
            <a:hlinkClick r:id="" action="ppaction://media"/>
            <a:extLst>
              <a:ext uri="{FF2B5EF4-FFF2-40B4-BE49-F238E27FC236}">
                <a16:creationId xmlns:a16="http://schemas.microsoft.com/office/drawing/2014/main" id="{F4B6EF68-2418-8B91-859F-9BA67159C4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3733" y="5928913"/>
            <a:ext cx="812800" cy="812800"/>
          </a:xfrm>
          <a:prstGeom prst="rect">
            <a:avLst/>
          </a:prstGeom>
        </p:spPr>
      </p:pic>
    </p:spTree>
    <p:extLst>
      <p:ext uri="{BB962C8B-B14F-4D97-AF65-F5344CB8AC3E}">
        <p14:creationId xmlns:p14="http://schemas.microsoft.com/office/powerpoint/2010/main" val="232180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E0A21-1DF5-A478-44E1-DAF303ABA4F2}"/>
              </a:ext>
            </a:extLst>
          </p:cNvPr>
          <p:cNvSpPr>
            <a:spLocks noGrp="1"/>
          </p:cNvSpPr>
          <p:nvPr>
            <p:ph type="title"/>
          </p:nvPr>
        </p:nvSpPr>
        <p:spPr>
          <a:xfrm>
            <a:off x="561804" y="518779"/>
            <a:ext cx="8677297" cy="895927"/>
          </a:xfrm>
        </p:spPr>
        <p:txBody>
          <a:bodyPr anchor="ctr">
            <a:normAutofit/>
          </a:bodyPr>
          <a:lstStyle/>
          <a:p>
            <a:r>
              <a:rPr lang="en-US"/>
              <a:t>An Introduction to Racism</a:t>
            </a:r>
          </a:p>
        </p:txBody>
      </p:sp>
      <p:sp>
        <p:nvSpPr>
          <p:cNvPr id="13" name="Content Placeholder 2">
            <a:extLst>
              <a:ext uri="{FF2B5EF4-FFF2-40B4-BE49-F238E27FC236}">
                <a16:creationId xmlns:a16="http://schemas.microsoft.com/office/drawing/2014/main" id="{9565D7E8-8F3C-2208-3AA0-19A705AA4F58}"/>
              </a:ext>
            </a:extLst>
          </p:cNvPr>
          <p:cNvSpPr>
            <a:spLocks noGrp="1"/>
          </p:cNvSpPr>
          <p:nvPr>
            <p:ph sz="half" idx="1"/>
          </p:nvPr>
        </p:nvSpPr>
        <p:spPr>
          <a:xfrm>
            <a:off x="858137" y="1624831"/>
            <a:ext cx="5050918" cy="4590472"/>
          </a:xfrm>
        </p:spPr>
        <p:txBody>
          <a:bodyPr vert="horz" lIns="91440" tIns="45720" rIns="91440" bIns="45720" rtlCol="0" anchor="t">
            <a:normAutofit/>
          </a:bodyPr>
          <a:lstStyle/>
          <a:p>
            <a:pPr marL="288290" indent="-288290"/>
            <a:r>
              <a:rPr lang="en-US"/>
              <a:t>A social construct used to justify the domination, enslavement, and exploitation of racialized groups by Europeans</a:t>
            </a:r>
          </a:p>
          <a:p>
            <a:pPr marL="288290" indent="-288290">
              <a:buClr>
                <a:srgbClr val="000000"/>
              </a:buClr>
            </a:pPr>
            <a:r>
              <a:rPr lang="en-US">
                <a:cs typeface="Arial"/>
              </a:rPr>
              <a:t>We all participate in racist systems </a:t>
            </a:r>
            <a:endParaRPr lang="en-US"/>
          </a:p>
          <a:p>
            <a:pPr marL="288290" indent="-288290">
              <a:buClr>
                <a:srgbClr val="000000"/>
              </a:buClr>
            </a:pPr>
            <a:r>
              <a:rPr lang="en-US">
                <a:cs typeface="Arial"/>
              </a:rPr>
              <a:t>Racism is just as bad in Canada as it is in the US</a:t>
            </a:r>
          </a:p>
          <a:p>
            <a:pPr marL="685165" lvl="1" indent="-227965">
              <a:buClr>
                <a:srgbClr val="000000"/>
              </a:buClr>
            </a:pPr>
            <a:r>
              <a:rPr lang="en-US">
                <a:cs typeface="Arial"/>
              </a:rPr>
              <a:t>"Visitor: My Life in Canada" by Anthony Stewart </a:t>
            </a:r>
          </a:p>
          <a:p>
            <a:pPr marL="288290" indent="-288290">
              <a:buClr>
                <a:srgbClr val="000000"/>
              </a:buClr>
            </a:pPr>
            <a:endParaRPr lang="en-US">
              <a:cs typeface="Arial"/>
            </a:endParaRPr>
          </a:p>
        </p:txBody>
      </p:sp>
      <p:pic>
        <p:nvPicPr>
          <p:cNvPr id="9" name="Picture 9">
            <a:extLst>
              <a:ext uri="{FF2B5EF4-FFF2-40B4-BE49-F238E27FC236}">
                <a16:creationId xmlns:a16="http://schemas.microsoft.com/office/drawing/2014/main" id="{D065E0DB-1A6D-DBDC-0AF7-DE38A6CE7396}"/>
              </a:ext>
            </a:extLst>
          </p:cNvPr>
          <p:cNvPicPr>
            <a:picLocks noChangeAspect="1"/>
          </p:cNvPicPr>
          <p:nvPr/>
        </p:nvPicPr>
        <p:blipFill rotWithShape="1">
          <a:blip r:embed="rId5"/>
          <a:srcRect r="-3" b="13466"/>
          <a:stretch/>
        </p:blipFill>
        <p:spPr>
          <a:xfrm>
            <a:off x="6533246" y="1413164"/>
            <a:ext cx="4243965" cy="4590472"/>
          </a:xfrm>
          <a:prstGeom prst="rect">
            <a:avLst/>
          </a:prstGeom>
          <a:noFill/>
        </p:spPr>
      </p:pic>
      <p:sp>
        <p:nvSpPr>
          <p:cNvPr id="4" name="Footer Placeholder 3">
            <a:extLst>
              <a:ext uri="{FF2B5EF4-FFF2-40B4-BE49-F238E27FC236}">
                <a16:creationId xmlns:a16="http://schemas.microsoft.com/office/drawing/2014/main" id="{4DF6848B-618C-77DC-AC8D-9041616AEEF6}"/>
              </a:ext>
            </a:extLst>
          </p:cNvPr>
          <p:cNvSpPr>
            <a:spLocks noGrp="1"/>
          </p:cNvSpPr>
          <p:nvPr>
            <p:ph type="ftr" sz="quarter" idx="11"/>
          </p:nvPr>
        </p:nvSpPr>
        <p:spPr>
          <a:xfrm>
            <a:off x="1678631" y="6204397"/>
            <a:ext cx="4141438" cy="502099"/>
          </a:xfrm>
        </p:spPr>
        <p:txBody>
          <a:bodyPr anchor="ctr">
            <a:normAutofit fontScale="85000" lnSpcReduction="20000"/>
          </a:bodyPr>
          <a:lstStyle/>
          <a:p>
            <a:pPr>
              <a:spcAft>
                <a:spcPts val="600"/>
              </a:spcAft>
            </a:pPr>
            <a:r>
              <a:rPr lang="en-US">
                <a:latin typeface="Verdana"/>
                <a:ea typeface="Verdana"/>
                <a:hlinkClick r:id="rId6"/>
              </a:rPr>
              <a:t>https://www.medicalnewstoday.com/articles/effects-of-racism</a:t>
            </a:r>
            <a:r>
              <a:rPr lang="en-US">
                <a:latin typeface="Verdana"/>
                <a:ea typeface="Verdana"/>
              </a:rPr>
              <a:t> </a:t>
            </a:r>
          </a:p>
          <a:p>
            <a:pPr>
              <a:spcAft>
                <a:spcPts val="600"/>
              </a:spcAft>
            </a:pPr>
            <a:r>
              <a:rPr lang="en-US" b="1">
                <a:latin typeface="Verdana"/>
                <a:ea typeface="Verdana"/>
              </a:rPr>
              <a:t>SOURCE: </a:t>
            </a:r>
            <a:r>
              <a:rPr lang="en-US">
                <a:latin typeface="Verdana"/>
                <a:ea typeface="Verdana"/>
                <a:hlinkClick r:id="rId7"/>
              </a:rPr>
              <a:t>https://kojoinstitute.com/3870-2-canada-s-anti-black-racism-myths/</a:t>
            </a:r>
            <a:r>
              <a:rPr lang="en-US">
                <a:latin typeface="Verdana"/>
                <a:ea typeface="Verdana"/>
              </a:rPr>
              <a:t> </a:t>
            </a:r>
            <a:endParaRPr lang="en-US"/>
          </a:p>
        </p:txBody>
      </p:sp>
      <p:sp>
        <p:nvSpPr>
          <p:cNvPr id="5" name="Slide Number Placeholder 4">
            <a:extLst>
              <a:ext uri="{FF2B5EF4-FFF2-40B4-BE49-F238E27FC236}">
                <a16:creationId xmlns:a16="http://schemas.microsoft.com/office/drawing/2014/main" id="{97428A32-0785-1992-1AA2-3DA2EB9685E1}"/>
              </a:ext>
            </a:extLst>
          </p:cNvPr>
          <p:cNvSpPr>
            <a:spLocks noGrp="1"/>
          </p:cNvSpPr>
          <p:nvPr>
            <p:ph type="sldNum" sz="quarter" idx="12"/>
          </p:nvPr>
        </p:nvSpPr>
        <p:spPr>
          <a:xfrm>
            <a:off x="5715000" y="6335313"/>
            <a:ext cx="877711" cy="250337"/>
          </a:xfrm>
        </p:spPr>
        <p:txBody>
          <a:bodyPr anchor="ctr">
            <a:normAutofit/>
          </a:bodyPr>
          <a:lstStyle/>
          <a:p>
            <a:pPr>
              <a:spcAft>
                <a:spcPts val="600"/>
              </a:spcAft>
            </a:pPr>
            <a:r>
              <a:rPr lang="en-US"/>
              <a:t>PAGE  </a:t>
            </a:r>
            <a:fld id="{93005692-73BE-493E-93AB-ECD6027A7652}" type="slidenum">
              <a:rPr lang="en-US" smtClean="0"/>
              <a:pPr>
                <a:spcAft>
                  <a:spcPts val="600"/>
                </a:spcAft>
              </a:pPr>
              <a:t>20</a:t>
            </a:fld>
            <a:endParaRPr lang="en-US"/>
          </a:p>
        </p:txBody>
      </p:sp>
      <p:pic>
        <p:nvPicPr>
          <p:cNvPr id="3" name="Audio Recording Jun 1, 2023 at 11:28:45 AM">
            <a:hlinkClick r:id="" action="ppaction://media"/>
            <a:extLst>
              <a:ext uri="{FF2B5EF4-FFF2-40B4-BE49-F238E27FC236}">
                <a16:creationId xmlns:a16="http://schemas.microsoft.com/office/drawing/2014/main" id="{405D534C-DF20-7161-5ABA-8F0B531C93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35334" y="6085221"/>
            <a:ext cx="812800" cy="812800"/>
          </a:xfrm>
          <a:prstGeom prst="rect">
            <a:avLst/>
          </a:prstGeom>
        </p:spPr>
      </p:pic>
    </p:spTree>
    <p:extLst>
      <p:ext uri="{BB962C8B-B14F-4D97-AF65-F5344CB8AC3E}">
        <p14:creationId xmlns:p14="http://schemas.microsoft.com/office/powerpoint/2010/main" val="304216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2E24903-EBCE-A934-DD77-188B79629278}"/>
              </a:ext>
            </a:extLst>
          </p:cNvPr>
          <p:cNvSpPr txBox="1"/>
          <p:nvPr/>
        </p:nvSpPr>
        <p:spPr>
          <a:xfrm>
            <a:off x="9330565" y="685060"/>
            <a:ext cx="1065644" cy="28605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25000" lnSpcReduction="20000"/>
          </a:bodyPr>
          <a:lstStyle/>
          <a:p>
            <a:pPr algn="ctr" defTabSz="914377">
              <a:lnSpc>
                <a:spcPct val="90000"/>
              </a:lnSpc>
              <a:spcBef>
                <a:spcPts val="800"/>
              </a:spcBef>
              <a:spcAft>
                <a:spcPts val="800"/>
              </a:spcAft>
              <a:buClr>
                <a:schemeClr val="tx1"/>
              </a:buClr>
              <a:buSzPct val="85000"/>
            </a:pPr>
            <a:r>
              <a:rPr lang="en-US" sz="3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"The only thing that should come after: 'I’m not racist but….' is 'but racism is so ingrained in my society and culture that on some level I definitely am and need to do my part to destroy the system of oppression that people like me have created and benefit from on the daily.'"</a:t>
            </a:r>
          </a:p>
          <a:p>
            <a:pPr algn="ctr" defTabSz="914377">
              <a:lnSpc>
                <a:spcPct val="90000"/>
              </a:lnSpc>
              <a:spcBef>
                <a:spcPts val="800"/>
              </a:spcBef>
              <a:spcAft>
                <a:spcPts val="800"/>
              </a:spcAft>
              <a:buClr>
                <a:schemeClr val="tx1"/>
              </a:buClr>
              <a:buSzPct val="85000"/>
            </a:pPr>
            <a:endParaRPr lang="en-US" sz="3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algn="ctr" defTabSz="914377">
              <a:lnSpc>
                <a:spcPct val="90000"/>
              </a:lnSpc>
              <a:spcBef>
                <a:spcPts val="800"/>
              </a:spcBef>
              <a:spcAft>
                <a:spcPts val="800"/>
              </a:spcAft>
              <a:buClr>
                <a:schemeClr val="tx1"/>
              </a:buClr>
              <a:buSzPct val="85000"/>
            </a:pPr>
            <a:r>
              <a:rPr lang="en-US" sz="3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 Sheri Faye Rosendahl​</a:t>
            </a:r>
          </a:p>
        </p:txBody>
      </p:sp>
      <p:sp>
        <p:nvSpPr>
          <p:cNvPr id="4" name="Footer Placeholder 3">
            <a:extLst>
              <a:ext uri="{FF2B5EF4-FFF2-40B4-BE49-F238E27FC236}">
                <a16:creationId xmlns:a16="http://schemas.microsoft.com/office/drawing/2014/main" id="{4DF6848B-618C-77DC-AC8D-9041616AEEF6}"/>
              </a:ext>
            </a:extLst>
          </p:cNvPr>
          <p:cNvSpPr>
            <a:spLocks noGrp="1"/>
          </p:cNvSpPr>
          <p:nvPr>
            <p:ph type="ftr" sz="quarter" idx="17"/>
          </p:nvPr>
        </p:nvSpPr>
        <p:spPr>
          <a:xfrm>
            <a:off x="1718913" y="6335313"/>
            <a:ext cx="3919888" cy="250337"/>
          </a:xfrm>
        </p:spPr>
        <p:txBody>
          <a:bodyPr vert="horz" lIns="91440" tIns="45720" rIns="91440" bIns="45720" rtlCol="0" anchor="ctr">
            <a:noAutofit/>
          </a:bodyPr>
          <a:lstStyle/>
          <a:p>
            <a:pPr>
              <a:lnSpc>
                <a:spcPct val="90000"/>
              </a:lnSpc>
              <a:spcAft>
                <a:spcPts val="600"/>
              </a:spcAft>
            </a:pPr>
            <a:r>
              <a:rPr lang="en-US" sz="600" dirty="0">
                <a:hlinkClick r:id="rId5"/>
              </a:rPr>
              <a:t>https://internalmedicine.wustl.edu/becoming-anti-racist/</a:t>
            </a:r>
            <a:endParaRPr lang="en-US" sz="600" dirty="0"/>
          </a:p>
          <a:p>
            <a:pPr>
              <a:lnSpc>
                <a:spcPct val="90000"/>
              </a:lnSpc>
              <a:spcAft>
                <a:spcPts val="600"/>
              </a:spcAft>
            </a:pPr>
            <a:r>
              <a:rPr lang="en-US" sz="600" b="1" dirty="0"/>
              <a:t>SOURCE:  </a:t>
            </a:r>
            <a:r>
              <a:rPr lang="en-US" sz="600" dirty="0"/>
              <a:t>Race Forward, “</a:t>
            </a:r>
            <a:r>
              <a:rPr lang="en-US" sz="600" u="sng" dirty="0">
                <a:hlinkClick r:id="rId6"/>
              </a:rPr>
              <a:t>Race Reporting Guide</a:t>
            </a:r>
            <a:r>
              <a:rPr lang="en-US" sz="600" dirty="0"/>
              <a:t>” (2015). </a:t>
            </a:r>
          </a:p>
          <a:p>
            <a:pPr>
              <a:lnSpc>
                <a:spcPct val="90000"/>
              </a:lnSpc>
              <a:spcAft>
                <a:spcPts val="600"/>
              </a:spcAft>
            </a:pPr>
            <a:r>
              <a:rPr lang="en-US" sz="600" b="1" dirty="0"/>
              <a:t>From: Pathways to Addressing (with care) Disclosures of Racism </a:t>
            </a:r>
          </a:p>
        </p:txBody>
      </p:sp>
      <p:sp>
        <p:nvSpPr>
          <p:cNvPr id="5" name="Slide Number Placeholder 4">
            <a:extLst>
              <a:ext uri="{FF2B5EF4-FFF2-40B4-BE49-F238E27FC236}">
                <a16:creationId xmlns:a16="http://schemas.microsoft.com/office/drawing/2014/main" id="{97428A32-0785-1992-1AA2-3DA2EB9685E1}"/>
              </a:ext>
            </a:extLst>
          </p:cNvPr>
          <p:cNvSpPr>
            <a:spLocks noGrp="1"/>
          </p:cNvSpPr>
          <p:nvPr>
            <p:ph type="sldNum" sz="quarter" idx="18"/>
          </p:nvPr>
        </p:nvSpPr>
        <p:spPr>
          <a:xfrm>
            <a:off x="5715000" y="6335313"/>
            <a:ext cx="877711" cy="250337"/>
          </a:xfrm>
        </p:spPr>
        <p:txBody>
          <a:bodyPr vert="horz" lIns="91440" tIns="45720" rIns="91440" bIns="45720" rtlCol="0" anchor="ctr">
            <a:normAutofit/>
          </a:bodyPr>
          <a:lstStyle/>
          <a:p>
            <a:pPr>
              <a:spcAft>
                <a:spcPts val="600"/>
              </a:spcAft>
            </a:pPr>
            <a:r>
              <a:rPr lang="en-US"/>
              <a:t>PAGE  </a:t>
            </a:r>
            <a:fld id="{93005692-73BE-493E-93AB-ECD6027A7652}" type="slidenum">
              <a:rPr lang="en-US" smtClean="0"/>
              <a:pPr>
                <a:spcAft>
                  <a:spcPts val="600"/>
                </a:spcAft>
              </a:pPr>
              <a:t>21</a:t>
            </a:fld>
            <a:endParaRPr lang="en-US"/>
          </a:p>
        </p:txBody>
      </p:sp>
      <p:sp>
        <p:nvSpPr>
          <p:cNvPr id="2" name="Title 1">
            <a:extLst>
              <a:ext uri="{FF2B5EF4-FFF2-40B4-BE49-F238E27FC236}">
                <a16:creationId xmlns:a16="http://schemas.microsoft.com/office/drawing/2014/main" id="{B8DE0A21-1DF5-A478-44E1-DAF303ABA4F2}"/>
              </a:ext>
            </a:extLst>
          </p:cNvPr>
          <p:cNvSpPr>
            <a:spLocks noGrp="1"/>
          </p:cNvSpPr>
          <p:nvPr>
            <p:ph type="title"/>
          </p:nvPr>
        </p:nvSpPr>
        <p:spPr>
          <a:xfrm>
            <a:off x="1718915" y="434112"/>
            <a:ext cx="5284561" cy="895927"/>
          </a:xfrm>
        </p:spPr>
        <p:txBody>
          <a:bodyPr vert="horz" lIns="91440" tIns="182880" rIns="91440" bIns="45720" rtlCol="0" anchor="ctr">
            <a:normAutofit/>
          </a:bodyPr>
          <a:lstStyle/>
          <a:p>
            <a:r>
              <a:rPr lang="en-US"/>
              <a:t>Anti-Racism</a:t>
            </a:r>
          </a:p>
        </p:txBody>
      </p:sp>
      <p:graphicFrame>
        <p:nvGraphicFramePr>
          <p:cNvPr id="12" name="TextBox 6">
            <a:extLst>
              <a:ext uri="{FF2B5EF4-FFF2-40B4-BE49-F238E27FC236}">
                <a16:creationId xmlns:a16="http://schemas.microsoft.com/office/drawing/2014/main" id="{6189EA9E-66B3-3A10-84FC-BD8EDAB6866C}"/>
              </a:ext>
            </a:extLst>
          </p:cNvPr>
          <p:cNvGraphicFramePr/>
          <p:nvPr>
            <p:extLst>
              <p:ext uri="{D42A27DB-BD31-4B8C-83A1-F6EECF244321}">
                <p14:modId xmlns:p14="http://schemas.microsoft.com/office/powerpoint/2010/main" val="4016520380"/>
              </p:ext>
            </p:extLst>
          </p:nvPr>
        </p:nvGraphicFramePr>
        <p:xfrm>
          <a:off x="1718914" y="1413167"/>
          <a:ext cx="8677297" cy="45951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Audio Recording Jun 1, 2023 at 11:32:05 AM">
            <a:hlinkClick r:id="" action="ppaction://media"/>
            <a:extLst>
              <a:ext uri="{FF2B5EF4-FFF2-40B4-BE49-F238E27FC236}">
                <a16:creationId xmlns:a16="http://schemas.microsoft.com/office/drawing/2014/main" id="{DA439023-7386-E8F6-03FA-5A88CA8A477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49067" y="5928913"/>
            <a:ext cx="812800" cy="812800"/>
          </a:xfrm>
          <a:prstGeom prst="rect">
            <a:avLst/>
          </a:prstGeom>
        </p:spPr>
      </p:pic>
    </p:spTree>
    <p:extLst>
      <p:ext uri="{BB962C8B-B14F-4D97-AF65-F5344CB8AC3E}">
        <p14:creationId xmlns:p14="http://schemas.microsoft.com/office/powerpoint/2010/main" val="399119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B3361-E01A-70AB-9066-4FA1D925F2BD}"/>
              </a:ext>
            </a:extLst>
          </p:cNvPr>
          <p:cNvSpPr>
            <a:spLocks noGrp="1"/>
          </p:cNvSpPr>
          <p:nvPr>
            <p:ph type="title"/>
          </p:nvPr>
        </p:nvSpPr>
        <p:spPr>
          <a:xfrm>
            <a:off x="386886" y="518779"/>
            <a:ext cx="11569729" cy="895927"/>
          </a:xfrm>
        </p:spPr>
        <p:txBody>
          <a:bodyPr/>
          <a:lstStyle/>
          <a:p>
            <a:r>
              <a:rPr lang="en-US" dirty="0"/>
              <a:t>White Supremacy</a:t>
            </a:r>
          </a:p>
        </p:txBody>
      </p:sp>
      <p:sp>
        <p:nvSpPr>
          <p:cNvPr id="3" name="Content Placeholder 2">
            <a:extLst>
              <a:ext uri="{FF2B5EF4-FFF2-40B4-BE49-F238E27FC236}">
                <a16:creationId xmlns:a16="http://schemas.microsoft.com/office/drawing/2014/main" id="{B4EE5595-11E4-220C-E74E-797D456AD06C}"/>
              </a:ext>
            </a:extLst>
          </p:cNvPr>
          <p:cNvSpPr>
            <a:spLocks noGrp="1"/>
          </p:cNvSpPr>
          <p:nvPr>
            <p:ph idx="1"/>
          </p:nvPr>
        </p:nvSpPr>
        <p:spPr>
          <a:xfrm>
            <a:off x="316329" y="1483723"/>
            <a:ext cx="11569729" cy="4256451"/>
          </a:xfrm>
        </p:spPr>
        <p:txBody>
          <a:bodyPr>
            <a:normAutofit/>
          </a:bodyPr>
          <a:lstStyle/>
          <a:p>
            <a:r>
              <a:rPr lang="en-US" dirty="0"/>
              <a:t>The idea (ideology) that white people and the ideas, thoughts, beliefs, and actions of white people are superior to racialized people and their ideas, thoughts, beliefs and actions. </a:t>
            </a:r>
          </a:p>
          <a:p>
            <a:r>
              <a:rPr lang="en-US" dirty="0"/>
              <a:t>Ever present in our institutional and cultural assumptions that assign value, morality, goodness and humanity to the white group while casting racialized people as worthless (worth less), immoral, bad, and inhuman and ‘undeserving.’ </a:t>
            </a:r>
          </a:p>
          <a:p>
            <a:r>
              <a:rPr lang="en-US" dirty="0"/>
              <a:t>Critical race theory: the term ‘white supremacy’ also refers to a political or socioeconomic system where white people enjoy structural advantage and rights that other racial and ethnic groups do not - both at a collective and an individual level. </a:t>
            </a:r>
          </a:p>
        </p:txBody>
      </p:sp>
      <p:sp>
        <p:nvSpPr>
          <p:cNvPr id="4" name="Footer Placeholder 3">
            <a:extLst>
              <a:ext uri="{FF2B5EF4-FFF2-40B4-BE49-F238E27FC236}">
                <a16:creationId xmlns:a16="http://schemas.microsoft.com/office/drawing/2014/main" id="{E61ACDDA-E065-9622-B085-1EDC81DB5B95}"/>
              </a:ext>
            </a:extLst>
          </p:cNvPr>
          <p:cNvSpPr>
            <a:spLocks noGrp="1"/>
          </p:cNvSpPr>
          <p:nvPr>
            <p:ph type="ftr" sz="quarter" idx="11"/>
          </p:nvPr>
        </p:nvSpPr>
        <p:spPr>
          <a:xfrm>
            <a:off x="448913" y="5752212"/>
            <a:ext cx="5376154" cy="903994"/>
          </a:xfrm>
        </p:spPr>
        <p:txBody>
          <a:bodyPr/>
          <a:lstStyle/>
          <a:p>
            <a:r>
              <a:rPr lang="en-US" sz="900" dirty="0"/>
              <a:t>Source: “What Is Racism?” − Dismantling Racism Works (</a:t>
            </a:r>
            <a:r>
              <a:rPr lang="en-US" sz="900" dirty="0" err="1"/>
              <a:t>dRworks</a:t>
            </a:r>
            <a:r>
              <a:rPr lang="en-US" sz="900" dirty="0"/>
              <a:t>) web workbook. cited in: </a:t>
            </a:r>
          </a:p>
          <a:p>
            <a:r>
              <a:rPr lang="en-US" sz="900" dirty="0"/>
              <a:t>https://www.racialequitytools.org/</a:t>
            </a:r>
            <a:r>
              <a:rPr lang="en-US" sz="900" dirty="0" err="1"/>
              <a:t>glossary?fbclid</a:t>
            </a:r>
            <a:r>
              <a:rPr lang="en-US" sz="900" dirty="0"/>
              <a:t>=IwAR3StMqIvyqehTk2EzZo9YqrnMRdr9P3HQ4LtAkZXRJl0WkK8960eNFkXs </a:t>
            </a:r>
          </a:p>
        </p:txBody>
      </p:sp>
      <p:sp>
        <p:nvSpPr>
          <p:cNvPr id="5" name="Slide Number Placeholder 4">
            <a:extLst>
              <a:ext uri="{FF2B5EF4-FFF2-40B4-BE49-F238E27FC236}">
                <a16:creationId xmlns:a16="http://schemas.microsoft.com/office/drawing/2014/main" id="{65F5064E-EA8D-819D-8D79-9FB38C099E86}"/>
              </a:ext>
            </a:extLst>
          </p:cNvPr>
          <p:cNvSpPr>
            <a:spLocks noGrp="1"/>
          </p:cNvSpPr>
          <p:nvPr>
            <p:ph type="sldNum" sz="quarter" idx="12"/>
          </p:nvPr>
        </p:nvSpPr>
        <p:spPr/>
        <p:txBody>
          <a:bodyPr/>
          <a:lstStyle/>
          <a:p>
            <a:r>
              <a:rPr lang="en-US"/>
              <a:t>PAGE  </a:t>
            </a:r>
            <a:fld id="{93005692-73BE-493E-93AB-ECD6027A7652}" type="slidenum">
              <a:rPr lang="en-US" smtClean="0"/>
              <a:pPr/>
              <a:t>22</a:t>
            </a:fld>
            <a:endParaRPr lang="en-US"/>
          </a:p>
        </p:txBody>
      </p:sp>
      <p:pic>
        <p:nvPicPr>
          <p:cNvPr id="6" name="Audio Recording Jul 13, 2023 at 5:25:02 PM">
            <a:hlinkClick r:id="" action="ppaction://media"/>
            <a:extLst>
              <a:ext uri="{FF2B5EF4-FFF2-40B4-BE49-F238E27FC236}">
                <a16:creationId xmlns:a16="http://schemas.microsoft.com/office/drawing/2014/main" id="{7552166C-9B95-6608-0B5D-F8DD7ED8D3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01467" y="5843406"/>
            <a:ext cx="812800" cy="812800"/>
          </a:xfrm>
          <a:prstGeom prst="rect">
            <a:avLst/>
          </a:prstGeom>
        </p:spPr>
      </p:pic>
    </p:spTree>
    <p:extLst>
      <p:ext uri="{BB962C8B-B14F-4D97-AF65-F5344CB8AC3E}">
        <p14:creationId xmlns:p14="http://schemas.microsoft.com/office/powerpoint/2010/main" val="212224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5BBB77-D98F-7426-A69C-E8E4173AA730}"/>
              </a:ext>
            </a:extLst>
          </p:cNvPr>
          <p:cNvSpPr txBox="1"/>
          <p:nvPr/>
        </p:nvSpPr>
        <p:spPr>
          <a:xfrm>
            <a:off x="1718914" y="6250765"/>
            <a:ext cx="4080486" cy="346249"/>
          </a:xfrm>
          <a:prstGeom prst="rect">
            <a:avLst/>
          </a:prstGeom>
          <a:noFill/>
        </p:spPr>
        <p:txBody>
          <a:bodyPr wrap="square" rtlCol="0">
            <a:spAutoFit/>
          </a:bodyPr>
          <a:lstStyle/>
          <a:p>
            <a:r>
              <a:rPr lang="en-US" sz="825" dirty="0"/>
              <a:t>Source Safehouse Progressive Alliance for Nonviolence (2005) Adapted: Ellen </a:t>
            </a:r>
            <a:r>
              <a:rPr lang="en-US" sz="825" dirty="0" err="1"/>
              <a:t>Tuzzulo</a:t>
            </a:r>
            <a:r>
              <a:rPr lang="en-US" sz="825" dirty="0"/>
              <a:t> (2016) Mary Cordero (@jewelspewels) (2019); The Conscious Kid () 2020</a:t>
            </a:r>
            <a:endParaRPr lang="en-CA" sz="825" dirty="0"/>
          </a:p>
        </p:txBody>
      </p:sp>
      <p:pic>
        <p:nvPicPr>
          <p:cNvPr id="3" name="Picture 2">
            <a:extLst>
              <a:ext uri="{FF2B5EF4-FFF2-40B4-BE49-F238E27FC236}">
                <a16:creationId xmlns:a16="http://schemas.microsoft.com/office/drawing/2014/main" id="{0B4877A3-A672-76ED-1C6E-86C9F77D1A3B}"/>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67135" y="1330039"/>
            <a:ext cx="9170619" cy="4522295"/>
          </a:xfrm>
          <a:prstGeom prst="rect">
            <a:avLst/>
          </a:prstGeom>
        </p:spPr>
      </p:pic>
      <p:sp>
        <p:nvSpPr>
          <p:cNvPr id="2" name="Title 1">
            <a:extLst>
              <a:ext uri="{FF2B5EF4-FFF2-40B4-BE49-F238E27FC236}">
                <a16:creationId xmlns:a16="http://schemas.microsoft.com/office/drawing/2014/main" id="{759F3A25-A21A-185A-D95A-419CFCAE1912}"/>
              </a:ext>
            </a:extLst>
          </p:cNvPr>
          <p:cNvSpPr>
            <a:spLocks noGrp="1"/>
          </p:cNvSpPr>
          <p:nvPr>
            <p:ph type="title"/>
          </p:nvPr>
        </p:nvSpPr>
        <p:spPr>
          <a:xfrm>
            <a:off x="3849693" y="434112"/>
            <a:ext cx="4486298" cy="895927"/>
          </a:xfrm>
        </p:spPr>
        <p:txBody>
          <a:bodyPr/>
          <a:lstStyle/>
          <a:p>
            <a:r>
              <a:rPr lang="en-US" dirty="0"/>
              <a:t>White Supremacy</a:t>
            </a:r>
          </a:p>
        </p:txBody>
      </p:sp>
      <p:pic>
        <p:nvPicPr>
          <p:cNvPr id="4" name="Audio Recording Jun 1, 2023 at 11:32:42 AM">
            <a:hlinkClick r:id="" action="ppaction://media"/>
            <a:extLst>
              <a:ext uri="{FF2B5EF4-FFF2-40B4-BE49-F238E27FC236}">
                <a16:creationId xmlns:a16="http://schemas.microsoft.com/office/drawing/2014/main" id="{2A301B98-F034-514A-B7DE-F6F5DFE798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0534" y="6017488"/>
            <a:ext cx="812800" cy="812800"/>
          </a:xfrm>
          <a:prstGeom prst="rect">
            <a:avLst/>
          </a:prstGeom>
        </p:spPr>
      </p:pic>
    </p:spTree>
    <p:extLst>
      <p:ext uri="{BB962C8B-B14F-4D97-AF65-F5344CB8AC3E}">
        <p14:creationId xmlns:p14="http://schemas.microsoft.com/office/powerpoint/2010/main" val="94831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7F3E9-5A6B-1CC8-D1C2-7969997F7DE3}"/>
              </a:ext>
            </a:extLst>
          </p:cNvPr>
          <p:cNvSpPr>
            <a:spLocks noGrp="1"/>
          </p:cNvSpPr>
          <p:nvPr>
            <p:ph type="title"/>
          </p:nvPr>
        </p:nvSpPr>
        <p:spPr>
          <a:xfrm>
            <a:off x="316330" y="744557"/>
            <a:ext cx="11569729" cy="895927"/>
          </a:xfrm>
        </p:spPr>
        <p:txBody>
          <a:bodyPr>
            <a:normAutofit/>
          </a:bodyPr>
          <a:lstStyle/>
          <a:p>
            <a:r>
              <a:rPr lang="en-US" dirty="0"/>
              <a:t>“Let’s Talk About Race” Photo Series</a:t>
            </a:r>
          </a:p>
        </p:txBody>
      </p:sp>
      <p:sp>
        <p:nvSpPr>
          <p:cNvPr id="6" name="Slide Number Placeholder 5">
            <a:extLst>
              <a:ext uri="{FF2B5EF4-FFF2-40B4-BE49-F238E27FC236}">
                <a16:creationId xmlns:a16="http://schemas.microsoft.com/office/drawing/2014/main" id="{8E572CE8-67DE-B997-1CA6-4402DB3DF477}"/>
              </a:ext>
            </a:extLst>
          </p:cNvPr>
          <p:cNvSpPr>
            <a:spLocks noGrp="1"/>
          </p:cNvSpPr>
          <p:nvPr>
            <p:ph type="sldNum" sz="quarter" idx="12"/>
          </p:nvPr>
        </p:nvSpPr>
        <p:spPr/>
        <p:txBody>
          <a:bodyPr/>
          <a:lstStyle/>
          <a:p>
            <a:r>
              <a:rPr lang="en-US"/>
              <a:t>PAGE  </a:t>
            </a:r>
            <a:fld id="{93005692-73BE-493E-93AB-ECD6027A7652}" type="slidenum">
              <a:rPr lang="en-US" smtClean="0"/>
              <a:pPr/>
              <a:t>24</a:t>
            </a:fld>
            <a:endParaRPr lang="en-US"/>
          </a:p>
        </p:txBody>
      </p:sp>
      <p:pic>
        <p:nvPicPr>
          <p:cNvPr id="8" name="Picture 7">
            <a:extLst>
              <a:ext uri="{FF2B5EF4-FFF2-40B4-BE49-F238E27FC236}">
                <a16:creationId xmlns:a16="http://schemas.microsoft.com/office/drawing/2014/main" id="{6447FA96-5297-7DF2-9CA5-4F477F008427}"/>
              </a:ext>
            </a:extLst>
          </p:cNvPr>
          <p:cNvPicPr>
            <a:picLocks noChangeAspect="1"/>
          </p:cNvPicPr>
          <p:nvPr/>
        </p:nvPicPr>
        <p:blipFill rotWithShape="1">
          <a:blip r:embed="rId5"/>
          <a:srcRect l="7602"/>
          <a:stretch/>
        </p:blipFill>
        <p:spPr>
          <a:xfrm>
            <a:off x="860778" y="2167979"/>
            <a:ext cx="3502032" cy="2934521"/>
          </a:xfrm>
          <a:prstGeom prst="rect">
            <a:avLst/>
          </a:prstGeom>
        </p:spPr>
      </p:pic>
      <p:pic>
        <p:nvPicPr>
          <p:cNvPr id="10" name="Picture 9">
            <a:extLst>
              <a:ext uri="{FF2B5EF4-FFF2-40B4-BE49-F238E27FC236}">
                <a16:creationId xmlns:a16="http://schemas.microsoft.com/office/drawing/2014/main" id="{DD681DD0-8AAA-3C53-C271-77E4A46B4E28}"/>
              </a:ext>
            </a:extLst>
          </p:cNvPr>
          <p:cNvPicPr>
            <a:picLocks noChangeAspect="1"/>
          </p:cNvPicPr>
          <p:nvPr/>
        </p:nvPicPr>
        <p:blipFill>
          <a:blip r:embed="rId6"/>
          <a:stretch>
            <a:fillRect/>
          </a:stretch>
        </p:blipFill>
        <p:spPr>
          <a:xfrm>
            <a:off x="583673" y="5220534"/>
            <a:ext cx="1895740" cy="238158"/>
          </a:xfrm>
          <a:prstGeom prst="rect">
            <a:avLst/>
          </a:prstGeom>
        </p:spPr>
      </p:pic>
      <p:pic>
        <p:nvPicPr>
          <p:cNvPr id="3" name="Picture 2">
            <a:extLst>
              <a:ext uri="{FF2B5EF4-FFF2-40B4-BE49-F238E27FC236}">
                <a16:creationId xmlns:a16="http://schemas.microsoft.com/office/drawing/2014/main" id="{B0050B4F-E62C-A752-B6B6-6EECFA7C39C8}"/>
              </a:ext>
            </a:extLst>
          </p:cNvPr>
          <p:cNvPicPr>
            <a:picLocks noChangeAspect="1"/>
          </p:cNvPicPr>
          <p:nvPr/>
        </p:nvPicPr>
        <p:blipFill>
          <a:blip r:embed="rId7"/>
          <a:stretch>
            <a:fillRect/>
          </a:stretch>
        </p:blipFill>
        <p:spPr>
          <a:xfrm>
            <a:off x="4440507" y="2173406"/>
            <a:ext cx="3467782" cy="2929094"/>
          </a:xfrm>
          <a:prstGeom prst="rect">
            <a:avLst/>
          </a:prstGeom>
        </p:spPr>
      </p:pic>
      <p:pic>
        <p:nvPicPr>
          <p:cNvPr id="4" name="Picture 3">
            <a:extLst>
              <a:ext uri="{FF2B5EF4-FFF2-40B4-BE49-F238E27FC236}">
                <a16:creationId xmlns:a16="http://schemas.microsoft.com/office/drawing/2014/main" id="{770C3392-A560-BDAC-303B-3A133E49883C}"/>
              </a:ext>
            </a:extLst>
          </p:cNvPr>
          <p:cNvPicPr>
            <a:picLocks noChangeAspect="1"/>
          </p:cNvPicPr>
          <p:nvPr/>
        </p:nvPicPr>
        <p:blipFill rotWithShape="1">
          <a:blip r:embed="rId8"/>
          <a:srcRect r="17081"/>
          <a:stretch/>
        </p:blipFill>
        <p:spPr>
          <a:xfrm>
            <a:off x="8006180" y="2173406"/>
            <a:ext cx="3452042" cy="2931716"/>
          </a:xfrm>
          <a:prstGeom prst="rect">
            <a:avLst/>
          </a:prstGeom>
        </p:spPr>
      </p:pic>
      <p:pic>
        <p:nvPicPr>
          <p:cNvPr id="5" name="Audio Recording Jun 1, 2023 at 11:33:57 AM">
            <a:hlinkClick r:id="" action="ppaction://media"/>
            <a:extLst>
              <a:ext uri="{FF2B5EF4-FFF2-40B4-BE49-F238E27FC236}">
                <a16:creationId xmlns:a16="http://schemas.microsoft.com/office/drawing/2014/main" id="{EE2B9A6A-756D-E252-D232-C91B96D03C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72400" y="5928913"/>
            <a:ext cx="812800" cy="812800"/>
          </a:xfrm>
          <a:prstGeom prst="rect">
            <a:avLst/>
          </a:prstGeom>
        </p:spPr>
      </p:pic>
    </p:spTree>
    <p:extLst>
      <p:ext uri="{BB962C8B-B14F-4D97-AF65-F5344CB8AC3E}">
        <p14:creationId xmlns:p14="http://schemas.microsoft.com/office/powerpoint/2010/main" val="34751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1123" y="3099854"/>
            <a:ext cx="3611292" cy="651897"/>
          </a:xfrm>
        </p:spPr>
        <p:txBody>
          <a:bodyPr>
            <a:normAutofit/>
          </a:bodyPr>
          <a:lstStyle/>
          <a:p>
            <a:r>
              <a:rPr lang="en-US" dirty="0">
                <a:cs typeface="Arial"/>
              </a:rPr>
              <a:t>allyship</a:t>
            </a:r>
          </a:p>
        </p:txBody>
      </p:sp>
      <p:sp>
        <p:nvSpPr>
          <p:cNvPr id="4" name="Slide Number Placeholder 3"/>
          <p:cNvSpPr>
            <a:spLocks noGrp="1"/>
          </p:cNvSpPr>
          <p:nvPr>
            <p:ph type="sldNum" sz="quarter" idx="12"/>
          </p:nvPr>
        </p:nvSpPr>
        <p:spPr/>
        <p:txBody>
          <a:bodyPr/>
          <a:lstStyle/>
          <a:p>
            <a:pPr>
              <a:defRPr/>
            </a:pPr>
            <a:r>
              <a:rPr lang="en-US">
                <a:solidFill>
                  <a:prstClr val="black"/>
                </a:solidFill>
              </a:rPr>
              <a:t>PAGE  </a:t>
            </a:r>
            <a:fld id="{93005692-73BE-493E-93AB-ECD6027A7652}" type="slidenum">
              <a:rPr lang="en-US">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102253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AFC9-E8D7-9E3E-E778-13F820D6397B}"/>
              </a:ext>
            </a:extLst>
          </p:cNvPr>
          <p:cNvSpPr>
            <a:spLocks noGrp="1"/>
          </p:cNvSpPr>
          <p:nvPr>
            <p:ph type="title"/>
          </p:nvPr>
        </p:nvSpPr>
        <p:spPr>
          <a:xfrm>
            <a:off x="1106407" y="1720898"/>
            <a:ext cx="2394926" cy="867705"/>
          </a:xfrm>
        </p:spPr>
        <p:txBody>
          <a:bodyPr>
            <a:normAutofit fontScale="90000"/>
          </a:bodyPr>
          <a:lstStyle/>
          <a:p>
            <a:r>
              <a:rPr lang="en-US" dirty="0"/>
              <a:t>Allyship vs Solidarity</a:t>
            </a:r>
          </a:p>
        </p:txBody>
      </p:sp>
      <p:pic>
        <p:nvPicPr>
          <p:cNvPr id="7" name="Content Placeholder 6">
            <a:extLst>
              <a:ext uri="{FF2B5EF4-FFF2-40B4-BE49-F238E27FC236}">
                <a16:creationId xmlns:a16="http://schemas.microsoft.com/office/drawing/2014/main" id="{27AE9D04-8A88-2876-A7EF-82B8BCD682C2}"/>
              </a:ext>
            </a:extLst>
          </p:cNvPr>
          <p:cNvPicPr>
            <a:picLocks noGrp="1" noChangeAspect="1"/>
          </p:cNvPicPr>
          <p:nvPr>
            <p:ph idx="1"/>
          </p:nvPr>
        </p:nvPicPr>
        <p:blipFill>
          <a:blip r:embed="rId5"/>
          <a:stretch>
            <a:fillRect/>
          </a:stretch>
        </p:blipFill>
        <p:spPr>
          <a:xfrm>
            <a:off x="4125108" y="555347"/>
            <a:ext cx="4073522" cy="6197948"/>
          </a:xfrm>
        </p:spPr>
      </p:pic>
      <p:sp>
        <p:nvSpPr>
          <p:cNvPr id="4" name="Footer Placeholder 3">
            <a:extLst>
              <a:ext uri="{FF2B5EF4-FFF2-40B4-BE49-F238E27FC236}">
                <a16:creationId xmlns:a16="http://schemas.microsoft.com/office/drawing/2014/main" id="{ABC3FAB8-3F07-E107-A9A3-82631B5FA81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CFF21912-EC4B-2972-1C7E-E2EBF0DE3EAD}"/>
              </a:ext>
            </a:extLst>
          </p:cNvPr>
          <p:cNvSpPr>
            <a:spLocks noGrp="1"/>
          </p:cNvSpPr>
          <p:nvPr>
            <p:ph type="sldNum" sz="quarter" idx="12"/>
          </p:nvPr>
        </p:nvSpPr>
        <p:spPr/>
        <p:txBody>
          <a:bodyPr/>
          <a:lstStyle/>
          <a:p>
            <a:r>
              <a:rPr lang="en-US"/>
              <a:t>PAGE  </a:t>
            </a:r>
            <a:fld id="{93005692-73BE-493E-93AB-ECD6027A7652}" type="slidenum">
              <a:rPr lang="en-US" smtClean="0"/>
              <a:pPr/>
              <a:t>26</a:t>
            </a:fld>
            <a:endParaRPr lang="en-US"/>
          </a:p>
        </p:txBody>
      </p:sp>
      <p:pic>
        <p:nvPicPr>
          <p:cNvPr id="3" name="Audio Recording Jun 1, 2023 at 11:36:10 AM">
            <a:hlinkClick r:id="" action="ppaction://media"/>
            <a:extLst>
              <a:ext uri="{FF2B5EF4-FFF2-40B4-BE49-F238E27FC236}">
                <a16:creationId xmlns:a16="http://schemas.microsoft.com/office/drawing/2014/main" id="{E99B88AC-4BA0-B9AE-27EC-149184478D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4533" y="5257800"/>
            <a:ext cx="812800" cy="812800"/>
          </a:xfrm>
          <a:prstGeom prst="rect">
            <a:avLst/>
          </a:prstGeom>
        </p:spPr>
      </p:pic>
    </p:spTree>
    <p:extLst>
      <p:ext uri="{BB962C8B-B14F-4D97-AF65-F5344CB8AC3E}">
        <p14:creationId xmlns:p14="http://schemas.microsoft.com/office/powerpoint/2010/main" val="67674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1123" y="3086939"/>
            <a:ext cx="3611292" cy="677728"/>
          </a:xfrm>
        </p:spPr>
        <p:txBody>
          <a:bodyPr>
            <a:normAutofit/>
          </a:bodyPr>
          <a:lstStyle/>
          <a:p>
            <a:r>
              <a:rPr lang="en-US" dirty="0"/>
              <a:t>CASE SCENARIOS</a:t>
            </a:r>
            <a:endParaRPr lang="en-US" dirty="0">
              <a:cs typeface="Arial"/>
            </a:endParaRPr>
          </a:p>
        </p:txBody>
      </p:sp>
      <p:sp>
        <p:nvSpPr>
          <p:cNvPr id="4" name="Slide Number Placeholder 3"/>
          <p:cNvSpPr>
            <a:spLocks noGrp="1"/>
          </p:cNvSpPr>
          <p:nvPr>
            <p:ph type="sldNum" sz="quarter" idx="12"/>
          </p:nvPr>
        </p:nvSpPr>
        <p:spPr/>
        <p:txBody>
          <a:bodyPr/>
          <a:lstStyle/>
          <a:p>
            <a:pPr>
              <a:defRPr/>
            </a:pPr>
            <a:r>
              <a:rPr lang="en-US">
                <a:solidFill>
                  <a:prstClr val="black"/>
                </a:solidFill>
              </a:rPr>
              <a:t>PAGE  </a:t>
            </a:r>
            <a:fld id="{93005692-73BE-493E-93AB-ECD6027A7652}" type="slidenum">
              <a:rPr lang="en-US">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76396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97529" y="867123"/>
            <a:ext cx="3359515" cy="566822"/>
          </a:xfrm>
          <a:prstGeom prst="rect">
            <a:avLst/>
          </a:prstGeom>
        </p:spPr>
        <p:txBody>
          <a:bodyPr vert="horz" wrap="square" lIns="0" tIns="12700" rIns="0" bIns="0" rtlCol="0" anchor="t">
            <a:spAutoFit/>
          </a:bodyPr>
          <a:lstStyle/>
          <a:p>
            <a:pPr marL="12700">
              <a:spcBef>
                <a:spcPts val="100"/>
              </a:spcBef>
            </a:pPr>
            <a:r>
              <a:rPr spc="35" dirty="0">
                <a:latin typeface="Arial"/>
              </a:rPr>
              <a:t>Case </a:t>
            </a:r>
            <a:r>
              <a:rPr spc="40" dirty="0">
                <a:latin typeface="Arial"/>
              </a:rPr>
              <a:t>Scenario</a:t>
            </a:r>
          </a:p>
        </p:txBody>
      </p:sp>
      <p:sp>
        <p:nvSpPr>
          <p:cNvPr id="5" name="object 5"/>
          <p:cNvSpPr txBox="1">
            <a:spLocks noGrp="1"/>
          </p:cNvSpPr>
          <p:nvPr>
            <p:ph type="sldNum" sz="quarter" idx="7"/>
          </p:nvPr>
        </p:nvSpPr>
        <p:spPr>
          <a:xfrm>
            <a:off x="7284387" y="6370146"/>
            <a:ext cx="876300" cy="167354"/>
          </a:xfrm>
          <a:prstGeom prst="rect">
            <a:avLst/>
          </a:prstGeom>
        </p:spPr>
        <p:txBody>
          <a:bodyPr vert="horz" wrap="square" lIns="0" tIns="13335" rIns="0" bIns="0" rtlCol="0">
            <a:spAutoFit/>
          </a:bodyPr>
          <a:lstStyle/>
          <a:p>
            <a:pPr marL="12700">
              <a:spcBef>
                <a:spcPts val="105"/>
              </a:spcBef>
            </a:pPr>
            <a:r>
              <a:rPr spc="-5" dirty="0"/>
              <a:t>PAGE</a:t>
            </a:r>
            <a:r>
              <a:rPr spc="290" dirty="0"/>
              <a:t> </a:t>
            </a:r>
            <a:fld id="{81D60167-4931-47E6-BA6A-407CBD079E47}" type="slidenum">
              <a:rPr dirty="0"/>
              <a:pPr marL="12700">
                <a:spcBef>
                  <a:spcPts val="105"/>
                </a:spcBef>
              </a:pPr>
              <a:t>28</a:t>
            </a:fld>
            <a:endParaRPr dirty="0"/>
          </a:p>
        </p:txBody>
      </p:sp>
      <p:sp>
        <p:nvSpPr>
          <p:cNvPr id="3" name="object 3"/>
          <p:cNvSpPr txBox="1">
            <a:spLocks noGrp="1"/>
          </p:cNvSpPr>
          <p:nvPr>
            <p:ph type="body" idx="1"/>
          </p:nvPr>
        </p:nvSpPr>
        <p:spPr>
          <a:xfrm>
            <a:off x="624569" y="1714290"/>
            <a:ext cx="11087617" cy="3662541"/>
          </a:xfrm>
          <a:prstGeom prst="rect">
            <a:avLst/>
          </a:prstGeom>
        </p:spPr>
        <p:txBody>
          <a:bodyPr vert="horz" wrap="square" lIns="0" tIns="266700" rIns="0" bIns="0" rtlCol="0" anchor="t">
            <a:spAutoFit/>
          </a:bodyPr>
          <a:lstStyle/>
          <a:p>
            <a:pPr marL="425450" marR="276860" indent="-288290">
              <a:spcBef>
                <a:spcPts val="100"/>
              </a:spcBef>
            </a:pPr>
            <a:r>
              <a:rPr dirty="0"/>
              <a:t>Sam </a:t>
            </a:r>
            <a:r>
              <a:rPr spc="-5" dirty="0"/>
              <a:t>walks </a:t>
            </a:r>
            <a:r>
              <a:rPr dirty="0"/>
              <a:t>into a </a:t>
            </a:r>
            <a:r>
              <a:rPr spc="-5" dirty="0"/>
              <a:t>classroom </a:t>
            </a:r>
            <a:r>
              <a:rPr dirty="0"/>
              <a:t>and </a:t>
            </a:r>
            <a:r>
              <a:rPr spc="-5" dirty="0"/>
              <a:t>another </a:t>
            </a:r>
            <a:r>
              <a:rPr dirty="0"/>
              <a:t>student </a:t>
            </a:r>
            <a:r>
              <a:rPr spc="-5" dirty="0"/>
              <a:t>says </a:t>
            </a:r>
            <a:r>
              <a:rPr dirty="0"/>
              <a:t>to</a:t>
            </a:r>
            <a:r>
              <a:rPr lang="en-US" dirty="0"/>
              <a:t> </a:t>
            </a:r>
            <a:r>
              <a:rPr spc="-615" dirty="0"/>
              <a:t> </a:t>
            </a:r>
            <a:r>
              <a:rPr spc="-5" dirty="0"/>
              <a:t>their </a:t>
            </a:r>
            <a:r>
              <a:rPr dirty="0"/>
              <a:t>friend </a:t>
            </a:r>
            <a:r>
              <a:rPr spc="-5" dirty="0"/>
              <a:t>“what </a:t>
            </a:r>
            <a:r>
              <a:rPr dirty="0"/>
              <a:t>is </a:t>
            </a:r>
            <a:r>
              <a:rPr spc="-5" dirty="0"/>
              <a:t>that </a:t>
            </a:r>
            <a:r>
              <a:rPr dirty="0"/>
              <a:t>guy </a:t>
            </a:r>
            <a:r>
              <a:rPr spc="-5" dirty="0"/>
              <a:t>wearing? </a:t>
            </a:r>
            <a:r>
              <a:rPr dirty="0"/>
              <a:t>I </a:t>
            </a:r>
            <a:r>
              <a:rPr spc="-5" dirty="0"/>
              <a:t>swear he </a:t>
            </a:r>
            <a:r>
              <a:rPr dirty="0"/>
              <a:t>just</a:t>
            </a:r>
            <a:r>
              <a:rPr lang="en-US" dirty="0"/>
              <a:t> </a:t>
            </a:r>
            <a:r>
              <a:rPr spc="-615" dirty="0"/>
              <a:t> </a:t>
            </a:r>
            <a:r>
              <a:rPr dirty="0"/>
              <a:t>needs to </a:t>
            </a:r>
            <a:r>
              <a:rPr spc="-5" dirty="0"/>
              <a:t>make </a:t>
            </a:r>
            <a:r>
              <a:rPr dirty="0"/>
              <a:t>up </a:t>
            </a:r>
            <a:r>
              <a:rPr spc="-5" dirty="0"/>
              <a:t>his mind. </a:t>
            </a:r>
            <a:r>
              <a:rPr dirty="0"/>
              <a:t>One </a:t>
            </a:r>
            <a:r>
              <a:rPr spc="-5" dirty="0"/>
              <a:t>day he’s wearing </a:t>
            </a:r>
            <a:r>
              <a:rPr dirty="0"/>
              <a:t>guy</a:t>
            </a:r>
            <a:r>
              <a:rPr lang="en-US" dirty="0"/>
              <a:t> </a:t>
            </a:r>
            <a:r>
              <a:rPr spc="-615" dirty="0"/>
              <a:t> </a:t>
            </a:r>
            <a:r>
              <a:rPr spc="-5" dirty="0"/>
              <a:t>clothes</a:t>
            </a:r>
            <a:r>
              <a:rPr dirty="0"/>
              <a:t> and</a:t>
            </a:r>
            <a:r>
              <a:rPr spc="-10" dirty="0"/>
              <a:t> </a:t>
            </a:r>
            <a:r>
              <a:rPr spc="-5" dirty="0"/>
              <a:t>the</a:t>
            </a:r>
            <a:r>
              <a:rPr spc="5" dirty="0"/>
              <a:t> </a:t>
            </a:r>
            <a:r>
              <a:rPr dirty="0"/>
              <a:t>next </a:t>
            </a:r>
            <a:r>
              <a:rPr spc="-5" dirty="0"/>
              <a:t>pink </a:t>
            </a:r>
            <a:r>
              <a:rPr dirty="0"/>
              <a:t>tank</a:t>
            </a:r>
            <a:r>
              <a:rPr spc="-5" dirty="0"/>
              <a:t> tops</a:t>
            </a:r>
            <a:r>
              <a:rPr dirty="0"/>
              <a:t> </a:t>
            </a:r>
            <a:r>
              <a:rPr spc="-5" dirty="0"/>
              <a:t>with lipstick</a:t>
            </a:r>
            <a:r>
              <a:rPr spc="-10" dirty="0"/>
              <a:t> </a:t>
            </a:r>
            <a:r>
              <a:rPr dirty="0"/>
              <a:t>and</a:t>
            </a:r>
            <a:r>
              <a:rPr spc="5" dirty="0"/>
              <a:t> </a:t>
            </a:r>
            <a:r>
              <a:rPr spc="-5" dirty="0"/>
              <a:t>earrings. </a:t>
            </a:r>
            <a:r>
              <a:rPr dirty="0"/>
              <a:t>I </a:t>
            </a:r>
            <a:r>
              <a:rPr spc="-5" dirty="0"/>
              <a:t>hope </a:t>
            </a:r>
            <a:r>
              <a:rPr dirty="0"/>
              <a:t>I </a:t>
            </a:r>
            <a:r>
              <a:rPr spc="-5" dirty="0"/>
              <a:t>don’t have </a:t>
            </a:r>
            <a:r>
              <a:rPr dirty="0"/>
              <a:t>to </a:t>
            </a:r>
            <a:r>
              <a:rPr spc="-5" dirty="0"/>
              <a:t>work with him </a:t>
            </a:r>
            <a:r>
              <a:rPr dirty="0"/>
              <a:t>in a</a:t>
            </a:r>
            <a:r>
              <a:rPr lang="en-US" dirty="0"/>
              <a:t> </a:t>
            </a:r>
            <a:r>
              <a:rPr spc="5" dirty="0"/>
              <a:t> </a:t>
            </a:r>
            <a:r>
              <a:rPr spc="-5" dirty="0"/>
              <a:t>group </a:t>
            </a:r>
            <a:r>
              <a:rPr dirty="0"/>
              <a:t>I</a:t>
            </a:r>
            <a:r>
              <a:rPr spc="-5" dirty="0"/>
              <a:t> </a:t>
            </a:r>
            <a:r>
              <a:rPr dirty="0"/>
              <a:t>feel so</a:t>
            </a:r>
            <a:r>
              <a:rPr spc="-5" dirty="0"/>
              <a:t> uncomfortable."</a:t>
            </a:r>
          </a:p>
          <a:p>
            <a:pPr marL="425450" marR="5080" indent="-288290">
              <a:lnSpc>
                <a:spcPct val="100499"/>
              </a:lnSpc>
              <a:spcBef>
                <a:spcPts val="1545"/>
              </a:spcBef>
            </a:pPr>
            <a:r>
              <a:rPr spc="-5" dirty="0"/>
              <a:t>The professor overheard the conversation </a:t>
            </a:r>
            <a:r>
              <a:rPr dirty="0"/>
              <a:t>and </a:t>
            </a:r>
            <a:r>
              <a:rPr spc="-5" dirty="0"/>
              <a:t>said,</a:t>
            </a:r>
            <a:r>
              <a:rPr lang="en-US" spc="-5" dirty="0"/>
              <a:t> </a:t>
            </a:r>
            <a:r>
              <a:rPr dirty="0"/>
              <a:t> </a:t>
            </a:r>
            <a:r>
              <a:rPr spc="-5" dirty="0"/>
              <a:t>"Samantha</a:t>
            </a:r>
            <a:r>
              <a:rPr spc="-10" dirty="0"/>
              <a:t> </a:t>
            </a:r>
            <a:r>
              <a:rPr dirty="0"/>
              <a:t>please sit </a:t>
            </a:r>
            <a:r>
              <a:rPr spc="-5" dirty="0"/>
              <a:t>down. She</a:t>
            </a:r>
            <a:r>
              <a:rPr dirty="0"/>
              <a:t> </a:t>
            </a:r>
            <a:r>
              <a:rPr spc="-5" dirty="0"/>
              <a:t>can </a:t>
            </a:r>
            <a:r>
              <a:rPr dirty="0"/>
              <a:t>wear</a:t>
            </a:r>
            <a:r>
              <a:rPr spc="-5" dirty="0"/>
              <a:t> what</a:t>
            </a:r>
            <a:r>
              <a:rPr dirty="0"/>
              <a:t> </a:t>
            </a:r>
            <a:r>
              <a:rPr spc="-5" dirty="0"/>
              <a:t>she</a:t>
            </a:r>
            <a:r>
              <a:rPr lang="en-US" spc="-5" dirty="0"/>
              <a:t> </a:t>
            </a:r>
            <a:r>
              <a:rPr spc="-5" dirty="0"/>
              <a:t>wants </a:t>
            </a:r>
            <a:r>
              <a:rPr dirty="0"/>
              <a:t>and</a:t>
            </a:r>
            <a:r>
              <a:rPr spc="-5" dirty="0"/>
              <a:t> doesn’t</a:t>
            </a:r>
            <a:r>
              <a:rPr spc="5" dirty="0"/>
              <a:t> </a:t>
            </a:r>
            <a:r>
              <a:rPr dirty="0"/>
              <a:t>need</a:t>
            </a:r>
            <a:r>
              <a:rPr spc="-5" dirty="0"/>
              <a:t> your approval,</a:t>
            </a:r>
            <a:r>
              <a:rPr dirty="0"/>
              <a:t> in</a:t>
            </a:r>
            <a:r>
              <a:rPr spc="5" dirty="0"/>
              <a:t> </a:t>
            </a:r>
            <a:r>
              <a:rPr spc="-5" dirty="0"/>
              <a:t>Canada</a:t>
            </a:r>
            <a:r>
              <a:rPr spc="5" dirty="0"/>
              <a:t> </a:t>
            </a:r>
            <a:r>
              <a:rPr spc="-5" dirty="0"/>
              <a:t>this </a:t>
            </a:r>
            <a:r>
              <a:rPr dirty="0"/>
              <a:t>is</a:t>
            </a:r>
            <a:r>
              <a:rPr lang="en-US" dirty="0"/>
              <a:t> </a:t>
            </a:r>
            <a:r>
              <a:rPr spc="-610" dirty="0"/>
              <a:t> </a:t>
            </a:r>
            <a:r>
              <a:rPr spc="-5" dirty="0"/>
              <a:t>acceptable, but </a:t>
            </a:r>
            <a:r>
              <a:rPr dirty="0"/>
              <a:t>I'm</a:t>
            </a:r>
            <a:r>
              <a:rPr spc="-5" dirty="0"/>
              <a:t> sure</a:t>
            </a:r>
            <a:r>
              <a:rPr spc="5" dirty="0"/>
              <a:t> </a:t>
            </a:r>
            <a:r>
              <a:rPr spc="-5" dirty="0"/>
              <a:t>in </a:t>
            </a:r>
            <a:r>
              <a:rPr dirty="0"/>
              <a:t>her</a:t>
            </a:r>
            <a:r>
              <a:rPr spc="-5" dirty="0"/>
              <a:t> culture</a:t>
            </a:r>
            <a:r>
              <a:rPr spc="10" dirty="0"/>
              <a:t> </a:t>
            </a:r>
            <a:r>
              <a:rPr spc="-5" dirty="0"/>
              <a:t>this</a:t>
            </a:r>
            <a:r>
              <a:rPr dirty="0"/>
              <a:t> </a:t>
            </a:r>
            <a:r>
              <a:rPr spc="-5" dirty="0"/>
              <a:t>is</a:t>
            </a:r>
            <a:r>
              <a:rPr dirty="0"/>
              <a:t> </a:t>
            </a:r>
            <a:r>
              <a:rPr spc="-5" dirty="0"/>
              <a:t>not."</a:t>
            </a:r>
          </a:p>
        </p:txBody>
      </p:sp>
    </p:spTree>
    <p:extLst>
      <p:ext uri="{BB962C8B-B14F-4D97-AF65-F5344CB8AC3E}">
        <p14:creationId xmlns:p14="http://schemas.microsoft.com/office/powerpoint/2010/main" val="3314006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7858" y="831001"/>
            <a:ext cx="6697807" cy="566822"/>
          </a:xfrm>
          <a:prstGeom prst="rect">
            <a:avLst/>
          </a:prstGeom>
        </p:spPr>
        <p:txBody>
          <a:bodyPr vert="horz" wrap="square" lIns="0" tIns="12700" rIns="0" bIns="0" rtlCol="0" anchor="t">
            <a:spAutoFit/>
          </a:bodyPr>
          <a:lstStyle/>
          <a:p>
            <a:pPr marL="12700">
              <a:spcBef>
                <a:spcPts val="100"/>
              </a:spcBef>
            </a:pPr>
            <a:r>
              <a:rPr lang="en-US" spc="35" dirty="0">
                <a:latin typeface="Arial"/>
              </a:rPr>
              <a:t>Case Scenario Questions</a:t>
            </a:r>
            <a:endParaRPr lang="en-US" spc="45" dirty="0">
              <a:latin typeface="Arial"/>
            </a:endParaRPr>
          </a:p>
        </p:txBody>
      </p:sp>
      <p:sp>
        <p:nvSpPr>
          <p:cNvPr id="5" name="object 5"/>
          <p:cNvSpPr txBox="1">
            <a:spLocks noGrp="1"/>
          </p:cNvSpPr>
          <p:nvPr>
            <p:ph type="sldNum" sz="quarter" idx="7"/>
          </p:nvPr>
        </p:nvSpPr>
        <p:spPr>
          <a:xfrm>
            <a:off x="7284387" y="6370146"/>
            <a:ext cx="876300" cy="167354"/>
          </a:xfrm>
          <a:prstGeom prst="rect">
            <a:avLst/>
          </a:prstGeom>
        </p:spPr>
        <p:txBody>
          <a:bodyPr vert="horz" wrap="square" lIns="0" tIns="13335" rIns="0" bIns="0" rtlCol="0">
            <a:spAutoFit/>
          </a:bodyPr>
          <a:lstStyle/>
          <a:p>
            <a:pPr marL="12700">
              <a:spcBef>
                <a:spcPts val="105"/>
              </a:spcBef>
            </a:pPr>
            <a:r>
              <a:rPr spc="-5" dirty="0"/>
              <a:t>PAGE</a:t>
            </a:r>
            <a:r>
              <a:rPr spc="290" dirty="0"/>
              <a:t> </a:t>
            </a:r>
            <a:fld id="{81D60167-4931-47E6-BA6A-407CBD079E47}" type="slidenum">
              <a:rPr dirty="0"/>
              <a:pPr marL="12700">
                <a:spcBef>
                  <a:spcPts val="105"/>
                </a:spcBef>
              </a:pPr>
              <a:t>29</a:t>
            </a:fld>
            <a:endParaRPr dirty="0"/>
          </a:p>
        </p:txBody>
      </p:sp>
      <p:sp>
        <p:nvSpPr>
          <p:cNvPr id="3" name="object 3"/>
          <p:cNvSpPr txBox="1"/>
          <p:nvPr/>
        </p:nvSpPr>
        <p:spPr>
          <a:xfrm>
            <a:off x="2739054" y="2016453"/>
            <a:ext cx="7850505" cy="2671445"/>
          </a:xfrm>
          <a:prstGeom prst="rect">
            <a:avLst/>
          </a:prstGeom>
        </p:spPr>
        <p:txBody>
          <a:bodyPr vert="horz" wrap="square" lIns="0" tIns="219710" rIns="0" bIns="0" rtlCol="0" anchor="t">
            <a:spAutoFit/>
          </a:bodyPr>
          <a:lstStyle/>
          <a:p>
            <a:pPr marL="300990" indent="-288290">
              <a:spcBef>
                <a:spcPts val="1730"/>
              </a:spcBef>
              <a:buSzPct val="83333"/>
              <a:buFont typeface="Arial"/>
              <a:buChar char="■"/>
              <a:tabLst>
                <a:tab pos="300355" algn="l"/>
                <a:tab pos="300990" algn="l"/>
              </a:tabLst>
            </a:pPr>
            <a:r>
              <a:rPr sz="2400" spc="-5" dirty="0">
                <a:latin typeface="Arial"/>
                <a:cs typeface="Georgia"/>
              </a:rPr>
              <a:t>What</a:t>
            </a:r>
            <a:r>
              <a:rPr sz="2400" spc="-20" dirty="0">
                <a:latin typeface="Arial"/>
                <a:cs typeface="Georgia"/>
              </a:rPr>
              <a:t> </a:t>
            </a:r>
            <a:r>
              <a:rPr sz="2400" dirty="0">
                <a:latin typeface="Arial"/>
                <a:cs typeface="Georgia"/>
              </a:rPr>
              <a:t>are</a:t>
            </a:r>
            <a:r>
              <a:rPr sz="2400" spc="-15" dirty="0">
                <a:latin typeface="Arial"/>
                <a:cs typeface="Georgia"/>
              </a:rPr>
              <a:t> </a:t>
            </a:r>
            <a:r>
              <a:rPr sz="2400" spc="-5" dirty="0">
                <a:latin typeface="Arial"/>
                <a:cs typeface="Georgia"/>
              </a:rPr>
              <a:t>the</a:t>
            </a:r>
            <a:r>
              <a:rPr sz="2400" spc="-15" dirty="0">
                <a:latin typeface="Arial"/>
                <a:cs typeface="Georgia"/>
              </a:rPr>
              <a:t> </a:t>
            </a:r>
            <a:r>
              <a:rPr sz="2400" dirty="0">
                <a:latin typeface="Arial"/>
                <a:cs typeface="Georgia"/>
              </a:rPr>
              <a:t>stereotypes</a:t>
            </a:r>
            <a:r>
              <a:rPr sz="2400" spc="-15" dirty="0">
                <a:latin typeface="Arial"/>
                <a:cs typeface="Georgia"/>
              </a:rPr>
              <a:t> </a:t>
            </a:r>
            <a:r>
              <a:rPr sz="2400" dirty="0">
                <a:latin typeface="Arial"/>
                <a:cs typeface="Georgia"/>
              </a:rPr>
              <a:t>at</a:t>
            </a:r>
            <a:r>
              <a:rPr sz="2400" spc="-15" dirty="0">
                <a:latin typeface="Arial"/>
                <a:cs typeface="Georgia"/>
              </a:rPr>
              <a:t> </a:t>
            </a:r>
            <a:r>
              <a:rPr sz="2400" dirty="0">
                <a:latin typeface="Arial"/>
                <a:cs typeface="Georgia"/>
              </a:rPr>
              <a:t>play</a:t>
            </a:r>
            <a:r>
              <a:rPr sz="2400" spc="-10" dirty="0">
                <a:latin typeface="Arial"/>
                <a:cs typeface="Georgia"/>
              </a:rPr>
              <a:t> </a:t>
            </a:r>
            <a:r>
              <a:rPr sz="2400" dirty="0">
                <a:latin typeface="Arial"/>
                <a:cs typeface="Georgia"/>
              </a:rPr>
              <a:t>here?</a:t>
            </a:r>
            <a:endParaRPr lang="en-US" sz="2400">
              <a:latin typeface="Arial"/>
              <a:cs typeface="Georgia"/>
            </a:endParaRPr>
          </a:p>
          <a:p>
            <a:pPr marL="300990" indent="-288290">
              <a:spcBef>
                <a:spcPts val="1630"/>
              </a:spcBef>
              <a:buSzPct val="83333"/>
              <a:buFont typeface="Arial"/>
              <a:buChar char="■"/>
              <a:tabLst>
                <a:tab pos="300355" algn="l"/>
                <a:tab pos="300990" algn="l"/>
              </a:tabLst>
            </a:pPr>
            <a:r>
              <a:rPr sz="2400" spc="-5" dirty="0">
                <a:latin typeface="Arial"/>
                <a:cs typeface="Georgia"/>
              </a:rPr>
              <a:t>What</a:t>
            </a:r>
            <a:r>
              <a:rPr sz="2400" spc="-15" dirty="0">
                <a:latin typeface="Arial"/>
                <a:cs typeface="Georgia"/>
              </a:rPr>
              <a:t> </a:t>
            </a:r>
            <a:r>
              <a:rPr sz="2400" spc="-5" dirty="0">
                <a:latin typeface="Arial"/>
                <a:cs typeface="Georgia"/>
              </a:rPr>
              <a:t>impact</a:t>
            </a:r>
            <a:r>
              <a:rPr sz="2400" spc="-10" dirty="0">
                <a:latin typeface="Arial"/>
                <a:cs typeface="Georgia"/>
              </a:rPr>
              <a:t> </a:t>
            </a:r>
            <a:r>
              <a:rPr sz="2400" spc="-5" dirty="0">
                <a:latin typeface="Arial"/>
                <a:cs typeface="Georgia"/>
              </a:rPr>
              <a:t>could</a:t>
            </a:r>
            <a:r>
              <a:rPr sz="2400" spc="-10" dirty="0">
                <a:latin typeface="Arial"/>
                <a:cs typeface="Georgia"/>
              </a:rPr>
              <a:t> </a:t>
            </a:r>
            <a:r>
              <a:rPr sz="2400" spc="-5" dirty="0">
                <a:latin typeface="Arial"/>
                <a:cs typeface="Georgia"/>
              </a:rPr>
              <a:t>this</a:t>
            </a:r>
            <a:r>
              <a:rPr sz="2400" spc="-10" dirty="0">
                <a:latin typeface="Arial"/>
                <a:cs typeface="Georgia"/>
              </a:rPr>
              <a:t> </a:t>
            </a:r>
            <a:r>
              <a:rPr sz="2400" spc="-5" dirty="0">
                <a:latin typeface="Arial"/>
                <a:cs typeface="Georgia"/>
              </a:rPr>
              <a:t>have</a:t>
            </a:r>
            <a:r>
              <a:rPr sz="2400" dirty="0">
                <a:latin typeface="Arial"/>
                <a:cs typeface="Georgia"/>
              </a:rPr>
              <a:t> on</a:t>
            </a:r>
            <a:r>
              <a:rPr sz="2400" spc="-10" dirty="0">
                <a:latin typeface="Arial"/>
                <a:cs typeface="Georgia"/>
              </a:rPr>
              <a:t> </a:t>
            </a:r>
            <a:r>
              <a:rPr sz="2400" spc="-5" dirty="0">
                <a:latin typeface="Arial"/>
                <a:cs typeface="Georgia"/>
              </a:rPr>
              <a:t>Sam?</a:t>
            </a:r>
            <a:endParaRPr sz="2400">
              <a:latin typeface="Arial"/>
              <a:cs typeface="Georgia"/>
            </a:endParaRPr>
          </a:p>
          <a:p>
            <a:pPr marL="300990" marR="5080" indent="-288290">
              <a:lnSpc>
                <a:spcPct val="100800"/>
              </a:lnSpc>
              <a:spcBef>
                <a:spcPts val="1585"/>
              </a:spcBef>
              <a:buSzPct val="83333"/>
              <a:buFont typeface="Arial"/>
              <a:buChar char="■"/>
              <a:tabLst>
                <a:tab pos="300355" algn="l"/>
                <a:tab pos="300990" algn="l"/>
                <a:tab pos="1937385" algn="l"/>
              </a:tabLst>
            </a:pPr>
            <a:r>
              <a:rPr sz="2400" spc="-5" dirty="0">
                <a:latin typeface="Arial"/>
                <a:cs typeface="Georgia"/>
              </a:rPr>
              <a:t>What</a:t>
            </a:r>
            <a:r>
              <a:rPr sz="2400" spc="-10" dirty="0">
                <a:latin typeface="Arial"/>
                <a:cs typeface="Georgia"/>
              </a:rPr>
              <a:t> </a:t>
            </a:r>
            <a:r>
              <a:rPr sz="2400" spc="-5" dirty="0">
                <a:latin typeface="Arial"/>
                <a:cs typeface="Georgia"/>
              </a:rPr>
              <a:t>impact could the</a:t>
            </a:r>
            <a:r>
              <a:rPr sz="2400" dirty="0">
                <a:latin typeface="Arial"/>
                <a:cs typeface="Georgia"/>
              </a:rPr>
              <a:t> </a:t>
            </a:r>
            <a:r>
              <a:rPr sz="2400" spc="-5" dirty="0">
                <a:latin typeface="Arial"/>
                <a:cs typeface="Georgia"/>
              </a:rPr>
              <a:t>professors' actions</a:t>
            </a:r>
            <a:r>
              <a:rPr sz="2400" dirty="0">
                <a:latin typeface="Arial"/>
                <a:cs typeface="Georgia"/>
              </a:rPr>
              <a:t> </a:t>
            </a:r>
            <a:r>
              <a:rPr sz="2400" spc="-5" dirty="0">
                <a:latin typeface="Arial"/>
                <a:cs typeface="Georgia"/>
              </a:rPr>
              <a:t>have</a:t>
            </a:r>
            <a:r>
              <a:rPr sz="2400" spc="5" dirty="0">
                <a:latin typeface="Arial"/>
                <a:cs typeface="Georgia"/>
              </a:rPr>
              <a:t> </a:t>
            </a:r>
            <a:r>
              <a:rPr sz="2400" dirty="0">
                <a:latin typeface="Arial"/>
                <a:cs typeface="Georgia"/>
              </a:rPr>
              <a:t>on</a:t>
            </a:r>
            <a:r>
              <a:rPr sz="2400" spc="-5" dirty="0">
                <a:latin typeface="Arial"/>
                <a:cs typeface="Georgia"/>
              </a:rPr>
              <a:t> </a:t>
            </a:r>
            <a:r>
              <a:rPr sz="2400" dirty="0">
                <a:latin typeface="Arial"/>
                <a:cs typeface="Georgia"/>
              </a:rPr>
              <a:t>other</a:t>
            </a:r>
            <a:r>
              <a:rPr lang="en-US" sz="2400" dirty="0">
                <a:latin typeface="Arial"/>
                <a:cs typeface="Georgia"/>
              </a:rPr>
              <a:t> </a:t>
            </a:r>
            <a:r>
              <a:rPr sz="2400" spc="-560" dirty="0">
                <a:latin typeface="Arial"/>
                <a:cs typeface="Georgia"/>
              </a:rPr>
              <a:t> </a:t>
            </a:r>
            <a:r>
              <a:rPr sz="2400" spc="-5" dirty="0">
                <a:latin typeface="Arial"/>
                <a:cs typeface="Georgia"/>
              </a:rPr>
              <a:t>students</a:t>
            </a:r>
            <a:r>
              <a:rPr sz="2400" dirty="0">
                <a:latin typeface="Arial"/>
                <a:cs typeface="Georgia"/>
              </a:rPr>
              <a:t> </a:t>
            </a:r>
            <a:r>
              <a:rPr sz="2400" spc="-5" dirty="0">
                <a:latin typeface="Arial"/>
                <a:cs typeface="Georgia"/>
              </a:rPr>
              <a:t>in	the</a:t>
            </a:r>
            <a:r>
              <a:rPr sz="2400" spc="-10" dirty="0">
                <a:latin typeface="Arial"/>
                <a:cs typeface="Georgia"/>
              </a:rPr>
              <a:t> </a:t>
            </a:r>
            <a:r>
              <a:rPr sz="2400" spc="-5" dirty="0">
                <a:latin typeface="Arial"/>
                <a:cs typeface="Georgia"/>
              </a:rPr>
              <a:t>class?</a:t>
            </a:r>
            <a:endParaRPr sz="2400">
              <a:latin typeface="Arial"/>
              <a:cs typeface="Georgia"/>
            </a:endParaRPr>
          </a:p>
          <a:p>
            <a:pPr marL="300990" indent="-288290">
              <a:spcBef>
                <a:spcPts val="1540"/>
              </a:spcBef>
              <a:buSzPct val="83333"/>
              <a:buFont typeface="Arial"/>
              <a:buChar char="■"/>
              <a:tabLst>
                <a:tab pos="300355" algn="l"/>
                <a:tab pos="300990" algn="l"/>
              </a:tabLst>
            </a:pPr>
            <a:r>
              <a:rPr sz="2400" dirty="0">
                <a:latin typeface="Arial"/>
                <a:cs typeface="Georgia"/>
              </a:rPr>
              <a:t>Is</a:t>
            </a:r>
            <a:r>
              <a:rPr sz="2400" spc="-15" dirty="0">
                <a:latin typeface="Arial"/>
                <a:cs typeface="Georgia"/>
              </a:rPr>
              <a:t> </a:t>
            </a:r>
            <a:r>
              <a:rPr sz="2400" spc="-5" dirty="0">
                <a:latin typeface="Arial"/>
                <a:cs typeface="Georgia"/>
              </a:rPr>
              <a:t>this</a:t>
            </a:r>
            <a:r>
              <a:rPr sz="2400" spc="-15" dirty="0">
                <a:latin typeface="Arial"/>
                <a:cs typeface="Georgia"/>
              </a:rPr>
              <a:t> </a:t>
            </a:r>
            <a:r>
              <a:rPr sz="2400" spc="-5" dirty="0">
                <a:latin typeface="Arial"/>
                <a:cs typeface="Georgia"/>
              </a:rPr>
              <a:t>prejudice</a:t>
            </a:r>
            <a:r>
              <a:rPr sz="2400" spc="-15" dirty="0">
                <a:latin typeface="Arial"/>
                <a:cs typeface="Georgia"/>
              </a:rPr>
              <a:t> </a:t>
            </a:r>
            <a:r>
              <a:rPr sz="2400" dirty="0">
                <a:latin typeface="Arial"/>
                <a:cs typeface="Georgia"/>
              </a:rPr>
              <a:t>or</a:t>
            </a:r>
            <a:r>
              <a:rPr sz="2400" spc="-10" dirty="0">
                <a:latin typeface="Arial"/>
                <a:cs typeface="Georgia"/>
              </a:rPr>
              <a:t> </a:t>
            </a:r>
            <a:r>
              <a:rPr sz="2400" spc="-5" dirty="0">
                <a:latin typeface="Arial"/>
                <a:cs typeface="Georgia"/>
              </a:rPr>
              <a:t>discrimination?</a:t>
            </a:r>
            <a:endParaRPr sz="2400">
              <a:latin typeface="Arial"/>
              <a:cs typeface="Georgia"/>
            </a:endParaRPr>
          </a:p>
        </p:txBody>
      </p:sp>
    </p:spTree>
    <p:extLst>
      <p:ext uri="{BB962C8B-B14F-4D97-AF65-F5344CB8AC3E}">
        <p14:creationId xmlns:p14="http://schemas.microsoft.com/office/powerpoint/2010/main" val="3215938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Workshop Agreement</a:t>
            </a:r>
          </a:p>
        </p:txBody>
      </p:sp>
      <p:sp>
        <p:nvSpPr>
          <p:cNvPr id="5" name="Content Placeholder 4">
            <a:extLst>
              <a:ext uri="{FF2B5EF4-FFF2-40B4-BE49-F238E27FC236}">
                <a16:creationId xmlns:a16="http://schemas.microsoft.com/office/drawing/2014/main" id="{DC3B5D3F-8F25-4A9E-8006-DF7E3AC2AD43}"/>
              </a:ext>
            </a:extLst>
          </p:cNvPr>
          <p:cNvSpPr>
            <a:spLocks noGrp="1"/>
          </p:cNvSpPr>
          <p:nvPr>
            <p:ph idx="1"/>
          </p:nvPr>
        </p:nvSpPr>
        <p:spPr/>
        <p:txBody>
          <a:bodyPr>
            <a:normAutofit/>
          </a:bodyPr>
          <a:lstStyle/>
          <a:p>
            <a:pPr marL="342900" indent="-342900">
              <a:buFont typeface="+mj-lt"/>
              <a:buAutoNum type="arabicPeriod"/>
            </a:pPr>
            <a:endParaRPr lang="en-US">
              <a:latin typeface="+mn-lt"/>
            </a:endParaRPr>
          </a:p>
          <a:p>
            <a:pPr marL="342900" indent="-342900">
              <a:buFont typeface="+mj-lt"/>
              <a:buAutoNum type="arabicPeriod"/>
            </a:pPr>
            <a:endParaRPr lang="en-US">
              <a:latin typeface="+mn-lt"/>
            </a:endParaRPr>
          </a:p>
          <a:p>
            <a:pPr marL="0" indent="0">
              <a:buNone/>
            </a:pPr>
            <a:endParaRPr lang="en-US">
              <a:latin typeface="+mn-lt"/>
            </a:endParaRPr>
          </a:p>
        </p:txBody>
      </p:sp>
      <p:sp>
        <p:nvSpPr>
          <p:cNvPr id="4" name="Content Placeholder 2">
            <a:extLst>
              <a:ext uri="{FF2B5EF4-FFF2-40B4-BE49-F238E27FC236}">
                <a16:creationId xmlns:a16="http://schemas.microsoft.com/office/drawing/2014/main" id="{9E066852-37DE-A9C3-CCFA-CB28B7BBFC08}"/>
              </a:ext>
            </a:extLst>
          </p:cNvPr>
          <p:cNvSpPr>
            <a:spLocks noGrp="1"/>
          </p:cNvSpPr>
          <p:nvPr/>
        </p:nvSpPr>
        <p:spPr>
          <a:xfrm>
            <a:off x="1367166" y="1555826"/>
            <a:ext cx="8677297" cy="4595117"/>
          </a:xfrm>
          <a:prstGeom prst="rect">
            <a:avLst/>
          </a:prstGeom>
        </p:spPr>
        <p:txBody>
          <a:bodyPr vert="horz" lIns="91440" tIns="45720" rIns="91440" bIns="45720" rtlCol="0" anchor="t">
            <a:normAutofit fontScale="92500" lnSpcReduction="10000"/>
          </a:bodyPr>
          <a:lst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290" indent="-288290">
              <a:buClr>
                <a:srgbClr val="000000"/>
              </a:buClr>
            </a:pPr>
            <a:r>
              <a:rPr lang="en-US" sz="2800" dirty="0">
                <a:latin typeface="Arial"/>
                <a:ea typeface="+mn-lt"/>
                <a:cs typeface="Arial"/>
              </a:rPr>
              <a:t>Safety: We are not here to debate if racism, sexism, and discrimination experienced by equity-deserving groups exist. We are here to create a safe learning environment.</a:t>
            </a:r>
          </a:p>
          <a:p>
            <a:pPr marL="288290" indent="-288290">
              <a:buClr>
                <a:srgbClr val="000000"/>
              </a:buClr>
            </a:pPr>
            <a:r>
              <a:rPr lang="en-US" sz="2800" dirty="0">
                <a:latin typeface="Arial"/>
                <a:ea typeface="+mn-lt"/>
                <a:cs typeface="Arial"/>
              </a:rPr>
              <a:t>Be respectful </a:t>
            </a:r>
            <a:endParaRPr lang="en-US" sz="2800" dirty="0">
              <a:latin typeface="Arial"/>
              <a:ea typeface="Verdana"/>
              <a:cs typeface="Arial"/>
            </a:endParaRPr>
          </a:p>
          <a:p>
            <a:pPr marL="288290" indent="-288290">
              <a:buClr>
                <a:srgbClr val="000000"/>
              </a:buClr>
            </a:pPr>
            <a:r>
              <a:rPr lang="en-US" sz="2800" dirty="0">
                <a:latin typeface="Arial"/>
                <a:ea typeface="+mn-lt"/>
                <a:cs typeface="Arial"/>
              </a:rPr>
              <a:t>Engage mindfully</a:t>
            </a:r>
            <a:endParaRPr lang="en-US" sz="2800" dirty="0">
              <a:latin typeface="Arial"/>
              <a:ea typeface="Verdana"/>
              <a:cs typeface="Arial"/>
            </a:endParaRPr>
          </a:p>
          <a:p>
            <a:pPr marL="288290" indent="-288290">
              <a:buClr>
                <a:srgbClr val="000000"/>
              </a:buClr>
            </a:pPr>
            <a:r>
              <a:rPr lang="en-US" sz="2800" dirty="0">
                <a:latin typeface="Arial"/>
                <a:ea typeface="+mn-lt"/>
                <a:cs typeface="Arial"/>
              </a:rPr>
              <a:t>Speak from your personal experience</a:t>
            </a:r>
            <a:endParaRPr lang="en-US" sz="2800" dirty="0">
              <a:latin typeface="Arial"/>
              <a:ea typeface="Verdana"/>
              <a:cs typeface="Arial"/>
            </a:endParaRPr>
          </a:p>
          <a:p>
            <a:pPr marL="288290" indent="-288290"/>
            <a:r>
              <a:rPr lang="en-US" sz="2800" dirty="0">
                <a:latin typeface="Arial"/>
                <a:ea typeface="Verdana"/>
                <a:cs typeface="Arial"/>
              </a:rPr>
              <a:t>Maintain confidentiality </a:t>
            </a:r>
          </a:p>
          <a:p>
            <a:pPr marL="288290" indent="-288290"/>
            <a:r>
              <a:rPr lang="en-US" sz="2800" dirty="0">
                <a:latin typeface="Arial"/>
                <a:ea typeface="Verdana"/>
                <a:cs typeface="Arial"/>
              </a:rPr>
              <a:t>Take care of yourself</a:t>
            </a:r>
          </a:p>
          <a:p>
            <a:pPr marL="288290" indent="-288290">
              <a:buClr>
                <a:srgbClr val="000000"/>
              </a:buClr>
            </a:pPr>
            <a:endParaRPr lang="en-US" sz="2800" dirty="0">
              <a:latin typeface="Arial"/>
              <a:ea typeface="Verdana"/>
              <a:cs typeface="Arial"/>
            </a:endParaRPr>
          </a:p>
          <a:p>
            <a:pPr marL="0" indent="0">
              <a:buNone/>
            </a:pPr>
            <a:endParaRPr lang="en-US" dirty="0"/>
          </a:p>
          <a:p>
            <a:pPr marL="288290" indent="-288290"/>
            <a:endParaRPr lang="en-US" dirty="0"/>
          </a:p>
        </p:txBody>
      </p:sp>
    </p:spTree>
    <p:extLst>
      <p:ext uri="{BB962C8B-B14F-4D97-AF65-F5344CB8AC3E}">
        <p14:creationId xmlns:p14="http://schemas.microsoft.com/office/powerpoint/2010/main" val="69169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t>PAGE  </a:t>
            </a:r>
            <a:fld id="{93005692-73BE-493E-93AB-ECD6027A7652}" type="slidenum">
              <a:rPr lang="en-US" smtClean="0"/>
              <a:pPr/>
              <a:t>30</a:t>
            </a:fld>
            <a:endParaRPr lang="en-US"/>
          </a:p>
        </p:txBody>
      </p:sp>
      <p:sp>
        <p:nvSpPr>
          <p:cNvPr id="3" name="Rectangle 2">
            <a:extLst>
              <a:ext uri="{FF2B5EF4-FFF2-40B4-BE49-F238E27FC236}">
                <a16:creationId xmlns:a16="http://schemas.microsoft.com/office/drawing/2014/main" id="{919E88DC-2744-EBBC-0A9E-F848BA8BEAAE}"/>
              </a:ext>
            </a:extLst>
          </p:cNvPr>
          <p:cNvSpPr/>
          <p:nvPr/>
        </p:nvSpPr>
        <p:spPr>
          <a:xfrm>
            <a:off x="3170524" y="4758304"/>
            <a:ext cx="5830810" cy="1208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16921" y="4671874"/>
            <a:ext cx="8158163" cy="1597891"/>
          </a:xfrm>
        </p:spPr>
        <p:txBody>
          <a:bodyPr/>
          <a:lstStyle/>
          <a:p>
            <a:r>
              <a:rPr lang="en-US" dirty="0">
                <a:solidFill>
                  <a:schemeClr val="tx1"/>
                </a:solidFill>
                <a:latin typeface="+mj-lt"/>
                <a:ea typeface="Verdana"/>
              </a:rPr>
              <a:t>Education and outreach unit</a:t>
            </a:r>
            <a:br>
              <a:rPr lang="en-US" dirty="0">
                <a:latin typeface="+mj-lt"/>
                <a:ea typeface="Verdana"/>
              </a:rPr>
            </a:br>
            <a:r>
              <a:rPr lang="en-US" dirty="0">
                <a:solidFill>
                  <a:schemeClr val="tx1"/>
                </a:solidFill>
                <a:latin typeface="+mj-lt"/>
                <a:ea typeface="Verdana"/>
              </a:rPr>
              <a:t>equity, diversity, inclusion and anti-racism Office</a:t>
            </a:r>
            <a:br>
              <a:rPr lang="en-US" dirty="0">
                <a:latin typeface="+mj-lt"/>
              </a:rPr>
            </a:br>
            <a:r>
              <a:rPr lang="en-US" dirty="0">
                <a:solidFill>
                  <a:schemeClr val="tx1"/>
                </a:solidFill>
                <a:latin typeface="+mj-lt"/>
                <a:ea typeface="Verdana"/>
                <a:hlinkClick r:id="rId3">
                  <a:extLst>
                    <a:ext uri="{A12FA001-AC4F-418D-AE19-62706E023703}">
                      <ahyp:hlinkClr xmlns:ahyp="http://schemas.microsoft.com/office/drawing/2018/hyperlinkcolor" val="tx"/>
                    </a:ext>
                  </a:extLst>
                </a:hlinkClick>
              </a:rPr>
              <a:t>ediro.trainings@UWATERLOO.CA</a:t>
            </a:r>
            <a:br>
              <a:rPr lang="en-US" dirty="0">
                <a:latin typeface="+mj-lt"/>
              </a:rPr>
            </a:br>
            <a:endParaRPr lang="en-US" dirty="0">
              <a:solidFill>
                <a:schemeClr val="tx1"/>
              </a:solidFill>
              <a:latin typeface="+mj-lt"/>
            </a:endParaRPr>
          </a:p>
        </p:txBody>
      </p:sp>
    </p:spTree>
    <p:extLst>
      <p:ext uri="{BB962C8B-B14F-4D97-AF65-F5344CB8AC3E}">
        <p14:creationId xmlns:p14="http://schemas.microsoft.com/office/powerpoint/2010/main" val="264794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547" y="614926"/>
            <a:ext cx="11569729" cy="895927"/>
          </a:xfrm>
        </p:spPr>
        <p:txBody>
          <a:bodyPr/>
          <a:lstStyle/>
          <a:p>
            <a:r>
              <a:rPr lang="en-US" dirty="0"/>
              <a:t>Comfort Zone</a:t>
            </a:r>
          </a:p>
        </p:txBody>
      </p:sp>
      <p:graphicFrame>
        <p:nvGraphicFramePr>
          <p:cNvPr id="7" name="Diagram 6" descr="Comfort Zones&#10;Graphic with three concentric circles">
            <a:extLst>
              <a:ext uri="{FF2B5EF4-FFF2-40B4-BE49-F238E27FC236}">
                <a16:creationId xmlns:a16="http://schemas.microsoft.com/office/drawing/2014/main" id="{C805DD70-94DF-4F12-8E83-35A600A73098}"/>
              </a:ext>
            </a:extLst>
          </p:cNvPr>
          <p:cNvGraphicFramePr/>
          <p:nvPr>
            <p:extLst>
              <p:ext uri="{D42A27DB-BD31-4B8C-83A1-F6EECF244321}">
                <p14:modId xmlns:p14="http://schemas.microsoft.com/office/powerpoint/2010/main" val="3425484405"/>
              </p:ext>
            </p:extLst>
          </p:nvPr>
        </p:nvGraphicFramePr>
        <p:xfrm>
          <a:off x="3292642" y="1305516"/>
          <a:ext cx="5762458" cy="49358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1724158" y="6241410"/>
            <a:ext cx="3321417" cy="461665"/>
          </a:xfrm>
          <a:prstGeom prst="rect">
            <a:avLst/>
          </a:prstGeom>
          <a:noFill/>
        </p:spPr>
        <p:txBody>
          <a:bodyPr wrap="square" rtlCol="0">
            <a:spAutoFit/>
          </a:bodyPr>
          <a:lstStyle/>
          <a:p>
            <a:r>
              <a:rPr lang="en-US" sz="1200"/>
              <a:t>Harmony Movement. </a:t>
            </a:r>
            <a:r>
              <a:rPr lang="en-US" sz="1200" i="1"/>
              <a:t>Educator’s Equity Workbook </a:t>
            </a:r>
            <a:r>
              <a:rPr lang="en-US" sz="1200"/>
              <a:t>Toronto: 2013</a:t>
            </a:r>
          </a:p>
        </p:txBody>
      </p:sp>
      <p:pic>
        <p:nvPicPr>
          <p:cNvPr id="4" name="Audio Recording Jun 1, 2023 at 11:10:50 AM">
            <a:hlinkClick r:id="" action="ppaction://media"/>
            <a:extLst>
              <a:ext uri="{FF2B5EF4-FFF2-40B4-BE49-F238E27FC236}">
                <a16:creationId xmlns:a16="http://schemas.microsoft.com/office/drawing/2014/main" id="{75579A1B-4D13-4E30-D824-FB0B9CE596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17184" y="5122333"/>
            <a:ext cx="812800" cy="812800"/>
          </a:xfrm>
          <a:prstGeom prst="rect">
            <a:avLst/>
          </a:prstGeom>
        </p:spPr>
      </p:pic>
    </p:spTree>
    <p:extLst>
      <p:ext uri="{BB962C8B-B14F-4D97-AF65-F5344CB8AC3E}">
        <p14:creationId xmlns:p14="http://schemas.microsoft.com/office/powerpoint/2010/main" val="428058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547" y="653671"/>
            <a:ext cx="11569729" cy="895927"/>
          </a:xfrm>
        </p:spPr>
        <p:txBody>
          <a:bodyPr/>
          <a:lstStyle/>
          <a:p>
            <a:r>
              <a:rPr lang="en-US" dirty="0"/>
              <a:t>Learning Objectives / Agenda</a:t>
            </a:r>
          </a:p>
        </p:txBody>
      </p:sp>
      <p:sp>
        <p:nvSpPr>
          <p:cNvPr id="3" name="Content Placeholder 2"/>
          <p:cNvSpPr>
            <a:spLocks noGrp="1"/>
          </p:cNvSpPr>
          <p:nvPr>
            <p:ph idx="1"/>
          </p:nvPr>
        </p:nvSpPr>
        <p:spPr>
          <a:xfrm>
            <a:off x="1069802" y="1710390"/>
            <a:ext cx="9721518" cy="4269672"/>
          </a:xfrm>
        </p:spPr>
        <p:txBody>
          <a:bodyPr vert="horz" lIns="91440" tIns="45720" rIns="91440" bIns="45720" rtlCol="0" anchor="t">
            <a:normAutofit/>
          </a:bodyPr>
          <a:lstStyle/>
          <a:p>
            <a:pPr marL="342900" indent="-342900">
              <a:lnSpc>
                <a:spcPct val="107000"/>
              </a:lnSpc>
              <a:spcBef>
                <a:spcPts val="0"/>
              </a:spcBef>
              <a:spcAft>
                <a:spcPts val="0"/>
              </a:spcAft>
              <a:buFont typeface="Wingdings" panose="05050102010706020507" pitchFamily="18" charset="2"/>
              <a:buChar char="q"/>
            </a:pPr>
            <a:r>
              <a:rPr lang="en-US" sz="2400" dirty="0">
                <a:latin typeface="+mn-lt"/>
                <a:ea typeface="Calibri" panose="020F0502020204030204" pitchFamily="34" charset="0"/>
                <a:cs typeface="Times New Roman"/>
              </a:rPr>
              <a:t>Diversity, Equity, Inclusion</a:t>
            </a:r>
          </a:p>
          <a:p>
            <a:pPr marL="342900" indent="-342900">
              <a:lnSpc>
                <a:spcPct val="107000"/>
              </a:lnSpc>
              <a:spcBef>
                <a:spcPts val="0"/>
              </a:spcBef>
              <a:spcAft>
                <a:spcPts val="0"/>
              </a:spcAft>
              <a:buFont typeface="Wingdings" panose="05050102010706020507" pitchFamily="18" charset="2"/>
              <a:buChar char="q"/>
            </a:pPr>
            <a:r>
              <a:rPr lang="en-US" sz="2400" dirty="0">
                <a:latin typeface="+mn-lt"/>
                <a:ea typeface="Calibri" panose="020F0502020204030204" pitchFamily="34" charset="0"/>
                <a:cs typeface="Times New Roman"/>
              </a:rPr>
              <a:t>Positionality and Privilege </a:t>
            </a:r>
          </a:p>
          <a:p>
            <a:pPr marL="342900" indent="-342900">
              <a:lnSpc>
                <a:spcPct val="107000"/>
              </a:lnSpc>
              <a:spcBef>
                <a:spcPts val="0"/>
              </a:spcBef>
              <a:spcAft>
                <a:spcPts val="0"/>
              </a:spcAft>
              <a:buClr>
                <a:srgbClr val="000000"/>
              </a:buClr>
              <a:buFont typeface="Wingdings" panose="05050102010706020507" pitchFamily="18" charset="2"/>
              <a:buChar char="q"/>
            </a:pPr>
            <a:r>
              <a:rPr lang="en-US" sz="2400" dirty="0">
                <a:latin typeface="+mn-lt"/>
                <a:ea typeface="Calibri" panose="020F0502020204030204" pitchFamily="34" charset="0"/>
                <a:cs typeface="Times New Roman"/>
              </a:rPr>
              <a:t>Racism and White Supremacy</a:t>
            </a:r>
          </a:p>
          <a:p>
            <a:pPr marL="342900" indent="-342900">
              <a:lnSpc>
                <a:spcPct val="107000"/>
              </a:lnSpc>
              <a:spcBef>
                <a:spcPts val="0"/>
              </a:spcBef>
              <a:spcAft>
                <a:spcPts val="0"/>
              </a:spcAft>
              <a:buClr>
                <a:srgbClr val="000000"/>
              </a:buClr>
              <a:buFont typeface="Wingdings" panose="05050102010706020507" pitchFamily="18" charset="2"/>
              <a:buChar char="q"/>
            </a:pPr>
            <a:r>
              <a:rPr lang="en-US" sz="2400" dirty="0">
                <a:latin typeface="+mn-lt"/>
                <a:cs typeface="Arial"/>
              </a:rPr>
              <a:t>How to be Anti-Racist</a:t>
            </a:r>
            <a:endParaRPr lang="en-US" sz="2400" dirty="0">
              <a:latin typeface="+mn-lt"/>
              <a:cs typeface="Times New Roman"/>
            </a:endParaRPr>
          </a:p>
          <a:p>
            <a:pPr marL="342900" indent="-342900">
              <a:lnSpc>
                <a:spcPct val="107000"/>
              </a:lnSpc>
              <a:spcBef>
                <a:spcPts val="0"/>
              </a:spcBef>
              <a:spcAft>
                <a:spcPts val="0"/>
              </a:spcAft>
              <a:buClr>
                <a:srgbClr val="000000"/>
              </a:buClr>
              <a:buFont typeface="Wingdings" panose="05050102010706020507" pitchFamily="18" charset="2"/>
              <a:buChar char="q"/>
            </a:pPr>
            <a:r>
              <a:rPr lang="en-US" sz="2400" dirty="0">
                <a:latin typeface="+mn-lt"/>
                <a:cs typeface="Times New Roman"/>
              </a:rPr>
              <a:t>Microaggressions </a:t>
            </a:r>
          </a:p>
          <a:p>
            <a:pPr marL="342900" indent="-342900">
              <a:lnSpc>
                <a:spcPct val="107000"/>
              </a:lnSpc>
              <a:spcBef>
                <a:spcPts val="0"/>
              </a:spcBef>
              <a:spcAft>
                <a:spcPts val="0"/>
              </a:spcAft>
              <a:buClr>
                <a:srgbClr val="000000"/>
              </a:buClr>
              <a:buFont typeface="Wingdings" panose="05050102010706020507" pitchFamily="18" charset="2"/>
              <a:buChar char="q"/>
            </a:pPr>
            <a:r>
              <a:rPr lang="en-US" sz="2400" dirty="0">
                <a:latin typeface="+mn-lt"/>
                <a:cs typeface="Times New Roman"/>
              </a:rPr>
              <a:t>Allyship versus Solidarity </a:t>
            </a:r>
          </a:p>
          <a:p>
            <a:pPr marL="342900" indent="-342900">
              <a:lnSpc>
                <a:spcPct val="107000"/>
              </a:lnSpc>
              <a:spcBef>
                <a:spcPts val="0"/>
              </a:spcBef>
              <a:spcAft>
                <a:spcPts val="0"/>
              </a:spcAft>
              <a:buClr>
                <a:srgbClr val="000000"/>
              </a:buClr>
              <a:buFont typeface="Wingdings" panose="05050102010706020507" pitchFamily="18" charset="2"/>
              <a:buChar char="q"/>
            </a:pPr>
            <a:r>
              <a:rPr lang="en-US" dirty="0">
                <a:cs typeface="Times New Roman"/>
              </a:rPr>
              <a:t>Case Studies to Apply Knowledge</a:t>
            </a:r>
            <a:endParaRPr lang="en-US" sz="2400" dirty="0">
              <a:latin typeface="+mn-lt"/>
              <a:cs typeface="Times New Roman"/>
            </a:endParaRPr>
          </a:p>
          <a:p>
            <a:pPr marL="0" indent="0">
              <a:lnSpc>
                <a:spcPct val="107000"/>
              </a:lnSpc>
              <a:spcBef>
                <a:spcPts val="0"/>
              </a:spcBef>
              <a:spcAft>
                <a:spcPts val="0"/>
              </a:spcAft>
              <a:buNone/>
            </a:pPr>
            <a:endParaRPr lang="en-US" sz="2200" dirty="0">
              <a:latin typeface="Arial"/>
              <a:cs typeface="Arial"/>
            </a:endParaRP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5</a:t>
            </a:fld>
            <a:endParaRPr lang="en-US"/>
          </a:p>
        </p:txBody>
      </p:sp>
    </p:spTree>
    <p:extLst>
      <p:ext uri="{BB962C8B-B14F-4D97-AF65-F5344CB8AC3E}">
        <p14:creationId xmlns:p14="http://schemas.microsoft.com/office/powerpoint/2010/main" val="413567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1123" y="2970702"/>
            <a:ext cx="3611292" cy="910202"/>
          </a:xfrm>
        </p:spPr>
        <p:txBody>
          <a:bodyPr>
            <a:normAutofit/>
          </a:bodyPr>
          <a:lstStyle/>
          <a:p>
            <a:r>
              <a:rPr lang="en-US" dirty="0"/>
              <a:t>POWER AND PRIVILEGE</a:t>
            </a:r>
          </a:p>
        </p:txBody>
      </p:sp>
      <p:sp>
        <p:nvSpPr>
          <p:cNvPr id="4" name="Slide Number Placeholder 3"/>
          <p:cNvSpPr>
            <a:spLocks noGrp="1"/>
          </p:cNvSpPr>
          <p:nvPr>
            <p:ph type="sldNum" sz="quarter" idx="12"/>
          </p:nvPr>
        </p:nvSpPr>
        <p:spPr/>
        <p:txBody>
          <a:bodyPr/>
          <a:lstStyle/>
          <a:p>
            <a:pPr>
              <a:defRPr/>
            </a:pPr>
            <a:r>
              <a:rPr lang="en-US">
                <a:solidFill>
                  <a:prstClr val="black"/>
                </a:solidFill>
              </a:rPr>
              <a:t>PAGE  </a:t>
            </a:r>
            <a:fld id="{93005692-73BE-493E-93AB-ECD6027A7652}" type="slidenum">
              <a:rPr lang="en-US">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151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6D6CE5A-6EBF-83C1-F802-8225776758D6}"/>
              </a:ext>
            </a:extLst>
          </p:cNvPr>
          <p:cNvSpPr>
            <a:spLocks noGrp="1"/>
          </p:cNvSpPr>
          <p:nvPr>
            <p:ph type="title"/>
          </p:nvPr>
        </p:nvSpPr>
        <p:spPr>
          <a:xfrm>
            <a:off x="2720804" y="518779"/>
            <a:ext cx="6856964" cy="895927"/>
          </a:xfrm>
        </p:spPr>
        <p:txBody>
          <a:bodyPr anchor="ctr">
            <a:normAutofit/>
          </a:bodyPr>
          <a:lstStyle/>
          <a:p>
            <a:r>
              <a:rPr lang="en-US"/>
              <a:t>Sometimes You're a Caterpillar</a:t>
            </a:r>
            <a:endParaRPr lang="en-US" dirty="0"/>
          </a:p>
        </p:txBody>
      </p:sp>
      <p:pic>
        <p:nvPicPr>
          <p:cNvPr id="6" name="Online Media 5" title="Sometimes You're A Caterpillar">
            <a:hlinkClick r:id="" action="ppaction://media"/>
            <a:extLst>
              <a:ext uri="{FF2B5EF4-FFF2-40B4-BE49-F238E27FC236}">
                <a16:creationId xmlns:a16="http://schemas.microsoft.com/office/drawing/2014/main" id="{2D6CD6AA-6517-F680-C2B9-FB652E53CFB1}"/>
              </a:ext>
            </a:extLst>
          </p:cNvPr>
          <p:cNvPicPr>
            <a:picLocks noGrp="1" noRot="1" noChangeAspect="1"/>
          </p:cNvPicPr>
          <p:nvPr>
            <p:ph idx="1"/>
            <a:videoFile r:link="rId1"/>
          </p:nvPr>
        </p:nvPicPr>
        <p:blipFill>
          <a:blip r:embed="rId6"/>
          <a:stretch>
            <a:fillRect/>
          </a:stretch>
        </p:blipFill>
        <p:spPr>
          <a:xfrm>
            <a:off x="3036483" y="1582500"/>
            <a:ext cx="6126822" cy="4595117"/>
          </a:xfrm>
          <a:noFill/>
        </p:spPr>
      </p:pic>
      <p:sp>
        <p:nvSpPr>
          <p:cNvPr id="5" name="Slide Number Placeholder 4">
            <a:extLst>
              <a:ext uri="{FF2B5EF4-FFF2-40B4-BE49-F238E27FC236}">
                <a16:creationId xmlns:a16="http://schemas.microsoft.com/office/drawing/2014/main" id="{C3B3F487-D8F0-D5B7-1BF5-8E716586E195}"/>
              </a:ext>
            </a:extLst>
          </p:cNvPr>
          <p:cNvSpPr>
            <a:spLocks noGrp="1"/>
          </p:cNvSpPr>
          <p:nvPr>
            <p:ph type="sldNum" sz="quarter" idx="12"/>
          </p:nvPr>
        </p:nvSpPr>
        <p:spPr>
          <a:xfrm>
            <a:off x="5715000" y="6335313"/>
            <a:ext cx="877711" cy="250337"/>
          </a:xfrm>
        </p:spPr>
        <p:txBody>
          <a:bodyPr anchor="ctr">
            <a:normAutofit/>
          </a:bodyPr>
          <a:lstStyle/>
          <a:p>
            <a:pPr>
              <a:spcAft>
                <a:spcPts val="600"/>
              </a:spcAft>
            </a:pPr>
            <a:r>
              <a:rPr lang="en-US"/>
              <a:t>PAGE  </a:t>
            </a:r>
            <a:fld id="{93005692-73BE-493E-93AB-ECD6027A7652}" type="slidenum">
              <a:rPr lang="en-US" smtClean="0"/>
              <a:pPr>
                <a:spcAft>
                  <a:spcPts val="600"/>
                </a:spcAft>
              </a:pPr>
              <a:t>7</a:t>
            </a:fld>
            <a:endParaRPr lang="en-US"/>
          </a:p>
        </p:txBody>
      </p:sp>
      <p:pic>
        <p:nvPicPr>
          <p:cNvPr id="2" name="Audio Recording Jun 1, 2023 at 11:12:35 AM">
            <a:hlinkClick r:id="" action="ppaction://media"/>
            <a:extLst>
              <a:ext uri="{FF2B5EF4-FFF2-40B4-BE49-F238E27FC236}">
                <a16:creationId xmlns:a16="http://schemas.microsoft.com/office/drawing/2014/main" id="{81FA755A-BD31-8EF0-6AAC-6B44B77C66D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922933" y="5240866"/>
            <a:ext cx="812800" cy="812800"/>
          </a:xfrm>
          <a:prstGeom prst="rect">
            <a:avLst/>
          </a:prstGeom>
        </p:spPr>
      </p:pic>
    </p:spTree>
    <p:extLst>
      <p:ext uri="{BB962C8B-B14F-4D97-AF65-F5344CB8AC3E}">
        <p14:creationId xmlns:p14="http://schemas.microsoft.com/office/powerpoint/2010/main" val="99806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86AE0-993B-F5DB-0656-11B63A8BB62C}"/>
              </a:ext>
            </a:extLst>
          </p:cNvPr>
          <p:cNvSpPr>
            <a:spLocks noGrp="1"/>
          </p:cNvSpPr>
          <p:nvPr>
            <p:ph type="title"/>
          </p:nvPr>
        </p:nvSpPr>
        <p:spPr>
          <a:xfrm>
            <a:off x="626775" y="434112"/>
            <a:ext cx="11569729" cy="895927"/>
          </a:xfrm>
        </p:spPr>
        <p:txBody>
          <a:bodyPr anchor="ctr">
            <a:normAutofit/>
          </a:bodyPr>
          <a:lstStyle/>
          <a:p>
            <a:r>
              <a:rPr lang="en-US"/>
              <a:t>Power and Privilege</a:t>
            </a:r>
          </a:p>
        </p:txBody>
      </p:sp>
      <p:pic>
        <p:nvPicPr>
          <p:cNvPr id="9" name="Content Placeholder 6" descr="A picture containing text, watch&#10;&#10;Description automatically generated">
            <a:extLst>
              <a:ext uri="{FF2B5EF4-FFF2-40B4-BE49-F238E27FC236}">
                <a16:creationId xmlns:a16="http://schemas.microsoft.com/office/drawing/2014/main" id="{E0779CA6-FCC1-7DF4-4A4C-A477B4795B39}"/>
              </a:ext>
            </a:extLst>
          </p:cNvPr>
          <p:cNvPicPr>
            <a:picLocks noChangeAspect="1"/>
          </p:cNvPicPr>
          <p:nvPr/>
        </p:nvPicPr>
        <p:blipFill rotWithShape="1">
          <a:blip r:embed="rId5">
            <a:extLst>
              <a:ext uri="{28A0092B-C50C-407E-A947-70E740481C1C}">
                <a14:useLocalDpi xmlns:a14="http://schemas.microsoft.com/office/drawing/2010/main" val="0"/>
              </a:ext>
            </a:extLst>
          </a:blip>
          <a:srcRect r="-1" b="3334"/>
          <a:stretch/>
        </p:blipFill>
        <p:spPr>
          <a:xfrm>
            <a:off x="259884" y="1328497"/>
            <a:ext cx="5756188" cy="4731583"/>
          </a:xfrm>
          <a:prstGeom prst="rect">
            <a:avLst/>
          </a:prstGeom>
          <a:noFill/>
        </p:spPr>
      </p:pic>
      <p:sp>
        <p:nvSpPr>
          <p:cNvPr id="14" name="Content Placeholder 3">
            <a:extLst>
              <a:ext uri="{FF2B5EF4-FFF2-40B4-BE49-F238E27FC236}">
                <a16:creationId xmlns:a16="http://schemas.microsoft.com/office/drawing/2014/main" id="{4E6D3031-0853-D8AB-07E1-EC558EDDC2C1}"/>
              </a:ext>
            </a:extLst>
          </p:cNvPr>
          <p:cNvSpPr>
            <a:spLocks noGrp="1"/>
          </p:cNvSpPr>
          <p:nvPr>
            <p:ph sz="half" idx="2"/>
          </p:nvPr>
        </p:nvSpPr>
        <p:spPr>
          <a:xfrm>
            <a:off x="6170994" y="1413164"/>
            <a:ext cx="5658620" cy="4590472"/>
          </a:xfrm>
        </p:spPr>
        <p:txBody>
          <a:bodyPr vert="horz" lIns="91440" tIns="45720" rIns="91440" bIns="45720" rtlCol="0" anchor="t">
            <a:normAutofit lnSpcReduction="10000"/>
          </a:bodyPr>
          <a:lstStyle/>
          <a:p>
            <a:pPr marL="288290" indent="-288290"/>
            <a:r>
              <a:rPr lang="en-US" b="1" dirty="0">
                <a:ea typeface="+mn-lt"/>
                <a:cs typeface="+mn-lt"/>
              </a:rPr>
              <a:t>Power: </a:t>
            </a:r>
            <a:r>
              <a:rPr lang="en-US" dirty="0">
                <a:ea typeface="+mn-lt"/>
                <a:cs typeface="+mn-lt"/>
              </a:rPr>
              <a:t>the ability to influence and make decisions that impact others</a:t>
            </a:r>
          </a:p>
          <a:p>
            <a:pPr marL="288290" indent="-288290">
              <a:buClr>
                <a:srgbClr val="000000"/>
              </a:buClr>
            </a:pPr>
            <a:endParaRPr lang="en-US" dirty="0">
              <a:cs typeface="Arial"/>
            </a:endParaRPr>
          </a:p>
          <a:p>
            <a:pPr marL="288290" indent="-288290">
              <a:spcBef>
                <a:spcPts val="0"/>
              </a:spcBef>
              <a:spcAft>
                <a:spcPts val="0"/>
              </a:spcAft>
              <a:buClr>
                <a:srgbClr val="000000"/>
              </a:buClr>
            </a:pPr>
            <a:r>
              <a:rPr lang="en-CA" b="1" dirty="0">
                <a:ea typeface="+mn-lt"/>
                <a:cs typeface="+mn-lt"/>
              </a:rPr>
              <a:t>Privilege:</a:t>
            </a:r>
            <a:r>
              <a:rPr lang="en-CA" dirty="0">
                <a:ea typeface="+mn-lt"/>
                <a:cs typeface="+mn-lt"/>
              </a:rPr>
              <a:t> a group of cultural, social, legal, and institutional rights extended to a group based on being members of a social group. Individuals with privilege are positioned as the “normative” group, which renders those without access to these privileges marginalized, invisible, and/or classed as ‘abnormal’. </a:t>
            </a:r>
            <a:endParaRPr lang="en-US" dirty="0">
              <a:ea typeface="+mn-lt"/>
              <a:cs typeface="+mn-lt"/>
            </a:endParaRPr>
          </a:p>
          <a:p>
            <a:pPr marL="288290" indent="-288290">
              <a:spcBef>
                <a:spcPts val="0"/>
              </a:spcBef>
              <a:spcAft>
                <a:spcPts val="0"/>
              </a:spcAft>
              <a:buClr>
                <a:srgbClr val="000000"/>
              </a:buClr>
            </a:pPr>
            <a:endParaRPr lang="en-US" dirty="0">
              <a:ea typeface="+mn-lt"/>
              <a:cs typeface="+mn-lt"/>
            </a:endParaRPr>
          </a:p>
          <a:p>
            <a:pPr marL="288290" indent="-288290">
              <a:buClr>
                <a:srgbClr val="000000"/>
              </a:buClr>
            </a:pPr>
            <a:endParaRPr lang="en-US" dirty="0">
              <a:cs typeface="Arial"/>
            </a:endParaRPr>
          </a:p>
          <a:p>
            <a:pPr marL="288290" indent="-288290">
              <a:buClr>
                <a:srgbClr val="000000"/>
              </a:buClr>
            </a:pPr>
            <a:endParaRPr lang="en-US" dirty="0">
              <a:cs typeface="Arial"/>
            </a:endParaRPr>
          </a:p>
        </p:txBody>
      </p:sp>
      <p:sp>
        <p:nvSpPr>
          <p:cNvPr id="5" name="Slide Number Placeholder 4">
            <a:extLst>
              <a:ext uri="{FF2B5EF4-FFF2-40B4-BE49-F238E27FC236}">
                <a16:creationId xmlns:a16="http://schemas.microsoft.com/office/drawing/2014/main" id="{B60DD25C-0BC6-8C86-EBA2-C575B9BFB555}"/>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8</a:t>
            </a:fld>
            <a:endParaRPr lang="en-US"/>
          </a:p>
        </p:txBody>
      </p:sp>
      <p:sp>
        <p:nvSpPr>
          <p:cNvPr id="11" name="Footer Placeholder 3">
            <a:extLst>
              <a:ext uri="{FF2B5EF4-FFF2-40B4-BE49-F238E27FC236}">
                <a16:creationId xmlns:a16="http://schemas.microsoft.com/office/drawing/2014/main" id="{D629A870-86C5-A72F-1F0E-7DF156557074}"/>
              </a:ext>
            </a:extLst>
          </p:cNvPr>
          <p:cNvSpPr txBox="1">
            <a:spLocks/>
          </p:cNvSpPr>
          <p:nvPr/>
        </p:nvSpPr>
        <p:spPr>
          <a:xfrm>
            <a:off x="759357" y="6260898"/>
            <a:ext cx="3919888" cy="41365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000" dirty="0">
                <a:cs typeface="Calibri"/>
              </a:rPr>
              <a:t>Source: Greta Bauer</a:t>
            </a:r>
            <a:r>
              <a:rPr lang="en-CA" sz="1000" dirty="0"/>
              <a:t>, Ph.D., is a Professor of Epidemiology and Biostatistics at Western University</a:t>
            </a:r>
            <a:endParaRPr lang="en-US" sz="1000" dirty="0">
              <a:latin typeface="Verdana" panose="020B0604030504040204" pitchFamily="34" charset="0"/>
              <a:ea typeface="Verdana" panose="020B0604030504040204" pitchFamily="34" charset="0"/>
            </a:endParaRPr>
          </a:p>
        </p:txBody>
      </p:sp>
      <p:pic>
        <p:nvPicPr>
          <p:cNvPr id="3" name="Audio Recording Jun 1, 2023 at 11:16:31 AM">
            <a:hlinkClick r:id="" action="ppaction://media"/>
            <a:extLst>
              <a:ext uri="{FF2B5EF4-FFF2-40B4-BE49-F238E27FC236}">
                <a16:creationId xmlns:a16="http://schemas.microsoft.com/office/drawing/2014/main" id="{5494537C-79AB-5695-1356-211922B33B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12757" y="5772850"/>
            <a:ext cx="812800" cy="812800"/>
          </a:xfrm>
          <a:prstGeom prst="rect">
            <a:avLst/>
          </a:prstGeom>
        </p:spPr>
      </p:pic>
    </p:spTree>
    <p:extLst>
      <p:ext uri="{BB962C8B-B14F-4D97-AF65-F5344CB8AC3E}">
        <p14:creationId xmlns:p14="http://schemas.microsoft.com/office/powerpoint/2010/main" val="103890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CC8095-5091-F7B1-A56C-D4A64C040291}"/>
              </a:ext>
            </a:extLst>
          </p:cNvPr>
          <p:cNvSpPr>
            <a:spLocks noGrp="1"/>
          </p:cNvSpPr>
          <p:nvPr>
            <p:ph idx="1"/>
          </p:nvPr>
        </p:nvSpPr>
        <p:spPr>
          <a:xfrm>
            <a:off x="1202389" y="1952980"/>
            <a:ext cx="3996086" cy="2367617"/>
          </a:xfrm>
        </p:spPr>
        <p:txBody>
          <a:bodyPr/>
          <a:lstStyle/>
          <a:p>
            <a:r>
              <a:rPr lang="en-US" dirty="0"/>
              <a:t>Personal Inventory</a:t>
            </a:r>
          </a:p>
          <a:p>
            <a:r>
              <a:rPr lang="en-US" dirty="0"/>
              <a:t>Read each statement and put a checkmark beside every statement that applies to you</a:t>
            </a:r>
          </a:p>
        </p:txBody>
      </p:sp>
      <p:sp>
        <p:nvSpPr>
          <p:cNvPr id="7" name="Slide Number Placeholder 6">
            <a:extLst>
              <a:ext uri="{FF2B5EF4-FFF2-40B4-BE49-F238E27FC236}">
                <a16:creationId xmlns:a16="http://schemas.microsoft.com/office/drawing/2014/main" id="{540DCFC2-E156-9969-1E0E-DCE6A233281C}"/>
              </a:ext>
            </a:extLst>
          </p:cNvPr>
          <p:cNvSpPr>
            <a:spLocks noGrp="1"/>
          </p:cNvSpPr>
          <p:nvPr>
            <p:ph type="sldNum" sz="quarter" idx="18"/>
          </p:nvPr>
        </p:nvSpPr>
        <p:spPr/>
        <p:txBody>
          <a:bodyPr/>
          <a:lstStyle/>
          <a:p>
            <a:r>
              <a:rPr lang="en-US"/>
              <a:t>PAGE  </a:t>
            </a:r>
            <a:fld id="{93005692-73BE-493E-93AB-ECD6027A7652}" type="slidenum">
              <a:rPr lang="en-US" smtClean="0"/>
              <a:pPr/>
              <a:t>9</a:t>
            </a:fld>
            <a:endParaRPr lang="en-US"/>
          </a:p>
        </p:txBody>
      </p:sp>
      <p:sp>
        <p:nvSpPr>
          <p:cNvPr id="8" name="Title 7">
            <a:extLst>
              <a:ext uri="{FF2B5EF4-FFF2-40B4-BE49-F238E27FC236}">
                <a16:creationId xmlns:a16="http://schemas.microsoft.com/office/drawing/2014/main" id="{E5E5DA00-C44D-D7FC-22AF-8B3899C14F01}"/>
              </a:ext>
            </a:extLst>
          </p:cNvPr>
          <p:cNvSpPr>
            <a:spLocks noGrp="1"/>
          </p:cNvSpPr>
          <p:nvPr>
            <p:ph type="title"/>
          </p:nvPr>
        </p:nvSpPr>
        <p:spPr>
          <a:xfrm>
            <a:off x="372775" y="659890"/>
            <a:ext cx="7046081" cy="895927"/>
          </a:xfrm>
        </p:spPr>
        <p:txBody>
          <a:bodyPr/>
          <a:lstStyle/>
          <a:p>
            <a:r>
              <a:rPr lang="en-US" cap="none" dirty="0"/>
              <a:t>Privilege Exercise</a:t>
            </a:r>
          </a:p>
        </p:txBody>
      </p:sp>
      <p:pic>
        <p:nvPicPr>
          <p:cNvPr id="10" name="Picture 9" descr="A hand holding a phone&#10;&#10;Description automatically generated with low confidence">
            <a:extLst>
              <a:ext uri="{FF2B5EF4-FFF2-40B4-BE49-F238E27FC236}">
                <a16:creationId xmlns:a16="http://schemas.microsoft.com/office/drawing/2014/main" id="{3A89AC26-5D3B-76ED-5FC1-F1C049A1ABC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28088" y="1549824"/>
            <a:ext cx="5658554" cy="3762903"/>
          </a:xfrm>
          <a:prstGeom prst="rect">
            <a:avLst/>
          </a:prstGeom>
        </p:spPr>
      </p:pic>
      <p:pic>
        <p:nvPicPr>
          <p:cNvPr id="3" name="Audio Recording Jul 13, 2023 at 5:44:00 PM">
            <a:hlinkClick r:id="" action="ppaction://media"/>
            <a:extLst>
              <a:ext uri="{FF2B5EF4-FFF2-40B4-BE49-F238E27FC236}">
                <a16:creationId xmlns:a16="http://schemas.microsoft.com/office/drawing/2014/main" id="{40AA7DB2-566A-DC4C-B6FC-7BC6244FF3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37211" y="5928913"/>
            <a:ext cx="812800" cy="812800"/>
          </a:xfrm>
          <a:prstGeom prst="rect">
            <a:avLst/>
          </a:prstGeom>
        </p:spPr>
      </p:pic>
    </p:spTree>
    <p:extLst>
      <p:ext uri="{BB962C8B-B14F-4D97-AF65-F5344CB8AC3E}">
        <p14:creationId xmlns:p14="http://schemas.microsoft.com/office/powerpoint/2010/main" val="98394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efeb9f8-c273-4e8b-b83a-c3caa504712b">
      <Terms xmlns="http://schemas.microsoft.com/office/infopath/2007/PartnerControls"/>
    </lcf76f155ced4ddcb4097134ff3c332f>
    <TaxCatchAll xmlns="334d6eec-10db-41ac-abb8-e5eb9dbf714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1146754F84E546A7814F1D002A0312" ma:contentTypeVersion="13" ma:contentTypeDescription="Create a new document." ma:contentTypeScope="" ma:versionID="859fe4f8efcd48998c0e0f69bb1c7469">
  <xsd:schema xmlns:xsd="http://www.w3.org/2001/XMLSchema" xmlns:xs="http://www.w3.org/2001/XMLSchema" xmlns:p="http://schemas.microsoft.com/office/2006/metadata/properties" xmlns:ns2="0efeb9f8-c273-4e8b-b83a-c3caa504712b" xmlns:ns3="334d6eec-10db-41ac-abb8-e5eb9dbf714f" targetNamespace="http://schemas.microsoft.com/office/2006/metadata/properties" ma:root="true" ma:fieldsID="c1a38bbbe89bcc88966055deff086eb1" ns2:_="" ns3:_="">
    <xsd:import namespace="0efeb9f8-c273-4e8b-b83a-c3caa504712b"/>
    <xsd:import namespace="334d6eec-10db-41ac-abb8-e5eb9dbf71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feb9f8-c273-4e8b-b83a-c3caa50471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bf906fe-3e8e-4b22-a6fd-bde302b921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4d6eec-10db-41ac-abb8-e5eb9dbf71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4d8dfdf7-b71b-414f-872f-9d1e293bc93a}" ma:internalName="TaxCatchAll" ma:showField="CatchAllData" ma:web="334d6eec-10db-41ac-abb8-e5eb9dbf71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660DEB-195A-41E6-9A7C-6387D0AC696C}">
  <ds:schemaRefs>
    <ds:schemaRef ds:uri="http://schemas.microsoft.com/office/2006/metadata/properties"/>
    <ds:schemaRef ds:uri="http://schemas.microsoft.com/office/2006/documentManagement/types"/>
    <ds:schemaRef ds:uri="http://purl.org/dc/elements/1.1/"/>
    <ds:schemaRef ds:uri="http://www.w3.org/XML/1998/namespace"/>
    <ds:schemaRef ds:uri="0efeb9f8-c273-4e8b-b83a-c3caa504712b"/>
    <ds:schemaRef ds:uri="http://purl.org/dc/terms/"/>
    <ds:schemaRef ds:uri="http://purl.org/dc/dcmitype/"/>
    <ds:schemaRef ds:uri="http://schemas.microsoft.com/office/infopath/2007/PartnerControls"/>
    <ds:schemaRef ds:uri="http://schemas.openxmlformats.org/package/2006/metadata/core-properties"/>
    <ds:schemaRef ds:uri="334d6eec-10db-41ac-abb8-e5eb9dbf714f"/>
  </ds:schemaRefs>
</ds:datastoreItem>
</file>

<file path=customXml/itemProps2.xml><?xml version="1.0" encoding="utf-8"?>
<ds:datastoreItem xmlns:ds="http://schemas.openxmlformats.org/officeDocument/2006/customXml" ds:itemID="{7E5E4785-65B3-41B2-9633-1E9F31C714DC}">
  <ds:schemaRefs>
    <ds:schemaRef ds:uri="http://schemas.microsoft.com/sharepoint/v3/contenttype/forms"/>
  </ds:schemaRefs>
</ds:datastoreItem>
</file>

<file path=customXml/itemProps3.xml><?xml version="1.0" encoding="utf-8"?>
<ds:datastoreItem xmlns:ds="http://schemas.openxmlformats.org/officeDocument/2006/customXml" ds:itemID="{789935E3-128F-4E13-AF39-F47E032543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feb9f8-c273-4e8b-b83a-c3caa504712b"/>
    <ds:schemaRef ds:uri="334d6eec-10db-41ac-abb8-e5eb9dbf7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258</TotalTime>
  <Words>1285</Words>
  <Application>Microsoft Office PowerPoint</Application>
  <PresentationFormat>Widescreen</PresentationFormat>
  <Paragraphs>168</Paragraphs>
  <Slides>30</Slides>
  <Notes>27</Notes>
  <HiddenSlides>0</HiddenSlides>
  <MMClips>20</MMClip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UofWaterloo_WhiteBkgrd</vt:lpstr>
      <vt:lpstr>Office Theme</vt:lpstr>
      <vt:lpstr>UofWaterloo_WhiteBkgrd</vt:lpstr>
      <vt:lpstr>Introduction to Equity</vt:lpstr>
      <vt:lpstr>Territorial Acknowledgement</vt:lpstr>
      <vt:lpstr>Workshop Agreement</vt:lpstr>
      <vt:lpstr>Comfort Zone</vt:lpstr>
      <vt:lpstr>Learning Objectives / Agenda</vt:lpstr>
      <vt:lpstr>POWER AND PRIVILEGE</vt:lpstr>
      <vt:lpstr>Sometimes You're a Caterpillar</vt:lpstr>
      <vt:lpstr>Power and Privilege</vt:lpstr>
      <vt:lpstr>Privilege Exercise</vt:lpstr>
      <vt:lpstr>Privilege Exercise: Pair and Share</vt:lpstr>
      <vt:lpstr>Implicit bias</vt:lpstr>
      <vt:lpstr>Impact of Implicit Bias</vt:lpstr>
      <vt:lpstr>Implicit Bias</vt:lpstr>
      <vt:lpstr>MICROAGGRESSIONS</vt:lpstr>
      <vt:lpstr>Microaggressions</vt:lpstr>
      <vt:lpstr>Forms of Microaggressions</vt:lpstr>
      <vt:lpstr>Microaggressions</vt:lpstr>
      <vt:lpstr>(alt video option)</vt:lpstr>
      <vt:lpstr>ANTI-RACISM and WHITE SUPREMACY</vt:lpstr>
      <vt:lpstr>An Introduction to Racism</vt:lpstr>
      <vt:lpstr>Anti-Racism</vt:lpstr>
      <vt:lpstr>White Supremacy</vt:lpstr>
      <vt:lpstr>White Supremacy</vt:lpstr>
      <vt:lpstr>“Let’s Talk About Race” Photo Series</vt:lpstr>
      <vt:lpstr>allyship</vt:lpstr>
      <vt:lpstr>Allyship vs Solidarity</vt:lpstr>
      <vt:lpstr>CASE SCENARIOS</vt:lpstr>
      <vt:lpstr>Case Scenario</vt:lpstr>
      <vt:lpstr>Case Scenario Questions</vt:lpstr>
      <vt:lpstr>Education and outreach unit equity, diversity, inclusion and anti-racism Office ediro.trainings@UWATERLOO.CA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Monique Chambers</cp:lastModifiedBy>
  <cp:revision>353</cp:revision>
  <dcterms:created xsi:type="dcterms:W3CDTF">2023-05-11T17:28:45Z</dcterms:created>
  <dcterms:modified xsi:type="dcterms:W3CDTF">2023-07-21T18:29:59Z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0x0101004E1146754F84E546A7814F1D002A0312</vt:lpwstr>
  </property>
  <property fmtid="{D5CDD505-2E9C-101B-9397-08002B2CF9AE}" pid="3" name="MediaServiceImageTags">
    <vt:lpwstr/>
  </property>
</Properties>
</file>