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0"/>
  </p:notesMasterIdLst>
  <p:handoutMasterIdLst>
    <p:handoutMasterId r:id="rId21"/>
  </p:handoutMasterIdLst>
  <p:sldIdLst>
    <p:sldId id="503" r:id="rId5"/>
    <p:sldId id="418" r:id="rId6"/>
    <p:sldId id="270" r:id="rId7"/>
    <p:sldId id="417" r:id="rId8"/>
    <p:sldId id="445" r:id="rId9"/>
    <p:sldId id="486" r:id="rId10"/>
    <p:sldId id="502" r:id="rId11"/>
    <p:sldId id="507" r:id="rId12"/>
    <p:sldId id="506" r:id="rId13"/>
    <p:sldId id="505" r:id="rId14"/>
    <p:sldId id="489" r:id="rId15"/>
    <p:sldId id="487" r:id="rId16"/>
    <p:sldId id="492" r:id="rId17"/>
    <p:sldId id="508" r:id="rId18"/>
    <p:sldId id="433" r:id="rId19"/>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441425-3B4E-8F51-37E0-3185BE2EE79C}" name="Stephanie Steh" initials="SS" userId="S::ssteh@uwaterloo.ca::3b3f6ace-c39c-4c86-9262-93cc61e3a451" providerId="AD"/>
  <p188:author id="{ADA2C1AF-D35A-2303-3823-136E3A850C87}" name="Yasmin Wallace" initials="" userId="S::ywallace@uwaterloo.ca::dae2ad88-38bb-4a6c-80f1-f7be1b183f35" providerId="AD"/>
  <p188:author id="{8FEEEAC5-362D-7BF7-592D-651802FF2951}" name="Sarah Grzincic" initials="SG" userId="S::sgrzinci@uwaterloo.ca::e81f12b1-055c-4822-a250-aaa8ea3a5a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3" name="Microsoft Office User" initials="Office [43]" lastIdx="1" clrIdx="42"/>
  <p:cmAuthor id="1" name="Microsoft Office User" initials="Office" lastIdx="17" clrIdx="0"/>
  <p:cmAuthor id="44" name="MarComm, MSC" initials="MM" lastIdx="102" clrIdx="43"/>
  <p:cmAuthor id="2" name="Microsoft Office User" initials="Office [2]" lastIdx="1" clrIdx="1"/>
  <p:cmAuthor id="45" name="Elizabeth Rogers" initials="EMR" lastIdx="1" clrIdx="44"/>
  <p:cmAuthor id="3" name="Microsoft Office User" initials="Office [3]" lastIdx="1" clrIdx="2"/>
  <p:cmAuthor id="46" name="Jermal Jones" initials="JJ" lastIdx="1" clrIdx="45">
    <p:extLst>
      <p:ext uri="{19B8F6BF-5375-455C-9EA6-DF929625EA0E}">
        <p15:presenceInfo xmlns:p15="http://schemas.microsoft.com/office/powerpoint/2012/main" userId="S::j38jones@uwaterloo.ca::328eb9ac-9597-46e3-b7ce-d9bc6f9520d6" providerId="AD"/>
      </p:ext>
    </p:extLst>
  </p:cmAuthor>
  <p:cmAuthor id="4" name="Microsoft Office User" initials="Office [4]" lastIdx="1" clrIdx="3"/>
  <p:cmAuthor id="47" name="Jennisha Wilson" initials="JW" lastIdx="1" clrIdx="46">
    <p:extLst>
      <p:ext uri="{19B8F6BF-5375-455C-9EA6-DF929625EA0E}">
        <p15:presenceInfo xmlns:p15="http://schemas.microsoft.com/office/powerpoint/2012/main" userId="cf4fe672d94786c5" providerId="Windows Live"/>
      </p:ext>
    </p:extLst>
  </p:cmAuthor>
  <p:cmAuthor id="5" name="Microsoft Office User" initials="Office [5]" lastIdx="1" clrIdx="4"/>
  <p:cmAuthor id="6" name="Microsoft Office User" initials="Office [6]" lastIdx="1" clrIdx="5"/>
  <p:cmAuthor id="7" name="Microsoft Office User" initials="Office [7]" lastIdx="1" clrIdx="6"/>
  <p:cmAuthor id="8" name="Microsoft Office User" initials="Office [8]" lastIdx="1" clrIdx="7"/>
  <p:cmAuthor id="9" name="Microsoft Office User" initials="Office [9]" lastIdx="1" clrIdx="8"/>
  <p:cmAuthor id="10" name="Microsoft Office User" initials="Office [10]" lastIdx="1" clrIdx="9"/>
  <p:cmAuthor id="11" name="Microsoft Office User" initials="Office [11]" lastIdx="1" clrIdx="10"/>
  <p:cmAuthor id="12" name="Microsoft Office User" initials="Office [12]" lastIdx="0" clrIdx="11"/>
  <p:cmAuthor id="13" name="Microsoft Office User" initials="Office [13]" lastIdx="1" clrIdx="12"/>
  <p:cmAuthor id="14" name="Microsoft Office User" initials="Office [14]" lastIdx="1" clrIdx="13"/>
  <p:cmAuthor id="15" name="Microsoft Office User" initials="Office [15]" lastIdx="0" clrIdx="14"/>
  <p:cmAuthor id="16" name="Microsoft Office User" initials="Office [16]" lastIdx="1" clrIdx="15"/>
  <p:cmAuthor id="17" name="Microsoft Office User" initials="Office [17]" lastIdx="1" clrIdx="16"/>
  <p:cmAuthor id="18" name="Microsoft Office User" initials="Office [18]" lastIdx="1" clrIdx="17"/>
  <p:cmAuthor id="19" name="Microsoft Office User" initials="Office [19]" lastIdx="1" clrIdx="18"/>
  <p:cmAuthor id="20" name="Microsoft Office User" initials="Office [20]" lastIdx="1" clrIdx="19"/>
  <p:cmAuthor id="21" name="Microsoft Office User" initials="Office [21]" lastIdx="1" clrIdx="20"/>
  <p:cmAuthor id="22" name="Microsoft Office User" initials="Office [22]" lastIdx="1" clrIdx="21"/>
  <p:cmAuthor id="23" name="Microsoft Office User" initials="Office [23]" lastIdx="0" clrIdx="22"/>
  <p:cmAuthor id="24" name="Microsoft Office User" initials="Office [24]" lastIdx="1" clrIdx="23"/>
  <p:cmAuthor id="25" name="Microsoft Office User" initials="Office [25]" lastIdx="1" clrIdx="24"/>
  <p:cmAuthor id="26" name="Microsoft Office User" initials="Office [26]" lastIdx="1" clrIdx="25"/>
  <p:cmAuthor id="27" name="Microsoft Office User" initials="Office [27]" lastIdx="0" clrIdx="26"/>
  <p:cmAuthor id="28" name="Microsoft Office User" initials="Office [28]" lastIdx="1" clrIdx="27"/>
  <p:cmAuthor id="29" name="Microsoft Office User" initials="Office [29]" lastIdx="1" clrIdx="28"/>
  <p:cmAuthor id="30" name="Microsoft Office User" initials="Office [30]" lastIdx="1" clrIdx="29"/>
  <p:cmAuthor id="31" name="Microsoft Office User" initials="Office [31]" lastIdx="0" clrIdx="30"/>
  <p:cmAuthor id="32" name="Microsoft Office User" initials="Office [32]" lastIdx="1" clrIdx="31"/>
  <p:cmAuthor id="33" name="Microsoft Office User" initials="Office [33]" lastIdx="1" clrIdx="32"/>
  <p:cmAuthor id="34" name="Microsoft Office User" initials="Office [34]" lastIdx="1" clrIdx="33"/>
  <p:cmAuthor id="35" name="Microsoft Office User" initials="Office [35]" lastIdx="1" clrIdx="34"/>
  <p:cmAuthor id="36" name="Microsoft Office User" initials="Office [36]" lastIdx="1" clrIdx="35"/>
  <p:cmAuthor id="37" name="Microsoft Office User" initials="Office [37]" lastIdx="0" clrIdx="36"/>
  <p:cmAuthor id="38" name="Microsoft Office User" initials="Office [38]" lastIdx="1" clrIdx="37"/>
  <p:cmAuthor id="39" name="Microsoft Office User" initials="Office [39]" lastIdx="1" clrIdx="38"/>
  <p:cmAuthor id="40" name="Microsoft Office User" initials="Office [40]" lastIdx="1" clrIdx="39"/>
  <p:cmAuthor id="41" name="Microsoft Office User" initials="Office [41]" lastIdx="1" clrIdx="40"/>
  <p:cmAuthor id="42" name="Microsoft Office User" initials="Office [42]" lastIdx="1" clrIdx="4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429"/>
    <a:srgbClr val="A2A2A2"/>
    <a:srgbClr val="FED45B"/>
    <a:srgbClr val="FEE84F"/>
    <a:srgbClr val="FFDB43"/>
    <a:srgbClr val="FFEA3D"/>
    <a:srgbClr val="FFFFAA"/>
    <a:srgbClr val="FFD54F"/>
    <a:srgbClr val="FFFFFF"/>
    <a:srgbClr val="E0249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p:restoredTop sz="66458"/>
  </p:normalViewPr>
  <p:slideViewPr>
    <p:cSldViewPr snapToGrid="0">
      <p:cViewPr varScale="1">
        <p:scale>
          <a:sx n="71" d="100"/>
          <a:sy n="71" d="100"/>
        </p:scale>
        <p:origin x="215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E6844-08DF-4B0F-AB9D-CC9DFA9BB2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050BBF6B-54B1-4F7C-8680-07A7EC9F279F}">
      <dgm:prSet phldrT="[Text]"/>
      <dgm:spPr/>
      <dgm:t>
        <a:bodyPr/>
        <a:lstStyle/>
        <a:p>
          <a:r>
            <a:rPr lang="en-CA" dirty="0">
              <a:solidFill>
                <a:schemeClr val="tx1"/>
              </a:solidFill>
              <a:latin typeface="Arial" panose="020B0604020202020204" pitchFamily="34" charset="0"/>
              <a:cs typeface="Arial" panose="020B0604020202020204" pitchFamily="34" charset="0"/>
            </a:rPr>
            <a:t>Safety</a:t>
          </a:r>
        </a:p>
      </dgm:t>
    </dgm:pt>
    <dgm:pt modelId="{B99805AB-E409-48F1-A5CF-FE7DE9C6ECE0}" type="parTrans" cxnId="{DD8322A2-E2C1-4FFC-8E7A-69575D58630E}">
      <dgm:prSet/>
      <dgm:spPr/>
      <dgm:t>
        <a:bodyPr/>
        <a:lstStyle/>
        <a:p>
          <a:endParaRPr lang="en-CA">
            <a:solidFill>
              <a:schemeClr val="tx1"/>
            </a:solidFill>
          </a:endParaRPr>
        </a:p>
      </dgm:t>
    </dgm:pt>
    <dgm:pt modelId="{8A397CD5-390C-4A60-A031-58473C336C7B}" type="sibTrans" cxnId="{DD8322A2-E2C1-4FFC-8E7A-69575D58630E}">
      <dgm:prSet/>
      <dgm:spPr/>
      <dgm:t>
        <a:bodyPr/>
        <a:lstStyle/>
        <a:p>
          <a:endParaRPr lang="en-CA">
            <a:solidFill>
              <a:schemeClr val="tx1"/>
            </a:solidFill>
          </a:endParaRPr>
        </a:p>
      </dgm:t>
    </dgm:pt>
    <dgm:pt modelId="{C5DF0F07-A413-428F-AC2B-D4D690309B87}">
      <dgm:prSet phldrT="[Text]"/>
      <dgm:spPr/>
      <dgm:t>
        <a:bodyPr/>
        <a:lstStyle/>
        <a:p>
          <a:r>
            <a:rPr lang="en-CA" dirty="0">
              <a:solidFill>
                <a:schemeClr val="tx1"/>
              </a:solidFill>
              <a:latin typeface="Arial" panose="020B0604020202020204" pitchFamily="34" charset="0"/>
              <a:cs typeface="Arial" panose="020B0604020202020204" pitchFamily="34" charset="0"/>
            </a:rPr>
            <a:t>Engage Respectfully</a:t>
          </a:r>
        </a:p>
      </dgm:t>
    </dgm:pt>
    <dgm:pt modelId="{61441BA7-897A-4C36-8D07-C3381F287B7B}" type="parTrans" cxnId="{3367C21E-C79E-4EF4-97D6-F74962B0F654}">
      <dgm:prSet/>
      <dgm:spPr/>
      <dgm:t>
        <a:bodyPr/>
        <a:lstStyle/>
        <a:p>
          <a:endParaRPr lang="en-CA">
            <a:solidFill>
              <a:schemeClr val="tx1"/>
            </a:solidFill>
          </a:endParaRPr>
        </a:p>
      </dgm:t>
    </dgm:pt>
    <dgm:pt modelId="{FC249B8B-D3B0-4B58-80BE-39403D6A8337}" type="sibTrans" cxnId="{3367C21E-C79E-4EF4-97D6-F74962B0F654}">
      <dgm:prSet/>
      <dgm:spPr/>
      <dgm:t>
        <a:bodyPr/>
        <a:lstStyle/>
        <a:p>
          <a:endParaRPr lang="en-CA">
            <a:solidFill>
              <a:schemeClr val="tx1"/>
            </a:solidFill>
          </a:endParaRPr>
        </a:p>
      </dgm:t>
    </dgm:pt>
    <dgm:pt modelId="{984D4DDC-0840-4C8E-AC78-01961B61351A}">
      <dgm:prSet phldrT="[Text]"/>
      <dgm:spPr/>
      <dgm:t>
        <a:bodyPr/>
        <a:lstStyle/>
        <a:p>
          <a:r>
            <a:rPr lang="en-CA" dirty="0">
              <a:solidFill>
                <a:schemeClr val="tx1"/>
              </a:solidFill>
              <a:latin typeface="Arial" panose="020B0604020202020204" pitchFamily="34" charset="0"/>
              <a:cs typeface="Arial" panose="020B0604020202020204" pitchFamily="34" charset="0"/>
            </a:rPr>
            <a:t>Confidentiality</a:t>
          </a:r>
        </a:p>
      </dgm:t>
    </dgm:pt>
    <dgm:pt modelId="{2D734F3F-8A65-4061-AAB6-1399CE7377F5}" type="parTrans" cxnId="{0B80B3DA-8F76-4604-83AD-ECEF3A09BA63}">
      <dgm:prSet/>
      <dgm:spPr/>
      <dgm:t>
        <a:bodyPr/>
        <a:lstStyle/>
        <a:p>
          <a:endParaRPr lang="en-CA">
            <a:solidFill>
              <a:schemeClr val="tx1"/>
            </a:solidFill>
          </a:endParaRPr>
        </a:p>
      </dgm:t>
    </dgm:pt>
    <dgm:pt modelId="{1B6E166A-6C6D-43FE-A198-AFEC942B48D1}" type="sibTrans" cxnId="{0B80B3DA-8F76-4604-83AD-ECEF3A09BA63}">
      <dgm:prSet/>
      <dgm:spPr/>
      <dgm:t>
        <a:bodyPr/>
        <a:lstStyle/>
        <a:p>
          <a:endParaRPr lang="en-CA">
            <a:solidFill>
              <a:schemeClr val="tx1"/>
            </a:solidFill>
          </a:endParaRPr>
        </a:p>
      </dgm:t>
    </dgm:pt>
    <dgm:pt modelId="{198CBCF8-985F-4E7D-9D6C-DFA4A275E0AD}">
      <dgm:prSet phldrT="[Text]"/>
      <dgm:spPr/>
      <dgm:t>
        <a:bodyPr/>
        <a:lstStyle/>
        <a:p>
          <a:r>
            <a:rPr lang="en-CA" dirty="0">
              <a:solidFill>
                <a:schemeClr val="tx1"/>
              </a:solidFill>
              <a:latin typeface="Arial" panose="020B0604020202020204" pitchFamily="34" charset="0"/>
              <a:cs typeface="Arial" panose="020B0604020202020204" pitchFamily="34" charset="0"/>
            </a:rPr>
            <a:t>Self-Care</a:t>
          </a:r>
        </a:p>
      </dgm:t>
    </dgm:pt>
    <dgm:pt modelId="{8F6DC4F3-FD1A-47EC-AEB3-585F2B052693}" type="parTrans" cxnId="{B55B6CA4-6BC8-4068-89E4-99E7AB9699C4}">
      <dgm:prSet/>
      <dgm:spPr/>
      <dgm:t>
        <a:bodyPr/>
        <a:lstStyle/>
        <a:p>
          <a:endParaRPr lang="en-CA">
            <a:solidFill>
              <a:schemeClr val="tx1"/>
            </a:solidFill>
          </a:endParaRPr>
        </a:p>
      </dgm:t>
    </dgm:pt>
    <dgm:pt modelId="{3794ABBD-A323-4496-B7BB-B5B5B0BED265}" type="sibTrans" cxnId="{B55B6CA4-6BC8-4068-89E4-99E7AB9699C4}">
      <dgm:prSet/>
      <dgm:spPr/>
      <dgm:t>
        <a:bodyPr/>
        <a:lstStyle/>
        <a:p>
          <a:endParaRPr lang="en-CA">
            <a:solidFill>
              <a:schemeClr val="tx1"/>
            </a:solidFill>
          </a:endParaRPr>
        </a:p>
      </dgm:t>
    </dgm:pt>
    <dgm:pt modelId="{E290A666-4BEB-497F-A483-1B40A7AF68B8}">
      <dgm:prSet phldrT="[Text]"/>
      <dgm:spPr/>
      <dgm:t>
        <a:bodyPr/>
        <a:lstStyle/>
        <a:p>
          <a:r>
            <a:rPr lang="en-CA" dirty="0">
              <a:solidFill>
                <a:schemeClr val="tx1"/>
              </a:solidFill>
              <a:latin typeface="Arial" panose="020B0604020202020204" pitchFamily="34" charset="0"/>
              <a:cs typeface="Arial" panose="020B0604020202020204" pitchFamily="34" charset="0"/>
            </a:rPr>
            <a:t>Support</a:t>
          </a:r>
        </a:p>
      </dgm:t>
    </dgm:pt>
    <dgm:pt modelId="{01A0FCB2-2CC4-45D4-9AE2-406386315025}" type="parTrans" cxnId="{F2D6D5A9-943A-48AD-9809-6E4411B296D1}">
      <dgm:prSet/>
      <dgm:spPr/>
      <dgm:t>
        <a:bodyPr/>
        <a:lstStyle/>
        <a:p>
          <a:endParaRPr lang="en-CA">
            <a:solidFill>
              <a:schemeClr val="tx1"/>
            </a:solidFill>
          </a:endParaRPr>
        </a:p>
      </dgm:t>
    </dgm:pt>
    <dgm:pt modelId="{5B28F5FE-CDE5-4F5C-AEE4-065D1EE622FC}" type="sibTrans" cxnId="{F2D6D5A9-943A-48AD-9809-6E4411B296D1}">
      <dgm:prSet/>
      <dgm:spPr/>
      <dgm:t>
        <a:bodyPr/>
        <a:lstStyle/>
        <a:p>
          <a:endParaRPr lang="en-CA">
            <a:solidFill>
              <a:schemeClr val="tx1"/>
            </a:solidFill>
          </a:endParaRPr>
        </a:p>
      </dgm:t>
    </dgm:pt>
    <dgm:pt modelId="{6721EE4A-D157-4527-8492-0B0848A41D35}" type="pres">
      <dgm:prSet presAssocID="{7E8E6844-08DF-4B0F-AB9D-CC9DFA9BB256}" presName="diagram" presStyleCnt="0">
        <dgm:presLayoutVars>
          <dgm:dir/>
          <dgm:resizeHandles val="exact"/>
        </dgm:presLayoutVars>
      </dgm:prSet>
      <dgm:spPr/>
    </dgm:pt>
    <dgm:pt modelId="{5AC246B9-7FEB-4054-BAA5-3D8547088C17}" type="pres">
      <dgm:prSet presAssocID="{050BBF6B-54B1-4F7C-8680-07A7EC9F279F}" presName="node" presStyleLbl="node1" presStyleIdx="0" presStyleCnt="5">
        <dgm:presLayoutVars>
          <dgm:bulletEnabled val="1"/>
        </dgm:presLayoutVars>
      </dgm:prSet>
      <dgm:spPr/>
    </dgm:pt>
    <dgm:pt modelId="{AA5B3371-BF13-4DFC-B198-B1841B80FEDE}" type="pres">
      <dgm:prSet presAssocID="{8A397CD5-390C-4A60-A031-58473C336C7B}" presName="sibTrans" presStyleCnt="0"/>
      <dgm:spPr/>
    </dgm:pt>
    <dgm:pt modelId="{3BA19050-1D90-4E45-A758-0FD744A35F10}" type="pres">
      <dgm:prSet presAssocID="{C5DF0F07-A413-428F-AC2B-D4D690309B87}" presName="node" presStyleLbl="node1" presStyleIdx="1" presStyleCnt="5">
        <dgm:presLayoutVars>
          <dgm:bulletEnabled val="1"/>
        </dgm:presLayoutVars>
      </dgm:prSet>
      <dgm:spPr/>
    </dgm:pt>
    <dgm:pt modelId="{1197496C-1796-4F98-AAA5-EC1A67470069}" type="pres">
      <dgm:prSet presAssocID="{FC249B8B-D3B0-4B58-80BE-39403D6A8337}" presName="sibTrans" presStyleCnt="0"/>
      <dgm:spPr/>
    </dgm:pt>
    <dgm:pt modelId="{BE225DC2-5D87-4D41-9ECD-84C85DF6EDF3}" type="pres">
      <dgm:prSet presAssocID="{984D4DDC-0840-4C8E-AC78-01961B61351A}" presName="node" presStyleLbl="node1" presStyleIdx="2" presStyleCnt="5">
        <dgm:presLayoutVars>
          <dgm:bulletEnabled val="1"/>
        </dgm:presLayoutVars>
      </dgm:prSet>
      <dgm:spPr/>
    </dgm:pt>
    <dgm:pt modelId="{3AED3A33-09EF-4A2C-927F-F76142A8B39D}" type="pres">
      <dgm:prSet presAssocID="{1B6E166A-6C6D-43FE-A198-AFEC942B48D1}" presName="sibTrans" presStyleCnt="0"/>
      <dgm:spPr/>
    </dgm:pt>
    <dgm:pt modelId="{6A1D5B49-3686-4140-BB04-ED97E4B7ED43}" type="pres">
      <dgm:prSet presAssocID="{E290A666-4BEB-497F-A483-1B40A7AF68B8}" presName="node" presStyleLbl="node1" presStyleIdx="3" presStyleCnt="5">
        <dgm:presLayoutVars>
          <dgm:bulletEnabled val="1"/>
        </dgm:presLayoutVars>
      </dgm:prSet>
      <dgm:spPr/>
    </dgm:pt>
    <dgm:pt modelId="{A03E7D11-8502-4AF3-BF33-EE1CD9C43688}" type="pres">
      <dgm:prSet presAssocID="{5B28F5FE-CDE5-4F5C-AEE4-065D1EE622FC}" presName="sibTrans" presStyleCnt="0"/>
      <dgm:spPr/>
    </dgm:pt>
    <dgm:pt modelId="{62A74BCA-502A-4499-916D-DA296FA1F1AA}" type="pres">
      <dgm:prSet presAssocID="{198CBCF8-985F-4E7D-9D6C-DFA4A275E0AD}" presName="node" presStyleLbl="node1" presStyleIdx="4" presStyleCnt="5">
        <dgm:presLayoutVars>
          <dgm:bulletEnabled val="1"/>
        </dgm:presLayoutVars>
      </dgm:prSet>
      <dgm:spPr/>
    </dgm:pt>
  </dgm:ptLst>
  <dgm:cxnLst>
    <dgm:cxn modelId="{3367C21E-C79E-4EF4-97D6-F74962B0F654}" srcId="{7E8E6844-08DF-4B0F-AB9D-CC9DFA9BB256}" destId="{C5DF0F07-A413-428F-AC2B-D4D690309B87}" srcOrd="1" destOrd="0" parTransId="{61441BA7-897A-4C36-8D07-C3381F287B7B}" sibTransId="{FC249B8B-D3B0-4B58-80BE-39403D6A8337}"/>
    <dgm:cxn modelId="{9D7DC744-7C7F-4D36-8A1D-FDF7D3A89C5A}" type="presOf" srcId="{C5DF0F07-A413-428F-AC2B-D4D690309B87}" destId="{3BA19050-1D90-4E45-A758-0FD744A35F10}" srcOrd="0" destOrd="0" presId="urn:microsoft.com/office/officeart/2005/8/layout/default"/>
    <dgm:cxn modelId="{A14A4657-2158-4771-B4CF-88D12E76EA11}" type="presOf" srcId="{984D4DDC-0840-4C8E-AC78-01961B61351A}" destId="{BE225DC2-5D87-4D41-9ECD-84C85DF6EDF3}" srcOrd="0" destOrd="0" presId="urn:microsoft.com/office/officeart/2005/8/layout/default"/>
    <dgm:cxn modelId="{DD14158D-F45C-4F5C-B5DB-95C1F833C9C0}" type="presOf" srcId="{7E8E6844-08DF-4B0F-AB9D-CC9DFA9BB256}" destId="{6721EE4A-D157-4527-8492-0B0848A41D35}" srcOrd="0" destOrd="0" presId="urn:microsoft.com/office/officeart/2005/8/layout/default"/>
    <dgm:cxn modelId="{5D62E19F-A188-4C0C-A9AF-E3B4CEB1904E}" type="presOf" srcId="{050BBF6B-54B1-4F7C-8680-07A7EC9F279F}" destId="{5AC246B9-7FEB-4054-BAA5-3D8547088C17}" srcOrd="0" destOrd="0" presId="urn:microsoft.com/office/officeart/2005/8/layout/default"/>
    <dgm:cxn modelId="{DD8322A2-E2C1-4FFC-8E7A-69575D58630E}" srcId="{7E8E6844-08DF-4B0F-AB9D-CC9DFA9BB256}" destId="{050BBF6B-54B1-4F7C-8680-07A7EC9F279F}" srcOrd="0" destOrd="0" parTransId="{B99805AB-E409-48F1-A5CF-FE7DE9C6ECE0}" sibTransId="{8A397CD5-390C-4A60-A031-58473C336C7B}"/>
    <dgm:cxn modelId="{B55B6CA4-6BC8-4068-89E4-99E7AB9699C4}" srcId="{7E8E6844-08DF-4B0F-AB9D-CC9DFA9BB256}" destId="{198CBCF8-985F-4E7D-9D6C-DFA4A275E0AD}" srcOrd="4" destOrd="0" parTransId="{8F6DC4F3-FD1A-47EC-AEB3-585F2B052693}" sibTransId="{3794ABBD-A323-4496-B7BB-B5B5B0BED265}"/>
    <dgm:cxn modelId="{E816F4A6-7B06-40E2-9AE5-DB288FB5EEF7}" type="presOf" srcId="{E290A666-4BEB-497F-A483-1B40A7AF68B8}" destId="{6A1D5B49-3686-4140-BB04-ED97E4B7ED43}" srcOrd="0" destOrd="0" presId="urn:microsoft.com/office/officeart/2005/8/layout/default"/>
    <dgm:cxn modelId="{F2D6D5A9-943A-48AD-9809-6E4411B296D1}" srcId="{7E8E6844-08DF-4B0F-AB9D-CC9DFA9BB256}" destId="{E290A666-4BEB-497F-A483-1B40A7AF68B8}" srcOrd="3" destOrd="0" parTransId="{01A0FCB2-2CC4-45D4-9AE2-406386315025}" sibTransId="{5B28F5FE-CDE5-4F5C-AEE4-065D1EE622FC}"/>
    <dgm:cxn modelId="{0B80B3DA-8F76-4604-83AD-ECEF3A09BA63}" srcId="{7E8E6844-08DF-4B0F-AB9D-CC9DFA9BB256}" destId="{984D4DDC-0840-4C8E-AC78-01961B61351A}" srcOrd="2" destOrd="0" parTransId="{2D734F3F-8A65-4061-AAB6-1399CE7377F5}" sibTransId="{1B6E166A-6C6D-43FE-A198-AFEC942B48D1}"/>
    <dgm:cxn modelId="{AFE9F2EC-65A4-4E0F-ABB6-65D3581178F0}" type="presOf" srcId="{198CBCF8-985F-4E7D-9D6C-DFA4A275E0AD}" destId="{62A74BCA-502A-4499-916D-DA296FA1F1AA}" srcOrd="0" destOrd="0" presId="urn:microsoft.com/office/officeart/2005/8/layout/default"/>
    <dgm:cxn modelId="{593B80DE-6684-4903-B825-DEA82791EC92}" type="presParOf" srcId="{6721EE4A-D157-4527-8492-0B0848A41D35}" destId="{5AC246B9-7FEB-4054-BAA5-3D8547088C17}" srcOrd="0" destOrd="0" presId="urn:microsoft.com/office/officeart/2005/8/layout/default"/>
    <dgm:cxn modelId="{4D000AAC-BA83-4BFC-A5AD-A9FD2415E47C}" type="presParOf" srcId="{6721EE4A-D157-4527-8492-0B0848A41D35}" destId="{AA5B3371-BF13-4DFC-B198-B1841B80FEDE}" srcOrd="1" destOrd="0" presId="urn:microsoft.com/office/officeart/2005/8/layout/default"/>
    <dgm:cxn modelId="{DDC1AEE7-464F-454F-8CCE-E94C07AFA8EA}" type="presParOf" srcId="{6721EE4A-D157-4527-8492-0B0848A41D35}" destId="{3BA19050-1D90-4E45-A758-0FD744A35F10}" srcOrd="2" destOrd="0" presId="urn:microsoft.com/office/officeart/2005/8/layout/default"/>
    <dgm:cxn modelId="{FE043509-B9CE-4820-AF5A-EEBCB55D004B}" type="presParOf" srcId="{6721EE4A-D157-4527-8492-0B0848A41D35}" destId="{1197496C-1796-4F98-AAA5-EC1A67470069}" srcOrd="3" destOrd="0" presId="urn:microsoft.com/office/officeart/2005/8/layout/default"/>
    <dgm:cxn modelId="{1BF72A71-5ECB-449E-A40A-41C5FB1A4091}" type="presParOf" srcId="{6721EE4A-D157-4527-8492-0B0848A41D35}" destId="{BE225DC2-5D87-4D41-9ECD-84C85DF6EDF3}" srcOrd="4" destOrd="0" presId="urn:microsoft.com/office/officeart/2005/8/layout/default"/>
    <dgm:cxn modelId="{BAD6D3F3-59DD-4B57-ACA3-C36862689493}" type="presParOf" srcId="{6721EE4A-D157-4527-8492-0B0848A41D35}" destId="{3AED3A33-09EF-4A2C-927F-F76142A8B39D}" srcOrd="5" destOrd="0" presId="urn:microsoft.com/office/officeart/2005/8/layout/default"/>
    <dgm:cxn modelId="{B0451F21-CD64-4641-9195-64CBA8AA6CBF}" type="presParOf" srcId="{6721EE4A-D157-4527-8492-0B0848A41D35}" destId="{6A1D5B49-3686-4140-BB04-ED97E4B7ED43}" srcOrd="6" destOrd="0" presId="urn:microsoft.com/office/officeart/2005/8/layout/default"/>
    <dgm:cxn modelId="{27EBC5CE-E2DC-4FF0-8A57-4E9121EC4B73}" type="presParOf" srcId="{6721EE4A-D157-4527-8492-0B0848A41D35}" destId="{A03E7D11-8502-4AF3-BF33-EE1CD9C43688}" srcOrd="7" destOrd="0" presId="urn:microsoft.com/office/officeart/2005/8/layout/default"/>
    <dgm:cxn modelId="{C2393E02-98E6-40B8-9226-6F1B88737158}" type="presParOf" srcId="{6721EE4A-D157-4527-8492-0B0848A41D35}" destId="{62A74BCA-502A-4499-916D-DA296FA1F1AA}"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E4EB7A-4BD6-40C9-93CD-32401DB73663}"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CA"/>
        </a:p>
      </dgm:t>
    </dgm:pt>
    <dgm:pt modelId="{EBBC669C-76DE-4ECE-944F-292BC4A1882C}">
      <dgm:prSet phldrT="[Text]"/>
      <dgm:spPr/>
      <dgm:t>
        <a:bodyPr/>
        <a:lstStyle/>
        <a:p>
          <a:pPr rtl="0"/>
          <a:r>
            <a:rPr lang="en-CA" dirty="0">
              <a:solidFill>
                <a:schemeClr val="tx1"/>
              </a:solidFill>
            </a:rPr>
            <a:t>Colonialism and Colonization</a:t>
          </a:r>
          <a:r>
            <a:rPr lang="en-CA" dirty="0">
              <a:solidFill>
                <a:schemeClr val="tx1"/>
              </a:solidFill>
              <a:latin typeface="Impact"/>
            </a:rPr>
            <a:t> </a:t>
          </a:r>
          <a:endParaRPr lang="en-CA" dirty="0">
            <a:solidFill>
              <a:schemeClr val="tx1"/>
            </a:solidFill>
          </a:endParaRPr>
        </a:p>
      </dgm:t>
    </dgm:pt>
    <dgm:pt modelId="{5A188C3E-36C6-4667-8F23-AB05DF2329DA}" type="parTrans" cxnId="{FEE04CA4-C9A6-4FBC-B234-E20BB38EB5CC}">
      <dgm:prSet/>
      <dgm:spPr/>
      <dgm:t>
        <a:bodyPr/>
        <a:lstStyle/>
        <a:p>
          <a:endParaRPr lang="en-CA">
            <a:solidFill>
              <a:schemeClr val="tx1"/>
            </a:solidFill>
          </a:endParaRPr>
        </a:p>
      </dgm:t>
    </dgm:pt>
    <dgm:pt modelId="{9E292E11-E968-404D-A6F0-437474CCBE6C}" type="sibTrans" cxnId="{FEE04CA4-C9A6-4FBC-B234-E20BB38EB5CC}">
      <dgm:prSet/>
      <dgm:spPr/>
      <dgm:t>
        <a:bodyPr/>
        <a:lstStyle/>
        <a:p>
          <a:endParaRPr lang="en-CA">
            <a:solidFill>
              <a:schemeClr val="tx1"/>
            </a:solidFill>
          </a:endParaRPr>
        </a:p>
      </dgm:t>
    </dgm:pt>
    <dgm:pt modelId="{2D8C07A0-132B-49CD-B0A6-5EC4E1EA99C7}">
      <dgm:prSet phldrT="[Text]"/>
      <dgm:spPr/>
      <dgm:t>
        <a:bodyPr/>
        <a:lstStyle/>
        <a:p>
          <a:r>
            <a:rPr lang="en-CA" dirty="0">
              <a:solidFill>
                <a:schemeClr val="tx1"/>
              </a:solidFill>
              <a:latin typeface="Arial" panose="020B0604020202020204" pitchFamily="34" charset="0"/>
              <a:cs typeface="Arial" panose="020B0604020202020204" pitchFamily="34" charset="0"/>
            </a:rPr>
            <a:t>Slavery (1628-1800s)</a:t>
          </a:r>
        </a:p>
      </dgm:t>
    </dgm:pt>
    <dgm:pt modelId="{FE666843-6D09-4468-AB62-874BBBEED092}" type="parTrans" cxnId="{1A48A93E-21F2-4881-BAA5-92BCBA6D1BF5}">
      <dgm:prSet/>
      <dgm:spPr/>
      <dgm:t>
        <a:bodyPr/>
        <a:lstStyle/>
        <a:p>
          <a:endParaRPr lang="en-CA">
            <a:solidFill>
              <a:schemeClr val="tx1"/>
            </a:solidFill>
          </a:endParaRPr>
        </a:p>
      </dgm:t>
    </dgm:pt>
    <dgm:pt modelId="{981F66AA-C030-49AB-90D2-7DD1C695220B}" type="sibTrans" cxnId="{1A48A93E-21F2-4881-BAA5-92BCBA6D1BF5}">
      <dgm:prSet/>
      <dgm:spPr/>
      <dgm:t>
        <a:bodyPr/>
        <a:lstStyle/>
        <a:p>
          <a:endParaRPr lang="en-CA">
            <a:solidFill>
              <a:schemeClr val="tx1"/>
            </a:solidFill>
          </a:endParaRPr>
        </a:p>
      </dgm:t>
    </dgm:pt>
    <dgm:pt modelId="{0C2E0EE4-176A-47A0-8F9E-99FFC8A2F482}">
      <dgm:prSet phldrT="[Text]"/>
      <dgm:spPr/>
      <dgm:t>
        <a:bodyPr/>
        <a:lstStyle/>
        <a:p>
          <a:r>
            <a:rPr lang="en-CA">
              <a:solidFill>
                <a:schemeClr val="tx1"/>
              </a:solidFill>
              <a:latin typeface="Arial" panose="020B0604020202020204" pitchFamily="34" charset="0"/>
              <a:cs typeface="Arial" panose="020B0604020202020204" pitchFamily="34" charset="0"/>
            </a:rPr>
            <a:t>Indian Act (1876-Present)</a:t>
          </a:r>
        </a:p>
      </dgm:t>
    </dgm:pt>
    <dgm:pt modelId="{E49BD1F9-6657-4083-901E-BB35547EE2B7}" type="parTrans" cxnId="{0D29A1C0-27CA-4119-AEB6-46709039A1B3}">
      <dgm:prSet/>
      <dgm:spPr/>
      <dgm:t>
        <a:bodyPr/>
        <a:lstStyle/>
        <a:p>
          <a:endParaRPr lang="en-CA">
            <a:solidFill>
              <a:schemeClr val="tx1"/>
            </a:solidFill>
          </a:endParaRPr>
        </a:p>
      </dgm:t>
    </dgm:pt>
    <dgm:pt modelId="{954B6845-E66A-4789-BDE8-6209876C5C0D}" type="sibTrans" cxnId="{0D29A1C0-27CA-4119-AEB6-46709039A1B3}">
      <dgm:prSet/>
      <dgm:spPr/>
      <dgm:t>
        <a:bodyPr/>
        <a:lstStyle/>
        <a:p>
          <a:endParaRPr lang="en-CA">
            <a:solidFill>
              <a:schemeClr val="tx1"/>
            </a:solidFill>
          </a:endParaRPr>
        </a:p>
      </dgm:t>
    </dgm:pt>
    <dgm:pt modelId="{28A4F522-26D7-4459-8AA0-08AF385E4248}">
      <dgm:prSet phldrT="[Text]"/>
      <dgm:spPr/>
      <dgm:t>
        <a:bodyPr/>
        <a:lstStyle/>
        <a:p>
          <a:r>
            <a:rPr lang="en-CA" dirty="0">
              <a:solidFill>
                <a:schemeClr val="tx1"/>
              </a:solidFill>
              <a:latin typeface="Arial" panose="020B0604020202020204" pitchFamily="34" charset="0"/>
              <a:cs typeface="Arial" panose="020B0604020202020204" pitchFamily="34" charset="0"/>
            </a:rPr>
            <a:t>Residential Schools (1886-1996)</a:t>
          </a:r>
        </a:p>
      </dgm:t>
    </dgm:pt>
    <dgm:pt modelId="{AD44001B-F808-42A7-88F3-6AAA9A40F920}" type="parTrans" cxnId="{5D84C06F-023B-4392-89A0-4DCD2993E31A}">
      <dgm:prSet/>
      <dgm:spPr/>
      <dgm:t>
        <a:bodyPr/>
        <a:lstStyle/>
        <a:p>
          <a:endParaRPr lang="en-CA">
            <a:solidFill>
              <a:schemeClr val="tx1"/>
            </a:solidFill>
          </a:endParaRPr>
        </a:p>
      </dgm:t>
    </dgm:pt>
    <dgm:pt modelId="{6323B39B-7604-4B62-AE8F-D859C7FD6513}" type="sibTrans" cxnId="{5D84C06F-023B-4392-89A0-4DCD2993E31A}">
      <dgm:prSet/>
      <dgm:spPr/>
      <dgm:t>
        <a:bodyPr/>
        <a:lstStyle/>
        <a:p>
          <a:endParaRPr lang="en-CA">
            <a:solidFill>
              <a:schemeClr val="tx1"/>
            </a:solidFill>
          </a:endParaRPr>
        </a:p>
      </dgm:t>
    </dgm:pt>
    <dgm:pt modelId="{61400874-EB15-464B-A22E-488C65B1154B}">
      <dgm:prSet phldrT="[Text]"/>
      <dgm:spPr/>
      <dgm:t>
        <a:bodyPr/>
        <a:lstStyle/>
        <a:p>
          <a:r>
            <a:rPr lang="en-CA" dirty="0">
              <a:solidFill>
                <a:schemeClr val="tx1"/>
              </a:solidFill>
              <a:latin typeface="Arial" panose="020B0604020202020204" pitchFamily="34" charset="0"/>
              <a:cs typeface="Arial" panose="020B0604020202020204" pitchFamily="34" charset="0"/>
            </a:rPr>
            <a:t>Chinese Head Tax (1885-1949)</a:t>
          </a:r>
        </a:p>
      </dgm:t>
    </dgm:pt>
    <dgm:pt modelId="{1BB23EE8-3A13-4CEF-8FBE-877CB98BA25B}" type="parTrans" cxnId="{56A1BBD0-968B-454C-A66E-DA5BC8626343}">
      <dgm:prSet/>
      <dgm:spPr/>
      <dgm:t>
        <a:bodyPr/>
        <a:lstStyle/>
        <a:p>
          <a:endParaRPr lang="en-CA">
            <a:solidFill>
              <a:schemeClr val="tx1"/>
            </a:solidFill>
          </a:endParaRPr>
        </a:p>
      </dgm:t>
    </dgm:pt>
    <dgm:pt modelId="{4523ED52-4C87-491C-A0CD-B09E8DD609F9}" type="sibTrans" cxnId="{56A1BBD0-968B-454C-A66E-DA5BC8626343}">
      <dgm:prSet/>
      <dgm:spPr/>
      <dgm:t>
        <a:bodyPr/>
        <a:lstStyle/>
        <a:p>
          <a:endParaRPr lang="en-CA">
            <a:solidFill>
              <a:schemeClr val="tx1"/>
            </a:solidFill>
          </a:endParaRPr>
        </a:p>
      </dgm:t>
    </dgm:pt>
    <dgm:pt modelId="{46558C0A-C251-4FAD-B0B2-3A8909F74657}">
      <dgm:prSet phldrT="[Text]"/>
      <dgm:spPr/>
      <dgm:t>
        <a:bodyPr/>
        <a:lstStyle/>
        <a:p>
          <a:r>
            <a:rPr lang="en-CA" dirty="0">
              <a:solidFill>
                <a:schemeClr val="tx1"/>
              </a:solidFill>
              <a:latin typeface="Arial" panose="020B0604020202020204" pitchFamily="34" charset="0"/>
              <a:cs typeface="Arial" panose="020B0604020202020204" pitchFamily="34" charset="0"/>
            </a:rPr>
            <a:t>Japanese Internment Camps (1941-1949)</a:t>
          </a:r>
        </a:p>
      </dgm:t>
    </dgm:pt>
    <dgm:pt modelId="{24DE7389-6090-4970-928D-348D733DF95B}" type="parTrans" cxnId="{6B1E6B6A-ADF3-4380-8F17-07E409537CAE}">
      <dgm:prSet/>
      <dgm:spPr/>
      <dgm:t>
        <a:bodyPr/>
        <a:lstStyle/>
        <a:p>
          <a:endParaRPr lang="en-CA">
            <a:solidFill>
              <a:schemeClr val="tx1"/>
            </a:solidFill>
          </a:endParaRPr>
        </a:p>
      </dgm:t>
    </dgm:pt>
    <dgm:pt modelId="{96ACF783-8241-498E-A703-ED54615292C8}" type="sibTrans" cxnId="{6B1E6B6A-ADF3-4380-8F17-07E409537CAE}">
      <dgm:prSet/>
      <dgm:spPr/>
      <dgm:t>
        <a:bodyPr/>
        <a:lstStyle/>
        <a:p>
          <a:endParaRPr lang="en-CA">
            <a:solidFill>
              <a:schemeClr val="tx1"/>
            </a:solidFill>
          </a:endParaRPr>
        </a:p>
      </dgm:t>
    </dgm:pt>
    <dgm:pt modelId="{3D624CF0-ED4B-4AC4-AF07-90D3A45A4D66}">
      <dgm:prSet phldrT="[Text]"/>
      <dgm:spPr/>
      <dgm:t>
        <a:bodyPr/>
        <a:lstStyle/>
        <a:p>
          <a:endParaRPr lang="en-CA">
            <a:solidFill>
              <a:schemeClr val="tx1"/>
            </a:solidFill>
          </a:endParaRPr>
        </a:p>
      </dgm:t>
    </dgm:pt>
    <dgm:pt modelId="{9BCC4A95-8CE7-4FF8-91E5-429BBA0C2EE6}" type="parTrans" cxnId="{5573A36D-AA42-4619-ADC0-C4B8A0F3AA51}">
      <dgm:prSet/>
      <dgm:spPr/>
      <dgm:t>
        <a:bodyPr/>
        <a:lstStyle/>
        <a:p>
          <a:endParaRPr lang="en-CA">
            <a:solidFill>
              <a:schemeClr val="tx1"/>
            </a:solidFill>
          </a:endParaRPr>
        </a:p>
      </dgm:t>
    </dgm:pt>
    <dgm:pt modelId="{31CF0B54-B262-4896-BEFC-EAEE523B8D13}" type="sibTrans" cxnId="{5573A36D-AA42-4619-ADC0-C4B8A0F3AA51}">
      <dgm:prSet/>
      <dgm:spPr/>
      <dgm:t>
        <a:bodyPr/>
        <a:lstStyle/>
        <a:p>
          <a:endParaRPr lang="en-CA">
            <a:solidFill>
              <a:schemeClr val="tx1"/>
            </a:solidFill>
          </a:endParaRPr>
        </a:p>
      </dgm:t>
    </dgm:pt>
    <dgm:pt modelId="{00691155-1AE5-4142-A2CC-227821B31D8E}">
      <dgm:prSet phldr="0"/>
      <dgm:spPr/>
      <dgm:t>
        <a:bodyPr/>
        <a:lstStyle/>
        <a:p>
          <a:pPr rtl="0"/>
          <a:r>
            <a:rPr lang="en-CA" dirty="0">
              <a:solidFill>
                <a:schemeClr val="tx1"/>
              </a:solidFill>
              <a:latin typeface="Arial" panose="020B0604020202020204" pitchFamily="34" charset="0"/>
              <a:cs typeface="Arial" panose="020B0604020202020204" pitchFamily="34" charset="0"/>
            </a:rPr>
            <a:t>Indigenous Reserve Confinement (1885-Present)</a:t>
          </a:r>
        </a:p>
      </dgm:t>
    </dgm:pt>
    <dgm:pt modelId="{3907E15F-FD17-4A11-9FF7-11A5F6BAF62D}" type="parTrans" cxnId="{B430B704-BA05-4B4C-8CDD-D09D03F2A31F}">
      <dgm:prSet/>
      <dgm:spPr/>
      <dgm:t>
        <a:bodyPr/>
        <a:lstStyle/>
        <a:p>
          <a:endParaRPr lang="en-US"/>
        </a:p>
      </dgm:t>
    </dgm:pt>
    <dgm:pt modelId="{9C146A9D-C5CD-44D8-9698-A83CD779B66F}" type="sibTrans" cxnId="{B430B704-BA05-4B4C-8CDD-D09D03F2A31F}">
      <dgm:prSet/>
      <dgm:spPr/>
      <dgm:t>
        <a:bodyPr/>
        <a:lstStyle/>
        <a:p>
          <a:endParaRPr lang="en-US"/>
        </a:p>
      </dgm:t>
    </dgm:pt>
    <dgm:pt modelId="{D0BEB153-92B0-46B5-BF24-D2F4E9653B4C}" type="pres">
      <dgm:prSet presAssocID="{05E4EB7A-4BD6-40C9-93CD-32401DB73663}" presName="Name0" presStyleCnt="0">
        <dgm:presLayoutVars>
          <dgm:chMax val="7"/>
          <dgm:chPref val="7"/>
          <dgm:dir/>
        </dgm:presLayoutVars>
      </dgm:prSet>
      <dgm:spPr/>
    </dgm:pt>
    <dgm:pt modelId="{F8E6A9DA-E3CA-4E37-9620-5F6FE5B1670F}" type="pres">
      <dgm:prSet presAssocID="{05E4EB7A-4BD6-40C9-93CD-32401DB73663}" presName="Name1" presStyleCnt="0"/>
      <dgm:spPr/>
    </dgm:pt>
    <dgm:pt modelId="{6CF3D499-68D5-490B-BE04-D50F6ED25DC4}" type="pres">
      <dgm:prSet presAssocID="{05E4EB7A-4BD6-40C9-93CD-32401DB73663}" presName="cycle" presStyleCnt="0"/>
      <dgm:spPr/>
    </dgm:pt>
    <dgm:pt modelId="{D4293B44-6680-49C8-9120-0171FFAE4FEF}" type="pres">
      <dgm:prSet presAssocID="{05E4EB7A-4BD6-40C9-93CD-32401DB73663}" presName="srcNode" presStyleLbl="node1" presStyleIdx="0" presStyleCnt="7"/>
      <dgm:spPr/>
    </dgm:pt>
    <dgm:pt modelId="{B27132A5-44A8-4C77-821D-967AEC4AE3D4}" type="pres">
      <dgm:prSet presAssocID="{05E4EB7A-4BD6-40C9-93CD-32401DB73663}" presName="conn" presStyleLbl="parChTrans1D2" presStyleIdx="0" presStyleCnt="1"/>
      <dgm:spPr/>
    </dgm:pt>
    <dgm:pt modelId="{88FEB1F6-9F32-46CE-AF8E-A61BC70133C6}" type="pres">
      <dgm:prSet presAssocID="{05E4EB7A-4BD6-40C9-93CD-32401DB73663}" presName="extraNode" presStyleLbl="node1" presStyleIdx="0" presStyleCnt="7"/>
      <dgm:spPr/>
    </dgm:pt>
    <dgm:pt modelId="{9F54F335-248B-4DD2-BD57-85A3D6392FC9}" type="pres">
      <dgm:prSet presAssocID="{05E4EB7A-4BD6-40C9-93CD-32401DB73663}" presName="dstNode" presStyleLbl="node1" presStyleIdx="0" presStyleCnt="7"/>
      <dgm:spPr/>
    </dgm:pt>
    <dgm:pt modelId="{CAC6EB07-2652-4F15-A5D5-85841BE0F230}" type="pres">
      <dgm:prSet presAssocID="{EBBC669C-76DE-4ECE-944F-292BC4A1882C}" presName="text_1" presStyleLbl="node1" presStyleIdx="0" presStyleCnt="7">
        <dgm:presLayoutVars>
          <dgm:bulletEnabled val="1"/>
        </dgm:presLayoutVars>
      </dgm:prSet>
      <dgm:spPr/>
    </dgm:pt>
    <dgm:pt modelId="{3FC54262-3342-4765-BD66-E423E3203154}" type="pres">
      <dgm:prSet presAssocID="{EBBC669C-76DE-4ECE-944F-292BC4A1882C}" presName="accent_1" presStyleCnt="0"/>
      <dgm:spPr/>
    </dgm:pt>
    <dgm:pt modelId="{66646965-07E0-45BF-BD9C-A35D930C2EC1}" type="pres">
      <dgm:prSet presAssocID="{EBBC669C-76DE-4ECE-944F-292BC4A1882C}" presName="accentRepeatNode" presStyleLbl="solidFgAcc1" presStyleIdx="0" presStyleCnt="7"/>
      <dgm:spPr/>
    </dgm:pt>
    <dgm:pt modelId="{66246DBF-04DA-4627-A07A-7D97A78B07E8}" type="pres">
      <dgm:prSet presAssocID="{2D8C07A0-132B-49CD-B0A6-5EC4E1EA99C7}" presName="text_2" presStyleLbl="node1" presStyleIdx="1" presStyleCnt="7">
        <dgm:presLayoutVars>
          <dgm:bulletEnabled val="1"/>
        </dgm:presLayoutVars>
      </dgm:prSet>
      <dgm:spPr/>
    </dgm:pt>
    <dgm:pt modelId="{260BB53E-85EE-4AC1-A1E3-949BC5EA7BDC}" type="pres">
      <dgm:prSet presAssocID="{2D8C07A0-132B-49CD-B0A6-5EC4E1EA99C7}" presName="accent_2" presStyleCnt="0"/>
      <dgm:spPr/>
    </dgm:pt>
    <dgm:pt modelId="{4AA792CB-08D4-4088-AD16-FA127449C03A}" type="pres">
      <dgm:prSet presAssocID="{2D8C07A0-132B-49CD-B0A6-5EC4E1EA99C7}" presName="accentRepeatNode" presStyleLbl="solidFgAcc1" presStyleIdx="1" presStyleCnt="7"/>
      <dgm:spPr/>
    </dgm:pt>
    <dgm:pt modelId="{7102E724-49A1-455D-B919-054F26A8E4A7}" type="pres">
      <dgm:prSet presAssocID="{0C2E0EE4-176A-47A0-8F9E-99FFC8A2F482}" presName="text_3" presStyleLbl="node1" presStyleIdx="2" presStyleCnt="7">
        <dgm:presLayoutVars>
          <dgm:bulletEnabled val="1"/>
        </dgm:presLayoutVars>
      </dgm:prSet>
      <dgm:spPr/>
    </dgm:pt>
    <dgm:pt modelId="{B32A2A6A-29E9-4836-9942-159290EAC111}" type="pres">
      <dgm:prSet presAssocID="{0C2E0EE4-176A-47A0-8F9E-99FFC8A2F482}" presName="accent_3" presStyleCnt="0"/>
      <dgm:spPr/>
    </dgm:pt>
    <dgm:pt modelId="{CE3C76C1-9C96-4A34-A354-00EBEF815E8A}" type="pres">
      <dgm:prSet presAssocID="{0C2E0EE4-176A-47A0-8F9E-99FFC8A2F482}" presName="accentRepeatNode" presStyleLbl="solidFgAcc1" presStyleIdx="2" presStyleCnt="7"/>
      <dgm:spPr/>
    </dgm:pt>
    <dgm:pt modelId="{2F4895FB-EF81-4C91-BBBD-FFE5AAFA3B22}" type="pres">
      <dgm:prSet presAssocID="{00691155-1AE5-4142-A2CC-227821B31D8E}" presName="text_4" presStyleLbl="node1" presStyleIdx="3" presStyleCnt="7">
        <dgm:presLayoutVars>
          <dgm:bulletEnabled val="1"/>
        </dgm:presLayoutVars>
      </dgm:prSet>
      <dgm:spPr/>
    </dgm:pt>
    <dgm:pt modelId="{BF1B3E0B-0846-4FFF-921F-1F3625D5DDF0}" type="pres">
      <dgm:prSet presAssocID="{00691155-1AE5-4142-A2CC-227821B31D8E}" presName="accent_4" presStyleCnt="0"/>
      <dgm:spPr/>
    </dgm:pt>
    <dgm:pt modelId="{FB17BF49-12F8-4596-871E-17625C25F2B8}" type="pres">
      <dgm:prSet presAssocID="{00691155-1AE5-4142-A2CC-227821B31D8E}" presName="accentRepeatNode" presStyleLbl="solidFgAcc1" presStyleIdx="3" presStyleCnt="7"/>
      <dgm:spPr/>
    </dgm:pt>
    <dgm:pt modelId="{AD0076F5-35DE-4DC4-B6E2-965C5F74B9D3}" type="pres">
      <dgm:prSet presAssocID="{28A4F522-26D7-4459-8AA0-08AF385E4248}" presName="text_5" presStyleLbl="node1" presStyleIdx="4" presStyleCnt="7">
        <dgm:presLayoutVars>
          <dgm:bulletEnabled val="1"/>
        </dgm:presLayoutVars>
      </dgm:prSet>
      <dgm:spPr/>
    </dgm:pt>
    <dgm:pt modelId="{ABA6C49B-8EDE-4D22-9863-69139B140938}" type="pres">
      <dgm:prSet presAssocID="{28A4F522-26D7-4459-8AA0-08AF385E4248}" presName="accent_5" presStyleCnt="0"/>
      <dgm:spPr/>
    </dgm:pt>
    <dgm:pt modelId="{CB30AE6F-85DE-4D81-9C3B-6DB024357CEF}" type="pres">
      <dgm:prSet presAssocID="{28A4F522-26D7-4459-8AA0-08AF385E4248}" presName="accentRepeatNode" presStyleLbl="solidFgAcc1" presStyleIdx="4" presStyleCnt="7"/>
      <dgm:spPr/>
    </dgm:pt>
    <dgm:pt modelId="{A0EEAC07-B1C1-4C90-A2FC-C70B2B926A30}" type="pres">
      <dgm:prSet presAssocID="{61400874-EB15-464B-A22E-488C65B1154B}" presName="text_6" presStyleLbl="node1" presStyleIdx="5" presStyleCnt="7">
        <dgm:presLayoutVars>
          <dgm:bulletEnabled val="1"/>
        </dgm:presLayoutVars>
      </dgm:prSet>
      <dgm:spPr/>
    </dgm:pt>
    <dgm:pt modelId="{D0AE56FA-7F76-4AB0-9D91-76A21FA5FC88}" type="pres">
      <dgm:prSet presAssocID="{61400874-EB15-464B-A22E-488C65B1154B}" presName="accent_6" presStyleCnt="0"/>
      <dgm:spPr/>
    </dgm:pt>
    <dgm:pt modelId="{2A741DA8-FB27-474F-84F2-26493B997FEE}" type="pres">
      <dgm:prSet presAssocID="{61400874-EB15-464B-A22E-488C65B1154B}" presName="accentRepeatNode" presStyleLbl="solidFgAcc1" presStyleIdx="5" presStyleCnt="7"/>
      <dgm:spPr/>
    </dgm:pt>
    <dgm:pt modelId="{096ADBEA-4C0E-4AB7-8EEE-61B1D8E5FB43}" type="pres">
      <dgm:prSet presAssocID="{46558C0A-C251-4FAD-B0B2-3A8909F74657}" presName="text_7" presStyleLbl="node1" presStyleIdx="6" presStyleCnt="7">
        <dgm:presLayoutVars>
          <dgm:bulletEnabled val="1"/>
        </dgm:presLayoutVars>
      </dgm:prSet>
      <dgm:spPr/>
    </dgm:pt>
    <dgm:pt modelId="{FCF077AB-DAA5-4A3D-8DAA-50C9FCA8AD59}" type="pres">
      <dgm:prSet presAssocID="{46558C0A-C251-4FAD-B0B2-3A8909F74657}" presName="accent_7" presStyleCnt="0"/>
      <dgm:spPr/>
    </dgm:pt>
    <dgm:pt modelId="{F3E60B93-A0C0-47EF-8B14-D4668A6A59E6}" type="pres">
      <dgm:prSet presAssocID="{46558C0A-C251-4FAD-B0B2-3A8909F74657}" presName="accentRepeatNode" presStyleLbl="solidFgAcc1" presStyleIdx="6" presStyleCnt="7"/>
      <dgm:spPr/>
    </dgm:pt>
  </dgm:ptLst>
  <dgm:cxnLst>
    <dgm:cxn modelId="{B430B704-BA05-4B4C-8CDD-D09D03F2A31F}" srcId="{05E4EB7A-4BD6-40C9-93CD-32401DB73663}" destId="{00691155-1AE5-4142-A2CC-227821B31D8E}" srcOrd="3" destOrd="0" parTransId="{3907E15F-FD17-4A11-9FF7-11A5F6BAF62D}" sibTransId="{9C146A9D-C5CD-44D8-9698-A83CD779B66F}"/>
    <dgm:cxn modelId="{373C2836-6286-439E-AB35-FC15A6913B5A}" type="presOf" srcId="{61400874-EB15-464B-A22E-488C65B1154B}" destId="{A0EEAC07-B1C1-4C90-A2FC-C70B2B926A30}" srcOrd="0" destOrd="0" presId="urn:microsoft.com/office/officeart/2008/layout/VerticalCurvedList"/>
    <dgm:cxn modelId="{FC5FB439-51DA-4DB2-8C03-AD257CAC0DEE}" type="presOf" srcId="{2D8C07A0-132B-49CD-B0A6-5EC4E1EA99C7}" destId="{66246DBF-04DA-4627-A07A-7D97A78B07E8}" srcOrd="0" destOrd="0" presId="urn:microsoft.com/office/officeart/2008/layout/VerticalCurvedList"/>
    <dgm:cxn modelId="{1A48A93E-21F2-4881-BAA5-92BCBA6D1BF5}" srcId="{05E4EB7A-4BD6-40C9-93CD-32401DB73663}" destId="{2D8C07A0-132B-49CD-B0A6-5EC4E1EA99C7}" srcOrd="1" destOrd="0" parTransId="{FE666843-6D09-4468-AB62-874BBBEED092}" sibTransId="{981F66AA-C030-49AB-90D2-7DD1C695220B}"/>
    <dgm:cxn modelId="{2995EF3F-3D9D-475E-8989-8FF4B820B8B1}" type="presOf" srcId="{EBBC669C-76DE-4ECE-944F-292BC4A1882C}" destId="{CAC6EB07-2652-4F15-A5D5-85841BE0F230}" srcOrd="0" destOrd="0" presId="urn:microsoft.com/office/officeart/2008/layout/VerticalCurvedList"/>
    <dgm:cxn modelId="{9767EF45-6520-40CF-B641-A732567A834D}" type="presOf" srcId="{9E292E11-E968-404D-A6F0-437474CCBE6C}" destId="{B27132A5-44A8-4C77-821D-967AEC4AE3D4}" srcOrd="0" destOrd="0" presId="urn:microsoft.com/office/officeart/2008/layout/VerticalCurvedList"/>
    <dgm:cxn modelId="{6B1E6B6A-ADF3-4380-8F17-07E409537CAE}" srcId="{05E4EB7A-4BD6-40C9-93CD-32401DB73663}" destId="{46558C0A-C251-4FAD-B0B2-3A8909F74657}" srcOrd="6" destOrd="0" parTransId="{24DE7389-6090-4970-928D-348D733DF95B}" sibTransId="{96ACF783-8241-498E-A703-ED54615292C8}"/>
    <dgm:cxn modelId="{5573A36D-AA42-4619-ADC0-C4B8A0F3AA51}" srcId="{05E4EB7A-4BD6-40C9-93CD-32401DB73663}" destId="{3D624CF0-ED4B-4AC4-AF07-90D3A45A4D66}" srcOrd="7" destOrd="0" parTransId="{9BCC4A95-8CE7-4FF8-91E5-429BBA0C2EE6}" sibTransId="{31CF0B54-B262-4896-BEFC-EAEE523B8D13}"/>
    <dgm:cxn modelId="{5D84C06F-023B-4392-89A0-4DCD2993E31A}" srcId="{05E4EB7A-4BD6-40C9-93CD-32401DB73663}" destId="{28A4F522-26D7-4459-8AA0-08AF385E4248}" srcOrd="4" destOrd="0" parTransId="{AD44001B-F808-42A7-88F3-6AAA9A40F920}" sibTransId="{6323B39B-7604-4B62-AE8F-D859C7FD6513}"/>
    <dgm:cxn modelId="{548A1B87-0084-45AC-AEB4-37B3AB833E62}" type="presOf" srcId="{05E4EB7A-4BD6-40C9-93CD-32401DB73663}" destId="{D0BEB153-92B0-46B5-BF24-D2F4E9653B4C}" srcOrd="0" destOrd="0" presId="urn:microsoft.com/office/officeart/2008/layout/VerticalCurvedList"/>
    <dgm:cxn modelId="{FEE04CA4-C9A6-4FBC-B234-E20BB38EB5CC}" srcId="{05E4EB7A-4BD6-40C9-93CD-32401DB73663}" destId="{EBBC669C-76DE-4ECE-944F-292BC4A1882C}" srcOrd="0" destOrd="0" parTransId="{5A188C3E-36C6-4667-8F23-AB05DF2329DA}" sibTransId="{9E292E11-E968-404D-A6F0-437474CCBE6C}"/>
    <dgm:cxn modelId="{54E054B6-0CC7-447C-8251-9E6DB0EC7A18}" type="presOf" srcId="{00691155-1AE5-4142-A2CC-227821B31D8E}" destId="{2F4895FB-EF81-4C91-BBBD-FFE5AAFA3B22}" srcOrd="0" destOrd="0" presId="urn:microsoft.com/office/officeart/2008/layout/VerticalCurvedList"/>
    <dgm:cxn modelId="{0D29A1C0-27CA-4119-AEB6-46709039A1B3}" srcId="{05E4EB7A-4BD6-40C9-93CD-32401DB73663}" destId="{0C2E0EE4-176A-47A0-8F9E-99FFC8A2F482}" srcOrd="2" destOrd="0" parTransId="{E49BD1F9-6657-4083-901E-BB35547EE2B7}" sibTransId="{954B6845-E66A-4789-BDE8-6209876C5C0D}"/>
    <dgm:cxn modelId="{C282F1CD-83B4-4484-A544-6BCD7562C322}" type="presOf" srcId="{46558C0A-C251-4FAD-B0B2-3A8909F74657}" destId="{096ADBEA-4C0E-4AB7-8EEE-61B1D8E5FB43}" srcOrd="0" destOrd="0" presId="urn:microsoft.com/office/officeart/2008/layout/VerticalCurvedList"/>
    <dgm:cxn modelId="{1F81A6D0-06D6-4212-A94D-D3A563CC8B33}" type="presOf" srcId="{0C2E0EE4-176A-47A0-8F9E-99FFC8A2F482}" destId="{7102E724-49A1-455D-B919-054F26A8E4A7}" srcOrd="0" destOrd="0" presId="urn:microsoft.com/office/officeart/2008/layout/VerticalCurvedList"/>
    <dgm:cxn modelId="{56A1BBD0-968B-454C-A66E-DA5BC8626343}" srcId="{05E4EB7A-4BD6-40C9-93CD-32401DB73663}" destId="{61400874-EB15-464B-A22E-488C65B1154B}" srcOrd="5" destOrd="0" parTransId="{1BB23EE8-3A13-4CEF-8FBE-877CB98BA25B}" sibTransId="{4523ED52-4C87-491C-A0CD-B09E8DD609F9}"/>
    <dgm:cxn modelId="{13C219FB-FBC1-4EC2-BE26-7D569A6B6F37}" type="presOf" srcId="{28A4F522-26D7-4459-8AA0-08AF385E4248}" destId="{AD0076F5-35DE-4DC4-B6E2-965C5F74B9D3}" srcOrd="0" destOrd="0" presId="urn:microsoft.com/office/officeart/2008/layout/VerticalCurvedList"/>
    <dgm:cxn modelId="{4842402B-D286-4C13-A9A0-1DB76532DB06}" type="presParOf" srcId="{D0BEB153-92B0-46B5-BF24-D2F4E9653B4C}" destId="{F8E6A9DA-E3CA-4E37-9620-5F6FE5B1670F}" srcOrd="0" destOrd="0" presId="urn:microsoft.com/office/officeart/2008/layout/VerticalCurvedList"/>
    <dgm:cxn modelId="{B48392A9-C591-4C1A-962F-AB986DB4EABC}" type="presParOf" srcId="{F8E6A9DA-E3CA-4E37-9620-5F6FE5B1670F}" destId="{6CF3D499-68D5-490B-BE04-D50F6ED25DC4}" srcOrd="0" destOrd="0" presId="urn:microsoft.com/office/officeart/2008/layout/VerticalCurvedList"/>
    <dgm:cxn modelId="{C7C26486-32E5-4BA7-AAEC-CEF70625E5D6}" type="presParOf" srcId="{6CF3D499-68D5-490B-BE04-D50F6ED25DC4}" destId="{D4293B44-6680-49C8-9120-0171FFAE4FEF}" srcOrd="0" destOrd="0" presId="urn:microsoft.com/office/officeart/2008/layout/VerticalCurvedList"/>
    <dgm:cxn modelId="{42EDE886-A505-455A-A02A-53210F9B6849}" type="presParOf" srcId="{6CF3D499-68D5-490B-BE04-D50F6ED25DC4}" destId="{B27132A5-44A8-4C77-821D-967AEC4AE3D4}" srcOrd="1" destOrd="0" presId="urn:microsoft.com/office/officeart/2008/layout/VerticalCurvedList"/>
    <dgm:cxn modelId="{0F2546C1-7647-4F82-8E0A-5C8D9075C576}" type="presParOf" srcId="{6CF3D499-68D5-490B-BE04-D50F6ED25DC4}" destId="{88FEB1F6-9F32-46CE-AF8E-A61BC70133C6}" srcOrd="2" destOrd="0" presId="urn:microsoft.com/office/officeart/2008/layout/VerticalCurvedList"/>
    <dgm:cxn modelId="{496270DE-BEFF-412E-8DF3-827468FE8F79}" type="presParOf" srcId="{6CF3D499-68D5-490B-BE04-D50F6ED25DC4}" destId="{9F54F335-248B-4DD2-BD57-85A3D6392FC9}" srcOrd="3" destOrd="0" presId="urn:microsoft.com/office/officeart/2008/layout/VerticalCurvedList"/>
    <dgm:cxn modelId="{08012D47-BF72-4142-B96C-69F6EE8E8AB2}" type="presParOf" srcId="{F8E6A9DA-E3CA-4E37-9620-5F6FE5B1670F}" destId="{CAC6EB07-2652-4F15-A5D5-85841BE0F230}" srcOrd="1" destOrd="0" presId="urn:microsoft.com/office/officeart/2008/layout/VerticalCurvedList"/>
    <dgm:cxn modelId="{CFCB4881-DE74-4557-BEAF-D661FCFF063D}" type="presParOf" srcId="{F8E6A9DA-E3CA-4E37-9620-5F6FE5B1670F}" destId="{3FC54262-3342-4765-BD66-E423E3203154}" srcOrd="2" destOrd="0" presId="urn:microsoft.com/office/officeart/2008/layout/VerticalCurvedList"/>
    <dgm:cxn modelId="{74DF834A-80D8-4E9B-8C79-EFC4DD151A5E}" type="presParOf" srcId="{3FC54262-3342-4765-BD66-E423E3203154}" destId="{66646965-07E0-45BF-BD9C-A35D930C2EC1}" srcOrd="0" destOrd="0" presId="urn:microsoft.com/office/officeart/2008/layout/VerticalCurvedList"/>
    <dgm:cxn modelId="{D1EA6445-190C-4C32-907B-B87F978A9E8B}" type="presParOf" srcId="{F8E6A9DA-E3CA-4E37-9620-5F6FE5B1670F}" destId="{66246DBF-04DA-4627-A07A-7D97A78B07E8}" srcOrd="3" destOrd="0" presId="urn:microsoft.com/office/officeart/2008/layout/VerticalCurvedList"/>
    <dgm:cxn modelId="{FFA1CC88-3056-4328-831C-A74FD9B5DA54}" type="presParOf" srcId="{F8E6A9DA-E3CA-4E37-9620-5F6FE5B1670F}" destId="{260BB53E-85EE-4AC1-A1E3-949BC5EA7BDC}" srcOrd="4" destOrd="0" presId="urn:microsoft.com/office/officeart/2008/layout/VerticalCurvedList"/>
    <dgm:cxn modelId="{E36D8769-165E-4D35-90BA-5C2FEAEE274B}" type="presParOf" srcId="{260BB53E-85EE-4AC1-A1E3-949BC5EA7BDC}" destId="{4AA792CB-08D4-4088-AD16-FA127449C03A}" srcOrd="0" destOrd="0" presId="urn:microsoft.com/office/officeart/2008/layout/VerticalCurvedList"/>
    <dgm:cxn modelId="{215D4FB0-72E1-4BF5-80C1-190628DA46D0}" type="presParOf" srcId="{F8E6A9DA-E3CA-4E37-9620-5F6FE5B1670F}" destId="{7102E724-49A1-455D-B919-054F26A8E4A7}" srcOrd="5" destOrd="0" presId="urn:microsoft.com/office/officeart/2008/layout/VerticalCurvedList"/>
    <dgm:cxn modelId="{97CDA3A6-2D2E-4B28-AA86-C2AC047B9D27}" type="presParOf" srcId="{F8E6A9DA-E3CA-4E37-9620-5F6FE5B1670F}" destId="{B32A2A6A-29E9-4836-9942-159290EAC111}" srcOrd="6" destOrd="0" presId="urn:microsoft.com/office/officeart/2008/layout/VerticalCurvedList"/>
    <dgm:cxn modelId="{EF8E0F06-90D8-40F5-AF2A-9FC51B009430}" type="presParOf" srcId="{B32A2A6A-29E9-4836-9942-159290EAC111}" destId="{CE3C76C1-9C96-4A34-A354-00EBEF815E8A}" srcOrd="0" destOrd="0" presId="urn:microsoft.com/office/officeart/2008/layout/VerticalCurvedList"/>
    <dgm:cxn modelId="{D752C510-A4C3-4F6C-9282-008F133EBD09}" type="presParOf" srcId="{F8E6A9DA-E3CA-4E37-9620-5F6FE5B1670F}" destId="{2F4895FB-EF81-4C91-BBBD-FFE5AAFA3B22}" srcOrd="7" destOrd="0" presId="urn:microsoft.com/office/officeart/2008/layout/VerticalCurvedList"/>
    <dgm:cxn modelId="{93294227-33FE-43B7-95CF-CFF3E64FE034}" type="presParOf" srcId="{F8E6A9DA-E3CA-4E37-9620-5F6FE5B1670F}" destId="{BF1B3E0B-0846-4FFF-921F-1F3625D5DDF0}" srcOrd="8" destOrd="0" presId="urn:microsoft.com/office/officeart/2008/layout/VerticalCurvedList"/>
    <dgm:cxn modelId="{215BBD55-8D92-4CFE-BC2F-56BD03C31179}" type="presParOf" srcId="{BF1B3E0B-0846-4FFF-921F-1F3625D5DDF0}" destId="{FB17BF49-12F8-4596-871E-17625C25F2B8}" srcOrd="0" destOrd="0" presId="urn:microsoft.com/office/officeart/2008/layout/VerticalCurvedList"/>
    <dgm:cxn modelId="{A80A0192-3A0C-4804-A14B-340FF830C797}" type="presParOf" srcId="{F8E6A9DA-E3CA-4E37-9620-5F6FE5B1670F}" destId="{AD0076F5-35DE-4DC4-B6E2-965C5F74B9D3}" srcOrd="9" destOrd="0" presId="urn:microsoft.com/office/officeart/2008/layout/VerticalCurvedList"/>
    <dgm:cxn modelId="{49397EC0-1AA1-4D6F-9C3E-82CC98D8A54C}" type="presParOf" srcId="{F8E6A9DA-E3CA-4E37-9620-5F6FE5B1670F}" destId="{ABA6C49B-8EDE-4D22-9863-69139B140938}" srcOrd="10" destOrd="0" presId="urn:microsoft.com/office/officeart/2008/layout/VerticalCurvedList"/>
    <dgm:cxn modelId="{48F170DD-EC3C-4BAB-8625-8D9F9841A270}" type="presParOf" srcId="{ABA6C49B-8EDE-4D22-9863-69139B140938}" destId="{CB30AE6F-85DE-4D81-9C3B-6DB024357CEF}" srcOrd="0" destOrd="0" presId="urn:microsoft.com/office/officeart/2008/layout/VerticalCurvedList"/>
    <dgm:cxn modelId="{DCC54B1B-52BA-4D28-B2D4-900F6A1B8493}" type="presParOf" srcId="{F8E6A9DA-E3CA-4E37-9620-5F6FE5B1670F}" destId="{A0EEAC07-B1C1-4C90-A2FC-C70B2B926A30}" srcOrd="11" destOrd="0" presId="urn:microsoft.com/office/officeart/2008/layout/VerticalCurvedList"/>
    <dgm:cxn modelId="{152178B1-2A9A-462B-9076-7D9B0B83DE2A}" type="presParOf" srcId="{F8E6A9DA-E3CA-4E37-9620-5F6FE5B1670F}" destId="{D0AE56FA-7F76-4AB0-9D91-76A21FA5FC88}" srcOrd="12" destOrd="0" presId="urn:microsoft.com/office/officeart/2008/layout/VerticalCurvedList"/>
    <dgm:cxn modelId="{8ECDAA09-4CD2-4EEF-BD5B-7A31C176F017}" type="presParOf" srcId="{D0AE56FA-7F76-4AB0-9D91-76A21FA5FC88}" destId="{2A741DA8-FB27-474F-84F2-26493B997FEE}" srcOrd="0" destOrd="0" presId="urn:microsoft.com/office/officeart/2008/layout/VerticalCurvedList"/>
    <dgm:cxn modelId="{2A0AFCFF-9F20-4ABF-966F-45C1D7E6D592}" type="presParOf" srcId="{F8E6A9DA-E3CA-4E37-9620-5F6FE5B1670F}" destId="{096ADBEA-4C0E-4AB7-8EEE-61B1D8E5FB43}" srcOrd="13" destOrd="0" presId="urn:microsoft.com/office/officeart/2008/layout/VerticalCurvedList"/>
    <dgm:cxn modelId="{F8A0B412-D246-45FF-B3FA-35C9F8ED5F35}" type="presParOf" srcId="{F8E6A9DA-E3CA-4E37-9620-5F6FE5B1670F}" destId="{FCF077AB-DAA5-4A3D-8DAA-50C9FCA8AD59}" srcOrd="14" destOrd="0" presId="urn:microsoft.com/office/officeart/2008/layout/VerticalCurvedList"/>
    <dgm:cxn modelId="{99F67365-DBEA-442F-83D5-2198D8F1E4D5}" type="presParOf" srcId="{FCF077AB-DAA5-4A3D-8DAA-50C9FCA8AD59}" destId="{F3E60B93-A0C0-47EF-8B14-D4668A6A59E6}"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246B9-7FEB-4054-BAA5-3D8547088C17}">
      <dsp:nvSpPr>
        <dsp:cNvPr id="0" name=""/>
        <dsp:cNvSpPr/>
      </dsp:nvSpPr>
      <dsp:spPr>
        <a:xfrm>
          <a:off x="0" y="291895"/>
          <a:ext cx="2985594" cy="1791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kern="1200" dirty="0">
              <a:solidFill>
                <a:schemeClr val="tx1"/>
              </a:solidFill>
              <a:latin typeface="Arial" panose="020B0604020202020204" pitchFamily="34" charset="0"/>
              <a:cs typeface="Arial" panose="020B0604020202020204" pitchFamily="34" charset="0"/>
            </a:rPr>
            <a:t>Safety</a:t>
          </a:r>
        </a:p>
      </dsp:txBody>
      <dsp:txXfrm>
        <a:off x="0" y="291895"/>
        <a:ext cx="2985594" cy="1791356"/>
      </dsp:txXfrm>
    </dsp:sp>
    <dsp:sp modelId="{3BA19050-1D90-4E45-A758-0FD744A35F10}">
      <dsp:nvSpPr>
        <dsp:cNvPr id="0" name=""/>
        <dsp:cNvSpPr/>
      </dsp:nvSpPr>
      <dsp:spPr>
        <a:xfrm>
          <a:off x="3284153" y="291895"/>
          <a:ext cx="2985594" cy="1791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kern="1200" dirty="0">
              <a:solidFill>
                <a:schemeClr val="tx1"/>
              </a:solidFill>
              <a:latin typeface="Arial" panose="020B0604020202020204" pitchFamily="34" charset="0"/>
              <a:cs typeface="Arial" panose="020B0604020202020204" pitchFamily="34" charset="0"/>
            </a:rPr>
            <a:t>Engage Respectfully</a:t>
          </a:r>
        </a:p>
      </dsp:txBody>
      <dsp:txXfrm>
        <a:off x="3284153" y="291895"/>
        <a:ext cx="2985594" cy="1791356"/>
      </dsp:txXfrm>
    </dsp:sp>
    <dsp:sp modelId="{BE225DC2-5D87-4D41-9ECD-84C85DF6EDF3}">
      <dsp:nvSpPr>
        <dsp:cNvPr id="0" name=""/>
        <dsp:cNvSpPr/>
      </dsp:nvSpPr>
      <dsp:spPr>
        <a:xfrm>
          <a:off x="6568307" y="291895"/>
          <a:ext cx="2985594" cy="1791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kern="1200" dirty="0">
              <a:solidFill>
                <a:schemeClr val="tx1"/>
              </a:solidFill>
              <a:latin typeface="Arial" panose="020B0604020202020204" pitchFamily="34" charset="0"/>
              <a:cs typeface="Arial" panose="020B0604020202020204" pitchFamily="34" charset="0"/>
            </a:rPr>
            <a:t>Confidentiality</a:t>
          </a:r>
        </a:p>
      </dsp:txBody>
      <dsp:txXfrm>
        <a:off x="6568307" y="291895"/>
        <a:ext cx="2985594" cy="1791356"/>
      </dsp:txXfrm>
    </dsp:sp>
    <dsp:sp modelId="{6A1D5B49-3686-4140-BB04-ED97E4B7ED43}">
      <dsp:nvSpPr>
        <dsp:cNvPr id="0" name=""/>
        <dsp:cNvSpPr/>
      </dsp:nvSpPr>
      <dsp:spPr>
        <a:xfrm>
          <a:off x="1642076" y="2381811"/>
          <a:ext cx="2985594" cy="1791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kern="1200" dirty="0">
              <a:solidFill>
                <a:schemeClr val="tx1"/>
              </a:solidFill>
              <a:latin typeface="Arial" panose="020B0604020202020204" pitchFamily="34" charset="0"/>
              <a:cs typeface="Arial" panose="020B0604020202020204" pitchFamily="34" charset="0"/>
            </a:rPr>
            <a:t>Support</a:t>
          </a:r>
        </a:p>
      </dsp:txBody>
      <dsp:txXfrm>
        <a:off x="1642076" y="2381811"/>
        <a:ext cx="2985594" cy="1791356"/>
      </dsp:txXfrm>
    </dsp:sp>
    <dsp:sp modelId="{62A74BCA-502A-4499-916D-DA296FA1F1AA}">
      <dsp:nvSpPr>
        <dsp:cNvPr id="0" name=""/>
        <dsp:cNvSpPr/>
      </dsp:nvSpPr>
      <dsp:spPr>
        <a:xfrm>
          <a:off x="4926230" y="2381811"/>
          <a:ext cx="2985594" cy="1791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kern="1200" dirty="0">
              <a:solidFill>
                <a:schemeClr val="tx1"/>
              </a:solidFill>
              <a:latin typeface="Arial" panose="020B0604020202020204" pitchFamily="34" charset="0"/>
              <a:cs typeface="Arial" panose="020B0604020202020204" pitchFamily="34" charset="0"/>
            </a:rPr>
            <a:t>Self-Care</a:t>
          </a:r>
        </a:p>
      </dsp:txBody>
      <dsp:txXfrm>
        <a:off x="4926230" y="2381811"/>
        <a:ext cx="2985594" cy="1791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132A5-44A8-4C77-821D-967AEC4AE3D4}">
      <dsp:nvSpPr>
        <dsp:cNvPr id="0" name=""/>
        <dsp:cNvSpPr/>
      </dsp:nvSpPr>
      <dsp:spPr>
        <a:xfrm>
          <a:off x="-5756048" y="-881543"/>
          <a:ext cx="6856943" cy="6856943"/>
        </a:xfrm>
        <a:prstGeom prst="blockArc">
          <a:avLst>
            <a:gd name="adj1" fmla="val 18900000"/>
            <a:gd name="adj2" fmla="val 2700000"/>
            <a:gd name="adj3" fmla="val 315"/>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C6EB07-2652-4F15-A5D5-85841BE0F230}">
      <dsp:nvSpPr>
        <dsp:cNvPr id="0" name=""/>
        <dsp:cNvSpPr/>
      </dsp:nvSpPr>
      <dsp:spPr>
        <a:xfrm>
          <a:off x="357334" y="231566"/>
          <a:ext cx="11144362" cy="462929"/>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450" tIns="60960" rIns="60960" bIns="60960" numCol="1" spcCol="1270" anchor="ctr" anchorCtr="0">
          <a:noAutofit/>
        </a:bodyPr>
        <a:lstStyle/>
        <a:p>
          <a:pPr marL="0" lvl="0" indent="0" algn="l" defTabSz="1066800" rtl="0">
            <a:lnSpc>
              <a:spcPct val="90000"/>
            </a:lnSpc>
            <a:spcBef>
              <a:spcPct val="0"/>
            </a:spcBef>
            <a:spcAft>
              <a:spcPct val="35000"/>
            </a:spcAft>
            <a:buNone/>
          </a:pPr>
          <a:r>
            <a:rPr lang="en-CA" sz="2400" kern="1200" dirty="0">
              <a:solidFill>
                <a:schemeClr val="tx1"/>
              </a:solidFill>
            </a:rPr>
            <a:t>Colonialism and Colonization</a:t>
          </a:r>
          <a:r>
            <a:rPr lang="en-CA" sz="2400" kern="1200" dirty="0">
              <a:solidFill>
                <a:schemeClr val="tx1"/>
              </a:solidFill>
              <a:latin typeface="Impact"/>
            </a:rPr>
            <a:t> </a:t>
          </a:r>
          <a:endParaRPr lang="en-CA" sz="2400" kern="1200" dirty="0">
            <a:solidFill>
              <a:schemeClr val="tx1"/>
            </a:solidFill>
          </a:endParaRPr>
        </a:p>
      </dsp:txBody>
      <dsp:txXfrm>
        <a:off x="357334" y="231566"/>
        <a:ext cx="11144362" cy="462929"/>
      </dsp:txXfrm>
    </dsp:sp>
    <dsp:sp modelId="{66646965-07E0-45BF-BD9C-A35D930C2EC1}">
      <dsp:nvSpPr>
        <dsp:cNvPr id="0" name=""/>
        <dsp:cNvSpPr/>
      </dsp:nvSpPr>
      <dsp:spPr>
        <a:xfrm>
          <a:off x="68002" y="173700"/>
          <a:ext cx="578662" cy="57866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246DBF-04DA-4627-A07A-7D97A78B07E8}">
      <dsp:nvSpPr>
        <dsp:cNvPr id="0" name=""/>
        <dsp:cNvSpPr/>
      </dsp:nvSpPr>
      <dsp:spPr>
        <a:xfrm>
          <a:off x="776558" y="926368"/>
          <a:ext cx="10725138" cy="462929"/>
        </a:xfrm>
        <a:prstGeom prst="rect">
          <a:avLst/>
        </a:prstGeom>
        <a:solidFill>
          <a:schemeClr val="accent1">
            <a:shade val="80000"/>
            <a:hueOff val="-36875"/>
            <a:satOff val="3825"/>
            <a:lumOff val="3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450" tIns="60960" rIns="60960" bIns="60960" numCol="1" spcCol="1270" anchor="ctr" anchorCtr="0">
          <a:noAutofit/>
        </a:bodyPr>
        <a:lstStyle/>
        <a:p>
          <a:pPr marL="0" lvl="0" indent="0" algn="l" defTabSz="1066800">
            <a:lnSpc>
              <a:spcPct val="90000"/>
            </a:lnSpc>
            <a:spcBef>
              <a:spcPct val="0"/>
            </a:spcBef>
            <a:spcAft>
              <a:spcPct val="35000"/>
            </a:spcAft>
            <a:buNone/>
          </a:pPr>
          <a:r>
            <a:rPr lang="en-CA" sz="2400" kern="1200" dirty="0">
              <a:solidFill>
                <a:schemeClr val="tx1"/>
              </a:solidFill>
              <a:latin typeface="Arial" panose="020B0604020202020204" pitchFamily="34" charset="0"/>
              <a:cs typeface="Arial" panose="020B0604020202020204" pitchFamily="34" charset="0"/>
            </a:rPr>
            <a:t>Slavery (1628-1800s)</a:t>
          </a:r>
        </a:p>
      </dsp:txBody>
      <dsp:txXfrm>
        <a:off x="776558" y="926368"/>
        <a:ext cx="10725138" cy="462929"/>
      </dsp:txXfrm>
    </dsp:sp>
    <dsp:sp modelId="{4AA792CB-08D4-4088-AD16-FA127449C03A}">
      <dsp:nvSpPr>
        <dsp:cNvPr id="0" name=""/>
        <dsp:cNvSpPr/>
      </dsp:nvSpPr>
      <dsp:spPr>
        <a:xfrm>
          <a:off x="487227" y="868502"/>
          <a:ext cx="578662" cy="578662"/>
        </a:xfrm>
        <a:prstGeom prst="ellipse">
          <a:avLst/>
        </a:prstGeom>
        <a:solidFill>
          <a:schemeClr val="lt1">
            <a:hueOff val="0"/>
            <a:satOff val="0"/>
            <a:lumOff val="0"/>
            <a:alphaOff val="0"/>
          </a:schemeClr>
        </a:solidFill>
        <a:ln w="12700" cap="flat" cmpd="sng" algn="ctr">
          <a:solidFill>
            <a:schemeClr val="accent1">
              <a:shade val="80000"/>
              <a:hueOff val="-36875"/>
              <a:satOff val="3825"/>
              <a:lumOff val="37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02E724-49A1-455D-B919-054F26A8E4A7}">
      <dsp:nvSpPr>
        <dsp:cNvPr id="0" name=""/>
        <dsp:cNvSpPr/>
      </dsp:nvSpPr>
      <dsp:spPr>
        <a:xfrm>
          <a:off x="1006291" y="1620661"/>
          <a:ext cx="10495405" cy="462929"/>
        </a:xfrm>
        <a:prstGeom prst="rect">
          <a:avLst/>
        </a:prstGeom>
        <a:solidFill>
          <a:schemeClr val="accent1">
            <a:shade val="80000"/>
            <a:hueOff val="-73750"/>
            <a:satOff val="7650"/>
            <a:lumOff val="7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450" tIns="60960" rIns="60960" bIns="60960" numCol="1" spcCol="1270" anchor="ctr" anchorCtr="0">
          <a:noAutofit/>
        </a:bodyPr>
        <a:lstStyle/>
        <a:p>
          <a:pPr marL="0" lvl="0" indent="0" algn="l" defTabSz="1066800">
            <a:lnSpc>
              <a:spcPct val="90000"/>
            </a:lnSpc>
            <a:spcBef>
              <a:spcPct val="0"/>
            </a:spcBef>
            <a:spcAft>
              <a:spcPct val="35000"/>
            </a:spcAft>
            <a:buNone/>
          </a:pPr>
          <a:r>
            <a:rPr lang="en-CA" sz="2400" kern="1200">
              <a:solidFill>
                <a:schemeClr val="tx1"/>
              </a:solidFill>
              <a:latin typeface="Arial" panose="020B0604020202020204" pitchFamily="34" charset="0"/>
              <a:cs typeface="Arial" panose="020B0604020202020204" pitchFamily="34" charset="0"/>
            </a:rPr>
            <a:t>Indian Act (1876-Present)</a:t>
          </a:r>
        </a:p>
      </dsp:txBody>
      <dsp:txXfrm>
        <a:off x="1006291" y="1620661"/>
        <a:ext cx="10495405" cy="462929"/>
      </dsp:txXfrm>
    </dsp:sp>
    <dsp:sp modelId="{CE3C76C1-9C96-4A34-A354-00EBEF815E8A}">
      <dsp:nvSpPr>
        <dsp:cNvPr id="0" name=""/>
        <dsp:cNvSpPr/>
      </dsp:nvSpPr>
      <dsp:spPr>
        <a:xfrm>
          <a:off x="716960" y="1562795"/>
          <a:ext cx="578662" cy="578662"/>
        </a:xfrm>
        <a:prstGeom prst="ellipse">
          <a:avLst/>
        </a:prstGeom>
        <a:solidFill>
          <a:schemeClr val="lt1">
            <a:hueOff val="0"/>
            <a:satOff val="0"/>
            <a:lumOff val="0"/>
            <a:alphaOff val="0"/>
          </a:schemeClr>
        </a:solidFill>
        <a:ln w="12700" cap="flat" cmpd="sng" algn="ctr">
          <a:solidFill>
            <a:schemeClr val="accent1">
              <a:shade val="80000"/>
              <a:hueOff val="-73750"/>
              <a:satOff val="7650"/>
              <a:lumOff val="74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4895FB-EF81-4C91-BBBD-FFE5AAFA3B22}">
      <dsp:nvSpPr>
        <dsp:cNvPr id="0" name=""/>
        <dsp:cNvSpPr/>
      </dsp:nvSpPr>
      <dsp:spPr>
        <a:xfrm>
          <a:off x="1079642" y="2315463"/>
          <a:ext cx="10422054" cy="462929"/>
        </a:xfrm>
        <a:prstGeom prst="rect">
          <a:avLst/>
        </a:prstGeom>
        <a:solidFill>
          <a:schemeClr val="accent1">
            <a:shade val="80000"/>
            <a:hueOff val="-110626"/>
            <a:satOff val="11476"/>
            <a:lumOff val="11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450" tIns="60960" rIns="60960" bIns="60960" numCol="1" spcCol="1270" anchor="ctr" anchorCtr="0">
          <a:noAutofit/>
        </a:bodyPr>
        <a:lstStyle/>
        <a:p>
          <a:pPr marL="0" lvl="0" indent="0" algn="l" defTabSz="1066800" rtl="0">
            <a:lnSpc>
              <a:spcPct val="90000"/>
            </a:lnSpc>
            <a:spcBef>
              <a:spcPct val="0"/>
            </a:spcBef>
            <a:spcAft>
              <a:spcPct val="35000"/>
            </a:spcAft>
            <a:buNone/>
          </a:pPr>
          <a:r>
            <a:rPr lang="en-CA" sz="2400" kern="1200" dirty="0">
              <a:solidFill>
                <a:schemeClr val="tx1"/>
              </a:solidFill>
              <a:latin typeface="Arial" panose="020B0604020202020204" pitchFamily="34" charset="0"/>
              <a:cs typeface="Arial" panose="020B0604020202020204" pitchFamily="34" charset="0"/>
            </a:rPr>
            <a:t>Indigenous Reserve Confinement (1885-Present)</a:t>
          </a:r>
        </a:p>
      </dsp:txBody>
      <dsp:txXfrm>
        <a:off x="1079642" y="2315463"/>
        <a:ext cx="10422054" cy="462929"/>
      </dsp:txXfrm>
    </dsp:sp>
    <dsp:sp modelId="{FB17BF49-12F8-4596-871E-17625C25F2B8}">
      <dsp:nvSpPr>
        <dsp:cNvPr id="0" name=""/>
        <dsp:cNvSpPr/>
      </dsp:nvSpPr>
      <dsp:spPr>
        <a:xfrm>
          <a:off x="790311" y="2257597"/>
          <a:ext cx="578662" cy="578662"/>
        </a:xfrm>
        <a:prstGeom prst="ellipse">
          <a:avLst/>
        </a:prstGeom>
        <a:solidFill>
          <a:schemeClr val="lt1">
            <a:hueOff val="0"/>
            <a:satOff val="0"/>
            <a:lumOff val="0"/>
            <a:alphaOff val="0"/>
          </a:schemeClr>
        </a:solidFill>
        <a:ln w="12700" cap="flat" cmpd="sng" algn="ctr">
          <a:solidFill>
            <a:schemeClr val="accent1">
              <a:shade val="80000"/>
              <a:hueOff val="-110626"/>
              <a:satOff val="11476"/>
              <a:lumOff val="11158"/>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0076F5-35DE-4DC4-B6E2-965C5F74B9D3}">
      <dsp:nvSpPr>
        <dsp:cNvPr id="0" name=""/>
        <dsp:cNvSpPr/>
      </dsp:nvSpPr>
      <dsp:spPr>
        <a:xfrm>
          <a:off x="1006291" y="3010265"/>
          <a:ext cx="10495405" cy="462929"/>
        </a:xfrm>
        <a:prstGeom prst="rect">
          <a:avLst/>
        </a:prstGeom>
        <a:solidFill>
          <a:schemeClr val="accent1">
            <a:shade val="80000"/>
            <a:hueOff val="-147501"/>
            <a:satOff val="15301"/>
            <a:lumOff val="148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450" tIns="60960" rIns="60960" bIns="60960" numCol="1" spcCol="1270" anchor="ctr" anchorCtr="0">
          <a:noAutofit/>
        </a:bodyPr>
        <a:lstStyle/>
        <a:p>
          <a:pPr marL="0" lvl="0" indent="0" algn="l" defTabSz="1066800">
            <a:lnSpc>
              <a:spcPct val="90000"/>
            </a:lnSpc>
            <a:spcBef>
              <a:spcPct val="0"/>
            </a:spcBef>
            <a:spcAft>
              <a:spcPct val="35000"/>
            </a:spcAft>
            <a:buNone/>
          </a:pPr>
          <a:r>
            <a:rPr lang="en-CA" sz="2400" kern="1200" dirty="0">
              <a:solidFill>
                <a:schemeClr val="tx1"/>
              </a:solidFill>
              <a:latin typeface="Arial" panose="020B0604020202020204" pitchFamily="34" charset="0"/>
              <a:cs typeface="Arial" panose="020B0604020202020204" pitchFamily="34" charset="0"/>
            </a:rPr>
            <a:t>Residential Schools (1886-1996)</a:t>
          </a:r>
        </a:p>
      </dsp:txBody>
      <dsp:txXfrm>
        <a:off x="1006291" y="3010265"/>
        <a:ext cx="10495405" cy="462929"/>
      </dsp:txXfrm>
    </dsp:sp>
    <dsp:sp modelId="{CB30AE6F-85DE-4D81-9C3B-6DB024357CEF}">
      <dsp:nvSpPr>
        <dsp:cNvPr id="0" name=""/>
        <dsp:cNvSpPr/>
      </dsp:nvSpPr>
      <dsp:spPr>
        <a:xfrm>
          <a:off x="716960" y="2952399"/>
          <a:ext cx="578662" cy="578662"/>
        </a:xfrm>
        <a:prstGeom prst="ellipse">
          <a:avLst/>
        </a:prstGeom>
        <a:solidFill>
          <a:schemeClr val="lt1">
            <a:hueOff val="0"/>
            <a:satOff val="0"/>
            <a:lumOff val="0"/>
            <a:alphaOff val="0"/>
          </a:schemeClr>
        </a:solidFill>
        <a:ln w="12700" cap="flat" cmpd="sng" algn="ctr">
          <a:solidFill>
            <a:schemeClr val="accent1">
              <a:shade val="80000"/>
              <a:hueOff val="-147501"/>
              <a:satOff val="15301"/>
              <a:lumOff val="148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EEAC07-B1C1-4C90-A2FC-C70B2B926A30}">
      <dsp:nvSpPr>
        <dsp:cNvPr id="0" name=""/>
        <dsp:cNvSpPr/>
      </dsp:nvSpPr>
      <dsp:spPr>
        <a:xfrm>
          <a:off x="776558" y="3704558"/>
          <a:ext cx="10725138" cy="462929"/>
        </a:xfrm>
        <a:prstGeom prst="rect">
          <a:avLst/>
        </a:prstGeom>
        <a:solidFill>
          <a:schemeClr val="accent1">
            <a:shade val="80000"/>
            <a:hueOff val="-184376"/>
            <a:satOff val="19126"/>
            <a:lumOff val="185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450" tIns="60960" rIns="60960" bIns="60960" numCol="1" spcCol="1270" anchor="ctr" anchorCtr="0">
          <a:noAutofit/>
        </a:bodyPr>
        <a:lstStyle/>
        <a:p>
          <a:pPr marL="0" lvl="0" indent="0" algn="l" defTabSz="1066800">
            <a:lnSpc>
              <a:spcPct val="90000"/>
            </a:lnSpc>
            <a:spcBef>
              <a:spcPct val="0"/>
            </a:spcBef>
            <a:spcAft>
              <a:spcPct val="35000"/>
            </a:spcAft>
            <a:buNone/>
          </a:pPr>
          <a:r>
            <a:rPr lang="en-CA" sz="2400" kern="1200" dirty="0">
              <a:solidFill>
                <a:schemeClr val="tx1"/>
              </a:solidFill>
              <a:latin typeface="Arial" panose="020B0604020202020204" pitchFamily="34" charset="0"/>
              <a:cs typeface="Arial" panose="020B0604020202020204" pitchFamily="34" charset="0"/>
            </a:rPr>
            <a:t>Chinese Head Tax (1885-1949)</a:t>
          </a:r>
        </a:p>
      </dsp:txBody>
      <dsp:txXfrm>
        <a:off x="776558" y="3704558"/>
        <a:ext cx="10725138" cy="462929"/>
      </dsp:txXfrm>
    </dsp:sp>
    <dsp:sp modelId="{2A741DA8-FB27-474F-84F2-26493B997FEE}">
      <dsp:nvSpPr>
        <dsp:cNvPr id="0" name=""/>
        <dsp:cNvSpPr/>
      </dsp:nvSpPr>
      <dsp:spPr>
        <a:xfrm>
          <a:off x="487227" y="3646692"/>
          <a:ext cx="578662" cy="578662"/>
        </a:xfrm>
        <a:prstGeom prst="ellipse">
          <a:avLst/>
        </a:prstGeom>
        <a:solidFill>
          <a:schemeClr val="lt1">
            <a:hueOff val="0"/>
            <a:satOff val="0"/>
            <a:lumOff val="0"/>
            <a:alphaOff val="0"/>
          </a:schemeClr>
        </a:solidFill>
        <a:ln w="12700" cap="flat" cmpd="sng" algn="ctr">
          <a:solidFill>
            <a:schemeClr val="accent1">
              <a:shade val="80000"/>
              <a:hueOff val="-184376"/>
              <a:satOff val="19126"/>
              <a:lumOff val="185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6ADBEA-4C0E-4AB7-8EEE-61B1D8E5FB43}">
      <dsp:nvSpPr>
        <dsp:cNvPr id="0" name=""/>
        <dsp:cNvSpPr/>
      </dsp:nvSpPr>
      <dsp:spPr>
        <a:xfrm>
          <a:off x="357334" y="4399360"/>
          <a:ext cx="11144362" cy="462929"/>
        </a:xfrm>
        <a:prstGeom prst="rect">
          <a:avLst/>
        </a:prstGeom>
        <a:solidFill>
          <a:schemeClr val="accent1">
            <a:shade val="80000"/>
            <a:hueOff val="-221251"/>
            <a:satOff val="22951"/>
            <a:lumOff val="223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450" tIns="60960" rIns="60960" bIns="60960" numCol="1" spcCol="1270" anchor="ctr" anchorCtr="0">
          <a:noAutofit/>
        </a:bodyPr>
        <a:lstStyle/>
        <a:p>
          <a:pPr marL="0" lvl="0" indent="0" algn="l" defTabSz="1066800">
            <a:lnSpc>
              <a:spcPct val="90000"/>
            </a:lnSpc>
            <a:spcBef>
              <a:spcPct val="0"/>
            </a:spcBef>
            <a:spcAft>
              <a:spcPct val="35000"/>
            </a:spcAft>
            <a:buNone/>
          </a:pPr>
          <a:r>
            <a:rPr lang="en-CA" sz="2400" kern="1200" dirty="0">
              <a:solidFill>
                <a:schemeClr val="tx1"/>
              </a:solidFill>
              <a:latin typeface="Arial" panose="020B0604020202020204" pitchFamily="34" charset="0"/>
              <a:cs typeface="Arial" panose="020B0604020202020204" pitchFamily="34" charset="0"/>
            </a:rPr>
            <a:t>Japanese Internment Camps (1941-1949)</a:t>
          </a:r>
        </a:p>
      </dsp:txBody>
      <dsp:txXfrm>
        <a:off x="357334" y="4399360"/>
        <a:ext cx="11144362" cy="462929"/>
      </dsp:txXfrm>
    </dsp:sp>
    <dsp:sp modelId="{F3E60B93-A0C0-47EF-8B14-D4668A6A59E6}">
      <dsp:nvSpPr>
        <dsp:cNvPr id="0" name=""/>
        <dsp:cNvSpPr/>
      </dsp:nvSpPr>
      <dsp:spPr>
        <a:xfrm>
          <a:off x="68002" y="4341494"/>
          <a:ext cx="578662" cy="578662"/>
        </a:xfrm>
        <a:prstGeom prst="ellipse">
          <a:avLst/>
        </a:prstGeom>
        <a:solidFill>
          <a:schemeClr val="lt1">
            <a:hueOff val="0"/>
            <a:satOff val="0"/>
            <a:lumOff val="0"/>
            <a:alphaOff val="0"/>
          </a:schemeClr>
        </a:solidFill>
        <a:ln w="12700" cap="flat" cmpd="sng" algn="ctr">
          <a:solidFill>
            <a:schemeClr val="accent1">
              <a:shade val="80000"/>
              <a:hueOff val="-221251"/>
              <a:satOff val="22951"/>
              <a:lumOff val="2231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1"/>
            <a:ext cx="1094758" cy="4748523"/>
          </a:xfrm>
          <a:prstGeom prst="rect">
            <a:avLst/>
          </a:prstGeom>
        </p:spPr>
        <p:txBody>
          <a:bodyPr vert="horz" lIns="163448" tIns="81724" rIns="163448" bIns="81724" rtlCol="0"/>
          <a:lstStyle>
            <a:lvl1pPr algn="l">
              <a:defRPr sz="2100"/>
            </a:lvl1pPr>
          </a:lstStyle>
          <a:p>
            <a:endParaRPr lang="en-US"/>
          </a:p>
        </p:txBody>
      </p:sp>
      <p:sp>
        <p:nvSpPr>
          <p:cNvPr id="3" name="Date Placeholder 2"/>
          <p:cNvSpPr>
            <a:spLocks noGrp="1"/>
          </p:cNvSpPr>
          <p:nvPr>
            <p:ph type="dt" sz="quarter" idx="1"/>
          </p:nvPr>
        </p:nvSpPr>
        <p:spPr>
          <a:xfrm>
            <a:off x="1431024" y="21"/>
            <a:ext cx="1094758" cy="4748523"/>
          </a:xfrm>
          <a:prstGeom prst="rect">
            <a:avLst/>
          </a:prstGeom>
        </p:spPr>
        <p:txBody>
          <a:bodyPr vert="horz" lIns="163448" tIns="81724" rIns="163448" bIns="81724" rtlCol="0"/>
          <a:lstStyle>
            <a:lvl1pPr algn="r">
              <a:defRPr sz="2100"/>
            </a:lvl1pPr>
          </a:lstStyle>
          <a:p>
            <a:fld id="{C1A6C502-C54E-234D-950A-6EECA766EAE8}" type="datetimeFigureOut">
              <a:rPr lang="en-US" smtClean="0"/>
              <a:t>2/15/24</a:t>
            </a:fld>
            <a:endParaRPr lang="en-US"/>
          </a:p>
        </p:txBody>
      </p:sp>
      <p:sp>
        <p:nvSpPr>
          <p:cNvPr id="4" name="Footer Placeholder 3"/>
          <p:cNvSpPr>
            <a:spLocks noGrp="1"/>
          </p:cNvSpPr>
          <p:nvPr>
            <p:ph type="ftr" sz="quarter" idx="2"/>
          </p:nvPr>
        </p:nvSpPr>
        <p:spPr>
          <a:xfrm>
            <a:off x="1" y="89893193"/>
            <a:ext cx="1094758" cy="4748513"/>
          </a:xfrm>
          <a:prstGeom prst="rect">
            <a:avLst/>
          </a:prstGeom>
        </p:spPr>
        <p:txBody>
          <a:bodyPr vert="horz" lIns="163448" tIns="81724" rIns="163448" bIns="81724" rtlCol="0" anchor="b"/>
          <a:lstStyle>
            <a:lvl1pPr algn="l">
              <a:defRPr sz="2100"/>
            </a:lvl1pPr>
          </a:lstStyle>
          <a:p>
            <a:endParaRPr lang="en-US"/>
          </a:p>
        </p:txBody>
      </p:sp>
      <p:sp>
        <p:nvSpPr>
          <p:cNvPr id="5" name="Slide Number Placeholder 4"/>
          <p:cNvSpPr>
            <a:spLocks noGrp="1"/>
          </p:cNvSpPr>
          <p:nvPr>
            <p:ph type="sldNum" sz="quarter" idx="3"/>
          </p:nvPr>
        </p:nvSpPr>
        <p:spPr>
          <a:xfrm>
            <a:off x="1431024" y="89893193"/>
            <a:ext cx="1094758" cy="4748513"/>
          </a:xfrm>
          <a:prstGeom prst="rect">
            <a:avLst/>
          </a:prstGeom>
        </p:spPr>
        <p:txBody>
          <a:bodyPr vert="horz" lIns="163448" tIns="81724" rIns="163448" bIns="81724" rtlCol="0" anchor="b"/>
          <a:lstStyle>
            <a:lvl1pPr algn="r">
              <a:defRPr sz="2100"/>
            </a:lvl1pPr>
          </a:lstStyle>
          <a:p>
            <a:fld id="{DC597D04-C995-2440-B527-07A66644BDFC}" type="slidenum">
              <a:rPr lang="en-US" smtClean="0"/>
              <a:t>‹#›</a:t>
            </a:fld>
            <a:endParaRPr lang="en-US"/>
          </a:p>
        </p:txBody>
      </p:sp>
    </p:spTree>
    <p:extLst>
      <p:ext uri="{BB962C8B-B14F-4D97-AF65-F5344CB8AC3E}">
        <p14:creationId xmlns:p14="http://schemas.microsoft.com/office/powerpoint/2010/main" val="9992172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1"/>
            <a:ext cx="1094758" cy="4748523"/>
          </a:xfrm>
          <a:prstGeom prst="rect">
            <a:avLst/>
          </a:prstGeom>
        </p:spPr>
        <p:txBody>
          <a:bodyPr vert="horz" lIns="163448" tIns="81724" rIns="163448" bIns="81724" rtlCol="0"/>
          <a:lstStyle>
            <a:lvl1pPr algn="l">
              <a:defRPr sz="2100"/>
            </a:lvl1pPr>
          </a:lstStyle>
          <a:p>
            <a:endParaRPr lang="en-US"/>
          </a:p>
        </p:txBody>
      </p:sp>
      <p:sp>
        <p:nvSpPr>
          <p:cNvPr id="3" name="Date Placeholder 2"/>
          <p:cNvSpPr>
            <a:spLocks noGrp="1"/>
          </p:cNvSpPr>
          <p:nvPr>
            <p:ph type="dt" idx="1"/>
          </p:nvPr>
        </p:nvSpPr>
        <p:spPr>
          <a:xfrm>
            <a:off x="1431024" y="21"/>
            <a:ext cx="1094758" cy="4748523"/>
          </a:xfrm>
          <a:prstGeom prst="rect">
            <a:avLst/>
          </a:prstGeom>
        </p:spPr>
        <p:txBody>
          <a:bodyPr vert="horz" lIns="163448" tIns="81724" rIns="163448" bIns="81724" rtlCol="0"/>
          <a:lstStyle>
            <a:lvl1pPr algn="r">
              <a:defRPr sz="2100"/>
            </a:lvl1pPr>
          </a:lstStyle>
          <a:p>
            <a:fld id="{4B78E97C-1779-4CEE-80D0-5BBB1AC4023D}" type="datetimeFigureOut">
              <a:rPr lang="en-US" smtClean="0"/>
              <a:t>2/15/24</a:t>
            </a:fld>
            <a:endParaRPr lang="en-US"/>
          </a:p>
        </p:txBody>
      </p:sp>
      <p:sp>
        <p:nvSpPr>
          <p:cNvPr id="4" name="Slide Image Placeholder 3"/>
          <p:cNvSpPr>
            <a:spLocks noGrp="1" noRot="1" noChangeAspect="1"/>
          </p:cNvSpPr>
          <p:nvPr>
            <p:ph type="sldImg" idx="2"/>
          </p:nvPr>
        </p:nvSpPr>
        <p:spPr>
          <a:xfrm>
            <a:off x="-27127200" y="11831638"/>
            <a:ext cx="56780113" cy="31938912"/>
          </a:xfrm>
          <a:prstGeom prst="rect">
            <a:avLst/>
          </a:prstGeom>
          <a:noFill/>
          <a:ln w="12700">
            <a:solidFill>
              <a:prstClr val="black"/>
            </a:solidFill>
          </a:ln>
        </p:spPr>
        <p:txBody>
          <a:bodyPr vert="horz" lIns="163448" tIns="81724" rIns="163448" bIns="81724" rtlCol="0" anchor="ctr"/>
          <a:lstStyle/>
          <a:p>
            <a:endParaRPr lang="en-US"/>
          </a:p>
        </p:txBody>
      </p:sp>
      <p:sp>
        <p:nvSpPr>
          <p:cNvPr id="5" name="Notes Placeholder 4"/>
          <p:cNvSpPr>
            <a:spLocks noGrp="1"/>
          </p:cNvSpPr>
          <p:nvPr>
            <p:ph type="body" sz="quarter" idx="3"/>
          </p:nvPr>
        </p:nvSpPr>
        <p:spPr>
          <a:xfrm>
            <a:off x="252643" y="45546300"/>
            <a:ext cx="2021092" cy="37265162"/>
          </a:xfrm>
          <a:prstGeom prst="rect">
            <a:avLst/>
          </a:prstGeom>
        </p:spPr>
        <p:txBody>
          <a:bodyPr vert="horz" lIns="163448" tIns="81724" rIns="163448" bIns="817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893193"/>
            <a:ext cx="1094758" cy="4748513"/>
          </a:xfrm>
          <a:prstGeom prst="rect">
            <a:avLst/>
          </a:prstGeom>
        </p:spPr>
        <p:txBody>
          <a:bodyPr vert="horz" lIns="163448" tIns="81724" rIns="163448" bIns="81724" rtlCol="0" anchor="b"/>
          <a:lstStyle>
            <a:lvl1pPr algn="l">
              <a:defRPr sz="2100"/>
            </a:lvl1pPr>
          </a:lstStyle>
          <a:p>
            <a:endParaRPr lang="en-US"/>
          </a:p>
        </p:txBody>
      </p:sp>
      <p:sp>
        <p:nvSpPr>
          <p:cNvPr id="7" name="Slide Number Placeholder 6"/>
          <p:cNvSpPr>
            <a:spLocks noGrp="1"/>
          </p:cNvSpPr>
          <p:nvPr>
            <p:ph type="sldNum" sz="quarter" idx="5"/>
          </p:nvPr>
        </p:nvSpPr>
        <p:spPr>
          <a:xfrm>
            <a:off x="1431024" y="89893193"/>
            <a:ext cx="1094758" cy="4748513"/>
          </a:xfrm>
          <a:prstGeom prst="rect">
            <a:avLst/>
          </a:prstGeom>
        </p:spPr>
        <p:txBody>
          <a:bodyPr vert="horz" lIns="163448" tIns="81724" rIns="163448" bIns="81724" rtlCol="0" anchor="b"/>
          <a:lstStyle>
            <a:lvl1pPr algn="r">
              <a:defRPr sz="21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rrisconsulting.ca/2020/08/28/theres-no-racism-in-canada-a-timelin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ibrary.rrc.ca/Anti-Racism/racism_canad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2800" b="0" i="0" dirty="0">
              <a:solidFill>
                <a:srgbClr val="444444"/>
              </a:solidFill>
              <a:effectLst/>
              <a:latin typeface="Calibri" panose="020F0502020204030204" pitchFamily="34" charset="0"/>
            </a:endParaRPr>
          </a:p>
        </p:txBody>
      </p:sp>
    </p:spTree>
    <p:extLst>
      <p:ext uri="{BB962C8B-B14F-4D97-AF65-F5344CB8AC3E}">
        <p14:creationId xmlns:p14="http://schemas.microsoft.com/office/powerpoint/2010/main" val="3094149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800" b="0" i="0" u="none" strike="noStrike" dirty="0">
                <a:solidFill>
                  <a:srgbClr val="000000"/>
                </a:solidFill>
                <a:effectLst/>
                <a:latin typeface="Times New Roman" panose="02020603050405020304" pitchFamily="18" charset="0"/>
              </a:rPr>
              <a:t>(0:50) </a:t>
            </a:r>
          </a:p>
          <a:p>
            <a:pPr fontAlgn="base"/>
            <a:endParaRPr lang="en-CA" sz="1800" b="0" i="0" u="none" strike="noStrike" dirty="0">
              <a:solidFill>
                <a:srgbClr val="000000"/>
              </a:solidFill>
              <a:effectLst/>
              <a:latin typeface="Times New Roman" panose="02020603050405020304" pitchFamily="18" charset="0"/>
            </a:endParaRPr>
          </a:p>
          <a:p>
            <a:pPr fontAlgn="base"/>
            <a:r>
              <a:rPr lang="en-CA" sz="1800" b="0" i="0" u="none" strike="noStrike" dirty="0">
                <a:solidFill>
                  <a:srgbClr val="000000"/>
                </a:solidFill>
                <a:effectLst/>
                <a:latin typeface="Times New Roman" panose="02020603050405020304" pitchFamily="18" charset="0"/>
              </a:rPr>
              <a:t>When you hear the words “white supremacy, what images arise in your head?” </a:t>
            </a:r>
            <a:endParaRPr lang="en-CA" sz="1800" b="0" i="0" u="none" strike="noStrike" dirty="0">
              <a:solidFill>
                <a:srgbClr val="000000"/>
              </a:solidFill>
              <a:effectLst/>
              <a:latin typeface="Calibri"/>
              <a:cs typeface="Calibri"/>
            </a:endParaRPr>
          </a:p>
          <a:p>
            <a:pPr fontAlgn="base"/>
            <a:endParaRPr lang="en-CA" sz="1800" b="0" i="0" u="none" strike="noStrike" dirty="0">
              <a:solidFill>
                <a:srgbClr val="000000"/>
              </a:solidFill>
              <a:effectLst/>
              <a:latin typeface="Calibri"/>
              <a:cs typeface="Calibri"/>
            </a:endParaRPr>
          </a:p>
          <a:p>
            <a:pPr fontAlgn="base"/>
            <a:r>
              <a:rPr lang="en-CA" sz="1800" b="0" i="0" u="none" strike="noStrike" dirty="0">
                <a:solidFill>
                  <a:srgbClr val="000000"/>
                </a:solidFill>
                <a:effectLst/>
                <a:latin typeface="Calibri"/>
                <a:cs typeface="Calibri"/>
              </a:rPr>
              <a:t>When the words “white supremacy” come up, many think of individual people and/or groups; of white supremacists and hate groups. However, white supremacy is the racialization supported by the creation of structured white supremacy codified in property, law, education, literature, economics, politics, and virtually every arena of Canadian social life. It is a historically based, institutionally perpetuated system of exploitation and oppression of continents, nations, and peoples of colour by white peoples and nations of the European Continent to maintain and defend a system of wealth, power, and privilege/white immunity. </a:t>
            </a:r>
            <a:endParaRPr lang="en-CA" sz="2800" b="0" i="0" dirty="0">
              <a:solidFill>
                <a:srgbClr val="444444"/>
              </a:solidFill>
              <a:effectLst/>
              <a:latin typeface="Calibri"/>
              <a:cs typeface="Calibri"/>
            </a:endParaRPr>
          </a:p>
          <a:p>
            <a:pPr defTabSz="1601480">
              <a:defRPr/>
            </a:pPr>
            <a:endParaRPr lang="en-CA" dirty="0"/>
          </a:p>
        </p:txBody>
      </p:sp>
    </p:spTree>
    <p:extLst>
      <p:ext uri="{BB962C8B-B14F-4D97-AF65-F5344CB8AC3E}">
        <p14:creationId xmlns:p14="http://schemas.microsoft.com/office/powerpoint/2010/main" val="2770346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u="none" strike="noStrike" dirty="0">
                <a:solidFill>
                  <a:srgbClr val="000000"/>
                </a:solidFill>
                <a:effectLst/>
                <a:latin typeface="Calibri"/>
                <a:cs typeface="Calibri"/>
              </a:rPr>
              <a:t>(0:37)</a:t>
            </a:r>
          </a:p>
          <a:p>
            <a:pPr algn="l" rtl="0" fontAlgn="base"/>
            <a:endParaRPr lang="en-CA" sz="1800" b="0" i="0" u="none" strike="noStrike" dirty="0">
              <a:solidFill>
                <a:srgbClr val="000000"/>
              </a:solidFill>
              <a:effectLst/>
              <a:latin typeface="Calibri"/>
              <a:cs typeface="Calibri"/>
            </a:endParaRPr>
          </a:p>
          <a:p>
            <a:pPr algn="l" rtl="0" fontAlgn="base"/>
            <a:r>
              <a:rPr lang="en-CA" sz="1800" b="0" i="0" u="none" strike="noStrike" dirty="0">
                <a:solidFill>
                  <a:srgbClr val="000000"/>
                </a:solidFill>
                <a:effectLst/>
                <a:latin typeface="Calibri"/>
                <a:cs typeface="Calibri"/>
              </a:rPr>
              <a:t>This is a visual that demonstrates overt and covert forms of racism experienced in our society. </a:t>
            </a:r>
            <a:r>
              <a:rPr lang="en-CA" sz="1800" b="0" i="0" dirty="0">
                <a:solidFill>
                  <a:srgbClr val="444444"/>
                </a:solidFill>
                <a:effectLst/>
                <a:latin typeface="Calibri"/>
                <a:cs typeface="Calibri"/>
              </a:rPr>
              <a:t>​</a:t>
            </a:r>
            <a:endParaRPr lang="en-CA" sz="2800" b="0" i="0" dirty="0">
              <a:solidFill>
                <a:srgbClr val="444444"/>
              </a:solidFill>
              <a:effectLst/>
              <a:latin typeface="Calibri"/>
              <a:cs typeface="Calibri"/>
            </a:endParaRPr>
          </a:p>
          <a:p>
            <a:pPr algn="l" rtl="0" fontAlgn="base"/>
            <a:endParaRPr lang="en-CA" sz="1800" b="0" i="0" u="none" strike="noStrike" dirty="0">
              <a:solidFill>
                <a:srgbClr val="000000"/>
              </a:solidFill>
              <a:effectLst/>
              <a:latin typeface="Calibri"/>
              <a:cs typeface="Calibri"/>
            </a:endParaRPr>
          </a:p>
          <a:p>
            <a:pPr algn="l" rtl="0" fontAlgn="base"/>
            <a:r>
              <a:rPr lang="en-CA" sz="1800" b="0" i="1" u="none" strike="noStrike" dirty="0">
                <a:solidFill>
                  <a:srgbClr val="000000"/>
                </a:solidFill>
                <a:effectLst/>
                <a:latin typeface="Calibri"/>
                <a:cs typeface="Calibri"/>
              </a:rPr>
              <a:t>When looking at this triangle, what are some initial thoughts? Specifically when it comes to responding to disclosures? </a:t>
            </a:r>
            <a:r>
              <a:rPr lang="en-CA" sz="1800" b="0" i="1" dirty="0">
                <a:solidFill>
                  <a:srgbClr val="444444"/>
                </a:solidFill>
                <a:effectLst/>
                <a:latin typeface="Calibri"/>
                <a:cs typeface="Calibri"/>
              </a:rPr>
              <a:t>​</a:t>
            </a:r>
            <a:endParaRPr lang="en-CA" sz="2800" b="0" i="1" dirty="0">
              <a:solidFill>
                <a:srgbClr val="444444"/>
              </a:solidFill>
              <a:effectLst/>
              <a:latin typeface="Calibri"/>
              <a:cs typeface="Calibri"/>
            </a:endParaRPr>
          </a:p>
          <a:p>
            <a:pPr algn="l" rtl="0" fontAlgn="base"/>
            <a:r>
              <a:rPr lang="en-US" sz="1800" b="0" i="0" dirty="0">
                <a:solidFill>
                  <a:srgbClr val="444444"/>
                </a:solidFill>
                <a:effectLst/>
                <a:latin typeface="Calibri"/>
                <a:cs typeface="Calibri"/>
              </a:rPr>
              <a:t>​</a:t>
            </a:r>
            <a:endParaRPr lang="en-US" sz="2800" b="0" i="0" dirty="0">
              <a:solidFill>
                <a:srgbClr val="444444"/>
              </a:solidFill>
              <a:effectLst/>
              <a:latin typeface="Calibri"/>
              <a:cs typeface="Calibri"/>
            </a:endParaRPr>
          </a:p>
          <a:p>
            <a:pPr algn="l" rtl="0" fontAlgn="base"/>
            <a:r>
              <a:rPr lang="en-CA" sz="1800" b="0" i="0" u="none" strike="noStrike" dirty="0">
                <a:solidFill>
                  <a:srgbClr val="000000"/>
                </a:solidFill>
                <a:effectLst/>
                <a:latin typeface="Calibri"/>
                <a:cs typeface="Calibri"/>
              </a:rPr>
              <a:t>I want to emphasize that anything here on this triangle could be included in a disclosure so we must be mindful of how white supremacy can show up in different ways. </a:t>
            </a:r>
            <a:r>
              <a:rPr lang="en-CA" sz="1800" b="0" i="0" dirty="0">
                <a:solidFill>
                  <a:srgbClr val="444444"/>
                </a:solidFill>
                <a:effectLst/>
                <a:latin typeface="Calibri"/>
                <a:cs typeface="Calibri"/>
              </a:rPr>
              <a:t>​</a:t>
            </a:r>
          </a:p>
          <a:p>
            <a:pPr algn="l" rtl="0" fontAlgn="base"/>
            <a:endParaRPr lang="en-CA" sz="1800" b="0" i="0" dirty="0">
              <a:solidFill>
                <a:srgbClr val="444444"/>
              </a:solidFill>
              <a:effectLst/>
              <a:latin typeface="Calibri"/>
              <a:cs typeface="Calibri"/>
            </a:endParaRPr>
          </a:p>
          <a:p>
            <a:pPr algn="l" rtl="0" fontAlgn="base"/>
            <a:r>
              <a:rPr lang="en-CA" sz="1800" b="0" i="1" dirty="0">
                <a:solidFill>
                  <a:srgbClr val="444444"/>
                </a:solidFill>
                <a:effectLst/>
                <a:latin typeface="Calibri"/>
                <a:cs typeface="Calibri"/>
              </a:rPr>
              <a:t>Ask yourself: Why do you think some forms of white supremacy have been deemed socially acceptable vs. socially unacceptable? </a:t>
            </a:r>
          </a:p>
          <a:p>
            <a:pPr algn="l" rtl="0" fontAlgn="base"/>
            <a:endParaRPr lang="en-CA" sz="1800" b="0" i="1" dirty="0">
              <a:solidFill>
                <a:srgbClr val="444444"/>
              </a:solidFill>
              <a:effectLst/>
              <a:latin typeface="Calibri"/>
              <a:cs typeface="Calibri"/>
            </a:endParaRPr>
          </a:p>
          <a:p>
            <a:pPr algn="l" rtl="0" fontAlgn="base"/>
            <a:endParaRPr lang="en-CA" sz="2800" b="0" i="0" dirty="0">
              <a:solidFill>
                <a:srgbClr val="444444"/>
              </a:solidFill>
              <a:effectLst/>
              <a:latin typeface="Calibri"/>
              <a:cs typeface="Calibri"/>
            </a:endParaRPr>
          </a:p>
          <a:p>
            <a:pPr fontAlgn="base"/>
            <a:r>
              <a:rPr lang="en-US" sz="1800" b="0" i="0" dirty="0">
                <a:solidFill>
                  <a:srgbClr val="444444"/>
                </a:solidFill>
                <a:effectLst/>
                <a:latin typeface="Georgia"/>
              </a:rPr>
              <a:t>​</a:t>
            </a:r>
            <a:br>
              <a:rPr lang="en-US" sz="1800" b="0" i="0" dirty="0">
                <a:effectLst/>
                <a:latin typeface="Georgia" panose="02040502050405020303" pitchFamily="18" charset="0"/>
              </a:rPr>
            </a:br>
            <a:endParaRPr lang="en-CA" dirty="0"/>
          </a:p>
        </p:txBody>
      </p:sp>
    </p:spTree>
    <p:extLst>
      <p:ext uri="{BB962C8B-B14F-4D97-AF65-F5344CB8AC3E}">
        <p14:creationId xmlns:p14="http://schemas.microsoft.com/office/powerpoint/2010/main" val="2127455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u="none" strike="noStrike" dirty="0">
                <a:solidFill>
                  <a:srgbClr val="000000"/>
                </a:solidFill>
                <a:effectLst/>
                <a:latin typeface="Calibri" panose="020F0502020204030204" pitchFamily="34" charset="0"/>
              </a:rPr>
              <a:t>(2:30) </a:t>
            </a:r>
          </a:p>
          <a:p>
            <a:pPr algn="l" rtl="0" fontAlgn="base"/>
            <a:endParaRPr lang="en-CA" sz="1800" b="1" i="0" u="none" strike="noStrike" dirty="0">
              <a:solidFill>
                <a:srgbClr val="000000"/>
              </a:solidFill>
              <a:effectLst/>
              <a:latin typeface="Calibri" panose="020F0502020204030204" pitchFamily="34" charset="0"/>
            </a:endParaRPr>
          </a:p>
          <a:p>
            <a:pPr algn="l" rtl="0" fontAlgn="base"/>
            <a:r>
              <a:rPr lang="en-CA" sz="1800" b="1" i="0" u="none" strike="noStrike" dirty="0">
                <a:solidFill>
                  <a:srgbClr val="000000"/>
                </a:solidFill>
                <a:effectLst/>
                <a:latin typeface="Calibri" panose="020F0502020204030204" pitchFamily="34" charset="0"/>
              </a:rPr>
              <a:t>Structural Racism </a:t>
            </a:r>
          </a:p>
          <a:p>
            <a:pPr algn="l" rtl="0" fontAlgn="base"/>
            <a:r>
              <a:rPr lang="en-CA" sz="1800" b="0" i="0" u="none" strike="noStrike" dirty="0">
                <a:solidFill>
                  <a:srgbClr val="000000"/>
                </a:solidFill>
                <a:effectLst/>
                <a:latin typeface="Calibri" panose="020F0502020204030204" pitchFamily="34" charset="0"/>
              </a:rPr>
              <a:t>Structural racism is the normalization and legitimization of white supremacy through covert and socially acceptable forms of white supremacy (e.g. colour evasiveness, police brutality, anti-immigration laws, meritocracy myths). It is a system of hierarchy that provides preferential treatment for white people to the detriment of Black, Indigenous and other racialized people. (LSA Anti-Racism Task Force Report, 2021) </a:t>
            </a:r>
            <a:r>
              <a:rPr lang="en-US" sz="1800" b="0" i="0" dirty="0">
                <a:solidFill>
                  <a:srgbClr val="444444"/>
                </a:solidFill>
                <a:effectLst/>
                <a:latin typeface="Calibri" panose="020F0502020204030204" pitchFamily="34" charset="0"/>
              </a:rPr>
              <a:t>​</a:t>
            </a:r>
            <a:br>
              <a:rPr lang="en-US" sz="1800" b="0" i="0" dirty="0">
                <a:solidFill>
                  <a:srgbClr val="444444"/>
                </a:solidFill>
                <a:effectLst/>
                <a:latin typeface="Calibri" panose="020F0502020204030204" pitchFamily="34" charset="0"/>
              </a:rPr>
            </a:br>
            <a:r>
              <a:rPr lang="en-CA" sz="2800" b="0" i="0" dirty="0">
                <a:solidFill>
                  <a:srgbClr val="000000"/>
                </a:solidFill>
                <a:effectLst/>
                <a:latin typeface="Calibri" panose="020F0502020204030204" pitchFamily="34" charset="0"/>
              </a:rPr>
              <a:t>Structural racism is consequential, and therefore has impact on the quality of life and the sense of security that members of our society have. This means that it is built into everyday behaviours. Essentially, the process is normalized through socialization on race and matters related to race. It is also how institutional policies and procedures operate within frameworks that are grounded in structural racism.</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endParaRPr lang="en-US" sz="1800" b="0" i="0" dirty="0">
              <a:solidFill>
                <a:srgbClr val="444444"/>
              </a:solidFill>
              <a:effectLst/>
              <a:latin typeface="Calibri" panose="020F0502020204030204" pitchFamily="34" charset="0"/>
            </a:endParaRPr>
          </a:p>
          <a:p>
            <a:pPr algn="l" rtl="0" fontAlgn="base"/>
            <a:r>
              <a:rPr lang="en-US" sz="1800" b="1" i="0" dirty="0">
                <a:solidFill>
                  <a:srgbClr val="444444"/>
                </a:solidFill>
                <a:effectLst/>
                <a:latin typeface="Calibri" panose="020F0502020204030204" pitchFamily="34" charset="0"/>
              </a:rPr>
              <a:t>Person Mediated Racism </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rtl="0">
              <a:spcBef>
                <a:spcPts val="0"/>
              </a:spcBef>
              <a:spcAft>
                <a:spcPts val="0"/>
              </a:spcAft>
            </a:pPr>
            <a:r>
              <a:rPr lang="en-CA" sz="1800" b="0" i="0" u="none" strike="noStrike" dirty="0">
                <a:solidFill>
                  <a:srgbClr val="000000"/>
                </a:solidFill>
                <a:effectLst/>
                <a:latin typeface="Times New Roman" panose="02020603050405020304" pitchFamily="18" charset="0"/>
              </a:rPr>
              <a:t>Racism also exists at the person-mediated level. I use the term person-mediated racism instead of individual racism because I want us to walk away from the idea that racism is something that only bad people do. ​We have been socialized to believe that only bad people can be racist. This takes away from the lived realities that, on an everyday basis, people engage in an active exchange of power and privilege based on race.​</a:t>
            </a:r>
            <a:endParaRPr lang="en-CA" sz="2800" b="0" dirty="0">
              <a:effectLst/>
            </a:endParaRPr>
          </a:p>
          <a:p>
            <a:br>
              <a:rPr lang="en-CA" sz="2800" dirty="0"/>
            </a:br>
            <a:r>
              <a:rPr lang="en-CA" sz="1800" b="0" i="0" dirty="0">
                <a:solidFill>
                  <a:srgbClr val="000000"/>
                </a:solidFill>
                <a:effectLst/>
                <a:latin typeface="Calibri" panose="020F0502020204030204" pitchFamily="34" charset="0"/>
              </a:rPr>
              <a:t>Person-mediated racism shows up in many ways, such as:  </a:t>
            </a:r>
            <a:endParaRPr lang="en-CA" sz="2800"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Micro-aggressions, micro-invalidation, micro-assaults, micro-insults </a:t>
            </a:r>
          </a:p>
          <a:p>
            <a:pPr marL="742950" lvl="1" indent="-285750"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Microaggressions: </a:t>
            </a:r>
            <a:r>
              <a:rPr lang="en-US" sz="1800" b="0" i="0" dirty="0">
                <a:solidFill>
                  <a:srgbClr val="000000"/>
                </a:solidFill>
                <a:effectLst/>
                <a:latin typeface="Calibri" panose="020F0502020204030204" pitchFamily="34" charset="0"/>
              </a:rPr>
              <a:t>subtle, mundane exchanges that communicate hostile, derogatory, or negative messages to individuals based on group membership. They can be verbal, </a:t>
            </a:r>
            <a:r>
              <a:rPr lang="en-US" sz="1800" b="0" i="0" dirty="0" err="1">
                <a:solidFill>
                  <a:srgbClr val="000000"/>
                </a:solidFill>
                <a:effectLst/>
                <a:latin typeface="Calibri" panose="020F0502020204030204" pitchFamily="34" charset="0"/>
              </a:rPr>
              <a:t>behavioural</a:t>
            </a:r>
            <a:r>
              <a:rPr lang="en-US" sz="1800" b="0" i="0" dirty="0">
                <a:solidFill>
                  <a:srgbClr val="000000"/>
                </a:solidFill>
                <a:effectLst/>
                <a:latin typeface="Calibri" panose="020F0502020204030204" pitchFamily="34" charset="0"/>
              </a:rPr>
              <a:t>, or environmental and include staring, glaring, comments, actions, and gestures.  </a:t>
            </a:r>
          </a:p>
          <a:p>
            <a:pPr marL="742950" lvl="1" indent="-285750"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Micro-invalidation: </a:t>
            </a:r>
            <a:r>
              <a:rPr lang="en-US" sz="1800" b="0" i="0" dirty="0">
                <a:solidFill>
                  <a:srgbClr val="000000"/>
                </a:solidFill>
                <a:effectLst/>
                <a:latin typeface="Calibri" panose="020F0502020204030204" pitchFamily="34" charset="0"/>
              </a:rPr>
              <a:t>Communications that exclude, negate, or nullify the psychological thoughts, feelings, or experiential reality of a Black, Indigenous or racialized person.  </a:t>
            </a:r>
            <a:endParaRPr lang="en-US" sz="2800"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Micro-assault: </a:t>
            </a:r>
            <a:r>
              <a:rPr lang="en-US" sz="1800" b="0" i="0" dirty="0">
                <a:solidFill>
                  <a:srgbClr val="000000"/>
                </a:solidFill>
                <a:effectLst/>
                <a:latin typeface="Calibri" panose="020F0502020204030204" pitchFamily="34" charset="0"/>
              </a:rPr>
              <a:t>Deliberate and intentional slights or insults that are meant to hurt the intended victim through name-calling, avoidant </a:t>
            </a:r>
            <a:r>
              <a:rPr lang="en-US" sz="1800" b="0" i="0" dirty="0" err="1">
                <a:solidFill>
                  <a:srgbClr val="000000"/>
                </a:solidFill>
                <a:effectLst/>
                <a:latin typeface="Calibri" panose="020F0502020204030204" pitchFamily="34" charset="0"/>
              </a:rPr>
              <a:t>behaviour</a:t>
            </a:r>
            <a:r>
              <a:rPr lang="en-US" sz="1800" b="0" i="0" dirty="0">
                <a:solidFill>
                  <a:srgbClr val="000000"/>
                </a:solidFill>
                <a:effectLst/>
                <a:latin typeface="Calibri" panose="020F0502020204030204" pitchFamily="34" charset="0"/>
              </a:rPr>
              <a:t> and purposeful discriminatory actions. </a:t>
            </a:r>
            <a:endParaRPr lang="en-US" sz="2800"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Micro-insult: </a:t>
            </a:r>
            <a:r>
              <a:rPr lang="en-US" sz="1800" b="0" i="0" dirty="0">
                <a:solidFill>
                  <a:srgbClr val="000000"/>
                </a:solidFill>
                <a:effectLst/>
                <a:latin typeface="Calibri" panose="020F0502020204030204" pitchFamily="34" charset="0"/>
              </a:rPr>
              <a:t>Insensitive comments that subtly disrespect a person’s racial heritage or identity.</a:t>
            </a:r>
            <a:endParaRPr lang="en-CA" sz="1800"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Stereotyping, stereotype threat</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Covert or overt racist remarks, racial slurs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Implicit Bias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Race-based hate or bigotry </a:t>
            </a:r>
          </a:p>
          <a:p>
            <a:pPr marL="285750" indent="-285750"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Racial prejudice and discrimination </a:t>
            </a:r>
          </a:p>
          <a:p>
            <a:pPr algn="l" rtl="0" fontAlgn="base"/>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32BF9438-3EEF-4192-9815-F6F44770AEF7}" type="slidenum">
              <a:rPr lang="en-US" smtClean="0"/>
              <a:t>13</a:t>
            </a:fld>
            <a:endParaRPr lang="en-US"/>
          </a:p>
        </p:txBody>
      </p:sp>
    </p:spTree>
    <p:extLst>
      <p:ext uri="{BB962C8B-B14F-4D97-AF65-F5344CB8AC3E}">
        <p14:creationId xmlns:p14="http://schemas.microsoft.com/office/powerpoint/2010/main" val="201957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u="none" strike="noStrike" dirty="0">
                <a:solidFill>
                  <a:srgbClr val="000000"/>
                </a:solidFill>
                <a:effectLst/>
                <a:latin typeface="Calibri"/>
                <a:cs typeface="Calibri"/>
              </a:rPr>
              <a:t>(0:52)</a:t>
            </a:r>
          </a:p>
          <a:p>
            <a:pPr algn="l" rtl="0" fontAlgn="base"/>
            <a:endParaRPr lang="en-CA" sz="1800" b="0" i="0" u="none" strike="noStrike" dirty="0">
              <a:solidFill>
                <a:srgbClr val="000000"/>
              </a:solidFill>
              <a:effectLst/>
              <a:latin typeface="Calibri"/>
              <a:cs typeface="Calibri"/>
            </a:endParaRPr>
          </a:p>
          <a:p>
            <a:pPr algn="l" rtl="0" fontAlgn="base"/>
            <a:r>
              <a:rPr lang="en-CA" sz="1800" b="0" i="0" u="none" strike="noStrike" dirty="0">
                <a:solidFill>
                  <a:srgbClr val="000000"/>
                </a:solidFill>
                <a:effectLst/>
                <a:latin typeface="Calibri"/>
                <a:cs typeface="Calibri"/>
              </a:rPr>
              <a:t>When considering responding to disclosures of racism, there are some more things we should be aware of. </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buFont typeface="Arial" panose="020B0604020202020204" pitchFamily="34" charset="0"/>
              <a:buChar char="•"/>
            </a:pPr>
            <a:r>
              <a:rPr lang="en-CA" sz="1800" b="0" i="0" u="none" strike="noStrike" dirty="0">
                <a:solidFill>
                  <a:srgbClr val="000000"/>
                </a:solidFill>
                <a:effectLst/>
                <a:latin typeface="Calibri"/>
                <a:cs typeface="Calibri"/>
              </a:rPr>
              <a:t>Racism is a form of violence. </a:t>
            </a:r>
            <a:r>
              <a:rPr lang="en-CA" sz="1800" b="0" i="0" dirty="0">
                <a:solidFill>
                  <a:srgbClr val="444444"/>
                </a:solidFill>
                <a:effectLst/>
                <a:latin typeface="Calibri"/>
                <a:cs typeface="Calibri"/>
              </a:rPr>
              <a:t>​</a:t>
            </a:r>
          </a:p>
          <a:p>
            <a:pPr algn="l" rtl="0" fontAlgn="base">
              <a:buFont typeface="Arial" panose="020B0604020202020204" pitchFamily="34" charset="0"/>
              <a:buChar char="•"/>
            </a:pPr>
            <a:r>
              <a:rPr lang="en-CA" sz="1800" b="0" i="0" u="none" strike="noStrike" dirty="0">
                <a:solidFill>
                  <a:srgbClr val="000000"/>
                </a:solidFill>
                <a:effectLst/>
                <a:latin typeface="Calibri"/>
                <a:cs typeface="Calibri"/>
              </a:rPr>
              <a:t>Racism cannot be mediated; it must be taken seriously and eradicated.</a:t>
            </a:r>
            <a:r>
              <a:rPr lang="en-CA" sz="1800" b="1" i="0" u="none" strike="noStrike" dirty="0">
                <a:solidFill>
                  <a:srgbClr val="000000"/>
                </a:solidFill>
                <a:effectLst/>
                <a:latin typeface="Calibri"/>
                <a:cs typeface="Calibri"/>
              </a:rPr>
              <a:t> </a:t>
            </a:r>
            <a:r>
              <a:rPr lang="en-CA" sz="1800" b="0" i="0" dirty="0">
                <a:solidFill>
                  <a:srgbClr val="444444"/>
                </a:solidFill>
                <a:effectLst/>
                <a:latin typeface="Calibri"/>
                <a:cs typeface="Calibri"/>
              </a:rPr>
              <a:t>​</a:t>
            </a:r>
          </a:p>
          <a:p>
            <a:pPr algn="l" rtl="0" fontAlgn="base">
              <a:buFont typeface="Arial" panose="020B0604020202020204" pitchFamily="34" charset="0"/>
              <a:buChar char="•"/>
            </a:pPr>
            <a:r>
              <a:rPr lang="en-CA" sz="1800" b="0" i="0" u="none" strike="noStrike" dirty="0">
                <a:solidFill>
                  <a:srgbClr val="000000"/>
                </a:solidFill>
                <a:effectLst/>
                <a:latin typeface="Calibri"/>
                <a:cs typeface="Calibri"/>
              </a:rPr>
              <a:t>Racism is not interpersonal conflict. It is more than just two people that can’t get along. </a:t>
            </a:r>
            <a:r>
              <a:rPr lang="en-CA" sz="1800" b="0" i="0" dirty="0">
                <a:solidFill>
                  <a:srgbClr val="444444"/>
                </a:solidFill>
                <a:effectLst/>
                <a:latin typeface="Calibri"/>
                <a:cs typeface="Calibri"/>
              </a:rPr>
              <a:t>​</a:t>
            </a:r>
          </a:p>
          <a:p>
            <a:pPr algn="l" rtl="0" fontAlgn="base">
              <a:buFont typeface="Arial" panose="020B0604020202020204" pitchFamily="34" charset="0"/>
              <a:buChar char="•"/>
            </a:pPr>
            <a:r>
              <a:rPr lang="en-CA" sz="1800" b="0" i="0" u="none" strike="noStrike" dirty="0">
                <a:solidFill>
                  <a:srgbClr val="000000"/>
                </a:solidFill>
                <a:effectLst/>
                <a:latin typeface="Calibri"/>
                <a:cs typeface="Calibri"/>
              </a:rPr>
              <a:t>Racism is a reflection of the work environment that is deeply rooted in systemic racism. </a:t>
            </a:r>
            <a:r>
              <a:rPr lang="en-CA" sz="1800" b="0" i="0" dirty="0">
                <a:solidFill>
                  <a:srgbClr val="444444"/>
                </a:solidFill>
                <a:effectLst/>
                <a:latin typeface="Calibri"/>
                <a:cs typeface="Calibri"/>
              </a:rPr>
              <a:t>​</a:t>
            </a:r>
          </a:p>
          <a:p>
            <a:pPr algn="l" rtl="0" fontAlgn="base">
              <a:buFont typeface="Arial" panose="020B0604020202020204" pitchFamily="34" charset="0"/>
              <a:buChar char="•"/>
            </a:pPr>
            <a:r>
              <a:rPr lang="en-CA" sz="1800" b="0" i="0" u="none" strike="noStrike" dirty="0">
                <a:solidFill>
                  <a:srgbClr val="000000"/>
                </a:solidFill>
                <a:effectLst/>
                <a:latin typeface="Calibri"/>
                <a:cs typeface="Calibri"/>
              </a:rPr>
              <a:t>Racism is not just discrimination based on skin colour. It involves racial constructs that are political and connected to power and control. </a:t>
            </a:r>
            <a:r>
              <a:rPr lang="en-CA" sz="1800" b="0" i="0" dirty="0">
                <a:solidFill>
                  <a:srgbClr val="444444"/>
                </a:solidFill>
                <a:effectLst/>
                <a:latin typeface="Calibri"/>
                <a:cs typeface="Calibri"/>
              </a:rPr>
              <a:t>​</a:t>
            </a:r>
          </a:p>
          <a:p>
            <a:pPr algn="l" rtl="0" fontAlgn="base">
              <a:buFont typeface="Arial" panose="020B0604020202020204" pitchFamily="34" charset="0"/>
              <a:buChar char="•"/>
            </a:pPr>
            <a:r>
              <a:rPr lang="en-CA" sz="1800" b="0" i="0" u="none" strike="noStrike" dirty="0">
                <a:solidFill>
                  <a:srgbClr val="000000"/>
                </a:solidFill>
                <a:effectLst/>
                <a:latin typeface="Calibri"/>
                <a:cs typeface="Calibri"/>
              </a:rPr>
              <a:t>Black, Indigenous, and racialized people do not all experience racism the same. We must recognize intersectionality, which will be explained later in the module. </a:t>
            </a:r>
            <a:r>
              <a:rPr lang="en-CA" sz="1800" b="0" i="0" dirty="0">
                <a:solidFill>
                  <a:srgbClr val="444444"/>
                </a:solidFill>
                <a:effectLst/>
                <a:latin typeface="Calibri"/>
                <a:cs typeface="Calibri"/>
              </a:rPr>
              <a:t>​</a:t>
            </a:r>
          </a:p>
          <a:p>
            <a:pPr algn="l" rtl="0" fontAlgn="base"/>
            <a:r>
              <a:rPr lang="en-CA" sz="1800" b="0" i="0" dirty="0">
                <a:solidFill>
                  <a:srgbClr val="444444"/>
                </a:solidFill>
                <a:effectLst/>
                <a:latin typeface="Calibri"/>
                <a:cs typeface="Calibri"/>
              </a:rPr>
              <a:t>​</a:t>
            </a:r>
            <a:endParaRPr lang="en-CA" b="0" i="0" dirty="0">
              <a:solidFill>
                <a:srgbClr val="444444"/>
              </a:solidFill>
              <a:effectLst/>
              <a:latin typeface="Calibri"/>
              <a:cs typeface="Calibri"/>
            </a:endParaRPr>
          </a:p>
          <a:p>
            <a:endParaRPr lang="en-CA" dirty="0"/>
          </a:p>
        </p:txBody>
      </p:sp>
    </p:spTree>
    <p:extLst>
      <p:ext uri="{BB962C8B-B14F-4D97-AF65-F5344CB8AC3E}">
        <p14:creationId xmlns:p14="http://schemas.microsoft.com/office/powerpoint/2010/main" val="402031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Helvetica Neue"/>
                <a:ea typeface="Calibri" panose="020F0502020204030204" pitchFamily="34" charset="0"/>
                <a:cs typeface="Times New Roman" panose="02020603050405020304" pitchFamily="18" charset="0"/>
              </a:rPr>
              <a:t>(1:41)</a:t>
            </a:r>
          </a:p>
          <a:p>
            <a:pPr marL="0" marR="0">
              <a:spcBef>
                <a:spcPts val="0"/>
              </a:spcBef>
              <a:spcAft>
                <a:spcPts val="0"/>
              </a:spcAft>
            </a:pPr>
            <a:endParaRPr lang="en-CA" sz="1800" dirty="0">
              <a:effectLst/>
              <a:latin typeface="Helvetica Neue"/>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Helvetica Neue"/>
                <a:ea typeface="Calibri" panose="020F0502020204030204" pitchFamily="34" charset="0"/>
                <a:cs typeface="Times New Roman" panose="02020603050405020304" pitchFamily="18" charset="0"/>
              </a:rPr>
              <a:t>To begin our presentation, I would like to acknowledge the Indigenous land that we live, work, and grow on. The University of Waterloo, as well as the Office of Equity, Diversity, Inclusion, and Anti-Racism are located on the traditional territory of ‎the Neutral, Anishinaabeg and Haudenosaunee peoples, which is situated on the Haldimand Tract, the land promised to the Six Nations that includes six miles on each side of the Grand River. We recognize that this land is not our own, but land that has been colonized and taken from the Indigenous community and used for the benefit of the towns of Waterloo and Kitchener, and the institutions within these communities. As such, it is important for us to acknowledge the original inhabitants of this land and the privilege that we currently have to live, work, and play on it. </a:t>
            </a:r>
            <a:endParaRPr lang="en-US" sz="1800" dirty="0">
              <a:effectLst/>
              <a:latin typeface="Helvetica Neue"/>
              <a:ea typeface="Calibri" panose="020F0502020204030204" pitchFamily="34" charset="0"/>
              <a:cs typeface="Times New Roman" panose="02020603050405020304" pitchFamily="18" charset="0"/>
            </a:endParaRPr>
          </a:p>
          <a:p>
            <a:pPr marL="0" marR="0">
              <a:spcBef>
                <a:spcPts val="0"/>
              </a:spcBef>
              <a:spcAft>
                <a:spcPts val="0"/>
              </a:spcAft>
            </a:pPr>
            <a:endParaRPr lang="en-CA" sz="1800" dirty="0">
              <a:effectLst/>
              <a:latin typeface="Helvetica Neue"/>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Helvetica Neue"/>
                <a:ea typeface="Calibri" panose="020F0502020204030204" pitchFamily="34" charset="0"/>
                <a:cs typeface="Times New Roman" panose="02020603050405020304" pitchFamily="18" charset="0"/>
              </a:rPr>
              <a:t>We recognize that these acknowledgements are only the beginning of restoring our relationships with the Indigenous Peoples of Canada and Turtle Island, acknowledging the wrong-doings of the settlers before us, and fulfilling the 94 Calls to Action. </a:t>
            </a:r>
            <a:r>
              <a:rPr lang="en-US" sz="1800" dirty="0">
                <a:cs typeface="Calibri"/>
              </a:rPr>
              <a:t>If you haven’t yet, I encourage you to read the final report of the Truth and Reconciliation Commission of Canada and the final report of the National Inquiry into Missing and Murdered Indigenous Women and Girls. Reading these reports are starting points and focused on awareness, but it helps to highlight the different realities and experiences that students are bringing with them to campus. The Calls to Action in the TRC Report are also an excellent resource to shift beyond action and into awareness. </a:t>
            </a:r>
            <a:r>
              <a:rPr lang="en-CA" sz="1800" dirty="0">
                <a:effectLst/>
                <a:latin typeface="Helvetica Neue"/>
                <a:ea typeface="Calibri" panose="020F0502020204030204" pitchFamily="34" charset="0"/>
                <a:cs typeface="Times New Roman" panose="02020603050405020304" pitchFamily="18" charset="0"/>
              </a:rPr>
              <a:t>Together, the EDI-R Office is actively committed to working towards reconciliation and aim to amplify the voices of Indigenous Peoples both in and out of our academic and professional communities. </a:t>
            </a:r>
            <a:endParaRPr lang="en-US" sz="1800" dirty="0">
              <a:effectLst/>
              <a:latin typeface="Helvetica Neue"/>
              <a:ea typeface="Calibri" panose="020F0502020204030204" pitchFamily="34" charset="0"/>
              <a:cs typeface="Times New Roman" panose="02020603050405020304" pitchFamily="18" charset="0"/>
            </a:endParaRPr>
          </a:p>
          <a:p>
            <a:endParaRPr lang="en-US" sz="1800" baseline="0" dirty="0">
              <a:cs typeface="Calibri"/>
            </a:endParaRPr>
          </a:p>
          <a:p>
            <a:endParaRPr lang="en-CA" b="1" dirty="0"/>
          </a:p>
        </p:txBody>
      </p:sp>
    </p:spTree>
    <p:extLst>
      <p:ext uri="{BB962C8B-B14F-4D97-AF65-F5344CB8AC3E}">
        <p14:creationId xmlns:p14="http://schemas.microsoft.com/office/powerpoint/2010/main" val="34422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b="0" i="0" u="none" strike="noStrike" dirty="0">
                <a:solidFill>
                  <a:srgbClr val="000000"/>
                </a:solidFill>
                <a:effectLst/>
                <a:latin typeface="Calibri"/>
                <a:cs typeface="Calibri"/>
              </a:rPr>
              <a:t>(1:39)</a:t>
            </a:r>
          </a:p>
          <a:p>
            <a:pPr fontAlgn="base"/>
            <a:endParaRPr lang="en-US" sz="1800" b="0" i="0" u="none" strike="noStrike" dirty="0">
              <a:solidFill>
                <a:srgbClr val="000000"/>
              </a:solidFill>
              <a:effectLst/>
              <a:latin typeface="Calibri"/>
              <a:cs typeface="Calibri"/>
            </a:endParaRPr>
          </a:p>
          <a:p>
            <a:pPr fontAlgn="base"/>
            <a:r>
              <a:rPr lang="en-US" sz="1800" b="0" i="0" u="none" strike="noStrike" dirty="0">
                <a:solidFill>
                  <a:srgbClr val="000000"/>
                </a:solidFill>
                <a:effectLst/>
                <a:latin typeface="Calibri"/>
                <a:cs typeface="Calibri"/>
              </a:rPr>
              <a:t>This comfort agreement will govern how we share space today. This slide outlines a summary of the key points of the agreement. </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r>
              <a:rPr lang="en-US" sz="1800" b="1" i="0" u="sng" dirty="0">
                <a:solidFill>
                  <a:srgbClr val="0E101A"/>
                </a:solidFill>
                <a:effectLst/>
                <a:latin typeface="Arial"/>
                <a:cs typeface="Arial"/>
              </a:rPr>
              <a:t>Comfort Agreement:</a:t>
            </a:r>
            <a:r>
              <a:rPr lang="en-US" sz="1800" b="0" i="0" dirty="0">
                <a:solidFill>
                  <a:srgbClr val="444444"/>
                </a:solidFill>
                <a:effectLst/>
                <a:latin typeface="Arial"/>
                <a:cs typeface="Arial"/>
              </a:rPr>
              <a:t>​</a:t>
            </a:r>
            <a:endParaRPr lang="en-US" sz="1200" b="0" i="0" u="none" strike="noStrike" dirty="0">
              <a:solidFill>
                <a:srgbClr val="444444"/>
              </a:solidFill>
              <a:effectLst/>
              <a:latin typeface="Arial"/>
              <a:cs typeface="Arial"/>
            </a:endParaRPr>
          </a:p>
          <a:p>
            <a:pPr algn="l" rtl="0" fontAlgn="base"/>
            <a:r>
              <a:rPr lang="en-US" sz="1800" b="0" i="0" u="none" strike="noStrike" dirty="0">
                <a:solidFill>
                  <a:srgbClr val="0E101A"/>
                </a:solidFill>
                <a:effectLst/>
                <a:latin typeface="Arial"/>
                <a:cs typeface="Arial"/>
              </a:rPr>
              <a:t>The session facilitator will do their best to provide a supportive learning environment. However, virtual care cannot completely replace in-person care. If you have urgent care needs, please talk to a support person in your network, and/or contact the EDI-R office for additional supports.</a:t>
            </a:r>
            <a:r>
              <a:rPr lang="en-US" sz="1800" b="0" i="0" dirty="0">
                <a:solidFill>
                  <a:srgbClr val="444444"/>
                </a:solidFill>
                <a:effectLst/>
                <a:latin typeface="Arial"/>
                <a:cs typeface="Arial"/>
              </a:rPr>
              <a:t>​</a:t>
            </a:r>
            <a:br>
              <a:rPr lang="en-US" sz="1800" b="0" i="0" dirty="0">
                <a:effectLst/>
                <a:latin typeface="Arial" panose="020B0604020202020204" pitchFamily="34" charset="0"/>
                <a:cs typeface="Arial"/>
              </a:rPr>
            </a:b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r>
              <a:rPr lang="en-US" sz="1800" b="1" i="0" u="none" strike="noStrike" dirty="0">
                <a:solidFill>
                  <a:srgbClr val="0E101A"/>
                </a:solidFill>
                <a:effectLst/>
                <a:latin typeface="Arial"/>
                <a:cs typeface="Arial"/>
              </a:rPr>
              <a:t>Safety </a:t>
            </a:r>
            <a:r>
              <a:rPr lang="en-US" sz="1800" b="0" i="0" dirty="0">
                <a:solidFill>
                  <a:srgbClr val="444444"/>
                </a:solidFill>
                <a:effectLst/>
                <a:latin typeface="Arial"/>
                <a:cs typeface="Arial"/>
              </a:rPr>
              <a:t>​</a:t>
            </a:r>
            <a:endParaRPr lang="en-US" b="0" i="0" dirty="0">
              <a:solidFill>
                <a:srgbClr val="444444"/>
              </a:solidFill>
              <a:effectLst/>
              <a:latin typeface="Arial"/>
              <a:cs typeface="Arial"/>
            </a:endParaRPr>
          </a:p>
          <a:p>
            <a:pPr algn="l" rtl="0" fontAlgn="base"/>
            <a:r>
              <a:rPr lang="en-US" sz="1800" b="0" i="0" u="none" strike="noStrike" dirty="0">
                <a:solidFill>
                  <a:srgbClr val="0E101A"/>
                </a:solidFill>
                <a:effectLst/>
                <a:latin typeface="Arial"/>
                <a:cs typeface="Arial"/>
              </a:rPr>
              <a:t>● </a:t>
            </a:r>
            <a:r>
              <a:rPr lang="en-US" sz="1800" b="0" i="0" u="sng" dirty="0">
                <a:solidFill>
                  <a:srgbClr val="0E101A"/>
                </a:solidFill>
                <a:effectLst/>
                <a:latin typeface="Arial"/>
                <a:cs typeface="Arial"/>
              </a:rPr>
              <a:t>We are not here to debate if racism, sexism, and discrimination experienced by</a:t>
            </a:r>
            <a:r>
              <a:rPr lang="en-US" sz="1800" b="0" i="0" u="none" strike="noStrike" dirty="0">
                <a:solidFill>
                  <a:srgbClr val="0E101A"/>
                </a:solidFill>
                <a:effectLst/>
                <a:latin typeface="Arial"/>
                <a:cs typeface="Arial"/>
              </a:rPr>
              <a:t> </a:t>
            </a:r>
            <a:r>
              <a:rPr lang="en-US" sz="1800" b="0" i="0" u="sng" dirty="0">
                <a:solidFill>
                  <a:srgbClr val="0E101A"/>
                </a:solidFill>
                <a:effectLst/>
                <a:latin typeface="Arial"/>
                <a:cs typeface="Arial"/>
              </a:rPr>
              <a:t>equity-deserving groups exist</a:t>
            </a:r>
            <a:r>
              <a:rPr lang="en-US" sz="1800" b="0" i="0" u="none" strike="noStrike" dirty="0">
                <a:solidFill>
                  <a:srgbClr val="0E101A"/>
                </a:solidFill>
                <a:effectLst/>
                <a:latin typeface="Arial"/>
                <a:cs typeface="Arial"/>
              </a:rPr>
              <a:t>. During and after engaging with this presentation, we ask that viewers avoid making comments and asking questions that might shame, blame, or require equity- and sovereignty- deserving people to provide an example of their experiences of racism and discrimination. </a:t>
            </a:r>
            <a:r>
              <a:rPr lang="en-US" sz="1800" b="0" i="0" dirty="0">
                <a:solidFill>
                  <a:srgbClr val="444444"/>
                </a:solidFill>
                <a:effectLst/>
                <a:latin typeface="Arial"/>
                <a:cs typeface="Arial"/>
              </a:rPr>
              <a:t>​</a:t>
            </a:r>
            <a:endParaRPr lang="en-US" b="0" i="0" dirty="0">
              <a:solidFill>
                <a:srgbClr val="444444"/>
              </a:solidFill>
              <a:effectLst/>
              <a:latin typeface="Arial"/>
              <a:cs typeface="Arial"/>
            </a:endParaRPr>
          </a:p>
          <a:p>
            <a:pPr algn="l" rtl="0" fontAlgn="base"/>
            <a:r>
              <a:rPr lang="en-US" sz="1800" b="0" i="0" dirty="0">
                <a:solidFill>
                  <a:srgbClr val="444444"/>
                </a:solidFill>
                <a:effectLst/>
                <a:latin typeface="Arial"/>
                <a:cs typeface="Arial"/>
              </a:rPr>
              <a:t>​</a:t>
            </a:r>
            <a:endParaRPr lang="en-US" b="0" i="0" dirty="0">
              <a:solidFill>
                <a:srgbClr val="444444"/>
              </a:solidFill>
              <a:effectLst/>
              <a:latin typeface="Calibri"/>
              <a:cs typeface="Calibri"/>
            </a:endParaRPr>
          </a:p>
          <a:p>
            <a:pPr algn="l" rtl="0" fontAlgn="base"/>
            <a:r>
              <a:rPr lang="en-US" sz="1800" b="1" i="0" u="none" strike="noStrike" dirty="0">
                <a:solidFill>
                  <a:srgbClr val="0E101A"/>
                </a:solidFill>
                <a:effectLst/>
                <a:latin typeface="Arial"/>
                <a:cs typeface="Arial"/>
              </a:rPr>
              <a:t>Respect </a:t>
            </a:r>
            <a:r>
              <a:rPr lang="en-US" sz="1800" b="0" i="0" dirty="0">
                <a:solidFill>
                  <a:srgbClr val="444444"/>
                </a:solidFill>
                <a:effectLst/>
                <a:latin typeface="Arial"/>
                <a:cs typeface="Arial"/>
              </a:rPr>
              <a:t>​</a:t>
            </a:r>
            <a:endParaRPr lang="en-US" b="0" i="0" dirty="0">
              <a:solidFill>
                <a:srgbClr val="444444"/>
              </a:solidFill>
              <a:effectLst/>
              <a:latin typeface="Arial"/>
              <a:cs typeface="Arial"/>
            </a:endParaRPr>
          </a:p>
          <a:p>
            <a:pPr algn="l" rtl="0" fontAlgn="base"/>
            <a:r>
              <a:rPr lang="en-US" sz="1800" b="0" i="0" u="none" strike="noStrike" dirty="0">
                <a:solidFill>
                  <a:srgbClr val="0E101A"/>
                </a:solidFill>
                <a:effectLst/>
                <a:latin typeface="Arial"/>
                <a:cs typeface="Arial"/>
              </a:rPr>
              <a:t>● When engaging with this presentation, please turn your phone off or on silent to limit interruptions. </a:t>
            </a:r>
            <a:r>
              <a:rPr lang="en-US" sz="1800" b="0" i="0" dirty="0">
                <a:solidFill>
                  <a:srgbClr val="444444"/>
                </a:solidFill>
                <a:effectLst/>
                <a:latin typeface="Arial"/>
                <a:cs typeface="Arial"/>
              </a:rPr>
              <a:t>​</a:t>
            </a:r>
            <a:endParaRPr lang="en-US" b="0" i="0" dirty="0">
              <a:solidFill>
                <a:srgbClr val="444444"/>
              </a:solidFill>
              <a:effectLst/>
              <a:latin typeface="Arial"/>
              <a:cs typeface="Arial"/>
            </a:endParaRPr>
          </a:p>
          <a:p>
            <a:pPr algn="l" rtl="0" fontAlgn="base"/>
            <a:r>
              <a:rPr lang="en-US" sz="1800" b="0" i="0" u="none" strike="noStrike" dirty="0">
                <a:solidFill>
                  <a:srgbClr val="0E101A"/>
                </a:solidFill>
                <a:effectLst/>
                <a:latin typeface="Arial"/>
                <a:cs typeface="Arial"/>
              </a:rPr>
              <a:t>● When discussing experiences, please use first-person language ("I" statements). </a:t>
            </a:r>
            <a:r>
              <a:rPr lang="en-US" sz="1800" b="0" i="0" dirty="0">
                <a:solidFill>
                  <a:srgbClr val="444444"/>
                </a:solidFill>
                <a:effectLst/>
                <a:latin typeface="Arial"/>
                <a:cs typeface="Arial"/>
              </a:rPr>
              <a:t>​</a:t>
            </a:r>
            <a:endParaRPr lang="en-US" b="0" i="0" dirty="0">
              <a:solidFill>
                <a:srgbClr val="444444"/>
              </a:solidFill>
              <a:effectLst/>
              <a:latin typeface="Arial"/>
              <a:cs typeface="Arial"/>
            </a:endParaRPr>
          </a:p>
          <a:p>
            <a:pPr algn="l" rtl="0" fontAlgn="base"/>
            <a:r>
              <a:rPr lang="en-US" sz="1800" b="0" i="0" u="none" strike="noStrike" dirty="0">
                <a:solidFill>
                  <a:srgbClr val="0E101A"/>
                </a:solidFill>
                <a:effectLst/>
                <a:latin typeface="Arial"/>
                <a:cs typeface="Arial"/>
              </a:rPr>
              <a:t>● Please be non-judgmental and do not engage in advice-giving without permission. </a:t>
            </a:r>
            <a:r>
              <a:rPr lang="en-US" sz="1800" b="0" i="0" dirty="0">
                <a:solidFill>
                  <a:srgbClr val="444444"/>
                </a:solidFill>
                <a:effectLst/>
                <a:latin typeface="Arial"/>
                <a:cs typeface="Arial"/>
              </a:rPr>
              <a:t>​</a:t>
            </a:r>
            <a:endParaRPr lang="en-US" b="0" i="0" dirty="0">
              <a:solidFill>
                <a:srgbClr val="444444"/>
              </a:solidFill>
              <a:effectLst/>
              <a:latin typeface="Arial"/>
              <a:cs typeface="Arial"/>
            </a:endParaRPr>
          </a:p>
          <a:p>
            <a:pPr algn="l" rtl="0" fontAlgn="base"/>
            <a:r>
              <a:rPr lang="en-US" sz="1800" b="0" i="0" u="none" strike="noStrike" dirty="0">
                <a:solidFill>
                  <a:srgbClr val="0E101A"/>
                </a:solidFill>
                <a:effectLst/>
                <a:latin typeface="Arial"/>
                <a:cs typeface="Arial"/>
              </a:rPr>
              <a:t> </a:t>
            </a:r>
            <a:r>
              <a:rPr lang="en-US" sz="1800" b="0" i="0" dirty="0">
                <a:solidFill>
                  <a:srgbClr val="444444"/>
                </a:solidFill>
                <a:effectLst/>
                <a:latin typeface="Arial"/>
                <a:cs typeface="Arial"/>
              </a:rPr>
              <a:t>​</a:t>
            </a:r>
            <a:endParaRPr lang="en-US" b="0" i="0" dirty="0">
              <a:solidFill>
                <a:srgbClr val="444444"/>
              </a:solidFill>
              <a:effectLst/>
              <a:latin typeface="Arial"/>
              <a:cs typeface="Arial"/>
            </a:endParaRPr>
          </a:p>
          <a:p>
            <a:pPr algn="l" rtl="0" fontAlgn="base"/>
            <a:r>
              <a:rPr lang="en-US" sz="1800" b="1" i="0" u="none" strike="noStrike" dirty="0">
                <a:solidFill>
                  <a:srgbClr val="0E101A"/>
                </a:solidFill>
                <a:effectLst/>
                <a:latin typeface="Arial"/>
                <a:cs typeface="Arial"/>
              </a:rPr>
              <a:t>Confidentiality/Privacy </a:t>
            </a:r>
            <a:r>
              <a:rPr lang="en-US" sz="1800" b="0" i="0" dirty="0">
                <a:solidFill>
                  <a:srgbClr val="444444"/>
                </a:solidFill>
                <a:effectLst/>
                <a:latin typeface="Arial"/>
                <a:cs typeface="Arial"/>
              </a:rPr>
              <a:t>​</a:t>
            </a:r>
            <a:endParaRPr lang="en-US" b="0" i="0" dirty="0">
              <a:solidFill>
                <a:srgbClr val="444444"/>
              </a:solidFill>
              <a:effectLst/>
              <a:latin typeface="Arial"/>
              <a:cs typeface="Arial"/>
            </a:endParaRPr>
          </a:p>
          <a:p>
            <a:pPr algn="l" rtl="0" fontAlgn="base"/>
            <a:r>
              <a:rPr lang="en-US" sz="1800" b="0" i="0" u="none" strike="noStrike" dirty="0">
                <a:solidFill>
                  <a:srgbClr val="0E101A"/>
                </a:solidFill>
                <a:effectLst/>
                <a:latin typeface="Arial"/>
                <a:cs typeface="Arial"/>
              </a:rPr>
              <a:t>● Please do not share stories about the lived experiences of others unless they tell you that it is okay to do so. </a:t>
            </a:r>
            <a:r>
              <a:rPr lang="en-US" sz="1800" b="0" i="0" dirty="0">
                <a:solidFill>
                  <a:srgbClr val="444444"/>
                </a:solidFill>
                <a:effectLst/>
                <a:latin typeface="Arial"/>
                <a:cs typeface="Arial"/>
              </a:rPr>
              <a:t>​</a:t>
            </a:r>
            <a:endParaRPr lang="en-US" b="0" i="0" dirty="0">
              <a:solidFill>
                <a:srgbClr val="444444"/>
              </a:solidFill>
              <a:effectLst/>
              <a:latin typeface="Arial"/>
              <a:cs typeface="Arial"/>
            </a:endParaRPr>
          </a:p>
          <a:p>
            <a:pPr algn="l" rtl="0" fontAlgn="base"/>
            <a:r>
              <a:rPr lang="en-US" sz="1800" b="1" i="0" u="none" strike="noStrike" dirty="0">
                <a:solidFill>
                  <a:srgbClr val="0E101A"/>
                </a:solidFill>
                <a:effectLst/>
                <a:latin typeface="Arial"/>
                <a:cs typeface="Arial"/>
              </a:rPr>
              <a:t>    </a:t>
            </a:r>
            <a:r>
              <a:rPr lang="en-US" sz="1800" b="0" i="0" dirty="0">
                <a:solidFill>
                  <a:srgbClr val="444444"/>
                </a:solidFill>
                <a:effectLst/>
                <a:latin typeface="Arial"/>
                <a:cs typeface="Arial"/>
              </a:rPr>
              <a:t>​</a:t>
            </a:r>
            <a:endParaRPr lang="en-US" b="0" i="0" dirty="0">
              <a:solidFill>
                <a:srgbClr val="444444"/>
              </a:solidFill>
              <a:effectLst/>
              <a:latin typeface="Arial"/>
              <a:cs typeface="Arial"/>
            </a:endParaRPr>
          </a:p>
          <a:p>
            <a:pPr algn="l" rtl="0" fontAlgn="base"/>
            <a:r>
              <a:rPr lang="en-US" sz="1800" b="1" i="0" u="none" strike="noStrike" dirty="0">
                <a:solidFill>
                  <a:srgbClr val="0E101A"/>
                </a:solidFill>
                <a:effectLst/>
                <a:latin typeface="Arial"/>
                <a:cs typeface="Arial"/>
              </a:rPr>
              <a:t>Supports </a:t>
            </a:r>
            <a:r>
              <a:rPr lang="en-US" sz="1800" b="0" i="0" dirty="0">
                <a:solidFill>
                  <a:srgbClr val="444444"/>
                </a:solidFill>
                <a:effectLst/>
                <a:latin typeface="Arial"/>
                <a:cs typeface="Arial"/>
              </a:rPr>
              <a:t>​</a:t>
            </a:r>
            <a:endParaRPr lang="en-US" b="0" i="0" dirty="0">
              <a:solidFill>
                <a:srgbClr val="444444"/>
              </a:solidFill>
              <a:effectLst/>
              <a:latin typeface="Arial"/>
              <a:cs typeface="Arial"/>
            </a:endParaRPr>
          </a:p>
          <a:p>
            <a:pPr algn="l" rtl="0" fontAlgn="base"/>
            <a:r>
              <a:rPr lang="en-US" sz="1800" b="0" i="0" u="none" strike="noStrike" dirty="0">
                <a:solidFill>
                  <a:srgbClr val="0E101A"/>
                </a:solidFill>
                <a:effectLst/>
                <a:latin typeface="Arial"/>
                <a:cs typeface="Arial"/>
              </a:rPr>
              <a:t>● We aim to create a supportive environment where people feel comfortable sharing. </a:t>
            </a:r>
            <a:r>
              <a:rPr lang="en-US" sz="1800" b="0" i="0" dirty="0">
                <a:solidFill>
                  <a:srgbClr val="444444"/>
                </a:solidFill>
                <a:effectLst/>
                <a:latin typeface="Arial"/>
                <a:cs typeface="Arial"/>
              </a:rPr>
              <a:t>​</a:t>
            </a:r>
            <a:endParaRPr lang="en-US" b="0" i="0" dirty="0">
              <a:solidFill>
                <a:srgbClr val="444444"/>
              </a:solidFill>
              <a:effectLst/>
              <a:latin typeface="Arial"/>
              <a:cs typeface="Arial"/>
            </a:endParaRPr>
          </a:p>
          <a:p>
            <a:pPr algn="l" rtl="0" fontAlgn="base"/>
            <a:r>
              <a:rPr lang="en-US" sz="1800" b="0" i="0" u="none" strike="noStrike" dirty="0">
                <a:solidFill>
                  <a:srgbClr val="0E101A"/>
                </a:solidFill>
                <a:effectLst/>
                <a:latin typeface="Arial"/>
                <a:cs typeface="Arial"/>
              </a:rPr>
              <a:t>● If you need </a:t>
            </a:r>
            <a:r>
              <a:rPr lang="en-US" sz="1800" b="0" i="0" u="sng" dirty="0">
                <a:solidFill>
                  <a:srgbClr val="0E101A"/>
                </a:solidFill>
                <a:effectLst/>
                <a:latin typeface="Arial"/>
                <a:cs typeface="Arial"/>
              </a:rPr>
              <a:t>extra support outside the session,</a:t>
            </a:r>
            <a:r>
              <a:rPr lang="en-US" sz="1800" b="0" i="0" u="none" strike="noStrike" dirty="0">
                <a:solidFill>
                  <a:srgbClr val="0E101A"/>
                </a:solidFill>
                <a:effectLst/>
                <a:latin typeface="Arial"/>
                <a:cs typeface="Arial"/>
              </a:rPr>
              <a:t> please contact the EDI-R office</a:t>
            </a:r>
            <a:endParaRPr lang="en-US" b="0" i="0" dirty="0">
              <a:solidFill>
                <a:srgbClr val="444444"/>
              </a:solidFill>
              <a:effectLst/>
              <a:latin typeface="Arial"/>
              <a:cs typeface="Arial"/>
            </a:endParaRPr>
          </a:p>
          <a:p>
            <a:pPr algn="l" rtl="0" fontAlgn="base"/>
            <a:r>
              <a:rPr lang="en-US" sz="1800" b="0" i="0" dirty="0">
                <a:solidFill>
                  <a:srgbClr val="444444"/>
                </a:solidFill>
                <a:effectLst/>
                <a:latin typeface="Calibri"/>
                <a:cs typeface="Calibri"/>
              </a:rPr>
              <a:t>​</a:t>
            </a:r>
            <a:br>
              <a:rPr lang="en-US" sz="1800" b="0" i="0" dirty="0">
                <a:effectLst/>
                <a:latin typeface="Calibri" panose="020F0502020204030204" pitchFamily="34" charset="0"/>
                <a:cs typeface="Calibri"/>
              </a:rPr>
            </a:b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r>
              <a:rPr lang="en-US" sz="1800" b="0" i="0" u="none" strike="noStrike" dirty="0">
                <a:solidFill>
                  <a:srgbClr val="000000"/>
                </a:solidFill>
                <a:effectLst/>
                <a:latin typeface="Calibri"/>
                <a:cs typeface="Calibri"/>
              </a:rPr>
              <a:t>Thank you in advance for making this commitment to anti-racism competency and capacity building. </a:t>
            </a:r>
            <a:endParaRPr lang="en-US" b="0" i="0" dirty="0">
              <a:solidFill>
                <a:srgbClr val="444444"/>
              </a:solidFill>
              <a:effectLst/>
              <a:latin typeface="Calibri"/>
              <a:cs typeface="Calibri"/>
            </a:endParaRPr>
          </a:p>
          <a:p>
            <a:pPr defTabSz="1634471">
              <a:defRPr/>
            </a:pPr>
            <a:endParaRPr lang="en-US" b="1" dirty="0"/>
          </a:p>
        </p:txBody>
      </p:sp>
    </p:spTree>
    <p:extLst>
      <p:ext uri="{BB962C8B-B14F-4D97-AF65-F5344CB8AC3E}">
        <p14:creationId xmlns:p14="http://schemas.microsoft.com/office/powerpoint/2010/main" val="77464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(0:31)</a:t>
            </a:r>
          </a:p>
          <a:p>
            <a:endParaRPr lang="en-CA" dirty="0"/>
          </a:p>
          <a:p>
            <a:r>
              <a:rPr lang="en-CA" dirty="0"/>
              <a:t>The learning outcomes for this presentation are as follows: </a:t>
            </a:r>
          </a:p>
          <a:p>
            <a:pPr marL="171450" indent="-171450">
              <a:buFont typeface="Arial" panose="020B0604020202020204" pitchFamily="34" charset="0"/>
              <a:buChar char="•"/>
            </a:pPr>
            <a:r>
              <a:rPr lang="en-CA" dirty="0">
                <a:solidFill>
                  <a:srgbClr val="000000"/>
                </a:solidFill>
                <a:effectLst/>
                <a:ea typeface="Times New Roman" panose="02020603050405020304" pitchFamily="18" charset="0"/>
              </a:rPr>
              <a:t>Understand how racism has </a:t>
            </a:r>
            <a:r>
              <a:rPr lang="en-CA" dirty="0">
                <a:solidFill>
                  <a:srgbClr val="000000"/>
                </a:solidFill>
                <a:ea typeface="Times New Roman" panose="02020603050405020304" pitchFamily="18" charset="0"/>
              </a:rPr>
              <a:t>historically manifested </a:t>
            </a:r>
            <a:r>
              <a:rPr lang="en-CA" dirty="0">
                <a:solidFill>
                  <a:srgbClr val="000000"/>
                </a:solidFill>
                <a:effectLst/>
                <a:ea typeface="Times New Roman" panose="02020603050405020304" pitchFamily="18" charset="0"/>
              </a:rPr>
              <a:t>in Canada.</a:t>
            </a:r>
            <a:endParaRPr lang="en-CA" dirty="0">
              <a:solidFill>
                <a:schemeClr val="tx1"/>
              </a:solidFill>
              <a:effectLst/>
              <a:ea typeface="Times New Roman" panose="02020603050405020304" pitchFamily="18" charset="0"/>
            </a:endParaRPr>
          </a:p>
          <a:p>
            <a:pPr marL="171450" indent="-171450">
              <a:buFont typeface="Arial" panose="020B0604020202020204" pitchFamily="34" charset="0"/>
              <a:buChar char="•"/>
            </a:pPr>
            <a:r>
              <a:rPr lang="en-CA" dirty="0">
                <a:solidFill>
                  <a:srgbClr val="000000"/>
                </a:solidFill>
                <a:effectLst/>
                <a:ea typeface="Times New Roman" panose="02020603050405020304" pitchFamily="18" charset="0"/>
              </a:rPr>
              <a:t>Recognize your own positionality and how it effects your response.</a:t>
            </a:r>
            <a:endParaRPr lang="en-CA" dirty="0">
              <a:solidFill>
                <a:schemeClr val="tx1"/>
              </a:solidFill>
              <a:effectLst/>
              <a:ea typeface="Times New Roman" panose="02020603050405020304" pitchFamily="18" charset="0"/>
            </a:endParaRPr>
          </a:p>
          <a:p>
            <a:pPr marL="171450" indent="-171450">
              <a:buFont typeface="Arial" panose="020B0604020202020204" pitchFamily="34" charset="0"/>
              <a:buChar char="•"/>
            </a:pPr>
            <a:r>
              <a:rPr lang="en-CA" dirty="0">
                <a:solidFill>
                  <a:srgbClr val="000000"/>
                </a:solidFill>
                <a:effectLst/>
                <a:ea typeface="Times New Roman" panose="02020603050405020304" pitchFamily="18" charset="0"/>
              </a:rPr>
              <a:t>Unpack </a:t>
            </a:r>
            <a:r>
              <a:rPr lang="en-CA" dirty="0">
                <a:solidFill>
                  <a:srgbClr val="000000"/>
                </a:solidFill>
                <a:ea typeface="Times New Roman" panose="02020603050405020304" pitchFamily="18" charset="0"/>
              </a:rPr>
              <a:t>the different ways d</a:t>
            </a:r>
            <a:r>
              <a:rPr lang="en-CA" dirty="0">
                <a:solidFill>
                  <a:srgbClr val="000000"/>
                </a:solidFill>
                <a:effectLst/>
                <a:ea typeface="Times New Roman" panose="02020603050405020304" pitchFamily="18" charset="0"/>
              </a:rPr>
              <a:t>isclosures of </a:t>
            </a:r>
            <a:r>
              <a:rPr lang="en-CA" dirty="0">
                <a:solidFill>
                  <a:srgbClr val="000000"/>
                </a:solidFill>
                <a:ea typeface="Times New Roman" panose="02020603050405020304" pitchFamily="18" charset="0"/>
              </a:rPr>
              <a:t>r</a:t>
            </a:r>
            <a:r>
              <a:rPr lang="en-CA" dirty="0">
                <a:solidFill>
                  <a:srgbClr val="000000"/>
                </a:solidFill>
                <a:effectLst/>
                <a:ea typeface="Times New Roman" panose="02020603050405020304" pitchFamily="18" charset="0"/>
              </a:rPr>
              <a:t>acism are made and the experiences of making a disclosure.</a:t>
            </a:r>
          </a:p>
          <a:p>
            <a:pPr marL="171450" indent="-171450">
              <a:buFont typeface="Arial" panose="020B0604020202020204" pitchFamily="34" charset="0"/>
              <a:buChar char="•"/>
            </a:pPr>
            <a:r>
              <a:rPr lang="en-CA" dirty="0">
                <a:solidFill>
                  <a:srgbClr val="000000"/>
                </a:solidFill>
                <a:ea typeface="Times New Roman" panose="02020603050405020304" pitchFamily="18" charset="0"/>
              </a:rPr>
              <a:t>Understand </a:t>
            </a:r>
            <a:r>
              <a:rPr lang="en-CA" dirty="0">
                <a:solidFill>
                  <a:srgbClr val="000000"/>
                </a:solidFill>
                <a:effectLst/>
                <a:ea typeface="Times New Roman" panose="02020603050405020304" pitchFamily="18" charset="0"/>
              </a:rPr>
              <a:t>trauma-informed and anti-racist approaches to addressing disclosures of racism.  </a:t>
            </a:r>
            <a:endParaRPr lang="en-CA" dirty="0">
              <a:solidFill>
                <a:schemeClr val="tx1"/>
              </a:solidFill>
              <a:effectLst/>
              <a:ea typeface="Times New Roman" panose="02020603050405020304" pitchFamily="18" charset="0"/>
            </a:endParaRPr>
          </a:p>
          <a:p>
            <a:pPr marL="171450" indent="-171450">
              <a:buFont typeface="Arial" panose="020B0604020202020204" pitchFamily="34" charset="0"/>
              <a:buChar char="•"/>
            </a:pPr>
            <a:r>
              <a:rPr lang="en-CA" dirty="0">
                <a:solidFill>
                  <a:srgbClr val="000000"/>
                </a:solidFill>
                <a:effectLst/>
                <a:ea typeface="Times New Roman" panose="02020603050405020304" pitchFamily="18" charset="0"/>
              </a:rPr>
              <a:t>Develop strategies to address concerns of racism experienced on campus.</a:t>
            </a:r>
            <a:endParaRPr lang="en-CA" dirty="0"/>
          </a:p>
        </p:txBody>
      </p:sp>
    </p:spTree>
    <p:extLst>
      <p:ext uri="{BB962C8B-B14F-4D97-AF65-F5344CB8AC3E}">
        <p14:creationId xmlns:p14="http://schemas.microsoft.com/office/powerpoint/2010/main" val="226706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u="none" strike="noStrike" dirty="0">
                <a:solidFill>
                  <a:srgbClr val="000000"/>
                </a:solidFill>
                <a:effectLst/>
                <a:latin typeface="Calibri"/>
                <a:cs typeface="Calibri"/>
              </a:rPr>
              <a:t>(0:55)</a:t>
            </a:r>
          </a:p>
          <a:p>
            <a:pPr algn="l" rtl="0" fontAlgn="base"/>
            <a:endParaRPr lang="en-CA" sz="1800" b="0" i="0" u="none" strike="noStrike" dirty="0">
              <a:solidFill>
                <a:srgbClr val="000000"/>
              </a:solidFill>
              <a:effectLst/>
              <a:latin typeface="Calibri"/>
              <a:cs typeface="Calibri"/>
            </a:endParaRPr>
          </a:p>
          <a:p>
            <a:pPr algn="l" rtl="0" fontAlgn="base"/>
            <a:r>
              <a:rPr lang="en-CA" sz="1800" b="0" i="0" u="none" strike="noStrike" dirty="0">
                <a:solidFill>
                  <a:srgbClr val="000000"/>
                </a:solidFill>
                <a:effectLst/>
                <a:latin typeface="Calibri"/>
                <a:cs typeface="Calibri"/>
              </a:rPr>
              <a:t>While this portion of the presentation will focus on many historical examples of racism in Canada, it’s important for us to note that racism is alive and well and continues to cause harm to Black, Indigenous, and racialized communities. Racism also impacts our ability as a society to achieve reconciliation and build consistent and strong relationships. </a:t>
            </a:r>
            <a:r>
              <a:rPr lang="en-CA" sz="1800" b="0" i="0" dirty="0">
                <a:solidFill>
                  <a:srgbClr val="444444"/>
                </a:solidFill>
                <a:effectLst/>
                <a:latin typeface="Calibri"/>
                <a:cs typeface="Calibri"/>
              </a:rPr>
              <a:t>​</a:t>
            </a:r>
            <a:endParaRPr lang="en-CA" b="0" i="0" dirty="0">
              <a:solidFill>
                <a:srgbClr val="444444"/>
              </a:solidFill>
              <a:effectLst/>
              <a:latin typeface="Calibri"/>
              <a:cs typeface="Calibri"/>
            </a:endParaRPr>
          </a:p>
          <a:p>
            <a:pPr algn="l" rtl="0" fontAlgn="base"/>
            <a:r>
              <a:rPr lang="en-CA" sz="1800" b="0" i="0" dirty="0">
                <a:solidFill>
                  <a:srgbClr val="444444"/>
                </a:solidFill>
                <a:effectLst/>
                <a:latin typeface="Calibri"/>
                <a:cs typeface="Calibri"/>
              </a:rPr>
              <a:t>​</a:t>
            </a:r>
            <a:endParaRPr lang="en-CA" b="0" i="0" dirty="0">
              <a:solidFill>
                <a:srgbClr val="444444"/>
              </a:solidFill>
              <a:effectLst/>
              <a:latin typeface="Calibri"/>
              <a:cs typeface="Calibri"/>
            </a:endParaRPr>
          </a:p>
          <a:p>
            <a:pPr algn="l" rtl="0" fontAlgn="base"/>
            <a:r>
              <a:rPr lang="en-US" sz="1800" b="0" i="0" u="none" strike="noStrike" dirty="0">
                <a:solidFill>
                  <a:srgbClr val="000000"/>
                </a:solidFill>
                <a:effectLst/>
                <a:latin typeface="Calibri"/>
                <a:cs typeface="Calibri"/>
              </a:rPr>
              <a:t>The reason we draw on history when talking about racism is not purely to talk about the past. It is to help us collectively move conversations about race and racism in present-day society away from discourses that suggest racism is an "isolated incident". Contrary to those ideas, history helps us demonstrate that </a:t>
            </a:r>
            <a:r>
              <a:rPr lang="en-CA" sz="1800" b="0" i="0" u="none" strike="noStrike" dirty="0">
                <a:solidFill>
                  <a:srgbClr val="000000"/>
                </a:solidFill>
                <a:effectLst/>
                <a:latin typeface="Calibri"/>
                <a:cs typeface="Calibri"/>
              </a:rPr>
              <a:t>racism in Canada is an accumulation of discriminatory attitudes directed towards Black, Indigenous, and racialized people that stem most logically from colonization, colonialism, and colonial attitudes.</a:t>
            </a:r>
            <a:r>
              <a:rPr lang="en-CA" sz="1800" b="0" i="0" dirty="0">
                <a:solidFill>
                  <a:srgbClr val="444444"/>
                </a:solidFill>
                <a:effectLst/>
                <a:latin typeface="Calibri"/>
                <a:cs typeface="Calibri"/>
              </a:rPr>
              <a:t>​</a:t>
            </a:r>
          </a:p>
          <a:p>
            <a:pPr algn="l" rtl="0" fontAlgn="base"/>
            <a:endParaRPr lang="en-CA" b="0" i="0" dirty="0">
              <a:solidFill>
                <a:srgbClr val="444444"/>
              </a:solidFill>
              <a:effectLst/>
              <a:latin typeface="Calibri"/>
              <a:cs typeface="Calibri"/>
            </a:endParaRPr>
          </a:p>
          <a:p>
            <a:endParaRPr lang="en-CA" dirty="0"/>
          </a:p>
        </p:txBody>
      </p:sp>
    </p:spTree>
    <p:extLst>
      <p:ext uri="{BB962C8B-B14F-4D97-AF65-F5344CB8AC3E}">
        <p14:creationId xmlns:p14="http://schemas.microsoft.com/office/powerpoint/2010/main" val="197790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201F1E"/>
                </a:solidFill>
                <a:effectLst/>
                <a:latin typeface="Calibri"/>
                <a:cs typeface="Calibri"/>
              </a:rPr>
              <a:t>(5:35)</a:t>
            </a:r>
          </a:p>
          <a:p>
            <a:pPr algn="l" rtl="0" fontAlgn="base"/>
            <a:endParaRPr lang="en-US" sz="1800" b="1" i="0" u="sng" strike="noStrike" dirty="0">
              <a:solidFill>
                <a:srgbClr val="201F1E"/>
              </a:solidFill>
              <a:effectLst/>
              <a:latin typeface="Calibri"/>
              <a:cs typeface="Calibri"/>
            </a:endParaRPr>
          </a:p>
          <a:p>
            <a:pPr algn="l" rtl="0" fontAlgn="base"/>
            <a:r>
              <a:rPr lang="en-US" sz="1800" b="1" i="0" u="sng" strike="noStrike" dirty="0">
                <a:solidFill>
                  <a:srgbClr val="201F1E"/>
                </a:solidFill>
                <a:effectLst/>
                <a:latin typeface="Calibri"/>
                <a:cs typeface="Calibri"/>
              </a:rPr>
              <a:t>Colonization</a:t>
            </a:r>
            <a:r>
              <a:rPr lang="en-US" sz="1800" b="1" i="0" u="none" strike="noStrike" dirty="0">
                <a:solidFill>
                  <a:srgbClr val="201F1E"/>
                </a:solidFill>
                <a:effectLst/>
                <a:latin typeface="Calibri"/>
                <a:cs typeface="Calibri"/>
              </a:rPr>
              <a:t> </a:t>
            </a:r>
          </a:p>
          <a:p>
            <a:pPr algn="l" rtl="0" fontAlgn="base"/>
            <a:r>
              <a:rPr lang="en-US" sz="1800" b="0" i="0" u="none" strike="noStrike" dirty="0">
                <a:solidFill>
                  <a:srgbClr val="201F1E"/>
                </a:solidFill>
                <a:effectLst/>
                <a:latin typeface="Calibri"/>
                <a:cs typeface="Calibri"/>
              </a:rPr>
              <a:t>Colonialism in what is now called Canada began in the 16</a:t>
            </a:r>
            <a:r>
              <a:rPr lang="en-US" sz="1800" b="0" i="0" u="none" strike="noStrike" baseline="30000" dirty="0">
                <a:solidFill>
                  <a:srgbClr val="201F1E"/>
                </a:solidFill>
                <a:effectLst/>
                <a:latin typeface="Calibri"/>
                <a:cs typeface="Calibri"/>
              </a:rPr>
              <a:t>th</a:t>
            </a:r>
            <a:r>
              <a:rPr lang="en-US" sz="1800" b="0" i="0" u="none" strike="noStrike" dirty="0">
                <a:solidFill>
                  <a:srgbClr val="201F1E"/>
                </a:solidFill>
                <a:effectLst/>
                <a:latin typeface="Calibri"/>
                <a:cs typeface="Calibri"/>
              </a:rPr>
              <a:t> century when a group of European settlers migrated to North America, took over and then began to dictate Indigenous Peoples, imposing their values, religions, laws and policies (Wilson &amp; Hodgson, 2018). Before, Indigenous Peoples lived on the land for thousands of years with their own diverse cultures and civilizations. Since colonialism, Canada has constantly shifted their laws and policies to ensure that Indigenous, Black, and racialized people were, and continue to be, excluded and regulated.  </a:t>
            </a:r>
            <a:r>
              <a:rPr lang="en-CA" sz="1800" b="0" i="0" dirty="0">
                <a:solidFill>
                  <a:srgbClr val="444444"/>
                </a:solidFill>
                <a:effectLst/>
                <a:latin typeface="Calibri"/>
                <a:cs typeface="Calibri"/>
              </a:rPr>
              <a:t>​</a:t>
            </a:r>
            <a:endParaRPr lang="en-CA" b="0" i="0" dirty="0">
              <a:solidFill>
                <a:srgbClr val="444444"/>
              </a:solidFill>
              <a:effectLst/>
              <a:latin typeface="Calibri"/>
              <a:cs typeface="Calibri"/>
            </a:endParaRPr>
          </a:p>
          <a:p>
            <a:pPr algn="l" rtl="0" fontAlgn="base"/>
            <a:r>
              <a:rPr lang="en-CA" sz="1800" b="0" i="0" dirty="0">
                <a:solidFill>
                  <a:srgbClr val="444444"/>
                </a:solidFill>
                <a:effectLst/>
                <a:latin typeface="Calibri"/>
                <a:cs typeface="Calibri"/>
              </a:rPr>
              <a:t>​</a:t>
            </a:r>
            <a:endParaRPr lang="en-CA" sz="1200" b="0" i="0" u="none" strike="noStrike" dirty="0">
              <a:solidFill>
                <a:srgbClr val="444444"/>
              </a:solidFill>
              <a:effectLst/>
              <a:latin typeface="Calibri"/>
              <a:cs typeface="Calibri"/>
            </a:endParaRPr>
          </a:p>
          <a:p>
            <a:pPr algn="l" rtl="0" fontAlgn="base"/>
            <a:r>
              <a:rPr lang="en-US" sz="1800" b="1" i="0" u="sng" strike="noStrike" dirty="0">
                <a:solidFill>
                  <a:srgbClr val="000000"/>
                </a:solidFill>
                <a:effectLst/>
                <a:latin typeface="Muli"/>
              </a:rPr>
              <a:t>Slavery  (1628-1800s)</a:t>
            </a:r>
            <a:r>
              <a:rPr lang="en-US" sz="1800" b="1" i="0" u="sng" dirty="0">
                <a:solidFill>
                  <a:srgbClr val="444444"/>
                </a:solidFill>
                <a:effectLst/>
                <a:latin typeface="Muli"/>
              </a:rPr>
              <a:t>​</a:t>
            </a:r>
            <a:endParaRPr lang="en-US" sz="1800" b="1" i="0" u="sng" strike="noStrike"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Muli"/>
              </a:rPr>
              <a:t>Beginning in the 1600s, both Black and Indigenous peoples were enslaved under the British Empire in Canada. Though abolished in 1834 in Canada, systemic forms of discrimination and oppression continued through acts of violence and segregation, such as Africville and indentured servitude. During this time, the Anti-Slavery Society of Canada was formed and remained active through the 1860s as abolitionist sympathizers increased in number.</a:t>
            </a:r>
            <a:r>
              <a:rPr lang="en-US" sz="1800" b="0" i="0" dirty="0">
                <a:solidFill>
                  <a:srgbClr val="444444"/>
                </a:solidFill>
                <a:effectLst/>
                <a:latin typeface="Muli"/>
              </a:rPr>
              <a:t>​</a:t>
            </a:r>
            <a:endParaRPr lang="en-US" sz="1800" b="0" i="0" u="none" dirty="0">
              <a:solidFill>
                <a:srgbClr val="444444"/>
              </a:solidFill>
              <a:effectLst/>
              <a:latin typeface="Muli"/>
            </a:endParaRPr>
          </a:p>
          <a:p>
            <a:pPr algn="l" rtl="0" fontAlgn="base"/>
            <a:endParaRPr lang="en-US" sz="1800" b="0" i="0" u="none" dirty="0">
              <a:solidFill>
                <a:srgbClr val="444444"/>
              </a:solidFill>
              <a:effectLst/>
              <a:latin typeface="Muli"/>
            </a:endParaRPr>
          </a:p>
          <a:p>
            <a:pPr algn="l" rtl="0" fontAlgn="base"/>
            <a:r>
              <a:rPr lang="en-US" sz="1800" b="1" i="0" u="sng" dirty="0">
                <a:solidFill>
                  <a:srgbClr val="444444"/>
                </a:solidFill>
                <a:effectLst/>
                <a:latin typeface="Muli"/>
              </a:rPr>
              <a:t>Indian </a:t>
            </a:r>
            <a:r>
              <a:rPr lang="en-US" sz="1800" b="1" i="0" u="sng" dirty="0">
                <a:solidFill>
                  <a:srgbClr val="444444"/>
                </a:solidFill>
                <a:effectLst/>
                <a:latin typeface="Arial" panose="020B0604020202020204" pitchFamily="34" charset="0"/>
              </a:rPr>
              <a:t>Act (1876-Present)</a:t>
            </a:r>
            <a:endParaRPr lang="en-US" sz="1200" b="0" i="0" u="none" strike="noStrike"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Muli"/>
              </a:rPr>
              <a:t>The Indian Act was created by the Canadian federal government in 1876 with the intention of assimilation and removing First Nations Peoples of their culture, legally enabling trauma &amp; human rights violations against generations of First Nations Peoples. </a:t>
            </a:r>
          </a:p>
          <a:p>
            <a:pPr algn="l" rtl="0" fontAlgn="base"/>
            <a:r>
              <a:rPr lang="en-US" sz="1800" b="0" i="0" u="none" strike="noStrike" dirty="0">
                <a:solidFill>
                  <a:srgbClr val="000000"/>
                </a:solidFill>
                <a:effectLst/>
                <a:latin typeface="Muli"/>
              </a:rPr>
              <a:t>The Act defined who was considered “Indian” under the law while simultaneously making it illegal for First Nations Peoples to practice their culture, governance structures, and religious ceremonies. </a:t>
            </a:r>
            <a:endParaRPr lang="en-US" sz="1800" b="0" i="0" u="none" strike="noStrike" dirty="0">
              <a:solidFill>
                <a:srgbClr val="444444"/>
              </a:solidFill>
              <a:effectLst/>
              <a:latin typeface="Arial" panose="020B0604020202020204" pitchFamily="34" charset="0"/>
            </a:endParaRPr>
          </a:p>
          <a:p>
            <a:pPr algn="l" rtl="0" fontAlgn="base"/>
            <a:endParaRPr lang="en-US" sz="1800" b="0" i="0" u="none" strike="noStrike" dirty="0">
              <a:solidFill>
                <a:srgbClr val="444444"/>
              </a:solidFill>
              <a:effectLst/>
              <a:latin typeface="Arial" panose="020B0604020202020204" pitchFamily="34" charset="0"/>
            </a:endParaRPr>
          </a:p>
          <a:p>
            <a:pPr algn="l" rtl="0" fontAlgn="base"/>
            <a:r>
              <a:rPr lang="en-US" sz="1800" b="1" i="0" u="sng" strike="noStrike" dirty="0">
                <a:solidFill>
                  <a:srgbClr val="444444"/>
                </a:solidFill>
                <a:effectLst/>
                <a:latin typeface="Arial" panose="020B0604020202020204" pitchFamily="34" charset="0"/>
              </a:rPr>
              <a:t>Indigenous Reserve Confinement (1885-Present) </a:t>
            </a:r>
          </a:p>
          <a:p>
            <a:pPr algn="l" rtl="0" fontAlgn="base"/>
            <a:r>
              <a:rPr lang="en-US" sz="1800" b="0" i="0" u="none" strike="noStrike" dirty="0">
                <a:solidFill>
                  <a:srgbClr val="000000"/>
                </a:solidFill>
                <a:effectLst/>
                <a:latin typeface="Muli"/>
              </a:rPr>
              <a:t>The Department of Indian Affairs instituted a pass system whereby Indigenous people were confined to reserves except with permission. Additionally, Indigenous people could not conduct trade with outsiders. These restrictions would remain in place until 1951, and they form and frame the Indigenous reserve systems that we have today.</a:t>
            </a:r>
            <a:r>
              <a:rPr lang="en-US" sz="1800" b="0" i="0" dirty="0">
                <a:solidFill>
                  <a:srgbClr val="444444"/>
                </a:solidFill>
                <a:effectLst/>
                <a:latin typeface="Muli"/>
              </a:rPr>
              <a:t>​</a:t>
            </a:r>
            <a:endParaRPr lang="en-US" sz="1800" b="1" i="0" u="sng" strike="noStrike" dirty="0">
              <a:solidFill>
                <a:srgbClr val="000000"/>
              </a:solidFill>
              <a:effectLst/>
              <a:latin typeface="Muli"/>
            </a:endParaRPr>
          </a:p>
          <a:p>
            <a:pPr algn="l" rtl="0" fontAlgn="base"/>
            <a:endParaRPr lang="en-US" sz="1800" b="1" i="0" u="sng" strike="noStrike" dirty="0">
              <a:solidFill>
                <a:srgbClr val="000000"/>
              </a:solidFill>
              <a:effectLst/>
              <a:latin typeface="Muli"/>
            </a:endParaRPr>
          </a:p>
          <a:p>
            <a:pPr algn="l" rtl="0" fontAlgn="base"/>
            <a:r>
              <a:rPr lang="en-US" sz="1800" b="1" i="0" u="sng" strike="noStrike" dirty="0">
                <a:solidFill>
                  <a:srgbClr val="000000"/>
                </a:solidFill>
                <a:effectLst/>
                <a:latin typeface="Muli"/>
              </a:rPr>
              <a:t>Residential Schools (1886-1996)</a:t>
            </a:r>
            <a:r>
              <a:rPr lang="en-US" sz="1800" b="1" i="0" u="sng" dirty="0">
                <a:solidFill>
                  <a:srgbClr val="444444"/>
                </a:solidFill>
                <a:effectLst/>
                <a:latin typeface="Muli"/>
              </a:rPr>
              <a:t>​</a:t>
            </a:r>
            <a:endParaRPr lang="en-US" sz="1800" b="1" i="0" u="sng" strike="noStrike" dirty="0">
              <a:solidFill>
                <a:srgbClr val="444444"/>
              </a:solidFill>
              <a:effectLst/>
              <a:latin typeface="Arial" panose="020B0604020202020204" pitchFamily="34" charset="0"/>
              <a:cs typeface="+mn-cs"/>
            </a:endParaRPr>
          </a:p>
          <a:p>
            <a:pPr algn="l" rtl="0" fontAlgn="base"/>
            <a:r>
              <a:rPr lang="en-US" sz="1800" b="0" i="0" u="none" strike="noStrike" dirty="0">
                <a:solidFill>
                  <a:srgbClr val="000000"/>
                </a:solidFill>
                <a:effectLst/>
                <a:latin typeface="Calibri"/>
                <a:cs typeface="Calibri"/>
              </a:rPr>
              <a:t>Beginning in 1831 and continuing until 1996, more than 150, 000 Indigenous children attended the residential "school" system - a system built by the Catholic church and Canadian government for the primary purpose of removing Indigenous children from their homes to destroy their culture, and assimilate them so that they no longer exist as distinct peoples</a:t>
            </a:r>
            <a:r>
              <a:rPr lang="en-US" sz="1800" b="0" i="0" dirty="0">
                <a:solidFill>
                  <a:srgbClr val="444444"/>
                </a:solidFill>
                <a:effectLst/>
                <a:latin typeface="Calibri"/>
                <a:cs typeface="Calibri"/>
              </a:rPr>
              <a:t>​. Characterized as a cultural genocide, these children lacked role models, were not shown affection, and often faced both physical and sexual abuse. </a:t>
            </a:r>
          </a:p>
          <a:p>
            <a:pPr algn="l" rtl="0" fontAlgn="base"/>
            <a:r>
              <a:rPr lang="en-US" sz="1800" b="0" i="0" dirty="0">
                <a:solidFill>
                  <a:srgbClr val="444444"/>
                </a:solidFill>
                <a:effectLst/>
                <a:latin typeface="Calibri"/>
                <a:cs typeface="Calibri"/>
              </a:rPr>
              <a:t>Underfunded and overcrowded due to mandated attendance through the Indian Act, these institutions failed to provide children with a quality education, punished children harshly, and isolated children from their families. </a:t>
            </a:r>
            <a:endParaRPr lang="en-US" sz="1800" b="0" i="0" u="none" strike="noStrike" dirty="0">
              <a:solidFill>
                <a:srgbClr val="444444"/>
              </a:solidFill>
              <a:effectLst/>
              <a:latin typeface="Calibri"/>
              <a:cs typeface="Calibri"/>
            </a:endParaRPr>
          </a:p>
          <a:p>
            <a:pPr algn="l" rtl="0" fontAlgn="base"/>
            <a:endParaRPr lang="en-US" sz="1800" b="0" i="0" u="none" strike="noStrike" dirty="0">
              <a:solidFill>
                <a:srgbClr val="444444"/>
              </a:solidFill>
              <a:effectLst/>
              <a:latin typeface="Calibri"/>
              <a:cs typeface="Calibri"/>
            </a:endParaRPr>
          </a:p>
          <a:p>
            <a:pPr algn="l" rtl="0" fontAlgn="base"/>
            <a:r>
              <a:rPr lang="en-US" sz="1800" b="0" i="0" u="none" strike="noStrike" dirty="0">
                <a:solidFill>
                  <a:srgbClr val="000000"/>
                </a:solidFill>
                <a:effectLst/>
                <a:latin typeface="Muli"/>
              </a:rPr>
              <a:t>(5:35) </a:t>
            </a:r>
          </a:p>
          <a:p>
            <a:pPr algn="l" rtl="0" fontAlgn="base"/>
            <a:endParaRPr lang="en-US" sz="1800" b="1" i="0" u="sng" strike="noStrike" dirty="0">
              <a:solidFill>
                <a:srgbClr val="000000"/>
              </a:solidFill>
              <a:effectLst/>
              <a:latin typeface="Muli"/>
            </a:endParaRPr>
          </a:p>
          <a:p>
            <a:pPr algn="l" rtl="0" fontAlgn="base"/>
            <a:r>
              <a:rPr lang="en-US" sz="1800" b="1" i="0" u="sng" strike="noStrike" dirty="0">
                <a:solidFill>
                  <a:srgbClr val="000000"/>
                </a:solidFill>
                <a:effectLst/>
                <a:latin typeface="Muli"/>
              </a:rPr>
              <a:t>Chinese Head Tax (1995-1949) </a:t>
            </a:r>
          </a:p>
          <a:p>
            <a:pPr algn="l" rtl="0" fontAlgn="base"/>
            <a:r>
              <a:rPr lang="en-US" sz="1800" b="0" i="0" u="none" strike="noStrike" dirty="0">
                <a:solidFill>
                  <a:srgbClr val="000000"/>
                </a:solidFill>
                <a:effectLst/>
                <a:latin typeface="Muli"/>
              </a:rPr>
              <a:t>In 1881 – 1885, there was an increase in Chinese immigration to Canada due to their prominence in building the Canadian Pacific Railway. Chinese workers were not paid adequately and faced stereotypes deeming them unclean, lacking morality, and threatening to Canadian health and safety. The “Chinese Head Tax” took effect immediately after Canadian Pacific Railway was complete. The Chinese Immigration Act of 1885 required Chinese immigrants to pay a “head tax” of $50, which was subsequently increased to $100 in 1900 and $500 in 1903. This resulted in the families of male Chinese workers being excluded from entering and settling in Canada. This is an example of a racist immigration policy implemented in Canada. </a:t>
            </a:r>
          </a:p>
          <a:p>
            <a:pPr algn="l" rtl="0" fontAlgn="base"/>
            <a:br>
              <a:rPr lang="en-US" sz="1800" b="0" i="0" dirty="0">
                <a:effectLst/>
                <a:latin typeface="Muli"/>
              </a:rPr>
            </a:br>
            <a:r>
              <a:rPr lang="en-CA" sz="1800" b="1" i="0" u="sng" strike="noStrike" dirty="0">
                <a:solidFill>
                  <a:srgbClr val="000000"/>
                </a:solidFill>
                <a:effectLst/>
                <a:latin typeface="Muli"/>
              </a:rPr>
              <a:t>Japanese Internment Camps (1941-1949)</a:t>
            </a:r>
            <a:r>
              <a:rPr lang="en-US" sz="1800" b="1" i="0" u="sng" dirty="0">
                <a:solidFill>
                  <a:srgbClr val="444444"/>
                </a:solidFill>
                <a:effectLst/>
                <a:latin typeface="Muli"/>
              </a:rPr>
              <a:t>​</a:t>
            </a:r>
            <a:endParaRPr lang="en-US" sz="1800" b="1" i="0" u="sng" strike="noStrike"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Beginning in 1942, 23,000 Japanese Canadians were forcibly removed from their homes and placed into inhumane internment camps under the declaration that they were a threat to Canada's military engagements based on their racial identity</a:t>
            </a:r>
            <a:r>
              <a:rPr lang="en-US" sz="1800" b="0" i="0" dirty="0">
                <a:solidFill>
                  <a:srgbClr val="444444"/>
                </a:solidFill>
                <a:effectLst/>
                <a:latin typeface="Calibri" panose="020F0502020204030204" pitchFamily="34" charset="0"/>
              </a:rPr>
              <a:t>​. Placed into internment camps, these individuals were exposed to frigid weather conditions, as well as a lack of proper housing, food, clothing, and education. Individuals were forced to hand over their personal belongings and property to be sold, separated from their families, and forced to work in intense </a:t>
            </a:r>
            <a:r>
              <a:rPr lang="en-US" sz="1800" b="0" i="0" dirty="0" err="1">
                <a:solidFill>
                  <a:srgbClr val="444444"/>
                </a:solidFill>
                <a:effectLst/>
                <a:latin typeface="Calibri" panose="020F0502020204030204" pitchFamily="34" charset="0"/>
              </a:rPr>
              <a:t>labour</a:t>
            </a:r>
            <a:r>
              <a:rPr lang="en-US" sz="1800" b="0" i="0" dirty="0">
                <a:solidFill>
                  <a:srgbClr val="444444"/>
                </a:solidFill>
                <a:effectLst/>
                <a:latin typeface="Calibri" panose="020F0502020204030204" pitchFamily="34" charset="0"/>
              </a:rPr>
              <a:t> camps. </a:t>
            </a:r>
            <a:endParaRPr lang="en-US" sz="1800" b="0" i="0" dirty="0">
              <a:solidFill>
                <a:srgbClr val="444444"/>
              </a:solidFill>
              <a:effectLst/>
              <a:latin typeface="Arial" panose="020B0604020202020204" pitchFamily="34" charset="0"/>
            </a:endParaRPr>
          </a:p>
          <a:p>
            <a:pPr algn="l" rtl="0" fontAlgn="base"/>
            <a:r>
              <a:rPr lang="en-CA" sz="1800" b="0" i="0" dirty="0">
                <a:solidFill>
                  <a:srgbClr val="444444"/>
                </a:solidFill>
                <a:effectLst/>
                <a:latin typeface="Calibri" panose="020F0502020204030204" pitchFamily="34" charset="0"/>
              </a:rPr>
              <a:t>​</a:t>
            </a:r>
            <a:endParaRPr lang="en-CA" sz="1800" b="0" i="0" dirty="0">
              <a:solidFill>
                <a:srgbClr val="444444"/>
              </a:solidFill>
              <a:effectLst/>
              <a:latin typeface="Arial" panose="020B0604020202020204" pitchFamily="34" charset="0"/>
            </a:endParaRPr>
          </a:p>
          <a:p>
            <a:pPr algn="l" rtl="0" fontAlgn="base"/>
            <a:r>
              <a:rPr lang="en-CA" sz="1800" b="0" i="0" u="none" strike="noStrike" dirty="0">
                <a:solidFill>
                  <a:srgbClr val="000000"/>
                </a:solidFill>
                <a:effectLst/>
                <a:latin typeface="Calibri" panose="020F0502020204030204" pitchFamily="34" charset="0"/>
              </a:rPr>
              <a:t>Ultimately, when going through this history, my point is to bring attention to the fact that far too often when talking about race and racism we hear, “racism does not exist in Canada”, or that “it’s not as bad as it was” because everyone has an opportunity to be a participant in society. However, we as a society need to normalize that racism is violence and that our society has and continues to demonstrate harm in the form of physical, phycological, emotional, and verbal violence against Black, Indigenous, and racialized communities.</a:t>
            </a:r>
            <a:r>
              <a:rPr lang="en-CA" sz="1800" b="0" i="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dirty="0">
                <a:solidFill>
                  <a:srgbClr val="000000"/>
                </a:solidFill>
                <a:effectLst/>
                <a:latin typeface="Calibri"/>
                <a:cs typeface="Calibri"/>
              </a:rPr>
              <a:t>Source: </a:t>
            </a:r>
            <a:r>
              <a:rPr lang="en-CA" sz="1800" b="0" i="0" u="sng" strike="noStrike" dirty="0">
                <a:solidFill>
                  <a:srgbClr val="353535"/>
                </a:solidFill>
                <a:effectLst/>
                <a:latin typeface="Calibri"/>
                <a:cs typeface="Calibri"/>
                <a:hlinkClick r:id="rId3"/>
              </a:rPr>
              <a:t>There’s No Racism in Canada – A Timeline – Parris Consulting</a:t>
            </a:r>
            <a:r>
              <a:rPr lang="en-CA" sz="1800" b="0" i="0" dirty="0">
                <a:solidFill>
                  <a:srgbClr val="444444"/>
                </a:solidFill>
                <a:effectLst/>
                <a:latin typeface="Calibri"/>
                <a:cs typeface="Calibri"/>
              </a:rPr>
              <a:t>​</a:t>
            </a:r>
            <a:endParaRPr lang="en-CA" b="0" i="0" dirty="0">
              <a:solidFill>
                <a:srgbClr val="444444"/>
              </a:solidFill>
              <a:effectLst/>
              <a:latin typeface="Calibri"/>
              <a:cs typeface="Calibri"/>
            </a:endParaRPr>
          </a:p>
          <a:p>
            <a:pPr algn="l" rtl="0" fontAlgn="base"/>
            <a:r>
              <a:rPr lang="en-US" sz="1800" b="0" i="0" u="sng" strike="noStrike" dirty="0">
                <a:solidFill>
                  <a:srgbClr val="353535"/>
                </a:solidFill>
                <a:effectLst/>
                <a:latin typeface="Calibri"/>
                <a:cs typeface="Calibri"/>
                <a:hlinkClick r:id="rId4"/>
              </a:rPr>
              <a:t>History of Racism in Canada - Anti-Racism Learning Toolkit - Library and Academic Services at RRC Polytech</a:t>
            </a:r>
            <a:r>
              <a:rPr lang="en-CA" sz="1800" b="0" i="0" dirty="0">
                <a:solidFill>
                  <a:srgbClr val="444444"/>
                </a:solidFill>
                <a:effectLst/>
                <a:latin typeface="Calibri"/>
                <a:cs typeface="Calibri"/>
              </a:rPr>
              <a:t>​</a:t>
            </a:r>
            <a:endParaRPr lang="en-CA" b="0" i="0" dirty="0">
              <a:solidFill>
                <a:srgbClr val="444444"/>
              </a:solidFill>
              <a:effectLst/>
              <a:latin typeface="Calibri"/>
              <a:cs typeface="Calibri"/>
            </a:endParaRPr>
          </a:p>
          <a:p>
            <a:pPr algn="l" rtl="0" fontAlgn="base"/>
            <a:r>
              <a:rPr lang="en-US" sz="1800" b="0" i="0" dirty="0">
                <a:solidFill>
                  <a:srgbClr val="444444"/>
                </a:solidFill>
                <a:effectLst/>
                <a:latin typeface="Muli"/>
              </a:rPr>
              <a:t>​</a:t>
            </a:r>
            <a:endParaRPr lang="en-US" b="0" i="0" dirty="0">
              <a:solidFill>
                <a:srgbClr val="444444"/>
              </a:solidFill>
              <a:effectLst/>
              <a:latin typeface="Calibri" panose="020F0502020204030204" pitchFamily="34" charset="0"/>
            </a:endParaRPr>
          </a:p>
          <a:p>
            <a:endParaRPr lang="en-CA" dirty="0"/>
          </a:p>
          <a:p>
            <a:endParaRPr lang="en-CA" dirty="0"/>
          </a:p>
          <a:p>
            <a:endParaRPr lang="en-US" b="0" i="0" dirty="0">
              <a:effectLst/>
              <a:latin typeface="Muli"/>
            </a:endParaRPr>
          </a:p>
        </p:txBody>
      </p:sp>
    </p:spTree>
    <p:extLst>
      <p:ext uri="{BB962C8B-B14F-4D97-AF65-F5344CB8AC3E}">
        <p14:creationId xmlns:p14="http://schemas.microsoft.com/office/powerpoint/2010/main" val="1457252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a:t>(1:37)</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When engaging with the previous slide, what were your initial reactions to learning about the history of racism in Canada? </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Ask yourself: What stands out about these events? </a:t>
            </a:r>
          </a:p>
          <a:p>
            <a:pPr marL="0" indent="0">
              <a:buFont typeface="Arial" panose="020B0604020202020204" pitchFamily="34" charset="0"/>
              <a:buNone/>
            </a:pPr>
            <a:r>
              <a:rPr lang="en-US" sz="1800" b="0" i="0" dirty="0">
                <a:solidFill>
                  <a:srgbClr val="000000"/>
                </a:solidFill>
                <a:effectLst/>
                <a:latin typeface="Calibri" panose="020F0502020204030204" pitchFamily="34" charset="0"/>
              </a:rPr>
              <a:t>When looking at how these historic events interact with disclosures, we can see that the impacts these events have are not individual. Though each of them may have taken up an individual space in history, they all can collectively be seen as reinforcing systems and ideologies of racism in Canada. These events are not interpersonal issues that are bound to one specific time in history or one specific generation of people that “were mean” or “who didn’t understand”. They are not limited to one person, one incident, or one situation/context. </a:t>
            </a:r>
          </a:p>
          <a:p>
            <a:pPr marL="0" indent="0">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indent="0">
              <a:buFont typeface="Arial" panose="020B0604020202020204" pitchFamily="34" charset="0"/>
              <a:buNone/>
            </a:pPr>
            <a:r>
              <a:rPr lang="en-US" sz="1800" b="0" i="0" dirty="0">
                <a:solidFill>
                  <a:srgbClr val="000000"/>
                </a:solidFill>
                <a:effectLst/>
                <a:latin typeface="Calibri" panose="020F0502020204030204" pitchFamily="34" charset="0"/>
              </a:rPr>
              <a:t>Also, ask yourself: How might these events impact disclosures of racism? </a:t>
            </a:r>
          </a:p>
          <a:p>
            <a:pPr marL="0" indent="0">
              <a:buFont typeface="Arial" panose="020B0604020202020204" pitchFamily="34" charset="0"/>
              <a:buNone/>
            </a:pPr>
            <a:r>
              <a:rPr lang="en-US" sz="1800" b="0" i="0" dirty="0">
                <a:solidFill>
                  <a:srgbClr val="000000"/>
                </a:solidFill>
                <a:effectLst/>
                <a:latin typeface="Calibri" panose="020F0502020204030204" pitchFamily="34" charset="0"/>
              </a:rPr>
              <a:t>It is important that we reflect on these collective instances, as like history, the disclosures you are receiving or engaging with are not interpersonal or limited to the specific people involved; they occur because of historical systems and ideologies of oppression that have consistently been reinforced. Thus, as we will touch on later, it is foundational that when receiving disclosures, we are aware of the history and collective events that precede them, recognizing the influence that these may have and understanding the disclosure itself not as an isolated incident, but an incident that is rooted in the history of racism in Canada and how it has influenced and structured society and societal institutions. </a:t>
            </a:r>
            <a:endParaRPr lang="en-CA" i="0" dirty="0"/>
          </a:p>
        </p:txBody>
      </p:sp>
    </p:spTree>
    <p:extLst>
      <p:ext uri="{BB962C8B-B14F-4D97-AF65-F5344CB8AC3E}">
        <p14:creationId xmlns:p14="http://schemas.microsoft.com/office/powerpoint/2010/main" val="405807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(7:24)</a:t>
            </a:r>
          </a:p>
          <a:p>
            <a:endParaRPr lang="en-US" dirty="0">
              <a:cs typeface="Calibri"/>
            </a:endParaRPr>
          </a:p>
          <a:p>
            <a:r>
              <a:rPr lang="en-US" dirty="0">
                <a:cs typeface="Calibri"/>
              </a:rPr>
              <a:t>https://</a:t>
            </a:r>
            <a:r>
              <a:rPr lang="en-US" dirty="0" err="1">
                <a:cs typeface="Calibri"/>
              </a:rPr>
              <a:t>www.youtube.com</a:t>
            </a:r>
            <a:r>
              <a:rPr lang="en-US" dirty="0">
                <a:cs typeface="Calibri"/>
              </a:rPr>
              <a:t>/</a:t>
            </a:r>
            <a:r>
              <a:rPr lang="en-US" dirty="0" err="1">
                <a:cs typeface="Calibri"/>
              </a:rPr>
              <a:t>watch?v</a:t>
            </a:r>
            <a:r>
              <a:rPr lang="en-US" dirty="0">
                <a:cs typeface="Calibri"/>
              </a:rPr>
              <a:t>=lQ_8eOaiz8o&amp;t=4s&amp;ab_channel=Othering%26BelongingInstitute</a:t>
            </a:r>
          </a:p>
        </p:txBody>
      </p:sp>
    </p:spTree>
    <p:extLst>
      <p:ext uri="{BB962C8B-B14F-4D97-AF65-F5344CB8AC3E}">
        <p14:creationId xmlns:p14="http://schemas.microsoft.com/office/powerpoint/2010/main" val="62829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(9:58)</a:t>
            </a:r>
          </a:p>
          <a:p>
            <a:endParaRPr lang="en-US" dirty="0"/>
          </a:p>
          <a:p>
            <a:r>
              <a:rPr lang="en-US" dirty="0"/>
              <a:t>https://</a:t>
            </a:r>
            <a:r>
              <a:rPr lang="en-US" dirty="0" err="1"/>
              <a:t>www.youtube.com</a:t>
            </a:r>
            <a:r>
              <a:rPr lang="en-US" dirty="0"/>
              <a:t>/</a:t>
            </a:r>
            <a:r>
              <a:rPr lang="en-US" dirty="0" err="1"/>
              <a:t>watch?v</a:t>
            </a:r>
            <a:r>
              <a:rPr lang="en-US" dirty="0"/>
              <a:t>=7GmX5stT9rU&amp;ab_channel=</a:t>
            </a:r>
            <a:r>
              <a:rPr lang="en-US" dirty="0" err="1"/>
              <a:t>CBCNews</a:t>
            </a:r>
            <a:endParaRPr lang="en-US" dirty="0"/>
          </a:p>
        </p:txBody>
      </p:sp>
    </p:spTree>
    <p:extLst>
      <p:ext uri="{BB962C8B-B14F-4D97-AF65-F5344CB8AC3E}">
        <p14:creationId xmlns:p14="http://schemas.microsoft.com/office/powerpoint/2010/main" val="4257783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02A54EC-0102-8E46-A19B-795E355AB0A4}" type="datetime1">
              <a:rPr lang="en-CA" smtClean="0"/>
              <a:t>2024-02-15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atin typeface="Arial" panose="020B0604020202020204" pitchFamily="34" charset="0"/>
                <a:cs typeface="Arial" panose="020B0604020202020204" pitchFamily="34" charset="0"/>
              </a:defRPr>
            </a:lvl1pPr>
            <a:lvl2pPr marL="685800" indent="-228600">
              <a:spcBef>
                <a:spcPts val="800"/>
              </a:spcBef>
              <a:spcAft>
                <a:spcPts val="800"/>
              </a:spcAft>
              <a:buFont typeface="Wingdings" charset="2"/>
              <a:buChar char="§"/>
              <a:defRPr sz="1800">
                <a:latin typeface="Arial" panose="020B0604020202020204" pitchFamily="34" charset="0"/>
                <a:cs typeface="Arial" panose="020B0604020202020204" pitchFamily="34" charset="0"/>
              </a:defRPr>
            </a:lvl2pPr>
            <a:lvl3pPr marL="1143000" indent="-228600">
              <a:spcBef>
                <a:spcPts val="800"/>
              </a:spcBef>
              <a:spcAft>
                <a:spcPts val="800"/>
              </a:spcAft>
              <a:buFont typeface="Wingdings" charset="2"/>
              <a:buChar char="§"/>
              <a:defRPr sz="1600">
                <a:latin typeface="Arial" panose="020B0604020202020204" pitchFamily="34" charset="0"/>
                <a:cs typeface="Arial" panose="020B0604020202020204" pitchFamily="34" charset="0"/>
              </a:defRPr>
            </a:lvl3pPr>
            <a:lvl4pPr marL="16002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4pPr>
            <a:lvl5pPr marL="20574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atin typeface="Arial" panose="020B0604020202020204" pitchFamily="34" charset="0"/>
                <a:cs typeface="Arial" panose="020B0604020202020204" pitchFamily="34" charset="0"/>
              </a:defRPr>
            </a:lvl1pPr>
            <a:lvl2pPr marL="685800" indent="-228600">
              <a:spcBef>
                <a:spcPts val="800"/>
              </a:spcBef>
              <a:spcAft>
                <a:spcPts val="800"/>
              </a:spcAft>
              <a:buFont typeface="Wingdings" charset="2"/>
              <a:buChar char="§"/>
              <a:defRPr sz="1800">
                <a:latin typeface="Arial" panose="020B0604020202020204" pitchFamily="34" charset="0"/>
                <a:cs typeface="Arial" panose="020B0604020202020204" pitchFamily="34" charset="0"/>
              </a:defRPr>
            </a:lvl2pPr>
            <a:lvl3pPr marL="1143000" indent="-228600">
              <a:spcBef>
                <a:spcPts val="800"/>
              </a:spcBef>
              <a:spcAft>
                <a:spcPts val="800"/>
              </a:spcAft>
              <a:buFont typeface="Wingdings" charset="2"/>
              <a:buChar char="§"/>
              <a:defRPr sz="1600">
                <a:latin typeface="Arial" panose="020B0604020202020204" pitchFamily="34" charset="0"/>
                <a:cs typeface="Arial" panose="020B0604020202020204" pitchFamily="34" charset="0"/>
              </a:defRPr>
            </a:lvl3pPr>
            <a:lvl4pPr marL="16002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4pPr>
            <a:lvl5pPr marL="20574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259883" y="434108"/>
            <a:ext cx="11569729" cy="895927"/>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8D5B75-3C0A-EB43-89AB-7BE7B6A81CDC}" type="datetime1">
              <a:rPr lang="en-CA" smtClean="0"/>
              <a:pPr/>
              <a:t>2024-02-15</a:t>
            </a:fld>
            <a:endParaRPr lang="en-US"/>
          </a:p>
        </p:txBody>
      </p:sp>
      <p:sp>
        <p:nvSpPr>
          <p:cNvPr id="11" name="Footer Placeholder 10"/>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PRESENTATION TITLE</a:t>
            </a:r>
          </a:p>
        </p:txBody>
      </p:sp>
      <p:sp>
        <p:nvSpPr>
          <p:cNvPr id="12" name="Slide Number Placeholder 11"/>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FE50D381-5E43-4D41-90B9-04A5D4D4896B}" type="datetime1">
              <a:rPr lang="en-CA" smtClean="0"/>
              <a:t>2024-02-15</a:t>
            </a:fld>
            <a:endParaRPr lang="en-US"/>
          </a:p>
        </p:txBody>
      </p:sp>
      <p:sp>
        <p:nvSpPr>
          <p:cNvPr id="7" name="Footer Placeholder 6"/>
          <p:cNvSpPr>
            <a:spLocks noGrp="1"/>
          </p:cNvSpPr>
          <p:nvPr>
            <p:ph type="ftr" sz="quarter" idx="11"/>
          </p:nvPr>
        </p:nvSpPr>
        <p:spPr/>
        <p:txBody>
          <a:bodyPr/>
          <a:lstStyle/>
          <a:p>
            <a:r>
              <a:rPr lang="en-US"/>
              <a:t>PRESENTATION TITLE</a:t>
            </a:r>
          </a:p>
        </p:txBody>
      </p:sp>
      <p:sp>
        <p:nvSpPr>
          <p:cNvPr id="8" name="Slide Number Placeholder 7"/>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1989511-42E1-1343-ABFC-191186007AD3}" type="datetime1">
              <a:rPr lang="en-CA" smtClean="0"/>
              <a:t>2024-02-15</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3D4DC2-72F9-3440-9DF1-5BD7A845273C}" type="datetime1">
              <a:rPr lang="en-CA" smtClean="0"/>
              <a:t>2024-02-15</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872979"/>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87614" y="6335309"/>
            <a:ext cx="1181114" cy="250337"/>
          </a:xfrm>
        </p:spPr>
        <p:txBody>
          <a:bodyPr/>
          <a:lstStyle/>
          <a:p>
            <a:fld id="{42F8849F-8754-1643-93B4-6291EFBB32DE}" type="datetime1">
              <a:rPr lang="en-CA" smtClean="0"/>
              <a:t>2024-02-15</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cxnSp>
        <p:nvCxnSpPr>
          <p:cNvPr id="12" name="Straight Connector 11"/>
          <p:cNvCxnSpPr/>
          <p:nvPr userDrawn="1"/>
        </p:nvCxnSpPr>
        <p:spPr>
          <a:xfrm>
            <a:off x="3930073" y="1879741"/>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505634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3930072" y="5172089"/>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92947" y="6335309"/>
            <a:ext cx="1181114" cy="250337"/>
          </a:xfrm>
        </p:spPr>
        <p:txBody>
          <a:bodyPr/>
          <a:lstStyle/>
          <a:p>
            <a:fld id="{92C957D4-673D-6C47-BB4C-EEABA3C997CF}" type="datetime1">
              <a:rPr lang="en-CA" smtClean="0"/>
              <a:t>2024-02-15</a:t>
            </a:fld>
            <a:endParaRPr lang="en-US"/>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p>
        </p:txBody>
      </p:sp>
      <p:sp>
        <p:nvSpPr>
          <p:cNvPr id="5" name="Slide Number Placeholder 4"/>
          <p:cNvSpPr>
            <a:spLocks noGrp="1"/>
          </p:cNvSpPr>
          <p:nvPr>
            <p:ph type="sldNum" sz="quarter" idx="12"/>
          </p:nvPr>
        </p:nvSpPr>
        <p:spPr>
          <a:xfrm>
            <a:off x="4479637" y="6335309"/>
            <a:ext cx="1016000" cy="250337"/>
          </a:xfrm>
        </p:spPr>
        <p:txBody>
          <a:bodyPr/>
          <a:lstStyle/>
          <a:p>
            <a:r>
              <a:rPr lang="en-US"/>
              <a:t>PG. </a:t>
            </a:r>
            <a:fld id="{93005692-73BE-493E-93AB-ECD6027A7652}" type="slidenum">
              <a:rPr lang="en-US" smtClean="0"/>
              <a:pPr/>
              <a:t>‹#›</a:t>
            </a:fld>
            <a:endParaRPr lang="en-US"/>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50C560F7-8BE0-F849-B952-3FEB11242F1A}" type="datetime1">
              <a:rPr lang="en-CA" smtClean="0"/>
              <a:t>2024-02-15</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C36187F3-8B81-3145-B4F2-261835ECEE13}" type="datetime1">
              <a:rPr lang="en-CA" smtClean="0"/>
              <a:t>2024-02-15</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61C2ECAE-008B-764F-9D90-6AB812C191A8}" type="datetime1">
              <a:rPr lang="en-CA" smtClean="0"/>
              <a:t>2024-02-15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descr="A group of people standing together&#10;&#10;Description automatically generated with low confidence">
            <a:extLst>
              <a:ext uri="{FF2B5EF4-FFF2-40B4-BE49-F238E27FC236}">
                <a16:creationId xmlns:a16="http://schemas.microsoft.com/office/drawing/2014/main" id="{1870B84C-EAB8-4AFD-B373-D2028BFA9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21" y="99291"/>
            <a:ext cx="12192001" cy="8126932"/>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4000" b="0" cap="all" baseline="0">
                <a:solidFill>
                  <a:schemeClr val="bg1">
                    <a:lumMod val="65000"/>
                  </a:schemeClr>
                </a:solidFill>
                <a:ea typeface="+mn-ea"/>
                <a:cs typeface="Arial" panose="020B0604020202020204" pitchFamily="34"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p:txBody>
          <a:bodyPr/>
          <a:lstStyle/>
          <a:p>
            <a:fld id="{56937CF8-F660-EA42-A384-9135AFF451F7}" type="datetime1">
              <a:rPr lang="en-CA" smtClean="0"/>
              <a:t>2024-02-15</a:t>
            </a:fld>
            <a:endParaRPr lang="en-US"/>
          </a:p>
        </p:txBody>
      </p:sp>
      <p:sp>
        <p:nvSpPr>
          <p:cNvPr id="10" name="Footer Placeholder 9"/>
          <p:cNvSpPr>
            <a:spLocks noGrp="1"/>
          </p:cNvSpPr>
          <p:nvPr>
            <p:ph type="ftr" sz="quarter" idx="11"/>
          </p:nvPr>
        </p:nvSpPr>
        <p:spPr/>
        <p:txBody>
          <a:bodyPr/>
          <a:lstStyle/>
          <a:p>
            <a:r>
              <a:rPr lang="en-US"/>
              <a:t>PRESENTATION TITLE</a:t>
            </a:r>
          </a:p>
        </p:txBody>
      </p:sp>
      <p:sp>
        <p:nvSpPr>
          <p:cNvPr id="11" name="Slide Number Placeholder 10"/>
          <p:cNvSpPr>
            <a:spLocks noGrp="1"/>
          </p:cNvSpPr>
          <p:nvPr>
            <p:ph type="sldNum" sz="quarter" idx="12"/>
          </p:nvPr>
        </p:nvSpPr>
        <p:spPr/>
        <p:txBody>
          <a:bodyPr/>
          <a:lstStyle/>
          <a:p>
            <a:r>
              <a:rPr lang="en-US"/>
              <a:t>PG. </a:t>
            </a:r>
            <a:fld id="{93005692-73BE-493E-93AB-ECD6027A7652}" type="slidenum">
              <a:rPr lang="en-US" smtClean="0"/>
              <a:pPr/>
              <a:t>‹#›</a:t>
            </a:fld>
            <a:endParaRPr lang="en-US"/>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Text&#10;&#10;Description automatically generated">
            <a:extLst>
              <a:ext uri="{FF2B5EF4-FFF2-40B4-BE49-F238E27FC236}">
                <a16:creationId xmlns:a16="http://schemas.microsoft.com/office/drawing/2014/main" id="{9994C76D-6D35-47AB-B362-7DCCD0FA5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3781" y="156982"/>
            <a:ext cx="6048437" cy="2413614"/>
          </a:xfrm>
          <a:prstGeom prst="rect">
            <a:avLst/>
          </a:prstGeom>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F40D4AE-E242-2F45-8701-A028AFE71870}" type="datetime1">
              <a:rPr lang="en-CA" smtClean="0"/>
              <a:t>2024-02-15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68" y="5670949"/>
            <a:ext cx="2831372" cy="724754"/>
          </a:xfrm>
          <a:prstGeom prst="rect">
            <a:avLst/>
          </a:prstGeom>
        </p:spPr>
      </p:pic>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561"/>
            <a:ext cx="12192000" cy="6473439"/>
          </a:xfrm>
          <a:prstGeom prst="rect">
            <a:avLst/>
          </a:prstGeom>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4000" b="0">
                <a:solidFill>
                  <a:srgbClr val="FFFFFF">
                    <a:alpha val="81000"/>
                  </a:srgbClr>
                </a:solidFill>
                <a:ea typeface="+mn-ea"/>
                <a:cs typeface="Arial" panose="020B0604020202020204" pitchFamily="34" charset="0"/>
              </a:defRPr>
            </a:lvl1pPr>
          </a:lstStyle>
          <a:p>
            <a:pPr marL="0" lvl="0" algn="ctr">
              <a:lnSpc>
                <a:spcPct val="75000"/>
              </a:lnSpc>
            </a:pPr>
            <a:r>
              <a:rPr lang="en-US"/>
              <a:t>CLICK TO EDIT MASTER CLOSING SLIDE OPTION 2</a:t>
            </a:r>
          </a:p>
        </p:txBody>
      </p:sp>
      <p:sp>
        <p:nvSpPr>
          <p:cNvPr id="6" name="Date Placeholder 5"/>
          <p:cNvSpPr>
            <a:spLocks noGrp="1"/>
          </p:cNvSpPr>
          <p:nvPr>
            <p:ph type="dt" sz="half" idx="10"/>
          </p:nvPr>
        </p:nvSpPr>
        <p:spPr/>
        <p:txBody>
          <a:bodyPr/>
          <a:lstStyle/>
          <a:p>
            <a:fld id="{C3E00731-AF3B-6D4A-BAD2-BCA15F28311B}" type="datetime1">
              <a:rPr lang="en-CA" smtClean="0"/>
              <a:t>2024-02-15</a:t>
            </a:fld>
            <a:endParaRPr lang="en-US"/>
          </a:p>
        </p:txBody>
      </p:sp>
      <p:sp>
        <p:nvSpPr>
          <p:cNvPr id="7" name="Footer Placeholder 6"/>
          <p:cNvSpPr>
            <a:spLocks noGrp="1"/>
          </p:cNvSpPr>
          <p:nvPr>
            <p:ph type="ftr" sz="quarter" idx="11"/>
          </p:nvPr>
        </p:nvSpPr>
        <p:spPr/>
        <p:txBody>
          <a:bodyPr/>
          <a:lstStyle/>
          <a:p>
            <a:r>
              <a:rPr lang="en-US"/>
              <a:t>PRESENTATION TITLE</a:t>
            </a:r>
          </a:p>
        </p:txBody>
      </p:sp>
      <p:sp>
        <p:nvSpPr>
          <p:cNvPr id="8" name="Slide Number Placeholder 7"/>
          <p:cNvSpPr>
            <a:spLocks noGrp="1"/>
          </p:cNvSpPr>
          <p:nvPr>
            <p:ph type="sldNum" sz="quarter" idx="12"/>
          </p:nvPr>
        </p:nvSpPr>
        <p:spPr/>
        <p:txBody>
          <a:bodyPr/>
          <a:lstStyle/>
          <a:p>
            <a:r>
              <a:rPr lang="en-US"/>
              <a:t>PG. </a:t>
            </a:r>
            <a:fld id="{93005692-73BE-493E-93AB-ECD6027A7652}" type="slidenum">
              <a:rPr lang="en-US" smtClean="0"/>
              <a:pPr/>
              <a:t>‹#›</a:t>
            </a:fld>
            <a:endParaRPr lang="en-US"/>
          </a:p>
        </p:txBody>
      </p:sp>
      <p:pic>
        <p:nvPicPr>
          <p:cNvPr id="5" name="Picture 4" descr="Text, logo&#10;&#10;Description automatically generated with medium confidence">
            <a:extLst>
              <a:ext uri="{FF2B5EF4-FFF2-40B4-BE49-F238E27FC236}">
                <a16:creationId xmlns:a16="http://schemas.microsoft.com/office/drawing/2014/main" id="{32491373-5BDD-479D-9FDF-9314889F5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864" y="0"/>
            <a:ext cx="6400271" cy="4157128"/>
          </a:xfrm>
          <a:prstGeom prst="rect">
            <a:avLst/>
          </a:prstGeom>
        </p:spPr>
      </p:pic>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5C1ED28-7819-DC49-B0ED-C2645A2E4A1E}" type="datetime1">
              <a:rPr lang="en-CA" smtClean="0"/>
              <a:t>2024-02-15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4F63120-B4C2-2B4A-B7FD-1EA67B4F2984}" type="datetime1">
              <a:rPr lang="en-CA" smtClean="0"/>
              <a:t>2024-02-15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pic>
        <p:nvPicPr>
          <p:cNvPr id="16" name="Picture 15"/>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4267" y="5680659"/>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743781-31AD-344B-BBD8-80C5F71AFCE9}" type="datetime1">
              <a:rPr lang="en-CA" smtClean="0"/>
              <a:t>2024-02-15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3</a:t>
            </a:r>
          </a:p>
        </p:txBody>
      </p:sp>
      <p:sp>
        <p:nvSpPr>
          <p:cNvPr id="7" name="Date Placeholder 6"/>
          <p:cNvSpPr>
            <a:spLocks noGrp="1"/>
          </p:cNvSpPr>
          <p:nvPr>
            <p:ph type="dt" sz="half" idx="16"/>
          </p:nvPr>
        </p:nvSpPr>
        <p:spPr/>
        <p:txBody>
          <a:bodyPr/>
          <a:lstStyle/>
          <a:p>
            <a:fld id="{3AA2D59D-55F0-E54F-856F-4E32B90DBEB1}" type="datetime1">
              <a:rPr lang="en-CA" smtClean="0"/>
              <a:t>2024-02-15</a:t>
            </a:fld>
            <a:endParaRPr lang="en-US"/>
          </a:p>
        </p:txBody>
      </p:sp>
      <p:sp>
        <p:nvSpPr>
          <p:cNvPr id="11" name="Footer Placeholder 10"/>
          <p:cNvSpPr>
            <a:spLocks noGrp="1"/>
          </p:cNvSpPr>
          <p:nvPr>
            <p:ph type="ftr" sz="quarter" idx="17"/>
          </p:nvPr>
        </p:nvSpPr>
        <p:spPr/>
        <p:txBody>
          <a:bodyPr/>
          <a:lstStyle/>
          <a:p>
            <a:r>
              <a:rPr lang="en-US"/>
              <a:t>PRESENTATION TITLE</a:t>
            </a:r>
          </a:p>
        </p:txBody>
      </p:sp>
      <p:sp>
        <p:nvSpPr>
          <p:cNvPr id="12" name="Slide Number Placeholder 11"/>
          <p:cNvSpPr>
            <a:spLocks noGrp="1"/>
          </p:cNvSpPr>
          <p:nvPr>
            <p:ph type="sldNum" sz="quarter" idx="18"/>
          </p:nvPr>
        </p:nvSpPr>
        <p:spPr/>
        <p:txBody>
          <a:bodyPr/>
          <a:lstStyle/>
          <a:p>
            <a:r>
              <a:rPr lang="en-US"/>
              <a:t>PG. </a:t>
            </a:r>
            <a:fld id="{93005692-73BE-493E-93AB-ECD6027A7652}" type="slidenum">
              <a:rPr lang="en-US" smtClean="0"/>
              <a:pPr/>
              <a:t>‹#›</a:t>
            </a:fld>
            <a:endParaRPr lang="en-US"/>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a:t>CLICK TO EDIT MASTER</a:t>
            </a:r>
            <a:br>
              <a:rPr lang="en-US"/>
            </a:br>
            <a:r>
              <a:rPr lang="en-US"/>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68CAE874-4485-D94F-9C4E-C99E4991C58B}" type="datetime1">
              <a:rPr lang="en-CA" smtClean="0"/>
              <a:t>2024-02-15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521" y="1692454"/>
            <a:ext cx="5200134" cy="1331092"/>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a:t>CLICK TO EDIT MASTER</a:t>
            </a:r>
            <a:br>
              <a:rPr lang="en-US"/>
            </a:br>
            <a:r>
              <a:rPr lang="en-US"/>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061F72-1DB3-604C-8489-33729F143DFA}" type="datetime1">
              <a:rPr lang="en-CA" smtClean="0"/>
              <a:t>2024-02-15</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a:t>PG. </a:t>
            </a:r>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028A572-0448-6844-A717-8E222ABEFFF8}" type="datetime1">
              <a:rPr lang="en-CA" smtClean="0"/>
              <a:t>2024-02-15</a:t>
            </a:fld>
            <a:endParaRPr lang="en-US"/>
          </a:p>
        </p:txBody>
      </p:sp>
      <p:sp>
        <p:nvSpPr>
          <p:cNvPr id="9" name="Footer Placeholder 8"/>
          <p:cNvSpPr>
            <a:spLocks noGrp="1"/>
          </p:cNvSpPr>
          <p:nvPr>
            <p:ph type="ftr" sz="quarter" idx="11"/>
          </p:nvPr>
        </p:nvSpPr>
        <p:spPr/>
        <p:txBody>
          <a:bodyPr/>
          <a:lstStyle/>
          <a:p>
            <a:r>
              <a:rPr lang="en-US"/>
              <a:t>PRESENTATION TITLE</a:t>
            </a:r>
          </a:p>
        </p:txBody>
      </p:sp>
      <p:sp>
        <p:nvSpPr>
          <p:cNvPr id="10" name="Slide Number Placeholder 9"/>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454231B3-00E6-3A43-8F36-3DAF72FA48D7}" type="datetime1">
              <a:rPr lang="en-CA" smtClean="0"/>
              <a:t>2024-02-15</a:t>
            </a:fld>
            <a:endParaRPr lang="en-US"/>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PG. </a:t>
            </a:r>
            <a:fld id="{93005692-73BE-493E-93AB-ECD6027A7652}" type="slidenum">
              <a:rPr lang="en-US" smtClean="0"/>
              <a:pPr/>
              <a:t>‹#›</a:t>
            </a:fld>
            <a:endParaRPr lang="en-US"/>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7GmX5stT9rU?feature=oembed"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CBJZQrqXG0" TargetMode="External"/><Relationship Id="rId2" Type="http://schemas.openxmlformats.org/officeDocument/2006/relationships/hyperlink" Target="https://www.youtube.com/watch?v=eSyqOGxkIeQ"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9.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native-land.ca/" TargetMode="External"/><Relationship Id="rId5" Type="http://schemas.openxmlformats.org/officeDocument/2006/relationships/hyperlink" Target="https://uwaterloo.ca/indigenous/"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5.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9.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5.xml"/><Relationship Id="rId7" Type="http://schemas.openxmlformats.org/officeDocument/2006/relationships/diagramQuickStyle" Target="../diagrams/quickStyle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9.png"/><Relationship Id="rId4" Type="http://schemas.openxmlformats.org/officeDocument/2006/relationships/notesSlide" Target="../notesSlides/notesSlide6.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eZyvg_87e6o" TargetMode="External"/><Relationship Id="rId2" Type="http://schemas.openxmlformats.org/officeDocument/2006/relationships/hyperlink" Target="https://www.youtube.com/watch?v=gkkpHpFV6oE" TargetMode="External"/><Relationship Id="rId1" Type="http://schemas.openxmlformats.org/officeDocument/2006/relationships/slideLayout" Target="../slideLayouts/slideLayout5.xml"/><Relationship Id="rId5" Type="http://schemas.openxmlformats.org/officeDocument/2006/relationships/hyperlink" Target="https://www.cbc.ca/radio/ideas/slavery-s-long-shadow-the-impact-of-200-years-of-enslavement-in-canada-1.4733595" TargetMode="External"/><Relationship Id="rId4" Type="http://schemas.openxmlformats.org/officeDocument/2006/relationships/hyperlink" Target="https://www.youtube.com/watch?v=QILO0XT-0eo"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ideo" Target="https://www.youtube.com/embed/lQ_8eOaiz8o?start=4&amp;feature=oembed"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Disrupting and Decentering whiteness &#10;">
            <a:extLst>
              <a:ext uri="{FF2B5EF4-FFF2-40B4-BE49-F238E27FC236}">
                <a16:creationId xmlns:a16="http://schemas.microsoft.com/office/drawing/2014/main" id="{8789248B-380F-4FA8-A07D-DFD59E5F4BB2}"/>
              </a:ext>
            </a:extLst>
          </p:cNvPr>
          <p:cNvSpPr>
            <a:spLocks noGrp="1"/>
          </p:cNvSpPr>
          <p:nvPr>
            <p:ph type="ctrTitle"/>
          </p:nvPr>
        </p:nvSpPr>
        <p:spPr>
          <a:xfrm>
            <a:off x="486246" y="828817"/>
            <a:ext cx="10517421" cy="2032147"/>
          </a:xfrm>
        </p:spPr>
        <p:txBody>
          <a:bodyPr/>
          <a:lstStyle/>
          <a:p>
            <a:pPr rtl="0" eaLnBrk="1" latinLnBrk="0" hangingPunct="1"/>
            <a:r>
              <a:rPr lang="en-US" sz="1800" kern="1200" dirty="0">
                <a:solidFill>
                  <a:srgbClr val="000000"/>
                </a:solidFill>
                <a:effectLst/>
                <a:latin typeface="Georgia" panose="02040502050405020303" pitchFamily="18" charset="0"/>
                <a:ea typeface="+mn-ea"/>
                <a:cs typeface="+mn-cs"/>
              </a:rPr>
              <a:t> </a:t>
            </a:r>
            <a:endParaRPr lang="en-CA" dirty="0">
              <a:effectLst/>
            </a:endParaRPr>
          </a:p>
          <a:p>
            <a:r>
              <a:rPr lang="en-CA" dirty="0"/>
              <a:t>Pathways for Addressing (with care) Disclosures of Racism </a:t>
            </a:r>
            <a:br>
              <a:rPr lang="en-CA" dirty="0"/>
            </a:br>
            <a:r>
              <a:rPr lang="en-CA" dirty="0">
                <a:solidFill>
                  <a:srgbClr val="E4B429"/>
                </a:solidFill>
              </a:rPr>
              <a:t>PART 1 </a:t>
            </a:r>
          </a:p>
        </p:txBody>
      </p:sp>
      <p:sp>
        <p:nvSpPr>
          <p:cNvPr id="3" name="Subtitle 2"/>
          <p:cNvSpPr>
            <a:spLocks noGrp="1"/>
          </p:cNvSpPr>
          <p:nvPr>
            <p:ph type="subTitle" idx="1"/>
          </p:nvPr>
        </p:nvSpPr>
        <p:spPr>
          <a:xfrm>
            <a:off x="450388" y="2860965"/>
            <a:ext cx="7962472" cy="1136069"/>
          </a:xfrm>
        </p:spPr>
        <p:txBody>
          <a:bodyPr>
            <a:normAutofit/>
          </a:bodyPr>
          <a:lstStyle/>
          <a:p>
            <a:pPr algn="l" rtl="0" fontAlgn="base"/>
            <a:r>
              <a:rPr lang="en-US" sz="1800" b="0" i="0" u="none" strike="noStrike" dirty="0">
                <a:solidFill>
                  <a:srgbClr val="000000"/>
                </a:solidFill>
                <a:effectLst/>
              </a:rPr>
              <a:t>Anti-Racism Unit </a:t>
            </a:r>
            <a:r>
              <a:rPr lang="en-US" sz="1800" b="0" i="0" dirty="0">
                <a:solidFill>
                  <a:srgbClr val="808080"/>
                </a:solidFill>
                <a:effectLst/>
              </a:rPr>
              <a:t>​</a:t>
            </a:r>
            <a:endParaRPr lang="en-US" sz="2000" b="0" i="0" dirty="0">
              <a:solidFill>
                <a:srgbClr val="000000"/>
              </a:solidFill>
              <a:effectLst/>
            </a:endParaRPr>
          </a:p>
          <a:p>
            <a:pPr algn="l" rtl="0" fontAlgn="base"/>
            <a:r>
              <a:rPr lang="en-US" sz="1800" b="0" i="0" u="none" strike="noStrike" dirty="0">
                <a:solidFill>
                  <a:srgbClr val="000000"/>
                </a:solidFill>
                <a:effectLst/>
              </a:rPr>
              <a:t>Office of Equity, Diversity, Inclusion, and Anti-Racism</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sz="2200" dirty="0">
              <a:solidFill>
                <a:schemeClr val="tx1"/>
              </a:solidFill>
            </a:endParaRPr>
          </a:p>
          <a:p>
            <a:endParaRPr lang="en-US" sz="2400" dirty="0">
              <a:solidFill>
                <a:schemeClr val="tx1"/>
              </a:solidFill>
            </a:endParaRPr>
          </a:p>
          <a:p>
            <a:endParaRPr lang="en-US" sz="2400" dirty="0">
              <a:solidFill>
                <a:schemeClr val="tx1"/>
              </a:solidFill>
            </a:endParaRPr>
          </a:p>
          <a:p>
            <a:endParaRPr lang="en-US" sz="2200" dirty="0">
              <a:solidFill>
                <a:schemeClr val="tx1"/>
              </a:solidFill>
            </a:endParaRPr>
          </a:p>
        </p:txBody>
      </p:sp>
      <p:sp>
        <p:nvSpPr>
          <p:cNvPr id="17" name="Title 1">
            <a:extLst>
              <a:ext uri="{C183D7F6-B498-43B3-948B-1728B52AA6E4}">
                <adec:decorative xmlns:adec="http://schemas.microsoft.com/office/drawing/2017/decorative" val="1"/>
              </a:ext>
            </a:extLst>
          </p:cNvPr>
          <p:cNvSpPr txBox="1">
            <a:spLocks/>
          </p:cNvSpPr>
          <p:nvPr/>
        </p:nvSpPr>
        <p:spPr>
          <a:xfrm>
            <a:off x="452740" y="-190500"/>
            <a:ext cx="5287660" cy="3363387"/>
          </a:xfrm>
          <a:prstGeom prst="rect">
            <a:avLst/>
          </a:prstGeom>
        </p:spPr>
        <p:txBody>
          <a:bodyPr vert="horz" lIns="0" tIns="45720" rIns="91440" bIns="45720" rtlCol="0" anchor="b">
            <a:normAutofit fontScale="97500"/>
          </a:bodyPr>
          <a:lstStyle>
            <a:lvl1pPr algn="l" defTabSz="914400" rtl="0" eaLnBrk="1" latinLnBrk="0" hangingPunct="1">
              <a:lnSpc>
                <a:spcPct val="85000"/>
              </a:lnSpc>
              <a:spcBef>
                <a:spcPct val="0"/>
              </a:spcBef>
              <a:buNone/>
              <a:defRPr sz="5400" b="0" kern="1200" spc="50" baseline="0">
                <a:solidFill>
                  <a:schemeClr val="tx1"/>
                </a:solidFill>
                <a:latin typeface="+mj-lt"/>
                <a:ea typeface="+mj-ea"/>
                <a:cs typeface="+mj-cs"/>
              </a:defRPr>
            </a:lvl1pPr>
          </a:lstStyle>
          <a:p>
            <a:endParaRPr lang="en-US"/>
          </a:p>
        </p:txBody>
      </p:sp>
      <p:sp>
        <p:nvSpPr>
          <p:cNvPr id="8" name="Rectangle 7">
            <a:extLst>
              <a:ext uri="{FF2B5EF4-FFF2-40B4-BE49-F238E27FC236}">
                <a16:creationId xmlns:a16="http://schemas.microsoft.com/office/drawing/2014/main" id="{11B1C606-1D41-4D45-BFE2-26E2A92AE3BD}"/>
              </a:ext>
            </a:extLst>
          </p:cNvPr>
          <p:cNvSpPr/>
          <p:nvPr/>
        </p:nvSpPr>
        <p:spPr>
          <a:xfrm>
            <a:off x="449881" y="3839308"/>
            <a:ext cx="2691829" cy="553998"/>
          </a:xfrm>
          <a:prstGeom prst="rect">
            <a:avLst/>
          </a:prstGeom>
          <a:solidFill>
            <a:schemeClr val="accent1"/>
          </a:solidFill>
        </p:spPr>
        <p:txBody>
          <a:bodyPr wrap="square" lIns="91440" tIns="45720" rIns="91440" bIns="45720" anchor="t">
            <a:spAutoFit/>
          </a:bodyPr>
          <a:lstStyle/>
          <a:p>
            <a:pPr algn="ctr"/>
            <a:r>
              <a:rPr lang="en-US" sz="1500" dirty="0">
                <a:latin typeface="Verdana"/>
                <a:ea typeface="Verdana"/>
                <a:cs typeface="Verdana" charset="0"/>
              </a:rPr>
              <a:t>Version Date: February 2024</a:t>
            </a:r>
          </a:p>
        </p:txBody>
      </p:sp>
    </p:spTree>
    <p:extLst>
      <p:ext uri="{BB962C8B-B14F-4D97-AF65-F5344CB8AC3E}">
        <p14:creationId xmlns:p14="http://schemas.microsoft.com/office/powerpoint/2010/main" val="350170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C8C3FB-336C-81CD-1AD3-EBF4196D77BF}"/>
              </a:ext>
            </a:extLst>
          </p:cNvPr>
          <p:cNvSpPr>
            <a:spLocks noGrp="1"/>
          </p:cNvSpPr>
          <p:nvPr>
            <p:ph type="title"/>
          </p:nvPr>
        </p:nvSpPr>
        <p:spPr>
          <a:xfrm>
            <a:off x="259883" y="434108"/>
            <a:ext cx="11569729" cy="895927"/>
          </a:xfrm>
        </p:spPr>
        <p:txBody>
          <a:bodyPr/>
          <a:lstStyle/>
          <a:p>
            <a:r>
              <a:rPr lang="en-US" dirty="0"/>
              <a:t>Video: What systemic racism in Canada looks like </a:t>
            </a:r>
          </a:p>
        </p:txBody>
      </p:sp>
      <p:pic>
        <p:nvPicPr>
          <p:cNvPr id="2" name="Online Media 1" descr="What systemic racism in Canada looks like">
            <a:hlinkClick r:id="" action="ppaction://media"/>
            <a:extLst>
              <a:ext uri="{FF2B5EF4-FFF2-40B4-BE49-F238E27FC236}">
                <a16:creationId xmlns:a16="http://schemas.microsoft.com/office/drawing/2014/main" id="{CD125C56-8DEE-C30F-427F-713D0CF351E3}"/>
              </a:ext>
            </a:extLst>
          </p:cNvPr>
          <p:cNvPicPr>
            <a:picLocks noRot="1" noChangeAspect="1"/>
          </p:cNvPicPr>
          <p:nvPr>
            <a:videoFile r:link="rId1"/>
          </p:nvPr>
        </p:nvPicPr>
        <p:blipFill>
          <a:blip r:embed="rId4"/>
          <a:stretch>
            <a:fillRect/>
          </a:stretch>
        </p:blipFill>
        <p:spPr>
          <a:xfrm>
            <a:off x="1978271" y="1413163"/>
            <a:ext cx="8132950" cy="4595117"/>
          </a:xfrm>
          <a:prstGeom prst="rect">
            <a:avLst/>
          </a:prstGeom>
          <a:noFill/>
        </p:spPr>
      </p:pic>
      <p:sp>
        <p:nvSpPr>
          <p:cNvPr id="3" name="TextBox 2">
            <a:extLst>
              <a:ext uri="{FF2B5EF4-FFF2-40B4-BE49-F238E27FC236}">
                <a16:creationId xmlns:a16="http://schemas.microsoft.com/office/drawing/2014/main" id="{047C3652-26C1-2DDB-CD41-FAED53A799B1}"/>
              </a:ext>
            </a:extLst>
          </p:cNvPr>
          <p:cNvSpPr txBox="1"/>
          <p:nvPr/>
        </p:nvSpPr>
        <p:spPr>
          <a:xfrm>
            <a:off x="259883" y="6091408"/>
            <a:ext cx="9443955" cy="369332"/>
          </a:xfrm>
          <a:prstGeom prst="rect">
            <a:avLst/>
          </a:prstGeom>
          <a:noFill/>
        </p:spPr>
        <p:txBody>
          <a:bodyPr wrap="square">
            <a:spAutoFit/>
          </a:bodyPr>
          <a:lstStyle/>
          <a:p>
            <a:r>
              <a:rPr lang="en-US" sz="1800" dirty="0">
                <a:solidFill>
                  <a:srgbClr val="222222"/>
                </a:solidFill>
                <a:latin typeface="Arial" panose="020B0604020202020204" pitchFamily="34" charset="0"/>
                <a:cs typeface="Arial" panose="020B0604020202020204" pitchFamily="34" charset="0"/>
              </a:rPr>
              <a:t>Source: https://</a:t>
            </a:r>
            <a:r>
              <a:rPr lang="en-US" sz="1800" dirty="0" err="1">
                <a:solidFill>
                  <a:srgbClr val="222222"/>
                </a:solidFill>
                <a:latin typeface="Arial" panose="020B0604020202020204" pitchFamily="34" charset="0"/>
                <a:cs typeface="Arial" panose="020B0604020202020204" pitchFamily="34" charset="0"/>
              </a:rPr>
              <a:t>www.youtube.com</a:t>
            </a:r>
            <a:r>
              <a:rPr lang="en-US" sz="1800" dirty="0">
                <a:solidFill>
                  <a:srgbClr val="222222"/>
                </a:solidFill>
                <a:latin typeface="Arial" panose="020B0604020202020204" pitchFamily="34" charset="0"/>
                <a:cs typeface="Arial" panose="020B0604020202020204" pitchFamily="34" charset="0"/>
              </a:rPr>
              <a:t>/</a:t>
            </a:r>
            <a:r>
              <a:rPr lang="en-US" sz="1800" dirty="0" err="1">
                <a:solidFill>
                  <a:srgbClr val="222222"/>
                </a:solidFill>
                <a:latin typeface="Arial" panose="020B0604020202020204" pitchFamily="34" charset="0"/>
                <a:cs typeface="Arial" panose="020B0604020202020204" pitchFamily="34" charset="0"/>
              </a:rPr>
              <a:t>watch?v</a:t>
            </a:r>
            <a:r>
              <a:rPr lang="en-US" sz="1800" dirty="0">
                <a:solidFill>
                  <a:srgbClr val="222222"/>
                </a:solidFill>
                <a:latin typeface="Arial" panose="020B0604020202020204" pitchFamily="34" charset="0"/>
                <a:cs typeface="Arial" panose="020B0604020202020204" pitchFamily="34" charset="0"/>
              </a:rPr>
              <a:t>=7GmX5stT9rU&amp;ab_channel=</a:t>
            </a:r>
            <a:r>
              <a:rPr lang="en-US" sz="1800" dirty="0" err="1">
                <a:solidFill>
                  <a:srgbClr val="222222"/>
                </a:solidFill>
                <a:latin typeface="Arial" panose="020B0604020202020204" pitchFamily="34" charset="0"/>
                <a:cs typeface="Arial" panose="020B0604020202020204" pitchFamily="34" charset="0"/>
              </a:rPr>
              <a:t>CBCNews</a:t>
            </a:r>
            <a:endParaRPr lang="en-C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93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455C5F9-C4AE-4F23-A331-977C0B48D466}"/>
              </a:ext>
            </a:extLst>
          </p:cNvPr>
          <p:cNvSpPr>
            <a:spLocks noGrp="1"/>
          </p:cNvSpPr>
          <p:nvPr>
            <p:ph type="title"/>
          </p:nvPr>
        </p:nvSpPr>
        <p:spPr/>
        <p:txBody>
          <a:bodyPr/>
          <a:lstStyle/>
          <a:p>
            <a:r>
              <a:rPr lang="en-US"/>
              <a:t>White supremacy </a:t>
            </a:r>
            <a:endParaRPr lang="en-CA"/>
          </a:p>
        </p:txBody>
      </p:sp>
      <p:sp>
        <p:nvSpPr>
          <p:cNvPr id="15" name="Content Placeholder 14">
            <a:extLst>
              <a:ext uri="{FF2B5EF4-FFF2-40B4-BE49-F238E27FC236}">
                <a16:creationId xmlns:a16="http://schemas.microsoft.com/office/drawing/2014/main" id="{ADBE455E-315C-FBE1-20C5-F1B7C0B569A2}"/>
              </a:ext>
            </a:extLst>
          </p:cNvPr>
          <p:cNvSpPr>
            <a:spLocks noGrp="1"/>
          </p:cNvSpPr>
          <p:nvPr>
            <p:ph idx="1"/>
          </p:nvPr>
        </p:nvSpPr>
        <p:spPr/>
        <p:txBody>
          <a:bodyPr>
            <a:normAutofit/>
          </a:bodyPr>
          <a:lstStyle/>
          <a:p>
            <a:pPr marL="0" indent="0">
              <a:buNone/>
            </a:pPr>
            <a:r>
              <a:rPr lang="en-US" b="0" i="0" dirty="0">
                <a:solidFill>
                  <a:srgbClr val="222222"/>
                </a:solidFill>
                <a:effectLst/>
                <a:latin typeface="Arial" panose="020B0604020202020204" pitchFamily="34" charset="0"/>
              </a:rPr>
              <a:t>The racialization supported the creation of structured white supremacy codified in property, law, education, literature, economics, politics, and virtually every arena of Canadian social life (Cabrera, 2019; Haney-López, 1996; Morrison, 1992) </a:t>
            </a:r>
          </a:p>
          <a:p>
            <a:endParaRPr lang="en-US" dirty="0">
              <a:solidFill>
                <a:srgbClr val="222222"/>
              </a:solidFill>
            </a:endParaRPr>
          </a:p>
          <a:p>
            <a:endParaRPr lang="en-US" dirty="0">
              <a:solidFill>
                <a:srgbClr val="222222"/>
              </a:solidFill>
            </a:endParaRPr>
          </a:p>
          <a:p>
            <a:endParaRPr lang="en-US" dirty="0">
              <a:solidFill>
                <a:srgbClr val="222222"/>
              </a:solidFill>
            </a:endParaRPr>
          </a:p>
          <a:p>
            <a:endParaRPr lang="en-US" dirty="0">
              <a:solidFill>
                <a:srgbClr val="222222"/>
              </a:solidFill>
            </a:endParaRPr>
          </a:p>
          <a:p>
            <a:endParaRPr lang="en-US" sz="1400" dirty="0">
              <a:solidFill>
                <a:srgbClr val="222222"/>
              </a:solidFill>
            </a:endParaRPr>
          </a:p>
          <a:p>
            <a:pPr marL="0" indent="0">
              <a:buNone/>
            </a:pPr>
            <a:r>
              <a:rPr lang="en-US" sz="1800" dirty="0">
                <a:solidFill>
                  <a:srgbClr val="222222"/>
                </a:solidFill>
              </a:rPr>
              <a:t>Source: Decentering and disrupting whiteness presentation, </a:t>
            </a:r>
            <a:r>
              <a:rPr lang="en-US" sz="1800" dirty="0" err="1">
                <a:solidFill>
                  <a:srgbClr val="222222"/>
                </a:solidFill>
              </a:rPr>
              <a:t>Jermal</a:t>
            </a:r>
            <a:r>
              <a:rPr lang="en-US" sz="1800" dirty="0">
                <a:solidFill>
                  <a:srgbClr val="222222"/>
                </a:solidFill>
              </a:rPr>
              <a:t> Jones 2022</a:t>
            </a:r>
            <a:endParaRPr lang="en-CA" sz="1800" dirty="0"/>
          </a:p>
          <a:p>
            <a:endParaRPr lang="en-CA" dirty="0"/>
          </a:p>
        </p:txBody>
      </p:sp>
      <p:pic>
        <p:nvPicPr>
          <p:cNvPr id="3" name="Audio Recording Feb 8, 2024 at 11:36:29 AM">
            <a:hlinkClick r:id="" action="ppaction://media"/>
            <a:extLst>
              <a:ext uri="{FF2B5EF4-FFF2-40B4-BE49-F238E27FC236}">
                <a16:creationId xmlns:a16="http://schemas.microsoft.com/office/drawing/2014/main" id="{BD1CC475-C083-8ACD-C3FE-D5D1D9BF8B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882" y="6008280"/>
            <a:ext cx="812800" cy="812800"/>
          </a:xfrm>
          <a:prstGeom prst="rect">
            <a:avLst/>
          </a:prstGeom>
          <a:solidFill>
            <a:schemeClr val="accent2"/>
          </a:solidFill>
        </p:spPr>
      </p:pic>
    </p:spTree>
    <p:extLst>
      <p:ext uri="{BB962C8B-B14F-4D97-AF65-F5344CB8AC3E}">
        <p14:creationId xmlns:p14="http://schemas.microsoft.com/office/powerpoint/2010/main" val="351989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5BBB77-D98F-7426-A69C-E8E4173AA730}"/>
              </a:ext>
            </a:extLst>
          </p:cNvPr>
          <p:cNvSpPr txBox="1"/>
          <p:nvPr/>
        </p:nvSpPr>
        <p:spPr>
          <a:xfrm>
            <a:off x="401067" y="6108067"/>
            <a:ext cx="902596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Source Safehouse Progressive Alliance for Nonviolence (2005) Adapted: Ellen </a:t>
            </a:r>
            <a:r>
              <a:rPr lang="en-US" dirty="0" err="1">
                <a:latin typeface="Arial" panose="020B0604020202020204" pitchFamily="34" charset="0"/>
                <a:cs typeface="Arial" panose="020B0604020202020204" pitchFamily="34" charset="0"/>
              </a:rPr>
              <a:t>Tuzzulo</a:t>
            </a:r>
            <a:r>
              <a:rPr lang="en-US" dirty="0">
                <a:latin typeface="Arial" panose="020B0604020202020204" pitchFamily="34" charset="0"/>
                <a:cs typeface="Arial" panose="020B0604020202020204" pitchFamily="34" charset="0"/>
              </a:rPr>
              <a:t> (2016) Mary Cordero (@</a:t>
            </a:r>
            <a:r>
              <a:rPr lang="en-US" dirty="0" err="1">
                <a:latin typeface="Arial" panose="020B0604020202020204" pitchFamily="34" charset="0"/>
                <a:cs typeface="Arial" panose="020B0604020202020204" pitchFamily="34" charset="0"/>
              </a:rPr>
              <a:t>jewelspewels</a:t>
            </a:r>
            <a:r>
              <a:rPr lang="en-US" dirty="0">
                <a:latin typeface="Arial" panose="020B0604020202020204" pitchFamily="34" charset="0"/>
                <a:cs typeface="Arial" panose="020B0604020202020204" pitchFamily="34" charset="0"/>
              </a:rPr>
              <a:t>) (2019); The Conscious Kid (2020)</a:t>
            </a:r>
            <a:endParaRPr lang="en-CA"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B4877A3-A672-76ED-1C6E-86C9F77D1A3B}"/>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01067" y="492508"/>
            <a:ext cx="11375774" cy="5608747"/>
          </a:xfrm>
          <a:prstGeom prst="rect">
            <a:avLst/>
          </a:prstGeom>
        </p:spPr>
      </p:pic>
      <p:pic>
        <p:nvPicPr>
          <p:cNvPr id="2" name="Audio Recording Feb 8, 2024 at 11:04:14 AM">
            <a:hlinkClick r:id="" action="ppaction://media"/>
            <a:extLst>
              <a:ext uri="{FF2B5EF4-FFF2-40B4-BE49-F238E27FC236}">
                <a16:creationId xmlns:a16="http://schemas.microsoft.com/office/drawing/2014/main" id="{43914ECA-65A8-7B7A-818C-12CC9BFF56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04400" y="771985"/>
            <a:ext cx="812800" cy="812800"/>
          </a:xfrm>
          <a:prstGeom prst="rect">
            <a:avLst/>
          </a:prstGeom>
          <a:solidFill>
            <a:schemeClr val="accent2"/>
          </a:solidFill>
        </p:spPr>
      </p:pic>
    </p:spTree>
    <p:extLst>
      <p:ext uri="{BB962C8B-B14F-4D97-AF65-F5344CB8AC3E}">
        <p14:creationId xmlns:p14="http://schemas.microsoft.com/office/powerpoint/2010/main" val="319542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20DD-666C-4D9E-9A6E-3B1B247F9C77}"/>
              </a:ext>
            </a:extLst>
          </p:cNvPr>
          <p:cNvSpPr>
            <a:spLocks noGrp="1"/>
          </p:cNvSpPr>
          <p:nvPr>
            <p:ph type="title"/>
          </p:nvPr>
        </p:nvSpPr>
        <p:spPr/>
        <p:txBody>
          <a:bodyPr/>
          <a:lstStyle/>
          <a:p>
            <a:r>
              <a:rPr lang="en-CA"/>
              <a:t>Structural Racism 	&amp; Person mediated Racism </a:t>
            </a:r>
          </a:p>
        </p:txBody>
      </p:sp>
      <p:sp>
        <p:nvSpPr>
          <p:cNvPr id="3" name="Content Placeholder 2">
            <a:extLst>
              <a:ext uri="{FF2B5EF4-FFF2-40B4-BE49-F238E27FC236}">
                <a16:creationId xmlns:a16="http://schemas.microsoft.com/office/drawing/2014/main" id="{4FE7422D-504D-4181-9DF2-4CB48CF7DFF5}"/>
              </a:ext>
            </a:extLst>
          </p:cNvPr>
          <p:cNvSpPr>
            <a:spLocks noGrp="1"/>
          </p:cNvSpPr>
          <p:nvPr>
            <p:ph idx="1"/>
          </p:nvPr>
        </p:nvSpPr>
        <p:spPr>
          <a:xfrm>
            <a:off x="259882" y="1258455"/>
            <a:ext cx="11569729" cy="4759037"/>
          </a:xfrm>
        </p:spPr>
        <p:txBody>
          <a:bodyPr>
            <a:normAutofit fontScale="92500" lnSpcReduction="10000"/>
          </a:bodyPr>
          <a:lstStyle/>
          <a:p>
            <a:r>
              <a:rPr lang="en-CA" dirty="0">
                <a:latin typeface="Arial"/>
                <a:cs typeface="Arial"/>
              </a:rPr>
              <a:t>Definition: </a:t>
            </a:r>
            <a:r>
              <a:rPr lang="en-US" dirty="0">
                <a:latin typeface="Arial"/>
                <a:cs typeface="Arial"/>
              </a:rPr>
              <a:t>The </a:t>
            </a:r>
            <a:r>
              <a:rPr lang="en-US" b="1" dirty="0">
                <a:latin typeface="Arial"/>
                <a:cs typeface="Arial"/>
              </a:rPr>
              <a:t>normalization</a:t>
            </a:r>
            <a:r>
              <a:rPr lang="en-US" dirty="0">
                <a:latin typeface="Arial"/>
                <a:cs typeface="Arial"/>
              </a:rPr>
              <a:t> and </a:t>
            </a:r>
            <a:r>
              <a:rPr lang="en-US" b="1" dirty="0">
                <a:latin typeface="Arial"/>
                <a:cs typeface="Arial"/>
              </a:rPr>
              <a:t>legitimization</a:t>
            </a:r>
            <a:r>
              <a:rPr lang="en-US" dirty="0">
                <a:latin typeface="Arial"/>
                <a:cs typeface="Arial"/>
              </a:rPr>
              <a:t> of white supremacy through covert and socially acceptable forms of white supremacy (e.g. </a:t>
            </a:r>
            <a:r>
              <a:rPr lang="en-US" dirty="0" err="1">
                <a:latin typeface="Arial"/>
                <a:cs typeface="Arial"/>
              </a:rPr>
              <a:t>colour</a:t>
            </a:r>
            <a:r>
              <a:rPr lang="en-US" dirty="0">
                <a:latin typeface="Arial"/>
                <a:cs typeface="Arial"/>
              </a:rPr>
              <a:t> evasiveness, police brutality, anti-immigration laws, meritocracy myths). It is a system of hierarchy that provides preferential treatment for white people to the detriment of Black, Indigenous and other racialized people. (LSA Anti-Racism Task Force Report, 2021)</a:t>
            </a:r>
            <a:endParaRPr lang="en-CA" dirty="0"/>
          </a:p>
          <a:p>
            <a:r>
              <a:rPr lang="en-CA" dirty="0"/>
              <a:t>Micro-aggressions, micro-invalidation, micro-assaults, micro-insults </a:t>
            </a:r>
          </a:p>
          <a:p>
            <a:r>
              <a:rPr lang="en-CA" dirty="0"/>
              <a:t>Stereotyping, stereotype threat </a:t>
            </a:r>
          </a:p>
          <a:p>
            <a:r>
              <a:rPr lang="en-CA" dirty="0"/>
              <a:t>Covert or overt racist remarks, racial slurs</a:t>
            </a:r>
          </a:p>
          <a:p>
            <a:r>
              <a:rPr lang="en-CA" dirty="0"/>
              <a:t>Implicit Bias</a:t>
            </a:r>
          </a:p>
          <a:p>
            <a:r>
              <a:rPr lang="en-CA" dirty="0"/>
              <a:t>Race-based hate or bigotry </a:t>
            </a:r>
          </a:p>
          <a:p>
            <a:r>
              <a:rPr lang="en-CA" dirty="0"/>
              <a:t>Racial prejudice and discrimination </a:t>
            </a:r>
          </a:p>
          <a:p>
            <a:endParaRPr lang="en-CA" dirty="0"/>
          </a:p>
          <a:p>
            <a:pPr marL="0" indent="0">
              <a:buNone/>
            </a:pPr>
            <a:endParaRPr lang="en-CA" dirty="0"/>
          </a:p>
        </p:txBody>
      </p:sp>
      <p:pic>
        <p:nvPicPr>
          <p:cNvPr id="5" name="Audio Recording Feb 8, 2024 at 11:39:14 AM">
            <a:hlinkClick r:id="" action="ppaction://media"/>
            <a:extLst>
              <a:ext uri="{FF2B5EF4-FFF2-40B4-BE49-F238E27FC236}">
                <a16:creationId xmlns:a16="http://schemas.microsoft.com/office/drawing/2014/main" id="{D33BCC16-8F22-D8FC-DEC4-06882627E84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882" y="6017492"/>
            <a:ext cx="812800" cy="812800"/>
          </a:xfrm>
          <a:prstGeom prst="rect">
            <a:avLst/>
          </a:prstGeom>
          <a:solidFill>
            <a:schemeClr val="accent2"/>
          </a:solidFill>
        </p:spPr>
      </p:pic>
    </p:spTree>
    <p:extLst>
      <p:ext uri="{BB962C8B-B14F-4D97-AF65-F5344CB8AC3E}">
        <p14:creationId xmlns:p14="http://schemas.microsoft.com/office/powerpoint/2010/main" val="27472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9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3DFE0-483C-C9AD-B748-5AE305AC45D3}"/>
              </a:ext>
            </a:extLst>
          </p:cNvPr>
          <p:cNvSpPr>
            <a:spLocks noGrp="1"/>
          </p:cNvSpPr>
          <p:nvPr>
            <p:ph type="title"/>
          </p:nvPr>
        </p:nvSpPr>
        <p:spPr/>
        <p:txBody>
          <a:bodyPr/>
          <a:lstStyle/>
          <a:p>
            <a:r>
              <a:rPr lang="en-US" dirty="0"/>
              <a:t>Learn More: Microaggressions </a:t>
            </a:r>
          </a:p>
        </p:txBody>
      </p:sp>
      <p:sp>
        <p:nvSpPr>
          <p:cNvPr id="3" name="Content Placeholder 2">
            <a:extLst>
              <a:ext uri="{FF2B5EF4-FFF2-40B4-BE49-F238E27FC236}">
                <a16:creationId xmlns:a16="http://schemas.microsoft.com/office/drawing/2014/main" id="{7FC2919E-79A0-B0BB-61F1-44052FBBE283}"/>
              </a:ext>
            </a:extLst>
          </p:cNvPr>
          <p:cNvSpPr>
            <a:spLocks noGrp="1"/>
          </p:cNvSpPr>
          <p:nvPr>
            <p:ph idx="1"/>
          </p:nvPr>
        </p:nvSpPr>
        <p:spPr>
          <a:xfrm>
            <a:off x="259882" y="1413162"/>
            <a:ext cx="11569729" cy="2672433"/>
          </a:xfrm>
        </p:spPr>
        <p:txBody>
          <a:bodyPr>
            <a:normAutofit lnSpcReduction="10000"/>
          </a:bodyPr>
          <a:lstStyle/>
          <a:p>
            <a:pPr marL="0" indent="0" algn="l" rtl="0" fontAlgn="base">
              <a:buNone/>
            </a:pPr>
            <a:r>
              <a:rPr lang="en-US" sz="1800" b="1" i="0" u="sng" strike="noStrike" dirty="0">
                <a:solidFill>
                  <a:srgbClr val="0563C1"/>
                </a:solidFill>
                <a:effectLst/>
                <a:hlinkClick r:id="rId2"/>
              </a:rPr>
              <a:t>Microaggressions</a:t>
            </a:r>
            <a:r>
              <a:rPr lang="en-US" sz="1800" b="1" i="0" dirty="0">
                <a:solidFill>
                  <a:srgbClr val="000000"/>
                </a:solidFill>
                <a:effectLst/>
              </a:rPr>
              <a:t> (3:15)  </a:t>
            </a:r>
          </a:p>
          <a:p>
            <a:pPr marL="0" indent="0" algn="l" rtl="0" fontAlgn="base">
              <a:buNone/>
            </a:pPr>
            <a:r>
              <a:rPr lang="en-US" sz="1800" dirty="0">
                <a:solidFill>
                  <a:srgbClr val="000000"/>
                </a:solidFill>
              </a:rPr>
              <a:t>This video demonstrates microaggressions that Black, Indigenous and Racialized people hear on a daily basis. As stated in the video, microaggressions are “damaging because they are incessant and cumulative, like death by a thousand paper cuts.” </a:t>
            </a:r>
            <a:endParaRPr lang="en-US" b="0" i="0" dirty="0">
              <a:solidFill>
                <a:srgbClr val="000000"/>
              </a:solidFill>
              <a:effectLst/>
            </a:endParaRPr>
          </a:p>
          <a:p>
            <a:pPr marL="0" indent="0" algn="l" rtl="0" fontAlgn="base">
              <a:buNone/>
            </a:pPr>
            <a:r>
              <a:rPr lang="en-US" sz="1800" b="1" i="0" u="sng" strike="noStrike" dirty="0">
                <a:solidFill>
                  <a:srgbClr val="0563C1"/>
                </a:solidFill>
                <a:effectLst/>
                <a:hlinkClick r:id="rId3"/>
              </a:rPr>
              <a:t>An everyday dimension of racism: Why we need to understand microaggressions</a:t>
            </a:r>
            <a:r>
              <a:rPr lang="en-US" sz="1800" b="1" i="0" dirty="0">
                <a:solidFill>
                  <a:srgbClr val="000000"/>
                </a:solidFill>
                <a:effectLst/>
              </a:rPr>
              <a:t> (6:35)  </a:t>
            </a:r>
          </a:p>
          <a:p>
            <a:pPr marL="0" indent="0" algn="l" rtl="0" fontAlgn="base">
              <a:buNone/>
            </a:pPr>
            <a:r>
              <a:rPr lang="en-US" sz="1800" dirty="0">
                <a:solidFill>
                  <a:srgbClr val="000000"/>
                </a:solidFill>
              </a:rPr>
              <a:t>In this video, students at </a:t>
            </a:r>
            <a:r>
              <a:rPr lang="en-US" sz="1800" dirty="0" err="1">
                <a:solidFill>
                  <a:srgbClr val="000000"/>
                </a:solidFill>
              </a:rPr>
              <a:t>Keele</a:t>
            </a:r>
            <a:r>
              <a:rPr lang="en-US" sz="1800" dirty="0">
                <a:solidFill>
                  <a:srgbClr val="000000"/>
                </a:solidFill>
              </a:rPr>
              <a:t> University discuss their experiences of microaggressions, and how these experiences have impacted their lives on and off campus. </a:t>
            </a:r>
            <a:endParaRPr lang="en-US" b="0" i="0" dirty="0">
              <a:solidFill>
                <a:srgbClr val="000000"/>
              </a:solidFill>
              <a:effectLst/>
            </a:endParaRPr>
          </a:p>
          <a:p>
            <a:pPr marL="0" indent="0">
              <a:buNone/>
            </a:pPr>
            <a:endParaRPr lang="en-US" dirty="0"/>
          </a:p>
        </p:txBody>
      </p:sp>
      <p:sp>
        <p:nvSpPr>
          <p:cNvPr id="4" name="Title 1">
            <a:extLst>
              <a:ext uri="{FF2B5EF4-FFF2-40B4-BE49-F238E27FC236}">
                <a16:creationId xmlns:a16="http://schemas.microsoft.com/office/drawing/2014/main" id="{8F62E6A7-66C2-AD26-1219-004BAF6C1D12}"/>
              </a:ext>
            </a:extLst>
          </p:cNvPr>
          <p:cNvSpPr txBox="1">
            <a:spLocks/>
          </p:cNvSpPr>
          <p:nvPr/>
        </p:nvSpPr>
        <p:spPr>
          <a:xfrm>
            <a:off x="259882" y="4085596"/>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a:lstStyle>
          <a:p>
            <a:r>
              <a:rPr lang="en-US" dirty="0"/>
              <a:t>Reflect </a:t>
            </a:r>
          </a:p>
        </p:txBody>
      </p:sp>
      <p:sp>
        <p:nvSpPr>
          <p:cNvPr id="5" name="Content Placeholder 2">
            <a:extLst>
              <a:ext uri="{FF2B5EF4-FFF2-40B4-BE49-F238E27FC236}">
                <a16:creationId xmlns:a16="http://schemas.microsoft.com/office/drawing/2014/main" id="{86E72867-2564-6169-F469-FE7E45B643A1}"/>
              </a:ext>
            </a:extLst>
          </p:cNvPr>
          <p:cNvSpPr txBox="1">
            <a:spLocks/>
          </p:cNvSpPr>
          <p:nvPr/>
        </p:nvSpPr>
        <p:spPr>
          <a:xfrm>
            <a:off x="259881" y="4847490"/>
            <a:ext cx="11569729" cy="1379139"/>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base">
              <a:buNone/>
            </a:pPr>
            <a:r>
              <a:rPr lang="en-US" sz="1800" b="0" i="0" dirty="0">
                <a:solidFill>
                  <a:srgbClr val="000000"/>
                </a:solidFill>
                <a:effectLst/>
              </a:rPr>
              <a:t>What are your initial reactions to these videos?  </a:t>
            </a:r>
            <a:endParaRPr lang="en-US" sz="1400" b="0" i="0" dirty="0">
              <a:solidFill>
                <a:srgbClr val="000000"/>
              </a:solidFill>
              <a:effectLst/>
            </a:endParaRPr>
          </a:p>
          <a:p>
            <a:pPr marL="0" indent="0" algn="l" rtl="0" fontAlgn="base">
              <a:buNone/>
            </a:pPr>
            <a:r>
              <a:rPr lang="en-US" sz="1800" b="0" i="0" dirty="0">
                <a:solidFill>
                  <a:srgbClr val="000000"/>
                </a:solidFill>
                <a:effectLst/>
              </a:rPr>
              <a:t>Why do you think learning about microaggressions, or person-mediated racism in general, is important in the context of responding to disclosures? </a:t>
            </a:r>
            <a:endParaRPr lang="en-US" sz="1400" b="0" i="0" dirty="0">
              <a:solidFill>
                <a:srgbClr val="000000"/>
              </a:solidFill>
              <a:effectLst/>
            </a:endParaRPr>
          </a:p>
          <a:p>
            <a:pPr marL="0" indent="0">
              <a:buFont typeface="Wingdings" charset="2"/>
              <a:buNone/>
            </a:pPr>
            <a:endParaRPr lang="en-US" dirty="0"/>
          </a:p>
        </p:txBody>
      </p:sp>
    </p:spTree>
    <p:extLst>
      <p:ext uri="{BB962C8B-B14F-4D97-AF65-F5344CB8AC3E}">
        <p14:creationId xmlns:p14="http://schemas.microsoft.com/office/powerpoint/2010/main" val="385923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EE10-DCA6-4D60-3CCD-0A1DBA91C0F8}"/>
              </a:ext>
            </a:extLst>
          </p:cNvPr>
          <p:cNvSpPr>
            <a:spLocks noGrp="1"/>
          </p:cNvSpPr>
          <p:nvPr>
            <p:ph type="title"/>
          </p:nvPr>
        </p:nvSpPr>
        <p:spPr/>
        <p:txBody>
          <a:bodyPr/>
          <a:lstStyle/>
          <a:p>
            <a:r>
              <a:rPr lang="en-CA"/>
              <a:t>Racism is also…</a:t>
            </a:r>
          </a:p>
        </p:txBody>
      </p:sp>
      <p:sp>
        <p:nvSpPr>
          <p:cNvPr id="3" name="Content Placeholder 2">
            <a:extLst>
              <a:ext uri="{FF2B5EF4-FFF2-40B4-BE49-F238E27FC236}">
                <a16:creationId xmlns:a16="http://schemas.microsoft.com/office/drawing/2014/main" id="{55A2DC22-A3C2-8DFF-BFCE-631935F91683}"/>
              </a:ext>
            </a:extLst>
          </p:cNvPr>
          <p:cNvSpPr>
            <a:spLocks noGrp="1"/>
          </p:cNvSpPr>
          <p:nvPr>
            <p:ph idx="1"/>
          </p:nvPr>
        </p:nvSpPr>
        <p:spPr/>
        <p:txBody>
          <a:bodyPr/>
          <a:lstStyle/>
          <a:p>
            <a:r>
              <a:rPr lang="en-CA" dirty="0"/>
              <a:t>A form of Violence </a:t>
            </a:r>
          </a:p>
          <a:p>
            <a:r>
              <a:rPr lang="en-CA" dirty="0"/>
              <a:t>Is cannot be mediated…it must be taken seriously and eradicated</a:t>
            </a:r>
          </a:p>
          <a:p>
            <a:r>
              <a:rPr lang="en-CA" dirty="0"/>
              <a:t>It is not an interpersonal conflict (just two people that can’t get along) </a:t>
            </a:r>
          </a:p>
          <a:p>
            <a:r>
              <a:rPr lang="en-CA" dirty="0"/>
              <a:t>It is a reflection of the work environment that is deeply rooted in systemic racism </a:t>
            </a:r>
          </a:p>
          <a:p>
            <a:r>
              <a:rPr lang="en-CA" dirty="0"/>
              <a:t>It is not just discrimination on the basis of skin color and racial constructs is political and is connected to power and control</a:t>
            </a:r>
          </a:p>
          <a:p>
            <a:r>
              <a:rPr lang="en-CA" dirty="0"/>
              <a:t>Black, Indigenous, and racialized people do not experience racism the same  (Intersectionality)</a:t>
            </a:r>
          </a:p>
          <a:p>
            <a:endParaRPr lang="en-CA" dirty="0"/>
          </a:p>
        </p:txBody>
      </p:sp>
      <p:pic>
        <p:nvPicPr>
          <p:cNvPr id="4" name="Audio Recording Feb 8, 2024 at 11:23:54 AM">
            <a:hlinkClick r:id="" action="ppaction://media"/>
            <a:extLst>
              <a:ext uri="{FF2B5EF4-FFF2-40B4-BE49-F238E27FC236}">
                <a16:creationId xmlns:a16="http://schemas.microsoft.com/office/drawing/2014/main" id="{5D77915F-9159-BB2A-B4A9-037569B547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0842" y="6008280"/>
            <a:ext cx="812800" cy="812800"/>
          </a:xfrm>
          <a:prstGeom prst="rect">
            <a:avLst/>
          </a:prstGeom>
          <a:solidFill>
            <a:schemeClr val="accent2"/>
          </a:solidFill>
        </p:spPr>
      </p:pic>
    </p:spTree>
    <p:extLst>
      <p:ext uri="{BB962C8B-B14F-4D97-AF65-F5344CB8AC3E}">
        <p14:creationId xmlns:p14="http://schemas.microsoft.com/office/powerpoint/2010/main" val="89250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4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r>
              <a:rPr lang="en-US"/>
              <a:t>Territorial Acknowledgement </a:t>
            </a:r>
            <a:endParaRPr lang="en-CA"/>
          </a:p>
        </p:txBody>
      </p:sp>
      <p:sp>
        <p:nvSpPr>
          <p:cNvPr id="3" name="Content Placeholder 2">
            <a:extLst>
              <a:ext uri="{FF2B5EF4-FFF2-40B4-BE49-F238E27FC236}">
                <a16:creationId xmlns:a16="http://schemas.microsoft.com/office/drawing/2014/main" id="{E3DDEEAB-9055-4B78-9053-FBB7F3009DD2}"/>
              </a:ext>
            </a:extLst>
          </p:cNvPr>
          <p:cNvSpPr>
            <a:spLocks noGrp="1"/>
          </p:cNvSpPr>
          <p:nvPr>
            <p:ph sz="half" idx="1"/>
          </p:nvPr>
        </p:nvSpPr>
        <p:spPr>
          <a:xfrm>
            <a:off x="259882" y="1413164"/>
            <a:ext cx="5586855" cy="4590472"/>
          </a:xfrm>
        </p:spPr>
        <p:txBody>
          <a:bodyPr vert="horz" lIns="91440" tIns="45720" rIns="91440" bIns="45720" rtlCol="0" anchor="t">
            <a:normAutofit lnSpcReduction="10000"/>
          </a:bodyPr>
          <a:lstStyle/>
          <a:p>
            <a:pPr marL="0" indent="0">
              <a:lnSpc>
                <a:spcPct val="90000"/>
              </a:lnSpc>
              <a:buNone/>
            </a:pPr>
            <a:r>
              <a:rPr lang="en-US" sz="2000" b="0" dirty="0">
                <a:effectLst/>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University of Waterloo </a:t>
            </a:r>
            <a:r>
              <a:rPr lang="en-US" sz="2000" b="0" dirty="0">
                <a:effectLst/>
                <a:latin typeface="Arial" panose="020B0604020202020204" pitchFamily="34" charset="0"/>
                <a:cs typeface="Arial" panose="020B0604020202020204" pitchFamily="34" charset="0"/>
              </a:rPr>
              <a:t>acknowledges that </a:t>
            </a:r>
            <a:r>
              <a:rPr lang="en-US" sz="2000" dirty="0">
                <a:latin typeface="Arial" panose="020B0604020202020204" pitchFamily="34" charset="0"/>
                <a:cs typeface="Arial" panose="020B0604020202020204" pitchFamily="34" charset="0"/>
              </a:rPr>
              <a:t>much of our </a:t>
            </a:r>
            <a:r>
              <a:rPr lang="en-US" sz="2000" b="0" dirty="0">
                <a:effectLst/>
                <a:latin typeface="Arial" panose="020B0604020202020204" pitchFamily="34" charset="0"/>
                <a:cs typeface="Arial" panose="020B0604020202020204" pitchFamily="34" charset="0"/>
              </a:rPr>
              <a:t>work</a:t>
            </a:r>
            <a:r>
              <a:rPr lang="en-US" sz="2000" dirty="0">
                <a:latin typeface="Arial" panose="020B0604020202020204" pitchFamily="34" charset="0"/>
                <a:cs typeface="Arial" panose="020B0604020202020204" pitchFamily="34" charset="0"/>
              </a:rPr>
              <a:t> takes place </a:t>
            </a:r>
            <a:r>
              <a:rPr lang="en-US" sz="2000" b="0" dirty="0">
                <a:effectLst/>
                <a:latin typeface="Arial" panose="020B0604020202020204" pitchFamily="34" charset="0"/>
                <a:cs typeface="Arial" panose="020B0604020202020204" pitchFamily="34" charset="0"/>
              </a:rPr>
              <a:t>on the traditional territory of the Neutral, Anishinaabeg and Haudenosaunee </a:t>
            </a:r>
            <a:r>
              <a:rPr lang="en-US" sz="2000" dirty="0">
                <a:latin typeface="Arial" panose="020B0604020202020204" pitchFamily="34" charset="0"/>
                <a:cs typeface="Arial" panose="020B0604020202020204" pitchFamily="34" charset="0"/>
              </a:rPr>
              <a:t>Peoples</a:t>
            </a:r>
            <a:r>
              <a:rPr lang="en-US" sz="2000" b="0" dirty="0">
                <a:effectLst/>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a:p>
            <a:pPr marL="0" indent="0">
              <a:lnSpc>
                <a:spcPct val="90000"/>
              </a:lnSpc>
              <a:buNone/>
            </a:pPr>
            <a:r>
              <a:rPr lang="en-US" sz="2000" dirty="0">
                <a:latin typeface="Arial" panose="020B0604020202020204" pitchFamily="34" charset="0"/>
                <a:cs typeface="Arial" panose="020B0604020202020204" pitchFamily="34" charset="0"/>
              </a:rPr>
              <a:t>Our main campus</a:t>
            </a:r>
            <a:r>
              <a:rPr lang="en-US" sz="2000" b="0" dirty="0">
                <a:effectLst/>
                <a:latin typeface="Arial" panose="020B0604020202020204" pitchFamily="34" charset="0"/>
                <a:cs typeface="Arial" panose="020B0604020202020204" pitchFamily="34" charset="0"/>
              </a:rPr>
              <a:t> is situated on the Haldimand Tract, the land </a:t>
            </a:r>
            <a:r>
              <a:rPr lang="en-US" sz="2000" dirty="0">
                <a:latin typeface="Arial" panose="020B0604020202020204" pitchFamily="34" charset="0"/>
                <a:cs typeface="Arial" panose="020B0604020202020204" pitchFamily="34" charset="0"/>
              </a:rPr>
              <a:t>granted </a:t>
            </a:r>
            <a:r>
              <a:rPr lang="en-US" sz="2000" b="0" dirty="0">
                <a:effectLst/>
                <a:latin typeface="Arial" panose="020B0604020202020204" pitchFamily="34" charset="0"/>
                <a:cs typeface="Arial" panose="020B0604020202020204" pitchFamily="34" charset="0"/>
              </a:rPr>
              <a:t>to the Six Nations that includes six miles</a:t>
            </a:r>
            <a:r>
              <a:rPr lang="en-US" sz="2000" dirty="0">
                <a:latin typeface="Arial" panose="020B0604020202020204" pitchFamily="34" charset="0"/>
                <a:cs typeface="Arial" panose="020B0604020202020204" pitchFamily="34" charset="0"/>
              </a:rPr>
              <a:t> </a:t>
            </a:r>
            <a:r>
              <a:rPr lang="en-US" sz="2000" b="0" dirty="0">
                <a:effectLst/>
                <a:latin typeface="Arial" panose="020B0604020202020204" pitchFamily="34" charset="0"/>
                <a:cs typeface="Arial" panose="020B0604020202020204" pitchFamily="34" charset="0"/>
              </a:rPr>
              <a:t>on each side of the Grand River.</a:t>
            </a:r>
            <a:r>
              <a:rPr lang="en-US" sz="2000" dirty="0">
                <a:latin typeface="Arial" panose="020B0604020202020204" pitchFamily="34" charset="0"/>
                <a:cs typeface="Arial" panose="020B0604020202020204" pitchFamily="34" charset="0"/>
              </a:rPr>
              <a:t> </a:t>
            </a:r>
          </a:p>
          <a:p>
            <a:pPr marL="0" indent="0">
              <a:lnSpc>
                <a:spcPct val="90000"/>
              </a:lnSpc>
              <a:buNone/>
            </a:pPr>
            <a:r>
              <a:rPr lang="en-US" sz="2000" dirty="0">
                <a:latin typeface="Arial" panose="020B0604020202020204" pitchFamily="34" charset="0"/>
                <a:cs typeface="Arial" panose="020B0604020202020204" pitchFamily="34" charset="0"/>
              </a:rPr>
              <a:t>Our active work toward reconciliation takes place across our campuses through research, learning, teaching, and community building, and is coordinated within the </a:t>
            </a:r>
            <a:r>
              <a:rPr lang="en-US" sz="2000" dirty="0">
                <a:latin typeface="Arial" panose="020B0604020202020204" pitchFamily="34" charset="0"/>
                <a:cs typeface="Arial" panose="020B0604020202020204" pitchFamily="34" charset="0"/>
                <a:hlinkClick r:id="rId5"/>
              </a:rPr>
              <a:t>Office of Indigenous Relations</a:t>
            </a:r>
            <a:r>
              <a:rPr lang="en-US" sz="2000" dirty="0">
                <a:latin typeface="Arial" panose="020B0604020202020204" pitchFamily="34" charset="0"/>
                <a:cs typeface="Arial" panose="020B0604020202020204" pitchFamily="34" charset="0"/>
              </a:rPr>
              <a:t>.</a:t>
            </a:r>
          </a:p>
          <a:p>
            <a:pPr marL="0" indent="0">
              <a:lnSpc>
                <a:spcPct val="90000"/>
              </a:lnSpc>
              <a:buNone/>
            </a:pPr>
            <a:r>
              <a:rPr lang="en-CA" b="1" dirty="0">
                <a:solidFill>
                  <a:schemeClr val="accent6"/>
                </a:solidFill>
                <a:latin typeface="Arial" panose="020B0604020202020204" pitchFamily="34" charset="0"/>
                <a:ea typeface="+mn-lt"/>
                <a:cs typeface="Arial" panose="020B0604020202020204" pitchFamily="34" charset="0"/>
                <a:hlinkClick r:id="rId6"/>
              </a:rPr>
              <a:t>www.native-land.ca/</a:t>
            </a:r>
            <a:endParaRPr lang="en-US" dirty="0">
              <a:latin typeface="Arial" panose="020B0604020202020204" pitchFamily="34" charset="0"/>
              <a:cs typeface="Arial" panose="020B0604020202020204" pitchFamily="34" charset="0"/>
            </a:endParaRPr>
          </a:p>
          <a:p>
            <a:pPr marL="0" indent="0">
              <a:lnSpc>
                <a:spcPct val="90000"/>
              </a:lnSpc>
              <a:buNone/>
            </a:pPr>
            <a:endParaRPr lang="en-US" sz="2000" dirty="0">
              <a:latin typeface="Arial" panose="020B0604020202020204" pitchFamily="34" charset="0"/>
              <a:cs typeface="Arial" panose="020B0604020202020204" pitchFamily="34" charset="0"/>
            </a:endParaRPr>
          </a:p>
        </p:txBody>
      </p:sp>
      <p:pic>
        <p:nvPicPr>
          <p:cNvPr id="5" name="Picture Placeholder 4" descr="Contemporary map showing original Haldimand Tract and Six Nations territory as of 2015.&#10;">
            <a:extLst>
              <a:ext uri="{FF2B5EF4-FFF2-40B4-BE49-F238E27FC236}">
                <a16:creationId xmlns:a16="http://schemas.microsoft.com/office/drawing/2014/main" id="{51BD2748-827D-4C08-93B5-39BFA21FCBD9}"/>
              </a:ext>
            </a:extLst>
          </p:cNvPr>
          <p:cNvPicPr>
            <a:picLocks noGrp="1" noChangeAspect="1"/>
          </p:cNvPicPr>
          <p:nvPr>
            <p:ph sz="half" idx="2"/>
          </p:nvPr>
        </p:nvPicPr>
        <p:blipFill rotWithShape="1">
          <a:blip r:embed="rId7"/>
          <a:stretch/>
        </p:blipFill>
        <p:spPr>
          <a:xfrm>
            <a:off x="7244446" y="1413164"/>
            <a:ext cx="3511711" cy="4590472"/>
          </a:xfrm>
          <a:prstGeom prst="rect">
            <a:avLst/>
          </a:prstGeom>
          <a:noFill/>
        </p:spPr>
      </p:pic>
      <p:pic>
        <p:nvPicPr>
          <p:cNvPr id="6" name="Audio Recording Feb 8, 2024 at 10:30:35 AM">
            <a:hlinkClick r:id="" action="ppaction://media"/>
            <a:extLst>
              <a:ext uri="{FF2B5EF4-FFF2-40B4-BE49-F238E27FC236}">
                <a16:creationId xmlns:a16="http://schemas.microsoft.com/office/drawing/2014/main" id="{29BC582A-F459-0E75-FC10-32D026DDC4D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19918" y="5680365"/>
            <a:ext cx="812800" cy="812800"/>
          </a:xfrm>
          <a:prstGeom prst="rect">
            <a:avLst/>
          </a:prstGeom>
          <a:solidFill>
            <a:schemeClr val="accent2"/>
          </a:solidFill>
        </p:spPr>
      </p:pic>
    </p:spTree>
    <p:extLst>
      <p:ext uri="{BB962C8B-B14F-4D97-AF65-F5344CB8AC3E}">
        <p14:creationId xmlns:p14="http://schemas.microsoft.com/office/powerpoint/2010/main" val="399953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3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Comfort Agreement</a:t>
            </a:r>
          </a:p>
        </p:txBody>
      </p:sp>
      <p:sp>
        <p:nvSpPr>
          <p:cNvPr id="5" name="Content Placeholder 4">
            <a:extLst>
              <a:ext uri="{FF2B5EF4-FFF2-40B4-BE49-F238E27FC236}">
                <a16:creationId xmlns:a16="http://schemas.microsoft.com/office/drawing/2014/main" id="{DC3B5D3F-8F25-4A9E-8006-DF7E3AC2AD43}"/>
              </a:ext>
            </a:extLst>
          </p:cNvPr>
          <p:cNvSpPr>
            <a:spLocks noGrp="1"/>
          </p:cNvSpPr>
          <p:nvPr>
            <p:ph idx="1"/>
          </p:nvPr>
        </p:nvSpPr>
        <p:spPr/>
        <p:txBody>
          <a:bodyPr>
            <a:normAutofit/>
          </a:bodyPr>
          <a:lstStyle/>
          <a:p>
            <a:pPr marL="457200" indent="-457200">
              <a:buFont typeface="+mj-lt"/>
              <a:buAutoNum type="arabicPeriod"/>
            </a:pPr>
            <a:endParaRPr lang="en-US">
              <a:latin typeface="+mn-lt"/>
            </a:endParaRPr>
          </a:p>
          <a:p>
            <a:pPr marL="457200" indent="-457200">
              <a:buFont typeface="+mj-lt"/>
              <a:buAutoNum type="arabicPeriod"/>
            </a:pPr>
            <a:endParaRPr lang="en-US">
              <a:latin typeface="+mn-lt"/>
            </a:endParaRPr>
          </a:p>
          <a:p>
            <a:pPr marL="0" indent="0">
              <a:buNone/>
            </a:pPr>
            <a:endParaRPr lang="en-US">
              <a:latin typeface="+mn-lt"/>
            </a:endParaRPr>
          </a:p>
        </p:txBody>
      </p:sp>
      <p:graphicFrame>
        <p:nvGraphicFramePr>
          <p:cNvPr id="3" name="Diagram 2">
            <a:extLst>
              <a:ext uri="{FF2B5EF4-FFF2-40B4-BE49-F238E27FC236}">
                <a16:creationId xmlns:a16="http://schemas.microsoft.com/office/drawing/2014/main" id="{BA469F98-4468-ED3A-0A8E-71EA6B9B06C9}"/>
              </a:ext>
            </a:extLst>
          </p:cNvPr>
          <p:cNvGraphicFramePr/>
          <p:nvPr>
            <p:extLst>
              <p:ext uri="{D42A27DB-BD31-4B8C-83A1-F6EECF244321}">
                <p14:modId xmlns:p14="http://schemas.microsoft.com/office/powerpoint/2010/main" val="1790415295"/>
              </p:ext>
            </p:extLst>
          </p:nvPr>
        </p:nvGraphicFramePr>
        <p:xfrm>
          <a:off x="1182415" y="1543217"/>
          <a:ext cx="9553902" cy="44650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Recording Feb 8, 2024 at 10:35:38 AM">
            <a:hlinkClick r:id="" action="ppaction://media"/>
            <a:extLst>
              <a:ext uri="{FF2B5EF4-FFF2-40B4-BE49-F238E27FC236}">
                <a16:creationId xmlns:a16="http://schemas.microsoft.com/office/drawing/2014/main" id="{FC2C790B-AF5B-DF82-E538-99771FF41B9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59882" y="5788892"/>
            <a:ext cx="812800" cy="812800"/>
          </a:xfrm>
          <a:prstGeom prst="rect">
            <a:avLst/>
          </a:prstGeom>
          <a:solidFill>
            <a:schemeClr val="accent2"/>
          </a:solidFill>
        </p:spPr>
      </p:pic>
    </p:spTree>
    <p:extLst>
      <p:ext uri="{BB962C8B-B14F-4D97-AF65-F5344CB8AC3E}">
        <p14:creationId xmlns:p14="http://schemas.microsoft.com/office/powerpoint/2010/main" val="19654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6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8804-5C3C-4ABF-B9E0-D05FD1A0F0A3}"/>
              </a:ext>
            </a:extLst>
          </p:cNvPr>
          <p:cNvSpPr>
            <a:spLocks noGrp="1"/>
          </p:cNvSpPr>
          <p:nvPr>
            <p:ph type="title"/>
          </p:nvPr>
        </p:nvSpPr>
        <p:spPr/>
        <p:txBody>
          <a:bodyPr/>
          <a:lstStyle/>
          <a:p>
            <a:r>
              <a:rPr lang="en-US" dirty="0"/>
              <a:t>Learning Outcomes </a:t>
            </a:r>
            <a:endParaRPr lang="en-CA" dirty="0"/>
          </a:p>
        </p:txBody>
      </p:sp>
      <p:sp>
        <p:nvSpPr>
          <p:cNvPr id="3" name="Content Placeholder 2">
            <a:extLst>
              <a:ext uri="{FF2B5EF4-FFF2-40B4-BE49-F238E27FC236}">
                <a16:creationId xmlns:a16="http://schemas.microsoft.com/office/drawing/2014/main" id="{EBFC2F1F-7ACF-4B23-AFA9-F06625BA8A17}"/>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288925" algn="l"/>
              </a:tabLst>
            </a:pPr>
            <a:r>
              <a:rPr lang="en-CA" dirty="0">
                <a:solidFill>
                  <a:srgbClr val="000000"/>
                </a:solidFill>
                <a:effectLst/>
                <a:ea typeface="Times New Roman" panose="02020603050405020304" pitchFamily="18" charset="0"/>
              </a:rPr>
              <a:t>Understand how racism has </a:t>
            </a:r>
            <a:r>
              <a:rPr lang="en-CA" dirty="0">
                <a:solidFill>
                  <a:srgbClr val="000000"/>
                </a:solidFill>
                <a:ea typeface="Times New Roman" panose="02020603050405020304" pitchFamily="18" charset="0"/>
              </a:rPr>
              <a:t>historically manifested </a:t>
            </a:r>
            <a:r>
              <a:rPr lang="en-CA" dirty="0">
                <a:solidFill>
                  <a:srgbClr val="000000"/>
                </a:solidFill>
                <a:effectLst/>
                <a:ea typeface="Times New Roman" panose="02020603050405020304" pitchFamily="18" charset="0"/>
              </a:rPr>
              <a:t>in Canada.</a:t>
            </a:r>
            <a:endParaRPr lang="en-CA" dirty="0">
              <a:effectLst/>
              <a:ea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288925" algn="l"/>
              </a:tabLst>
            </a:pPr>
            <a:r>
              <a:rPr lang="en-CA" dirty="0">
                <a:solidFill>
                  <a:srgbClr val="000000"/>
                </a:solidFill>
                <a:effectLst/>
                <a:ea typeface="Times New Roman" panose="02020603050405020304" pitchFamily="18" charset="0"/>
              </a:rPr>
              <a:t>Recognize your own positionality and how it effects your response.</a:t>
            </a:r>
            <a:endParaRPr lang="en-CA" dirty="0">
              <a:effectLst/>
              <a:ea typeface="Calibri" panose="020F0502020204030204" pitchFamily="34" charset="0"/>
            </a:endParaRPr>
          </a:p>
          <a:p>
            <a:pPr marL="342900" indent="-342900">
              <a:lnSpc>
                <a:spcPct val="107000"/>
              </a:lnSpc>
              <a:buSzPts val="1000"/>
              <a:buFont typeface="Symbol" panose="05050102010706020507" pitchFamily="18" charset="2"/>
              <a:buChar char=""/>
              <a:tabLst>
                <a:tab pos="288925" algn="l"/>
              </a:tabLst>
            </a:pPr>
            <a:r>
              <a:rPr lang="en-CA" dirty="0">
                <a:solidFill>
                  <a:srgbClr val="000000"/>
                </a:solidFill>
                <a:effectLst/>
                <a:ea typeface="Times New Roman" panose="02020603050405020304" pitchFamily="18" charset="0"/>
              </a:rPr>
              <a:t>Unpack </a:t>
            </a:r>
            <a:r>
              <a:rPr lang="en-CA" dirty="0">
                <a:solidFill>
                  <a:srgbClr val="000000"/>
                </a:solidFill>
                <a:ea typeface="Times New Roman" panose="02020603050405020304" pitchFamily="18" charset="0"/>
              </a:rPr>
              <a:t>the different ways d</a:t>
            </a:r>
            <a:r>
              <a:rPr lang="en-CA" dirty="0">
                <a:solidFill>
                  <a:srgbClr val="000000"/>
                </a:solidFill>
                <a:effectLst/>
                <a:ea typeface="Times New Roman" panose="02020603050405020304" pitchFamily="18" charset="0"/>
              </a:rPr>
              <a:t>isclosures of </a:t>
            </a:r>
            <a:r>
              <a:rPr lang="en-CA" dirty="0">
                <a:solidFill>
                  <a:srgbClr val="000000"/>
                </a:solidFill>
                <a:ea typeface="Times New Roman" panose="02020603050405020304" pitchFamily="18" charset="0"/>
              </a:rPr>
              <a:t>r</a:t>
            </a:r>
            <a:r>
              <a:rPr lang="en-CA" dirty="0">
                <a:solidFill>
                  <a:srgbClr val="000000"/>
                </a:solidFill>
                <a:effectLst/>
                <a:ea typeface="Times New Roman" panose="02020603050405020304" pitchFamily="18" charset="0"/>
              </a:rPr>
              <a:t>acism are made and the experiences of making a disclosure.</a:t>
            </a:r>
          </a:p>
          <a:p>
            <a:pPr marL="342900" indent="-342900">
              <a:lnSpc>
                <a:spcPct val="107000"/>
              </a:lnSpc>
              <a:buSzPts val="1000"/>
              <a:buFont typeface="Symbol" panose="05050102010706020507" pitchFamily="18" charset="2"/>
              <a:buChar char=""/>
              <a:tabLst>
                <a:tab pos="288925" algn="l"/>
              </a:tabLst>
            </a:pPr>
            <a:r>
              <a:rPr lang="en-CA" dirty="0">
                <a:solidFill>
                  <a:srgbClr val="000000"/>
                </a:solidFill>
                <a:ea typeface="Times New Roman" panose="02020603050405020304" pitchFamily="18" charset="0"/>
              </a:rPr>
              <a:t>Understand </a:t>
            </a:r>
            <a:r>
              <a:rPr lang="en-CA" dirty="0">
                <a:solidFill>
                  <a:srgbClr val="000000"/>
                </a:solidFill>
                <a:effectLst/>
                <a:ea typeface="Times New Roman" panose="02020603050405020304" pitchFamily="18" charset="0"/>
              </a:rPr>
              <a:t>trauma-informed and anti-racist approaches to addressing disclosures of racism.  </a:t>
            </a:r>
            <a:endParaRPr lang="en-CA" dirty="0">
              <a:effectLst/>
              <a:ea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288925" algn="l"/>
              </a:tabLst>
            </a:pPr>
            <a:r>
              <a:rPr lang="en-CA" dirty="0">
                <a:solidFill>
                  <a:srgbClr val="000000"/>
                </a:solidFill>
                <a:effectLst/>
                <a:ea typeface="Times New Roman" panose="02020603050405020304" pitchFamily="18" charset="0"/>
              </a:rPr>
              <a:t>Collectively develop strategies to address concerns of racism experienced on campus. </a:t>
            </a:r>
            <a:endParaRPr lang="en-CA" dirty="0"/>
          </a:p>
        </p:txBody>
      </p:sp>
      <p:pic>
        <p:nvPicPr>
          <p:cNvPr id="4" name="Audio Recording Feb 8, 2024 at 10:37:03 AM">
            <a:hlinkClick r:id="" action="ppaction://media"/>
            <a:extLst>
              <a:ext uri="{FF2B5EF4-FFF2-40B4-BE49-F238E27FC236}">
                <a16:creationId xmlns:a16="http://schemas.microsoft.com/office/drawing/2014/main" id="{78A0DEAB-D24C-2BA2-37BA-9FB98C1FFD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882" y="5687292"/>
            <a:ext cx="812800" cy="812800"/>
          </a:xfrm>
          <a:prstGeom prst="rect">
            <a:avLst/>
          </a:prstGeom>
          <a:solidFill>
            <a:schemeClr val="accent2"/>
          </a:solidFill>
        </p:spPr>
      </p:pic>
    </p:spTree>
    <p:extLst>
      <p:ext uri="{BB962C8B-B14F-4D97-AF65-F5344CB8AC3E}">
        <p14:creationId xmlns:p14="http://schemas.microsoft.com/office/powerpoint/2010/main" val="7590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746ACE-49F3-4FB2-A2CB-E685ED630DAC}"/>
              </a:ext>
            </a:extLst>
          </p:cNvPr>
          <p:cNvSpPr>
            <a:spLocks noGrp="1"/>
          </p:cNvSpPr>
          <p:nvPr>
            <p:ph type="title"/>
          </p:nvPr>
        </p:nvSpPr>
        <p:spPr/>
        <p:txBody>
          <a:bodyPr/>
          <a:lstStyle/>
          <a:p>
            <a:r>
              <a:rPr lang="en-US"/>
              <a:t>In brief: Racism in Canada</a:t>
            </a:r>
            <a:endParaRPr lang="en-CA"/>
          </a:p>
        </p:txBody>
      </p:sp>
      <p:pic>
        <p:nvPicPr>
          <p:cNvPr id="2" name="Audio Recording Feb 8, 2024 at 10:41:24 AM">
            <a:hlinkClick r:id="" action="ppaction://media"/>
            <a:extLst>
              <a:ext uri="{FF2B5EF4-FFF2-40B4-BE49-F238E27FC236}">
                <a16:creationId xmlns:a16="http://schemas.microsoft.com/office/drawing/2014/main" id="{CA3E22D9-43AC-DE1D-41ED-7CFEBC7910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7591" y="5765800"/>
            <a:ext cx="812800" cy="812800"/>
          </a:xfrm>
          <a:prstGeom prst="rect">
            <a:avLst/>
          </a:prstGeom>
          <a:solidFill>
            <a:schemeClr val="accent2"/>
          </a:solidFill>
        </p:spPr>
      </p:pic>
    </p:spTree>
    <p:extLst>
      <p:ext uri="{BB962C8B-B14F-4D97-AF65-F5344CB8AC3E}">
        <p14:creationId xmlns:p14="http://schemas.microsoft.com/office/powerpoint/2010/main" val="184185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AB44-A90D-910C-CDC3-2821E710DD04}"/>
              </a:ext>
            </a:extLst>
          </p:cNvPr>
          <p:cNvSpPr>
            <a:spLocks noGrp="1"/>
          </p:cNvSpPr>
          <p:nvPr>
            <p:ph type="title"/>
          </p:nvPr>
        </p:nvSpPr>
        <p:spPr/>
        <p:txBody>
          <a:bodyPr/>
          <a:lstStyle/>
          <a:p>
            <a:r>
              <a:rPr lang="en-CA"/>
              <a:t>Examples of Racism in Canada</a:t>
            </a:r>
          </a:p>
        </p:txBody>
      </p:sp>
      <p:graphicFrame>
        <p:nvGraphicFramePr>
          <p:cNvPr id="4" name="Content Placeholder 3">
            <a:extLst>
              <a:ext uri="{FF2B5EF4-FFF2-40B4-BE49-F238E27FC236}">
                <a16:creationId xmlns:a16="http://schemas.microsoft.com/office/drawing/2014/main" id="{BD0B9D84-444B-8736-3B4D-6B82E1482890}"/>
              </a:ext>
            </a:extLst>
          </p:cNvPr>
          <p:cNvGraphicFramePr>
            <a:graphicFrameLocks noGrp="1"/>
          </p:cNvGraphicFramePr>
          <p:nvPr>
            <p:ph idx="1"/>
            <p:extLst>
              <p:ext uri="{D42A27DB-BD31-4B8C-83A1-F6EECF244321}">
                <p14:modId xmlns:p14="http://schemas.microsoft.com/office/powerpoint/2010/main" val="3373178883"/>
              </p:ext>
            </p:extLst>
          </p:nvPr>
        </p:nvGraphicFramePr>
        <p:xfrm>
          <a:off x="259883" y="1140849"/>
          <a:ext cx="11569700" cy="50938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Audio Recording Feb 15, 2024 at 9:48:07 AM">
            <a:hlinkClick r:id="" action="ppaction://media"/>
            <a:extLst>
              <a:ext uri="{FF2B5EF4-FFF2-40B4-BE49-F238E27FC236}">
                <a16:creationId xmlns:a16="http://schemas.microsoft.com/office/drawing/2014/main" id="{C0CC4A62-5093-5F0C-F8CC-EBC3BC9F9E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69958" y="458929"/>
            <a:ext cx="812800" cy="812800"/>
          </a:xfrm>
          <a:prstGeom prst="rect">
            <a:avLst/>
          </a:prstGeom>
          <a:solidFill>
            <a:schemeClr val="accent2"/>
          </a:solidFill>
        </p:spPr>
      </p:pic>
    </p:spTree>
    <p:extLst>
      <p:ext uri="{BB962C8B-B14F-4D97-AF65-F5344CB8AC3E}">
        <p14:creationId xmlns:p14="http://schemas.microsoft.com/office/powerpoint/2010/main" val="281324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9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8804-5C3C-4ABF-B9E0-D05FD1A0F0A3}"/>
              </a:ext>
            </a:extLst>
          </p:cNvPr>
          <p:cNvSpPr>
            <a:spLocks noGrp="1"/>
          </p:cNvSpPr>
          <p:nvPr>
            <p:ph type="title"/>
          </p:nvPr>
        </p:nvSpPr>
        <p:spPr/>
        <p:txBody>
          <a:bodyPr/>
          <a:lstStyle/>
          <a:p>
            <a:pPr algn="ctr"/>
            <a:r>
              <a:rPr lang="en-US" dirty="0"/>
              <a:t>Reflect: Racism in Canada</a:t>
            </a:r>
            <a:endParaRPr lang="en-CA" dirty="0"/>
          </a:p>
        </p:txBody>
      </p:sp>
      <p:sp>
        <p:nvSpPr>
          <p:cNvPr id="8" name="Content Placeholder 2">
            <a:extLst>
              <a:ext uri="{FF2B5EF4-FFF2-40B4-BE49-F238E27FC236}">
                <a16:creationId xmlns:a16="http://schemas.microsoft.com/office/drawing/2014/main" id="{78F0040E-CB09-E72A-1B76-13F92C9900FC}"/>
              </a:ext>
            </a:extLst>
          </p:cNvPr>
          <p:cNvSpPr txBox="1">
            <a:spLocks/>
          </p:cNvSpPr>
          <p:nvPr/>
        </p:nvSpPr>
        <p:spPr>
          <a:xfrm>
            <a:off x="1085088" y="1576923"/>
            <a:ext cx="10021824" cy="3704154"/>
          </a:xfrm>
          <a:prstGeom prst="rect">
            <a:avLst/>
          </a:prstGeom>
        </p:spPr>
        <p:txBody>
          <a:bodyPr vert="horz" lIns="91440" tIns="45720" rIns="91440" bIns="45720" rtlCol="0" anchor="t">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b="1" dirty="0"/>
              <a:t>What are your initial reactions to learning about the history of racism in Canada? </a:t>
            </a:r>
          </a:p>
          <a:p>
            <a:pPr marL="0" indent="0" algn="ctr">
              <a:buNone/>
            </a:pPr>
            <a:endParaRPr lang="en-CA" dirty="0"/>
          </a:p>
          <a:p>
            <a:pPr marL="0" indent="0" algn="ctr">
              <a:buNone/>
            </a:pPr>
            <a:r>
              <a:rPr lang="en-CA" dirty="0"/>
              <a:t>What stand out to you about these events? </a:t>
            </a:r>
          </a:p>
          <a:p>
            <a:pPr marL="0" indent="0" algn="ctr">
              <a:buNone/>
            </a:pPr>
            <a:endParaRPr lang="en-CA" dirty="0"/>
          </a:p>
          <a:p>
            <a:pPr marL="0" indent="0" algn="ctr">
              <a:buNone/>
            </a:pPr>
            <a:r>
              <a:rPr lang="en-CA" dirty="0"/>
              <a:t>How might these events impact disclosures of racism? </a:t>
            </a:r>
          </a:p>
        </p:txBody>
      </p:sp>
      <p:pic>
        <p:nvPicPr>
          <p:cNvPr id="3" name="Audio Recording Feb 8, 2024 at 11:00:47 AM">
            <a:hlinkClick r:id="" action="ppaction://media"/>
            <a:extLst>
              <a:ext uri="{FF2B5EF4-FFF2-40B4-BE49-F238E27FC236}">
                <a16:creationId xmlns:a16="http://schemas.microsoft.com/office/drawing/2014/main" id="{FCDE1817-C026-7DFA-C41F-C0F4B88410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2768" y="5877560"/>
            <a:ext cx="812800" cy="812800"/>
          </a:xfrm>
          <a:prstGeom prst="rect">
            <a:avLst/>
          </a:prstGeom>
          <a:solidFill>
            <a:schemeClr val="accent2"/>
          </a:solidFill>
        </p:spPr>
      </p:pic>
    </p:spTree>
    <p:extLst>
      <p:ext uri="{BB962C8B-B14F-4D97-AF65-F5344CB8AC3E}">
        <p14:creationId xmlns:p14="http://schemas.microsoft.com/office/powerpoint/2010/main" val="205650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729A-E113-388D-BA05-64659E542C9D}"/>
              </a:ext>
            </a:extLst>
          </p:cNvPr>
          <p:cNvSpPr>
            <a:spLocks noGrp="1"/>
          </p:cNvSpPr>
          <p:nvPr>
            <p:ph type="title"/>
          </p:nvPr>
        </p:nvSpPr>
        <p:spPr/>
        <p:txBody>
          <a:bodyPr/>
          <a:lstStyle/>
          <a:p>
            <a:r>
              <a:rPr lang="en-US" dirty="0"/>
              <a:t>Learn More: Racism in Canada </a:t>
            </a:r>
          </a:p>
        </p:txBody>
      </p:sp>
      <p:sp>
        <p:nvSpPr>
          <p:cNvPr id="3" name="Content Placeholder 2">
            <a:extLst>
              <a:ext uri="{FF2B5EF4-FFF2-40B4-BE49-F238E27FC236}">
                <a16:creationId xmlns:a16="http://schemas.microsoft.com/office/drawing/2014/main" id="{C598B294-FBD2-7024-FA1F-BD3D8D6BB304}"/>
              </a:ext>
            </a:extLst>
          </p:cNvPr>
          <p:cNvSpPr>
            <a:spLocks noGrp="1"/>
          </p:cNvSpPr>
          <p:nvPr>
            <p:ph idx="1"/>
          </p:nvPr>
        </p:nvSpPr>
        <p:spPr>
          <a:xfrm>
            <a:off x="259882" y="1413163"/>
            <a:ext cx="11569729" cy="5183580"/>
          </a:xfrm>
        </p:spPr>
        <p:txBody>
          <a:bodyPr>
            <a:normAutofit lnSpcReduction="10000"/>
          </a:bodyPr>
          <a:lstStyle/>
          <a:p>
            <a:pPr marL="0" indent="0" fontAlgn="base">
              <a:buNone/>
            </a:pPr>
            <a:r>
              <a:rPr lang="en-US" sz="1800" b="1" i="0" u="sng" strike="noStrike" dirty="0">
                <a:solidFill>
                  <a:srgbClr val="0563C1"/>
                </a:solidFill>
                <a:effectLst/>
                <a:hlinkClick r:id="rId2"/>
              </a:rPr>
              <a:t>Canadian Apartheid: Chinese Head Tax and racism's legacy</a:t>
            </a:r>
            <a:r>
              <a:rPr lang="en-US" sz="1800" b="1" i="0" dirty="0">
                <a:solidFill>
                  <a:srgbClr val="000000"/>
                </a:solidFill>
                <a:effectLst/>
              </a:rPr>
              <a:t> (4:58)   </a:t>
            </a:r>
          </a:p>
          <a:p>
            <a:pPr marL="0" indent="0" algn="l" rtl="0" fontAlgn="base">
              <a:buNone/>
            </a:pPr>
            <a:r>
              <a:rPr lang="en-US" sz="1800" b="0" i="0" dirty="0">
                <a:solidFill>
                  <a:srgbClr val="000000"/>
                </a:solidFill>
                <a:effectLst/>
              </a:rPr>
              <a:t>This video details histories of racism including the Chinese Head Tax. Please note that while this video illustrates white supremacy as something situated in the past, it is still very much ongoing, which will be covered later in this workshop. **use of slurs in video.  </a:t>
            </a:r>
            <a:endParaRPr lang="en-US" dirty="0">
              <a:solidFill>
                <a:srgbClr val="000000"/>
              </a:solidFill>
            </a:endParaRPr>
          </a:p>
          <a:p>
            <a:pPr marL="0" indent="0" fontAlgn="base">
              <a:buNone/>
            </a:pPr>
            <a:r>
              <a:rPr lang="en-US" sz="1800" b="1" i="0" u="sng" strike="noStrike" dirty="0">
                <a:solidFill>
                  <a:srgbClr val="0563C1"/>
                </a:solidFill>
                <a:effectLst/>
                <a:hlinkClick r:id="rId3"/>
              </a:rPr>
              <a:t>The Sikh migrants who challenged Canadian immigration law</a:t>
            </a:r>
            <a:r>
              <a:rPr lang="en-US" sz="1800" b="1" i="0" dirty="0">
                <a:solidFill>
                  <a:srgbClr val="000000"/>
                </a:solidFill>
                <a:effectLst/>
              </a:rPr>
              <a:t> (7:01)   </a:t>
            </a:r>
          </a:p>
          <a:p>
            <a:pPr marL="0" indent="0" algn="l" rtl="0" fontAlgn="base">
              <a:buNone/>
            </a:pPr>
            <a:r>
              <a:rPr lang="en-US" sz="1800" b="0" i="0" dirty="0">
                <a:solidFill>
                  <a:srgbClr val="000000"/>
                </a:solidFill>
                <a:effectLst/>
              </a:rPr>
              <a:t>This video discusses racist immigration policies in Canada and the extent to which Canada would go to prevent non-white immigrants from entering the country. Specifically, the video covers the voyage of the Komagata Maru.  </a:t>
            </a:r>
            <a:endParaRPr lang="en-US" b="0" i="0" dirty="0">
              <a:solidFill>
                <a:srgbClr val="000000"/>
              </a:solidFill>
              <a:effectLst/>
            </a:endParaRPr>
          </a:p>
          <a:p>
            <a:pPr marL="0" indent="0" fontAlgn="base">
              <a:buNone/>
            </a:pPr>
            <a:r>
              <a:rPr lang="en-US" sz="1800" b="1" i="0" u="sng" strike="noStrike" dirty="0">
                <a:solidFill>
                  <a:srgbClr val="0563C1"/>
                </a:solidFill>
                <a:effectLst/>
                <a:hlinkClick r:id="rId4"/>
              </a:rPr>
              <a:t>Japanese Canadian Internment, Second World War</a:t>
            </a:r>
            <a:r>
              <a:rPr lang="en-US" sz="1800" b="1" i="0" dirty="0">
                <a:solidFill>
                  <a:srgbClr val="000000"/>
                </a:solidFill>
                <a:effectLst/>
              </a:rPr>
              <a:t> (9:18) </a:t>
            </a:r>
            <a:r>
              <a:rPr lang="en-US" sz="1800" b="0" i="0" dirty="0">
                <a:solidFill>
                  <a:srgbClr val="000000"/>
                </a:solidFill>
                <a:effectLst/>
              </a:rPr>
              <a:t>  </a:t>
            </a:r>
          </a:p>
          <a:p>
            <a:pPr marL="0" indent="0" algn="l" rtl="0" fontAlgn="base">
              <a:buNone/>
            </a:pPr>
            <a:r>
              <a:rPr lang="en-US" sz="1800" b="0" i="0" dirty="0">
                <a:solidFill>
                  <a:srgbClr val="000000"/>
                </a:solidFill>
                <a:effectLst/>
              </a:rPr>
              <a:t>In this video, Mary Kitagawa details her experience with anti-Japanese racism and Japanese Internment Camps in Canada during World War Two. Please note that while this video refers to enslavement as something that existed in the South of the United States, enslavement also occurred in Canada.  </a:t>
            </a:r>
            <a:endParaRPr lang="en-US" b="0" i="0" dirty="0">
              <a:solidFill>
                <a:srgbClr val="000000"/>
              </a:solidFill>
              <a:effectLst/>
            </a:endParaRPr>
          </a:p>
          <a:p>
            <a:pPr marL="0" indent="0" fontAlgn="base">
              <a:buNone/>
            </a:pPr>
            <a:r>
              <a:rPr lang="en-US" sz="1800" b="1" i="0" u="sng" strike="noStrike" dirty="0">
                <a:solidFill>
                  <a:srgbClr val="0563C1"/>
                </a:solidFill>
                <a:effectLst/>
                <a:hlinkClick r:id="rId5"/>
              </a:rPr>
              <a:t>Slavery's long shadow: The impact of 200 years of enslavement in Canada</a:t>
            </a:r>
            <a:r>
              <a:rPr lang="en-US" sz="1800" b="1" i="0" dirty="0">
                <a:solidFill>
                  <a:srgbClr val="000000"/>
                </a:solidFill>
                <a:effectLst/>
              </a:rPr>
              <a:t> (53:58)</a:t>
            </a:r>
          </a:p>
          <a:p>
            <a:pPr marL="0" indent="0" algn="l" rtl="0" fontAlgn="base">
              <a:buNone/>
            </a:pPr>
            <a:r>
              <a:rPr lang="en-US" sz="1800" b="0" i="0" dirty="0">
                <a:solidFill>
                  <a:srgbClr val="000000"/>
                </a:solidFill>
                <a:effectLst/>
              </a:rPr>
              <a:t>This podcast details enslavement in Canada, as well as the legacies that followed.  </a:t>
            </a:r>
            <a:endParaRPr lang="en-US" b="0" i="0" dirty="0">
              <a:solidFill>
                <a:srgbClr val="000000"/>
              </a:solidFill>
              <a:effectLst/>
            </a:endParaRPr>
          </a:p>
        </p:txBody>
      </p:sp>
    </p:spTree>
    <p:extLst>
      <p:ext uri="{BB962C8B-B14F-4D97-AF65-F5344CB8AC3E}">
        <p14:creationId xmlns:p14="http://schemas.microsoft.com/office/powerpoint/2010/main" val="18180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F3713A8-0210-9155-E85A-82E4996FA915}"/>
              </a:ext>
            </a:extLst>
          </p:cNvPr>
          <p:cNvSpPr>
            <a:spLocks noGrp="1"/>
          </p:cNvSpPr>
          <p:nvPr>
            <p:ph type="title"/>
          </p:nvPr>
        </p:nvSpPr>
        <p:spPr>
          <a:xfrm>
            <a:off x="259883" y="434108"/>
            <a:ext cx="11569729" cy="895927"/>
          </a:xfrm>
        </p:spPr>
        <p:txBody>
          <a:bodyPr/>
          <a:lstStyle/>
          <a:p>
            <a:r>
              <a:rPr lang="en-US" dirty="0"/>
              <a:t>Video: Structural Racism Explained </a:t>
            </a:r>
          </a:p>
        </p:txBody>
      </p:sp>
      <p:pic>
        <p:nvPicPr>
          <p:cNvPr id="5" name="Online Media 4" descr="Structural Racism Explained">
            <a:hlinkClick r:id="" action="ppaction://media"/>
            <a:extLst>
              <a:ext uri="{FF2B5EF4-FFF2-40B4-BE49-F238E27FC236}">
                <a16:creationId xmlns:a16="http://schemas.microsoft.com/office/drawing/2014/main" id="{C8B7162B-F4E0-CFF4-EDC1-9CBAEC3CC603}"/>
              </a:ext>
            </a:extLst>
          </p:cNvPr>
          <p:cNvPicPr>
            <a:picLocks noRot="1" noChangeAspect="1"/>
          </p:cNvPicPr>
          <p:nvPr>
            <a:videoFile r:link="rId1"/>
          </p:nvPr>
        </p:nvPicPr>
        <p:blipFill>
          <a:blip r:embed="rId4"/>
          <a:stretch>
            <a:fillRect/>
          </a:stretch>
        </p:blipFill>
        <p:spPr>
          <a:xfrm>
            <a:off x="1978271" y="1413163"/>
            <a:ext cx="8132950" cy="4595117"/>
          </a:xfrm>
          <a:prstGeom prst="rect">
            <a:avLst/>
          </a:prstGeom>
          <a:noFill/>
        </p:spPr>
      </p:pic>
      <p:sp>
        <p:nvSpPr>
          <p:cNvPr id="7" name="TextBox 6">
            <a:extLst>
              <a:ext uri="{FF2B5EF4-FFF2-40B4-BE49-F238E27FC236}">
                <a16:creationId xmlns:a16="http://schemas.microsoft.com/office/drawing/2014/main" id="{DF921BE6-54C1-9CFD-0FFC-DEB9540C59F1}"/>
              </a:ext>
            </a:extLst>
          </p:cNvPr>
          <p:cNvSpPr txBox="1"/>
          <p:nvPr/>
        </p:nvSpPr>
        <p:spPr>
          <a:xfrm>
            <a:off x="0" y="5962227"/>
            <a:ext cx="9443955" cy="923330"/>
          </a:xfrm>
          <a:prstGeom prst="rect">
            <a:avLst/>
          </a:prstGeom>
          <a:noFill/>
        </p:spPr>
        <p:txBody>
          <a:bodyPr wrap="square">
            <a:spAutoFit/>
          </a:bodyPr>
          <a:lstStyle/>
          <a:p>
            <a:r>
              <a:rPr lang="en-US" sz="1800" dirty="0">
                <a:solidFill>
                  <a:srgbClr val="222222"/>
                </a:solidFill>
                <a:latin typeface="Arial" panose="020B0604020202020204" pitchFamily="34" charset="0"/>
                <a:cs typeface="Arial" panose="020B0604020202020204" pitchFamily="34" charset="0"/>
              </a:rPr>
              <a:t>Source: https://</a:t>
            </a:r>
            <a:r>
              <a:rPr lang="en-US" sz="1800" dirty="0" err="1">
                <a:solidFill>
                  <a:srgbClr val="222222"/>
                </a:solidFill>
                <a:latin typeface="Arial" panose="020B0604020202020204" pitchFamily="34" charset="0"/>
                <a:cs typeface="Arial" panose="020B0604020202020204" pitchFamily="34" charset="0"/>
              </a:rPr>
              <a:t>www.youtube.com</a:t>
            </a:r>
            <a:r>
              <a:rPr lang="en-US" sz="1800" dirty="0">
                <a:solidFill>
                  <a:srgbClr val="222222"/>
                </a:solidFill>
                <a:latin typeface="Arial" panose="020B0604020202020204" pitchFamily="34" charset="0"/>
                <a:cs typeface="Arial" panose="020B0604020202020204" pitchFamily="34" charset="0"/>
              </a:rPr>
              <a:t>/</a:t>
            </a:r>
            <a:r>
              <a:rPr lang="en-US" sz="1800" dirty="0" err="1">
                <a:solidFill>
                  <a:srgbClr val="222222"/>
                </a:solidFill>
                <a:latin typeface="Arial" panose="020B0604020202020204" pitchFamily="34" charset="0"/>
                <a:cs typeface="Arial" panose="020B0604020202020204" pitchFamily="34" charset="0"/>
              </a:rPr>
              <a:t>watch?v</a:t>
            </a:r>
            <a:r>
              <a:rPr lang="en-US" sz="1800" dirty="0">
                <a:solidFill>
                  <a:srgbClr val="222222"/>
                </a:solidFill>
                <a:latin typeface="Arial" panose="020B0604020202020204" pitchFamily="34" charset="0"/>
                <a:cs typeface="Arial" panose="020B0604020202020204" pitchFamily="34" charset="0"/>
              </a:rPr>
              <a:t>=lQ_8eOaiz8o&amp;t=4s&amp;ab_channel=Othering%26BelongingInstitute</a:t>
            </a:r>
            <a:endParaRPr lang="en-C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53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WhtBkgrdMaster_16x9_as_rev.potx" id="{99B58643-4ABF-4B26-A4A4-10E48FECB109}" vid="{5A80DE14-F908-4BCA-BF31-04DA3998E2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C93EBE702DAB4F9769E345BDEAF80D" ma:contentTypeVersion="9" ma:contentTypeDescription="Create a new document." ma:contentTypeScope="" ma:versionID="6bf841cce49a2fcb07373d0218ae44a2">
  <xsd:schema xmlns:xsd="http://www.w3.org/2001/XMLSchema" xmlns:xs="http://www.w3.org/2001/XMLSchema" xmlns:p="http://schemas.microsoft.com/office/2006/metadata/properties" xmlns:ns2="4d438bd9-95a0-4630-b4df-73a791a4b5f7" xmlns:ns3="65f40788-95ba-4c3c-9cba-6b8db7c6d8b7" targetNamespace="http://schemas.microsoft.com/office/2006/metadata/properties" ma:root="true" ma:fieldsID="a31aec9cc3852d4ef4e1c1c2a3cf3f18" ns2:_="" ns3:_="">
    <xsd:import namespace="4d438bd9-95a0-4630-b4df-73a791a4b5f7"/>
    <xsd:import namespace="65f40788-95ba-4c3c-9cba-6b8db7c6d8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38bd9-95a0-4630-b4df-73a791a4b5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f40788-95ba-4c3c-9cba-6b8db7c6d8b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3A27E-F823-429A-B1D0-D6EE07EFB9E4}">
  <ds:schemaRefs>
    <ds:schemaRef ds:uri="4d438bd9-95a0-4630-b4df-73a791a4b5f7"/>
    <ds:schemaRef ds:uri="65f40788-95ba-4c3c-9cba-6b8db7c6d8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3458570-7B6A-427A-8018-D30C8B42F6E7}">
  <ds:schemaRefs>
    <ds:schemaRef ds:uri="4d438bd9-95a0-4630-b4df-73a791a4b5f7"/>
    <ds:schemaRef ds:uri="65f40788-95ba-4c3c-9cba-6b8db7c6d8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CAE133-F6D4-4A98-A370-8C6082FD1D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UWaterloo_WhtBkgrdMaster_16x9_as_rev</Template>
  <TotalTime>936</TotalTime>
  <Words>3676</Words>
  <Application>Microsoft Macintosh PowerPoint</Application>
  <PresentationFormat>Widescreen</PresentationFormat>
  <Paragraphs>222</Paragraphs>
  <Slides>15</Slides>
  <Notes>13</Notes>
  <HiddenSlides>0</HiddenSlides>
  <MMClips>12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Calibri</vt:lpstr>
      <vt:lpstr>Georgia</vt:lpstr>
      <vt:lpstr>Helvetica Neue</vt:lpstr>
      <vt:lpstr>Impact</vt:lpstr>
      <vt:lpstr>Muli</vt:lpstr>
      <vt:lpstr>Segoe UI</vt:lpstr>
      <vt:lpstr>Symbol</vt:lpstr>
      <vt:lpstr>Times New Roman</vt:lpstr>
      <vt:lpstr>Verdana</vt:lpstr>
      <vt:lpstr>Wingdings</vt:lpstr>
      <vt:lpstr>UofWaterloo_WhiteBkgrd</vt:lpstr>
      <vt:lpstr>  Pathways for Addressing (with care) Disclosures of Racism  PART 1 </vt:lpstr>
      <vt:lpstr>Territorial Acknowledgement </vt:lpstr>
      <vt:lpstr>Comfort Agreement</vt:lpstr>
      <vt:lpstr>Learning Outcomes </vt:lpstr>
      <vt:lpstr>In brief: Racism in Canada</vt:lpstr>
      <vt:lpstr>Examples of Racism in Canada</vt:lpstr>
      <vt:lpstr>Reflect: Racism in Canada</vt:lpstr>
      <vt:lpstr>Learn More: Racism in Canada </vt:lpstr>
      <vt:lpstr>Video: Structural Racism Explained </vt:lpstr>
      <vt:lpstr>Video: What systemic racism in Canada looks like </vt:lpstr>
      <vt:lpstr>White supremacy </vt:lpstr>
      <vt:lpstr>PowerPoint Presentation</vt:lpstr>
      <vt:lpstr>Structural Racism  &amp; Person mediated Racism </vt:lpstr>
      <vt:lpstr>Learn More: Microaggressions </vt:lpstr>
      <vt:lpstr>Racism is also…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INNOVATION</dc:title>
  <dc:creator>Dave Krawczyk</dc:creator>
  <cp:lastModifiedBy>Yasmin Wallace</cp:lastModifiedBy>
  <cp:revision>127</cp:revision>
  <cp:lastPrinted>2022-09-25T15:47:39Z</cp:lastPrinted>
  <dcterms:created xsi:type="dcterms:W3CDTF">2016-12-29T19:44:29Z</dcterms:created>
  <dcterms:modified xsi:type="dcterms:W3CDTF">2024-02-15T17:16:03Z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0x0101008EC93EBE702DAB4F9769E345BDEAF80D</vt:lpwstr>
  </property>
  <property fmtid="{D5CDD505-2E9C-101B-9397-08002B2CF9AE}" pid="3" name="AuthorIds_UIVersion_11776">
    <vt:lpwstr>19</vt:lpwstr>
  </property>
  <property fmtid="{D5CDD505-2E9C-101B-9397-08002B2CF9AE}" pid="4" name="AuthorIds_UIVersion_12288">
    <vt:lpwstr>19</vt:lpwstr>
  </property>
</Properties>
</file>