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11"/>
  </p:notesMasterIdLst>
  <p:sldIdLst>
    <p:sldId id="271" r:id="rId2"/>
    <p:sldId id="273" r:id="rId3"/>
    <p:sldId id="274" r:id="rId4"/>
    <p:sldId id="289" r:id="rId5"/>
    <p:sldId id="288" r:id="rId6"/>
    <p:sldId id="276" r:id="rId7"/>
    <p:sldId id="277" r:id="rId8"/>
    <p:sldId id="285" r:id="rId9"/>
    <p:sldId id="27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0F8A12-B2DA-D081-A811-C0AFD5643244}" name="Jennisha Wilson" initials="JW" userId="S::j56wilso@uwaterloo.ca::d9fb552a-2171-4e51-8242-f434eb505371" providerId="AD"/>
  <p188:author id="{48441425-3B4E-8F51-37E0-3185BE2EE79C}" name="Stephanie Steh" initials="SS" userId="S::ssteh@uwaterloo.ca::3b3f6ace-c39c-4c86-9262-93cc61e3a451" providerId="AD"/>
  <p188:author id="{ADA2C1AF-D35A-2303-3823-136E3A850C87}" name="Yasmin Wallace" initials="YW" userId="S::ywallace@uwaterloo.ca::dae2ad88-38bb-4a6c-80f1-f7be1b183f3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DC6E"/>
    <a:srgbClr val="FFFAC2"/>
    <a:srgbClr val="E8E1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7"/>
  </p:normalViewPr>
  <p:slideViewPr>
    <p:cSldViewPr snapToGrid="0">
      <p:cViewPr varScale="1">
        <p:scale>
          <a:sx n="100" d="100"/>
          <a:sy n="100" d="100"/>
        </p:scale>
        <p:origin x="100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8B7C7A-EE8D-42EC-8E2B-59F03D8A79E8}" type="datetimeFigureOut">
              <a:t>2/7/24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252DE-5324-4DB8-9813-39022AB578A1}" type="slidenum">
              <a:t>‹#›</a:t>
            </a:fld>
            <a:endParaRPr lang="en-US"/>
          </a:p>
        </p:txBody>
      </p:sp>
    </p:spTree>
    <p:extLst>
      <p:ext uri="{BB962C8B-B14F-4D97-AF65-F5344CB8AC3E}">
        <p14:creationId xmlns:p14="http://schemas.microsoft.com/office/powerpoint/2010/main" val="1514194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94149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For the purpose of this presentation, racism includes ideas or practices that establish, maintain, or perpetuate the racial superiority or dominance of one group over another. </a:t>
            </a:r>
            <a:endParaRPr lang="en-US"/>
          </a:p>
          <a:p>
            <a:br>
              <a:rPr lang="en-CA">
                <a:cs typeface="+mn-lt"/>
              </a:rPr>
            </a:br>
            <a:r>
              <a:rPr lang="en-CA">
                <a:cs typeface="Calibri"/>
              </a:rPr>
              <a:t>Racism is different from racial prejudice, hatred, or discrimination, as it involves</a:t>
            </a:r>
            <a:r>
              <a:rPr lang="en-CA"/>
              <a:t> </a:t>
            </a:r>
            <a:r>
              <a:rPr lang="en-US"/>
              <a:t>one group having the power to carry out systematic discrimination through the institutional policies and practices of the society and by shaping the cultural beliefs and values that support those racist policies and practices. </a:t>
            </a:r>
            <a:endParaRPr lang="en-CA"/>
          </a:p>
          <a:p>
            <a:endParaRPr lang="en-CA">
              <a:cs typeface="Calibri"/>
            </a:endParaRPr>
          </a:p>
          <a:p>
            <a:r>
              <a:rPr lang="en-CA">
                <a:cs typeface="Calibri"/>
              </a:rPr>
              <a:t>Many anti-racism thought leaders note that racism is political and the constant reinforcement of power and oppression over those seen as racially inferior.</a:t>
            </a:r>
          </a:p>
          <a:p>
            <a:endParaRPr lang="en-CA">
              <a:cs typeface="Calibri"/>
            </a:endParaRPr>
          </a:p>
          <a:p>
            <a:r>
              <a:rPr lang="en-CA">
                <a:cs typeface="Calibri"/>
              </a:rPr>
              <a:t>It is important that we acknowledge in this context how society, has a foundation of whiteness and white supremacy, leading to systemic barriers and racism for many Black, Indigenous, and Racialized folx partaking in various institutions. </a:t>
            </a:r>
          </a:p>
        </p:txBody>
      </p:sp>
    </p:spTree>
    <p:extLst>
      <p:ext uri="{BB962C8B-B14F-4D97-AF65-F5344CB8AC3E}">
        <p14:creationId xmlns:p14="http://schemas.microsoft.com/office/powerpoint/2010/main" val="3677224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One of the various institutions that racism shows up in is the institution of sports and athletics, which we will be using as an example for this presentation. This is also reflected within university-level athletics, and in 2021, the Ontario University Athletics (OUA) reported anti-racism in sports across Canadian Universities. Some findings of this report are listed here on this slide. For more information, you can read the entire OUA report on Anti-racism, which is also linked on this slide. </a:t>
            </a:r>
          </a:p>
          <a:p>
            <a:endParaRPr lang="en-CA"/>
          </a:p>
          <a:p>
            <a:r>
              <a:rPr lang="en-CA"/>
              <a:t>It is important to note that racism in sports, including microaggressions, stereotypes, racial barriers, etc. do not just show up in professional athletics but are also present in recreational sports such as intramurals, gym facilities, studio spaces, and other athletic spaces.</a:t>
            </a:r>
          </a:p>
        </p:txBody>
      </p:sp>
    </p:spTree>
    <p:extLst>
      <p:ext uri="{BB962C8B-B14F-4D97-AF65-F5344CB8AC3E}">
        <p14:creationId xmlns:p14="http://schemas.microsoft.com/office/powerpoint/2010/main" val="2365224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racial slur is a word or a phrase that refers to members of a specific racial group in a derogatory, demeaning, and dehumanizing manner. For example, the N-word is a racial slur that targets Black people. </a:t>
            </a:r>
            <a:endParaRPr lang="en-US">
              <a:cs typeface="Calibri"/>
            </a:endParaRPr>
          </a:p>
          <a:p>
            <a:r>
              <a:rPr lang="en-US"/>
              <a:t>I want to make it clear that I am not suggesting that racial slurs such as the N-word are words that nobody, including Black people should say. It is not my place, nor </a:t>
            </a:r>
            <a:r>
              <a:rPr lang="en-US" err="1"/>
              <a:t>anyones</a:t>
            </a:r>
            <a:r>
              <a:rPr lang="en-US"/>
              <a:t> to make this call. However, I am also not saying it is okay to say and be used by everyone. I am trying to bridge two currents of information so that folx understand that these dynamics are not as straightforward as we think. Speaking from my own experience, throughout my life it has not been uncommon for the Black community around me, including my family and friends, to say the N-word, not to offend, demean, or be hostile towards each other, but as a term of endearment. The thing is, unless you are from the Black community, these nuances and understandings are lost in translation. Using our example of racism in sports, let’s say a Black athlete uses the N-word during a sporting event. The lack of diversity in sporting officials and coaches, the presence of power hierarchies, and the lack of understanding of the complexities of Black Culture may contribute to a misunderstanding, and punitive action may unjustly taken towards that Black athlete .   </a:t>
            </a:r>
            <a:endParaRPr lang="en-US">
              <a:cs typeface="Calibri"/>
            </a:endParaRPr>
          </a:p>
        </p:txBody>
      </p:sp>
    </p:spTree>
    <p:extLst>
      <p:ext uri="{BB962C8B-B14F-4D97-AF65-F5344CB8AC3E}">
        <p14:creationId xmlns:p14="http://schemas.microsoft.com/office/powerpoint/2010/main" val="3161415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History informs us that the N-word has and continues to be used by non-Black people to dehumanize and express power over Black bodies, which has also been evident in sports. Sport itself was developed to reinforce white supremacy and power hierarchies. Stemming from racial segregation that separated white and Black athletic participation, Black athletes have consistently been identified first by the </a:t>
            </a:r>
            <a:r>
              <a:rPr lang="en-US" err="1"/>
              <a:t>colour</a:t>
            </a:r>
            <a:r>
              <a:rPr lang="en-US"/>
              <a:t> of their skin during their engagement in both professional and amateur sports. </a:t>
            </a:r>
          </a:p>
          <a:p>
            <a:endParaRPr lang="en-US">
              <a:cs typeface="Calibri"/>
            </a:endParaRPr>
          </a:p>
          <a:p>
            <a:r>
              <a:rPr lang="en-US"/>
              <a:t>This can be seen directly in statements that comment on Black athletes “natural ability to run” or “natural instincts to hit”, which consistently reinforce the “animalistic” connotations that follow racial slurs such as the N-word that are rooted in the desire to devalue and dehumanize the Black community.  These are the same stereotypes white people used and continue to use to portray and stereotype Black men as lazy, undisciplined, vocal, arrogant, angry, physically strong, animalistic, and/or ignorant and Black women as childlike and neglectful of their families. </a:t>
            </a:r>
          </a:p>
        </p:txBody>
      </p:sp>
    </p:spTree>
    <p:extLst>
      <p:ext uri="{BB962C8B-B14F-4D97-AF65-F5344CB8AC3E}">
        <p14:creationId xmlns:p14="http://schemas.microsoft.com/office/powerpoint/2010/main" val="3965687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example, during a game against Naomi Osaka at the US Open in 2018, Serena Williams was accused of a series of false accusations. Many of these accusations were given as a result of behavior that the umpire deemed “aggressive” and “childlike”, though it was behavior that had previously been regularly demonstrated by many white male players in the league. Following this game, Williams was fined $17,000, and was drawn as a cartoon – as can be seen on this slide - that many perceived depicted her as an angry child. </a:t>
            </a:r>
            <a:endParaRPr lang="en-CA">
              <a:cs typeface="Calibri" panose="020F0502020204030204"/>
            </a:endParaRPr>
          </a:p>
          <a:p>
            <a:endParaRPr lang="en-US">
              <a:cs typeface="Calibri"/>
            </a:endParaRPr>
          </a:p>
          <a:p>
            <a:r>
              <a:rPr lang="en-US"/>
              <a:t>Similar to minstrel shows where white “actors” would paint their faces black and demonstrate “animalistic” behaviors, this cartoon reinforced not one, but two of the primary stereotypes - angry and childlike - that often follow Black athletes in the sporting community. </a:t>
            </a:r>
            <a:endParaRPr lang="en-US">
              <a:cs typeface="Calibri"/>
            </a:endParaRPr>
          </a:p>
        </p:txBody>
      </p:sp>
    </p:spTree>
    <p:extLst>
      <p:ext uri="{BB962C8B-B14F-4D97-AF65-F5344CB8AC3E}">
        <p14:creationId xmlns:p14="http://schemas.microsoft.com/office/powerpoint/2010/main" val="876062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529789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examples on the previous slides show how Black people have and continue to be called the N-word without having the word verbally said to them. This exists not only in sports, but in other institutions such as music.  </a:t>
            </a:r>
            <a:endParaRPr lang="en-US">
              <a:cs typeface="Calibri"/>
            </a:endParaRPr>
          </a:p>
          <a:p>
            <a:r>
              <a:rPr lang="en-US">
                <a:cs typeface="Calibri"/>
              </a:rPr>
              <a:t>For example, </a:t>
            </a:r>
            <a:r>
              <a:rPr lang="en-US"/>
              <a:t>after winning a Grammy for Best Rap Album in 2020, Tyler the Creator criticized the Grammys for only putting guys that “look like him” in only “rap” and “urban” categories, stating that to him, the word “urban” is just a “politically-correct way of saying the n-word.”</a:t>
            </a:r>
            <a:endParaRPr lang="en-US">
              <a:cs typeface="Calibri" panose="020F0502020204030204"/>
            </a:endParaRPr>
          </a:p>
          <a:p>
            <a:r>
              <a:rPr lang="en-US"/>
              <a:t>This is another way that Black people are institutionally grouped and stereotyped.  </a:t>
            </a:r>
          </a:p>
          <a:p>
            <a:endParaRPr lang="en-US">
              <a:cs typeface="Calibri"/>
            </a:endParaRPr>
          </a:p>
        </p:txBody>
      </p:sp>
    </p:spTree>
    <p:extLst>
      <p:ext uri="{BB962C8B-B14F-4D97-AF65-F5344CB8AC3E}">
        <p14:creationId xmlns:p14="http://schemas.microsoft.com/office/powerpoint/2010/main" val="1687326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268" y="5670949"/>
            <a:ext cx="2831372" cy="724754"/>
          </a:xfrm>
          <a:prstGeom prst="rect">
            <a:avLst/>
          </a:prstGeom>
        </p:spPr>
      </p:pic>
      <p:sp>
        <p:nvSpPr>
          <p:cNvPr id="2" name="Title 1"/>
          <p:cNvSpPr>
            <a:spLocks noGrp="1"/>
          </p:cNvSpPr>
          <p:nvPr>
            <p:ph type="ctrTitle" hasCustomPrompt="1"/>
          </p:nvPr>
        </p:nvSpPr>
        <p:spPr>
          <a:xfrm>
            <a:off x="452740" y="1028940"/>
            <a:ext cx="8692199" cy="1474115"/>
          </a:xfrm>
        </p:spPr>
        <p:txBody>
          <a:bodyPr lIns="0" anchor="b">
            <a:noAutofit/>
          </a:bodyPr>
          <a:lstStyle>
            <a:lvl1pPr algn="l">
              <a:defRPr sz="5400">
                <a:solidFill>
                  <a:schemeClr val="tx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C02A54EC-0102-8E46-A19B-795E355AB0A4}" type="datetime1">
              <a:rPr lang="en-CA" smtClean="0"/>
              <a:t>2024-02-07</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PRESENTATION TITLE</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a:p>
        </p:txBody>
      </p:sp>
      <p:grpSp>
        <p:nvGrpSpPr>
          <p:cNvPr id="16" name="Group 15"/>
          <p:cNvGrpSpPr/>
          <p:nvPr userDrawn="1"/>
        </p:nvGrpSpPr>
        <p:grpSpPr>
          <a:xfrm>
            <a:off x="0" y="0"/>
            <a:ext cx="12192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1559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9881" y="1396192"/>
            <a:ext cx="5542713" cy="670270"/>
          </a:xfrm>
        </p:spPr>
        <p:txBody>
          <a:bodyPr anchor="b">
            <a:noAutofit/>
          </a:bodyPr>
          <a:lstStyle>
            <a:lvl1pPr marL="0" indent="0">
              <a:buNone/>
              <a:defRPr sz="2800" b="1"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9881" y="2184400"/>
            <a:ext cx="5542713" cy="3846945"/>
          </a:xfrm>
        </p:spPr>
        <p:txBody>
          <a:bodyPr>
            <a:normAutofit/>
          </a:bodyPr>
          <a:lstStyle>
            <a:lvl1pPr marL="288925" indent="-288925">
              <a:spcBef>
                <a:spcPts val="800"/>
              </a:spcBef>
              <a:spcAft>
                <a:spcPts val="800"/>
              </a:spcAft>
              <a:buFont typeface="Wingdings" charset="2"/>
              <a:buChar char="§"/>
              <a:defRPr sz="2000">
                <a:latin typeface="Arial" panose="020B0604020202020204" pitchFamily="34" charset="0"/>
                <a:cs typeface="Arial" panose="020B0604020202020204" pitchFamily="34" charset="0"/>
              </a:defRPr>
            </a:lvl1pPr>
            <a:lvl2pPr marL="685800" indent="-228600">
              <a:spcBef>
                <a:spcPts val="800"/>
              </a:spcBef>
              <a:spcAft>
                <a:spcPts val="800"/>
              </a:spcAft>
              <a:buFont typeface="Wingdings" charset="2"/>
              <a:buChar char="§"/>
              <a:defRPr sz="1800">
                <a:latin typeface="Arial" panose="020B0604020202020204" pitchFamily="34" charset="0"/>
                <a:cs typeface="Arial" panose="020B0604020202020204" pitchFamily="34" charset="0"/>
              </a:defRPr>
            </a:lvl2pPr>
            <a:lvl3pPr marL="1143000" indent="-228600">
              <a:spcBef>
                <a:spcPts val="800"/>
              </a:spcBef>
              <a:spcAft>
                <a:spcPts val="800"/>
              </a:spcAft>
              <a:buFont typeface="Wingdings" charset="2"/>
              <a:buChar char="§"/>
              <a:defRPr sz="1600">
                <a:latin typeface="Arial" panose="020B0604020202020204" pitchFamily="34" charset="0"/>
                <a:cs typeface="Arial" panose="020B0604020202020204" pitchFamily="34" charset="0"/>
              </a:defRPr>
            </a:lvl3pPr>
            <a:lvl4pPr marL="1600200" indent="-228600">
              <a:spcBef>
                <a:spcPts val="800"/>
              </a:spcBef>
              <a:spcAft>
                <a:spcPts val="800"/>
              </a:spcAft>
              <a:buFont typeface="Wingdings" charset="2"/>
              <a:buChar char="§"/>
              <a:defRPr sz="1400">
                <a:latin typeface="Arial" panose="020B0604020202020204" pitchFamily="34" charset="0"/>
                <a:cs typeface="Arial" panose="020B0604020202020204" pitchFamily="34" charset="0"/>
              </a:defRPr>
            </a:lvl4pPr>
            <a:lvl5pPr marL="2057400" indent="-228600">
              <a:spcBef>
                <a:spcPts val="800"/>
              </a:spcBef>
              <a:spcAft>
                <a:spcPts val="800"/>
              </a:spcAft>
              <a:buFont typeface="Wingdings" charset="2"/>
              <a:buChar cha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6154" y="1396192"/>
            <a:ext cx="5593458" cy="670270"/>
          </a:xfrm>
        </p:spPr>
        <p:txBody>
          <a:bodyPr anchor="b">
            <a:normAutofit/>
          </a:bodyPr>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6154" y="2184400"/>
            <a:ext cx="5593458" cy="3846945"/>
          </a:xfrm>
        </p:spPr>
        <p:txBody>
          <a:bodyPr>
            <a:normAutofit/>
          </a:bodyPr>
          <a:lstStyle>
            <a:lvl1pPr marL="288925" indent="-288925">
              <a:spcBef>
                <a:spcPts val="800"/>
              </a:spcBef>
              <a:spcAft>
                <a:spcPts val="800"/>
              </a:spcAft>
              <a:buFont typeface="Wingdings" charset="2"/>
              <a:buChar char="§"/>
              <a:defRPr sz="2000">
                <a:latin typeface="Arial" panose="020B0604020202020204" pitchFamily="34" charset="0"/>
                <a:cs typeface="Arial" panose="020B0604020202020204" pitchFamily="34" charset="0"/>
              </a:defRPr>
            </a:lvl1pPr>
            <a:lvl2pPr marL="685800" indent="-228600">
              <a:spcBef>
                <a:spcPts val="800"/>
              </a:spcBef>
              <a:spcAft>
                <a:spcPts val="800"/>
              </a:spcAft>
              <a:buFont typeface="Wingdings" charset="2"/>
              <a:buChar char="§"/>
              <a:defRPr sz="1800">
                <a:latin typeface="Arial" panose="020B0604020202020204" pitchFamily="34" charset="0"/>
                <a:cs typeface="Arial" panose="020B0604020202020204" pitchFamily="34" charset="0"/>
              </a:defRPr>
            </a:lvl2pPr>
            <a:lvl3pPr marL="1143000" indent="-228600">
              <a:spcBef>
                <a:spcPts val="800"/>
              </a:spcBef>
              <a:spcAft>
                <a:spcPts val="800"/>
              </a:spcAft>
              <a:buFont typeface="Wingdings" charset="2"/>
              <a:buChar char="§"/>
              <a:defRPr sz="1600">
                <a:latin typeface="Arial" panose="020B0604020202020204" pitchFamily="34" charset="0"/>
                <a:cs typeface="Arial" panose="020B0604020202020204" pitchFamily="34" charset="0"/>
              </a:defRPr>
            </a:lvl3pPr>
            <a:lvl4pPr marL="1600200" indent="-228600">
              <a:spcBef>
                <a:spcPts val="800"/>
              </a:spcBef>
              <a:spcAft>
                <a:spcPts val="800"/>
              </a:spcAft>
              <a:buFont typeface="Wingdings" charset="2"/>
              <a:buChar char="§"/>
              <a:defRPr sz="1400">
                <a:latin typeface="Arial" panose="020B0604020202020204" pitchFamily="34" charset="0"/>
                <a:cs typeface="Arial" panose="020B0604020202020204" pitchFamily="34" charset="0"/>
              </a:defRPr>
            </a:lvl4pPr>
            <a:lvl5pPr marL="2057400" indent="-228600">
              <a:spcBef>
                <a:spcPts val="800"/>
              </a:spcBef>
              <a:spcAft>
                <a:spcPts val="800"/>
              </a:spcAft>
              <a:buFont typeface="Wingdings" charset="2"/>
              <a:buChar cha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hasCustomPrompt="1"/>
          </p:nvPr>
        </p:nvSpPr>
        <p:spPr>
          <a:xfrm>
            <a:off x="259883" y="434108"/>
            <a:ext cx="11569729" cy="895927"/>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58D5B75-3C0A-EB43-89AB-7BE7B6A81CDC}" type="datetime1">
              <a:rPr lang="en-CA" smtClean="0"/>
              <a:pPr/>
              <a:t>2024-02-07</a:t>
            </a:fld>
            <a:endParaRPr lang="en-US"/>
          </a:p>
        </p:txBody>
      </p:sp>
      <p:sp>
        <p:nvSpPr>
          <p:cNvPr id="11" name="Footer Placeholder 10"/>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a:t>PRESENTATION TITLE</a:t>
            </a:r>
          </a:p>
        </p:txBody>
      </p:sp>
      <p:sp>
        <p:nvSpPr>
          <p:cNvPr id="12" name="Slide Number Placeholder 11"/>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51959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FE50D381-5E43-4D41-90B9-04A5D4D4896B}" type="datetime1">
              <a:rPr lang="en-CA" smtClean="0"/>
              <a:t>2024-02-07</a:t>
            </a:fld>
            <a:endParaRPr lang="en-US"/>
          </a:p>
        </p:txBody>
      </p:sp>
      <p:sp>
        <p:nvSpPr>
          <p:cNvPr id="7" name="Footer Placeholder 6"/>
          <p:cNvSpPr>
            <a:spLocks noGrp="1"/>
          </p:cNvSpPr>
          <p:nvPr>
            <p:ph type="ftr" sz="quarter" idx="11"/>
          </p:nvPr>
        </p:nvSpPr>
        <p:spPr/>
        <p:txBody>
          <a:bodyPr/>
          <a:lstStyle/>
          <a:p>
            <a:r>
              <a:rPr lang="en-US"/>
              <a:t>PRESENTATION TITLE</a:t>
            </a:r>
          </a:p>
        </p:txBody>
      </p:sp>
      <p:sp>
        <p:nvSpPr>
          <p:cNvPr id="8" name="Slide Number Placeholder 7"/>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270848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1989511-42E1-1343-ABFC-191186007AD3}" type="datetime1">
              <a:rPr lang="en-CA" smtClean="0"/>
              <a:t>2024-02-07</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74316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3D4DC2-72F9-3440-9DF1-5BD7A845273C}" type="datetime1">
              <a:rPr lang="en-CA" smtClean="0"/>
              <a:t>2024-02-07</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108767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872979"/>
            <a:ext cx="4331855" cy="910202"/>
          </a:xfrm>
        </p:spPr>
        <p:txBody>
          <a:bodyPr anchor="b">
            <a:normAutofit/>
          </a:bodyPr>
          <a:lstStyle>
            <a:lvl1pPr algn="ctr">
              <a:defRPr sz="2800" cap="all" baseline="0"/>
            </a:lvl1pPr>
          </a:lstStyle>
          <a:p>
            <a:r>
              <a:rPr lang="en-US"/>
              <a:t>CONTEXT or THEME</a:t>
            </a:r>
          </a:p>
        </p:txBody>
      </p:sp>
      <p:sp>
        <p:nvSpPr>
          <p:cNvPr id="3" name="Date Placeholder 2"/>
          <p:cNvSpPr>
            <a:spLocks noGrp="1"/>
          </p:cNvSpPr>
          <p:nvPr>
            <p:ph type="dt" sz="half" idx="10"/>
          </p:nvPr>
        </p:nvSpPr>
        <p:spPr>
          <a:xfrm>
            <a:off x="10687614" y="6335309"/>
            <a:ext cx="1181114" cy="250337"/>
          </a:xfrm>
        </p:spPr>
        <p:txBody>
          <a:bodyPr/>
          <a:lstStyle/>
          <a:p>
            <a:fld id="{42F8849F-8754-1643-93B4-6291EFBB32DE}" type="datetime1">
              <a:rPr lang="en-CA" smtClean="0"/>
              <a:t>2024-02-07</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a:t>PG. </a:t>
            </a:r>
            <a:fld id="{93005692-73BE-493E-93AB-ECD6027A7652}" type="slidenum">
              <a:rPr lang="en-US" smtClean="0"/>
              <a:pPr/>
              <a:t>‹#›</a:t>
            </a:fld>
            <a:endParaRPr lang="en-US"/>
          </a:p>
        </p:txBody>
      </p:sp>
      <p:cxnSp>
        <p:nvCxnSpPr>
          <p:cNvPr id="12" name="Straight Connector 11"/>
          <p:cNvCxnSpPr/>
          <p:nvPr userDrawn="1"/>
        </p:nvCxnSpPr>
        <p:spPr>
          <a:xfrm>
            <a:off x="3930073" y="1879741"/>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0073" y="505634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a:t>Edit Master text styles</a:t>
            </a:r>
          </a:p>
        </p:txBody>
      </p:sp>
      <p:sp>
        <p:nvSpPr>
          <p:cNvPr id="17" name="Text Placeholder 16"/>
          <p:cNvSpPr>
            <a:spLocks noGrp="1"/>
          </p:cNvSpPr>
          <p:nvPr>
            <p:ph type="body" sz="quarter" idx="14"/>
          </p:nvPr>
        </p:nvSpPr>
        <p:spPr>
          <a:xfrm>
            <a:off x="3930072" y="5172089"/>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Edit Master text styles</a:t>
            </a:r>
          </a:p>
        </p:txBody>
      </p:sp>
    </p:spTree>
    <p:extLst>
      <p:ext uri="{BB962C8B-B14F-4D97-AF65-F5344CB8AC3E}">
        <p14:creationId xmlns:p14="http://schemas.microsoft.com/office/powerpoint/2010/main" val="106419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6350285" y="495661"/>
            <a:ext cx="5440648" cy="5757360"/>
          </a:xfrm>
        </p:spPr>
        <p:txBody>
          <a:bodyPr/>
          <a:lstStyle/>
          <a:p>
            <a:r>
              <a:rPr lang="en-US"/>
              <a:t>Click icon to add picture</a:t>
            </a:r>
          </a:p>
        </p:txBody>
      </p:sp>
      <p:sp>
        <p:nvSpPr>
          <p:cNvPr id="2" name="Title 1"/>
          <p:cNvSpPr>
            <a:spLocks noGrp="1"/>
          </p:cNvSpPr>
          <p:nvPr>
            <p:ph type="title" hasCustomPrompt="1"/>
          </p:nvPr>
        </p:nvSpPr>
        <p:spPr>
          <a:xfrm>
            <a:off x="854362" y="1237675"/>
            <a:ext cx="4331855" cy="910202"/>
          </a:xfrm>
        </p:spPr>
        <p:txBody>
          <a:bodyPr anchor="b">
            <a:normAutofit/>
          </a:bodyPr>
          <a:lstStyle>
            <a:lvl1pPr algn="ctr">
              <a:defRPr sz="2800" cap="all" baseline="0"/>
            </a:lvl1pPr>
          </a:lstStyle>
          <a:p>
            <a:r>
              <a:rPr lang="en-US"/>
              <a:t>CONTEXT or THEME</a:t>
            </a:r>
          </a:p>
        </p:txBody>
      </p:sp>
      <p:sp>
        <p:nvSpPr>
          <p:cNvPr id="3" name="Date Placeholder 2"/>
          <p:cNvSpPr>
            <a:spLocks noGrp="1"/>
          </p:cNvSpPr>
          <p:nvPr>
            <p:ph type="dt" sz="half" idx="10"/>
          </p:nvPr>
        </p:nvSpPr>
        <p:spPr>
          <a:xfrm>
            <a:off x="10692947" y="6335309"/>
            <a:ext cx="1181114" cy="250337"/>
          </a:xfrm>
        </p:spPr>
        <p:txBody>
          <a:bodyPr/>
          <a:lstStyle/>
          <a:p>
            <a:fld id="{92C957D4-673D-6C47-BB4C-EEABA3C997CF}" type="datetime1">
              <a:rPr lang="en-CA" smtClean="0"/>
              <a:t>2024-02-07</a:t>
            </a:fld>
            <a:endParaRPr lang="en-US"/>
          </a:p>
        </p:txBody>
      </p:sp>
      <p:sp>
        <p:nvSpPr>
          <p:cNvPr id="4" name="Footer Placeholder 3"/>
          <p:cNvSpPr>
            <a:spLocks noGrp="1"/>
          </p:cNvSpPr>
          <p:nvPr>
            <p:ph type="ftr" sz="quarter" idx="11"/>
          </p:nvPr>
        </p:nvSpPr>
        <p:spPr>
          <a:xfrm>
            <a:off x="259882" y="6335309"/>
            <a:ext cx="3887245" cy="250337"/>
          </a:xfrm>
        </p:spPr>
        <p:txBody>
          <a:bodyPr/>
          <a:lstStyle/>
          <a:p>
            <a:r>
              <a:rPr lang="en-US"/>
              <a:t>PRESENTATION TITLE</a:t>
            </a:r>
          </a:p>
        </p:txBody>
      </p:sp>
      <p:sp>
        <p:nvSpPr>
          <p:cNvPr id="5" name="Slide Number Placeholder 4"/>
          <p:cNvSpPr>
            <a:spLocks noGrp="1"/>
          </p:cNvSpPr>
          <p:nvPr>
            <p:ph type="sldNum" sz="quarter" idx="12"/>
          </p:nvPr>
        </p:nvSpPr>
        <p:spPr>
          <a:xfrm>
            <a:off x="4479637" y="6335309"/>
            <a:ext cx="1016000" cy="250337"/>
          </a:xfrm>
        </p:spPr>
        <p:txBody>
          <a:bodyPr/>
          <a:lstStyle/>
          <a:p>
            <a:r>
              <a:rPr lang="en-US"/>
              <a:t>PG. </a:t>
            </a:r>
            <a:fld id="{93005692-73BE-493E-93AB-ECD6027A7652}" type="slidenum">
              <a:rPr lang="en-US" smtClean="0"/>
              <a:pPr/>
              <a:t>‹#›</a:t>
            </a:fld>
            <a:endParaRPr lang="en-US"/>
          </a:p>
        </p:txBody>
      </p:sp>
      <p:sp>
        <p:nvSpPr>
          <p:cNvPr id="15" name="Text Placeholder 14"/>
          <p:cNvSpPr>
            <a:spLocks noGrp="1"/>
          </p:cNvSpPr>
          <p:nvPr>
            <p:ph type="body" sz="quarter" idx="13"/>
          </p:nvPr>
        </p:nvSpPr>
        <p:spPr>
          <a:xfrm>
            <a:off x="544943" y="2409026"/>
            <a:ext cx="4950694" cy="2114550"/>
          </a:xfrm>
        </p:spPr>
        <p:txBody>
          <a:bodyPr anchor="ctr">
            <a:normAutofit/>
          </a:bodyPr>
          <a:lstStyle>
            <a:lvl1pPr marL="0" indent="0" algn="ctr">
              <a:lnSpc>
                <a:spcPct val="100000"/>
              </a:lnSpc>
              <a:buNone/>
              <a:defRPr sz="2200"/>
            </a:lvl1pPr>
            <a:lvl2pPr algn="ctr">
              <a:defRPr/>
            </a:lvl2pPr>
            <a:lvl3pPr algn="ctr">
              <a:defRPr/>
            </a:lvl3pPr>
            <a:lvl4pPr algn="ctr">
              <a:defRPr/>
            </a:lvl4pPr>
            <a:lvl5pPr algn="ctr">
              <a:defRPr/>
            </a:lvl5pPr>
          </a:lstStyle>
          <a:p>
            <a:pPr lvl="0"/>
            <a:r>
              <a:rPr lang="en-US"/>
              <a:t>Edit Master text styles</a:t>
            </a:r>
          </a:p>
        </p:txBody>
      </p:sp>
      <p:sp>
        <p:nvSpPr>
          <p:cNvPr id="17" name="Text Placeholder 16"/>
          <p:cNvSpPr>
            <a:spLocks noGrp="1"/>
          </p:cNvSpPr>
          <p:nvPr>
            <p:ph type="body" sz="quarter" idx="14"/>
          </p:nvPr>
        </p:nvSpPr>
        <p:spPr>
          <a:xfrm>
            <a:off x="85436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Edit Master text styles</a:t>
            </a:r>
          </a:p>
        </p:txBody>
      </p:sp>
      <p:cxnSp>
        <p:nvCxnSpPr>
          <p:cNvPr id="10" name="Straight Connector 9"/>
          <p:cNvCxnSpPr/>
          <p:nvPr userDrawn="1"/>
        </p:nvCxnSpPr>
        <p:spPr>
          <a:xfrm>
            <a:off x="85436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5436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1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a:t>SECTION DIVIDER</a:t>
            </a:r>
          </a:p>
        </p:txBody>
      </p:sp>
      <p:sp>
        <p:nvSpPr>
          <p:cNvPr id="3" name="Date Placeholder 2"/>
          <p:cNvSpPr>
            <a:spLocks noGrp="1"/>
          </p:cNvSpPr>
          <p:nvPr>
            <p:ph type="dt" sz="half" idx="10"/>
          </p:nvPr>
        </p:nvSpPr>
        <p:spPr>
          <a:xfrm>
            <a:off x="10676206" y="6335309"/>
            <a:ext cx="1181114" cy="250337"/>
          </a:xfrm>
        </p:spPr>
        <p:txBody>
          <a:bodyPr/>
          <a:lstStyle/>
          <a:p>
            <a:fld id="{50C560F7-8BE0-F849-B952-3FEB11242F1A}" type="datetime1">
              <a:rPr lang="en-CA" smtClean="0"/>
              <a:t>2024-02-07</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146772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a:t>SECTION DIVIDER</a:t>
            </a:r>
          </a:p>
        </p:txBody>
      </p:sp>
      <p:sp>
        <p:nvSpPr>
          <p:cNvPr id="3" name="Date Placeholder 2"/>
          <p:cNvSpPr>
            <a:spLocks noGrp="1"/>
          </p:cNvSpPr>
          <p:nvPr>
            <p:ph type="dt" sz="half" idx="10"/>
          </p:nvPr>
        </p:nvSpPr>
        <p:spPr>
          <a:xfrm>
            <a:off x="10676206" y="6335309"/>
            <a:ext cx="1181114" cy="250337"/>
          </a:xfrm>
        </p:spPr>
        <p:txBody>
          <a:bodyPr/>
          <a:lstStyle/>
          <a:p>
            <a:fld id="{C36187F3-8B81-3145-B4F2-261835ECEE13}" type="datetime1">
              <a:rPr lang="en-CA" smtClean="0"/>
              <a:t>2024-02-07</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366682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solidFill>
                  <a:schemeClr val="bg1"/>
                </a:solidFill>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solidFill>
                  <a:schemeClr val="bg1"/>
                </a:solidFill>
              </a:defRPr>
            </a:lvl1pPr>
          </a:lstStyle>
          <a:p>
            <a:r>
              <a:rPr lang="en-US"/>
              <a:t>SECTION DIVIDER</a:t>
            </a:r>
          </a:p>
        </p:txBody>
      </p:sp>
      <p:sp>
        <p:nvSpPr>
          <p:cNvPr id="3" name="Date Placeholder 2"/>
          <p:cNvSpPr>
            <a:spLocks noGrp="1"/>
          </p:cNvSpPr>
          <p:nvPr>
            <p:ph type="dt" sz="half" idx="10"/>
          </p:nvPr>
        </p:nvSpPr>
        <p:spPr>
          <a:xfrm>
            <a:off x="10676206" y="6335309"/>
            <a:ext cx="1181114" cy="250337"/>
          </a:xfrm>
        </p:spPr>
        <p:txBody>
          <a:bodyPr/>
          <a:lstStyle>
            <a:lvl1pPr>
              <a:defRPr>
                <a:solidFill>
                  <a:schemeClr val="bg1"/>
                </a:solidFill>
              </a:defRPr>
            </a:lvl1pPr>
          </a:lstStyle>
          <a:p>
            <a:fld id="{61C2ECAE-008B-764F-9D90-6AB812C191A8}" type="datetime1">
              <a:rPr lang="en-CA" smtClean="0"/>
              <a:t>2024-02-07</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PRESENTATION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303502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4" name="Picture 3" descr="A group of people standing together&#10;&#10;Description automatically generated with low confidence">
            <a:extLst>
              <a:ext uri="{FF2B5EF4-FFF2-40B4-BE49-F238E27FC236}">
                <a16:creationId xmlns:a16="http://schemas.microsoft.com/office/drawing/2014/main" id="{1870B84C-EAB8-4AFD-B373-D2028BFA9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21" y="99291"/>
            <a:ext cx="12192001" cy="8126932"/>
          </a:xfrm>
          <a:prstGeom prst="rect">
            <a:avLst/>
          </a:prstGeom>
        </p:spPr>
      </p:pic>
      <p:sp>
        <p:nvSpPr>
          <p:cNvPr id="2" name="Title 1"/>
          <p:cNvSpPr>
            <a:spLocks noGrp="1"/>
          </p:cNvSpPr>
          <p:nvPr>
            <p:ph type="title" hasCustomPrompt="1"/>
          </p:nvPr>
        </p:nvSpPr>
        <p:spPr>
          <a:xfrm>
            <a:off x="657225" y="4581236"/>
            <a:ext cx="10877550" cy="1597891"/>
          </a:xfrm>
          <a:noFill/>
        </p:spPr>
        <p:txBody>
          <a:bodyPr wrap="square" rtlCol="0" anchor="ctr" anchorCtr="1">
            <a:noAutofit/>
          </a:bodyPr>
          <a:lstStyle>
            <a:lvl1pPr algn="ctr">
              <a:defRPr lang="en-US" sz="4000" b="0" cap="all" baseline="0">
                <a:solidFill>
                  <a:schemeClr val="bg1">
                    <a:lumMod val="65000"/>
                  </a:schemeClr>
                </a:solidFill>
                <a:ea typeface="+mn-ea"/>
                <a:cs typeface="Arial" panose="020B0604020202020204" pitchFamily="34" charset="0"/>
              </a:defRPr>
            </a:lvl1pPr>
          </a:lstStyle>
          <a:p>
            <a:pPr marL="0" lvl="0" algn="ctr">
              <a:lnSpc>
                <a:spcPct val="75000"/>
              </a:lnSpc>
            </a:pPr>
            <a:r>
              <a:rPr lang="en-US"/>
              <a:t>click to edit master closing slide</a:t>
            </a:r>
          </a:p>
        </p:txBody>
      </p:sp>
      <p:sp>
        <p:nvSpPr>
          <p:cNvPr id="6" name="Date Placeholder 5"/>
          <p:cNvSpPr>
            <a:spLocks noGrp="1"/>
          </p:cNvSpPr>
          <p:nvPr>
            <p:ph type="dt" sz="half" idx="10"/>
          </p:nvPr>
        </p:nvSpPr>
        <p:spPr/>
        <p:txBody>
          <a:bodyPr/>
          <a:lstStyle/>
          <a:p>
            <a:fld id="{56937CF8-F660-EA42-A384-9135AFF451F7}" type="datetime1">
              <a:rPr lang="en-CA" smtClean="0"/>
              <a:t>2024-02-07</a:t>
            </a:fld>
            <a:endParaRPr lang="en-US"/>
          </a:p>
        </p:txBody>
      </p:sp>
      <p:sp>
        <p:nvSpPr>
          <p:cNvPr id="10" name="Footer Placeholder 9"/>
          <p:cNvSpPr>
            <a:spLocks noGrp="1"/>
          </p:cNvSpPr>
          <p:nvPr>
            <p:ph type="ftr" sz="quarter" idx="11"/>
          </p:nvPr>
        </p:nvSpPr>
        <p:spPr/>
        <p:txBody>
          <a:bodyPr/>
          <a:lstStyle/>
          <a:p>
            <a:r>
              <a:rPr lang="en-US"/>
              <a:t>PRESENTATION TITLE</a:t>
            </a:r>
          </a:p>
        </p:txBody>
      </p:sp>
      <p:sp>
        <p:nvSpPr>
          <p:cNvPr id="11" name="Slide Number Placeholder 10"/>
          <p:cNvSpPr>
            <a:spLocks noGrp="1"/>
          </p:cNvSpPr>
          <p:nvPr>
            <p:ph type="sldNum" sz="quarter" idx="12"/>
          </p:nvPr>
        </p:nvSpPr>
        <p:spPr/>
        <p:txBody>
          <a:bodyPr/>
          <a:lstStyle/>
          <a:p>
            <a:r>
              <a:rPr lang="en-US"/>
              <a:t>PG. </a:t>
            </a:r>
            <a:fld id="{93005692-73BE-493E-93AB-ECD6027A7652}" type="slidenum">
              <a:rPr lang="en-US" smtClean="0"/>
              <a:pPr/>
              <a:t>‹#›</a:t>
            </a:fld>
            <a:endParaRPr lang="en-US"/>
          </a:p>
        </p:txBody>
      </p:sp>
      <p:grpSp>
        <p:nvGrpSpPr>
          <p:cNvPr id="7" name="Group 6"/>
          <p:cNvGrpSpPr/>
          <p:nvPr userDrawn="1"/>
        </p:nvGrpSpPr>
        <p:grpSpPr>
          <a:xfrm>
            <a:off x="0" y="0"/>
            <a:ext cx="12192000" cy="397164"/>
            <a:chOff x="421830" y="1342659"/>
            <a:chExt cx="10018760" cy="290558"/>
          </a:xfrm>
        </p:grpSpPr>
        <p:sp>
          <p:nvSpPr>
            <p:cNvPr id="8" name="Rectangle 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descr="Text&#10;&#10;Description automatically generated">
            <a:extLst>
              <a:ext uri="{FF2B5EF4-FFF2-40B4-BE49-F238E27FC236}">
                <a16:creationId xmlns:a16="http://schemas.microsoft.com/office/drawing/2014/main" id="{9994C76D-6D35-47AB-B362-7DCCD0FA54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3781" y="156982"/>
            <a:ext cx="6048437" cy="2413614"/>
          </a:xfrm>
          <a:prstGeom prst="rect">
            <a:avLst/>
          </a:prstGeom>
        </p:spPr>
      </p:pic>
    </p:spTree>
    <p:extLst>
      <p:ext uri="{BB962C8B-B14F-4D97-AF65-F5344CB8AC3E}">
        <p14:creationId xmlns:p14="http://schemas.microsoft.com/office/powerpoint/2010/main" val="326967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a:solidFill>
                  <a:schemeClr val="tx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FF40D4AE-E242-2F45-8701-A028AFE71870}" type="datetime1">
              <a:rPr lang="en-CA" smtClean="0"/>
              <a:t>2024-02-07</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PRESENTATION TITLE</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268" y="5670949"/>
            <a:ext cx="2831372" cy="724754"/>
          </a:xfrm>
          <a:prstGeom prst="rect">
            <a:avLst/>
          </a:prstGeom>
        </p:spPr>
      </p:pic>
      <p:grpSp>
        <p:nvGrpSpPr>
          <p:cNvPr id="16" name="Group 15"/>
          <p:cNvGrpSpPr/>
          <p:nvPr userDrawn="1"/>
        </p:nvGrpSpPr>
        <p:grpSpPr>
          <a:xfrm>
            <a:off x="0" y="0"/>
            <a:ext cx="12192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3183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_AL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84561"/>
            <a:ext cx="12192000" cy="6473439"/>
          </a:xfrm>
          <a:prstGeom prst="rect">
            <a:avLst/>
          </a:prstGeom>
        </p:spPr>
      </p:pic>
      <p:sp>
        <p:nvSpPr>
          <p:cNvPr id="2" name="Title 1"/>
          <p:cNvSpPr>
            <a:spLocks noGrp="1"/>
          </p:cNvSpPr>
          <p:nvPr>
            <p:ph type="title" hasCustomPrompt="1"/>
          </p:nvPr>
        </p:nvSpPr>
        <p:spPr>
          <a:xfrm>
            <a:off x="733425" y="4682836"/>
            <a:ext cx="10725150" cy="1559782"/>
          </a:xfrm>
          <a:noFill/>
        </p:spPr>
        <p:txBody>
          <a:bodyPr wrap="square" rtlCol="0" anchor="ctr" anchorCtr="1">
            <a:noAutofit/>
          </a:bodyPr>
          <a:lstStyle>
            <a:lvl1pPr algn="ctr">
              <a:defRPr lang="en-US" sz="4000" b="0">
                <a:solidFill>
                  <a:srgbClr val="FFFFFF">
                    <a:alpha val="81000"/>
                  </a:srgbClr>
                </a:solidFill>
                <a:ea typeface="+mn-ea"/>
                <a:cs typeface="Arial" panose="020B0604020202020204" pitchFamily="34" charset="0"/>
              </a:defRPr>
            </a:lvl1pPr>
          </a:lstStyle>
          <a:p>
            <a:pPr marL="0" lvl="0" algn="ctr">
              <a:lnSpc>
                <a:spcPct val="75000"/>
              </a:lnSpc>
            </a:pPr>
            <a:r>
              <a:rPr lang="en-US"/>
              <a:t>CLICK TO EDIT MASTER CLOSING SLIDE OPTION 2</a:t>
            </a:r>
          </a:p>
        </p:txBody>
      </p:sp>
      <p:sp>
        <p:nvSpPr>
          <p:cNvPr id="6" name="Date Placeholder 5"/>
          <p:cNvSpPr>
            <a:spLocks noGrp="1"/>
          </p:cNvSpPr>
          <p:nvPr>
            <p:ph type="dt" sz="half" idx="10"/>
          </p:nvPr>
        </p:nvSpPr>
        <p:spPr/>
        <p:txBody>
          <a:bodyPr/>
          <a:lstStyle/>
          <a:p>
            <a:fld id="{C3E00731-AF3B-6D4A-BAD2-BCA15F28311B}" type="datetime1">
              <a:rPr lang="en-CA" smtClean="0"/>
              <a:t>2024-02-07</a:t>
            </a:fld>
            <a:endParaRPr lang="en-US"/>
          </a:p>
        </p:txBody>
      </p:sp>
      <p:sp>
        <p:nvSpPr>
          <p:cNvPr id="7" name="Footer Placeholder 6"/>
          <p:cNvSpPr>
            <a:spLocks noGrp="1"/>
          </p:cNvSpPr>
          <p:nvPr>
            <p:ph type="ftr" sz="quarter" idx="11"/>
          </p:nvPr>
        </p:nvSpPr>
        <p:spPr/>
        <p:txBody>
          <a:bodyPr/>
          <a:lstStyle/>
          <a:p>
            <a:r>
              <a:rPr lang="en-US"/>
              <a:t>PRESENTATION TITLE</a:t>
            </a:r>
          </a:p>
        </p:txBody>
      </p:sp>
      <p:sp>
        <p:nvSpPr>
          <p:cNvPr id="8" name="Slide Number Placeholder 7"/>
          <p:cNvSpPr>
            <a:spLocks noGrp="1"/>
          </p:cNvSpPr>
          <p:nvPr>
            <p:ph type="sldNum" sz="quarter" idx="12"/>
          </p:nvPr>
        </p:nvSpPr>
        <p:spPr/>
        <p:txBody>
          <a:bodyPr/>
          <a:lstStyle/>
          <a:p>
            <a:r>
              <a:rPr lang="en-US"/>
              <a:t>PG. </a:t>
            </a:r>
            <a:fld id="{93005692-73BE-493E-93AB-ECD6027A7652}" type="slidenum">
              <a:rPr lang="en-US" smtClean="0"/>
              <a:pPr/>
              <a:t>‹#›</a:t>
            </a:fld>
            <a:endParaRPr lang="en-US"/>
          </a:p>
        </p:txBody>
      </p:sp>
      <p:pic>
        <p:nvPicPr>
          <p:cNvPr id="5" name="Picture 4" descr="Text, logo&#10;&#10;Description automatically generated with medium confidence">
            <a:extLst>
              <a:ext uri="{FF2B5EF4-FFF2-40B4-BE49-F238E27FC236}">
                <a16:creationId xmlns:a16="http://schemas.microsoft.com/office/drawing/2014/main" id="{32491373-5BDD-479D-9FDF-9314889F5C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95864" y="0"/>
            <a:ext cx="6400271" cy="4157128"/>
          </a:xfrm>
          <a:prstGeom prst="rect">
            <a:avLst/>
          </a:prstGeom>
        </p:spPr>
      </p:pic>
    </p:spTree>
    <p:extLst>
      <p:ext uri="{BB962C8B-B14F-4D97-AF65-F5344CB8AC3E}">
        <p14:creationId xmlns:p14="http://schemas.microsoft.com/office/powerpoint/2010/main" val="372208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434267" y="5680659"/>
            <a:ext cx="2770751" cy="717639"/>
          </a:xfrm>
          <a:prstGeom prst="rect">
            <a:avLst/>
          </a:prstGeom>
        </p:spPr>
      </p:pic>
      <p:sp>
        <p:nvSpPr>
          <p:cNvPr id="2" name="Title 1"/>
          <p:cNvSpPr>
            <a:spLocks noGrp="1"/>
          </p:cNvSpPr>
          <p:nvPr>
            <p:ph type="ctrTitle" hasCustomPrompt="1"/>
          </p:nvPr>
        </p:nvSpPr>
        <p:spPr>
          <a:xfrm>
            <a:off x="452740" y="1028940"/>
            <a:ext cx="8692199" cy="1474115"/>
          </a:xfrm>
        </p:spPr>
        <p:txBody>
          <a:bodyPr lIns="0" anchor="b">
            <a:noAutofit/>
          </a:bodyPr>
          <a:lstStyle>
            <a:lvl1pPr algn="l">
              <a:defRPr sz="5400">
                <a:solidFill>
                  <a:schemeClr val="bg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bg1">
                    <a:lumMod val="8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5C1ED28-7819-DC49-B0ED-C2645A2E4A1E}" type="datetime1">
              <a:rPr lang="en-CA" smtClean="0"/>
              <a:t>2024-02-07</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a:p>
        </p:txBody>
      </p:sp>
      <p:grpSp>
        <p:nvGrpSpPr>
          <p:cNvPr id="17" name="Group 16"/>
          <p:cNvGrpSpPr/>
          <p:nvPr userDrawn="1"/>
        </p:nvGrpSpPr>
        <p:grpSpPr>
          <a:xfrm>
            <a:off x="0" y="0"/>
            <a:ext cx="12192000" cy="397164"/>
            <a:chOff x="421830" y="1342659"/>
            <a:chExt cx="10018760" cy="290558"/>
          </a:xfrm>
        </p:grpSpPr>
        <p:sp>
          <p:nvSpPr>
            <p:cNvPr id="5" name="Rectangle 4"/>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2895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a:solidFill>
                  <a:schemeClr val="bg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bg1">
                    <a:lumMod val="8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4F63120-B4C2-2B4A-B7FD-1EA67B4F2984}" type="datetime1">
              <a:rPr lang="en-CA" smtClean="0"/>
              <a:t>2024-02-07</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a:p>
        </p:txBody>
      </p:sp>
      <p:pic>
        <p:nvPicPr>
          <p:cNvPr id="16" name="Picture 15"/>
          <p:cNvPicPr>
            <a:picLocks noChangeAspect="1"/>
          </p:cNvPicPr>
          <p:nvPr userDrawn="1"/>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434267" y="5680659"/>
            <a:ext cx="2770751" cy="717639"/>
          </a:xfrm>
          <a:prstGeom prst="rect">
            <a:avLst/>
          </a:prstGeom>
        </p:spPr>
      </p:pic>
      <p:grpSp>
        <p:nvGrpSpPr>
          <p:cNvPr id="15" name="Group 14"/>
          <p:cNvGrpSpPr/>
          <p:nvPr userDrawn="1"/>
        </p:nvGrpSpPr>
        <p:grpSpPr>
          <a:xfrm>
            <a:off x="0" y="0"/>
            <a:ext cx="12192000" cy="397164"/>
            <a:chOff x="421830" y="1342659"/>
            <a:chExt cx="10018760" cy="290558"/>
          </a:xfrm>
        </p:grpSpPr>
        <p:sp>
          <p:nvSpPr>
            <p:cNvPr id="20" name="Rectangle 19"/>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010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743781-31AD-344B-BBD8-80C5F71AFCE9}" type="datetime1">
              <a:rPr lang="en-CA" smtClean="0"/>
              <a:t>2024-02-07</a:t>
            </a:fld>
            <a:endParaRPr lang="en-US"/>
          </a:p>
        </p:txBody>
      </p:sp>
      <p:sp>
        <p:nvSpPr>
          <p:cNvPr id="8" name="Footer Placeholder 7"/>
          <p:cNvSpPr>
            <a:spLocks noGrp="1"/>
          </p:cNvSpPr>
          <p:nvPr>
            <p:ph type="ftr" sz="quarter" idx="11"/>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66632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7407696"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1</a:t>
            </a:r>
          </a:p>
        </p:txBody>
      </p:sp>
      <p:sp>
        <p:nvSpPr>
          <p:cNvPr id="9" name="Text Placeholder 7"/>
          <p:cNvSpPr>
            <a:spLocks noGrp="1"/>
          </p:cNvSpPr>
          <p:nvPr>
            <p:ph type="body" sz="quarter" idx="14" hasCustomPrompt="1"/>
          </p:nvPr>
        </p:nvSpPr>
        <p:spPr>
          <a:xfrm>
            <a:off x="8908224"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2</a:t>
            </a:r>
          </a:p>
        </p:txBody>
      </p:sp>
      <p:sp>
        <p:nvSpPr>
          <p:cNvPr id="10" name="Text Placeholder 7"/>
          <p:cNvSpPr>
            <a:spLocks noGrp="1"/>
          </p:cNvSpPr>
          <p:nvPr>
            <p:ph type="body" sz="quarter" idx="15" hasCustomPrompt="1"/>
          </p:nvPr>
        </p:nvSpPr>
        <p:spPr>
          <a:xfrm>
            <a:off x="10408752" y="685060"/>
            <a:ext cx="1420859" cy="286052"/>
          </a:xfrm>
        </p:spPr>
        <p:txBody>
          <a:bodyPr anchor="ctr">
            <a:noAutofit/>
          </a:bodyPr>
          <a:lstStyle>
            <a:lvl1pPr marL="0" indent="0" algn="ctr">
              <a:buNone/>
              <a:defRPr sz="11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3</a:t>
            </a:r>
          </a:p>
        </p:txBody>
      </p:sp>
      <p:sp>
        <p:nvSpPr>
          <p:cNvPr id="7" name="Date Placeholder 6"/>
          <p:cNvSpPr>
            <a:spLocks noGrp="1"/>
          </p:cNvSpPr>
          <p:nvPr>
            <p:ph type="dt" sz="half" idx="16"/>
          </p:nvPr>
        </p:nvSpPr>
        <p:spPr/>
        <p:txBody>
          <a:bodyPr/>
          <a:lstStyle/>
          <a:p>
            <a:fld id="{3AA2D59D-55F0-E54F-856F-4E32B90DBEB1}" type="datetime1">
              <a:rPr lang="en-CA" smtClean="0"/>
              <a:t>2024-02-07</a:t>
            </a:fld>
            <a:endParaRPr lang="en-US"/>
          </a:p>
        </p:txBody>
      </p:sp>
      <p:sp>
        <p:nvSpPr>
          <p:cNvPr id="11" name="Footer Placeholder 10"/>
          <p:cNvSpPr>
            <a:spLocks noGrp="1"/>
          </p:cNvSpPr>
          <p:nvPr>
            <p:ph type="ftr" sz="quarter" idx="17"/>
          </p:nvPr>
        </p:nvSpPr>
        <p:spPr/>
        <p:txBody>
          <a:bodyPr/>
          <a:lstStyle/>
          <a:p>
            <a:r>
              <a:rPr lang="en-US"/>
              <a:t>PRESENTATION TITLE</a:t>
            </a:r>
          </a:p>
        </p:txBody>
      </p:sp>
      <p:sp>
        <p:nvSpPr>
          <p:cNvPr id="12" name="Slide Number Placeholder 11"/>
          <p:cNvSpPr>
            <a:spLocks noGrp="1"/>
          </p:cNvSpPr>
          <p:nvPr>
            <p:ph type="sldNum" sz="quarter" idx="18"/>
          </p:nvPr>
        </p:nvSpPr>
        <p:spPr/>
        <p:txBody>
          <a:bodyPr/>
          <a:lstStyle/>
          <a:p>
            <a:r>
              <a:rPr lang="en-US"/>
              <a:t>PG. </a:t>
            </a:r>
            <a:fld id="{93005692-73BE-493E-93AB-ECD6027A7652}" type="slidenum">
              <a:rPr lang="en-US" smtClean="0"/>
              <a:pPr/>
              <a:t>‹#›</a:t>
            </a:fld>
            <a:endParaRPr lang="en-US"/>
          </a:p>
        </p:txBody>
      </p:sp>
      <p:sp>
        <p:nvSpPr>
          <p:cNvPr id="4" name="Title 3"/>
          <p:cNvSpPr>
            <a:spLocks noGrp="1"/>
          </p:cNvSpPr>
          <p:nvPr>
            <p:ph type="title"/>
          </p:nvPr>
        </p:nvSpPr>
        <p:spPr>
          <a:xfrm>
            <a:off x="259883" y="434108"/>
            <a:ext cx="7046081" cy="895927"/>
          </a:xfrm>
        </p:spPr>
        <p:txBody>
          <a:bodyPr/>
          <a:lstStyle>
            <a:lvl1pPr>
              <a:defRPr cap="all" baseline="0"/>
            </a:lvl1pPr>
          </a:lstStyle>
          <a:p>
            <a:r>
              <a:rPr lang="en-US"/>
              <a:t>Click to edit Master title style</a:t>
            </a:r>
          </a:p>
        </p:txBody>
      </p:sp>
    </p:spTree>
    <p:extLst>
      <p:ext uri="{BB962C8B-B14F-4D97-AF65-F5344CB8AC3E}">
        <p14:creationId xmlns:p14="http://schemas.microsoft.com/office/powerpoint/2010/main" val="126703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2" y="1709738"/>
            <a:ext cx="9399507" cy="2852737"/>
          </a:xfrm>
        </p:spPr>
        <p:txBody>
          <a:bodyPr anchor="b">
            <a:normAutofit/>
          </a:bodyPr>
          <a:lstStyle>
            <a:lvl1pPr algn="l">
              <a:defRPr sz="4000" baseline="0">
                <a:solidFill>
                  <a:schemeClr val="tx1"/>
                </a:solidFill>
              </a:defRPr>
            </a:lvl1pPr>
          </a:lstStyle>
          <a:p>
            <a:r>
              <a:rPr lang="en-US"/>
              <a:t>CLICK TO EDIT MASTER</a:t>
            </a:r>
            <a:br>
              <a:rPr lang="en-US"/>
            </a:br>
            <a:r>
              <a:rPr lang="en-US"/>
              <a:t>SECTION TITLE SLIDE</a:t>
            </a:r>
          </a:p>
        </p:txBody>
      </p:sp>
      <p:sp>
        <p:nvSpPr>
          <p:cNvPr id="3" name="Text Placeholder 2"/>
          <p:cNvSpPr>
            <a:spLocks noGrp="1"/>
          </p:cNvSpPr>
          <p:nvPr>
            <p:ph type="body" idx="1"/>
          </p:nvPr>
        </p:nvSpPr>
        <p:spPr>
          <a:xfrm>
            <a:off x="259882" y="4589463"/>
            <a:ext cx="9399507" cy="1500187"/>
          </a:xfrm>
        </p:spPr>
        <p:txBody>
          <a:bodyPr>
            <a:normAutofit/>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68CAE874-4485-D94F-9C4E-C99E4991C58B}" type="datetime1">
              <a:rPr lang="en-CA" smtClean="0"/>
              <a:t>2024-02-07</a:t>
            </a:fld>
            <a:endParaRPr lang="en-US"/>
          </a:p>
        </p:txBody>
      </p:sp>
      <p:sp>
        <p:nvSpPr>
          <p:cNvPr id="8" name="Footer Placeholder 7"/>
          <p:cNvSpPr>
            <a:spLocks noGrp="1"/>
          </p:cNvSpPr>
          <p:nvPr>
            <p:ph type="ftr" sz="quarter" idx="11"/>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296902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521" y="1692454"/>
            <a:ext cx="5200134" cy="1331092"/>
          </a:xfrm>
          <a:prstGeom prst="rect">
            <a:avLst/>
          </a:prstGeom>
        </p:spPr>
      </p:pic>
      <p:sp>
        <p:nvSpPr>
          <p:cNvPr id="2" name="Title 1"/>
          <p:cNvSpPr>
            <a:spLocks noGrp="1"/>
          </p:cNvSpPr>
          <p:nvPr>
            <p:ph type="ctrTitle" hasCustomPrompt="1"/>
          </p:nvPr>
        </p:nvSpPr>
        <p:spPr>
          <a:xfrm>
            <a:off x="960521" y="3727927"/>
            <a:ext cx="8770620" cy="1212056"/>
          </a:xfrm>
        </p:spPr>
        <p:txBody>
          <a:bodyPr anchor="b">
            <a:noAutofit/>
          </a:bodyPr>
          <a:lstStyle>
            <a:lvl1pPr algn="l">
              <a:defRPr sz="4000" baseline="0">
                <a:solidFill>
                  <a:schemeClr val="tx1"/>
                </a:solidFill>
                <a:latin typeface="+mj-lt"/>
              </a:defRPr>
            </a:lvl1pPr>
          </a:lstStyle>
          <a:p>
            <a:r>
              <a:rPr lang="en-US"/>
              <a:t>CLICK TO EDIT MASTER</a:t>
            </a:r>
            <a:br>
              <a:rPr lang="en-US"/>
            </a:br>
            <a:r>
              <a:rPr lang="en-US"/>
              <a:t>SECTION TITLE SLIDE OPTION 2</a:t>
            </a:r>
          </a:p>
        </p:txBody>
      </p:sp>
      <p:sp>
        <p:nvSpPr>
          <p:cNvPr id="3" name="Subtitle 2"/>
          <p:cNvSpPr>
            <a:spLocks noGrp="1"/>
          </p:cNvSpPr>
          <p:nvPr>
            <p:ph type="subTitle" idx="1"/>
          </p:nvPr>
        </p:nvSpPr>
        <p:spPr bwMode="gray">
          <a:xfrm>
            <a:off x="960521" y="4947813"/>
            <a:ext cx="8770620" cy="666549"/>
          </a:xfrm>
        </p:spPr>
        <p:txBody>
          <a:bodyPr anchor="t">
            <a:normAutofit/>
          </a:bodyPr>
          <a:lstStyle>
            <a:lvl1pPr marL="0" indent="0" algn="l">
              <a:buNone/>
              <a:defRPr sz="2400">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6061F72-1DB3-604C-8489-33729F143DFA}" type="datetime1">
              <a:rPr lang="en-CA" smtClean="0"/>
              <a:t>2024-02-07</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r>
              <a:rPr lang="en-US"/>
              <a:t>PG. </a:t>
            </a:r>
            <a:fld id="{93005692-73BE-493E-93AB-ECD6027A7652}" type="slidenum">
              <a:rPr lang="en-US" smtClean="0"/>
              <a:pPr/>
              <a:t>‹#›</a:t>
            </a:fld>
            <a:endParaRPr lang="en-US"/>
          </a:p>
        </p:txBody>
      </p:sp>
      <p:grpSp>
        <p:nvGrpSpPr>
          <p:cNvPr id="16" name="Group 15"/>
          <p:cNvGrpSpPr/>
          <p:nvPr userDrawn="1"/>
        </p:nvGrpSpPr>
        <p:grpSpPr>
          <a:xfrm>
            <a:off x="0" y="0"/>
            <a:ext cx="12192000" cy="397164"/>
            <a:chOff x="421830" y="1342659"/>
            <a:chExt cx="10018760" cy="290558"/>
          </a:xfrm>
        </p:grpSpPr>
        <p:sp>
          <p:nvSpPr>
            <p:cNvPr id="17" name="Rectangle 16"/>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274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3" y="434108"/>
            <a:ext cx="11569729" cy="895927"/>
          </a:xfrm>
        </p:spPr>
        <p:txBody>
          <a:bodyPr/>
          <a:lstStyle/>
          <a:p>
            <a:r>
              <a:rPr lang="en-US"/>
              <a:t>CLICK TO EDIT MASTER TITLE STYLE</a:t>
            </a:r>
          </a:p>
        </p:txBody>
      </p:sp>
      <p:sp>
        <p:nvSpPr>
          <p:cNvPr id="3" name="Content Placeholder 2"/>
          <p:cNvSpPr>
            <a:spLocks noGrp="1"/>
          </p:cNvSpPr>
          <p:nvPr>
            <p:ph sz="half" idx="1"/>
          </p:nvPr>
        </p:nvSpPr>
        <p:spPr>
          <a:xfrm>
            <a:off x="259882" y="1413164"/>
            <a:ext cx="5586855"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992" y="1413164"/>
            <a:ext cx="5658620"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2028A572-0448-6844-A717-8E222ABEFFF8}" type="datetime1">
              <a:rPr lang="en-CA" smtClean="0"/>
              <a:t>2024-02-07</a:t>
            </a:fld>
            <a:endParaRPr lang="en-US"/>
          </a:p>
        </p:txBody>
      </p:sp>
      <p:sp>
        <p:nvSpPr>
          <p:cNvPr id="9" name="Footer Placeholder 8"/>
          <p:cNvSpPr>
            <a:spLocks noGrp="1"/>
          </p:cNvSpPr>
          <p:nvPr>
            <p:ph type="ftr" sz="quarter" idx="11"/>
          </p:nvPr>
        </p:nvSpPr>
        <p:spPr/>
        <p:txBody>
          <a:bodyPr/>
          <a:lstStyle/>
          <a:p>
            <a:r>
              <a:rPr lang="en-US"/>
              <a:t>PRESENTATION TITLE</a:t>
            </a:r>
          </a:p>
        </p:txBody>
      </p:sp>
      <p:sp>
        <p:nvSpPr>
          <p:cNvPr id="10" name="Slide Number Placeholder 9"/>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22385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9790545" y="6147742"/>
            <a:ext cx="2060466" cy="527423"/>
          </a:xfrm>
          <a:prstGeom prst="rect">
            <a:avLst/>
          </a:prstGeom>
        </p:spPr>
      </p:pic>
      <p:sp>
        <p:nvSpPr>
          <p:cNvPr id="2" name="Title Placeholder 1"/>
          <p:cNvSpPr>
            <a:spLocks noGrp="1"/>
          </p:cNvSpPr>
          <p:nvPr>
            <p:ph type="title"/>
          </p:nvPr>
        </p:nvSpPr>
        <p:spPr>
          <a:xfrm>
            <a:off x="259883" y="434108"/>
            <a:ext cx="11569729" cy="89592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59882" y="1413163"/>
            <a:ext cx="11569729" cy="459511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38014" y="6335309"/>
            <a:ext cx="1181114"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454231B3-00E6-3A43-8F36-3DAF72FA48D7}" type="datetime1">
              <a:rPr lang="en-CA" smtClean="0"/>
              <a:t>2024-02-07</a:t>
            </a:fld>
            <a:endParaRPr lang="en-US"/>
          </a:p>
        </p:txBody>
      </p:sp>
      <p:sp>
        <p:nvSpPr>
          <p:cNvPr id="5" name="Footer Placeholder 4"/>
          <p:cNvSpPr>
            <a:spLocks noGrp="1"/>
          </p:cNvSpPr>
          <p:nvPr>
            <p:ph type="ftr" sz="quarter" idx="3"/>
          </p:nvPr>
        </p:nvSpPr>
        <p:spPr>
          <a:xfrm>
            <a:off x="259882" y="6335309"/>
            <a:ext cx="5226517" cy="250337"/>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PRESENTATION TITLE</a:t>
            </a:r>
          </a:p>
        </p:txBody>
      </p:sp>
      <p:sp>
        <p:nvSpPr>
          <p:cNvPr id="6" name="Slide Number Placeholder 5"/>
          <p:cNvSpPr>
            <a:spLocks noGrp="1"/>
          </p:cNvSpPr>
          <p:nvPr>
            <p:ph type="sldNum" sz="quarter" idx="4"/>
          </p:nvPr>
        </p:nvSpPr>
        <p:spPr>
          <a:xfrm>
            <a:off x="5588000" y="6335309"/>
            <a:ext cx="1016000"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PG. </a:t>
            </a:r>
            <a:fld id="{93005692-73BE-493E-93AB-ECD6027A7652}" type="slidenum">
              <a:rPr lang="en-US" smtClean="0"/>
              <a:pPr/>
              <a:t>‹#›</a:t>
            </a:fld>
            <a:endParaRPr lang="en-US"/>
          </a:p>
        </p:txBody>
      </p:sp>
      <p:grpSp>
        <p:nvGrpSpPr>
          <p:cNvPr id="15" name="Group 14"/>
          <p:cNvGrpSpPr/>
          <p:nvPr userDrawn="1"/>
        </p:nvGrpSpPr>
        <p:grpSpPr>
          <a:xfrm>
            <a:off x="0" y="0"/>
            <a:ext cx="12192000" cy="397164"/>
            <a:chOff x="421830" y="1342659"/>
            <a:chExt cx="10018760" cy="290558"/>
          </a:xfrm>
        </p:grpSpPr>
        <p:sp>
          <p:nvSpPr>
            <p:cNvPr id="16" name="Rectangle 15"/>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3700157"/>
      </p:ext>
    </p:extLst>
  </p:cSld>
  <p:clrMap bg1="lt1" tx1="dk1" bg2="lt2" tx2="dk2" accent1="accent1" accent2="accent2" accent3="accent3" accent4="accent4" accent5="accent5" accent6="accent6" hlink="hlink" folHlink="folHlink"/>
  <p:sldLayoutIdLst>
    <p:sldLayoutId id="2147483669" r:id="rId1"/>
    <p:sldLayoutId id="2147483714" r:id="rId2"/>
    <p:sldLayoutId id="2147483715" r:id="rId3"/>
    <p:sldLayoutId id="2147483716" r:id="rId4"/>
    <p:sldLayoutId id="2147483670" r:id="rId5"/>
    <p:sldLayoutId id="2147483693" r:id="rId6"/>
    <p:sldLayoutId id="2147483671" r:id="rId7"/>
    <p:sldLayoutId id="2147483690" r:id="rId8"/>
    <p:sldLayoutId id="2147483672" r:id="rId9"/>
    <p:sldLayoutId id="2147483673" r:id="rId10"/>
    <p:sldLayoutId id="2147483674" r:id="rId11"/>
    <p:sldLayoutId id="2147483675" r:id="rId12"/>
    <p:sldLayoutId id="2147483710" r:id="rId13"/>
    <p:sldLayoutId id="2147483717" r:id="rId14"/>
    <p:sldLayoutId id="2147483718" r:id="rId15"/>
    <p:sldLayoutId id="2147483719" r:id="rId16"/>
    <p:sldLayoutId id="2147483720" r:id="rId17"/>
    <p:sldLayoutId id="2147483721" r:id="rId18"/>
    <p:sldLayoutId id="2147483712" r:id="rId19"/>
    <p:sldLayoutId id="2147483713"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3600" b="0" kern="1200" spc="50" baseline="0">
          <a:solidFill>
            <a:schemeClr val="tx1"/>
          </a:solidFill>
          <a:latin typeface="+mj-lt"/>
          <a:ea typeface="+mj-ea"/>
          <a:cs typeface="+mj-cs"/>
        </a:defRPr>
      </a:lvl1pPr>
    </p:titleStyle>
    <p:body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9.xml"/><Relationship Id="rId7" Type="http://schemas.openxmlformats.org/officeDocument/2006/relationships/hyperlink" Target="https://www.dismantlingracism.org/"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www.dismantlingracism.org/racism-defined.html" TargetMode="External"/><Relationship Id="rId5" Type="http://schemas.openxmlformats.org/officeDocument/2006/relationships/hyperlink" Target="https://www.ontario.ca/document/data-standards-identification-and-monitoring-systemic-racism/glossary#:~:text=antisemitism%20and%20Islamophobia.-,Racism,of%20one%20group%20over%20another." TargetMode="Externa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8.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9.png"/><Relationship Id="rId5" Type="http://schemas.openxmlformats.org/officeDocument/2006/relationships/hyperlink" Target="https://oua.ca/documents/2021/10/25/OUA_Anti_Racism_Report.pdf" TargetMode="Externa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watch?v=0U6E8Be2DFw" TargetMode="External"/><Relationship Id="rId13" Type="http://schemas.openxmlformats.org/officeDocument/2006/relationships/hyperlink" Target="https://twitter.com/jaleesajohnson_/status/1140726465295781888" TargetMode="External"/><Relationship Id="rId3" Type="http://schemas.openxmlformats.org/officeDocument/2006/relationships/slideLayout" Target="../slideLayouts/slideLayout9.xml"/><Relationship Id="rId7" Type="http://schemas.openxmlformats.org/officeDocument/2006/relationships/hyperlink" Target="https://www.youtube.com/watch?v=qaqBLZZd6Ns" TargetMode="External"/><Relationship Id="rId12" Type="http://schemas.openxmlformats.org/officeDocument/2006/relationships/image" Target="../media/image8.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https://www.encyclopedia.com/social-sciences/applied-and-social-sciences-magazines/racial-slurs" TargetMode="External"/><Relationship Id="rId11" Type="http://schemas.openxmlformats.org/officeDocument/2006/relationships/hyperlink" Target="https://www.instagram.com/p/CGBE4EPAvOy/?igshid=NzNkNDdiOGI%3D" TargetMode="External"/><Relationship Id="rId5" Type="http://schemas.openxmlformats.org/officeDocument/2006/relationships/image" Target="../media/image10.jpeg"/><Relationship Id="rId10" Type="http://schemas.openxmlformats.org/officeDocument/2006/relationships/hyperlink" Target="https://www.instagram.com/p/CC1IikVg8nj/?igshid=NzNkNDdiOGI=" TargetMode="External"/><Relationship Id="rId4" Type="http://schemas.openxmlformats.org/officeDocument/2006/relationships/notesSlide" Target="../notesSlides/notesSlide4.xml"/><Relationship Id="rId9" Type="http://schemas.openxmlformats.org/officeDocument/2006/relationships/hyperlink" Target="https://www.instagram.com/p/CCwLvChpetn/?igshid=NzNkNDdiOG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9.xml"/><Relationship Id="rId1" Type="http://schemas.openxmlformats.org/officeDocument/2006/relationships/video" Target="https://www.youtube.com/embed/_LK-j8ZED44?feature=oembed" TargetMode="External"/><Relationship Id="rId4" Type="http://schemas.openxmlformats.org/officeDocument/2006/relationships/hyperlink" Target="https://www.youtube.com/watch?v=_LK-j8ZED44&amp;ab_channel=chescaleigh"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2.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video" Target="https://www.youtube.com/embed/VF5OdUTT6Ro?start=121&amp;feature=oembed" TargetMode="External"/><Relationship Id="rId5" Type="http://schemas.openxmlformats.org/officeDocument/2006/relationships/hyperlink" Target="https://www.youtube.com/watch?v=VF5OdUTT6Ro&amp;ab_channel=Vox" TargetMode="Externa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hyperlink" Target="https://www.cnn.com/2020/01/27/entertainment/tyler-the-creator-grammys-intl-scli/index.html" TargetMode="Externa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2.png"/><Relationship Id="rId5" Type="http://schemas.openxmlformats.org/officeDocument/2006/relationships/image" Target="../media/image15.jpe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Disrupting and Decentering whiteness &#10;">
            <a:extLst>
              <a:ext uri="{FF2B5EF4-FFF2-40B4-BE49-F238E27FC236}">
                <a16:creationId xmlns:a16="http://schemas.microsoft.com/office/drawing/2014/main" id="{8789248B-380F-4FA8-A07D-DFD59E5F4BB2}"/>
              </a:ext>
            </a:extLst>
          </p:cNvPr>
          <p:cNvSpPr>
            <a:spLocks noGrp="1"/>
          </p:cNvSpPr>
          <p:nvPr>
            <p:ph type="ctrTitle"/>
          </p:nvPr>
        </p:nvSpPr>
        <p:spPr>
          <a:xfrm>
            <a:off x="452740" y="856404"/>
            <a:ext cx="10840694" cy="2400060"/>
          </a:xfrm>
        </p:spPr>
        <p:txBody>
          <a:bodyPr/>
          <a:lstStyle/>
          <a:p>
            <a:r>
              <a:rPr lang="en-CA" dirty="0"/>
              <a:t>Anti-Racism Response: Racial Slurs &amp; Hierarchies of Power </a:t>
            </a:r>
            <a:br>
              <a:rPr lang="en-CA" dirty="0"/>
            </a:br>
            <a:r>
              <a:rPr lang="en-CA" dirty="0">
                <a:solidFill>
                  <a:schemeClr val="accent1">
                    <a:lumMod val="50000"/>
                  </a:schemeClr>
                </a:solidFill>
              </a:rPr>
              <a:t>PART 1 </a:t>
            </a:r>
          </a:p>
        </p:txBody>
      </p:sp>
      <p:sp>
        <p:nvSpPr>
          <p:cNvPr id="3" name="Subtitle 2"/>
          <p:cNvSpPr>
            <a:spLocks noGrp="1"/>
          </p:cNvSpPr>
          <p:nvPr>
            <p:ph type="subTitle" idx="1"/>
          </p:nvPr>
        </p:nvSpPr>
        <p:spPr>
          <a:xfrm>
            <a:off x="315579" y="3722495"/>
            <a:ext cx="6794669" cy="925121"/>
          </a:xfrm>
        </p:spPr>
        <p:txBody>
          <a:bodyPr>
            <a:normAutofit lnSpcReduction="10000"/>
          </a:bodyPr>
          <a:lstStyle/>
          <a:p>
            <a:r>
              <a:rPr lang="en-US" sz="2200">
                <a:solidFill>
                  <a:schemeClr val="tx1"/>
                </a:solidFill>
                <a:latin typeface="Arial"/>
                <a:cs typeface="Arial"/>
              </a:rPr>
              <a:t>Anti-Racism Unit </a:t>
            </a:r>
          </a:p>
          <a:p>
            <a:r>
              <a:rPr lang="en-US" sz="2200">
                <a:solidFill>
                  <a:schemeClr val="tx1"/>
                </a:solidFill>
                <a:latin typeface="Arial"/>
                <a:cs typeface="Arial"/>
              </a:rPr>
              <a:t>Office of Equity, Diversity, Inclusion, and Anti-Racism</a:t>
            </a:r>
            <a:endParaRPr lang="en-US" sz="4800">
              <a:solidFill>
                <a:schemeClr val="tx1"/>
              </a:solidFill>
              <a:latin typeface="Arial"/>
              <a:cs typeface="Arial"/>
            </a:endParaRPr>
          </a:p>
        </p:txBody>
      </p:sp>
      <p:sp>
        <p:nvSpPr>
          <p:cNvPr id="17" name="Title 1">
            <a:extLst>
              <a:ext uri="{C183D7F6-B498-43B3-948B-1728B52AA6E4}">
                <adec:decorative xmlns:adec="http://schemas.microsoft.com/office/drawing/2017/decorative" val="1"/>
              </a:ext>
            </a:extLst>
          </p:cNvPr>
          <p:cNvSpPr txBox="1">
            <a:spLocks/>
          </p:cNvSpPr>
          <p:nvPr/>
        </p:nvSpPr>
        <p:spPr>
          <a:xfrm>
            <a:off x="452740" y="-190500"/>
            <a:ext cx="5287660" cy="3363387"/>
          </a:xfrm>
          <a:prstGeom prst="rect">
            <a:avLst/>
          </a:prstGeom>
        </p:spPr>
        <p:txBody>
          <a:bodyPr vert="horz" lIns="0" tIns="45720" rIns="91440" bIns="45720" rtlCol="0" anchor="b">
            <a:normAutofit fontScale="97500"/>
          </a:bodyPr>
          <a:lstStyle>
            <a:lvl1pPr algn="l" defTabSz="914400" rtl="0" eaLnBrk="1" latinLnBrk="0" hangingPunct="1">
              <a:lnSpc>
                <a:spcPct val="85000"/>
              </a:lnSpc>
              <a:spcBef>
                <a:spcPct val="0"/>
              </a:spcBef>
              <a:buNone/>
              <a:defRPr sz="5400" b="0" kern="1200" spc="50" baseline="0">
                <a:solidFill>
                  <a:schemeClr val="tx1"/>
                </a:solidFill>
                <a:latin typeface="+mj-lt"/>
                <a:ea typeface="+mj-ea"/>
                <a:cs typeface="+mj-cs"/>
              </a:defRPr>
            </a:lvl1pPr>
          </a:lstStyle>
          <a:p>
            <a:endParaRPr lang="en-US"/>
          </a:p>
        </p:txBody>
      </p:sp>
      <p:sp>
        <p:nvSpPr>
          <p:cNvPr id="8" name="Rectangle 7">
            <a:extLst>
              <a:ext uri="{FF2B5EF4-FFF2-40B4-BE49-F238E27FC236}">
                <a16:creationId xmlns:a16="http://schemas.microsoft.com/office/drawing/2014/main" id="{11B1C606-1D41-4D45-BFE2-26E2A92AE3BD}"/>
              </a:ext>
            </a:extLst>
          </p:cNvPr>
          <p:cNvSpPr/>
          <p:nvPr/>
        </p:nvSpPr>
        <p:spPr>
          <a:xfrm>
            <a:off x="315579" y="4731193"/>
            <a:ext cx="2073659" cy="323165"/>
          </a:xfrm>
          <a:prstGeom prst="rect">
            <a:avLst/>
          </a:prstGeom>
          <a:solidFill>
            <a:schemeClr val="accent1"/>
          </a:solidFill>
        </p:spPr>
        <p:txBody>
          <a:bodyPr wrap="square">
            <a:spAutoFit/>
          </a:bodyPr>
          <a:lstStyle/>
          <a:p>
            <a:pPr algn="ctr"/>
            <a:r>
              <a:rPr lang="en-US" sz="1500" dirty="0">
                <a:latin typeface="Verdana" charset="0"/>
                <a:ea typeface="Verdana" charset="0"/>
                <a:cs typeface="Verdana" charset="0"/>
              </a:rPr>
              <a:t>February 2024</a:t>
            </a:r>
          </a:p>
        </p:txBody>
      </p:sp>
    </p:spTree>
    <p:extLst>
      <p:ext uri="{BB962C8B-B14F-4D97-AF65-F5344CB8AC3E}">
        <p14:creationId xmlns:p14="http://schemas.microsoft.com/office/powerpoint/2010/main" val="12023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6F727-EDC6-4BA1-A84B-FBD5AFFD3CBB}"/>
              </a:ext>
            </a:extLst>
          </p:cNvPr>
          <p:cNvSpPr>
            <a:spLocks noGrp="1"/>
          </p:cNvSpPr>
          <p:nvPr>
            <p:ph type="title"/>
          </p:nvPr>
        </p:nvSpPr>
        <p:spPr>
          <a:xfrm>
            <a:off x="259883" y="434108"/>
            <a:ext cx="11569729" cy="895927"/>
          </a:xfrm>
        </p:spPr>
        <p:txBody>
          <a:bodyPr anchor="ctr">
            <a:normAutofit/>
          </a:bodyPr>
          <a:lstStyle/>
          <a:p>
            <a:pPr algn="ctr"/>
            <a:r>
              <a:rPr lang="en-US"/>
              <a:t>What is racism?</a:t>
            </a:r>
            <a:endParaRPr lang="en-CA"/>
          </a:p>
        </p:txBody>
      </p:sp>
      <p:sp>
        <p:nvSpPr>
          <p:cNvPr id="6" name="Content Placeholder 5">
            <a:extLst>
              <a:ext uri="{FF2B5EF4-FFF2-40B4-BE49-F238E27FC236}">
                <a16:creationId xmlns:a16="http://schemas.microsoft.com/office/drawing/2014/main" id="{5DE0C52F-0F47-BF1B-891C-3735D3721D22}"/>
              </a:ext>
            </a:extLst>
          </p:cNvPr>
          <p:cNvSpPr>
            <a:spLocks noGrp="1"/>
          </p:cNvSpPr>
          <p:nvPr>
            <p:ph sz="half" idx="1"/>
          </p:nvPr>
        </p:nvSpPr>
        <p:spPr>
          <a:xfrm>
            <a:off x="309443" y="1228901"/>
            <a:ext cx="11577537" cy="4800197"/>
          </a:xfrm>
        </p:spPr>
        <p:txBody>
          <a:bodyPr vert="horz" lIns="91440" tIns="45720" rIns="91440" bIns="45720" rtlCol="0" anchor="t">
            <a:normAutofit/>
          </a:bodyPr>
          <a:lstStyle/>
          <a:p>
            <a:pPr algn="ctr">
              <a:buNone/>
            </a:pPr>
            <a:r>
              <a:rPr lang="en-US" sz="2800">
                <a:ea typeface="+mn-lt"/>
                <a:cs typeface="+mn-lt"/>
              </a:rPr>
              <a:t>Racism includes ideas or practices that establish, maintain or perpetuate the racial superiority or dominance of one group over another.</a:t>
            </a:r>
          </a:p>
          <a:p>
            <a:pPr algn="ctr">
              <a:buNone/>
            </a:pPr>
            <a:r>
              <a:rPr lang="en-US" sz="2800">
                <a:ea typeface="+mn-lt"/>
                <a:cs typeface="+mn-lt"/>
              </a:rPr>
              <a:t>Racism is different from just racial prejudice, hatred, or discrimination. It involves one group having the power to carry out systematic discrimination through the institutional policies and practices of the society and by shaping the cultural beliefs and values that support those racist policies and practices. </a:t>
            </a:r>
            <a:endParaRPr lang="en-US"/>
          </a:p>
        </p:txBody>
      </p:sp>
      <p:sp>
        <p:nvSpPr>
          <p:cNvPr id="4" name="TextBox 3">
            <a:extLst>
              <a:ext uri="{FF2B5EF4-FFF2-40B4-BE49-F238E27FC236}">
                <a16:creationId xmlns:a16="http://schemas.microsoft.com/office/drawing/2014/main" id="{793C05A1-A69D-7BFE-FB09-632DF4EFA4B4}"/>
              </a:ext>
            </a:extLst>
          </p:cNvPr>
          <p:cNvSpPr txBox="1"/>
          <p:nvPr/>
        </p:nvSpPr>
        <p:spPr>
          <a:xfrm>
            <a:off x="258660" y="5725486"/>
            <a:ext cx="911603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Sources: </a:t>
            </a:r>
            <a:endParaRPr lang="en-US">
              <a:ea typeface="+mn-lt"/>
              <a:cs typeface="+mn-lt"/>
            </a:endParaRPr>
          </a:p>
          <a:p>
            <a:pPr marL="285750" indent="-285750">
              <a:buFont typeface="Arial"/>
              <a:buChar char="•"/>
            </a:pPr>
            <a:r>
              <a:rPr lang="en-US">
                <a:ea typeface="+mn-lt"/>
                <a:cs typeface="+mn-lt"/>
                <a:hlinkClick r:id="rId5"/>
              </a:rPr>
              <a:t>Government of Ontario Glossary</a:t>
            </a:r>
          </a:p>
          <a:p>
            <a:pPr marL="285750" indent="-285750">
              <a:buFont typeface="Arial"/>
              <a:buChar char="•"/>
            </a:pPr>
            <a:r>
              <a:rPr lang="en-US">
                <a:ea typeface="+mn-lt"/>
                <a:cs typeface="+mn-lt"/>
              </a:rPr>
              <a:t>“</a:t>
            </a:r>
            <a:r>
              <a:rPr lang="en-US" u="sng">
                <a:ea typeface="+mn-lt"/>
                <a:cs typeface="+mn-lt"/>
                <a:hlinkClick r:id="rId6"/>
              </a:rPr>
              <a:t>What Is Racism?</a:t>
            </a:r>
            <a:r>
              <a:rPr lang="en-US">
                <a:ea typeface="+mn-lt"/>
                <a:cs typeface="+mn-lt"/>
              </a:rPr>
              <a:t>” − Dismantling Racism Works (</a:t>
            </a:r>
            <a:r>
              <a:rPr lang="en-US" err="1">
                <a:ea typeface="+mn-lt"/>
                <a:cs typeface="+mn-lt"/>
              </a:rPr>
              <a:t>dRworks</a:t>
            </a:r>
            <a:r>
              <a:rPr lang="en-US">
                <a:ea typeface="+mn-lt"/>
                <a:cs typeface="+mn-lt"/>
              </a:rPr>
              <a:t>) </a:t>
            </a:r>
            <a:r>
              <a:rPr lang="en-US" u="sng">
                <a:ea typeface="+mn-lt"/>
                <a:cs typeface="+mn-lt"/>
                <a:hlinkClick r:id="rId7"/>
              </a:rPr>
              <a:t>web workbook</a:t>
            </a:r>
            <a:r>
              <a:rPr lang="en-US">
                <a:ea typeface="+mn-lt"/>
                <a:cs typeface="+mn-lt"/>
              </a:rPr>
              <a:t>.</a:t>
            </a:r>
            <a:endParaRPr lang="en-US"/>
          </a:p>
        </p:txBody>
      </p:sp>
      <p:pic>
        <p:nvPicPr>
          <p:cNvPr id="3" name="RS 4">
            <a:hlinkClick r:id="" action="ppaction://media"/>
            <a:extLst>
              <a:ext uri="{FF2B5EF4-FFF2-40B4-BE49-F238E27FC236}">
                <a16:creationId xmlns:a16="http://schemas.microsoft.com/office/drawing/2014/main" id="{62194744-EDF2-BEDD-0EC1-F785AB4CBFF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973106" y="416101"/>
            <a:ext cx="812800" cy="812800"/>
          </a:xfrm>
          <a:prstGeom prst="rect">
            <a:avLst/>
          </a:prstGeom>
        </p:spPr>
        <p:style>
          <a:lnRef idx="2">
            <a:schemeClr val="accent3">
              <a:shade val="15000"/>
            </a:schemeClr>
          </a:lnRef>
          <a:fillRef idx="1">
            <a:schemeClr val="accent3"/>
          </a:fillRef>
          <a:effectRef idx="0">
            <a:schemeClr val="accent3"/>
          </a:effectRef>
          <a:fontRef idx="minor">
            <a:schemeClr val="lt1"/>
          </a:fontRef>
        </p:style>
      </p:pic>
    </p:spTree>
    <p:extLst>
      <p:ext uri="{BB962C8B-B14F-4D97-AF65-F5344CB8AC3E}">
        <p14:creationId xmlns:p14="http://schemas.microsoft.com/office/powerpoint/2010/main" val="329118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83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6F727-EDC6-4BA1-A84B-FBD5AFFD3CBB}"/>
              </a:ext>
            </a:extLst>
          </p:cNvPr>
          <p:cNvSpPr>
            <a:spLocks noGrp="1"/>
          </p:cNvSpPr>
          <p:nvPr>
            <p:ph type="title"/>
          </p:nvPr>
        </p:nvSpPr>
        <p:spPr>
          <a:xfrm>
            <a:off x="259883" y="434108"/>
            <a:ext cx="11569729" cy="895927"/>
          </a:xfrm>
        </p:spPr>
        <p:txBody>
          <a:bodyPr anchor="ctr">
            <a:normAutofit/>
          </a:bodyPr>
          <a:lstStyle/>
          <a:p>
            <a:r>
              <a:rPr lang="en-US"/>
              <a:t>Racism in Sports </a:t>
            </a:r>
          </a:p>
        </p:txBody>
      </p:sp>
      <p:sp>
        <p:nvSpPr>
          <p:cNvPr id="6" name="Content Placeholder 5">
            <a:extLst>
              <a:ext uri="{FF2B5EF4-FFF2-40B4-BE49-F238E27FC236}">
                <a16:creationId xmlns:a16="http://schemas.microsoft.com/office/drawing/2014/main" id="{5DE0C52F-0F47-BF1B-891C-3735D3721D22}"/>
              </a:ext>
            </a:extLst>
          </p:cNvPr>
          <p:cNvSpPr>
            <a:spLocks noGrp="1"/>
          </p:cNvSpPr>
          <p:nvPr>
            <p:ph sz="half" idx="1"/>
          </p:nvPr>
        </p:nvSpPr>
        <p:spPr>
          <a:xfrm>
            <a:off x="309443" y="1214920"/>
            <a:ext cx="9037538" cy="1691155"/>
          </a:xfrm>
        </p:spPr>
        <p:txBody>
          <a:bodyPr vert="horz" lIns="91440" tIns="45720" rIns="91440" bIns="45720" rtlCol="0" anchor="t">
            <a:normAutofit lnSpcReduction="10000"/>
          </a:bodyPr>
          <a:lstStyle/>
          <a:p>
            <a:pPr>
              <a:lnSpc>
                <a:spcPct val="90000"/>
              </a:lnSpc>
              <a:spcBef>
                <a:spcPts val="1000"/>
              </a:spcBef>
              <a:spcAft>
                <a:spcPts val="0"/>
              </a:spcAft>
              <a:buClr>
                <a:srgbClr val="000000"/>
              </a:buClr>
              <a:buFont typeface="Wingdings"/>
              <a:buChar char="§"/>
            </a:pPr>
            <a:r>
              <a:rPr lang="en-US">
                <a:ea typeface="+mn-lt"/>
                <a:cs typeface="+mn-lt"/>
              </a:rPr>
              <a:t>There is no denying that racism is real and actively impacts Black, Indigenous and racialized Athletes. </a:t>
            </a:r>
          </a:p>
          <a:p>
            <a:pPr>
              <a:lnSpc>
                <a:spcPct val="90000"/>
              </a:lnSpc>
              <a:spcBef>
                <a:spcPts val="1000"/>
              </a:spcBef>
              <a:spcAft>
                <a:spcPts val="0"/>
              </a:spcAft>
              <a:buClr>
                <a:srgbClr val="000000"/>
              </a:buClr>
              <a:buFont typeface="Wingdings"/>
              <a:buChar char="§"/>
            </a:pPr>
            <a:r>
              <a:rPr lang="en-US">
                <a:ea typeface="+mn-lt"/>
                <a:cs typeface="+mn-lt"/>
              </a:rPr>
              <a:t>In 2021, Ontario University Athletics (OUA) reported anti-racism in sports across Canadian Universities. Some findings from this report include: </a:t>
            </a:r>
          </a:p>
          <a:p>
            <a:pPr algn="ctr">
              <a:buNone/>
            </a:pPr>
            <a:endParaRPr lang="en-US"/>
          </a:p>
        </p:txBody>
      </p:sp>
      <p:sp>
        <p:nvSpPr>
          <p:cNvPr id="7" name="TextBox 6">
            <a:extLst>
              <a:ext uri="{FF2B5EF4-FFF2-40B4-BE49-F238E27FC236}">
                <a16:creationId xmlns:a16="http://schemas.microsoft.com/office/drawing/2014/main" id="{0DCBC58A-B7C1-E26D-839C-4E1E92456FD0}"/>
              </a:ext>
            </a:extLst>
          </p:cNvPr>
          <p:cNvSpPr txBox="1"/>
          <p:nvPr/>
        </p:nvSpPr>
        <p:spPr>
          <a:xfrm>
            <a:off x="3553196" y="2948206"/>
            <a:ext cx="2832882" cy="3416320"/>
          </a:xfrm>
          <a:prstGeom prst="rect">
            <a:avLst/>
          </a:prstGeom>
          <a:solidFill>
            <a:srgbClr val="F5DC6E"/>
          </a:solidFill>
        </p:spPr>
        <p:txBody>
          <a:bodyPr wrap="square" lIns="91440" tIns="45720" rIns="91440" bIns="45720" anchor="t">
            <a:spAutoFit/>
          </a:bodyPr>
          <a:lstStyle/>
          <a:p>
            <a:pPr algn="ctr"/>
            <a:r>
              <a:rPr lang="en-US" sz="1800" b="1" i="0">
                <a:solidFill>
                  <a:srgbClr val="000000"/>
                </a:solidFill>
                <a:effectLst/>
                <a:latin typeface="Georgia"/>
              </a:rPr>
              <a:t>48% of athletes in the Ontario University Athletics community have experienced occurrences of racism</a:t>
            </a:r>
            <a:r>
              <a:rPr lang="en-US" sz="1800" b="0" i="0">
                <a:solidFill>
                  <a:srgbClr val="000000"/>
                </a:solidFill>
                <a:effectLst/>
                <a:latin typeface="Georgia"/>
              </a:rPr>
              <a:t>, such as having their hair pet by other white athletes and administration, as well as hearing oppressive statements and racial slurs.</a:t>
            </a:r>
            <a:endParaRPr lang="en-US">
              <a:latin typeface="Georgia"/>
            </a:endParaRPr>
          </a:p>
        </p:txBody>
      </p:sp>
      <p:sp>
        <p:nvSpPr>
          <p:cNvPr id="12" name="TextBox 11">
            <a:extLst>
              <a:ext uri="{FF2B5EF4-FFF2-40B4-BE49-F238E27FC236}">
                <a16:creationId xmlns:a16="http://schemas.microsoft.com/office/drawing/2014/main" id="{C1367A31-FFD9-9116-040F-3A5F362ACB9D}"/>
              </a:ext>
            </a:extLst>
          </p:cNvPr>
          <p:cNvSpPr txBox="1"/>
          <p:nvPr/>
        </p:nvSpPr>
        <p:spPr>
          <a:xfrm>
            <a:off x="6490010" y="2946400"/>
            <a:ext cx="2743200" cy="2862322"/>
          </a:xfrm>
          <a:prstGeom prst="rect">
            <a:avLst/>
          </a:prstGeom>
          <a:solidFill>
            <a:srgbClr val="F5DC6E"/>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Georgia"/>
              </a:rPr>
              <a:t>Due to barriers, </a:t>
            </a:r>
            <a:r>
              <a:rPr lang="en-US" b="1">
                <a:latin typeface="Georgia"/>
              </a:rPr>
              <a:t>Black and Racialized athletes often do not utilize onsite offices to assist with race related incidents</a:t>
            </a:r>
            <a:r>
              <a:rPr lang="en-US">
                <a:latin typeface="Georgia"/>
              </a:rPr>
              <a:t>, with only 62 of the 3818 responses ever utilizing these supports.  </a:t>
            </a:r>
            <a:r>
              <a:rPr lang="en-US">
                <a:latin typeface="Georgia"/>
                <a:cs typeface="Calibri"/>
              </a:rPr>
              <a:t>​</a:t>
            </a:r>
            <a:endParaRPr lang="en-US">
              <a:latin typeface="Georgia"/>
            </a:endParaRPr>
          </a:p>
        </p:txBody>
      </p:sp>
      <p:sp>
        <p:nvSpPr>
          <p:cNvPr id="13" name="TextBox 12">
            <a:extLst>
              <a:ext uri="{FF2B5EF4-FFF2-40B4-BE49-F238E27FC236}">
                <a16:creationId xmlns:a16="http://schemas.microsoft.com/office/drawing/2014/main" id="{DE8036BF-EC46-503C-72A6-CA2FDC6A82D5}"/>
              </a:ext>
            </a:extLst>
          </p:cNvPr>
          <p:cNvSpPr txBox="1"/>
          <p:nvPr/>
        </p:nvSpPr>
        <p:spPr>
          <a:xfrm>
            <a:off x="257717" y="2946400"/>
            <a:ext cx="3201639" cy="3693319"/>
          </a:xfrm>
          <a:prstGeom prst="rect">
            <a:avLst/>
          </a:prstGeom>
          <a:solidFill>
            <a:srgbClr val="F5DC6E"/>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Georgia"/>
              </a:rPr>
              <a:t>Black athletes report being stereotyped as having low intelligence and high durability by authorities</a:t>
            </a:r>
            <a:r>
              <a:rPr lang="en-US">
                <a:latin typeface="Georgia"/>
              </a:rPr>
              <a:t>. This is all based on assumptions that they are not academically talented enough to succeed at university and/or that they are more resilient and physically strong than other athletes on their teams. </a:t>
            </a:r>
            <a:r>
              <a:rPr lang="en-US">
                <a:latin typeface="Georgia"/>
                <a:cs typeface="Calibri"/>
              </a:rPr>
              <a:t>​</a:t>
            </a:r>
            <a:endParaRPr lang="en-US">
              <a:latin typeface="Georgia"/>
            </a:endParaRPr>
          </a:p>
        </p:txBody>
      </p:sp>
      <p:sp>
        <p:nvSpPr>
          <p:cNvPr id="15" name="Rectangle 14">
            <a:extLst>
              <a:ext uri="{FF2B5EF4-FFF2-40B4-BE49-F238E27FC236}">
                <a16:creationId xmlns:a16="http://schemas.microsoft.com/office/drawing/2014/main" id="{9024F136-0EEC-7B41-3A95-DB0B7E3D71F7}"/>
              </a:ext>
            </a:extLst>
          </p:cNvPr>
          <p:cNvSpPr/>
          <p:nvPr/>
        </p:nvSpPr>
        <p:spPr>
          <a:xfrm>
            <a:off x="9356389" y="2468409"/>
            <a:ext cx="2665959" cy="3339377"/>
          </a:xfrm>
          <a:prstGeom prst="rect">
            <a:avLst/>
          </a:prstGeom>
          <a:solidFill>
            <a:srgbClr val="FFF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461D290-6D95-9711-74BF-0EA1D7090ABD}"/>
              </a:ext>
            </a:extLst>
          </p:cNvPr>
          <p:cNvSpPr txBox="1"/>
          <p:nvPr/>
        </p:nvSpPr>
        <p:spPr>
          <a:xfrm>
            <a:off x="9356389" y="885471"/>
            <a:ext cx="2665959" cy="1631216"/>
          </a:xfrm>
          <a:prstGeom prst="rect">
            <a:avLst/>
          </a:prstGeom>
          <a:solidFill>
            <a:srgbClr val="FFFAC2"/>
          </a:solidFill>
        </p:spPr>
        <p:txBody>
          <a:bodyPr wrap="square" lIns="91440" tIns="45720" rIns="91440" bIns="45720" rtlCol="0" anchor="t">
            <a:spAutoFit/>
          </a:bodyPr>
          <a:lstStyle/>
          <a:p>
            <a:pPr algn="ctr"/>
            <a:r>
              <a:rPr lang="en-US" sz="2000"/>
              <a:t>Have you read/reviewed the OUA report on Anti-Racism? If not, you can find it </a:t>
            </a:r>
            <a:r>
              <a:rPr lang="en-US" sz="2000" b="1">
                <a:solidFill>
                  <a:schemeClr val="accent6">
                    <a:lumMod val="40000"/>
                    <a:lumOff val="60000"/>
                  </a:schemeClr>
                </a:solidFill>
                <a:hlinkClick r:id="rId5">
                  <a:extLst>
                    <a:ext uri="{A12FA001-AC4F-418D-AE19-62706E023703}">
                      <ahyp:hlinkClr xmlns:ahyp="http://schemas.microsoft.com/office/drawing/2018/hyperlinkcolor" val="tx"/>
                    </a:ext>
                  </a:extLst>
                </a:hlinkClick>
              </a:rPr>
              <a:t>here</a:t>
            </a:r>
            <a:r>
              <a:rPr lang="en-US" sz="2000" b="1"/>
              <a:t>.</a:t>
            </a:r>
            <a:r>
              <a:rPr lang="en-US" sz="2000"/>
              <a:t> </a:t>
            </a:r>
          </a:p>
        </p:txBody>
      </p:sp>
      <p:pic>
        <p:nvPicPr>
          <p:cNvPr id="19" name="Picture 18" descr="A football player holding a football&#10;&#10;Description automatically generated">
            <a:extLst>
              <a:ext uri="{FF2B5EF4-FFF2-40B4-BE49-F238E27FC236}">
                <a16:creationId xmlns:a16="http://schemas.microsoft.com/office/drawing/2014/main" id="{E77BD359-BB4B-D72A-64ED-9FF55A3301D8}"/>
              </a:ext>
            </a:extLst>
          </p:cNvPr>
          <p:cNvPicPr>
            <a:picLocks noChangeAspect="1"/>
          </p:cNvPicPr>
          <p:nvPr/>
        </p:nvPicPr>
        <p:blipFill>
          <a:blip r:embed="rId6"/>
          <a:stretch>
            <a:fillRect/>
          </a:stretch>
        </p:blipFill>
        <p:spPr>
          <a:xfrm>
            <a:off x="9504670" y="2567688"/>
            <a:ext cx="2369396" cy="3063874"/>
          </a:xfrm>
          <a:prstGeom prst="rect">
            <a:avLst/>
          </a:prstGeom>
        </p:spPr>
      </p:pic>
      <p:pic>
        <p:nvPicPr>
          <p:cNvPr id="3" name="RS 5">
            <a:hlinkClick r:id="" action="ppaction://media"/>
            <a:extLst>
              <a:ext uri="{FF2B5EF4-FFF2-40B4-BE49-F238E27FC236}">
                <a16:creationId xmlns:a16="http://schemas.microsoft.com/office/drawing/2014/main" id="{68F3A6AE-6121-7D47-9AFE-8FAEAC7FF07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841296" y="418114"/>
            <a:ext cx="812800" cy="812800"/>
          </a:xfrm>
          <a:prstGeom prst="rect">
            <a:avLst/>
          </a:prstGeom>
        </p:spPr>
        <p:style>
          <a:lnRef idx="2">
            <a:schemeClr val="accent3">
              <a:shade val="15000"/>
            </a:schemeClr>
          </a:lnRef>
          <a:fillRef idx="1">
            <a:schemeClr val="accent3"/>
          </a:fillRef>
          <a:effectRef idx="0">
            <a:schemeClr val="accent3"/>
          </a:effectRef>
          <a:fontRef idx="minor">
            <a:schemeClr val="lt1"/>
          </a:fontRef>
        </p:style>
      </p:pic>
    </p:spTree>
    <p:extLst>
      <p:ext uri="{BB962C8B-B14F-4D97-AF65-F5344CB8AC3E}">
        <p14:creationId xmlns:p14="http://schemas.microsoft.com/office/powerpoint/2010/main" val="23851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8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6F727-EDC6-4BA1-A84B-FBD5AFFD3CBB}"/>
              </a:ext>
            </a:extLst>
          </p:cNvPr>
          <p:cNvSpPr>
            <a:spLocks noGrp="1"/>
          </p:cNvSpPr>
          <p:nvPr>
            <p:ph type="title"/>
          </p:nvPr>
        </p:nvSpPr>
        <p:spPr>
          <a:xfrm>
            <a:off x="259883" y="434108"/>
            <a:ext cx="7251729" cy="895927"/>
          </a:xfrm>
        </p:spPr>
        <p:txBody>
          <a:bodyPr anchor="ctr">
            <a:normAutofit/>
          </a:bodyPr>
          <a:lstStyle/>
          <a:p>
            <a:pPr algn="ctr"/>
            <a:r>
              <a:rPr lang="en-US"/>
              <a:t>What is a racial slur?</a:t>
            </a:r>
            <a:endParaRPr lang="en-CA"/>
          </a:p>
        </p:txBody>
      </p:sp>
      <p:sp>
        <p:nvSpPr>
          <p:cNvPr id="6" name="Content Placeholder 5">
            <a:extLst>
              <a:ext uri="{FF2B5EF4-FFF2-40B4-BE49-F238E27FC236}">
                <a16:creationId xmlns:a16="http://schemas.microsoft.com/office/drawing/2014/main" id="{5DE0C52F-0F47-BF1B-891C-3735D3721D22}"/>
              </a:ext>
            </a:extLst>
          </p:cNvPr>
          <p:cNvSpPr>
            <a:spLocks noGrp="1"/>
          </p:cNvSpPr>
          <p:nvPr>
            <p:ph sz="half" idx="1"/>
          </p:nvPr>
        </p:nvSpPr>
        <p:spPr>
          <a:xfrm>
            <a:off x="309443" y="1239700"/>
            <a:ext cx="6887831" cy="1802669"/>
          </a:xfrm>
        </p:spPr>
        <p:txBody>
          <a:bodyPr vert="horz" lIns="91440" tIns="45720" rIns="91440" bIns="45720" rtlCol="0" anchor="t">
            <a:normAutofit fontScale="85000" lnSpcReduction="20000"/>
          </a:bodyPr>
          <a:lstStyle/>
          <a:p>
            <a:pPr algn="ctr">
              <a:buNone/>
            </a:pPr>
            <a:r>
              <a:rPr lang="en-US" sz="2800">
                <a:ea typeface="+mn-lt"/>
                <a:cs typeface="+mn-lt"/>
              </a:rPr>
              <a:t>A racial slur is a word or a phrase that refers to members of a specific racial group in a derogatory, demeaning, and dehumanizing manner. For example, the N-word is a racial slur that targets Black people. </a:t>
            </a:r>
          </a:p>
          <a:p>
            <a:pPr algn="ctr">
              <a:buNone/>
            </a:pPr>
            <a:endParaRPr lang="en-US" sz="2800"/>
          </a:p>
        </p:txBody>
      </p:sp>
      <p:sp>
        <p:nvSpPr>
          <p:cNvPr id="5" name="TextBox 4">
            <a:extLst>
              <a:ext uri="{FF2B5EF4-FFF2-40B4-BE49-F238E27FC236}">
                <a16:creationId xmlns:a16="http://schemas.microsoft.com/office/drawing/2014/main" id="{112FDCC9-6948-AF95-ABF9-212931E51EFA}"/>
              </a:ext>
            </a:extLst>
          </p:cNvPr>
          <p:cNvSpPr txBox="1"/>
          <p:nvPr/>
        </p:nvSpPr>
        <p:spPr>
          <a:xfrm>
            <a:off x="308221" y="3117340"/>
            <a:ext cx="9116036"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Sources/Learn more</a:t>
            </a:r>
            <a:r>
              <a:rPr lang="en-US"/>
              <a:t> </a:t>
            </a:r>
            <a:endParaRPr lang="en-US">
              <a:ea typeface="+mn-lt"/>
              <a:cs typeface="+mn-lt"/>
            </a:endParaRPr>
          </a:p>
          <a:p>
            <a:pPr marL="285750" indent="-285750">
              <a:buFont typeface="Arial"/>
              <a:buChar char="•"/>
            </a:pPr>
            <a:endParaRPr lang="en-US"/>
          </a:p>
          <a:p>
            <a:pPr marL="285750" indent="-285750">
              <a:buFont typeface="Arial"/>
              <a:buChar char="•"/>
            </a:pPr>
            <a:endParaRPr lang="en-US"/>
          </a:p>
          <a:p>
            <a:pPr marL="285750" indent="-285750">
              <a:buFont typeface="Arial"/>
              <a:buChar char="•"/>
            </a:pPr>
            <a:endParaRPr lang="en-US"/>
          </a:p>
        </p:txBody>
      </p:sp>
      <p:pic>
        <p:nvPicPr>
          <p:cNvPr id="4" name="Picture 6" descr="A picture containing text, sign&#10;&#10;Description automatically generated">
            <a:extLst>
              <a:ext uri="{FF2B5EF4-FFF2-40B4-BE49-F238E27FC236}">
                <a16:creationId xmlns:a16="http://schemas.microsoft.com/office/drawing/2014/main" id="{B4CF16DA-125B-C10C-EBC3-BEE55CEDED62}"/>
              </a:ext>
            </a:extLst>
          </p:cNvPr>
          <p:cNvPicPr>
            <a:picLocks noChangeAspect="1"/>
          </p:cNvPicPr>
          <p:nvPr/>
        </p:nvPicPr>
        <p:blipFill>
          <a:blip r:embed="rId5"/>
          <a:stretch>
            <a:fillRect/>
          </a:stretch>
        </p:blipFill>
        <p:spPr>
          <a:xfrm>
            <a:off x="7611328" y="440439"/>
            <a:ext cx="4248614" cy="5611610"/>
          </a:xfrm>
          <a:prstGeom prst="rect">
            <a:avLst/>
          </a:prstGeom>
        </p:spPr>
      </p:pic>
      <p:sp>
        <p:nvSpPr>
          <p:cNvPr id="7" name="TextBox 6">
            <a:extLst>
              <a:ext uri="{FF2B5EF4-FFF2-40B4-BE49-F238E27FC236}">
                <a16:creationId xmlns:a16="http://schemas.microsoft.com/office/drawing/2014/main" id="{01471583-AF3E-1462-3FAE-E6123DF9DE9E}"/>
              </a:ext>
            </a:extLst>
          </p:cNvPr>
          <p:cNvSpPr txBox="1"/>
          <p:nvPr/>
        </p:nvSpPr>
        <p:spPr>
          <a:xfrm>
            <a:off x="310210" y="5147180"/>
            <a:ext cx="3411522" cy="646331"/>
          </a:xfrm>
          <a:prstGeom prst="rect">
            <a:avLst/>
          </a:prstGeom>
          <a:solidFill>
            <a:srgbClr val="FFFAC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Articles:</a:t>
            </a:r>
            <a:r>
              <a:rPr lang="en-US"/>
              <a:t> </a:t>
            </a:r>
          </a:p>
          <a:p>
            <a:pPr marL="285750" indent="-285750">
              <a:buFont typeface="Arial"/>
              <a:buChar char="•"/>
            </a:pPr>
            <a:r>
              <a:rPr lang="en-US" sz="1600">
                <a:ea typeface="+mn-lt"/>
                <a:cs typeface="+mn-lt"/>
                <a:hlinkClick r:id="rId6"/>
              </a:rPr>
              <a:t>Racial Slurs | Encyclopedia</a:t>
            </a:r>
            <a:r>
              <a:rPr lang="en-US">
                <a:ea typeface="+mn-lt"/>
                <a:cs typeface="+mn-lt"/>
              </a:rPr>
              <a:t> </a:t>
            </a:r>
            <a:endParaRPr lang="en-US"/>
          </a:p>
        </p:txBody>
      </p:sp>
      <p:sp>
        <p:nvSpPr>
          <p:cNvPr id="8" name="TextBox 7">
            <a:extLst>
              <a:ext uri="{FF2B5EF4-FFF2-40B4-BE49-F238E27FC236}">
                <a16:creationId xmlns:a16="http://schemas.microsoft.com/office/drawing/2014/main" id="{11F76A4A-3332-52C5-81F7-65363D336343}"/>
              </a:ext>
            </a:extLst>
          </p:cNvPr>
          <p:cNvSpPr txBox="1"/>
          <p:nvPr/>
        </p:nvSpPr>
        <p:spPr>
          <a:xfrm>
            <a:off x="3797325" y="5149566"/>
            <a:ext cx="3163718" cy="1354217"/>
          </a:xfrm>
          <a:prstGeom prst="rect">
            <a:avLst/>
          </a:prstGeom>
          <a:solidFill>
            <a:srgbClr val="FFFAC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Videos:</a:t>
            </a:r>
            <a:r>
              <a:rPr lang="en-US"/>
              <a:t> </a:t>
            </a:r>
          </a:p>
          <a:p>
            <a:pPr marL="285750" indent="-285750">
              <a:buFont typeface="Arial"/>
              <a:buChar char="•"/>
            </a:pPr>
            <a:r>
              <a:rPr lang="en-US" sz="1600">
                <a:ea typeface="+mn-lt"/>
                <a:cs typeface="+mn-lt"/>
                <a:hlinkClick r:id="rId7"/>
              </a:rPr>
              <a:t>What The N-Word Feels Like</a:t>
            </a:r>
            <a:endParaRPr lang="en-US" sz="1600">
              <a:ea typeface="+mn-lt"/>
              <a:cs typeface="+mn-lt"/>
            </a:endParaRPr>
          </a:p>
          <a:p>
            <a:pPr marL="285750" indent="-285750">
              <a:buFont typeface="Arial"/>
              <a:buChar char="•"/>
            </a:pPr>
            <a:r>
              <a:rPr lang="en-US" sz="1600">
                <a:ea typeface="+mn-lt"/>
                <a:cs typeface="+mn-lt"/>
                <a:hlinkClick r:id="rId8"/>
              </a:rPr>
              <a:t>The n-word discussion: How pop culture normalized the racial slur</a:t>
            </a:r>
            <a:endParaRPr lang="en-US" sz="1600"/>
          </a:p>
        </p:txBody>
      </p:sp>
      <p:sp>
        <p:nvSpPr>
          <p:cNvPr id="9" name="TextBox 8">
            <a:extLst>
              <a:ext uri="{FF2B5EF4-FFF2-40B4-BE49-F238E27FC236}">
                <a16:creationId xmlns:a16="http://schemas.microsoft.com/office/drawing/2014/main" id="{C0C0AB95-A1C5-3F6E-9C87-1EEE74F1ED8E}"/>
              </a:ext>
            </a:extLst>
          </p:cNvPr>
          <p:cNvSpPr txBox="1"/>
          <p:nvPr/>
        </p:nvSpPr>
        <p:spPr>
          <a:xfrm>
            <a:off x="324014" y="3633001"/>
            <a:ext cx="6631914" cy="1354217"/>
          </a:xfrm>
          <a:prstGeom prst="rect">
            <a:avLst/>
          </a:prstGeom>
          <a:solidFill>
            <a:srgbClr val="FFFAC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Social Media:</a:t>
            </a:r>
            <a:r>
              <a:rPr lang="en-US"/>
              <a:t> </a:t>
            </a:r>
          </a:p>
          <a:p>
            <a:pPr>
              <a:buFont typeface="Arial"/>
              <a:buChar char="•"/>
            </a:pPr>
            <a:r>
              <a:rPr lang="en-US" sz="1600">
                <a:ea typeface="+mn-lt"/>
                <a:cs typeface="+mn-lt"/>
                <a:hlinkClick r:id="rId9"/>
              </a:rPr>
              <a:t> Language Matters: Everyday Words and Sayings Rooted in Racism (The Winters Group, Inc.)</a:t>
            </a:r>
            <a:endParaRPr lang="en-US" sz="1600">
              <a:ea typeface="+mn-lt"/>
              <a:cs typeface="+mn-lt"/>
            </a:endParaRPr>
          </a:p>
          <a:p>
            <a:pPr>
              <a:buFont typeface="Arial"/>
              <a:buChar char="•"/>
            </a:pPr>
            <a:r>
              <a:rPr lang="en-US" sz="1600">
                <a:ea typeface="+mn-lt"/>
                <a:cs typeface="+mn-lt"/>
              </a:rPr>
              <a:t> </a:t>
            </a:r>
            <a:r>
              <a:rPr lang="en-US" sz="1600">
                <a:ea typeface="+mn-lt"/>
                <a:cs typeface="+mn-lt"/>
                <a:hlinkClick r:id="rId10"/>
              </a:rPr>
              <a:t> Common Terms/Phrases with Racist Histories</a:t>
            </a:r>
            <a:endParaRPr lang="en-US" sz="1600">
              <a:ea typeface="+mn-lt"/>
              <a:cs typeface="+mn-lt"/>
            </a:endParaRPr>
          </a:p>
          <a:p>
            <a:pPr>
              <a:buFont typeface="Arial"/>
              <a:buChar char="•"/>
            </a:pPr>
            <a:r>
              <a:rPr lang="en-US" sz="1600">
                <a:ea typeface="+mn-lt"/>
                <a:cs typeface="+mn-lt"/>
              </a:rPr>
              <a:t> </a:t>
            </a:r>
            <a:r>
              <a:rPr lang="en-US" sz="1600">
                <a:ea typeface="+mn-lt"/>
                <a:cs typeface="+mn-lt"/>
                <a:hlinkClick r:id="rId11"/>
              </a:rPr>
              <a:t>Reclamation of Racial Slurs</a:t>
            </a:r>
            <a:endParaRPr lang="en-US" sz="1600">
              <a:ea typeface="+mn-lt"/>
              <a:cs typeface="+mn-lt"/>
            </a:endParaRPr>
          </a:p>
        </p:txBody>
      </p:sp>
      <p:pic>
        <p:nvPicPr>
          <p:cNvPr id="10" name="RS 6">
            <a:hlinkClick r:id="" action="ppaction://media"/>
            <a:extLst>
              <a:ext uri="{FF2B5EF4-FFF2-40B4-BE49-F238E27FC236}">
                <a16:creationId xmlns:a16="http://schemas.microsoft.com/office/drawing/2014/main" id="{AC2C4A4F-B16F-C8AB-74BD-4B0E45769DA5}"/>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143128" y="354217"/>
            <a:ext cx="812800" cy="812800"/>
          </a:xfrm>
          <a:prstGeom prst="rect">
            <a:avLst/>
          </a:prstGeom>
        </p:spPr>
        <p:style>
          <a:lnRef idx="2">
            <a:schemeClr val="accent3">
              <a:shade val="15000"/>
            </a:schemeClr>
          </a:lnRef>
          <a:fillRef idx="1">
            <a:schemeClr val="accent3"/>
          </a:fillRef>
          <a:effectRef idx="0">
            <a:schemeClr val="accent3"/>
          </a:effectRef>
          <a:fontRef idx="minor">
            <a:schemeClr val="lt1"/>
          </a:fontRef>
        </p:style>
      </p:pic>
      <p:sp>
        <p:nvSpPr>
          <p:cNvPr id="11" name="TextBox 10">
            <a:extLst>
              <a:ext uri="{FF2B5EF4-FFF2-40B4-BE49-F238E27FC236}">
                <a16:creationId xmlns:a16="http://schemas.microsoft.com/office/drawing/2014/main" id="{3A20E8B8-3DBB-3401-689F-40B65FD2ECC3}"/>
              </a:ext>
            </a:extLst>
          </p:cNvPr>
          <p:cNvSpPr txBox="1"/>
          <p:nvPr/>
        </p:nvSpPr>
        <p:spPr>
          <a:xfrm>
            <a:off x="7609972" y="6115794"/>
            <a:ext cx="4529240" cy="64633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Image: </a:t>
            </a:r>
            <a:r>
              <a:rPr lang="en-US">
                <a:ea typeface="+mn-lt"/>
                <a:cs typeface="+mn-lt"/>
                <a:hlinkClick r:id="rId13"/>
              </a:rPr>
              <a:t>https://twitter.com/jaleesajohnson_/status/1140726465295781888</a:t>
            </a:r>
            <a:r>
              <a:rPr lang="en-US">
                <a:ea typeface="+mn-lt"/>
                <a:cs typeface="+mn-lt"/>
              </a:rPr>
              <a:t> </a:t>
            </a:r>
            <a:endParaRPr lang="en-US"/>
          </a:p>
        </p:txBody>
      </p:sp>
    </p:spTree>
    <p:extLst>
      <p:ext uri="{BB962C8B-B14F-4D97-AF65-F5344CB8AC3E}">
        <p14:creationId xmlns:p14="http://schemas.microsoft.com/office/powerpoint/2010/main" val="366554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325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E2630-A654-A89F-24F0-B9D86FE1F9CB}"/>
              </a:ext>
            </a:extLst>
          </p:cNvPr>
          <p:cNvSpPr>
            <a:spLocks noGrp="1"/>
          </p:cNvSpPr>
          <p:nvPr>
            <p:ph type="title"/>
          </p:nvPr>
        </p:nvSpPr>
        <p:spPr/>
        <p:txBody>
          <a:bodyPr>
            <a:normAutofit/>
          </a:bodyPr>
          <a:lstStyle/>
          <a:p>
            <a:pPr algn="ctr"/>
            <a:r>
              <a:rPr lang="en-US"/>
              <a:t>Video: The</a:t>
            </a:r>
            <a:r>
              <a:rPr lang="en-US">
                <a:ea typeface="+mj-lt"/>
                <a:cs typeface="+mj-lt"/>
              </a:rPr>
              <a:t> N-Word "Double Standard" by </a:t>
            </a:r>
            <a:r>
              <a:rPr lang="en-US" err="1">
                <a:ea typeface="+mj-lt"/>
                <a:cs typeface="+mj-lt"/>
              </a:rPr>
              <a:t>Chescaleigh</a:t>
            </a:r>
            <a:r>
              <a:rPr lang="en-US">
                <a:ea typeface="+mj-lt"/>
                <a:cs typeface="+mj-lt"/>
              </a:rPr>
              <a:t>!| </a:t>
            </a:r>
            <a:endParaRPr lang="en-US"/>
          </a:p>
        </p:txBody>
      </p:sp>
      <p:pic>
        <p:nvPicPr>
          <p:cNvPr id="3" name="Online Media 2" title="The N-Word &quot;Double Standard&quot;">
            <a:hlinkClick r:id="" action="ppaction://media"/>
            <a:extLst>
              <a:ext uri="{FF2B5EF4-FFF2-40B4-BE49-F238E27FC236}">
                <a16:creationId xmlns:a16="http://schemas.microsoft.com/office/drawing/2014/main" id="{361EF41D-63B3-528B-D0EB-710820D45A17}"/>
              </a:ext>
            </a:extLst>
          </p:cNvPr>
          <p:cNvPicPr>
            <a:picLocks noRot="1" noChangeAspect="1"/>
          </p:cNvPicPr>
          <p:nvPr>
            <a:videoFile r:link="rId1"/>
          </p:nvPr>
        </p:nvPicPr>
        <p:blipFill>
          <a:blip r:embed="rId3"/>
          <a:stretch>
            <a:fillRect/>
          </a:stretch>
        </p:blipFill>
        <p:spPr>
          <a:xfrm>
            <a:off x="1652000" y="1277450"/>
            <a:ext cx="8978000" cy="4531100"/>
          </a:xfrm>
          <a:prstGeom prst="rect">
            <a:avLst/>
          </a:prstGeom>
        </p:spPr>
      </p:pic>
      <p:sp>
        <p:nvSpPr>
          <p:cNvPr id="5" name="TextBox 4">
            <a:extLst>
              <a:ext uri="{FF2B5EF4-FFF2-40B4-BE49-F238E27FC236}">
                <a16:creationId xmlns:a16="http://schemas.microsoft.com/office/drawing/2014/main" id="{770982F3-1EE7-F986-9907-9E716DED5F49}"/>
              </a:ext>
            </a:extLst>
          </p:cNvPr>
          <p:cNvSpPr txBox="1"/>
          <p:nvPr/>
        </p:nvSpPr>
        <p:spPr>
          <a:xfrm>
            <a:off x="174924" y="6345134"/>
            <a:ext cx="91160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Video: </a:t>
            </a:r>
            <a:r>
              <a:rPr lang="en-US">
                <a:ea typeface="+mn-lt"/>
                <a:cs typeface="+mn-lt"/>
                <a:hlinkClick r:id="rId4"/>
              </a:rPr>
              <a:t>https://www.youtube.com/watch?v=_LK-j8ZED44&amp;ab_channel=chescaleigh</a:t>
            </a:r>
            <a:r>
              <a:rPr lang="en-US">
                <a:ea typeface="+mn-lt"/>
                <a:cs typeface="+mn-lt"/>
              </a:rPr>
              <a:t> </a:t>
            </a:r>
          </a:p>
        </p:txBody>
      </p:sp>
    </p:spTree>
    <p:extLst>
      <p:ext uri="{BB962C8B-B14F-4D97-AF65-F5344CB8AC3E}">
        <p14:creationId xmlns:p14="http://schemas.microsoft.com/office/powerpoint/2010/main" val="353759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6F727-EDC6-4BA1-A84B-FBD5AFFD3CBB}"/>
              </a:ext>
            </a:extLst>
          </p:cNvPr>
          <p:cNvSpPr>
            <a:spLocks noGrp="1"/>
          </p:cNvSpPr>
          <p:nvPr>
            <p:ph type="title"/>
          </p:nvPr>
        </p:nvSpPr>
        <p:spPr>
          <a:xfrm>
            <a:off x="259883" y="434108"/>
            <a:ext cx="11569729" cy="895927"/>
          </a:xfrm>
        </p:spPr>
        <p:txBody>
          <a:bodyPr anchor="ctr">
            <a:normAutofit/>
          </a:bodyPr>
          <a:lstStyle/>
          <a:p>
            <a:r>
              <a:rPr lang="en-US"/>
              <a:t>N-Word History &amp; Sports </a:t>
            </a:r>
            <a:endParaRPr lang="en-CA"/>
          </a:p>
        </p:txBody>
      </p:sp>
      <p:sp>
        <p:nvSpPr>
          <p:cNvPr id="6" name="Content Placeholder 5">
            <a:extLst>
              <a:ext uri="{FF2B5EF4-FFF2-40B4-BE49-F238E27FC236}">
                <a16:creationId xmlns:a16="http://schemas.microsoft.com/office/drawing/2014/main" id="{5DE0C52F-0F47-BF1B-891C-3735D3721D22}"/>
              </a:ext>
            </a:extLst>
          </p:cNvPr>
          <p:cNvSpPr>
            <a:spLocks noGrp="1"/>
          </p:cNvSpPr>
          <p:nvPr>
            <p:ph sz="half" idx="1"/>
          </p:nvPr>
        </p:nvSpPr>
        <p:spPr>
          <a:xfrm>
            <a:off x="266312" y="1574354"/>
            <a:ext cx="11577537" cy="4377501"/>
          </a:xfrm>
        </p:spPr>
        <p:txBody>
          <a:bodyPr vert="horz" lIns="91440" tIns="45720" rIns="91440" bIns="45720" rtlCol="0" anchor="t">
            <a:normAutofit/>
          </a:bodyPr>
          <a:lstStyle/>
          <a:p>
            <a:pPr>
              <a:lnSpc>
                <a:spcPct val="90000"/>
              </a:lnSpc>
              <a:spcBef>
                <a:spcPts val="1000"/>
              </a:spcBef>
              <a:spcAft>
                <a:spcPts val="0"/>
              </a:spcAft>
              <a:buClr>
                <a:srgbClr val="000000"/>
              </a:buClr>
              <a:buFont typeface="Arial,Sans-Serif"/>
              <a:buChar char="•"/>
            </a:pPr>
            <a:r>
              <a:rPr lang="en-US" sz="2800">
                <a:ea typeface="+mn-lt"/>
                <a:cs typeface="+mn-lt"/>
              </a:rPr>
              <a:t>The use of the N-Word historically has been used and continues to be used to dehumanize and express power over Black bodies</a:t>
            </a:r>
            <a:br>
              <a:rPr lang="en-US" sz="2800">
                <a:ea typeface="+mn-lt"/>
                <a:cs typeface="+mn-lt"/>
              </a:rPr>
            </a:br>
            <a:endParaRPr lang="en-US" sz="2800">
              <a:ea typeface="+mn-lt"/>
              <a:cs typeface="+mn-lt"/>
            </a:endParaRPr>
          </a:p>
          <a:p>
            <a:pPr>
              <a:lnSpc>
                <a:spcPct val="90000"/>
              </a:lnSpc>
              <a:spcBef>
                <a:spcPts val="1000"/>
              </a:spcBef>
              <a:spcAft>
                <a:spcPts val="0"/>
              </a:spcAft>
              <a:buClr>
                <a:srgbClr val="000000"/>
              </a:buClr>
              <a:buFont typeface="Arial,Sans-Serif"/>
              <a:buChar char="•"/>
            </a:pPr>
            <a:r>
              <a:rPr lang="en-US" sz="2800">
                <a:ea typeface="+mn-lt"/>
                <a:cs typeface="+mn-lt"/>
              </a:rPr>
              <a:t>The white supremacy and power hierarchies of sport</a:t>
            </a:r>
          </a:p>
          <a:p>
            <a:pPr lvl="1">
              <a:lnSpc>
                <a:spcPct val="90000"/>
              </a:lnSpc>
              <a:spcBef>
                <a:spcPts val="1000"/>
              </a:spcBef>
              <a:spcAft>
                <a:spcPts val="0"/>
              </a:spcAft>
              <a:buClr>
                <a:srgbClr val="000000"/>
              </a:buClr>
              <a:buFont typeface="Arial,Sans-Serif"/>
              <a:buChar char="•"/>
            </a:pPr>
            <a:r>
              <a:rPr lang="en-US" sz="2400">
                <a:ea typeface="+mn-lt"/>
                <a:cs typeface="+mn-lt"/>
              </a:rPr>
              <a:t>Stemmed from racial segregation in both professional and amateur sports. </a:t>
            </a:r>
            <a:br>
              <a:rPr lang="en-US">
                <a:ea typeface="+mn-lt"/>
                <a:cs typeface="+mn-lt"/>
              </a:rPr>
            </a:br>
            <a:br>
              <a:rPr lang="en-US">
                <a:ea typeface="+mn-lt"/>
                <a:cs typeface="+mn-lt"/>
              </a:rPr>
            </a:br>
            <a:endParaRPr lang="en-US" sz="2400"/>
          </a:p>
          <a:p>
            <a:pPr>
              <a:lnSpc>
                <a:spcPct val="90000"/>
              </a:lnSpc>
              <a:spcBef>
                <a:spcPts val="1000"/>
              </a:spcBef>
              <a:spcAft>
                <a:spcPts val="0"/>
              </a:spcAft>
              <a:buClr>
                <a:srgbClr val="000000"/>
              </a:buClr>
              <a:buFont typeface="Arial,Sans-Serif"/>
              <a:buChar char="•"/>
            </a:pPr>
            <a:r>
              <a:rPr lang="en-US" sz="2800">
                <a:ea typeface="+mn-lt"/>
                <a:cs typeface="+mn-lt"/>
              </a:rPr>
              <a:t>"Animalistic" connotations and stereotypes reinforced in sport</a:t>
            </a:r>
          </a:p>
          <a:p>
            <a:pPr lvl="1" indent="-285750">
              <a:lnSpc>
                <a:spcPct val="90000"/>
              </a:lnSpc>
              <a:spcBef>
                <a:spcPts val="1000"/>
              </a:spcBef>
              <a:spcAft>
                <a:spcPts val="0"/>
              </a:spcAft>
              <a:buClr>
                <a:srgbClr val="000000"/>
              </a:buClr>
              <a:buFont typeface="Arial,Sans-Serif"/>
              <a:buChar char="•"/>
            </a:pPr>
            <a:r>
              <a:rPr lang="en-US" sz="2400"/>
              <a:t>"Natural ability to run", "natural instincts to hit"</a:t>
            </a:r>
          </a:p>
          <a:p>
            <a:pPr>
              <a:lnSpc>
                <a:spcPct val="90000"/>
              </a:lnSpc>
              <a:spcBef>
                <a:spcPts val="1000"/>
              </a:spcBef>
              <a:spcAft>
                <a:spcPts val="0"/>
              </a:spcAft>
              <a:buClr>
                <a:srgbClr val="000000"/>
              </a:buClr>
              <a:buFont typeface="Arial,Sans-Serif"/>
              <a:buChar char="•"/>
            </a:pPr>
            <a:endParaRPr lang="en-US" sz="2800">
              <a:ea typeface="+mn-lt"/>
              <a:cs typeface="+mn-lt"/>
            </a:endParaRPr>
          </a:p>
          <a:p>
            <a:pPr>
              <a:buClr>
                <a:prstClr val="black"/>
              </a:buClr>
              <a:buNone/>
            </a:pPr>
            <a:endParaRPr lang="en-US" sz="2800">
              <a:ea typeface="+mn-lt"/>
              <a:cs typeface="+mn-lt"/>
            </a:endParaRPr>
          </a:p>
        </p:txBody>
      </p:sp>
      <p:pic>
        <p:nvPicPr>
          <p:cNvPr id="3" name="N-Word History &amp; Sports">
            <a:hlinkClick r:id="" action="ppaction://media"/>
            <a:extLst>
              <a:ext uri="{FF2B5EF4-FFF2-40B4-BE49-F238E27FC236}">
                <a16:creationId xmlns:a16="http://schemas.microsoft.com/office/drawing/2014/main" id="{EBA342F0-B464-939A-546D-87CD5B659B5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14497" y="516946"/>
            <a:ext cx="730250" cy="730250"/>
          </a:xfrm>
          <a:prstGeom prst="rect">
            <a:avLst/>
          </a:prstGeom>
        </p:spPr>
        <p:style>
          <a:lnRef idx="2">
            <a:schemeClr val="accent3">
              <a:shade val="15000"/>
            </a:schemeClr>
          </a:lnRef>
          <a:fillRef idx="1">
            <a:schemeClr val="accent3"/>
          </a:fillRef>
          <a:effectRef idx="0">
            <a:schemeClr val="accent3"/>
          </a:effectRef>
          <a:fontRef idx="minor">
            <a:schemeClr val="lt1"/>
          </a:fontRef>
        </p:style>
      </p:pic>
    </p:spTree>
    <p:extLst>
      <p:ext uri="{BB962C8B-B14F-4D97-AF65-F5344CB8AC3E}">
        <p14:creationId xmlns:p14="http://schemas.microsoft.com/office/powerpoint/2010/main" val="318197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19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6F727-EDC6-4BA1-A84B-FBD5AFFD3CBB}"/>
              </a:ext>
            </a:extLst>
          </p:cNvPr>
          <p:cNvSpPr>
            <a:spLocks noGrp="1"/>
          </p:cNvSpPr>
          <p:nvPr>
            <p:ph type="title"/>
          </p:nvPr>
        </p:nvSpPr>
        <p:spPr>
          <a:xfrm>
            <a:off x="259883" y="434108"/>
            <a:ext cx="11569729" cy="895927"/>
          </a:xfrm>
        </p:spPr>
        <p:txBody>
          <a:bodyPr anchor="ctr">
            <a:normAutofit/>
          </a:bodyPr>
          <a:lstStyle/>
          <a:p>
            <a:r>
              <a:rPr lang="en-US"/>
              <a:t>N-Word History &amp; Sports Example </a:t>
            </a:r>
          </a:p>
        </p:txBody>
      </p:sp>
      <p:sp>
        <p:nvSpPr>
          <p:cNvPr id="7" name="Content Placeholder 6">
            <a:extLst>
              <a:ext uri="{FF2B5EF4-FFF2-40B4-BE49-F238E27FC236}">
                <a16:creationId xmlns:a16="http://schemas.microsoft.com/office/drawing/2014/main" id="{17E886FF-DE0D-C7C2-969D-A00DF19D3F9A}"/>
              </a:ext>
            </a:extLst>
          </p:cNvPr>
          <p:cNvSpPr>
            <a:spLocks noGrp="1"/>
          </p:cNvSpPr>
          <p:nvPr>
            <p:ph sz="half" idx="2"/>
          </p:nvPr>
        </p:nvSpPr>
        <p:spPr>
          <a:xfrm>
            <a:off x="8859559" y="2132032"/>
            <a:ext cx="2883789" cy="2735793"/>
          </a:xfrm>
        </p:spPr>
        <p:txBody>
          <a:bodyPr vert="horz" lIns="91440" tIns="45720" rIns="91440" bIns="45720" rtlCol="0" anchor="t">
            <a:normAutofit/>
          </a:bodyPr>
          <a:lstStyle/>
          <a:p>
            <a:pPr marL="0" indent="0" algn="ctr">
              <a:buNone/>
            </a:pPr>
            <a:r>
              <a:rPr lang="en-US"/>
              <a:t>Cartoon drawn of Serena Williams following accusations during her 2018 US Open game against Naomi Osaka</a:t>
            </a:r>
          </a:p>
        </p:txBody>
      </p:sp>
      <p:pic>
        <p:nvPicPr>
          <p:cNvPr id="8" name="Picture 8" descr="A picture containing text&#10;&#10;Description automatically generated">
            <a:extLst>
              <a:ext uri="{FF2B5EF4-FFF2-40B4-BE49-F238E27FC236}">
                <a16:creationId xmlns:a16="http://schemas.microsoft.com/office/drawing/2014/main" id="{0D3B9DFF-ED98-6B5A-63D6-60E1F945914F}"/>
              </a:ext>
            </a:extLst>
          </p:cNvPr>
          <p:cNvPicPr>
            <a:picLocks noChangeAspect="1"/>
          </p:cNvPicPr>
          <p:nvPr/>
        </p:nvPicPr>
        <p:blipFill>
          <a:blip r:embed="rId5"/>
          <a:stretch>
            <a:fillRect/>
          </a:stretch>
        </p:blipFill>
        <p:spPr>
          <a:xfrm>
            <a:off x="339307" y="1227471"/>
            <a:ext cx="7514222" cy="4960079"/>
          </a:xfrm>
          <a:prstGeom prst="rect">
            <a:avLst/>
          </a:prstGeom>
        </p:spPr>
      </p:pic>
      <p:pic>
        <p:nvPicPr>
          <p:cNvPr id="3" name="Serena Williams">
            <a:hlinkClick r:id="" action="ppaction://media"/>
            <a:extLst>
              <a:ext uri="{FF2B5EF4-FFF2-40B4-BE49-F238E27FC236}">
                <a16:creationId xmlns:a16="http://schemas.microsoft.com/office/drawing/2014/main" id="{9E949A10-68A3-6317-032F-B0A3BF916F8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091384" y="392543"/>
            <a:ext cx="730250" cy="730250"/>
          </a:xfrm>
          <a:prstGeom prst="rect">
            <a:avLst/>
          </a:prstGeom>
        </p:spPr>
        <p:style>
          <a:lnRef idx="2">
            <a:schemeClr val="accent3">
              <a:shade val="15000"/>
            </a:schemeClr>
          </a:lnRef>
          <a:fillRef idx="1">
            <a:schemeClr val="accent3"/>
          </a:fillRef>
          <a:effectRef idx="0">
            <a:schemeClr val="accent3"/>
          </a:effectRef>
          <a:fontRef idx="minor">
            <a:schemeClr val="lt1"/>
          </a:fontRef>
        </p:style>
      </p:pic>
      <p:sp>
        <p:nvSpPr>
          <p:cNvPr id="5" name="TextBox 4">
            <a:extLst>
              <a:ext uri="{FF2B5EF4-FFF2-40B4-BE49-F238E27FC236}">
                <a16:creationId xmlns:a16="http://schemas.microsoft.com/office/drawing/2014/main" id="{CA146AFF-158B-209B-FB1A-2368E781C928}"/>
              </a:ext>
            </a:extLst>
          </p:cNvPr>
          <p:cNvSpPr txBox="1"/>
          <p:nvPr/>
        </p:nvSpPr>
        <p:spPr>
          <a:xfrm>
            <a:off x="338210" y="6301592"/>
            <a:ext cx="66558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Image from the Herald Sun newspaper, drawn by Mark Knight</a:t>
            </a:r>
          </a:p>
        </p:txBody>
      </p:sp>
    </p:spTree>
    <p:extLst>
      <p:ext uri="{BB962C8B-B14F-4D97-AF65-F5344CB8AC3E}">
        <p14:creationId xmlns:p14="http://schemas.microsoft.com/office/powerpoint/2010/main" val="67067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6F727-EDC6-4BA1-A84B-FBD5AFFD3CBB}"/>
              </a:ext>
            </a:extLst>
          </p:cNvPr>
          <p:cNvSpPr>
            <a:spLocks noGrp="1"/>
          </p:cNvSpPr>
          <p:nvPr>
            <p:ph type="title"/>
          </p:nvPr>
        </p:nvSpPr>
        <p:spPr>
          <a:xfrm>
            <a:off x="259883" y="434108"/>
            <a:ext cx="11569729" cy="895927"/>
          </a:xfrm>
        </p:spPr>
        <p:txBody>
          <a:bodyPr anchor="ctr">
            <a:normAutofit fontScale="90000"/>
          </a:bodyPr>
          <a:lstStyle/>
          <a:p>
            <a:pPr algn="ctr"/>
            <a:r>
              <a:rPr lang="en-US"/>
              <a:t>Video: E</a:t>
            </a:r>
            <a:r>
              <a:rPr lang="en-US">
                <a:ea typeface="+mj-lt"/>
                <a:cs typeface="+mj-lt"/>
              </a:rPr>
              <a:t>very Serena Williams win comes with a side of racism and sexism</a:t>
            </a:r>
            <a:r>
              <a:rPr lang="en-US"/>
              <a:t> </a:t>
            </a:r>
            <a:endParaRPr lang="en-CA"/>
          </a:p>
        </p:txBody>
      </p:sp>
      <p:pic>
        <p:nvPicPr>
          <p:cNvPr id="7" name="Online Media 6" title="Every Serena Williams win comes with a side of racism and sexism">
            <a:hlinkClick r:id="" action="ppaction://media"/>
            <a:extLst>
              <a:ext uri="{FF2B5EF4-FFF2-40B4-BE49-F238E27FC236}">
                <a16:creationId xmlns:a16="http://schemas.microsoft.com/office/drawing/2014/main" id="{EF881242-43B4-2285-B407-792F9EE41835}"/>
              </a:ext>
            </a:extLst>
          </p:cNvPr>
          <p:cNvPicPr>
            <a:picLocks noRot="1" noChangeAspect="1"/>
          </p:cNvPicPr>
          <p:nvPr>
            <a:videoFile r:link="rId1"/>
          </p:nvPr>
        </p:nvPicPr>
        <p:blipFill>
          <a:blip r:embed="rId4"/>
          <a:stretch>
            <a:fillRect/>
          </a:stretch>
        </p:blipFill>
        <p:spPr>
          <a:xfrm>
            <a:off x="613319" y="1447645"/>
            <a:ext cx="7719120" cy="5325636"/>
          </a:xfrm>
          <a:prstGeom prst="rect">
            <a:avLst/>
          </a:prstGeom>
        </p:spPr>
      </p:pic>
      <p:sp>
        <p:nvSpPr>
          <p:cNvPr id="4" name="TextBox 3">
            <a:extLst>
              <a:ext uri="{FF2B5EF4-FFF2-40B4-BE49-F238E27FC236}">
                <a16:creationId xmlns:a16="http://schemas.microsoft.com/office/drawing/2014/main" id="{412923B0-57A2-1583-F377-BDE7732ED952}"/>
              </a:ext>
            </a:extLst>
          </p:cNvPr>
          <p:cNvSpPr txBox="1"/>
          <p:nvPr/>
        </p:nvSpPr>
        <p:spPr>
          <a:xfrm>
            <a:off x="8448067" y="4951763"/>
            <a:ext cx="354255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Video: </a:t>
            </a:r>
            <a:r>
              <a:rPr lang="en-US">
                <a:ea typeface="+mn-lt"/>
                <a:cs typeface="+mn-lt"/>
                <a:hlinkClick r:id="rId5"/>
              </a:rPr>
              <a:t>https://www.youtube.com/watch?v=VF5OdUTT6Ro&amp;ab_channel=Vox</a:t>
            </a:r>
            <a:endParaRPr lang="en-US"/>
          </a:p>
          <a:p>
            <a:endParaRPr lang="en-US">
              <a:ea typeface="+mn-lt"/>
              <a:cs typeface="+mn-lt"/>
            </a:endParaRPr>
          </a:p>
          <a:p>
            <a:endParaRPr lang="en-US">
              <a:ea typeface="+mn-lt"/>
              <a:cs typeface="+mn-lt"/>
            </a:endParaRPr>
          </a:p>
        </p:txBody>
      </p:sp>
    </p:spTree>
    <p:extLst>
      <p:ext uri="{BB962C8B-B14F-4D97-AF65-F5344CB8AC3E}">
        <p14:creationId xmlns:p14="http://schemas.microsoft.com/office/powerpoint/2010/main" val="8884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6F727-EDC6-4BA1-A84B-FBD5AFFD3CBB}"/>
              </a:ext>
            </a:extLst>
          </p:cNvPr>
          <p:cNvSpPr>
            <a:spLocks noGrp="1"/>
          </p:cNvSpPr>
          <p:nvPr>
            <p:ph type="title"/>
          </p:nvPr>
        </p:nvSpPr>
        <p:spPr>
          <a:xfrm>
            <a:off x="259883" y="434108"/>
            <a:ext cx="11569729" cy="895927"/>
          </a:xfrm>
        </p:spPr>
        <p:txBody>
          <a:bodyPr anchor="ctr">
            <a:normAutofit/>
          </a:bodyPr>
          <a:lstStyle/>
          <a:p>
            <a:r>
              <a:rPr lang="en-US"/>
              <a:t>N-Word History &amp; the Media </a:t>
            </a:r>
          </a:p>
        </p:txBody>
      </p:sp>
      <p:pic>
        <p:nvPicPr>
          <p:cNvPr id="4" name="Picture 2" descr="Tyler, The Creator Tyler slams Grammys' 'urban' category as a politically  correct version of the n-word | CNN">
            <a:extLst>
              <a:ext uri="{FF2B5EF4-FFF2-40B4-BE49-F238E27FC236}">
                <a16:creationId xmlns:a16="http://schemas.microsoft.com/office/drawing/2014/main" id="{0C442461-3999-033C-5E0F-CC58B21F7A1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895" r="14645"/>
          <a:stretch/>
        </p:blipFill>
        <p:spPr bwMode="auto">
          <a:xfrm>
            <a:off x="259882" y="1413164"/>
            <a:ext cx="5586855" cy="4590472"/>
          </a:xfrm>
          <a:prstGeom prst="rect">
            <a:avLst/>
          </a:prstGeom>
          <a:solidFill>
            <a:srgbClr val="FFFFFF"/>
          </a:solidFill>
          <a:effectLst/>
        </p:spPr>
      </p:pic>
      <p:sp>
        <p:nvSpPr>
          <p:cNvPr id="6" name="Content Placeholder 5">
            <a:extLst>
              <a:ext uri="{FF2B5EF4-FFF2-40B4-BE49-F238E27FC236}">
                <a16:creationId xmlns:a16="http://schemas.microsoft.com/office/drawing/2014/main" id="{5DE0C52F-0F47-BF1B-891C-3735D3721D22}"/>
              </a:ext>
            </a:extLst>
          </p:cNvPr>
          <p:cNvSpPr>
            <a:spLocks noGrp="1"/>
          </p:cNvSpPr>
          <p:nvPr>
            <p:ph sz="half" idx="2"/>
          </p:nvPr>
        </p:nvSpPr>
        <p:spPr>
          <a:xfrm>
            <a:off x="6170992" y="1898939"/>
            <a:ext cx="5658620" cy="3618922"/>
          </a:xfrm>
        </p:spPr>
        <p:txBody>
          <a:bodyPr vert="horz" lIns="91440" tIns="45720" rIns="91440" bIns="45720" rtlCol="0" anchor="t">
            <a:noAutofit/>
          </a:bodyPr>
          <a:lstStyle/>
          <a:p>
            <a:pPr marL="0" indent="0" algn="ctr">
              <a:lnSpc>
                <a:spcPct val="90000"/>
              </a:lnSpc>
              <a:buClr>
                <a:srgbClr val="000000"/>
              </a:buClr>
              <a:buNone/>
            </a:pPr>
            <a:r>
              <a:rPr lang="en-US" sz="2800"/>
              <a:t>After winning a Grammy for Best Rap Album in 2020, Tyler the Creator criticized the Grammys for only putting guys that “look like him” in only “rap” and “urban” categories, stating that to him, the word “urban” is just a “politically-correct way of saying the n-word.”  </a:t>
            </a:r>
            <a:endParaRPr lang="en-US"/>
          </a:p>
          <a:p>
            <a:pPr marL="0" indent="0" algn="ctr">
              <a:lnSpc>
                <a:spcPct val="90000"/>
              </a:lnSpc>
              <a:spcBef>
                <a:spcPts val="1000"/>
              </a:spcBef>
              <a:spcAft>
                <a:spcPts val="0"/>
              </a:spcAft>
              <a:buClr>
                <a:srgbClr val="000000"/>
              </a:buClr>
              <a:buNone/>
            </a:pPr>
            <a:endParaRPr lang="en-US"/>
          </a:p>
        </p:txBody>
      </p:sp>
      <p:pic>
        <p:nvPicPr>
          <p:cNvPr id="3" name="Slide 9 - media ">
            <a:hlinkClick r:id="" action="ppaction://media"/>
            <a:extLst>
              <a:ext uri="{FF2B5EF4-FFF2-40B4-BE49-F238E27FC236}">
                <a16:creationId xmlns:a16="http://schemas.microsoft.com/office/drawing/2014/main" id="{C1C3C59D-76BF-EB87-7635-478F27309E9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07075" y="434975"/>
            <a:ext cx="730250" cy="730250"/>
          </a:xfrm>
          <a:prstGeom prst="rect">
            <a:avLst/>
          </a:prstGeom>
        </p:spPr>
        <p:style>
          <a:lnRef idx="2">
            <a:schemeClr val="accent3">
              <a:shade val="15000"/>
            </a:schemeClr>
          </a:lnRef>
          <a:fillRef idx="1">
            <a:schemeClr val="accent3"/>
          </a:fillRef>
          <a:effectRef idx="0">
            <a:schemeClr val="accent3"/>
          </a:effectRef>
          <a:fontRef idx="minor">
            <a:schemeClr val="lt1"/>
          </a:fontRef>
        </p:style>
      </p:pic>
      <p:sp>
        <p:nvSpPr>
          <p:cNvPr id="7" name="TextBox 6">
            <a:extLst>
              <a:ext uri="{FF2B5EF4-FFF2-40B4-BE49-F238E27FC236}">
                <a16:creationId xmlns:a16="http://schemas.microsoft.com/office/drawing/2014/main" id="{A9B8F90A-4D76-91E3-4345-42FC9E2ED214}"/>
              </a:ext>
            </a:extLst>
          </p:cNvPr>
          <p:cNvSpPr txBox="1"/>
          <p:nvPr/>
        </p:nvSpPr>
        <p:spPr>
          <a:xfrm>
            <a:off x="184436" y="6091064"/>
            <a:ext cx="91206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Image: </a:t>
            </a:r>
            <a:r>
              <a:rPr lang="en-US">
                <a:ea typeface="+mn-lt"/>
                <a:cs typeface="+mn-lt"/>
                <a:hlinkClick r:id="rId7"/>
              </a:rPr>
              <a:t>https://www.cnn.com/2020/01/27/entertainment/tyler-the-creator-grammys-intl-scli/index.html</a:t>
            </a:r>
            <a:r>
              <a:rPr lang="en-US">
                <a:ea typeface="+mn-lt"/>
                <a:cs typeface="+mn-lt"/>
              </a:rPr>
              <a:t> </a:t>
            </a:r>
          </a:p>
        </p:txBody>
      </p:sp>
    </p:spTree>
    <p:extLst>
      <p:ext uri="{BB962C8B-B14F-4D97-AF65-F5344CB8AC3E}">
        <p14:creationId xmlns:p14="http://schemas.microsoft.com/office/powerpoint/2010/main" val="334340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159"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UofWaterloo_WhiteBkgrd">
  <a:themeElements>
    <a:clrScheme name="Waterloo2016">
      <a:dk1>
        <a:sysClr val="windowText" lastClr="000000"/>
      </a:dk1>
      <a:lt1>
        <a:sysClr val="window" lastClr="FFFFFF"/>
      </a:lt1>
      <a:dk2>
        <a:srgbClr val="757575"/>
      </a:dk2>
      <a:lt2>
        <a:srgbClr val="D6D6D6"/>
      </a:lt2>
      <a:accent1>
        <a:srgbClr val="FFD54F"/>
      </a:accent1>
      <a:accent2>
        <a:srgbClr val="0C0C0C"/>
      </a:accent2>
      <a:accent3>
        <a:srgbClr val="AEAEAE"/>
      </a:accent3>
      <a:accent4>
        <a:srgbClr val="B71233"/>
      </a:accent4>
      <a:accent5>
        <a:srgbClr val="7F7F7F"/>
      </a:accent5>
      <a:accent6>
        <a:srgbClr val="0073CE"/>
      </a:accent6>
      <a:hlink>
        <a:srgbClr val="353535"/>
      </a:hlink>
      <a:folHlink>
        <a:srgbClr val="595959"/>
      </a:folHlink>
    </a:clrScheme>
    <a:fontScheme name="Impact + Georgia">
      <a:majorFont>
        <a:latin typeface="Impac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aterloo_WhtBkgrdMaster_16x9_as_rev.potx" id="{99B58643-4ABF-4B26-A4A4-10E48FECB109}" vid="{5A80DE14-F908-4BCA-BF31-04DA3998E2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1686</Words>
  <Application>Microsoft Macintosh PowerPoint</Application>
  <PresentationFormat>Widescreen</PresentationFormat>
  <Paragraphs>67</Paragraphs>
  <Slides>9</Slides>
  <Notes>8</Notes>
  <HiddenSlides>0</HiddenSlides>
  <MMClips>8</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Arial,Sans-Serif</vt:lpstr>
      <vt:lpstr>Calibri</vt:lpstr>
      <vt:lpstr>Georgia</vt:lpstr>
      <vt:lpstr>Impact</vt:lpstr>
      <vt:lpstr>Verdana</vt:lpstr>
      <vt:lpstr>Wingdings</vt:lpstr>
      <vt:lpstr>UofWaterloo_WhiteBkgrd</vt:lpstr>
      <vt:lpstr>Anti-Racism Response: Racial Slurs &amp; Hierarchies of Power  PART 1 </vt:lpstr>
      <vt:lpstr>What is racism?</vt:lpstr>
      <vt:lpstr>Racism in Sports </vt:lpstr>
      <vt:lpstr>What is a racial slur?</vt:lpstr>
      <vt:lpstr>Video: The N-Word "Double Standard" by Chescaleigh!| </vt:lpstr>
      <vt:lpstr>N-Word History &amp; Sports </vt:lpstr>
      <vt:lpstr>N-Word History &amp; Sports Example </vt:lpstr>
      <vt:lpstr>Video: Every Serena Williams win comes with a side of racism and sexism </vt:lpstr>
      <vt:lpstr>N-Word History &amp; the Media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Athletics Presentation</dc:title>
  <dc:creator>Yasmin Wallace</dc:creator>
  <cp:lastModifiedBy>Yasmin Wallace</cp:lastModifiedBy>
  <cp:revision>5</cp:revision>
  <dcterms:created xsi:type="dcterms:W3CDTF">2022-09-27T18:00:51Z</dcterms:created>
  <dcterms:modified xsi:type="dcterms:W3CDTF">2024-02-07T15:21:24Z</dcterms:modified>
</cp:coreProperties>
</file>