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5"/>
  </p:notesMasterIdLst>
  <p:sldIdLst>
    <p:sldId id="256" r:id="rId2"/>
    <p:sldId id="257" r:id="rId3"/>
    <p:sldId id="302" r:id="rId4"/>
    <p:sldId id="303" r:id="rId5"/>
    <p:sldId id="304" r:id="rId6"/>
    <p:sldId id="305" r:id="rId7"/>
    <p:sldId id="306" r:id="rId8"/>
    <p:sldId id="307" r:id="rId9"/>
    <p:sldId id="308" r:id="rId10"/>
    <p:sldId id="309" r:id="rId11"/>
    <p:sldId id="310" r:id="rId12"/>
    <p:sldId id="311"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6" autoAdjust="0"/>
    <p:restoredTop sz="94660"/>
  </p:normalViewPr>
  <p:slideViewPr>
    <p:cSldViewPr snapToGrid="0">
      <p:cViewPr varScale="1">
        <p:scale>
          <a:sx n="61" d="100"/>
          <a:sy n="61" d="100"/>
        </p:scale>
        <p:origin x="562" y="19"/>
      </p:cViewPr>
      <p:guideLst>
        <p:guide orient="horz" pos="2160"/>
        <p:guide pos="3840"/>
      </p:guideLst>
    </p:cSldViewPr>
  </p:slideViewPr>
  <p:notesTextViewPr>
    <p:cViewPr>
      <p:scale>
        <a:sx n="3" d="2"/>
        <a:sy n="3" d="2"/>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046" y="5403333"/>
            <a:ext cx="5158224" cy="1573200"/>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11/23/2017</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5" name="Group 4"/>
          <p:cNvGrpSpPr/>
          <p:nvPr userDrawn="1"/>
        </p:nvGrpSpPr>
        <p:grpSpPr>
          <a:xfrm>
            <a:off x="0" y="0"/>
            <a:ext cx="12192000" cy="397164"/>
            <a:chOff x="0" y="0"/>
            <a:chExt cx="12192000" cy="397164"/>
          </a:xfrm>
        </p:grpSpPr>
        <p:sp>
          <p:nvSpPr>
            <p:cNvPr id="18" name="Rectangle 1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11/23/2017</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11/23/2017</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11/23/2017</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55829F-8847-4C2A-8DD0-690EAD78E53F}" type="datetime1">
              <a:rPr lang="en-US" smtClean="0"/>
              <a:t>11/23/2017</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87614" y="6335309"/>
            <a:ext cx="1181114" cy="250337"/>
          </a:xfrm>
        </p:spPr>
        <p:txBody>
          <a:bodyPr/>
          <a:lstStyle/>
          <a:p>
            <a:fld id="{5FDFC970-B950-4395-A833-47227D4A68CA}" type="datetime1">
              <a:rPr lang="en-US" smtClean="0"/>
              <a:t>11/23/2017</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smtClean="0"/>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Click to 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smtClean="0"/>
              <a:t>Drag picture to placeholder or click icon to add</a:t>
            </a:r>
            <a:endParaRPr lang="en-US"/>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92947" y="6335309"/>
            <a:ext cx="1181114" cy="250337"/>
          </a:xfrm>
        </p:spPr>
        <p:txBody>
          <a:bodyPr/>
          <a:lstStyle/>
          <a:p>
            <a:fld id="{5FDFC970-B950-4395-A833-47227D4A68CA}" type="datetime1">
              <a:rPr lang="en-US" smtClean="0"/>
              <a:t>11/23/2017</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4479637" y="6335309"/>
            <a:ext cx="1016000" cy="250337"/>
          </a:xfrm>
        </p:spPr>
        <p:txBody>
          <a:bodyPr/>
          <a:lstStyle/>
          <a:p>
            <a:r>
              <a:rPr lang="en-US" dirty="0" smtClean="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smtClean="0"/>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11/23/2017</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11/23/2017</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5FDFC970-B950-4395-A833-47227D4A68CA}" type="datetime1">
              <a:rPr lang="en-US" smtClean="0"/>
              <a:pPr/>
              <a:t>11/23/2017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75D660D7-90CE-4513-A3CE-C070B9421917}" type="datetime1">
              <a:rPr lang="en-US" smtClean="0"/>
              <a:t>11/23/2017</a:t>
            </a:fld>
            <a:endParaRPr lang="en-US" dirty="0"/>
          </a:p>
        </p:txBody>
      </p:sp>
      <p:sp>
        <p:nvSpPr>
          <p:cNvPr id="10" name="Footer Placeholder 9"/>
          <p:cNvSpPr>
            <a:spLocks noGrp="1"/>
          </p:cNvSpPr>
          <p:nvPr>
            <p:ph type="ftr" sz="quarter" idx="11"/>
          </p:nvPr>
        </p:nvSpPr>
        <p:spPr>
          <a:xfrm>
            <a:off x="657225" y="6335309"/>
            <a:ext cx="4829174" cy="250337"/>
          </a:xfrm>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8683" y="2728800"/>
            <a:ext cx="7409079" cy="1240384"/>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smtClean="0"/>
              <a:t>Drag picture to placeholder or click icon to add</a:t>
            </a:r>
            <a:endParaRPr lang="en-US"/>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11/23/2017</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046" y="5403333"/>
            <a:ext cx="5158224" cy="1573200"/>
          </a:xfrm>
          <a:prstGeom prst="rect">
            <a:avLst/>
          </a:prstGeom>
        </p:spPr>
      </p:pic>
      <p:grpSp>
        <p:nvGrpSpPr>
          <p:cNvPr id="30" name="Group 29"/>
          <p:cNvGrpSpPr/>
          <p:nvPr userDrawn="1"/>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059"/>
          <a:stretch/>
        </p:blipFill>
        <p:spPr>
          <a:xfrm>
            <a:off x="0" y="384561"/>
            <a:ext cx="12192000" cy="6473439"/>
          </a:xfrm>
          <a:prstGeom prst="rect">
            <a:avLst/>
          </a:prstGeom>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fld id="{0A368D4B-3D0A-49AB-8EA2-2DC8CB4594DB}" type="datetime1">
              <a:rPr lang="en-US" smtClean="0"/>
              <a:t>11/23/2017</a:t>
            </a:fld>
            <a:endParaRPr lang="en-US" dirty="0"/>
          </a:p>
        </p:txBody>
      </p:sp>
      <p:sp>
        <p:nvSpPr>
          <p:cNvPr id="7" name="Footer Placeholder 6"/>
          <p:cNvSpPr>
            <a:spLocks noGrp="1"/>
          </p:cNvSpPr>
          <p:nvPr>
            <p:ph type="ftr" sz="quarter" idx="11"/>
          </p:nvPr>
        </p:nvSpPr>
        <p:spPr>
          <a:xfrm>
            <a:off x="733425" y="6335309"/>
            <a:ext cx="4752974" cy="250337"/>
          </a:xfrm>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6652" y="2748600"/>
            <a:ext cx="7418732" cy="1242000"/>
          </a:xfrm>
          <a:prstGeom prst="rect">
            <a:avLst/>
          </a:prstGeom>
        </p:spPr>
      </p:pic>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689" y="5252878"/>
            <a:ext cx="5158225" cy="1573200"/>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11/23/2017</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23" name="Group 22"/>
          <p:cNvGrpSpPr/>
          <p:nvPr userDrawn="1"/>
        </p:nvGrpSpPr>
        <p:grpSpPr>
          <a:xfrm>
            <a:off x="0" y="0"/>
            <a:ext cx="12192000" cy="397164"/>
            <a:chOff x="0" y="0"/>
            <a:chExt cx="12192000" cy="397164"/>
          </a:xfrm>
        </p:grpSpPr>
        <p:sp>
          <p:nvSpPr>
            <p:cNvPr id="24" name="Rectangle 23"/>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smtClean="0"/>
              <a:t>Drag picture to placeholder or click icon to add</a:t>
            </a:r>
            <a:endParaRPr lang="en-US"/>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11/23/2017</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30" name="Group 29"/>
          <p:cNvGrpSpPr/>
          <p:nvPr userDrawn="1"/>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689" y="5252878"/>
            <a:ext cx="5158225" cy="1573200"/>
          </a:xfrm>
          <a:prstGeom prst="rect">
            <a:avLst/>
          </a:prstGeom>
        </p:spPr>
      </p:pic>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11/23/2017</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11/23/2017</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smtClean="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11/23/2017</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085" y="1783162"/>
            <a:ext cx="7409079" cy="1240384"/>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EFF9E2-52BD-4C8D-9C57-79F661DB94A1}" type="datetime1">
              <a:rPr lang="en-US" smtClean="0"/>
              <a:t>11/23/2017</a:t>
            </a:fld>
            <a:endParaRPr lang="en-US" dirty="0"/>
          </a:p>
        </p:txBody>
      </p:sp>
      <p:sp>
        <p:nvSpPr>
          <p:cNvPr id="5" name="Footer Placeholder 4"/>
          <p:cNvSpPr>
            <a:spLocks noGrp="1"/>
          </p:cNvSpPr>
          <p:nvPr>
            <p:ph type="ftr" sz="quarter" idx="11"/>
          </p:nvPr>
        </p:nvSpPr>
        <p:spPr>
          <a:xfrm>
            <a:off x="960521" y="6335309"/>
            <a:ext cx="4525878" cy="250337"/>
          </a:xfrm>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grpSp>
        <p:nvGrpSpPr>
          <p:cNvPr id="27" name="Group 26"/>
          <p:cNvGrpSpPr/>
          <p:nvPr userDrawn="1"/>
        </p:nvGrpSpPr>
        <p:grpSpPr>
          <a:xfrm>
            <a:off x="0" y="0"/>
            <a:ext cx="12192000" cy="397164"/>
            <a:chOff x="0" y="0"/>
            <a:chExt cx="12192000" cy="397164"/>
          </a:xfrm>
        </p:grpSpPr>
        <p:sp>
          <p:nvSpPr>
            <p:cNvPr id="28" name="Rectangle 2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11/23/2017</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382831" y="5830838"/>
            <a:ext cx="3851487" cy="1174660"/>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11/23/2017</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PAGE  </a:t>
            </a:r>
            <a:fld id="{93005692-73BE-493E-93AB-ECD6027A7652}" type="slidenum">
              <a:rPr lang="en-US" smtClean="0"/>
              <a:pPr/>
              <a:t>‹#›</a:t>
            </a:fld>
            <a:endParaRPr lang="en-US" dirty="0"/>
          </a:p>
        </p:txBody>
      </p:sp>
      <p:grpSp>
        <p:nvGrpSpPr>
          <p:cNvPr id="26" name="Group 25"/>
          <p:cNvGrpSpPr/>
          <p:nvPr userDrawn="1"/>
        </p:nvGrpSpPr>
        <p:grpSpPr>
          <a:xfrm>
            <a:off x="0" y="0"/>
            <a:ext cx="12192000" cy="397164"/>
            <a:chOff x="0" y="0"/>
            <a:chExt cx="12192000" cy="397164"/>
          </a:xfrm>
        </p:grpSpPr>
        <p:sp>
          <p:nvSpPr>
            <p:cNvPr id="27" name="Rectangle 26"/>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t.uwaterloo.ca/Ticket/Display.html?id=593919"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cms-training.uwaterloo.ca/drallen/contact-us?owner_name=Fred%20Smith&amp;rt=65535:%20things%20and%20also%20stuff"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cs.uwaterloo.ca/twiki/view/CF/STToRTInvestigation"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cs.uwaterloo.ca/cscf/internal/ST/" TargetMode="External"/><Relationship Id="rId2" Type="http://schemas.openxmlformats.org/officeDocument/2006/relationships/hyperlink" Target="https://cs.uwaterloo.ca/twiki/view/CF/STToRTInvestigationFactorsAssessmen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s.uwaterloo.ca/cscf/research/sub/view.php" TargetMode="External"/><Relationship Id="rId2" Type="http://schemas.openxmlformats.org/officeDocument/2006/relationships/hyperlink" Target="https://cs.uwaterloo.ca/cscf/internal/ST-time-tracking/" TargetMode="External"/><Relationship Id="rId1" Type="http://schemas.openxmlformats.org/officeDocument/2006/relationships/slideLayout" Target="../slideLayouts/slideLayout5.xml"/><Relationship Id="rId6" Type="http://schemas.openxmlformats.org/officeDocument/2006/relationships/hyperlink" Target="https://rt.uwaterloo.ca/Ticket/Display.html?id=705732" TargetMode="External"/><Relationship Id="rId5" Type="http://schemas.openxmlformats.org/officeDocument/2006/relationships/hyperlink" Target="https://cs.uwaterloo.ca/cscf/research/sub/view.php?account=sc-plg" TargetMode="External"/><Relationship Id="rId4" Type="http://schemas.openxmlformats.org/officeDocument/2006/relationships/hyperlink" Target="https://cs.uwaterloo.ca/cscf/research/sub/report.ph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s.uwaterloo.ca/cscf/internal/request_debug/UpdateRequest?106458" TargetMode="External"/><Relationship Id="rId2" Type="http://schemas.openxmlformats.org/officeDocument/2006/relationships/hyperlink" Target="https://cs.uwaterloo.ca/cscf/internal/ST/debug/doc/fields/dependencies.shtml" TargetMode="External"/><Relationship Id="rId1" Type="http://schemas.openxmlformats.org/officeDocument/2006/relationships/slideLayout" Target="../slideLayouts/slideLayout5.xml"/><Relationship Id="rId4" Type="http://schemas.openxmlformats.org/officeDocument/2006/relationships/hyperlink" Target="https://cs.uwaterloo.ca/cscf/internal/edocs/rsg/gradpcs/IncomingGrads-F16.xl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s.uwaterloo.ca/cscf/internal/edocs/rsg/gradpcs/IncomingGrads.xls" TargetMode="External"/><Relationship Id="rId2" Type="http://schemas.openxmlformats.org/officeDocument/2006/relationships/hyperlink" Target="https://rt.uwaterloo.ca/Ticket/Display.html?id=637172"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RT usage in CSCF and MFCF</a:t>
            </a:r>
            <a:endParaRPr lang="en-US" dirty="0"/>
          </a:p>
        </p:txBody>
      </p:sp>
      <p:sp>
        <p:nvSpPr>
          <p:cNvPr id="3" name="Subtitle 2"/>
          <p:cNvSpPr>
            <a:spLocks noGrp="1"/>
          </p:cNvSpPr>
          <p:nvPr>
            <p:ph type="subTitle" idx="1"/>
          </p:nvPr>
        </p:nvSpPr>
        <p:spPr/>
        <p:txBody>
          <a:bodyPr>
            <a:normAutofit fontScale="70000" lnSpcReduction="20000"/>
          </a:bodyPr>
          <a:lstStyle/>
          <a:p>
            <a:r>
              <a:rPr lang="en-US" dirty="0"/>
              <a:t>Presented by:  </a:t>
            </a:r>
            <a:r>
              <a:rPr lang="en-US" dirty="0" smtClean="0"/>
              <a:t>Lawrence Folland</a:t>
            </a:r>
            <a:endParaRPr lang="en-US" dirty="0"/>
          </a:p>
          <a:p>
            <a:r>
              <a:rPr lang="en-US" dirty="0" smtClean="0"/>
              <a:t>Computer Science Computing Facility (CSCF)</a:t>
            </a:r>
            <a:endParaRPr lang="en-US" dirty="0"/>
          </a:p>
        </p:txBody>
      </p:sp>
      <p:sp>
        <p:nvSpPr>
          <p:cNvPr id="10" name="Date Placeholder 9"/>
          <p:cNvSpPr>
            <a:spLocks noGrp="1"/>
          </p:cNvSpPr>
          <p:nvPr>
            <p:ph type="dt" sz="half" idx="10"/>
          </p:nvPr>
        </p:nvSpPr>
        <p:spPr>
          <a:xfrm>
            <a:off x="452739" y="2642329"/>
            <a:ext cx="1952257" cy="377962"/>
          </a:xfrm>
        </p:spPr>
        <p:txBody>
          <a:bodyPr/>
          <a:lstStyle/>
          <a:p>
            <a:r>
              <a:rPr lang="en-US" sz="1400" dirty="0" smtClean="0"/>
              <a:t>2017-11-23</a:t>
            </a:r>
            <a:endParaRPr lang="en-US" sz="1400" dirty="0"/>
          </a:p>
        </p:txBody>
      </p:sp>
    </p:spTree>
    <p:extLst>
      <p:ext uri="{BB962C8B-B14F-4D97-AF65-F5344CB8AC3E}">
        <p14:creationId xmlns:p14="http://schemas.microsoft.com/office/powerpoint/2010/main" val="11486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Command-line tools</a:t>
            </a:r>
            <a:endParaRPr lang="en-US" dirty="0"/>
          </a:p>
        </p:txBody>
      </p:sp>
      <p:sp>
        <p:nvSpPr>
          <p:cNvPr id="3" name="Content Placeholder 2"/>
          <p:cNvSpPr>
            <a:spLocks noGrp="1"/>
          </p:cNvSpPr>
          <p:nvPr>
            <p:ph idx="1"/>
          </p:nvPr>
        </p:nvSpPr>
        <p:spPr/>
        <p:txBody>
          <a:bodyPr>
            <a:normAutofit/>
          </a:bodyPr>
          <a:lstStyle/>
          <a:p>
            <a:pPr lvl="1">
              <a:lnSpc>
                <a:spcPct val="120000"/>
              </a:lnSpc>
              <a:spcBef>
                <a:spcPts val="0"/>
              </a:spcBef>
              <a:spcAft>
                <a:spcPts val="0"/>
              </a:spcAft>
            </a:pPr>
            <a:r>
              <a:rPr lang="en-US" sz="2800" dirty="0" smtClean="0"/>
              <a:t>Daniel investigated RT Command-line tools in </a:t>
            </a:r>
            <a:r>
              <a:rPr lang="en-US" sz="2800" dirty="0" smtClean="0">
                <a:hlinkClick r:id="rId2"/>
              </a:rPr>
              <a:t>RT#593919</a:t>
            </a:r>
            <a:endParaRPr lang="en-US" sz="2800" dirty="0" smtClean="0"/>
          </a:p>
          <a:p>
            <a:pPr lvl="1">
              <a:lnSpc>
                <a:spcPct val="120000"/>
              </a:lnSpc>
              <a:spcBef>
                <a:spcPts val="0"/>
              </a:spcBef>
              <a:spcAft>
                <a:spcPts val="0"/>
              </a:spcAft>
            </a:pPr>
            <a:r>
              <a:rPr lang="en-US" sz="2800" dirty="0" smtClean="0"/>
              <a:t>Need to install the “</a:t>
            </a:r>
            <a:r>
              <a:rPr lang="en-US" sz="2800" dirty="0" err="1" smtClean="0"/>
              <a:t>rt</a:t>
            </a:r>
            <a:r>
              <a:rPr lang="en-US" sz="2800" dirty="0" smtClean="0"/>
              <a:t>” command in Linux: </a:t>
            </a:r>
            <a:br>
              <a:rPr lang="en-US" sz="2800" dirty="0" smtClean="0"/>
            </a:br>
            <a:r>
              <a:rPr lang="en-US" sz="2700" dirty="0" err="1" smtClean="0">
                <a:latin typeface="Times New Roman" panose="02020603050405020304" pitchFamily="18" charset="0"/>
                <a:cs typeface="Times New Roman" panose="02020603050405020304" pitchFamily="18" charset="0"/>
              </a:rPr>
              <a:t>sudo</a:t>
            </a:r>
            <a:r>
              <a:rPr lang="en-US" sz="2700" dirty="0" smtClean="0">
                <a:latin typeface="Times New Roman" panose="02020603050405020304" pitchFamily="18" charset="0"/>
                <a:cs typeface="Times New Roman" panose="02020603050405020304" pitchFamily="18" charset="0"/>
              </a:rPr>
              <a:t> apt-get </a:t>
            </a:r>
            <a:r>
              <a:rPr lang="en-US" sz="2700" dirty="0">
                <a:latin typeface="Times New Roman" panose="02020603050405020304" pitchFamily="18" charset="0"/>
                <a:cs typeface="Times New Roman" panose="02020603050405020304" pitchFamily="18" charset="0"/>
              </a:rPr>
              <a:t>install rt4-clients</a:t>
            </a:r>
            <a:r>
              <a:rPr lang="en-US" sz="4600" dirty="0"/>
              <a:t> </a:t>
            </a:r>
            <a:endParaRPr lang="en-US" sz="4600" dirty="0" smtClean="0"/>
          </a:p>
          <a:p>
            <a:pPr lvl="1">
              <a:lnSpc>
                <a:spcPct val="120000"/>
              </a:lnSpc>
              <a:spcBef>
                <a:spcPts val="0"/>
              </a:spcBef>
              <a:spcAft>
                <a:spcPts val="0"/>
              </a:spcAft>
            </a:pPr>
            <a:r>
              <a:rPr lang="en-US" sz="2400" dirty="0" smtClean="0"/>
              <a:t>Configure the .</a:t>
            </a:r>
            <a:r>
              <a:rPr lang="en-US" sz="2400" dirty="0" err="1" smtClean="0"/>
              <a:t>rtrc</a:t>
            </a:r>
            <a:r>
              <a:rPr lang="en-US" sz="2400" dirty="0"/>
              <a:t> file</a:t>
            </a:r>
            <a:r>
              <a:rPr lang="en-US" sz="2400" dirty="0" smtClean="0"/>
              <a:t>:</a:t>
            </a:r>
          </a:p>
          <a:p>
            <a:pPr marL="914400" lvl="2" indent="0">
              <a:lnSpc>
                <a:spcPct val="120000"/>
              </a:lnSpc>
              <a:spcBef>
                <a:spcPts val="0"/>
              </a:spcBef>
              <a:spcAft>
                <a:spcPts val="0"/>
              </a:spcAft>
              <a:buNone/>
            </a:pPr>
            <a:r>
              <a:rPr lang="en-US" sz="2500" dirty="0" smtClean="0">
                <a:latin typeface="Times New Roman" panose="02020603050405020304" pitchFamily="18" charset="0"/>
                <a:cs typeface="Times New Roman" panose="02020603050405020304" pitchFamily="18" charset="0"/>
              </a:rPr>
              <a:t>lfolland@ubuntu1604-102</a:t>
            </a:r>
            <a:r>
              <a:rPr lang="en-US" sz="2500" dirty="0">
                <a:latin typeface="Times New Roman" panose="02020603050405020304" pitchFamily="18" charset="0"/>
                <a:cs typeface="Times New Roman" panose="02020603050405020304" pitchFamily="18" charset="0"/>
              </a:rPr>
              <a:t>:~$ cat .</a:t>
            </a:r>
            <a:r>
              <a:rPr lang="en-US" sz="2500" dirty="0" err="1">
                <a:latin typeface="Times New Roman" panose="02020603050405020304" pitchFamily="18" charset="0"/>
                <a:cs typeface="Times New Roman" panose="02020603050405020304" pitchFamily="18" charset="0"/>
              </a:rPr>
              <a:t>rtrc</a:t>
            </a:r>
            <a:endParaRPr lang="en-US" sz="2500" dirty="0">
              <a:latin typeface="Times New Roman" panose="02020603050405020304" pitchFamily="18" charset="0"/>
              <a:cs typeface="Times New Roman" panose="02020603050405020304" pitchFamily="18" charset="0"/>
            </a:endParaRPr>
          </a:p>
          <a:p>
            <a:pPr marL="914400" lvl="2" indent="0">
              <a:lnSpc>
                <a:spcPct val="120000"/>
              </a:lnSpc>
              <a:spcBef>
                <a:spcPts val="0"/>
              </a:spcBef>
              <a:spcAft>
                <a:spcPts val="0"/>
              </a:spcAft>
              <a:buNone/>
            </a:pPr>
            <a:r>
              <a:rPr lang="en-US" sz="2700" dirty="0">
                <a:latin typeface="Times New Roman" panose="02020603050405020304" pitchFamily="18" charset="0"/>
                <a:cs typeface="Times New Roman" panose="02020603050405020304" pitchFamily="18" charset="0"/>
              </a:rPr>
              <a:t>server https://rt.uwaterloo.ca</a:t>
            </a:r>
          </a:p>
          <a:p>
            <a:pPr marL="914400" lvl="2" indent="0">
              <a:lnSpc>
                <a:spcPct val="120000"/>
              </a:lnSpc>
              <a:spcBef>
                <a:spcPts val="0"/>
              </a:spcBef>
              <a:spcAft>
                <a:spcPts val="0"/>
              </a:spcAft>
              <a:buNone/>
            </a:pPr>
            <a:r>
              <a:rPr lang="en-US" sz="2700" dirty="0">
                <a:latin typeface="Times New Roman" panose="02020603050405020304" pitchFamily="18" charset="0"/>
                <a:cs typeface="Times New Roman" panose="02020603050405020304" pitchFamily="18" charset="0"/>
              </a:rPr>
              <a:t>user lfolland</a:t>
            </a:r>
          </a:p>
          <a:p>
            <a:pPr marL="914400" lvl="2" indent="0">
              <a:lnSpc>
                <a:spcPct val="120000"/>
              </a:lnSpc>
              <a:spcBef>
                <a:spcPts val="0"/>
              </a:spcBef>
              <a:spcAft>
                <a:spcPts val="0"/>
              </a:spcAft>
              <a:buNone/>
            </a:pPr>
            <a:r>
              <a:rPr lang="en-US" sz="2700" dirty="0" err="1">
                <a:latin typeface="Times New Roman" panose="02020603050405020304" pitchFamily="18" charset="0"/>
                <a:cs typeface="Times New Roman" panose="02020603050405020304" pitchFamily="18" charset="0"/>
              </a:rPr>
              <a:t>passwd</a:t>
            </a:r>
            <a:r>
              <a:rPr lang="en-US" sz="2700" dirty="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MyPassword</a:t>
            </a:r>
            <a:r>
              <a:rPr lang="en-US" sz="2700" dirty="0" smtClean="0">
                <a:latin typeface="Times New Roman" panose="02020603050405020304" pitchFamily="18" charset="0"/>
                <a:cs typeface="Times New Roman" panose="02020603050405020304" pitchFamily="18" charset="0"/>
              </a:rPr>
              <a:t>$   [Not my real password …]</a:t>
            </a:r>
          </a:p>
          <a:p>
            <a:pPr marL="914400" lvl="2" indent="0">
              <a:lnSpc>
                <a:spcPct val="120000"/>
              </a:lnSpc>
              <a:spcBef>
                <a:spcPts val="0"/>
              </a:spcBef>
              <a:spcAft>
                <a:spcPts val="0"/>
              </a:spcAft>
              <a:buNone/>
            </a:pPr>
            <a:endParaRPr lang="en-US" sz="2700" dirty="0">
              <a:latin typeface="Times New Roman" panose="02020603050405020304" pitchFamily="18" charset="0"/>
              <a:cs typeface="Times New Roman" panose="02020603050405020304" pitchFamily="18" charset="0"/>
            </a:endParaRPr>
          </a:p>
          <a:p>
            <a:pPr marL="914400" lvl="2" indent="0">
              <a:lnSpc>
                <a:spcPct val="120000"/>
              </a:lnSpc>
              <a:spcBef>
                <a:spcPts val="0"/>
              </a:spcBef>
              <a:spcAft>
                <a:spcPts val="0"/>
              </a:spcAft>
              <a:buNone/>
            </a:pPr>
            <a:endParaRPr lang="en-US" sz="2700" dirty="0" smtClean="0">
              <a:latin typeface="Times New Roman" panose="02020603050405020304" pitchFamily="18" charset="0"/>
              <a:cs typeface="Times New Roman" panose="02020603050405020304" pitchFamily="18" charset="0"/>
            </a:endParaRPr>
          </a:p>
          <a:p>
            <a:pPr marL="457200" lvl="1" indent="0">
              <a:lnSpc>
                <a:spcPct val="120000"/>
              </a:lnSpc>
              <a:spcBef>
                <a:spcPts val="0"/>
              </a:spcBef>
              <a:spcAft>
                <a:spcPts val="0"/>
              </a:spcAft>
              <a:buNone/>
            </a:pPr>
            <a:endParaRPr lang="en-US" sz="2900" dirty="0" smtClean="0">
              <a:latin typeface="Times New Roman" panose="02020603050405020304" pitchFamily="18" charset="0"/>
              <a:cs typeface="Times New Roman" panose="02020603050405020304" pitchFamily="18" charset="0"/>
            </a:endParaRPr>
          </a:p>
          <a:p>
            <a:pPr marL="457200" lvl="1" indent="0">
              <a:lnSpc>
                <a:spcPct val="120000"/>
              </a:lnSpc>
              <a:spcBef>
                <a:spcPts val="0"/>
              </a:spcBef>
              <a:spcAft>
                <a:spcPts val="0"/>
              </a:spcAft>
              <a:buNone/>
            </a:pPr>
            <a:endParaRPr lang="en-US" sz="290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dirty="0"/>
              <a:t>RT usage in CSCF and MFCF</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10</a:t>
            </a:fld>
            <a:endParaRPr lang="en-US" dirty="0"/>
          </a:p>
        </p:txBody>
      </p:sp>
    </p:spTree>
    <p:extLst>
      <p:ext uri="{BB962C8B-B14F-4D97-AF65-F5344CB8AC3E}">
        <p14:creationId xmlns:p14="http://schemas.microsoft.com/office/powerpoint/2010/main" val="146637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Command-line tools (cont’d)</a:t>
            </a:r>
            <a:endParaRPr lang="en-US" dirty="0"/>
          </a:p>
        </p:txBody>
      </p:sp>
      <p:sp>
        <p:nvSpPr>
          <p:cNvPr id="3" name="Content Placeholder 2"/>
          <p:cNvSpPr>
            <a:spLocks noGrp="1"/>
          </p:cNvSpPr>
          <p:nvPr>
            <p:ph idx="1"/>
          </p:nvPr>
        </p:nvSpPr>
        <p:spPr/>
        <p:txBody>
          <a:bodyPr>
            <a:normAutofit/>
          </a:bodyPr>
          <a:lstStyle/>
          <a:p>
            <a:pPr lvl="2">
              <a:lnSpc>
                <a:spcPct val="120000"/>
              </a:lnSpc>
              <a:spcBef>
                <a:spcPts val="0"/>
              </a:spcBef>
              <a:spcAft>
                <a:spcPts val="0"/>
              </a:spcAft>
            </a:pPr>
            <a:r>
              <a:rPr lang="en-US" sz="2700" dirty="0" smtClean="0">
                <a:latin typeface="Times New Roman" panose="02020603050405020304" pitchFamily="18" charset="0"/>
                <a:cs typeface="Times New Roman" panose="02020603050405020304" pitchFamily="18" charset="0"/>
              </a:rPr>
              <a:t>Create an RT:</a:t>
            </a:r>
            <a:br>
              <a:rPr lang="en-US" sz="2700" dirty="0" smtClean="0">
                <a:latin typeface="Times New Roman" panose="02020603050405020304" pitchFamily="18" charset="0"/>
                <a:cs typeface="Times New Roman" panose="02020603050405020304" pitchFamily="18" charset="0"/>
              </a:rPr>
            </a:br>
            <a:r>
              <a:rPr lang="en-US" sz="2600" dirty="0" err="1" smtClean="0">
                <a:latin typeface="Times New Roman" panose="02020603050405020304" pitchFamily="18" charset="0"/>
                <a:cs typeface="Times New Roman" panose="02020603050405020304" pitchFamily="18" charset="0"/>
              </a:rPr>
              <a:t>rt</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create -t ticket set queue=CSCF-RSG subject='[Fall2017] Install To be determined for </a:t>
            </a:r>
            <a:r>
              <a:rPr lang="en-US" sz="2600" dirty="0" err="1">
                <a:latin typeface="Times New Roman" panose="02020603050405020304" pitchFamily="18" charset="0"/>
                <a:cs typeface="Times New Roman" panose="02020603050405020304" pitchFamily="18" charset="0"/>
              </a:rPr>
              <a:t>MMath</a:t>
            </a:r>
            <a:r>
              <a:rPr lang="en-US" sz="2600" dirty="0">
                <a:latin typeface="Times New Roman" panose="02020603050405020304" pitchFamily="18" charset="0"/>
                <a:cs typeface="Times New Roman" panose="02020603050405020304" pitchFamily="18" charset="0"/>
              </a:rPr>
              <a:t> Thesis student Mohammed </a:t>
            </a:r>
            <a:r>
              <a:rPr lang="en-US" sz="2600" dirty="0" err="1">
                <a:latin typeface="Times New Roman" panose="02020603050405020304" pitchFamily="18" charset="0"/>
                <a:cs typeface="Times New Roman" panose="02020603050405020304" pitchFamily="18" charset="0"/>
              </a:rPr>
              <a:t>Alfatafta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maaalfat</a:t>
            </a:r>
            <a:r>
              <a:rPr lang="en-US" sz="2600" dirty="0">
                <a:latin typeface="Times New Roman" panose="02020603050405020304" pitchFamily="18" charset="0"/>
                <a:cs typeface="Times New Roman" panose="02020603050405020304" pitchFamily="18" charset="0"/>
              </a:rPr>
              <a:t>) Supervisor: Al </a:t>
            </a:r>
            <a:r>
              <a:rPr lang="en-US" sz="2600" dirty="0" err="1">
                <a:latin typeface="Times New Roman" panose="02020603050405020304" pitchFamily="18" charset="0"/>
                <a:cs typeface="Times New Roman" panose="02020603050405020304" pitchFamily="18" charset="0"/>
              </a:rPr>
              <a:t>Kiswany</a:t>
            </a:r>
            <a:r>
              <a:rPr lang="en-US" sz="2600" dirty="0">
                <a:latin typeface="Times New Roman" panose="02020603050405020304" pitchFamily="18" charset="0"/>
                <a:cs typeface="Times New Roman" panose="02020603050405020304" pitchFamily="18" charset="0"/>
              </a:rPr>
              <a:t>, Samer' set 'CF-Summary (Wiki)'=</a:t>
            </a:r>
            <a:r>
              <a:rPr lang="en-US" sz="2600" dirty="0" smtClean="0">
                <a:latin typeface="Times New Roman" panose="02020603050405020304" pitchFamily="18" charset="0"/>
                <a:cs typeface="Times New Roman" panose="02020603050405020304" pitchFamily="18" charset="0"/>
              </a:rPr>
              <a:t>'Supervisor- </a:t>
            </a:r>
            <a:r>
              <a:rPr lang="en-US" sz="2600" dirty="0">
                <a:latin typeface="Times New Roman" panose="02020603050405020304" pitchFamily="18" charset="0"/>
                <a:cs typeface="Times New Roman" panose="02020603050405020304" pitchFamily="18" charset="0"/>
              </a:rPr>
              <a:t>Al </a:t>
            </a:r>
            <a:r>
              <a:rPr lang="en-US" sz="2600" dirty="0" err="1">
                <a:latin typeface="Times New Roman" panose="02020603050405020304" pitchFamily="18" charset="0"/>
                <a:cs typeface="Times New Roman" panose="02020603050405020304" pitchFamily="18" charset="0"/>
              </a:rPr>
              <a:t>Kiswany</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Samer, Room -' </a:t>
            </a:r>
            <a:r>
              <a:rPr lang="en-US" sz="2600" dirty="0">
                <a:latin typeface="Times New Roman" panose="02020603050405020304" pitchFamily="18" charset="0"/>
                <a:cs typeface="Times New Roman" panose="02020603050405020304" pitchFamily="18" charset="0"/>
              </a:rPr>
              <a:t>'CF-Subscription Code'='</a:t>
            </a:r>
            <a:r>
              <a:rPr lang="en-US" sz="2600" dirty="0" err="1">
                <a:latin typeface="Times New Roman" panose="02020603050405020304" pitchFamily="18" charset="0"/>
                <a:cs typeface="Times New Roman" panose="02020603050405020304" pitchFamily="18" charset="0"/>
              </a:rPr>
              <a:t>sc-alkiswan</a:t>
            </a:r>
            <a:r>
              <a:rPr lang="en-US" sz="2600" dirty="0">
                <a:latin typeface="Times New Roman" panose="02020603050405020304" pitchFamily="18" charset="0"/>
                <a:cs typeface="Times New Roman" panose="02020603050405020304" pitchFamily="18" charset="0"/>
              </a:rPr>
              <a:t>' Due='2017-09-05 17:00' priority=3 owner=</a:t>
            </a:r>
            <a:r>
              <a:rPr lang="en-US" sz="2600" dirty="0" err="1">
                <a:latin typeface="Times New Roman" panose="02020603050405020304" pitchFamily="18" charset="0"/>
                <a:cs typeface="Times New Roman" panose="02020603050405020304" pitchFamily="18" charset="0"/>
              </a:rPr>
              <a:t>rgarcia</a:t>
            </a:r>
            <a:r>
              <a:rPr lang="en-US" sz="2600" dirty="0">
                <a:latin typeface="Times New Roman" panose="02020603050405020304" pitchFamily="18" charset="0"/>
                <a:cs typeface="Times New Roman" panose="02020603050405020304" pitchFamily="18" charset="0"/>
              </a:rPr>
              <a:t> add </a:t>
            </a:r>
            <a:r>
              <a:rPr lang="en-US" sz="2600" dirty="0" err="1" smtClean="0">
                <a:latin typeface="Times New Roman" panose="02020603050405020304" pitchFamily="18" charset="0"/>
                <a:cs typeface="Times New Roman" panose="02020603050405020304" pitchFamily="18" charset="0"/>
              </a:rPr>
              <a:t>AdminCC</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lfolland,pbeldows</a:t>
            </a:r>
            <a:endParaRPr lang="en-US" sz="2600" dirty="0" smtClean="0">
              <a:latin typeface="Times New Roman" panose="02020603050405020304" pitchFamily="18" charset="0"/>
              <a:cs typeface="Times New Roman" panose="02020603050405020304" pitchFamily="18" charset="0"/>
            </a:endParaRPr>
          </a:p>
          <a:p>
            <a:pPr lvl="2">
              <a:lnSpc>
                <a:spcPct val="120000"/>
              </a:lnSpc>
              <a:spcBef>
                <a:spcPts val="0"/>
              </a:spcBef>
              <a:spcAft>
                <a:spcPts val="0"/>
              </a:spcAft>
            </a:pPr>
            <a:r>
              <a:rPr lang="en-US" sz="2800" dirty="0" smtClean="0"/>
              <a:t>Edit an RT:</a:t>
            </a:r>
            <a:br>
              <a:rPr lang="en-US" sz="2800" dirty="0" smtClean="0"/>
            </a:br>
            <a:r>
              <a:rPr lang="en-US" sz="2600" dirty="0" err="1" smtClean="0">
                <a:latin typeface="Times New Roman" panose="02020603050405020304" pitchFamily="18" charset="0"/>
                <a:cs typeface="Times New Roman" panose="02020603050405020304" pitchFamily="18" charset="0"/>
              </a:rPr>
              <a:t>rt</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edit 637182 set subject='[Fall2017] Install School Laptop for </a:t>
            </a:r>
            <a:r>
              <a:rPr lang="en-US" sz="2600" dirty="0" err="1">
                <a:latin typeface="Times New Roman" panose="02020603050405020304" pitchFamily="18" charset="0"/>
                <a:cs typeface="Times New Roman" panose="02020603050405020304" pitchFamily="18" charset="0"/>
              </a:rPr>
              <a:t>MMath</a:t>
            </a:r>
            <a:r>
              <a:rPr lang="en-US" sz="2600" dirty="0">
                <a:latin typeface="Times New Roman" panose="02020603050405020304" pitchFamily="18" charset="0"/>
                <a:cs typeface="Times New Roman" panose="02020603050405020304" pitchFamily="18" charset="0"/>
              </a:rPr>
              <a:t> Thesis student Abbas </a:t>
            </a:r>
            <a:r>
              <a:rPr lang="en-US" sz="2600" dirty="0" err="1">
                <a:latin typeface="Times New Roman" panose="02020603050405020304" pitchFamily="18" charset="0"/>
                <a:cs typeface="Times New Roman" panose="02020603050405020304" pitchFamily="18" charset="0"/>
              </a:rPr>
              <a:t>Abou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Daya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aabouday</a:t>
            </a:r>
            <a:r>
              <a:rPr lang="en-US" sz="2600" dirty="0">
                <a:latin typeface="Times New Roman" panose="02020603050405020304" pitchFamily="18" charset="0"/>
                <a:cs typeface="Times New Roman" panose="02020603050405020304" pitchFamily="18" charset="0"/>
              </a:rPr>
              <a:t>) Supervisor: Boutaba, Raouf' </a:t>
            </a:r>
            <a:endParaRPr lang="en-US" sz="2600" dirty="0" smtClean="0">
              <a:latin typeface="Times New Roman" panose="02020603050405020304" pitchFamily="18" charset="0"/>
              <a:cs typeface="Times New Roman" panose="02020603050405020304" pitchFamily="18" charset="0"/>
            </a:endParaRPr>
          </a:p>
          <a:p>
            <a:pPr marL="914400" lvl="2" indent="0">
              <a:lnSpc>
                <a:spcPct val="120000"/>
              </a:lnSpc>
              <a:spcBef>
                <a:spcPts val="0"/>
              </a:spcBef>
              <a:spcAft>
                <a:spcPts val="0"/>
              </a:spcAft>
              <a:buNone/>
            </a:pPr>
            <a:endParaRPr lang="en-US" sz="2700" dirty="0">
              <a:latin typeface="Times New Roman" panose="02020603050405020304" pitchFamily="18" charset="0"/>
              <a:cs typeface="Times New Roman" panose="02020603050405020304" pitchFamily="18" charset="0"/>
            </a:endParaRPr>
          </a:p>
          <a:p>
            <a:pPr marL="914400" lvl="2" indent="0">
              <a:lnSpc>
                <a:spcPct val="120000"/>
              </a:lnSpc>
              <a:spcBef>
                <a:spcPts val="0"/>
              </a:spcBef>
              <a:spcAft>
                <a:spcPts val="0"/>
              </a:spcAft>
              <a:buNone/>
            </a:pPr>
            <a:endParaRPr lang="en-US" sz="2700" dirty="0" smtClean="0">
              <a:latin typeface="Times New Roman" panose="02020603050405020304" pitchFamily="18" charset="0"/>
              <a:cs typeface="Times New Roman" panose="02020603050405020304" pitchFamily="18" charset="0"/>
            </a:endParaRPr>
          </a:p>
          <a:p>
            <a:pPr marL="457200" lvl="1" indent="0">
              <a:lnSpc>
                <a:spcPct val="120000"/>
              </a:lnSpc>
              <a:spcBef>
                <a:spcPts val="0"/>
              </a:spcBef>
              <a:spcAft>
                <a:spcPts val="0"/>
              </a:spcAft>
              <a:buNone/>
            </a:pPr>
            <a:endParaRPr lang="en-US" sz="2900" dirty="0" smtClean="0">
              <a:latin typeface="Times New Roman" panose="02020603050405020304" pitchFamily="18" charset="0"/>
              <a:cs typeface="Times New Roman" panose="02020603050405020304" pitchFamily="18" charset="0"/>
            </a:endParaRPr>
          </a:p>
          <a:p>
            <a:pPr marL="457200" lvl="1" indent="0">
              <a:lnSpc>
                <a:spcPct val="120000"/>
              </a:lnSpc>
              <a:spcBef>
                <a:spcPts val="0"/>
              </a:spcBef>
              <a:spcAft>
                <a:spcPts val="0"/>
              </a:spcAft>
              <a:buNone/>
            </a:pPr>
            <a:endParaRPr lang="en-US" sz="290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dirty="0"/>
              <a:t>RT usage in CSCF and MFCF</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11</a:t>
            </a:fld>
            <a:endParaRPr lang="en-US" dirty="0"/>
          </a:p>
        </p:txBody>
      </p:sp>
    </p:spTree>
    <p:extLst>
      <p:ext uri="{BB962C8B-B14F-4D97-AF65-F5344CB8AC3E}">
        <p14:creationId xmlns:p14="http://schemas.microsoft.com/office/powerpoint/2010/main" val="61462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normAutofit/>
          </a:bodyPr>
          <a:lstStyle/>
          <a:p>
            <a:pPr lvl="2">
              <a:lnSpc>
                <a:spcPct val="120000"/>
              </a:lnSpc>
              <a:spcBef>
                <a:spcPts val="0"/>
              </a:spcBef>
              <a:spcAft>
                <a:spcPts val="0"/>
              </a:spcAft>
            </a:pPr>
            <a:r>
              <a:rPr lang="en-US" sz="2700" dirty="0" smtClean="0">
                <a:latin typeface="Times New Roman" panose="02020603050405020304" pitchFamily="18" charset="0"/>
                <a:cs typeface="Times New Roman" panose="02020603050405020304" pitchFamily="18" charset="0"/>
              </a:rPr>
              <a:t>Add a feedback function, using RT resolved email and WCMS web form, </a:t>
            </a:r>
            <a:r>
              <a:rPr lang="en-US" sz="2700" dirty="0" err="1" smtClean="0">
                <a:latin typeface="Times New Roman" panose="02020603050405020304" pitchFamily="18" charset="0"/>
                <a:cs typeface="Times New Roman" panose="02020603050405020304" pitchFamily="18" charset="0"/>
              </a:rPr>
              <a:t>eg</a:t>
            </a:r>
            <a:r>
              <a:rPr lang="en-US" sz="2700" dirty="0" smtClean="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hlinkClick r:id="rId2"/>
              </a:rPr>
              <a:t>https</a:t>
            </a:r>
            <a:r>
              <a:rPr lang="en-US" sz="2700" dirty="0">
                <a:latin typeface="Times New Roman" panose="02020603050405020304" pitchFamily="18" charset="0"/>
                <a:cs typeface="Times New Roman" panose="02020603050405020304" pitchFamily="18" charset="0"/>
                <a:hlinkClick r:id="rId2"/>
              </a:rPr>
              <a:t>://wcms-training.uwaterloo.ca/drallen/contact-us?owner_name=Fred%20Smith&amp;rt=65535:%</a:t>
            </a:r>
            <a:r>
              <a:rPr lang="en-US" sz="2700" dirty="0" smtClean="0">
                <a:latin typeface="Times New Roman" panose="02020603050405020304" pitchFamily="18" charset="0"/>
                <a:cs typeface="Times New Roman" panose="02020603050405020304" pitchFamily="18" charset="0"/>
                <a:hlinkClick r:id="rId2"/>
              </a:rPr>
              <a:t>20things%20and%20also%20stuff</a:t>
            </a:r>
            <a:endParaRPr lang="en-US" sz="2700" dirty="0" smtClean="0">
              <a:latin typeface="Times New Roman" panose="02020603050405020304" pitchFamily="18" charset="0"/>
              <a:cs typeface="Times New Roman" panose="02020603050405020304" pitchFamily="18" charset="0"/>
            </a:endParaRPr>
          </a:p>
          <a:p>
            <a:pPr lvl="2">
              <a:lnSpc>
                <a:spcPct val="120000"/>
              </a:lnSpc>
              <a:spcBef>
                <a:spcPts val="0"/>
              </a:spcBef>
              <a:spcAft>
                <a:spcPts val="0"/>
              </a:spcAft>
            </a:pPr>
            <a:endParaRPr lang="en-US" sz="2700" dirty="0">
              <a:latin typeface="Times New Roman" panose="02020603050405020304" pitchFamily="18" charset="0"/>
              <a:cs typeface="Times New Roman" panose="02020603050405020304" pitchFamily="18" charset="0"/>
            </a:endParaRPr>
          </a:p>
          <a:p>
            <a:pPr marL="914400" lvl="2" indent="0">
              <a:lnSpc>
                <a:spcPct val="120000"/>
              </a:lnSpc>
              <a:spcBef>
                <a:spcPts val="0"/>
              </a:spcBef>
              <a:spcAft>
                <a:spcPts val="0"/>
              </a:spcAft>
              <a:buNone/>
            </a:pPr>
            <a:endParaRPr lang="en-US" sz="2700" dirty="0" smtClean="0">
              <a:latin typeface="Times New Roman" panose="02020603050405020304" pitchFamily="18" charset="0"/>
              <a:cs typeface="Times New Roman" panose="02020603050405020304" pitchFamily="18" charset="0"/>
            </a:endParaRPr>
          </a:p>
          <a:p>
            <a:pPr marL="457200" lvl="1" indent="0">
              <a:lnSpc>
                <a:spcPct val="120000"/>
              </a:lnSpc>
              <a:spcBef>
                <a:spcPts val="0"/>
              </a:spcBef>
              <a:spcAft>
                <a:spcPts val="0"/>
              </a:spcAft>
              <a:buNone/>
            </a:pPr>
            <a:endParaRPr lang="en-US" sz="2900" dirty="0" smtClean="0">
              <a:latin typeface="Times New Roman" panose="02020603050405020304" pitchFamily="18" charset="0"/>
              <a:cs typeface="Times New Roman" panose="02020603050405020304" pitchFamily="18" charset="0"/>
            </a:endParaRPr>
          </a:p>
          <a:p>
            <a:pPr marL="457200" lvl="1" indent="0">
              <a:lnSpc>
                <a:spcPct val="120000"/>
              </a:lnSpc>
              <a:spcBef>
                <a:spcPts val="0"/>
              </a:spcBef>
              <a:spcAft>
                <a:spcPts val="0"/>
              </a:spcAft>
              <a:buNone/>
            </a:pPr>
            <a:endParaRPr lang="en-US" sz="290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dirty="0"/>
              <a:t>RT usage in CSCF and MFCF</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12</a:t>
            </a:fld>
            <a:endParaRPr lang="en-US" dirty="0"/>
          </a:p>
        </p:txBody>
      </p:sp>
    </p:spTree>
    <p:extLst>
      <p:ext uri="{BB962C8B-B14F-4D97-AF65-F5344CB8AC3E}">
        <p14:creationId xmlns:p14="http://schemas.microsoft.com/office/powerpoint/2010/main" val="412772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Questions?</a:t>
            </a:r>
            <a:endParaRPr lang="en-US" sz="6000" dirty="0"/>
          </a:p>
        </p:txBody>
      </p:sp>
    </p:spTree>
    <p:extLst>
      <p:ext uri="{BB962C8B-B14F-4D97-AF65-F5344CB8AC3E}">
        <p14:creationId xmlns:p14="http://schemas.microsoft.com/office/powerpoint/2010/main" val="254556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lvl="1"/>
            <a:r>
              <a:rPr lang="en-US" sz="2400" dirty="0" smtClean="0"/>
              <a:t>Background</a:t>
            </a:r>
          </a:p>
          <a:p>
            <a:pPr lvl="1"/>
            <a:r>
              <a:rPr lang="en-US" sz="2400" dirty="0" smtClean="0"/>
              <a:t>Concerns</a:t>
            </a:r>
          </a:p>
          <a:p>
            <a:pPr lvl="1"/>
            <a:r>
              <a:rPr lang="en-US" sz="2400" dirty="0" smtClean="0"/>
              <a:t>Implementation</a:t>
            </a:r>
          </a:p>
          <a:p>
            <a:pPr lvl="1"/>
            <a:r>
              <a:rPr lang="en-US" sz="2400" dirty="0" smtClean="0"/>
              <a:t>Integrations</a:t>
            </a:r>
          </a:p>
          <a:p>
            <a:pPr lvl="1"/>
            <a:r>
              <a:rPr lang="en-US" sz="2400" dirty="0" smtClean="0"/>
              <a:t>Command-line tools</a:t>
            </a:r>
          </a:p>
          <a:p>
            <a:pPr lvl="1"/>
            <a:r>
              <a:rPr lang="en-US" sz="2400" dirty="0" smtClean="0"/>
              <a:t>Future</a:t>
            </a:r>
          </a:p>
        </p:txBody>
      </p:sp>
      <p:sp>
        <p:nvSpPr>
          <p:cNvPr id="6" name="Footer Placeholder 5"/>
          <p:cNvSpPr>
            <a:spLocks noGrp="1"/>
          </p:cNvSpPr>
          <p:nvPr>
            <p:ph type="ftr" sz="quarter" idx="11"/>
          </p:nvPr>
        </p:nvSpPr>
        <p:spPr/>
        <p:txBody>
          <a:bodyPr/>
          <a:lstStyle/>
          <a:p>
            <a:r>
              <a:rPr lang="en-US" dirty="0"/>
              <a:t>RT usage in CSCF and MFCF</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2</a:t>
            </a:fld>
            <a:endParaRPr lang="en-US" dirty="0"/>
          </a:p>
        </p:txBody>
      </p:sp>
    </p:spTree>
    <p:extLst>
      <p:ext uri="{BB962C8B-B14F-4D97-AF65-F5344CB8AC3E}">
        <p14:creationId xmlns:p14="http://schemas.microsoft.com/office/powerpoint/2010/main" val="25348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many years, CSCF (and MFCF before that) has been using a customized version of RT which we eventually called “ST” (RT</a:t>
            </a:r>
            <a:r>
              <a:rPr lang="en-US" baseline="30000" dirty="0" smtClean="0"/>
              <a:t>++</a:t>
            </a:r>
            <a:r>
              <a:rPr lang="en-US" dirty="0" smtClean="0"/>
              <a:t>, get it?) for “Service Tracker”</a:t>
            </a:r>
          </a:p>
          <a:p>
            <a:r>
              <a:rPr lang="en-US" dirty="0"/>
              <a:t>In May 2016 we decided to investigate making the switch from our highly-customized ST and move to the campus standard RT, with an aim to go live in May 2017</a:t>
            </a:r>
          </a:p>
          <a:p>
            <a:r>
              <a:rPr lang="en-US" dirty="0" smtClean="0"/>
              <a:t>Motivation to move:</a:t>
            </a:r>
          </a:p>
          <a:p>
            <a:pPr lvl="1"/>
            <a:r>
              <a:rPr lang="en-US" dirty="0" smtClean="0"/>
              <a:t>ST primarily maintained by Bill Ince, who retired</a:t>
            </a:r>
          </a:p>
          <a:p>
            <a:pPr lvl="1"/>
            <a:r>
              <a:rPr lang="en-US" dirty="0" smtClean="0"/>
              <a:t>No longer wanted to maintain/develop this custom application</a:t>
            </a:r>
          </a:p>
          <a:p>
            <a:pPr lvl="1"/>
            <a:r>
              <a:rPr lang="en-US" dirty="0" smtClean="0"/>
              <a:t>Benefits of integration with IST and other Service organizations around campus</a:t>
            </a:r>
          </a:p>
          <a:p>
            <a:pPr lvl="1"/>
            <a:r>
              <a:rPr lang="en-US" dirty="0" smtClean="0"/>
              <a:t>Contribute future development to the open source community</a:t>
            </a:r>
          </a:p>
          <a:p>
            <a:r>
              <a:rPr lang="en-US" dirty="0" smtClean="0"/>
              <a:t>Created a Project Plan, with Daniel Allen as lead:</a:t>
            </a:r>
          </a:p>
          <a:p>
            <a:pPr lvl="1"/>
            <a:r>
              <a:rPr lang="en-US" dirty="0">
                <a:hlinkClick r:id="rId2"/>
              </a:rPr>
              <a:t>https://</a:t>
            </a:r>
            <a:r>
              <a:rPr lang="en-US" dirty="0" smtClean="0">
                <a:hlinkClick r:id="rId2"/>
              </a:rPr>
              <a:t>cs.uwaterloo.ca/twiki/view/CF/STToRTInvestigation</a:t>
            </a:r>
            <a:endParaRPr lang="en-US" dirty="0" smtClean="0"/>
          </a:p>
          <a:p>
            <a:pPr lvl="1"/>
            <a:endParaRPr lang="en-US" dirty="0"/>
          </a:p>
        </p:txBody>
      </p:sp>
      <p:sp>
        <p:nvSpPr>
          <p:cNvPr id="6" name="Footer Placeholder 5"/>
          <p:cNvSpPr>
            <a:spLocks noGrp="1"/>
          </p:cNvSpPr>
          <p:nvPr>
            <p:ph type="ftr" sz="quarter" idx="11"/>
          </p:nvPr>
        </p:nvSpPr>
        <p:spPr/>
        <p:txBody>
          <a:bodyPr/>
          <a:lstStyle/>
          <a:p>
            <a:r>
              <a:rPr lang="en-US" dirty="0"/>
              <a:t>RT usage in CSCF and MFCF</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3</a:t>
            </a:fld>
            <a:endParaRPr lang="en-US" dirty="0"/>
          </a:p>
        </p:txBody>
      </p:sp>
    </p:spTree>
    <p:extLst>
      <p:ext uri="{BB962C8B-B14F-4D97-AF65-F5344CB8AC3E}">
        <p14:creationId xmlns:p14="http://schemas.microsoft.com/office/powerpoint/2010/main" val="335549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t>Identified a number of </a:t>
            </a:r>
            <a:r>
              <a:rPr lang="en-US" dirty="0" smtClean="0">
                <a:hlinkClick r:id="rId2"/>
              </a:rPr>
              <a:t>critical factors</a:t>
            </a:r>
            <a:r>
              <a:rPr lang="en-US" dirty="0" smtClean="0"/>
              <a:t>:</a:t>
            </a:r>
          </a:p>
          <a:p>
            <a:pPr lvl="1"/>
            <a:r>
              <a:rPr lang="en-US" dirty="0" smtClean="0"/>
              <a:t>Time tracking – Research staff, in particular, required time-tracking in order to bill clients</a:t>
            </a:r>
          </a:p>
          <a:p>
            <a:pPr lvl="1"/>
            <a:r>
              <a:rPr lang="en-US" dirty="0" smtClean="0"/>
              <a:t>Searching (</a:t>
            </a:r>
            <a:r>
              <a:rPr lang="en-US" dirty="0" smtClean="0">
                <a:hlinkClick r:id="rId3"/>
              </a:rPr>
              <a:t>the “Run On” Sentence</a:t>
            </a:r>
            <a:r>
              <a:rPr lang="en-US" dirty="0" smtClean="0"/>
              <a:t>) – a highly developed and useful tool for searching</a:t>
            </a:r>
          </a:p>
          <a:p>
            <a:pPr lvl="1"/>
            <a:r>
              <a:rPr lang="en-US" dirty="0" smtClean="0"/>
              <a:t>Permissions – the ability to search across RTs created by other staff</a:t>
            </a:r>
          </a:p>
          <a:p>
            <a:pPr lvl="1"/>
            <a:r>
              <a:rPr lang="en-US" dirty="0" smtClean="0"/>
              <a:t>Roles – we had differences in how we assigned roles (Responsible, multiple owners)</a:t>
            </a:r>
          </a:p>
          <a:p>
            <a:pPr lvl="1"/>
            <a:r>
              <a:rPr lang="en-US" dirty="0" smtClean="0"/>
              <a:t>Summary – we like having a summary field</a:t>
            </a:r>
          </a:p>
          <a:p>
            <a:pPr lvl="1"/>
            <a:r>
              <a:rPr lang="en-US" dirty="0" smtClean="0"/>
              <a:t>Item dependencies and see/see-also references</a:t>
            </a:r>
          </a:p>
          <a:p>
            <a:pPr lvl="1"/>
            <a:r>
              <a:rPr lang="en-US" dirty="0" smtClean="0"/>
              <a:t>Updating items via email, including attachments</a:t>
            </a:r>
          </a:p>
          <a:p>
            <a:pPr lvl="1"/>
            <a:r>
              <a:rPr lang="en-US" dirty="0" smtClean="0"/>
              <a:t>Custom integrations – with our inventory and subscription systems</a:t>
            </a:r>
          </a:p>
          <a:p>
            <a:pPr lvl="1"/>
            <a:r>
              <a:rPr lang="en-US" dirty="0" smtClean="0"/>
              <a:t>Batch record creation – we had a sophisticated tool for bulk creation of ST items as dependencies</a:t>
            </a:r>
          </a:p>
          <a:p>
            <a:pPr lvl="1"/>
            <a:endParaRPr lang="en-US" dirty="0"/>
          </a:p>
        </p:txBody>
      </p:sp>
      <p:sp>
        <p:nvSpPr>
          <p:cNvPr id="6" name="Footer Placeholder 5"/>
          <p:cNvSpPr>
            <a:spLocks noGrp="1"/>
          </p:cNvSpPr>
          <p:nvPr>
            <p:ph type="ftr" sz="quarter" idx="11"/>
          </p:nvPr>
        </p:nvSpPr>
        <p:spPr/>
        <p:txBody>
          <a:bodyPr/>
          <a:lstStyle/>
          <a:p>
            <a:r>
              <a:rPr lang="en-US" dirty="0"/>
              <a:t>RT usage in CSCF and MFCF</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4</a:t>
            </a:fld>
            <a:endParaRPr lang="en-US" dirty="0"/>
          </a:p>
        </p:txBody>
      </p:sp>
    </p:spTree>
    <p:extLst>
      <p:ext uri="{BB962C8B-B14F-4D97-AF65-F5344CB8AC3E}">
        <p14:creationId xmlns:p14="http://schemas.microsoft.com/office/powerpoint/2010/main" val="9201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 timeline</a:t>
            </a:r>
            <a:endParaRPr lang="en-US" dirty="0"/>
          </a:p>
        </p:txBody>
      </p:sp>
      <p:sp>
        <p:nvSpPr>
          <p:cNvPr id="3" name="Content Placeholder 2"/>
          <p:cNvSpPr>
            <a:spLocks noGrp="1"/>
          </p:cNvSpPr>
          <p:nvPr>
            <p:ph idx="1"/>
          </p:nvPr>
        </p:nvSpPr>
        <p:spPr/>
        <p:txBody>
          <a:bodyPr/>
          <a:lstStyle/>
          <a:p>
            <a:pPr lvl="1"/>
            <a:r>
              <a:rPr lang="en-US" dirty="0" smtClean="0"/>
              <a:t>Fall 2016 - Reviewed the critical factors and determined that there were no “show-stoppers”</a:t>
            </a:r>
          </a:p>
          <a:p>
            <a:pPr lvl="1"/>
            <a:r>
              <a:rPr lang="en-US" dirty="0" smtClean="0"/>
              <a:t>Winter 2017 – worked with IST (Lisa, Jeff and Jennifer) to create CSCF Queues and custom fields, worked on integrations (Daniel), trained CSCF and MFCF staff.  Worked on closing as many outstanding STs as possible</a:t>
            </a:r>
          </a:p>
          <a:p>
            <a:pPr lvl="1"/>
            <a:r>
              <a:rPr lang="en-US" dirty="0" smtClean="0"/>
              <a:t>May 2017 – all new jobs for CSCF created via RT.  ST still available to update (and close) jobs</a:t>
            </a:r>
          </a:p>
          <a:p>
            <a:pPr lvl="1"/>
            <a:r>
              <a:rPr lang="en-US" dirty="0" smtClean="0"/>
              <a:t>July 2017 – MFCF changed over to RT</a:t>
            </a:r>
          </a:p>
          <a:p>
            <a:pPr lvl="1"/>
            <a:endParaRPr lang="en-US" dirty="0"/>
          </a:p>
        </p:txBody>
      </p:sp>
      <p:sp>
        <p:nvSpPr>
          <p:cNvPr id="6" name="Footer Placeholder 5"/>
          <p:cNvSpPr>
            <a:spLocks noGrp="1"/>
          </p:cNvSpPr>
          <p:nvPr>
            <p:ph type="ftr" sz="quarter" idx="11"/>
          </p:nvPr>
        </p:nvSpPr>
        <p:spPr/>
        <p:txBody>
          <a:bodyPr/>
          <a:lstStyle/>
          <a:p>
            <a:r>
              <a:rPr lang="en-US" dirty="0"/>
              <a:t>RT usage in CSCF and MFCF</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5</a:t>
            </a:fld>
            <a:endParaRPr lang="en-US" dirty="0"/>
          </a:p>
        </p:txBody>
      </p:sp>
    </p:spTree>
    <p:extLst>
      <p:ext uri="{BB962C8B-B14F-4D97-AF65-F5344CB8AC3E}">
        <p14:creationId xmlns:p14="http://schemas.microsoft.com/office/powerpoint/2010/main" val="152840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 resolution of concerns</a:t>
            </a:r>
            <a:endParaRPr lang="en-US" dirty="0"/>
          </a:p>
        </p:txBody>
      </p:sp>
      <p:sp>
        <p:nvSpPr>
          <p:cNvPr id="3" name="Content Placeholder 2"/>
          <p:cNvSpPr>
            <a:spLocks noGrp="1"/>
          </p:cNvSpPr>
          <p:nvPr>
            <p:ph idx="1"/>
          </p:nvPr>
        </p:nvSpPr>
        <p:spPr/>
        <p:txBody>
          <a:bodyPr>
            <a:normAutofit fontScale="77500" lnSpcReduction="20000"/>
          </a:bodyPr>
          <a:lstStyle/>
          <a:p>
            <a:pPr lvl="1"/>
            <a:r>
              <a:rPr lang="en-US" dirty="0" smtClean="0"/>
              <a:t>Time </a:t>
            </a:r>
            <a:r>
              <a:rPr lang="en-US" dirty="0"/>
              <a:t>tracking – </a:t>
            </a:r>
            <a:r>
              <a:rPr lang="en-US" dirty="0" smtClean="0"/>
              <a:t>time worked, already available.  Daniel wrote code to total time worked across all RTs and STs allowing us to continue updating work in both systems as needed</a:t>
            </a:r>
            <a:endParaRPr lang="en-US" dirty="0"/>
          </a:p>
          <a:p>
            <a:pPr lvl="1"/>
            <a:r>
              <a:rPr lang="en-US" dirty="0" smtClean="0"/>
              <a:t>Searching – the search capabilities were deemed sufficiently useful.  The quick search and the use of “Any” keyword helped a lot</a:t>
            </a:r>
            <a:endParaRPr lang="en-US" dirty="0"/>
          </a:p>
          <a:p>
            <a:pPr lvl="1"/>
            <a:r>
              <a:rPr lang="en-US" dirty="0"/>
              <a:t>Permissions – </a:t>
            </a:r>
            <a:r>
              <a:rPr lang="en-US" dirty="0" smtClean="0"/>
              <a:t>CSCF and MFCF queues are completely searchable by all staff.  Other Client Services queues were also opened up</a:t>
            </a:r>
            <a:endParaRPr lang="en-US" dirty="0"/>
          </a:p>
          <a:p>
            <a:pPr lvl="1"/>
            <a:r>
              <a:rPr lang="en-US" dirty="0"/>
              <a:t>Roles – </a:t>
            </a:r>
            <a:r>
              <a:rPr lang="en-US" dirty="0" smtClean="0"/>
              <a:t>we added custom roles in RT 4.4 (Accountable and Supporting).  CSCF has since decided to stop using them as they don’t move neatly between queues</a:t>
            </a:r>
          </a:p>
          <a:p>
            <a:pPr lvl="1"/>
            <a:r>
              <a:rPr lang="en-US" dirty="0" smtClean="0"/>
              <a:t>Summary – added a Wiki field for Summary</a:t>
            </a:r>
            <a:endParaRPr lang="en-US" dirty="0"/>
          </a:p>
          <a:p>
            <a:pPr lvl="1"/>
            <a:r>
              <a:rPr lang="en-US" dirty="0"/>
              <a:t>Item dependencies and see/see-also </a:t>
            </a:r>
            <a:r>
              <a:rPr lang="en-US" dirty="0" smtClean="0"/>
              <a:t>references – existing feature, so no problem</a:t>
            </a:r>
            <a:endParaRPr lang="en-US" dirty="0"/>
          </a:p>
          <a:p>
            <a:pPr lvl="1"/>
            <a:r>
              <a:rPr lang="en-US" dirty="0"/>
              <a:t>Updating items via email, including </a:t>
            </a:r>
            <a:r>
              <a:rPr lang="en-US" dirty="0" smtClean="0"/>
              <a:t>attachments – also existing feature somewhat different – some advantages and disadvantages but generally ok.  Cannot access attachments as a file mount as with ST</a:t>
            </a:r>
            <a:endParaRPr lang="en-US" dirty="0"/>
          </a:p>
          <a:p>
            <a:pPr lvl="1"/>
            <a:r>
              <a:rPr lang="en-US" dirty="0"/>
              <a:t>Custom integrations – </a:t>
            </a:r>
            <a:r>
              <a:rPr lang="en-US" dirty="0" smtClean="0"/>
              <a:t>see next page</a:t>
            </a:r>
            <a:endParaRPr lang="en-US" dirty="0"/>
          </a:p>
          <a:p>
            <a:pPr lvl="1"/>
            <a:r>
              <a:rPr lang="en-US" dirty="0"/>
              <a:t>Batch record creation – </a:t>
            </a:r>
            <a:r>
              <a:rPr lang="en-US" dirty="0" smtClean="0"/>
              <a:t>command-line tools solved this problem!</a:t>
            </a:r>
            <a:endParaRPr lang="en-US" dirty="0"/>
          </a:p>
          <a:p>
            <a:pPr lvl="1"/>
            <a:endParaRPr lang="en-US" dirty="0"/>
          </a:p>
        </p:txBody>
      </p:sp>
      <p:sp>
        <p:nvSpPr>
          <p:cNvPr id="6" name="Footer Placeholder 5"/>
          <p:cNvSpPr>
            <a:spLocks noGrp="1"/>
          </p:cNvSpPr>
          <p:nvPr>
            <p:ph type="ftr" sz="quarter" idx="11"/>
          </p:nvPr>
        </p:nvSpPr>
        <p:spPr/>
        <p:txBody>
          <a:bodyPr/>
          <a:lstStyle/>
          <a:p>
            <a:r>
              <a:rPr lang="en-US" dirty="0"/>
              <a:t>RT usage in CSCF and MFCF</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6</a:t>
            </a:fld>
            <a:endParaRPr lang="en-US" dirty="0"/>
          </a:p>
        </p:txBody>
      </p:sp>
    </p:spTree>
    <p:extLst>
      <p:ext uri="{BB962C8B-B14F-4D97-AF65-F5344CB8AC3E}">
        <p14:creationId xmlns:p14="http://schemas.microsoft.com/office/powerpoint/2010/main" val="263052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Integrations</a:t>
            </a:r>
            <a:endParaRPr lang="en-US" dirty="0"/>
          </a:p>
        </p:txBody>
      </p:sp>
      <p:sp>
        <p:nvSpPr>
          <p:cNvPr id="3" name="Content Placeholder 2"/>
          <p:cNvSpPr>
            <a:spLocks noGrp="1"/>
          </p:cNvSpPr>
          <p:nvPr>
            <p:ph idx="1"/>
          </p:nvPr>
        </p:nvSpPr>
        <p:spPr/>
        <p:txBody>
          <a:bodyPr>
            <a:normAutofit/>
          </a:bodyPr>
          <a:lstStyle/>
          <a:p>
            <a:pPr lvl="1"/>
            <a:r>
              <a:rPr lang="en-US" dirty="0" smtClean="0"/>
              <a:t>Time-tracking / Subscriptions:</a:t>
            </a:r>
          </a:p>
          <a:p>
            <a:pPr lvl="2"/>
            <a:r>
              <a:rPr lang="en-US" dirty="0" smtClean="0">
                <a:hlinkClick r:id="rId2"/>
              </a:rPr>
              <a:t>Utility</a:t>
            </a:r>
            <a:r>
              <a:rPr lang="en-US" dirty="0" smtClean="0"/>
              <a:t> to display time worked by a staff member </a:t>
            </a:r>
          </a:p>
          <a:p>
            <a:pPr lvl="2"/>
            <a:r>
              <a:rPr lang="en-US" dirty="0" smtClean="0"/>
              <a:t>Integrated with our </a:t>
            </a:r>
            <a:r>
              <a:rPr lang="en-US" dirty="0" smtClean="0">
                <a:hlinkClick r:id="rId3"/>
              </a:rPr>
              <a:t>Subscription System</a:t>
            </a:r>
            <a:r>
              <a:rPr lang="en-US" dirty="0" smtClean="0"/>
              <a:t>, generating </a:t>
            </a:r>
            <a:r>
              <a:rPr lang="en-US" dirty="0" smtClean="0">
                <a:hlinkClick r:id="rId4"/>
              </a:rPr>
              <a:t>Reports</a:t>
            </a:r>
            <a:r>
              <a:rPr lang="en-US" dirty="0" smtClean="0"/>
              <a:t>, and individual groups, </a:t>
            </a:r>
            <a:r>
              <a:rPr lang="en-US" dirty="0" err="1" smtClean="0"/>
              <a:t>eg</a:t>
            </a:r>
            <a:r>
              <a:rPr lang="en-US" dirty="0" smtClean="0"/>
              <a:t>: </a:t>
            </a:r>
            <a:r>
              <a:rPr lang="en-US" dirty="0" smtClean="0">
                <a:hlinkClick r:id="rId5"/>
              </a:rPr>
              <a:t>PLG</a:t>
            </a:r>
            <a:endParaRPr lang="en-US" dirty="0" smtClean="0"/>
          </a:p>
          <a:p>
            <a:pPr lvl="1"/>
            <a:r>
              <a:rPr lang="en-US" dirty="0" smtClean="0"/>
              <a:t>Inventory – custom field for machine name / barcode links to our inventory system</a:t>
            </a:r>
          </a:p>
          <a:p>
            <a:pPr lvl="2"/>
            <a:r>
              <a:rPr lang="en-US" dirty="0" err="1" smtClean="0"/>
              <a:t>Eg</a:t>
            </a:r>
            <a:r>
              <a:rPr lang="en-US" dirty="0"/>
              <a:t>: </a:t>
            </a:r>
            <a:r>
              <a:rPr lang="en-US" dirty="0">
                <a:hlinkClick r:id="rId6"/>
              </a:rPr>
              <a:t>https://</a:t>
            </a:r>
            <a:r>
              <a:rPr lang="en-US" dirty="0" smtClean="0">
                <a:hlinkClick r:id="rId6"/>
              </a:rPr>
              <a:t>rt.uwaterloo.ca/Ticket/Display.html?id=705732</a:t>
            </a:r>
            <a:r>
              <a:rPr lang="en-US" dirty="0" smtClean="0"/>
              <a:t> </a:t>
            </a:r>
          </a:p>
          <a:p>
            <a:pPr lvl="3"/>
            <a:r>
              <a:rPr lang="en-US" dirty="0" smtClean="0"/>
              <a:t>(Note links by machine name barcode, and subscription code)</a:t>
            </a:r>
          </a:p>
          <a:p>
            <a:pPr lvl="1"/>
            <a:endParaRPr lang="en-US" dirty="0" smtClean="0"/>
          </a:p>
        </p:txBody>
      </p:sp>
      <p:sp>
        <p:nvSpPr>
          <p:cNvPr id="6" name="Footer Placeholder 5"/>
          <p:cNvSpPr>
            <a:spLocks noGrp="1"/>
          </p:cNvSpPr>
          <p:nvPr>
            <p:ph type="ftr" sz="quarter" idx="11"/>
          </p:nvPr>
        </p:nvSpPr>
        <p:spPr/>
        <p:txBody>
          <a:bodyPr/>
          <a:lstStyle/>
          <a:p>
            <a:r>
              <a:rPr lang="en-US" dirty="0"/>
              <a:t>RT usage in CSCF and MFCF</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7</a:t>
            </a:fld>
            <a:endParaRPr lang="en-US" dirty="0"/>
          </a:p>
        </p:txBody>
      </p:sp>
    </p:spTree>
    <p:extLst>
      <p:ext uri="{BB962C8B-B14F-4D97-AF65-F5344CB8AC3E}">
        <p14:creationId xmlns:p14="http://schemas.microsoft.com/office/powerpoint/2010/main" val="211110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Dependency/batch creation - ST</a:t>
            </a:r>
            <a:endParaRPr lang="en-US" dirty="0"/>
          </a:p>
        </p:txBody>
      </p:sp>
      <p:sp>
        <p:nvSpPr>
          <p:cNvPr id="3" name="Content Placeholder 2"/>
          <p:cNvSpPr>
            <a:spLocks noGrp="1"/>
          </p:cNvSpPr>
          <p:nvPr>
            <p:ph idx="1"/>
          </p:nvPr>
        </p:nvSpPr>
        <p:spPr/>
        <p:txBody>
          <a:bodyPr>
            <a:normAutofit fontScale="40000" lnSpcReduction="20000"/>
          </a:bodyPr>
          <a:lstStyle/>
          <a:p>
            <a:pPr lvl="1"/>
            <a:r>
              <a:rPr lang="en-US" sz="4500" dirty="0" smtClean="0">
                <a:hlinkClick r:id="rId2"/>
              </a:rPr>
              <a:t>Tool in ST </a:t>
            </a:r>
            <a:r>
              <a:rPr lang="en-US" sz="4500" dirty="0" smtClean="0"/>
              <a:t>to create tree-structure of dependencies, </a:t>
            </a:r>
            <a:r>
              <a:rPr lang="en-US" sz="4500" dirty="0" err="1" smtClean="0"/>
              <a:t>eg</a:t>
            </a:r>
            <a:r>
              <a:rPr lang="en-US" sz="4500" dirty="0" smtClean="0"/>
              <a:t>:</a:t>
            </a:r>
          </a:p>
          <a:p>
            <a:pPr lvl="1">
              <a:lnSpc>
                <a:spcPct val="120000"/>
              </a:lnSpc>
              <a:spcBef>
                <a:spcPts val="0"/>
              </a:spcBef>
              <a:spcAft>
                <a:spcPts val="0"/>
              </a:spcAft>
            </a:pPr>
            <a:r>
              <a:rPr lang="en-US" sz="4500" dirty="0"/>
              <a:t>Fall 2016 – </a:t>
            </a:r>
            <a:r>
              <a:rPr lang="en-US" sz="4500" dirty="0" smtClean="0">
                <a:hlinkClick r:id="rId3"/>
              </a:rPr>
              <a:t>ST#106458</a:t>
            </a:r>
            <a:r>
              <a:rPr lang="en-US" sz="4500" dirty="0" smtClean="0"/>
              <a:t>   - </a:t>
            </a:r>
            <a:r>
              <a:rPr lang="en-US" sz="4500" dirty="0" smtClean="0">
                <a:hlinkClick r:id="rId4"/>
              </a:rPr>
              <a:t>Spreadsheet</a:t>
            </a:r>
            <a:r>
              <a:rPr lang="en-US" sz="4500" dirty="0" smtClean="0"/>
              <a:t> to generate the ST dependency text</a:t>
            </a:r>
            <a:br>
              <a:rPr lang="en-US" sz="4500" dirty="0" smtClean="0"/>
            </a:br>
            <a:endParaRPr lang="en-US" sz="4500" dirty="0" smtClean="0"/>
          </a:p>
          <a:p>
            <a:pPr marL="457200" lvl="1" indent="0">
              <a:lnSpc>
                <a:spcPct val="120000"/>
              </a:lnSpc>
              <a:spcBef>
                <a:spcPts val="0"/>
              </a:spcBef>
              <a:spcAft>
                <a:spcPts val="0"/>
              </a:spcAft>
              <a:buNone/>
            </a:pPr>
            <a:r>
              <a:rPr lang="en-US" sz="4800" dirty="0"/>
              <a:t>[Fall2016] Install School Laptop for </a:t>
            </a:r>
            <a:r>
              <a:rPr lang="en-US" sz="4800" dirty="0" err="1"/>
              <a:t>MMath</a:t>
            </a:r>
            <a:r>
              <a:rPr lang="en-US" sz="4800" dirty="0"/>
              <a:t> student Ali </a:t>
            </a:r>
            <a:r>
              <a:rPr lang="en-US" sz="4800" dirty="0" err="1"/>
              <a:t>Abbassi</a:t>
            </a:r>
            <a:r>
              <a:rPr lang="en-US" sz="4800" dirty="0"/>
              <a:t> (</a:t>
            </a:r>
            <a:r>
              <a:rPr lang="en-US" sz="4800" dirty="0" err="1"/>
              <a:t>aabbassi</a:t>
            </a:r>
            <a:r>
              <a:rPr lang="en-US" sz="4800" dirty="0"/>
              <a:t>) Supervisor: Day, Nancy</a:t>
            </a:r>
          </a:p>
          <a:p>
            <a:pPr marL="457200" lvl="1" indent="0">
              <a:lnSpc>
                <a:spcPct val="120000"/>
              </a:lnSpc>
              <a:spcBef>
                <a:spcPts val="0"/>
              </a:spcBef>
              <a:spcAft>
                <a:spcPts val="0"/>
              </a:spcAft>
              <a:buNone/>
            </a:pPr>
            <a:r>
              <a:rPr lang="en-US" sz="4800" dirty="0"/>
              <a:t>| responsible: </a:t>
            </a:r>
            <a:r>
              <a:rPr lang="en-US" sz="4800" dirty="0" err="1"/>
              <a:t>rgarcia</a:t>
            </a:r>
            <a:endParaRPr lang="en-US" sz="4800" dirty="0"/>
          </a:p>
          <a:p>
            <a:pPr marL="457200" lvl="1" indent="0">
              <a:lnSpc>
                <a:spcPct val="120000"/>
              </a:lnSpc>
              <a:spcBef>
                <a:spcPts val="0"/>
              </a:spcBef>
              <a:spcAft>
                <a:spcPts val="0"/>
              </a:spcAft>
              <a:buNone/>
            </a:pPr>
            <a:r>
              <a:rPr lang="en-US" sz="4800" dirty="0"/>
              <a:t>| owner: </a:t>
            </a:r>
            <a:r>
              <a:rPr lang="en-US" sz="4800" dirty="0" err="1"/>
              <a:t>pbeldows</a:t>
            </a:r>
            <a:r>
              <a:rPr lang="en-US" sz="4800" dirty="0"/>
              <a:t> </a:t>
            </a:r>
            <a:r>
              <a:rPr lang="en-US" sz="4800" dirty="0" err="1"/>
              <a:t>rgarcia</a:t>
            </a:r>
            <a:r>
              <a:rPr lang="en-US" sz="4800" dirty="0"/>
              <a:t> lfolland</a:t>
            </a:r>
          </a:p>
          <a:p>
            <a:pPr marL="457200" lvl="1" indent="0">
              <a:lnSpc>
                <a:spcPct val="120000"/>
              </a:lnSpc>
              <a:spcBef>
                <a:spcPts val="0"/>
              </a:spcBef>
              <a:spcAft>
                <a:spcPts val="0"/>
              </a:spcAft>
              <a:buNone/>
            </a:pPr>
            <a:r>
              <a:rPr lang="en-US" sz="4800" dirty="0"/>
              <a:t>| </a:t>
            </a:r>
            <a:r>
              <a:rPr lang="en-US" sz="4800" dirty="0" err="1"/>
              <a:t>subscription_code</a:t>
            </a:r>
            <a:r>
              <a:rPr lang="en-US" sz="4800" dirty="0"/>
              <a:t>: </a:t>
            </a:r>
            <a:r>
              <a:rPr lang="en-US" sz="4800" dirty="0" err="1"/>
              <a:t>sc-watform</a:t>
            </a:r>
            <a:endParaRPr lang="en-US" sz="4800" dirty="0"/>
          </a:p>
          <a:p>
            <a:pPr marL="457200" lvl="1" indent="0">
              <a:lnSpc>
                <a:spcPct val="120000"/>
              </a:lnSpc>
              <a:spcBef>
                <a:spcPts val="0"/>
              </a:spcBef>
              <a:spcAft>
                <a:spcPts val="0"/>
              </a:spcAft>
              <a:buNone/>
            </a:pPr>
            <a:r>
              <a:rPr lang="en-US" sz="4800" dirty="0"/>
              <a:t>| summary:  Supervisor: Day, Nancy  Room: DC 25551B"</a:t>
            </a:r>
          </a:p>
          <a:p>
            <a:pPr marL="457200" lvl="1" indent="0">
              <a:lnSpc>
                <a:spcPct val="120000"/>
              </a:lnSpc>
              <a:spcBef>
                <a:spcPts val="0"/>
              </a:spcBef>
              <a:spcAft>
                <a:spcPts val="0"/>
              </a:spcAft>
              <a:buNone/>
            </a:pPr>
            <a:r>
              <a:rPr lang="en-US" sz="4800" dirty="0"/>
              <a:t>[Fall2016] Install School PC for </a:t>
            </a:r>
            <a:r>
              <a:rPr lang="en-US" sz="4800" dirty="0" err="1"/>
              <a:t>MMath</a:t>
            </a:r>
            <a:r>
              <a:rPr lang="en-US" sz="4800" dirty="0"/>
              <a:t> student Ali </a:t>
            </a:r>
            <a:r>
              <a:rPr lang="en-US" sz="4800" dirty="0" err="1"/>
              <a:t>Aminian</a:t>
            </a:r>
            <a:r>
              <a:rPr lang="en-US" sz="4800" dirty="0"/>
              <a:t> (a2aminia) Supervisor: Boutaba, Raouf</a:t>
            </a:r>
          </a:p>
          <a:p>
            <a:pPr marL="457200" lvl="1" indent="0">
              <a:lnSpc>
                <a:spcPct val="120000"/>
              </a:lnSpc>
              <a:spcBef>
                <a:spcPts val="0"/>
              </a:spcBef>
              <a:spcAft>
                <a:spcPts val="0"/>
              </a:spcAft>
              <a:buNone/>
            </a:pPr>
            <a:r>
              <a:rPr lang="en-US" sz="4800" dirty="0"/>
              <a:t>| responsible: </a:t>
            </a:r>
            <a:r>
              <a:rPr lang="en-US" sz="4800" dirty="0" err="1"/>
              <a:t>rgarcia</a:t>
            </a:r>
            <a:endParaRPr lang="en-US" sz="4800" dirty="0"/>
          </a:p>
          <a:p>
            <a:pPr marL="457200" lvl="1" indent="0">
              <a:lnSpc>
                <a:spcPct val="120000"/>
              </a:lnSpc>
              <a:spcBef>
                <a:spcPts val="0"/>
              </a:spcBef>
              <a:spcAft>
                <a:spcPts val="0"/>
              </a:spcAft>
              <a:buNone/>
            </a:pPr>
            <a:r>
              <a:rPr lang="en-US" sz="4800" dirty="0"/>
              <a:t>| owner: </a:t>
            </a:r>
            <a:r>
              <a:rPr lang="en-US" sz="4800" dirty="0" err="1"/>
              <a:t>pbeldows</a:t>
            </a:r>
            <a:r>
              <a:rPr lang="en-US" sz="4800" dirty="0"/>
              <a:t> </a:t>
            </a:r>
            <a:r>
              <a:rPr lang="en-US" sz="4800" dirty="0" err="1"/>
              <a:t>rgarcia</a:t>
            </a:r>
            <a:r>
              <a:rPr lang="en-US" sz="4800" dirty="0"/>
              <a:t> lfolland</a:t>
            </a:r>
          </a:p>
          <a:p>
            <a:pPr marL="457200" lvl="1" indent="0">
              <a:lnSpc>
                <a:spcPct val="120000"/>
              </a:lnSpc>
              <a:spcBef>
                <a:spcPts val="0"/>
              </a:spcBef>
              <a:spcAft>
                <a:spcPts val="0"/>
              </a:spcAft>
              <a:buNone/>
            </a:pPr>
            <a:r>
              <a:rPr lang="en-US" sz="4800" dirty="0"/>
              <a:t>| </a:t>
            </a:r>
            <a:r>
              <a:rPr lang="en-US" sz="4800" dirty="0" err="1"/>
              <a:t>subscription_code</a:t>
            </a:r>
            <a:r>
              <a:rPr lang="en-US" sz="4800" dirty="0"/>
              <a:t>: </a:t>
            </a:r>
            <a:r>
              <a:rPr lang="en-US" sz="4800" dirty="0" err="1"/>
              <a:t>sc-rboutaba</a:t>
            </a:r>
            <a:endParaRPr lang="en-US" sz="4800" dirty="0"/>
          </a:p>
          <a:p>
            <a:pPr marL="457200" lvl="1" indent="0">
              <a:lnSpc>
                <a:spcPct val="120000"/>
              </a:lnSpc>
              <a:spcBef>
                <a:spcPts val="0"/>
              </a:spcBef>
              <a:spcAft>
                <a:spcPts val="0"/>
              </a:spcAft>
              <a:buNone/>
            </a:pPr>
            <a:r>
              <a:rPr lang="en-US" sz="4800" dirty="0"/>
              <a:t>| summary:  Supervisor: Boutaba, Raouf  Room: </a:t>
            </a:r>
          </a:p>
          <a:p>
            <a:pPr marL="457200" lvl="1" indent="0">
              <a:buNone/>
            </a:pPr>
            <a:r>
              <a:rPr lang="en-US" sz="3000" dirty="0" smtClean="0"/>
              <a:t>…</a:t>
            </a:r>
            <a:endParaRPr lang="en-US" sz="3000" dirty="0"/>
          </a:p>
        </p:txBody>
      </p:sp>
      <p:sp>
        <p:nvSpPr>
          <p:cNvPr id="6" name="Footer Placeholder 5"/>
          <p:cNvSpPr>
            <a:spLocks noGrp="1"/>
          </p:cNvSpPr>
          <p:nvPr>
            <p:ph type="ftr" sz="quarter" idx="11"/>
          </p:nvPr>
        </p:nvSpPr>
        <p:spPr/>
        <p:txBody>
          <a:bodyPr/>
          <a:lstStyle/>
          <a:p>
            <a:r>
              <a:rPr lang="en-US" dirty="0"/>
              <a:t>RT usage in CSCF and MFCF</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8</a:t>
            </a:fld>
            <a:endParaRPr lang="en-US" dirty="0"/>
          </a:p>
        </p:txBody>
      </p:sp>
    </p:spTree>
    <p:extLst>
      <p:ext uri="{BB962C8B-B14F-4D97-AF65-F5344CB8AC3E}">
        <p14:creationId xmlns:p14="http://schemas.microsoft.com/office/powerpoint/2010/main" val="269044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Dependency/batch creation - RT</a:t>
            </a:r>
            <a:endParaRPr lang="en-US" dirty="0"/>
          </a:p>
        </p:txBody>
      </p:sp>
      <p:sp>
        <p:nvSpPr>
          <p:cNvPr id="3" name="Content Placeholder 2"/>
          <p:cNvSpPr>
            <a:spLocks noGrp="1"/>
          </p:cNvSpPr>
          <p:nvPr>
            <p:ph idx="1"/>
          </p:nvPr>
        </p:nvSpPr>
        <p:spPr/>
        <p:txBody>
          <a:bodyPr>
            <a:normAutofit fontScale="32500" lnSpcReduction="20000"/>
          </a:bodyPr>
          <a:lstStyle/>
          <a:p>
            <a:pPr lvl="1"/>
            <a:r>
              <a:rPr lang="en-US" sz="5500" dirty="0" smtClean="0">
                <a:latin typeface="Georgia" panose="02040502050405020303" pitchFamily="18" charset="0"/>
              </a:rPr>
              <a:t>Use Command-line tools in RT</a:t>
            </a:r>
          </a:p>
          <a:p>
            <a:pPr lvl="1">
              <a:lnSpc>
                <a:spcPct val="120000"/>
              </a:lnSpc>
              <a:spcBef>
                <a:spcPts val="0"/>
              </a:spcBef>
              <a:spcAft>
                <a:spcPts val="0"/>
              </a:spcAft>
            </a:pPr>
            <a:r>
              <a:rPr lang="en-US" sz="5500" dirty="0">
                <a:latin typeface="Georgia" panose="02040502050405020303" pitchFamily="18" charset="0"/>
              </a:rPr>
              <a:t>Fall </a:t>
            </a:r>
            <a:r>
              <a:rPr lang="en-US" sz="5500" dirty="0" smtClean="0">
                <a:latin typeface="Georgia" panose="02040502050405020303" pitchFamily="18" charset="0"/>
              </a:rPr>
              <a:t>2017 </a:t>
            </a:r>
            <a:r>
              <a:rPr lang="en-US" sz="5500" dirty="0">
                <a:latin typeface="Georgia" panose="02040502050405020303" pitchFamily="18" charset="0"/>
              </a:rPr>
              <a:t>– </a:t>
            </a:r>
            <a:r>
              <a:rPr lang="en-US" sz="5500" dirty="0" smtClean="0">
                <a:latin typeface="Georgia" panose="02040502050405020303" pitchFamily="18" charset="0"/>
                <a:hlinkClick r:id="rId2"/>
              </a:rPr>
              <a:t>RT#637172</a:t>
            </a:r>
            <a:r>
              <a:rPr lang="en-US" sz="5500" dirty="0" smtClean="0">
                <a:latin typeface="Georgia" panose="02040502050405020303" pitchFamily="18" charset="0"/>
              </a:rPr>
              <a:t>   - </a:t>
            </a:r>
            <a:r>
              <a:rPr lang="en-US" sz="5500" dirty="0" smtClean="0">
                <a:latin typeface="Georgia" panose="02040502050405020303" pitchFamily="18" charset="0"/>
                <a:hlinkClick r:id="rId3"/>
              </a:rPr>
              <a:t>Spreadsheet</a:t>
            </a:r>
            <a:r>
              <a:rPr lang="en-US" sz="5500" dirty="0" smtClean="0">
                <a:latin typeface="Georgia" panose="02040502050405020303" pitchFamily="18" charset="0"/>
              </a:rPr>
              <a:t> to generate the 75+ RT command lines</a:t>
            </a:r>
          </a:p>
          <a:p>
            <a:pPr marL="457200" lvl="1" indent="0">
              <a:lnSpc>
                <a:spcPct val="120000"/>
              </a:lnSpc>
              <a:spcBef>
                <a:spcPts val="0"/>
              </a:spcBef>
              <a:spcAft>
                <a:spcPts val="0"/>
              </a:spcAft>
              <a:buNone/>
            </a:pPr>
            <a:r>
              <a:rPr lang="en-US" sz="4800" dirty="0" smtClean="0"/>
              <a:t/>
            </a:r>
            <a:br>
              <a:rPr lang="en-US" sz="4800" dirty="0" smtClean="0"/>
            </a:br>
            <a:r>
              <a:rPr lang="en-US" sz="4800" dirty="0" err="1" smtClean="0"/>
              <a:t>rt</a:t>
            </a:r>
            <a:r>
              <a:rPr lang="en-US" sz="4800" dirty="0" smtClean="0"/>
              <a:t> </a:t>
            </a:r>
            <a:r>
              <a:rPr lang="en-US" sz="4800" dirty="0"/>
              <a:t>create -t ticket set queue=CSCF-RSG subject='[Fall2017] Install School Laptop for </a:t>
            </a:r>
            <a:r>
              <a:rPr lang="en-US" sz="4800" dirty="0" err="1"/>
              <a:t>MMath</a:t>
            </a:r>
            <a:r>
              <a:rPr lang="en-US" sz="4800" dirty="0"/>
              <a:t> Thesis student Abbas </a:t>
            </a:r>
            <a:r>
              <a:rPr lang="en-US" sz="4800" dirty="0" err="1"/>
              <a:t>Abou</a:t>
            </a:r>
            <a:r>
              <a:rPr lang="en-US" sz="4800" dirty="0"/>
              <a:t> </a:t>
            </a:r>
            <a:r>
              <a:rPr lang="en-US" sz="4800" dirty="0" err="1"/>
              <a:t>Daya</a:t>
            </a:r>
            <a:r>
              <a:rPr lang="en-US" sz="4800" dirty="0"/>
              <a:t> (</a:t>
            </a:r>
            <a:r>
              <a:rPr lang="en-US" sz="4800" dirty="0" err="1"/>
              <a:t>aabouday</a:t>
            </a:r>
            <a:r>
              <a:rPr lang="en-US" sz="4800" dirty="0"/>
              <a:t>) Supervisor: Boutaba, Raouf' set 'CF-Summary (Wiki)'=' Supervisor- Boutaba, Raouf ; Room - DC 3549(3)' 'CF-Subscription Code'='</a:t>
            </a:r>
            <a:r>
              <a:rPr lang="en-US" sz="4800" dirty="0" err="1"/>
              <a:t>sc-rboutaba</a:t>
            </a:r>
            <a:r>
              <a:rPr lang="en-US" sz="4800" dirty="0"/>
              <a:t>' Due='2017-09-05 17:00' priority=3 owner=</a:t>
            </a:r>
            <a:r>
              <a:rPr lang="en-US" sz="4800" dirty="0" err="1"/>
              <a:t>rgarcia</a:t>
            </a:r>
            <a:r>
              <a:rPr lang="en-US" sz="4800" dirty="0"/>
              <a:t> add </a:t>
            </a:r>
            <a:r>
              <a:rPr lang="en-US" sz="4800" dirty="0" err="1" smtClean="0"/>
              <a:t>AdminCC</a:t>
            </a:r>
            <a:r>
              <a:rPr lang="en-US" sz="4800" dirty="0" smtClean="0"/>
              <a:t>=</a:t>
            </a:r>
            <a:r>
              <a:rPr lang="en-US" sz="4800" dirty="0" err="1" smtClean="0"/>
              <a:t>lfolland,pbeldows</a:t>
            </a:r>
            <a:endParaRPr lang="en-US" sz="4800" dirty="0" smtClean="0"/>
          </a:p>
          <a:p>
            <a:pPr marL="457200" lvl="1" indent="0">
              <a:lnSpc>
                <a:spcPct val="120000"/>
              </a:lnSpc>
              <a:spcBef>
                <a:spcPts val="0"/>
              </a:spcBef>
              <a:spcAft>
                <a:spcPts val="0"/>
              </a:spcAft>
              <a:buNone/>
            </a:pPr>
            <a:endParaRPr lang="en-US" sz="4800" dirty="0" smtClean="0"/>
          </a:p>
          <a:p>
            <a:pPr marL="457200" lvl="1" indent="0">
              <a:lnSpc>
                <a:spcPct val="120000"/>
              </a:lnSpc>
              <a:spcBef>
                <a:spcPts val="0"/>
              </a:spcBef>
              <a:spcAft>
                <a:spcPts val="0"/>
              </a:spcAft>
              <a:buNone/>
            </a:pPr>
            <a:r>
              <a:rPr lang="en-US" sz="4800" dirty="0" err="1" smtClean="0"/>
              <a:t>rt</a:t>
            </a:r>
            <a:r>
              <a:rPr lang="en-US" sz="4800" dirty="0" smtClean="0"/>
              <a:t> </a:t>
            </a:r>
            <a:r>
              <a:rPr lang="en-US" sz="4800" dirty="0"/>
              <a:t>create -t ticket set queue=CSCF-RSG subject='[Fall2017] Install Course Master's lab machine for Coursework student </a:t>
            </a:r>
            <a:r>
              <a:rPr lang="en-US" sz="4800" dirty="0" err="1"/>
              <a:t>Shreesha</a:t>
            </a:r>
            <a:r>
              <a:rPr lang="en-US" sz="4800" dirty="0"/>
              <a:t> </a:t>
            </a:r>
            <a:r>
              <a:rPr lang="en-US" sz="4800" dirty="0" err="1"/>
              <a:t>Addala</a:t>
            </a:r>
            <a:r>
              <a:rPr lang="en-US" sz="4800" dirty="0"/>
              <a:t> (</a:t>
            </a:r>
            <a:r>
              <a:rPr lang="en-US" sz="4800" dirty="0" err="1"/>
              <a:t>saddala</a:t>
            </a:r>
            <a:r>
              <a:rPr lang="en-US" sz="4800" dirty="0"/>
              <a:t>) Supervisor: Director, Graduate Studies' set 'CF-Summary (Wiki)'='Supervisor - Director, Graduate Studies ; Room - DC 3335' 'CF-Subscription Code'='0' Due='2017-09-05 17:00' priority=3 owner=</a:t>
            </a:r>
            <a:r>
              <a:rPr lang="en-US" sz="4800" dirty="0" err="1"/>
              <a:t>cscfhelp</a:t>
            </a:r>
            <a:r>
              <a:rPr lang="en-US" sz="4800" dirty="0"/>
              <a:t> add </a:t>
            </a:r>
            <a:r>
              <a:rPr lang="en-US" sz="4800" dirty="0" err="1"/>
              <a:t>AdminCC</a:t>
            </a:r>
            <a:r>
              <a:rPr lang="en-US" sz="4800" dirty="0"/>
              <a:t>=</a:t>
            </a:r>
            <a:r>
              <a:rPr lang="en-US" sz="4800" dirty="0" err="1"/>
              <a:t>lfolland,pbeldows</a:t>
            </a:r>
            <a:endParaRPr lang="en-US" sz="4800" dirty="0"/>
          </a:p>
          <a:p>
            <a:pPr marL="457200" lvl="1" indent="0">
              <a:lnSpc>
                <a:spcPct val="120000"/>
              </a:lnSpc>
              <a:spcBef>
                <a:spcPts val="0"/>
              </a:spcBef>
              <a:spcAft>
                <a:spcPts val="0"/>
              </a:spcAft>
              <a:buNone/>
            </a:pPr>
            <a:endParaRPr lang="en-US" sz="4800" dirty="0" smtClean="0"/>
          </a:p>
          <a:p>
            <a:pPr marL="457200" lvl="1" indent="0">
              <a:lnSpc>
                <a:spcPct val="120000"/>
              </a:lnSpc>
              <a:spcBef>
                <a:spcPts val="0"/>
              </a:spcBef>
              <a:spcAft>
                <a:spcPts val="0"/>
              </a:spcAft>
              <a:buNone/>
            </a:pPr>
            <a:r>
              <a:rPr lang="en-US" sz="4800" dirty="0" err="1" smtClean="0"/>
              <a:t>rt</a:t>
            </a:r>
            <a:r>
              <a:rPr lang="en-US" sz="4800" dirty="0" smtClean="0"/>
              <a:t> </a:t>
            </a:r>
            <a:r>
              <a:rPr lang="en-US" sz="4800" dirty="0"/>
              <a:t>create -t ticket set queue=CSCF-RSG subject='[Fall2017] Install Thin Client for </a:t>
            </a:r>
            <a:r>
              <a:rPr lang="en-US" sz="4800" dirty="0" err="1"/>
              <a:t>MMath</a:t>
            </a:r>
            <a:r>
              <a:rPr lang="en-US" sz="4800" dirty="0"/>
              <a:t> Thesis student </a:t>
            </a:r>
            <a:r>
              <a:rPr lang="en-US" sz="4800" dirty="0" err="1"/>
              <a:t>Sushant</a:t>
            </a:r>
            <a:r>
              <a:rPr lang="en-US" sz="4800" dirty="0"/>
              <a:t> Agarwal </a:t>
            </a:r>
            <a:endParaRPr lang="en-US" sz="4800" dirty="0" smtClean="0"/>
          </a:p>
          <a:p>
            <a:pPr marL="457200" lvl="1" indent="0">
              <a:lnSpc>
                <a:spcPct val="120000"/>
              </a:lnSpc>
              <a:spcBef>
                <a:spcPts val="0"/>
              </a:spcBef>
              <a:spcAft>
                <a:spcPts val="0"/>
              </a:spcAft>
              <a:buNone/>
            </a:pPr>
            <a:r>
              <a:rPr lang="en-US" sz="4800" dirty="0" smtClean="0"/>
              <a:t>(</a:t>
            </a:r>
            <a:r>
              <a:rPr lang="en-US" sz="4800" dirty="0"/>
              <a:t>s34agarw) Supervisor -  Nishimura, Naomi' set 'CF-Summary (Wiki)'='Supervisor: Nishimura, Naomi ; Room - DC 2569(5)' 'CF-Subscription Code'='</a:t>
            </a:r>
            <a:r>
              <a:rPr lang="en-US" sz="4800" dirty="0" err="1"/>
              <a:t>sc-nishi</a:t>
            </a:r>
            <a:r>
              <a:rPr lang="en-US" sz="4800" dirty="0"/>
              <a:t>' Due='2017-09-05 17:00' priority=3 owner=</a:t>
            </a:r>
            <a:r>
              <a:rPr lang="en-US" sz="4800" dirty="0" err="1"/>
              <a:t>gboerke</a:t>
            </a:r>
            <a:r>
              <a:rPr lang="en-US" sz="4800" dirty="0"/>
              <a:t> add </a:t>
            </a:r>
            <a:r>
              <a:rPr lang="en-US" sz="4800" dirty="0" err="1" smtClean="0"/>
              <a:t>AdminCC</a:t>
            </a:r>
            <a:r>
              <a:rPr lang="en-US" sz="4800" dirty="0" smtClean="0"/>
              <a:t>=</a:t>
            </a:r>
            <a:r>
              <a:rPr lang="en-US" sz="4800" dirty="0" err="1" smtClean="0"/>
              <a:t>lfolland,pbeldows</a:t>
            </a:r>
            <a:endParaRPr lang="en-US" sz="4800" dirty="0" smtClean="0"/>
          </a:p>
          <a:p>
            <a:pPr marL="457200" lvl="1" indent="0">
              <a:lnSpc>
                <a:spcPct val="120000"/>
              </a:lnSpc>
              <a:spcBef>
                <a:spcPts val="0"/>
              </a:spcBef>
              <a:spcAft>
                <a:spcPts val="0"/>
              </a:spcAft>
              <a:buNone/>
            </a:pPr>
            <a:r>
              <a:rPr lang="en-US" sz="4800" dirty="0" smtClean="0"/>
              <a:t>…</a:t>
            </a:r>
            <a:endParaRPr lang="en-US" sz="4800" dirty="0"/>
          </a:p>
        </p:txBody>
      </p:sp>
      <p:sp>
        <p:nvSpPr>
          <p:cNvPr id="6" name="Footer Placeholder 5"/>
          <p:cNvSpPr>
            <a:spLocks noGrp="1"/>
          </p:cNvSpPr>
          <p:nvPr>
            <p:ph type="ftr" sz="quarter" idx="11"/>
          </p:nvPr>
        </p:nvSpPr>
        <p:spPr/>
        <p:txBody>
          <a:bodyPr/>
          <a:lstStyle/>
          <a:p>
            <a:r>
              <a:rPr lang="en-US" dirty="0"/>
              <a:t>RT usage in CSCF and MFCF</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9</a:t>
            </a:fld>
            <a:endParaRPr lang="en-US" dirty="0"/>
          </a:p>
        </p:txBody>
      </p:sp>
    </p:spTree>
    <p:extLst>
      <p:ext uri="{BB962C8B-B14F-4D97-AF65-F5344CB8AC3E}">
        <p14:creationId xmlns:p14="http://schemas.microsoft.com/office/powerpoint/2010/main" val="249144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ofWaterloo_WhiteBkgrd">
  <a:themeElements>
    <a:clrScheme name="Math">
      <a:dk1>
        <a:srgbClr val="000000"/>
      </a:dk1>
      <a:lt1>
        <a:srgbClr val="FFFFFF"/>
      </a:lt1>
      <a:dk2>
        <a:srgbClr val="757575"/>
      </a:dk2>
      <a:lt2>
        <a:srgbClr val="D6D6D6"/>
      </a:lt2>
      <a:accent1>
        <a:srgbClr val="DE2498"/>
      </a:accent1>
      <a:accent2>
        <a:srgbClr val="0C0C0C"/>
      </a:accent2>
      <a:accent3>
        <a:srgbClr val="FF62AA"/>
      </a:accent3>
      <a:accent4>
        <a:srgbClr val="FFBDEF"/>
      </a:accent4>
      <a:accent5>
        <a:srgbClr val="C50078"/>
      </a:accent5>
      <a:accent6>
        <a:srgbClr val="0073CE"/>
      </a:accent6>
      <a:hlink>
        <a:srgbClr val="C50078"/>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math_16x9.potx" id="{02F13DD6-ECE0-4AAB-849A-010BB4829DAF}" vid="{71C3B7D0-A836-4CF8-8FD2-FDE236B045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1145</TotalTime>
  <Words>790</Words>
  <Application>Microsoft Office PowerPoint</Application>
  <PresentationFormat>Widescreen</PresentationFormat>
  <Paragraphs>120</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Georgia</vt:lpstr>
      <vt:lpstr>Impact</vt:lpstr>
      <vt:lpstr>Times New Roman</vt:lpstr>
      <vt:lpstr>Verdana</vt:lpstr>
      <vt:lpstr>Wingdings</vt:lpstr>
      <vt:lpstr>UofWaterloo_WhiteBkgrd</vt:lpstr>
      <vt:lpstr>RT usage in CSCF and MFCF</vt:lpstr>
      <vt:lpstr>Outline</vt:lpstr>
      <vt:lpstr>Background</vt:lpstr>
      <vt:lpstr>Concerns</vt:lpstr>
      <vt:lpstr>Implementation - timeline</vt:lpstr>
      <vt:lpstr>Implementation – resolution of concerns</vt:lpstr>
      <vt:lpstr>Integrations</vt:lpstr>
      <vt:lpstr>Dependency/batch creation - ST</vt:lpstr>
      <vt:lpstr>Dependency/batch creation - RT</vt:lpstr>
      <vt:lpstr> Command-line tools</vt:lpstr>
      <vt:lpstr> Command-line tools (cont’d)</vt:lpstr>
      <vt:lpstr>Future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Microsoft Office User</dc:creator>
  <cp:lastModifiedBy>Lawrence Folland</cp:lastModifiedBy>
  <cp:revision>34</cp:revision>
  <dcterms:created xsi:type="dcterms:W3CDTF">2017-01-08T01:26:13Z</dcterms:created>
  <dcterms:modified xsi:type="dcterms:W3CDTF">2017-11-23T14:14:13Z</dcterms:modified>
</cp:coreProperties>
</file>