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9" r:id="rId1"/>
    <p:sldMasterId id="2147483801" r:id="rId2"/>
  </p:sldMasterIdLst>
  <p:notesMasterIdLst>
    <p:notesMasterId r:id="rId14"/>
  </p:notesMasterIdLst>
  <p:handoutMasterIdLst>
    <p:handoutMasterId r:id="rId15"/>
  </p:handoutMasterIdLst>
  <p:sldIdLst>
    <p:sldId id="256" r:id="rId3"/>
    <p:sldId id="303" r:id="rId4"/>
    <p:sldId id="270" r:id="rId5"/>
    <p:sldId id="263" r:id="rId6"/>
    <p:sldId id="308" r:id="rId7"/>
    <p:sldId id="307" r:id="rId8"/>
    <p:sldId id="265" r:id="rId9"/>
    <p:sldId id="281" r:id="rId10"/>
    <p:sldId id="313" r:id="rId11"/>
    <p:sldId id="276" r:id="rId12"/>
    <p:sldId id="286" r:id="rId13"/>
  </p:sldIdLst>
  <p:sldSz cx="12192000" cy="6858000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nt" initials="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3E25"/>
    <a:srgbClr val="99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C769F-B5F8-DC4F-8F84-29BE25D36439}" v="81" dt="2021-09-21T22:24:39.255"/>
    <p1510:client id="{AF2086AC-F4CC-F444-B235-04AA84334524}" v="111" dt="2021-09-22T16:33:16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2"/>
    <p:restoredTop sz="94626"/>
  </p:normalViewPr>
  <p:slideViewPr>
    <p:cSldViewPr snapToGrid="0" snapToObjects="1">
      <p:cViewPr>
        <p:scale>
          <a:sx n="100" d="100"/>
          <a:sy n="100" d="100"/>
        </p:scale>
        <p:origin x="624" y="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03T13:57:48.186" idx="2">
    <p:pos x="577" y="1561"/>
    <p:text>Check these links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EC516DFB-4393-4933-A12A-C03C7DEC2ACA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8FDDC72-1441-42AF-BD86-02575817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84B7A-F557-49F9-8F3F-41B54411D18F}" type="datetimeFigureOut">
              <a:rPr lang="en-CA" smtClean="0"/>
              <a:t>2021-09-23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7CD90-1DFD-4FB1-9E55-F95E6A48E6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12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D90-1DFD-4FB1-9E55-F95E6A48E6E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34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D90-1DFD-4FB1-9E55-F95E6A48E6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96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D90-1DFD-4FB1-9E55-F95E6A48E6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00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D90-1DFD-4FB1-9E55-F95E6A48E6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71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D90-1DFD-4FB1-9E55-F95E6A48E6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525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D90-1DFD-4FB1-9E55-F95E6A48E6E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34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D90-1DFD-4FB1-9E55-F95E6A48E6E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778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7CD90-1DFD-4FB1-9E55-F95E6A48E6E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59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1092"/>
            <a:ext cx="5165572" cy="1575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57225" y="6335309"/>
            <a:ext cx="48291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89" y="2728800"/>
            <a:ext cx="7653600" cy="1281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1092"/>
            <a:ext cx="5165572" cy="1575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33425" y="6335309"/>
            <a:ext cx="475297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54" y="2728800"/>
            <a:ext cx="7655271" cy="12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853" y="1182415"/>
            <a:ext cx="10016547" cy="241803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920" y="3684743"/>
            <a:ext cx="6621517" cy="1167524"/>
          </a:xfrm>
        </p:spPr>
        <p:txBody>
          <a:bodyPr/>
          <a:lstStyle>
            <a:lvl1pPr marL="0" indent="0" algn="l" eaLnBrk="1" hangingPunct="1">
              <a:buNone/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Christopher G. Fletcher. 2014 Connaught Summer Institute in Arctic Science. July 2014.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27CE5-9179-EC46-AE8F-D3E9BB73E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6" y="5401092"/>
            <a:ext cx="5165572" cy="157544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98BA31-8DE6-A849-A8ED-8AD2DD7DEE13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A35781-E5E7-C546-97EC-F3784EF465F1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72FFDF-27F6-7346-902E-CC2405EEB553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9CB134-9AA6-FA4E-8D36-5C64FD9CEC44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8F2F69-47D8-A84B-9C86-F40F2B7E39CB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9974FD-91BA-2347-B66E-35E5BF34B9D1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64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39919" y="6360066"/>
            <a:ext cx="5471799" cy="246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D4B0C9-B47E-4B33-A656-C78D1805DA95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921" y="3582278"/>
            <a:ext cx="533691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8298" y="1086070"/>
            <a:ext cx="9891404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Christopher G. Fletcher. 2014 Connaught Summer Institute in Arctic Science. July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39919" y="6360066"/>
            <a:ext cx="5471799" cy="246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81881F3-AB4F-4026-8B03-DBF7475676B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39919" y="6360066"/>
            <a:ext cx="5471799" cy="246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7F432B-3FBE-4889-963D-BF97BFBB7D3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39919" y="6360066"/>
            <a:ext cx="5471799" cy="246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DFC970-B950-4395-A833-47227D4A68C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82567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599143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18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65882"/>
            <a:ext cx="73152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520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8" y="5252878"/>
            <a:ext cx="5158225" cy="15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2367" y="107577"/>
            <a:ext cx="10723035" cy="588451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32367" y="891403"/>
            <a:ext cx="10723035" cy="5177461"/>
          </a:xfrm>
          <a:prstGeom prst="rect">
            <a:avLst/>
          </a:prstGeom>
        </p:spPr>
        <p:txBody>
          <a:bodyPr/>
          <a:lstStyle>
            <a:lvl1pPr marL="349250" indent="-349250">
              <a:buFont typeface="Lucida Grande"/>
              <a:buChar char="-"/>
              <a:defRPr>
                <a:solidFill>
                  <a:schemeClr val="tx1"/>
                </a:solidFill>
              </a:defRPr>
            </a:lvl1pPr>
            <a:lvl2pPr marL="685800" indent="-336550">
              <a:buFont typeface="Lucida Grande"/>
              <a:buChar char="-"/>
              <a:defRPr>
                <a:solidFill>
                  <a:schemeClr val="tx1"/>
                </a:solidFill>
              </a:defRPr>
            </a:lvl2pPr>
            <a:lvl3pPr marL="968375" indent="-282575">
              <a:buFont typeface="Lucida Grande"/>
              <a:buChar char="-"/>
              <a:defRPr>
                <a:solidFill>
                  <a:schemeClr val="tx1"/>
                </a:solidFill>
              </a:defRPr>
            </a:lvl3pPr>
            <a:lvl4pPr marL="1263650" indent="-295275">
              <a:buFont typeface="Lucida Grande"/>
              <a:buChar char="-"/>
              <a:defRPr>
                <a:solidFill>
                  <a:schemeClr val="tx1"/>
                </a:solidFill>
              </a:defRPr>
            </a:lvl4pPr>
            <a:lvl5pPr marL="1546225" indent="-282575">
              <a:buFont typeface="Lucida Grande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4512" y="799583"/>
            <a:ext cx="11398197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235" y="6547705"/>
            <a:ext cx="8278252" cy="257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Christopher G. Fletcher. 2014 Connaught Summer Institute in Arctic Science. July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5552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88" y="5252878"/>
            <a:ext cx="5158225" cy="157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10" y="902963"/>
            <a:ext cx="9679861" cy="29522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521" y="6335309"/>
            <a:ext cx="4525878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9/23/2021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52" y="5812053"/>
            <a:ext cx="3930638" cy="1198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63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1991" y="6348954"/>
            <a:ext cx="10477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1235" y="6547705"/>
            <a:ext cx="8278252" cy="2571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628CC-8ADD-D34C-A7EC-DB8F386943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52" y="5812053"/>
            <a:ext cx="3930638" cy="1198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9237EA9-474E-4846-9630-8EE900A6EE42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0" y="0"/>
            <a:chExt cx="12192000" cy="39716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7CC5A5-6F0D-4548-AAF6-3D425A1B70A8}"/>
                </a:ext>
              </a:extLst>
            </p:cNvPr>
            <p:cNvSpPr/>
            <p:nvPr userDrawn="1"/>
          </p:nvSpPr>
          <p:spPr>
            <a:xfrm>
              <a:off x="1" y="198582"/>
              <a:ext cx="3082197" cy="198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6CEE39-1DB3-1A4F-A143-E62B9C89AE9D}"/>
                </a:ext>
              </a:extLst>
            </p:cNvPr>
            <p:cNvSpPr/>
            <p:nvPr userDrawn="1"/>
          </p:nvSpPr>
          <p:spPr>
            <a:xfrm>
              <a:off x="3050818" y="198582"/>
              <a:ext cx="3047061" cy="1985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EA4E24-D89D-3C49-97E1-E766FE83239F}"/>
                </a:ext>
              </a:extLst>
            </p:cNvPr>
            <p:cNvSpPr/>
            <p:nvPr userDrawn="1"/>
          </p:nvSpPr>
          <p:spPr>
            <a:xfrm>
              <a:off x="6097879" y="198582"/>
              <a:ext cx="3047061" cy="198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319B4-54C9-4744-9456-31289ACA6165}"/>
                </a:ext>
              </a:extLst>
            </p:cNvPr>
            <p:cNvSpPr/>
            <p:nvPr userDrawn="1"/>
          </p:nvSpPr>
          <p:spPr>
            <a:xfrm>
              <a:off x="9144939" y="198582"/>
              <a:ext cx="3047061" cy="19858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BE4B69-2677-154E-87B6-F5541DA4DF20}"/>
                </a:ext>
              </a:extLst>
            </p:cNvPr>
            <p:cNvSpPr/>
            <p:nvPr userDrawn="1"/>
          </p:nvSpPr>
          <p:spPr>
            <a:xfrm>
              <a:off x="0" y="0"/>
              <a:ext cx="12191999" cy="1985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635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graduate-studies/awards/lorne-h-russwurm-memorial-awar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D3yvg9IMuDbLxM&amp;tbnid=9Jd3zDeEjgs71M:&amp;ved=0CAUQjRw&amp;url=http://us.macmillan.com/gettingwhatyoucamefor/RobertPeters&amp;ei=vmEWUtPjFYfi2AXz4IGwAw&amp;bvm=bv.51156542,d.aWM&amp;psig=AFQjCNHzggObxWRrrSISh2FB_w_YAFW4CQ&amp;ust=137728491966379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waterloo.ca/graduate-studies-postdoctoral-affairs/faculty-and-staff/guide-graduate-research-and-supervision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graduate-studies-postdoctoral-affairs/current-students/scholarship-competition-resourc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hyperlink" Target="https://uwaterloo.ca/graduate-studies-postdoctoral-affairs/awards/databa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graduate-studies-postdoctoral-affairs/current-students/scholarship-competition-resourc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waterloo.ca/graduate-studies-postdoctoral-affairs/current-students/external-awards/waterloos-tri-agency-cihrnsercsshrc-cgs-m-timelin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graduate-studies-postdoctoral-affairs/current-students/external-awards/ontario-graduate-scholarship-ogs-and-queen-elizabeth-i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waterloo.ca/graduate-studies-postdoctoral-affairs/current-students/external-awards/ontario-graduate-scholarship-ogs-and-queen-elizabeth-ii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417237" y="594830"/>
            <a:ext cx="11357527" cy="1724300"/>
          </a:xfrm>
          <a:solidFill>
            <a:schemeClr val="accent4"/>
          </a:solidFill>
        </p:spPr>
        <p:txBody>
          <a:bodyPr lIns="90000"/>
          <a:lstStyle/>
          <a:p>
            <a:pPr eaLnBrk="1" hangingPunct="1"/>
            <a:r>
              <a:rPr lang="en-US" sz="6600" dirty="0">
                <a:ea typeface="ＭＳ Ｐゴシック" pitchFamily="34" charset="-128"/>
              </a:rPr>
              <a:t>Graduate Studies:</a:t>
            </a:r>
            <a:br>
              <a:rPr lang="en-US" sz="6600" dirty="0">
                <a:ea typeface="ＭＳ Ｐゴシック" pitchFamily="34" charset="-128"/>
              </a:rPr>
            </a:br>
            <a:r>
              <a:rPr lang="en-US" sz="4400" dirty="0">
                <a:ea typeface="ＭＳ Ｐゴシック" pitchFamily="34" charset="-128"/>
              </a:rPr>
              <a:t>Geography &amp; Environmental Management (GEM)</a:t>
            </a: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417237" y="2539448"/>
            <a:ext cx="6357605" cy="2920658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itchFamily="34" charset="-128"/>
              </a:rPr>
              <a:t>Dr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itchFamily="34" charset="-128"/>
              </a:rPr>
              <a:t> Chris Fletcher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itchFamily="34" charset="-128"/>
              </a:rPr>
              <a:t>Associate Professor &amp;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itchFamily="34" charset="-128"/>
              </a:rPr>
              <a:t>Associate Chair for Graduate Studies.</a:t>
            </a:r>
          </a:p>
          <a:p>
            <a:pPr eaLnBrk="1" hangingPunct="1"/>
            <a:endParaRPr lang="en-US" sz="2800" b="1" dirty="0">
              <a:solidFill>
                <a:srgbClr val="0070C0"/>
              </a:solidFill>
              <a:latin typeface="Helvetica" pitchFamily="2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Helvetica" pitchFamily="2" charset="0"/>
                <a:ea typeface="ＭＳ Ｐゴシック" pitchFamily="34" charset="-128"/>
                <a:cs typeface="Courier New" panose="02070309020205020404" pitchFamily="49" charset="0"/>
              </a:rPr>
              <a:t>Email: </a:t>
            </a:r>
            <a:r>
              <a:rPr lang="en-US" sz="2800" b="1" dirty="0" err="1">
                <a:solidFill>
                  <a:srgbClr val="0070C0"/>
                </a:solidFill>
                <a:latin typeface="Helvetica" pitchFamily="2" charset="0"/>
                <a:ea typeface="ＭＳ Ｐゴシック" pitchFamily="34" charset="-128"/>
                <a:cs typeface="Courier New" panose="02070309020205020404" pitchFamily="49" charset="0"/>
              </a:rPr>
              <a:t>gemgrad@uwaterloo.ca</a:t>
            </a:r>
            <a:endParaRPr lang="en-US" sz="2800" b="1" dirty="0">
              <a:solidFill>
                <a:srgbClr val="0070C0"/>
              </a:solidFill>
              <a:latin typeface="Helvetica" pitchFamily="2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eaLnBrk="1" hangingPunct="1"/>
            <a:endParaRPr lang="en-US" sz="2800" dirty="0">
              <a:latin typeface="Helvetica" pitchFamily="2" charset="0"/>
              <a:ea typeface="ＭＳ Ｐゴシック" pitchFamily="34" charset="-128"/>
            </a:endParaRPr>
          </a:p>
          <a:p>
            <a:pPr eaLnBrk="1" hangingPunct="1"/>
            <a:endParaRPr lang="en-US" sz="2800" dirty="0">
              <a:latin typeface="Helvetica" pitchFamily="2" charset="0"/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FAFC0-557B-2946-9E49-43C05BFE1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4156" r="382" b="3010"/>
          <a:stretch/>
        </p:blipFill>
        <p:spPr>
          <a:xfrm>
            <a:off x="8208674" y="2818884"/>
            <a:ext cx="2753110" cy="3439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4" y="1324317"/>
            <a:ext cx="11773090" cy="5048349"/>
          </a:xfrm>
        </p:spPr>
        <p:txBody>
          <a:bodyPr>
            <a:normAutofit/>
          </a:bodyPr>
          <a:lstStyle/>
          <a:p>
            <a:r>
              <a:rPr lang="en-US" sz="2800" dirty="0"/>
              <a:t>Grad students are employed by the Faculty of Environment to support undergraduate teaching:</a:t>
            </a:r>
          </a:p>
          <a:p>
            <a:pPr lvl="1"/>
            <a:r>
              <a:rPr lang="en-US" sz="2600" dirty="0"/>
              <a:t>Front-row seat to “try out” academia</a:t>
            </a:r>
          </a:p>
          <a:p>
            <a:pPr lvl="1"/>
            <a:r>
              <a:rPr lang="en-US" sz="2600" dirty="0"/>
              <a:t>Teaching skills development &amp; future reference letters</a:t>
            </a:r>
          </a:p>
          <a:p>
            <a:pPr lvl="1"/>
            <a:r>
              <a:rPr lang="en-US" sz="2600" dirty="0"/>
              <a:t>Mentor undergraduate students in labs, tutorials, providing feedback.</a:t>
            </a:r>
          </a:p>
          <a:p>
            <a:r>
              <a:rPr lang="en-US" sz="3000" dirty="0"/>
              <a:t>Max 160 hours per term (on average, 10 hours/</a:t>
            </a:r>
            <a:r>
              <a:rPr lang="en-US" sz="3000" dirty="0" err="1"/>
              <a:t>wk</a:t>
            </a:r>
            <a:r>
              <a:rPr lang="en-US" sz="3000" dirty="0"/>
              <a:t>)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~$8,500 per term (TA + GEA)</a:t>
            </a:r>
          </a:p>
          <a:p>
            <a:r>
              <a:rPr lang="en-US" sz="3000" dirty="0"/>
              <a:t>Outstanding TAs are rewarded: </a:t>
            </a:r>
            <a:r>
              <a:rPr lang="en-US" sz="2800" dirty="0">
                <a:hlinkClick r:id="rId3"/>
              </a:rPr>
              <a:t>Lorne H. </a:t>
            </a:r>
            <a:r>
              <a:rPr lang="en-US" sz="2800" dirty="0" err="1">
                <a:hlinkClick r:id="rId3"/>
              </a:rPr>
              <a:t>Russwurm</a:t>
            </a:r>
            <a:r>
              <a:rPr lang="en-US" sz="2800" dirty="0">
                <a:hlinkClick r:id="rId3"/>
              </a:rPr>
              <a:t> Memorial Award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174-7323-4595-A9C2-ACC32423BA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74638"/>
            <a:ext cx="8195588" cy="1143000"/>
          </a:xfrm>
        </p:spPr>
        <p:txBody>
          <a:bodyPr/>
          <a:lstStyle/>
          <a:p>
            <a:r>
              <a:rPr lang="en-US" dirty="0"/>
              <a:t>Further reading…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174-7323-4595-A9C2-ACC32423BA0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2" descr="http://jacketupload.macmillanusa.com/jackets/high_res/jpgs/978037452477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677937"/>
            <a:ext cx="2516379" cy="38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ecx.images-amazon.com/images/I/51Dmt5jfWlL._SY346_PJlook-inside-v2,TopRight,1,0_SH2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14" y="677937"/>
            <a:ext cx="2518948" cy="38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12D391-2C93-2643-8118-F47EBA2B22B0}"/>
              </a:ext>
            </a:extLst>
          </p:cNvPr>
          <p:cNvSpPr txBox="1">
            <a:spLocks/>
          </p:cNvSpPr>
          <p:nvPr/>
        </p:nvSpPr>
        <p:spPr>
          <a:xfrm>
            <a:off x="310338" y="1478449"/>
            <a:ext cx="5900457" cy="2289852"/>
          </a:xfrm>
          <a:prstGeom prst="rect">
            <a:avLst/>
          </a:prstGeom>
          <a:ln w="666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charset="2"/>
              <a:buNone/>
            </a:pPr>
            <a:r>
              <a:rPr lang="en-CA" sz="2200" b="1" dirty="0">
                <a:solidFill>
                  <a:srgbClr val="FF0000"/>
                </a:solidFill>
              </a:rPr>
              <a:t>This document summarises the roles and responsibilities for graduate students and advisors at the University of Waterloo </a:t>
            </a:r>
            <a:r>
              <a:rPr lang="en-CA" sz="2200" b="1" dirty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CA" sz="2200" b="1" dirty="0">
                <a:solidFill>
                  <a:srgbClr val="FF0000"/>
                </a:solidFill>
                <a:sym typeface="Wingdings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CA" sz="2200" b="1" dirty="0">
                <a:solidFill>
                  <a:srgbClr val="FF0000"/>
                </a:solidFill>
                <a:sym typeface="Wingdings" pitchFamily="2" charset="2"/>
              </a:rPr>
              <a:t>).</a:t>
            </a:r>
          </a:p>
          <a:p>
            <a:pPr marL="0" indent="0" fontAlgn="auto">
              <a:buFont typeface="Wingdings" charset="2"/>
              <a:buNone/>
            </a:pPr>
            <a:r>
              <a:rPr lang="en-CA" sz="1400" dirty="0"/>
              <a:t>https://</a:t>
            </a:r>
            <a:r>
              <a:rPr lang="en-CA" sz="1400" dirty="0" err="1"/>
              <a:t>uwaterloo.ca</a:t>
            </a:r>
            <a:r>
              <a:rPr lang="en-CA" sz="1400" dirty="0"/>
              <a:t>/graduate-studies-postdoctoral-affairs/faculty-and-staff/guide-graduate-research-and-supervision</a:t>
            </a:r>
          </a:p>
        </p:txBody>
      </p:sp>
    </p:spTree>
    <p:extLst>
      <p:ext uri="{BB962C8B-B14F-4D97-AF65-F5344CB8AC3E}">
        <p14:creationId xmlns:p14="http://schemas.microsoft.com/office/powerpoint/2010/main" val="4495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4C4A-3742-F546-927A-ED3AE8B6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1" y="2268537"/>
            <a:ext cx="9399507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1. Grad studies and programs in GEM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Finding a thesis supervisor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Funding and Scholarships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4. Q&amp;A with the panel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5CEDF-23EE-784B-A269-B0BD36A1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2C4A2-911E-714F-977F-3D9075C9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CD109B-7B6A-D64F-8167-DBEE3CC3C25E}"/>
              </a:ext>
            </a:extLst>
          </p:cNvPr>
          <p:cNvSpPr txBox="1">
            <a:spLocks/>
          </p:cNvSpPr>
          <p:nvPr/>
        </p:nvSpPr>
        <p:spPr>
          <a:xfrm>
            <a:off x="259883" y="434108"/>
            <a:ext cx="11814603" cy="895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CA" dirty="0"/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24617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814603" cy="895927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1. Grad Studies in Geography at the University of Waterloo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174-7323-4595-A9C2-ACC32423BA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E6CFF-CE9B-B243-9096-6ECD5D05E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6" t="18519" r="2757" b="17896"/>
          <a:stretch/>
        </p:blipFill>
        <p:spPr>
          <a:xfrm>
            <a:off x="2464793" y="1875346"/>
            <a:ext cx="7262415" cy="3672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576A6-5001-AA4C-96AF-AF777576F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521"/>
          <a:stretch/>
        </p:blipFill>
        <p:spPr>
          <a:xfrm>
            <a:off x="0" y="1715081"/>
            <a:ext cx="5833641" cy="3992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71FB0-F2F5-7742-BD5F-4C10855F7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25" t="50856" r="4569" b="860"/>
          <a:stretch/>
        </p:blipFill>
        <p:spPr>
          <a:xfrm>
            <a:off x="5415148" y="1310298"/>
            <a:ext cx="6516969" cy="59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13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Master’s research programs in GEM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174-7323-4595-A9C2-ACC32423BA0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BD976F-F6A0-3C4C-A9B1-11985BED4614}"/>
              </a:ext>
            </a:extLst>
          </p:cNvPr>
          <p:cNvGrpSpPr/>
          <p:nvPr/>
        </p:nvGrpSpPr>
        <p:grpSpPr>
          <a:xfrm>
            <a:off x="2260270" y="1330035"/>
            <a:ext cx="9120250" cy="929244"/>
            <a:chOff x="1989378" y="1354898"/>
            <a:chExt cx="9120250" cy="92924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01EA2BE-EC62-854D-8E3C-C8B154CA2AD6}"/>
                </a:ext>
              </a:extLst>
            </p:cNvPr>
            <p:cNvSpPr/>
            <p:nvPr/>
          </p:nvSpPr>
          <p:spPr>
            <a:xfrm>
              <a:off x="1989378" y="1354898"/>
              <a:ext cx="1555668" cy="9292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Helonia" panose="02000503040000020004" pitchFamily="2" charset="0"/>
                </a:rPr>
                <a:t>MSc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E41D3FB-C15C-F04C-AA4D-E264D892D9DD}"/>
                </a:ext>
              </a:extLst>
            </p:cNvPr>
            <p:cNvSpPr/>
            <p:nvPr/>
          </p:nvSpPr>
          <p:spPr>
            <a:xfrm>
              <a:off x="4002905" y="1354898"/>
              <a:ext cx="1555668" cy="9292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Helonia" panose="02000503040000020004" pitchFamily="2" charset="0"/>
                </a:rPr>
                <a:t>MES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7243496-E7AA-1741-9E5C-8015953735BE}"/>
                </a:ext>
              </a:extLst>
            </p:cNvPr>
            <p:cNvSpPr/>
            <p:nvPr/>
          </p:nvSpPr>
          <p:spPr>
            <a:xfrm>
              <a:off x="6015320" y="1354898"/>
              <a:ext cx="1555668" cy="9292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Helonia" panose="02000503040000020004" pitchFamily="2" charset="0"/>
                </a:rPr>
                <a:t>MA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8C283CA-1139-A148-B33E-B679C9DDF661}"/>
                </a:ext>
              </a:extLst>
            </p:cNvPr>
            <p:cNvSpPr/>
            <p:nvPr/>
          </p:nvSpPr>
          <p:spPr>
            <a:xfrm>
              <a:off x="8827586" y="1354898"/>
              <a:ext cx="2282042" cy="92924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Helonia" panose="02000503040000020004" pitchFamily="2" charset="0"/>
                </a:rPr>
                <a:t>+Water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D31C5-A92A-FF4F-8983-57F7B2631409}"/>
              </a:ext>
            </a:extLst>
          </p:cNvPr>
          <p:cNvSpPr txBox="1"/>
          <p:nvPr/>
        </p:nvSpPr>
        <p:spPr>
          <a:xfrm>
            <a:off x="296993" y="2640430"/>
            <a:ext cx="226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Thesis option: 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Research paper option: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76119-BB31-6D40-9721-3BD637CB72C0}"/>
              </a:ext>
            </a:extLst>
          </p:cNvPr>
          <p:cNvSpPr txBox="1"/>
          <p:nvPr/>
        </p:nvSpPr>
        <p:spPr>
          <a:xfrm>
            <a:off x="2169226" y="2534493"/>
            <a:ext cx="10402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6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 courses (2 required, 2 electives)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Thesis proposal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Thesis (“novel” research, document + oral </a:t>
            </a:r>
            <a:r>
              <a:rPr lang="en-US" sz="2800" dirty="0" err="1"/>
              <a:t>defence</a:t>
            </a:r>
            <a:r>
              <a:rPr lang="en-US" sz="28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DEAA7-47E3-544A-8326-B440C5B93BED}"/>
              </a:ext>
            </a:extLst>
          </p:cNvPr>
          <p:cNvSpPr txBox="1"/>
          <p:nvPr/>
        </p:nvSpPr>
        <p:spPr>
          <a:xfrm>
            <a:off x="2169226" y="5200651"/>
            <a:ext cx="60660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6 courses (2 required, 4 electives)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MRP (document only)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455988-9052-C04A-93ED-C8092CA6000D}"/>
              </a:ext>
            </a:extLst>
          </p:cNvPr>
          <p:cNvSpPr txBox="1"/>
          <p:nvPr/>
        </p:nvSpPr>
        <p:spPr>
          <a:xfrm>
            <a:off x="5579877" y="1061902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E1D0C9-AD12-9341-9158-D18F5F66FE0E}"/>
              </a:ext>
            </a:extLst>
          </p:cNvPr>
          <p:cNvSpPr txBox="1"/>
          <p:nvPr/>
        </p:nvSpPr>
        <p:spPr>
          <a:xfrm>
            <a:off x="7593404" y="1061902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0D5794-E3C1-7046-9C2C-2F100C5F8D78}"/>
              </a:ext>
            </a:extLst>
          </p:cNvPr>
          <p:cNvSpPr txBox="1"/>
          <p:nvPr/>
        </p:nvSpPr>
        <p:spPr>
          <a:xfrm>
            <a:off x="70008" y="4969818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875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4C4A-3742-F546-927A-ED3AE8B6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Finding a thesis supervisor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D3DF5-A326-5B43-8963-F4696B361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5CEDF-23EE-784B-A269-B0BD36A1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2C4A2-911E-714F-977F-3D9075C9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583B2-7C95-0743-BF90-F41889EF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16" y="472323"/>
            <a:ext cx="5382883" cy="3539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BAF1F1-162E-BC44-A77E-0727E6B72D65}"/>
              </a:ext>
            </a:extLst>
          </p:cNvPr>
          <p:cNvSpPr txBox="1"/>
          <p:nvPr/>
        </p:nvSpPr>
        <p:spPr>
          <a:xfrm>
            <a:off x="105502" y="566149"/>
            <a:ext cx="620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Course instructor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Faculty web profiles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Research seminar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Undergraduate </a:t>
            </a:r>
            <a:r>
              <a:rPr lang="en-US" sz="3200" dirty="0" err="1"/>
              <a:t>honour’s</a:t>
            </a:r>
            <a:r>
              <a:rPr lang="en-US" sz="3200" dirty="0"/>
              <a:t> thesis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Mailing 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23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4C4A-3742-F546-927A-ED3AE8B6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Funding and 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D3DF5-A326-5B43-8963-F4696B361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5CEDF-23EE-784B-A269-B0BD36A1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2C4A2-911E-714F-977F-3D9075C9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PG.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763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Master’s Research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4" y="1138188"/>
            <a:ext cx="11241554" cy="5197121"/>
          </a:xfrm>
        </p:spPr>
        <p:txBody>
          <a:bodyPr>
            <a:noAutofit/>
          </a:bodyPr>
          <a:lstStyle/>
          <a:p>
            <a:r>
              <a:rPr lang="en-US" sz="2800" dirty="0"/>
              <a:t>Minimum for thesis students: </a:t>
            </a:r>
            <a:r>
              <a:rPr lang="en-US" sz="2800" b="1" dirty="0"/>
              <a:t>$15,000 </a:t>
            </a:r>
            <a:r>
              <a:rPr lang="en-US" sz="2800" dirty="0"/>
              <a:t>domestic, </a:t>
            </a:r>
            <a:r>
              <a:rPr lang="en-US" sz="2800" b="1" dirty="0"/>
              <a:t>$22,000 </a:t>
            </a:r>
            <a:r>
              <a:rPr lang="en-US" sz="2800" dirty="0"/>
              <a:t>int’l. </a:t>
            </a:r>
          </a:p>
          <a:p>
            <a:r>
              <a:rPr lang="en-US" sz="2800" dirty="0"/>
              <a:t>Funding is provided in three main ways:</a:t>
            </a:r>
            <a:endParaRPr lang="en-US" sz="2800" dirty="0">
              <a:hlinkClick r:id="rId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Scholarships:</a:t>
            </a:r>
          </a:p>
          <a:p>
            <a:pPr lvl="1"/>
            <a:r>
              <a:rPr lang="en-US" dirty="0"/>
              <a:t>External (federal and provincial government)</a:t>
            </a:r>
          </a:p>
          <a:p>
            <a:pPr lvl="1"/>
            <a:r>
              <a:rPr lang="en-US" dirty="0"/>
              <a:t>Many other smaller scholarships (</a:t>
            </a:r>
            <a:r>
              <a:rPr lang="en-US" dirty="0">
                <a:hlinkClick r:id="rId4"/>
              </a:rPr>
              <a:t>GSPA database </a:t>
            </a:r>
            <a:r>
              <a:rPr lang="en-US" dirty="0"/>
              <a:t>+ ask Alan Anthony)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Research funding:</a:t>
            </a:r>
          </a:p>
          <a:p>
            <a:pPr lvl="1"/>
            <a:r>
              <a:rPr lang="en-US" dirty="0"/>
              <a:t>Industry funding (e.g. MITACs)</a:t>
            </a:r>
          </a:p>
          <a:p>
            <a:pPr lvl="1"/>
            <a:r>
              <a:rPr lang="en-US" dirty="0"/>
              <a:t>International field funding (IDRC doctoral, UW Int’l awards)</a:t>
            </a:r>
          </a:p>
          <a:p>
            <a:pPr lvl="1"/>
            <a:r>
              <a:rPr lang="en-US" dirty="0"/>
              <a:t>Advisor’s research funds (GRA/GRS)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Teaching Assistantships (TAs)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174-7323-4595-A9C2-ACC32423BA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tri-agency scholarships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GSPA offers resources, workshops etc. </a:t>
            </a:r>
            <a:r>
              <a:rPr lang="en-US" sz="3200" dirty="0">
                <a:hlinkClick r:id="rId3"/>
              </a:rPr>
              <a:t>here</a:t>
            </a:r>
            <a:r>
              <a:rPr lang="en-US" sz="3200" dirty="0"/>
              <a:t>.</a:t>
            </a:r>
          </a:p>
          <a:p>
            <a:r>
              <a:rPr lang="en-US" sz="3200" dirty="0"/>
              <a:t>Timeline for CGS-M </a:t>
            </a:r>
            <a:r>
              <a:rPr lang="en-US" sz="3200" dirty="0">
                <a:hlinkClick r:id="rId4"/>
              </a:rPr>
              <a:t>here</a:t>
            </a:r>
            <a:r>
              <a:rPr lang="en-US" sz="3200" dirty="0"/>
              <a:t> (</a:t>
            </a:r>
            <a:r>
              <a:rPr lang="en-US" sz="3200" b="1" dirty="0"/>
              <a:t>deadlines Nov 19 &amp; Dec 1</a:t>
            </a:r>
            <a:r>
              <a:rPr lang="en-US" sz="3200" dirty="0"/>
              <a:t>)</a:t>
            </a:r>
          </a:p>
          <a:p>
            <a:r>
              <a:rPr lang="en-US" sz="3200" dirty="0"/>
              <a:t>Will I be competitive?</a:t>
            </a:r>
          </a:p>
          <a:p>
            <a:pPr lvl="1"/>
            <a:r>
              <a:rPr lang="en-US" sz="2800" dirty="0"/>
              <a:t>Impossible to predict exactly, but:</a:t>
            </a:r>
          </a:p>
          <a:p>
            <a:pPr lvl="1"/>
            <a:r>
              <a:rPr lang="en-US" sz="2800" b="1" u="sng" dirty="0"/>
              <a:t>Academic</a:t>
            </a:r>
            <a:r>
              <a:rPr lang="en-US" sz="2800" dirty="0"/>
              <a:t>: GPA ~ 85%+, </a:t>
            </a:r>
            <a:r>
              <a:rPr lang="en-US" sz="2800" dirty="0" err="1"/>
              <a:t>compet</a:t>
            </a:r>
            <a:r>
              <a:rPr lang="en-US" sz="2800" dirty="0"/>
              <a:t>. awards</a:t>
            </a:r>
          </a:p>
          <a:p>
            <a:pPr lvl="1"/>
            <a:r>
              <a:rPr lang="en-US" sz="2800" b="1" u="sng" dirty="0"/>
              <a:t>Scholarship</a:t>
            </a:r>
            <a:r>
              <a:rPr lang="en-US" sz="2800" dirty="0"/>
              <a:t>: research experience/potential</a:t>
            </a:r>
          </a:p>
          <a:p>
            <a:pPr lvl="1"/>
            <a:r>
              <a:rPr lang="en-US" sz="2800" dirty="0"/>
              <a:t>Evidence of </a:t>
            </a:r>
            <a:r>
              <a:rPr lang="en-US" sz="2800" b="1" u="sng" dirty="0"/>
              <a:t>leadership</a:t>
            </a:r>
            <a:r>
              <a:rPr lang="en-US" sz="2800" dirty="0"/>
              <a:t>/community service</a:t>
            </a:r>
          </a:p>
          <a:p>
            <a:pPr lvl="1"/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174-7323-4595-A9C2-ACC32423BA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59449" y="2866735"/>
            <a:ext cx="3770162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$17.5k/</a:t>
            </a:r>
            <a:r>
              <a:rPr lang="en-US" sz="2800" b="1" dirty="0" err="1">
                <a:solidFill>
                  <a:srgbClr val="FF0000"/>
                </a:solidFill>
              </a:rPr>
              <a:t>yr</a:t>
            </a:r>
            <a:r>
              <a:rPr lang="en-US" sz="2800" b="1" dirty="0">
                <a:solidFill>
                  <a:srgbClr val="FF0000"/>
                </a:solidFill>
              </a:rPr>
              <a:t> + PGS + UWGS = $26.5k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Every year is different &amp; GPA is </a:t>
            </a:r>
            <a:r>
              <a:rPr lang="en-US" sz="2800" u="sng" dirty="0"/>
              <a:t>not</a:t>
            </a:r>
            <a:r>
              <a:rPr lang="en-US" sz="2800" dirty="0"/>
              <a:t> the only criterion.</a:t>
            </a:r>
          </a:p>
        </p:txBody>
      </p:sp>
    </p:spTree>
    <p:extLst>
      <p:ext uri="{BB962C8B-B14F-4D97-AF65-F5344CB8AC3E}">
        <p14:creationId xmlns:p14="http://schemas.microsoft.com/office/powerpoint/2010/main" val="37111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Ontario provincial scholarships (OGS/QEII-GSST)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882" y="1910864"/>
            <a:ext cx="11569729" cy="4595117"/>
          </a:xfrm>
        </p:spPr>
        <p:txBody>
          <a:bodyPr>
            <a:normAutofit/>
          </a:bodyPr>
          <a:lstStyle/>
          <a:p>
            <a:r>
              <a:rPr lang="en-US" sz="3200" dirty="0"/>
              <a:t>GSPA competition website </a:t>
            </a:r>
            <a:r>
              <a:rPr lang="en-US" sz="3200" dirty="0">
                <a:hlinkClick r:id="rId3"/>
              </a:rPr>
              <a:t>here</a:t>
            </a:r>
            <a:r>
              <a:rPr lang="en-US" sz="3200" dirty="0"/>
              <a:t>.</a:t>
            </a:r>
          </a:p>
          <a:p>
            <a:r>
              <a:rPr lang="en-US" sz="3200" dirty="0"/>
              <a:t>Timelines </a:t>
            </a:r>
            <a:r>
              <a:rPr lang="en-US" sz="3200" dirty="0">
                <a:hlinkClick r:id="rId4"/>
              </a:rPr>
              <a:t>here</a:t>
            </a:r>
            <a:r>
              <a:rPr lang="en-US" sz="3200" dirty="0"/>
              <a:t> (</a:t>
            </a:r>
            <a:r>
              <a:rPr lang="en-US" sz="3200" b="1" dirty="0"/>
              <a:t>deadlines: </a:t>
            </a:r>
            <a:r>
              <a:rPr lang="en-US" sz="3200" b="1" u="sng" dirty="0">
                <a:solidFill>
                  <a:srgbClr val="FF0000"/>
                </a:solidFill>
              </a:rPr>
              <a:t>Int’l = Oct 8</a:t>
            </a:r>
            <a:r>
              <a:rPr lang="en-US" sz="3200" b="1" dirty="0"/>
              <a:t>,  Domestic = Feb 1</a:t>
            </a:r>
            <a:r>
              <a:rPr lang="en-US" sz="3200" dirty="0"/>
              <a:t>)</a:t>
            </a:r>
          </a:p>
          <a:p>
            <a:pPr lvl="1"/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174-7323-4595-A9C2-ACC32423BA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97803" y="1433810"/>
            <a:ext cx="377016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$15k/</a:t>
            </a:r>
            <a:r>
              <a:rPr lang="en-US" sz="2800" b="1" dirty="0" err="1">
                <a:solidFill>
                  <a:srgbClr val="FF0000"/>
                </a:solidFill>
              </a:rPr>
              <a:t>yr</a:t>
            </a:r>
            <a:r>
              <a:rPr lang="en-US" sz="2800" b="1" dirty="0">
                <a:solidFill>
                  <a:srgbClr val="FF0000"/>
                </a:solidFill>
              </a:rPr>
              <a:t> + PGS + UWGS = $24k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5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UofWaterloo_WhiteBkgrd">
  <a:themeElements>
    <a:clrScheme name="Environment 1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B3BD00"/>
      </a:accent1>
      <a:accent2>
        <a:srgbClr val="0C0C0C"/>
      </a:accent2>
      <a:accent3>
        <a:srgbClr val="CFE978"/>
      </a:accent3>
      <a:accent4>
        <a:srgbClr val="BDD400"/>
      </a:accent4>
      <a:accent5>
        <a:srgbClr val="788200"/>
      </a:accent5>
      <a:accent6>
        <a:srgbClr val="0073CE"/>
      </a:accent6>
      <a:hlink>
        <a:srgbClr val="788200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3317057-E0DC-1843-8679-965FEBE6A809}" vid="{D397CEED-31BA-C44C-90C6-1CA513DFE3C9}"/>
    </a:ext>
  </a:extLst>
</a:theme>
</file>

<file path=ppt/theme/theme2.xml><?xml version="1.0" encoding="utf-8"?>
<a:theme xmlns:a="http://schemas.openxmlformats.org/drawingml/2006/main" name="Fletcher_slides_ENV_white">
  <a:themeElements>
    <a:clrScheme name="Custom 3">
      <a:dk1>
        <a:sysClr val="windowText" lastClr="000000"/>
      </a:dk1>
      <a:lt1>
        <a:srgbClr val="FFFFFF"/>
      </a:lt1>
      <a:dk2>
        <a:srgbClr val="E98300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21674</TotalTime>
  <Words>503</Words>
  <Application>Microsoft Office PowerPoint</Application>
  <PresentationFormat>Widescreen</PresentationFormat>
  <Paragraphs>95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UofWaterloo_WhiteBkgrd</vt:lpstr>
      <vt:lpstr>Fletcher_slides_ENV_white</vt:lpstr>
      <vt:lpstr>Graduate Studies: Geography &amp; Environmental Management (GEM)</vt:lpstr>
      <vt:lpstr>1. Grad studies and programs in GEM  2. Finding a thesis supervisor  3. Funding and Scholarships  4. Q&amp;A with the panel</vt:lpstr>
      <vt:lpstr>1. Grad Studies in Geography at the University of Waterloo</vt:lpstr>
      <vt:lpstr>Master’s research programs in GEM</vt:lpstr>
      <vt:lpstr>2. Finding a thesis supervisor</vt:lpstr>
      <vt:lpstr>3. Funding and Scholarships</vt:lpstr>
      <vt:lpstr>Master’s Research Funding</vt:lpstr>
      <vt:lpstr>Federal tri-agency scholarships </vt:lpstr>
      <vt:lpstr>Ontario provincial scholarships (OGS/QEII-GSST)</vt:lpstr>
      <vt:lpstr>Teaching Assistantships</vt:lpstr>
      <vt:lpstr>Further reading…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Programmes Delivered by GEM</dc:title>
  <dc:creator>Doberstein, Brent</dc:creator>
  <cp:lastModifiedBy>Chris Fletcher</cp:lastModifiedBy>
  <cp:revision>169</cp:revision>
  <cp:lastPrinted>2015-09-09T15:58:45Z</cp:lastPrinted>
  <dcterms:created xsi:type="dcterms:W3CDTF">2012-08-29T17:18:38Z</dcterms:created>
  <dcterms:modified xsi:type="dcterms:W3CDTF">2021-09-23T13:47:12Z</dcterms:modified>
</cp:coreProperties>
</file>