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383" r:id="rId2"/>
    <p:sldId id="369" r:id="rId3"/>
    <p:sldId id="385" r:id="rId4"/>
    <p:sldId id="371" r:id="rId5"/>
    <p:sldId id="372" r:id="rId6"/>
    <p:sldId id="388" r:id="rId7"/>
    <p:sldId id="387" r:id="rId8"/>
    <p:sldId id="392" r:id="rId9"/>
    <p:sldId id="373" r:id="rId10"/>
    <p:sldId id="393" r:id="rId11"/>
    <p:sldId id="394" r:id="rId12"/>
    <p:sldId id="395" r:id="rId13"/>
    <p:sldId id="396" r:id="rId14"/>
    <p:sldId id="398" r:id="rId15"/>
    <p:sldId id="397" r:id="rId16"/>
    <p:sldId id="391" r:id="rId17"/>
    <p:sldId id="390" r:id="rId18"/>
    <p:sldId id="377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FFFFFF"/>
    <a:srgbClr val="E4B429"/>
    <a:srgbClr val="FFD54F"/>
    <a:srgbClr val="FFEA3D"/>
    <a:srgbClr val="FFFFAA"/>
    <a:srgbClr val="E0249A"/>
    <a:srgbClr val="0073CF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8074" autoAdjust="0"/>
  </p:normalViewPr>
  <p:slideViewPr>
    <p:cSldViewPr snapToGrid="0">
      <p:cViewPr varScale="1">
        <p:scale>
          <a:sx n="80" d="100"/>
          <a:sy n="80" d="100"/>
        </p:scale>
        <p:origin x="11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matthewrobbins/Dropbox/GSEF/Powerpoint%20presentations/GSEF%202020-2021%20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E-CD4B-8A84-F85BC13766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E-CD4B-8A84-F85BC13766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3E-CD4B-8A84-F85BC13766E3}"/>
              </c:ext>
            </c:extLst>
          </c:dPt>
          <c:dPt>
            <c:idx val="3"/>
            <c:bubble3D val="0"/>
            <c:spPr>
              <a:solidFill>
                <a:srgbClr val="B71233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3E-CD4B-8A84-F85BC13766E3}"/>
              </c:ext>
            </c:extLst>
          </c:dPt>
          <c:dPt>
            <c:idx val="4"/>
            <c:bubble3D val="0"/>
            <c:spPr>
              <a:solidFill>
                <a:srgbClr val="FFD54F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3E-CD4B-8A84-F85BC13766E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Orientation</c:v>
                </c:pt>
                <c:pt idx="1">
                  <c:v>3MT</c:v>
                </c:pt>
                <c:pt idx="2">
                  <c:v>COVID-19 Thesis Completion Award</c:v>
                </c:pt>
                <c:pt idx="3">
                  <c:v>Graduate Student Projects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100000</c:v>
                </c:pt>
                <c:pt idx="1">
                  <c:v>5000</c:v>
                </c:pt>
                <c:pt idx="2">
                  <c:v>5000</c:v>
                </c:pt>
                <c:pt idx="3">
                  <c:v>30000</c:v>
                </c:pt>
                <c:pt idx="4">
                  <c:v>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3E-CD4B-8A84-F85BC13766E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E641B-E3D5-4A47-91B9-BEEC1BD1C9B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E4F1C4D-40F2-4DF4-8539-753177A82497}">
      <dgm:prSet phldrT="[Text]" custT="1"/>
      <dgm:spPr/>
      <dgm:t>
        <a:bodyPr/>
        <a:lstStyle/>
        <a:p>
          <a:r>
            <a:rPr lang="en-CA" sz="2000" dirty="0"/>
            <a:t>GSEF Program</a:t>
          </a:r>
        </a:p>
      </dgm:t>
    </dgm:pt>
    <dgm:pt modelId="{56DEC950-5158-4729-A891-6458B1DDE87A}" type="parTrans" cxnId="{60488057-7FDE-46D4-9B79-DE6C0E9D53F4}">
      <dgm:prSet/>
      <dgm:spPr/>
      <dgm:t>
        <a:bodyPr/>
        <a:lstStyle/>
        <a:p>
          <a:endParaRPr lang="en-CA"/>
        </a:p>
      </dgm:t>
    </dgm:pt>
    <dgm:pt modelId="{2FA58B15-DA78-44DE-BCB1-00E79A68B037}" type="sibTrans" cxnId="{60488057-7FDE-46D4-9B79-DE6C0E9D53F4}">
      <dgm:prSet/>
      <dgm:spPr/>
      <dgm:t>
        <a:bodyPr/>
        <a:lstStyle/>
        <a:p>
          <a:endParaRPr lang="en-CA"/>
        </a:p>
      </dgm:t>
    </dgm:pt>
    <dgm:pt modelId="{C15E4815-C76C-46C1-99FB-B532A43168E1}" type="asst">
      <dgm:prSet phldrT="[Text]" custT="1"/>
      <dgm:spPr/>
      <dgm:t>
        <a:bodyPr/>
        <a:lstStyle/>
        <a:p>
          <a:r>
            <a:rPr lang="en-CA" sz="1600" dirty="0"/>
            <a:t>$20 refundable contribution from each graduate student per term</a:t>
          </a:r>
        </a:p>
      </dgm:t>
    </dgm:pt>
    <dgm:pt modelId="{FEE38293-4B91-4F60-975B-2D49FEBA8C93}" type="parTrans" cxnId="{8E73DB17-DA29-4DD2-9752-D902A347F743}">
      <dgm:prSet/>
      <dgm:spPr/>
      <dgm:t>
        <a:bodyPr/>
        <a:lstStyle/>
        <a:p>
          <a:endParaRPr lang="en-CA"/>
        </a:p>
      </dgm:t>
    </dgm:pt>
    <dgm:pt modelId="{E8EDF949-E629-4140-9826-623596247BA1}" type="sibTrans" cxnId="{8E73DB17-DA29-4DD2-9752-D902A347F743}">
      <dgm:prSet/>
      <dgm:spPr/>
      <dgm:t>
        <a:bodyPr/>
        <a:lstStyle/>
        <a:p>
          <a:endParaRPr lang="en-CA"/>
        </a:p>
      </dgm:t>
    </dgm:pt>
    <dgm:pt modelId="{10E8B8D5-08FE-4D38-9679-8D08B559830B}">
      <dgm:prSet phldrT="[Text]" custT="1"/>
      <dgm:spPr/>
      <dgm:t>
        <a:bodyPr/>
        <a:lstStyle/>
        <a:p>
          <a:r>
            <a:rPr lang="en-CA" sz="2000" dirty="0"/>
            <a:t>50% Endowment Fund</a:t>
          </a:r>
        </a:p>
        <a:p>
          <a:r>
            <a:rPr lang="en-CA" sz="2000" dirty="0"/>
            <a:t>-to gain interest for the future</a:t>
          </a:r>
        </a:p>
      </dgm:t>
    </dgm:pt>
    <dgm:pt modelId="{01215FD6-63CC-4CDB-B641-BE77FBC1FDEA}" type="parTrans" cxnId="{EA40654E-0EC6-4F5A-8255-2FCA0668C8DA}">
      <dgm:prSet/>
      <dgm:spPr/>
      <dgm:t>
        <a:bodyPr/>
        <a:lstStyle/>
        <a:p>
          <a:endParaRPr lang="en-CA"/>
        </a:p>
      </dgm:t>
    </dgm:pt>
    <dgm:pt modelId="{A11E1D35-87B1-4778-AF80-A51AF059F821}" type="sibTrans" cxnId="{EA40654E-0EC6-4F5A-8255-2FCA0668C8DA}">
      <dgm:prSet/>
      <dgm:spPr/>
      <dgm:t>
        <a:bodyPr/>
        <a:lstStyle/>
        <a:p>
          <a:endParaRPr lang="en-CA"/>
        </a:p>
      </dgm:t>
    </dgm:pt>
    <dgm:pt modelId="{4F8B0612-7A35-439E-BBBC-D6BF58837D5C}">
      <dgm:prSet phldrT="[Text]" custT="1"/>
      <dgm:spPr/>
      <dgm:t>
        <a:bodyPr/>
        <a:lstStyle/>
        <a:p>
          <a:r>
            <a:rPr lang="en-CA" sz="2000" dirty="0"/>
            <a:t>50% Trust Account</a:t>
          </a:r>
        </a:p>
        <a:p>
          <a:r>
            <a:rPr lang="en-CA" sz="2000" dirty="0"/>
            <a:t>-to spend on graduate students </a:t>
          </a:r>
        </a:p>
      </dgm:t>
    </dgm:pt>
    <dgm:pt modelId="{D9D41C8A-D1C8-43F9-8366-02685E6A69D3}" type="parTrans" cxnId="{5E449B6C-49A6-4D36-A7BB-E7933713C70C}">
      <dgm:prSet/>
      <dgm:spPr/>
      <dgm:t>
        <a:bodyPr/>
        <a:lstStyle/>
        <a:p>
          <a:endParaRPr lang="en-CA"/>
        </a:p>
      </dgm:t>
    </dgm:pt>
    <dgm:pt modelId="{7D33F30E-4747-4FBD-B51B-030E41B0493C}" type="sibTrans" cxnId="{5E449B6C-49A6-4D36-A7BB-E7933713C70C}">
      <dgm:prSet/>
      <dgm:spPr/>
      <dgm:t>
        <a:bodyPr/>
        <a:lstStyle/>
        <a:p>
          <a:endParaRPr lang="en-CA"/>
        </a:p>
      </dgm:t>
    </dgm:pt>
    <dgm:pt modelId="{695D77DF-4654-438D-9B4E-72FA7242B9CD}" type="pres">
      <dgm:prSet presAssocID="{76FE641B-E3D5-4A47-91B9-BEEC1BD1C9B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00B5E8-ED55-4694-9EF8-DE0BEA347B97}" type="pres">
      <dgm:prSet presAssocID="{CE4F1C4D-40F2-4DF4-8539-753177A82497}" presName="hierRoot1" presStyleCnt="0">
        <dgm:presLayoutVars>
          <dgm:hierBranch val="init"/>
        </dgm:presLayoutVars>
      </dgm:prSet>
      <dgm:spPr/>
    </dgm:pt>
    <dgm:pt modelId="{B95F9A23-70B6-4284-BAE5-BAFCAF605F4E}" type="pres">
      <dgm:prSet presAssocID="{CE4F1C4D-40F2-4DF4-8539-753177A82497}" presName="rootComposite1" presStyleCnt="0"/>
      <dgm:spPr/>
    </dgm:pt>
    <dgm:pt modelId="{4001DBF4-EA19-4A42-B6D3-39F01C0516EE}" type="pres">
      <dgm:prSet presAssocID="{CE4F1C4D-40F2-4DF4-8539-753177A82497}" presName="rootText1" presStyleLbl="alignAcc1" presStyleIdx="0" presStyleCnt="0" custScaleX="118363">
        <dgm:presLayoutVars>
          <dgm:chPref val="3"/>
        </dgm:presLayoutVars>
      </dgm:prSet>
      <dgm:spPr/>
    </dgm:pt>
    <dgm:pt modelId="{C27F6D91-A2C1-4526-8227-8E82F7F3B52D}" type="pres">
      <dgm:prSet presAssocID="{CE4F1C4D-40F2-4DF4-8539-753177A82497}" presName="topArc1" presStyleLbl="parChTrans1D1" presStyleIdx="0" presStyleCnt="8"/>
      <dgm:spPr/>
    </dgm:pt>
    <dgm:pt modelId="{244A66E3-BCBF-49DD-8F29-9ADA0079A3B2}" type="pres">
      <dgm:prSet presAssocID="{CE4F1C4D-40F2-4DF4-8539-753177A82497}" presName="bottomArc1" presStyleLbl="parChTrans1D1" presStyleIdx="1" presStyleCnt="8"/>
      <dgm:spPr/>
    </dgm:pt>
    <dgm:pt modelId="{76D771E5-2BDF-4E9A-AA34-F4AA76A91B46}" type="pres">
      <dgm:prSet presAssocID="{CE4F1C4D-40F2-4DF4-8539-753177A82497}" presName="topConnNode1" presStyleLbl="node1" presStyleIdx="0" presStyleCnt="0"/>
      <dgm:spPr/>
    </dgm:pt>
    <dgm:pt modelId="{A1077CF6-ECAB-4A98-94EA-EC1F412D77B7}" type="pres">
      <dgm:prSet presAssocID="{CE4F1C4D-40F2-4DF4-8539-753177A82497}" presName="hierChild2" presStyleCnt="0"/>
      <dgm:spPr/>
    </dgm:pt>
    <dgm:pt modelId="{82D77A77-8EE5-4E3D-8FC9-F5EEE79001AF}" type="pres">
      <dgm:prSet presAssocID="{01215FD6-63CC-4CDB-B641-BE77FBC1FDEA}" presName="Name28" presStyleLbl="parChTrans1D2" presStyleIdx="0" presStyleCnt="3"/>
      <dgm:spPr/>
    </dgm:pt>
    <dgm:pt modelId="{C91323D1-5147-4423-9D4B-399770646CE1}" type="pres">
      <dgm:prSet presAssocID="{10E8B8D5-08FE-4D38-9679-8D08B559830B}" presName="hierRoot2" presStyleCnt="0">
        <dgm:presLayoutVars>
          <dgm:hierBranch val="init"/>
        </dgm:presLayoutVars>
      </dgm:prSet>
      <dgm:spPr/>
    </dgm:pt>
    <dgm:pt modelId="{9432A95B-5347-4EA2-A82A-71B548750E7B}" type="pres">
      <dgm:prSet presAssocID="{10E8B8D5-08FE-4D38-9679-8D08B559830B}" presName="rootComposite2" presStyleCnt="0"/>
      <dgm:spPr/>
    </dgm:pt>
    <dgm:pt modelId="{65A45565-7D1A-45B3-9BAD-66856CCEFB44}" type="pres">
      <dgm:prSet presAssocID="{10E8B8D5-08FE-4D38-9679-8D08B559830B}" presName="rootText2" presStyleLbl="alignAcc1" presStyleIdx="0" presStyleCnt="0" custScaleX="118363">
        <dgm:presLayoutVars>
          <dgm:chPref val="3"/>
        </dgm:presLayoutVars>
      </dgm:prSet>
      <dgm:spPr/>
    </dgm:pt>
    <dgm:pt modelId="{26FDF3A9-B1CB-499A-A120-0172376DE142}" type="pres">
      <dgm:prSet presAssocID="{10E8B8D5-08FE-4D38-9679-8D08B559830B}" presName="topArc2" presStyleLbl="parChTrans1D1" presStyleIdx="2" presStyleCnt="8"/>
      <dgm:spPr/>
    </dgm:pt>
    <dgm:pt modelId="{D20B5707-CEA2-4830-8AA3-9267545AC0FA}" type="pres">
      <dgm:prSet presAssocID="{10E8B8D5-08FE-4D38-9679-8D08B559830B}" presName="bottomArc2" presStyleLbl="parChTrans1D1" presStyleIdx="3" presStyleCnt="8"/>
      <dgm:spPr/>
    </dgm:pt>
    <dgm:pt modelId="{977B80B5-CF27-4EE1-82FE-A68CA63B66B0}" type="pres">
      <dgm:prSet presAssocID="{10E8B8D5-08FE-4D38-9679-8D08B559830B}" presName="topConnNode2" presStyleLbl="node2" presStyleIdx="0" presStyleCnt="0"/>
      <dgm:spPr/>
    </dgm:pt>
    <dgm:pt modelId="{6D137489-7733-4BDF-AE1B-DD3DCD243B9D}" type="pres">
      <dgm:prSet presAssocID="{10E8B8D5-08FE-4D38-9679-8D08B559830B}" presName="hierChild4" presStyleCnt="0"/>
      <dgm:spPr/>
    </dgm:pt>
    <dgm:pt modelId="{B9ED5604-FF33-4AC5-B440-A04B4B4F9836}" type="pres">
      <dgm:prSet presAssocID="{10E8B8D5-08FE-4D38-9679-8D08B559830B}" presName="hierChild5" presStyleCnt="0"/>
      <dgm:spPr/>
    </dgm:pt>
    <dgm:pt modelId="{EE058400-C5EF-470B-A3E9-8BEC555AA6C0}" type="pres">
      <dgm:prSet presAssocID="{D9D41C8A-D1C8-43F9-8366-02685E6A69D3}" presName="Name28" presStyleLbl="parChTrans1D2" presStyleIdx="1" presStyleCnt="3"/>
      <dgm:spPr/>
    </dgm:pt>
    <dgm:pt modelId="{18A21453-8787-42AD-A10F-B919586DB8CB}" type="pres">
      <dgm:prSet presAssocID="{4F8B0612-7A35-439E-BBBC-D6BF58837D5C}" presName="hierRoot2" presStyleCnt="0">
        <dgm:presLayoutVars>
          <dgm:hierBranch val="init"/>
        </dgm:presLayoutVars>
      </dgm:prSet>
      <dgm:spPr/>
    </dgm:pt>
    <dgm:pt modelId="{F37BC3CF-2F45-44E7-8148-7F1ED255298F}" type="pres">
      <dgm:prSet presAssocID="{4F8B0612-7A35-439E-BBBC-D6BF58837D5C}" presName="rootComposite2" presStyleCnt="0"/>
      <dgm:spPr/>
    </dgm:pt>
    <dgm:pt modelId="{9C547D95-FFD3-46DE-8EC0-BCC770306208}" type="pres">
      <dgm:prSet presAssocID="{4F8B0612-7A35-439E-BBBC-D6BF58837D5C}" presName="rootText2" presStyleLbl="alignAcc1" presStyleIdx="0" presStyleCnt="0" custScaleX="118363">
        <dgm:presLayoutVars>
          <dgm:chPref val="3"/>
        </dgm:presLayoutVars>
      </dgm:prSet>
      <dgm:spPr/>
    </dgm:pt>
    <dgm:pt modelId="{D3E2FD3A-9099-4006-BFD8-207D90620B0B}" type="pres">
      <dgm:prSet presAssocID="{4F8B0612-7A35-439E-BBBC-D6BF58837D5C}" presName="topArc2" presStyleLbl="parChTrans1D1" presStyleIdx="4" presStyleCnt="8"/>
      <dgm:spPr/>
    </dgm:pt>
    <dgm:pt modelId="{BB484684-BC92-4764-B37F-A0B5A6CC56FB}" type="pres">
      <dgm:prSet presAssocID="{4F8B0612-7A35-439E-BBBC-D6BF58837D5C}" presName="bottomArc2" presStyleLbl="parChTrans1D1" presStyleIdx="5" presStyleCnt="8"/>
      <dgm:spPr/>
    </dgm:pt>
    <dgm:pt modelId="{2960C8BA-81C0-4736-AA40-456750CE55CD}" type="pres">
      <dgm:prSet presAssocID="{4F8B0612-7A35-439E-BBBC-D6BF58837D5C}" presName="topConnNode2" presStyleLbl="node2" presStyleIdx="0" presStyleCnt="0"/>
      <dgm:spPr/>
    </dgm:pt>
    <dgm:pt modelId="{D2AD2565-BF31-43C9-890E-572BD3904410}" type="pres">
      <dgm:prSet presAssocID="{4F8B0612-7A35-439E-BBBC-D6BF58837D5C}" presName="hierChild4" presStyleCnt="0"/>
      <dgm:spPr/>
    </dgm:pt>
    <dgm:pt modelId="{05715A33-D38E-423E-9326-141CD1B20CA2}" type="pres">
      <dgm:prSet presAssocID="{4F8B0612-7A35-439E-BBBC-D6BF58837D5C}" presName="hierChild5" presStyleCnt="0"/>
      <dgm:spPr/>
    </dgm:pt>
    <dgm:pt modelId="{B9B9DBFE-BDB8-4A31-8B40-117384F4F4EB}" type="pres">
      <dgm:prSet presAssocID="{CE4F1C4D-40F2-4DF4-8539-753177A82497}" presName="hierChild3" presStyleCnt="0"/>
      <dgm:spPr/>
    </dgm:pt>
    <dgm:pt modelId="{1EAC52C1-5450-49DF-8498-33E9DA28CDBD}" type="pres">
      <dgm:prSet presAssocID="{FEE38293-4B91-4F60-975B-2D49FEBA8C93}" presName="Name101" presStyleLbl="parChTrans1D2" presStyleIdx="2" presStyleCnt="3"/>
      <dgm:spPr/>
    </dgm:pt>
    <dgm:pt modelId="{29A577A4-CEE0-4966-A8ED-559323D65ECD}" type="pres">
      <dgm:prSet presAssocID="{C15E4815-C76C-46C1-99FB-B532A43168E1}" presName="hierRoot3" presStyleCnt="0">
        <dgm:presLayoutVars>
          <dgm:hierBranch val="init"/>
        </dgm:presLayoutVars>
      </dgm:prSet>
      <dgm:spPr/>
    </dgm:pt>
    <dgm:pt modelId="{AC4F3C5C-C959-4205-B3EC-9F14DCD45772}" type="pres">
      <dgm:prSet presAssocID="{C15E4815-C76C-46C1-99FB-B532A43168E1}" presName="rootComposite3" presStyleCnt="0"/>
      <dgm:spPr/>
    </dgm:pt>
    <dgm:pt modelId="{462DDDBB-CAF7-43FA-8163-539DD5542A8C}" type="pres">
      <dgm:prSet presAssocID="{C15E4815-C76C-46C1-99FB-B532A43168E1}" presName="rootText3" presStyleLbl="alignAcc1" presStyleIdx="0" presStyleCnt="0" custScaleX="118363">
        <dgm:presLayoutVars>
          <dgm:chPref val="3"/>
        </dgm:presLayoutVars>
      </dgm:prSet>
      <dgm:spPr/>
    </dgm:pt>
    <dgm:pt modelId="{D5E20ACC-F5AD-4A30-B160-E036841E4FBC}" type="pres">
      <dgm:prSet presAssocID="{C15E4815-C76C-46C1-99FB-B532A43168E1}" presName="topArc3" presStyleLbl="parChTrans1D1" presStyleIdx="6" presStyleCnt="8"/>
      <dgm:spPr/>
    </dgm:pt>
    <dgm:pt modelId="{E34D6D54-2E77-431E-9085-13A560332980}" type="pres">
      <dgm:prSet presAssocID="{C15E4815-C76C-46C1-99FB-B532A43168E1}" presName="bottomArc3" presStyleLbl="parChTrans1D1" presStyleIdx="7" presStyleCnt="8"/>
      <dgm:spPr/>
    </dgm:pt>
    <dgm:pt modelId="{C585B5EB-4FB6-498C-B604-ED35ABCA9522}" type="pres">
      <dgm:prSet presAssocID="{C15E4815-C76C-46C1-99FB-B532A43168E1}" presName="topConnNode3" presStyleLbl="asst1" presStyleIdx="0" presStyleCnt="0"/>
      <dgm:spPr/>
    </dgm:pt>
    <dgm:pt modelId="{DF3828BB-B3D3-4E34-B767-853EF79ADA78}" type="pres">
      <dgm:prSet presAssocID="{C15E4815-C76C-46C1-99FB-B532A43168E1}" presName="hierChild6" presStyleCnt="0"/>
      <dgm:spPr/>
    </dgm:pt>
    <dgm:pt modelId="{8DB8BA95-564F-4D4B-8E8B-EC7DA3527C26}" type="pres">
      <dgm:prSet presAssocID="{C15E4815-C76C-46C1-99FB-B532A43168E1}" presName="hierChild7" presStyleCnt="0"/>
      <dgm:spPr/>
    </dgm:pt>
  </dgm:ptLst>
  <dgm:cxnLst>
    <dgm:cxn modelId="{8E73DB17-DA29-4DD2-9752-D902A347F743}" srcId="{CE4F1C4D-40F2-4DF4-8539-753177A82497}" destId="{C15E4815-C76C-46C1-99FB-B532A43168E1}" srcOrd="0" destOrd="0" parTransId="{FEE38293-4B91-4F60-975B-2D49FEBA8C93}" sibTransId="{E8EDF949-E629-4140-9826-623596247BA1}"/>
    <dgm:cxn modelId="{0686F01A-E5A2-4002-9DDD-9A64371E8A9D}" type="presOf" srcId="{FEE38293-4B91-4F60-975B-2D49FEBA8C93}" destId="{1EAC52C1-5450-49DF-8498-33E9DA28CDBD}" srcOrd="0" destOrd="0" presId="urn:microsoft.com/office/officeart/2008/layout/HalfCircleOrganizationChart"/>
    <dgm:cxn modelId="{AD32911D-0F74-459D-8E18-B0476C0288A8}" type="presOf" srcId="{D9D41C8A-D1C8-43F9-8366-02685E6A69D3}" destId="{EE058400-C5EF-470B-A3E9-8BEC555AA6C0}" srcOrd="0" destOrd="0" presId="urn:microsoft.com/office/officeart/2008/layout/HalfCircleOrganizationChart"/>
    <dgm:cxn modelId="{93B23931-192F-4B09-A188-CEFA76FCEABB}" type="presOf" srcId="{01215FD6-63CC-4CDB-B641-BE77FBC1FDEA}" destId="{82D77A77-8EE5-4E3D-8FC9-F5EEE79001AF}" srcOrd="0" destOrd="0" presId="urn:microsoft.com/office/officeart/2008/layout/HalfCircleOrganizationChart"/>
    <dgm:cxn modelId="{D2536846-E4A1-498B-9442-C5FE03ACA302}" type="presOf" srcId="{4F8B0612-7A35-439E-BBBC-D6BF58837D5C}" destId="{9C547D95-FFD3-46DE-8EC0-BCC770306208}" srcOrd="0" destOrd="0" presId="urn:microsoft.com/office/officeart/2008/layout/HalfCircleOrganizationChart"/>
    <dgm:cxn modelId="{EA40654E-0EC6-4F5A-8255-2FCA0668C8DA}" srcId="{CE4F1C4D-40F2-4DF4-8539-753177A82497}" destId="{10E8B8D5-08FE-4D38-9679-8D08B559830B}" srcOrd="1" destOrd="0" parTransId="{01215FD6-63CC-4CDB-B641-BE77FBC1FDEA}" sibTransId="{A11E1D35-87B1-4778-AF80-A51AF059F821}"/>
    <dgm:cxn modelId="{60488057-7FDE-46D4-9B79-DE6C0E9D53F4}" srcId="{76FE641B-E3D5-4A47-91B9-BEEC1BD1C9BA}" destId="{CE4F1C4D-40F2-4DF4-8539-753177A82497}" srcOrd="0" destOrd="0" parTransId="{56DEC950-5158-4729-A891-6458B1DDE87A}" sibTransId="{2FA58B15-DA78-44DE-BCB1-00E79A68B037}"/>
    <dgm:cxn modelId="{1489335A-2526-424D-9D3D-384CD03B81D3}" type="presOf" srcId="{76FE641B-E3D5-4A47-91B9-BEEC1BD1C9BA}" destId="{695D77DF-4654-438D-9B4E-72FA7242B9CD}" srcOrd="0" destOrd="0" presId="urn:microsoft.com/office/officeart/2008/layout/HalfCircleOrganizationChart"/>
    <dgm:cxn modelId="{70381C61-71B0-41D6-A927-746C2A426617}" type="presOf" srcId="{10E8B8D5-08FE-4D38-9679-8D08B559830B}" destId="{977B80B5-CF27-4EE1-82FE-A68CA63B66B0}" srcOrd="1" destOrd="0" presId="urn:microsoft.com/office/officeart/2008/layout/HalfCircleOrganizationChart"/>
    <dgm:cxn modelId="{593FBA63-6615-4566-AE90-FA1F613CC617}" type="presOf" srcId="{CE4F1C4D-40F2-4DF4-8539-753177A82497}" destId="{4001DBF4-EA19-4A42-B6D3-39F01C0516EE}" srcOrd="0" destOrd="0" presId="urn:microsoft.com/office/officeart/2008/layout/HalfCircleOrganizationChart"/>
    <dgm:cxn modelId="{5E449B6C-49A6-4D36-A7BB-E7933713C70C}" srcId="{CE4F1C4D-40F2-4DF4-8539-753177A82497}" destId="{4F8B0612-7A35-439E-BBBC-D6BF58837D5C}" srcOrd="2" destOrd="0" parTransId="{D9D41C8A-D1C8-43F9-8366-02685E6A69D3}" sibTransId="{7D33F30E-4747-4FBD-B51B-030E41B0493C}"/>
    <dgm:cxn modelId="{0050F8A3-83E2-4762-B9E5-EF37202DF01E}" type="presOf" srcId="{4F8B0612-7A35-439E-BBBC-D6BF58837D5C}" destId="{2960C8BA-81C0-4736-AA40-456750CE55CD}" srcOrd="1" destOrd="0" presId="urn:microsoft.com/office/officeart/2008/layout/HalfCircleOrganizationChart"/>
    <dgm:cxn modelId="{A93793B5-2DAC-48AC-A360-DB1148762FD4}" type="presOf" srcId="{C15E4815-C76C-46C1-99FB-B532A43168E1}" destId="{C585B5EB-4FB6-498C-B604-ED35ABCA9522}" srcOrd="1" destOrd="0" presId="urn:microsoft.com/office/officeart/2008/layout/HalfCircleOrganizationChart"/>
    <dgm:cxn modelId="{590FCBB9-F1ED-47D5-9021-B5362E723FE7}" type="presOf" srcId="{10E8B8D5-08FE-4D38-9679-8D08B559830B}" destId="{65A45565-7D1A-45B3-9BAD-66856CCEFB44}" srcOrd="0" destOrd="0" presId="urn:microsoft.com/office/officeart/2008/layout/HalfCircleOrganizationChart"/>
    <dgm:cxn modelId="{CEE513F6-4A5F-481F-AA22-7255990ABC5F}" type="presOf" srcId="{C15E4815-C76C-46C1-99FB-B532A43168E1}" destId="{462DDDBB-CAF7-43FA-8163-539DD5542A8C}" srcOrd="0" destOrd="0" presId="urn:microsoft.com/office/officeart/2008/layout/HalfCircleOrganizationChart"/>
    <dgm:cxn modelId="{F565AAF6-A733-4B49-892A-A205D58F549F}" type="presOf" srcId="{CE4F1C4D-40F2-4DF4-8539-753177A82497}" destId="{76D771E5-2BDF-4E9A-AA34-F4AA76A91B46}" srcOrd="1" destOrd="0" presId="urn:microsoft.com/office/officeart/2008/layout/HalfCircleOrganizationChart"/>
    <dgm:cxn modelId="{3E5860DA-9421-4B50-AB26-5B4DE0269FC8}" type="presParOf" srcId="{695D77DF-4654-438D-9B4E-72FA7242B9CD}" destId="{2400B5E8-ED55-4694-9EF8-DE0BEA347B97}" srcOrd="0" destOrd="0" presId="urn:microsoft.com/office/officeart/2008/layout/HalfCircleOrganizationChart"/>
    <dgm:cxn modelId="{4CA5D81A-9A4D-435E-B474-5CCA2685C44A}" type="presParOf" srcId="{2400B5E8-ED55-4694-9EF8-DE0BEA347B97}" destId="{B95F9A23-70B6-4284-BAE5-BAFCAF605F4E}" srcOrd="0" destOrd="0" presId="urn:microsoft.com/office/officeart/2008/layout/HalfCircleOrganizationChart"/>
    <dgm:cxn modelId="{43880BA6-55D8-4F88-A6F8-82F786A4A929}" type="presParOf" srcId="{B95F9A23-70B6-4284-BAE5-BAFCAF605F4E}" destId="{4001DBF4-EA19-4A42-B6D3-39F01C0516EE}" srcOrd="0" destOrd="0" presId="urn:microsoft.com/office/officeart/2008/layout/HalfCircleOrganizationChart"/>
    <dgm:cxn modelId="{269EDD3A-42CA-484C-AB7D-42F41108F475}" type="presParOf" srcId="{B95F9A23-70B6-4284-BAE5-BAFCAF605F4E}" destId="{C27F6D91-A2C1-4526-8227-8E82F7F3B52D}" srcOrd="1" destOrd="0" presId="urn:microsoft.com/office/officeart/2008/layout/HalfCircleOrganizationChart"/>
    <dgm:cxn modelId="{FCE2B18A-F2E2-4038-BF1D-06AF0A5AEAFB}" type="presParOf" srcId="{B95F9A23-70B6-4284-BAE5-BAFCAF605F4E}" destId="{244A66E3-BCBF-49DD-8F29-9ADA0079A3B2}" srcOrd="2" destOrd="0" presId="urn:microsoft.com/office/officeart/2008/layout/HalfCircleOrganizationChart"/>
    <dgm:cxn modelId="{B4563AB1-235D-40BE-BBBB-80453237B357}" type="presParOf" srcId="{B95F9A23-70B6-4284-BAE5-BAFCAF605F4E}" destId="{76D771E5-2BDF-4E9A-AA34-F4AA76A91B46}" srcOrd="3" destOrd="0" presId="urn:microsoft.com/office/officeart/2008/layout/HalfCircleOrganizationChart"/>
    <dgm:cxn modelId="{C9EF9957-B5F9-497E-80A5-67DB8A7A5483}" type="presParOf" srcId="{2400B5E8-ED55-4694-9EF8-DE0BEA347B97}" destId="{A1077CF6-ECAB-4A98-94EA-EC1F412D77B7}" srcOrd="1" destOrd="0" presId="urn:microsoft.com/office/officeart/2008/layout/HalfCircleOrganizationChart"/>
    <dgm:cxn modelId="{ECB7F5A8-E101-4AB3-9DD7-35B2782FADA9}" type="presParOf" srcId="{A1077CF6-ECAB-4A98-94EA-EC1F412D77B7}" destId="{82D77A77-8EE5-4E3D-8FC9-F5EEE79001AF}" srcOrd="0" destOrd="0" presId="urn:microsoft.com/office/officeart/2008/layout/HalfCircleOrganizationChart"/>
    <dgm:cxn modelId="{378EB804-FB9E-4067-AB79-5EF13863457D}" type="presParOf" srcId="{A1077CF6-ECAB-4A98-94EA-EC1F412D77B7}" destId="{C91323D1-5147-4423-9D4B-399770646CE1}" srcOrd="1" destOrd="0" presId="urn:microsoft.com/office/officeart/2008/layout/HalfCircleOrganizationChart"/>
    <dgm:cxn modelId="{4D8027A0-A5ED-4589-B2C0-F58BF166A2A4}" type="presParOf" srcId="{C91323D1-5147-4423-9D4B-399770646CE1}" destId="{9432A95B-5347-4EA2-A82A-71B548750E7B}" srcOrd="0" destOrd="0" presId="urn:microsoft.com/office/officeart/2008/layout/HalfCircleOrganizationChart"/>
    <dgm:cxn modelId="{CA41F479-C023-4157-BA4F-95C4299A09BC}" type="presParOf" srcId="{9432A95B-5347-4EA2-A82A-71B548750E7B}" destId="{65A45565-7D1A-45B3-9BAD-66856CCEFB44}" srcOrd="0" destOrd="0" presId="urn:microsoft.com/office/officeart/2008/layout/HalfCircleOrganizationChart"/>
    <dgm:cxn modelId="{00D34B40-9A0C-4BD4-9E78-ADDA054A64A8}" type="presParOf" srcId="{9432A95B-5347-4EA2-A82A-71B548750E7B}" destId="{26FDF3A9-B1CB-499A-A120-0172376DE142}" srcOrd="1" destOrd="0" presId="urn:microsoft.com/office/officeart/2008/layout/HalfCircleOrganizationChart"/>
    <dgm:cxn modelId="{6DED87DF-845D-4A4E-9848-54EA76ECD894}" type="presParOf" srcId="{9432A95B-5347-4EA2-A82A-71B548750E7B}" destId="{D20B5707-CEA2-4830-8AA3-9267545AC0FA}" srcOrd="2" destOrd="0" presId="urn:microsoft.com/office/officeart/2008/layout/HalfCircleOrganizationChart"/>
    <dgm:cxn modelId="{DAB407CC-B450-474E-A0CE-80A45414CE1A}" type="presParOf" srcId="{9432A95B-5347-4EA2-A82A-71B548750E7B}" destId="{977B80B5-CF27-4EE1-82FE-A68CA63B66B0}" srcOrd="3" destOrd="0" presId="urn:microsoft.com/office/officeart/2008/layout/HalfCircleOrganizationChart"/>
    <dgm:cxn modelId="{27C762EA-6B11-41C7-BE02-4441BE123617}" type="presParOf" srcId="{C91323D1-5147-4423-9D4B-399770646CE1}" destId="{6D137489-7733-4BDF-AE1B-DD3DCD243B9D}" srcOrd="1" destOrd="0" presId="urn:microsoft.com/office/officeart/2008/layout/HalfCircleOrganizationChart"/>
    <dgm:cxn modelId="{69F2EDD8-AFB8-4AA9-B712-CECEF67A01F3}" type="presParOf" srcId="{C91323D1-5147-4423-9D4B-399770646CE1}" destId="{B9ED5604-FF33-4AC5-B440-A04B4B4F9836}" srcOrd="2" destOrd="0" presId="urn:microsoft.com/office/officeart/2008/layout/HalfCircleOrganizationChart"/>
    <dgm:cxn modelId="{BC795F77-6DAE-4442-BAE8-A3335369A989}" type="presParOf" srcId="{A1077CF6-ECAB-4A98-94EA-EC1F412D77B7}" destId="{EE058400-C5EF-470B-A3E9-8BEC555AA6C0}" srcOrd="2" destOrd="0" presId="urn:microsoft.com/office/officeart/2008/layout/HalfCircleOrganizationChart"/>
    <dgm:cxn modelId="{0924F5AC-88FE-4E9A-9815-11B4921FB315}" type="presParOf" srcId="{A1077CF6-ECAB-4A98-94EA-EC1F412D77B7}" destId="{18A21453-8787-42AD-A10F-B919586DB8CB}" srcOrd="3" destOrd="0" presId="urn:microsoft.com/office/officeart/2008/layout/HalfCircleOrganizationChart"/>
    <dgm:cxn modelId="{8CCB86C7-B285-44AE-B710-12D0C21CDA9F}" type="presParOf" srcId="{18A21453-8787-42AD-A10F-B919586DB8CB}" destId="{F37BC3CF-2F45-44E7-8148-7F1ED255298F}" srcOrd="0" destOrd="0" presId="urn:microsoft.com/office/officeart/2008/layout/HalfCircleOrganizationChart"/>
    <dgm:cxn modelId="{80E8C4B8-B1C0-4728-9DB6-5208687F2AFA}" type="presParOf" srcId="{F37BC3CF-2F45-44E7-8148-7F1ED255298F}" destId="{9C547D95-FFD3-46DE-8EC0-BCC770306208}" srcOrd="0" destOrd="0" presId="urn:microsoft.com/office/officeart/2008/layout/HalfCircleOrganizationChart"/>
    <dgm:cxn modelId="{F6F8CDA1-AE0A-4C76-97B7-FA2ECB3C3BA3}" type="presParOf" srcId="{F37BC3CF-2F45-44E7-8148-7F1ED255298F}" destId="{D3E2FD3A-9099-4006-BFD8-207D90620B0B}" srcOrd="1" destOrd="0" presId="urn:microsoft.com/office/officeart/2008/layout/HalfCircleOrganizationChart"/>
    <dgm:cxn modelId="{847663E4-A76E-4DFB-BEC7-2EEF00D88A9B}" type="presParOf" srcId="{F37BC3CF-2F45-44E7-8148-7F1ED255298F}" destId="{BB484684-BC92-4764-B37F-A0B5A6CC56FB}" srcOrd="2" destOrd="0" presId="urn:microsoft.com/office/officeart/2008/layout/HalfCircleOrganizationChart"/>
    <dgm:cxn modelId="{23354854-C190-4D5A-95C6-F59DCB4E6E5D}" type="presParOf" srcId="{F37BC3CF-2F45-44E7-8148-7F1ED255298F}" destId="{2960C8BA-81C0-4736-AA40-456750CE55CD}" srcOrd="3" destOrd="0" presId="urn:microsoft.com/office/officeart/2008/layout/HalfCircleOrganizationChart"/>
    <dgm:cxn modelId="{C02F7A23-C236-44D3-ADDF-55B88660ED2E}" type="presParOf" srcId="{18A21453-8787-42AD-A10F-B919586DB8CB}" destId="{D2AD2565-BF31-43C9-890E-572BD3904410}" srcOrd="1" destOrd="0" presId="urn:microsoft.com/office/officeart/2008/layout/HalfCircleOrganizationChart"/>
    <dgm:cxn modelId="{457FBED1-83A7-427B-927B-0F6CF377E27F}" type="presParOf" srcId="{18A21453-8787-42AD-A10F-B919586DB8CB}" destId="{05715A33-D38E-423E-9326-141CD1B20CA2}" srcOrd="2" destOrd="0" presId="urn:microsoft.com/office/officeart/2008/layout/HalfCircleOrganizationChart"/>
    <dgm:cxn modelId="{B060E986-6769-44A9-9A57-6064E0E910DD}" type="presParOf" srcId="{2400B5E8-ED55-4694-9EF8-DE0BEA347B97}" destId="{B9B9DBFE-BDB8-4A31-8B40-117384F4F4EB}" srcOrd="2" destOrd="0" presId="urn:microsoft.com/office/officeart/2008/layout/HalfCircleOrganizationChart"/>
    <dgm:cxn modelId="{85B0F749-B6D4-45A4-86DF-970D1DC811E0}" type="presParOf" srcId="{B9B9DBFE-BDB8-4A31-8B40-117384F4F4EB}" destId="{1EAC52C1-5450-49DF-8498-33E9DA28CDBD}" srcOrd="0" destOrd="0" presId="urn:microsoft.com/office/officeart/2008/layout/HalfCircleOrganizationChart"/>
    <dgm:cxn modelId="{9048354E-CB5E-4161-A9D4-4C0C1ADE3FD6}" type="presParOf" srcId="{B9B9DBFE-BDB8-4A31-8B40-117384F4F4EB}" destId="{29A577A4-CEE0-4966-A8ED-559323D65ECD}" srcOrd="1" destOrd="0" presId="urn:microsoft.com/office/officeart/2008/layout/HalfCircleOrganizationChart"/>
    <dgm:cxn modelId="{D4861A96-606F-44D2-B6E8-F4A39F02570E}" type="presParOf" srcId="{29A577A4-CEE0-4966-A8ED-559323D65ECD}" destId="{AC4F3C5C-C959-4205-B3EC-9F14DCD45772}" srcOrd="0" destOrd="0" presId="urn:microsoft.com/office/officeart/2008/layout/HalfCircleOrganizationChart"/>
    <dgm:cxn modelId="{2C75A80A-5716-4FB0-8095-C478DCFDE418}" type="presParOf" srcId="{AC4F3C5C-C959-4205-B3EC-9F14DCD45772}" destId="{462DDDBB-CAF7-43FA-8163-539DD5542A8C}" srcOrd="0" destOrd="0" presId="urn:microsoft.com/office/officeart/2008/layout/HalfCircleOrganizationChart"/>
    <dgm:cxn modelId="{37795154-CED4-431D-9A2D-CC4FF0EE3EF4}" type="presParOf" srcId="{AC4F3C5C-C959-4205-B3EC-9F14DCD45772}" destId="{D5E20ACC-F5AD-4A30-B160-E036841E4FBC}" srcOrd="1" destOrd="0" presId="urn:microsoft.com/office/officeart/2008/layout/HalfCircleOrganizationChart"/>
    <dgm:cxn modelId="{0EB82755-65F9-4C75-9B43-F8C25BD3F647}" type="presParOf" srcId="{AC4F3C5C-C959-4205-B3EC-9F14DCD45772}" destId="{E34D6D54-2E77-431E-9085-13A560332980}" srcOrd="2" destOrd="0" presId="urn:microsoft.com/office/officeart/2008/layout/HalfCircleOrganizationChart"/>
    <dgm:cxn modelId="{9133D7A6-4431-4966-9633-D67EDA9553B4}" type="presParOf" srcId="{AC4F3C5C-C959-4205-B3EC-9F14DCD45772}" destId="{C585B5EB-4FB6-498C-B604-ED35ABCA9522}" srcOrd="3" destOrd="0" presId="urn:microsoft.com/office/officeart/2008/layout/HalfCircleOrganizationChart"/>
    <dgm:cxn modelId="{ED183D8C-1D6C-4A53-B7E1-F35874AD43CC}" type="presParOf" srcId="{29A577A4-CEE0-4966-A8ED-559323D65ECD}" destId="{DF3828BB-B3D3-4E34-B767-853EF79ADA78}" srcOrd="1" destOrd="0" presId="urn:microsoft.com/office/officeart/2008/layout/HalfCircleOrganizationChart"/>
    <dgm:cxn modelId="{875EE110-A1D6-4B4A-A924-CFD14941CC88}" type="presParOf" srcId="{29A577A4-CEE0-4966-A8ED-559323D65ECD}" destId="{8DB8BA95-564F-4D4B-8E8B-EC7DA3527C2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52C1-5450-49DF-8498-33E9DA28CDBD}">
      <dsp:nvSpPr>
        <dsp:cNvPr id="0" name=""/>
        <dsp:cNvSpPr/>
      </dsp:nvSpPr>
      <dsp:spPr>
        <a:xfrm>
          <a:off x="3165250" y="1321405"/>
          <a:ext cx="1244893" cy="791371"/>
        </a:xfrm>
        <a:custGeom>
          <a:avLst/>
          <a:gdLst/>
          <a:ahLst/>
          <a:cxnLst/>
          <a:rect l="0" t="0" r="0" b="0"/>
          <a:pathLst>
            <a:path>
              <a:moveTo>
                <a:pt x="1244893" y="0"/>
              </a:moveTo>
              <a:lnTo>
                <a:pt x="1244893" y="791371"/>
              </a:lnTo>
              <a:lnTo>
                <a:pt x="0" y="7913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8400-C5EF-470B-A3E9-8BEC555AA6C0}">
      <dsp:nvSpPr>
        <dsp:cNvPr id="0" name=""/>
        <dsp:cNvSpPr/>
      </dsp:nvSpPr>
      <dsp:spPr>
        <a:xfrm>
          <a:off x="4410143" y="1321405"/>
          <a:ext cx="1838130" cy="2426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91"/>
              </a:lnTo>
              <a:lnTo>
                <a:pt x="1838130" y="2149891"/>
              </a:lnTo>
              <a:lnTo>
                <a:pt x="1838130" y="2426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77A77-8EE5-4E3D-8FC9-F5EEE79001AF}">
      <dsp:nvSpPr>
        <dsp:cNvPr id="0" name=""/>
        <dsp:cNvSpPr/>
      </dsp:nvSpPr>
      <dsp:spPr>
        <a:xfrm>
          <a:off x="2572013" y="1321405"/>
          <a:ext cx="1838130" cy="2426871"/>
        </a:xfrm>
        <a:custGeom>
          <a:avLst/>
          <a:gdLst/>
          <a:ahLst/>
          <a:cxnLst/>
          <a:rect l="0" t="0" r="0" b="0"/>
          <a:pathLst>
            <a:path>
              <a:moveTo>
                <a:pt x="1838130" y="0"/>
              </a:moveTo>
              <a:lnTo>
                <a:pt x="1838130" y="2149891"/>
              </a:lnTo>
              <a:lnTo>
                <a:pt x="0" y="2149891"/>
              </a:lnTo>
              <a:lnTo>
                <a:pt x="0" y="2426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F6D91-A2C1-4526-8227-8E82F7F3B52D}">
      <dsp:nvSpPr>
        <dsp:cNvPr id="0" name=""/>
        <dsp:cNvSpPr/>
      </dsp:nvSpPr>
      <dsp:spPr>
        <a:xfrm>
          <a:off x="3629568" y="2453"/>
          <a:ext cx="1561150" cy="13189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A66E3-BCBF-49DD-8F29-9ADA0079A3B2}">
      <dsp:nvSpPr>
        <dsp:cNvPr id="0" name=""/>
        <dsp:cNvSpPr/>
      </dsp:nvSpPr>
      <dsp:spPr>
        <a:xfrm>
          <a:off x="3629568" y="2453"/>
          <a:ext cx="1561150" cy="13189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1DBF4-EA19-4A42-B6D3-39F01C0516EE}">
      <dsp:nvSpPr>
        <dsp:cNvPr id="0" name=""/>
        <dsp:cNvSpPr/>
      </dsp:nvSpPr>
      <dsp:spPr>
        <a:xfrm>
          <a:off x="2848993" y="239864"/>
          <a:ext cx="3122301" cy="844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GSEF Program</a:t>
          </a:r>
        </a:p>
      </dsp:txBody>
      <dsp:txXfrm>
        <a:off x="2848993" y="239864"/>
        <a:ext cx="3122301" cy="844129"/>
      </dsp:txXfrm>
    </dsp:sp>
    <dsp:sp modelId="{26FDF3A9-B1CB-499A-A120-0172376DE142}">
      <dsp:nvSpPr>
        <dsp:cNvPr id="0" name=""/>
        <dsp:cNvSpPr/>
      </dsp:nvSpPr>
      <dsp:spPr>
        <a:xfrm>
          <a:off x="1791437" y="3748276"/>
          <a:ext cx="1561150" cy="13189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B5707-CEA2-4830-8AA3-9267545AC0FA}">
      <dsp:nvSpPr>
        <dsp:cNvPr id="0" name=""/>
        <dsp:cNvSpPr/>
      </dsp:nvSpPr>
      <dsp:spPr>
        <a:xfrm>
          <a:off x="1791437" y="3748276"/>
          <a:ext cx="1561150" cy="13189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5565-7D1A-45B3-9BAD-66856CCEFB44}">
      <dsp:nvSpPr>
        <dsp:cNvPr id="0" name=""/>
        <dsp:cNvSpPr/>
      </dsp:nvSpPr>
      <dsp:spPr>
        <a:xfrm>
          <a:off x="1010862" y="3985687"/>
          <a:ext cx="3122301" cy="844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50% Endowment Fund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-to gain interest for the future</a:t>
          </a:r>
        </a:p>
      </dsp:txBody>
      <dsp:txXfrm>
        <a:off x="1010862" y="3985687"/>
        <a:ext cx="3122301" cy="844129"/>
      </dsp:txXfrm>
    </dsp:sp>
    <dsp:sp modelId="{D3E2FD3A-9099-4006-BFD8-207D90620B0B}">
      <dsp:nvSpPr>
        <dsp:cNvPr id="0" name=""/>
        <dsp:cNvSpPr/>
      </dsp:nvSpPr>
      <dsp:spPr>
        <a:xfrm>
          <a:off x="5467699" y="3748276"/>
          <a:ext cx="1561150" cy="13189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84684-BC92-4764-B37F-A0B5A6CC56FB}">
      <dsp:nvSpPr>
        <dsp:cNvPr id="0" name=""/>
        <dsp:cNvSpPr/>
      </dsp:nvSpPr>
      <dsp:spPr>
        <a:xfrm>
          <a:off x="5467699" y="3748276"/>
          <a:ext cx="1561150" cy="13189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47D95-FFD3-46DE-8EC0-BCC770306208}">
      <dsp:nvSpPr>
        <dsp:cNvPr id="0" name=""/>
        <dsp:cNvSpPr/>
      </dsp:nvSpPr>
      <dsp:spPr>
        <a:xfrm>
          <a:off x="4687123" y="3985687"/>
          <a:ext cx="3122301" cy="844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50% Trust Account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-to spend on graduate students </a:t>
          </a:r>
        </a:p>
      </dsp:txBody>
      <dsp:txXfrm>
        <a:off x="4687123" y="3985687"/>
        <a:ext cx="3122301" cy="844129"/>
      </dsp:txXfrm>
    </dsp:sp>
    <dsp:sp modelId="{D5E20ACC-F5AD-4A30-B160-E036841E4FBC}">
      <dsp:nvSpPr>
        <dsp:cNvPr id="0" name=""/>
        <dsp:cNvSpPr/>
      </dsp:nvSpPr>
      <dsp:spPr>
        <a:xfrm>
          <a:off x="1791437" y="1875365"/>
          <a:ext cx="1561150" cy="13189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D6D54-2E77-431E-9085-13A560332980}">
      <dsp:nvSpPr>
        <dsp:cNvPr id="0" name=""/>
        <dsp:cNvSpPr/>
      </dsp:nvSpPr>
      <dsp:spPr>
        <a:xfrm>
          <a:off x="1791437" y="1875365"/>
          <a:ext cx="1561150" cy="13189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DDDBB-CAF7-43FA-8163-539DD5542A8C}">
      <dsp:nvSpPr>
        <dsp:cNvPr id="0" name=""/>
        <dsp:cNvSpPr/>
      </dsp:nvSpPr>
      <dsp:spPr>
        <a:xfrm>
          <a:off x="1010862" y="2112776"/>
          <a:ext cx="3122301" cy="844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$20 refundable contribution from each graduate student per term</a:t>
          </a:r>
        </a:p>
      </dsp:txBody>
      <dsp:txXfrm>
        <a:off x="1010862" y="2112776"/>
        <a:ext cx="3122301" cy="84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CA1EFF-B966-45CF-BC46-6E43B34D9FBD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7F6EFA-210A-449E-ADE6-D002BEE87D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28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PRC </a:t>
            </a:r>
            <a:r>
              <a:rPr lang="en-CA"/>
              <a:t>recommends funding </a:t>
            </a:r>
            <a:r>
              <a:rPr lang="en-CA" dirty="0"/>
              <a:t>and Board approves funding/oversees</a:t>
            </a:r>
            <a:r>
              <a:rPr lang="en-CA" baseline="0" dirty="0"/>
              <a:t> GSEF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7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currently recruiting for the PRC and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and Computer Engineering - fridges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(Architecture)</a:t>
            </a:r>
            <a:r>
              <a:rPr lang="en-CA" dirty="0"/>
              <a:t>  - publication</a:t>
            </a:r>
            <a:r>
              <a:rPr lang="en-CA" baseline="0" dirty="0"/>
              <a:t> of a </a:t>
            </a:r>
            <a:r>
              <a:rPr lang="en-CA" baseline="0"/>
              <a:t>UW-created periodical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Psychology – I/O &amp; OB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Examples of projects: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Putting on conferences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Social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Anything that would benefit grad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6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1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Only able to spend funds on what is indicated in Acceptance Letter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10/22/20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10/22/20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10/22/20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sef@uwaterloo.ca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sef@uwaterloo.ca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sef@uwaterloo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1070839"/>
          </a:xfrm>
        </p:spPr>
        <p:txBody>
          <a:bodyPr>
            <a:noAutofit/>
          </a:bodyPr>
          <a:lstStyle/>
          <a:p>
            <a:r>
              <a:rPr lang="en-US" dirty="0"/>
              <a:t>Graduate Studies Endowment Fund (GSEF)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771650"/>
            <a:ext cx="8784195" cy="438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Matthew Robbins</a:t>
            </a:r>
          </a:p>
          <a:p>
            <a:pPr marL="0" indent="0">
              <a:buNone/>
            </a:pPr>
            <a:r>
              <a:rPr lang="en-US" dirty="0"/>
              <a:t>GSEF Coordinator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brightnessContrast bright="10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87" y="3759107"/>
            <a:ext cx="1968548" cy="18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F5373-2F74-BA49-A9F8-A534EA1A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F930F-B6A8-8241-BCF8-45029943821F}"/>
              </a:ext>
            </a:extLst>
          </p:cNvPr>
          <p:cNvSpPr/>
          <p:nvPr/>
        </p:nvSpPr>
        <p:spPr>
          <a:xfrm>
            <a:off x="6538585" y="5708469"/>
            <a:ext cx="2592351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3C15D7-9A8A-124A-9DB3-3391A2B90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1" y="534041"/>
            <a:ext cx="7248926" cy="632395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4869915-2610-554D-A5A0-C2C87D67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729CC9-4AA8-8E4A-9FF2-5EE4C99886E9}"/>
              </a:ext>
            </a:extLst>
          </p:cNvPr>
          <p:cNvSpPr txBox="1"/>
          <p:nvPr/>
        </p:nvSpPr>
        <p:spPr>
          <a:xfrm>
            <a:off x="29496" y="6430984"/>
            <a:ext cx="2529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www.gsef.uwaterloo.ca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77CA-B77F-F64A-9304-F9C1C88A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need to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AA94-CF23-3643-8A70-E5242DE48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project</a:t>
            </a:r>
          </a:p>
          <a:p>
            <a:r>
              <a:rPr lang="en-US" dirty="0"/>
              <a:t>Benefits to UW grad students</a:t>
            </a:r>
          </a:p>
          <a:p>
            <a:pPr lvl="1"/>
            <a:r>
              <a:rPr lang="en-US" dirty="0"/>
              <a:t>How many will benefit?</a:t>
            </a:r>
          </a:p>
          <a:p>
            <a:r>
              <a:rPr lang="en-US" dirty="0"/>
              <a:t>Budget</a:t>
            </a:r>
          </a:p>
          <a:p>
            <a:pPr lvl="1"/>
            <a:r>
              <a:rPr lang="en-US" dirty="0"/>
              <a:t>Include multiple quotes!</a:t>
            </a:r>
          </a:p>
          <a:p>
            <a:r>
              <a:rPr lang="en-US" dirty="0"/>
              <a:t>Support from a faculty member</a:t>
            </a:r>
          </a:p>
          <a:p>
            <a:r>
              <a:rPr lang="en-US" dirty="0"/>
              <a:t>Think about financial sustainability!</a:t>
            </a:r>
          </a:p>
          <a:p>
            <a:pPr lvl="1"/>
            <a:r>
              <a:rPr lang="en-US" dirty="0"/>
              <a:t>Only for &gt;$600 award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F390C-933D-DD45-B2FE-C8191A59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6D8BF-0FA7-B943-A16B-8E47080D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09C26-7AD0-8E4D-8429-B52715AEB9A7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6CBFF3-BC01-BD4D-B93A-F1249473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BB41-B3FE-014D-AD47-C5F21013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your project evaluated?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9324-C595-AA4B-9ED5-0DD369CA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projects (&lt;$600)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Send application to </a:t>
            </a:r>
            <a:r>
              <a:rPr lang="en-US" dirty="0">
                <a:hlinkClick r:id="rId2"/>
              </a:rPr>
              <a:t>gsef@uwaterloo.ca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 forward it to Project Review Committee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Based on the information provided, Project Review Committee recommends the amount of funding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 send it to the Board for final approval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8978-2D41-BB48-B155-D453C2A5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287E6-EB7C-7644-A943-D6F63483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A3AA1-1A80-7746-A709-42CEFCCC52A2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D33045-0DA3-2A41-997D-EF6B8CA0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BB41-B3FE-014D-AD47-C5F21013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your project evaluated?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9324-C595-AA4B-9ED5-0DD369CA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projects (&lt;$600)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Send application to </a:t>
            </a:r>
            <a:r>
              <a:rPr lang="en-US" dirty="0">
                <a:hlinkClick r:id="rId2"/>
              </a:rPr>
              <a:t>gsef@uwaterloo.ca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 forward it to Project Review Committee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We meet with you 2-4 weeks after you submit your application</a:t>
            </a:r>
          </a:p>
          <a:p>
            <a:pPr lvl="2"/>
            <a:r>
              <a:rPr lang="en-US" dirty="0"/>
              <a:t>Presentation/discussion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Based on the information provided, Project Review Committee recommends the amount of funding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 send it to the Board for final approval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8978-2D41-BB48-B155-D453C2A5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287E6-EB7C-7644-A943-D6F63483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24DA2-6021-3D43-99A3-429828F30EBB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05FC021-307F-BE4D-A77D-E6A49E5C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252F-ED5D-DC4B-8D47-2AF14010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Spending your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7EC84-2801-8946-BC51-F0B306435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Review Committee will either recommend full funding, partial funding, or no funding</a:t>
            </a:r>
          </a:p>
          <a:p>
            <a:r>
              <a:rPr lang="en-US" dirty="0"/>
              <a:t>You will receive an acceptance letter (with any conditions on your funding)</a:t>
            </a:r>
          </a:p>
          <a:p>
            <a:pPr lvl="1"/>
            <a:r>
              <a:rPr lang="en-US" dirty="0"/>
              <a:t>You can go and make your purchases</a:t>
            </a:r>
          </a:p>
          <a:p>
            <a:pPr lvl="1"/>
            <a:r>
              <a:rPr lang="en-US" dirty="0"/>
              <a:t>GSEF will reimburse you for the expenditures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69E94-208A-6149-92F1-D2C6DA60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57230-96A5-FD46-88D7-A12C5F8B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AD50D-9AEF-8D4D-AECB-046136CDFA49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C1AAA1-4782-274F-8E16-D417BFE5B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3F6E-0F9B-0041-9708-9CDA7828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C61A-145C-E94C-A50F-00E6EC23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as specific as possible!</a:t>
            </a:r>
          </a:p>
          <a:p>
            <a:r>
              <a:rPr lang="en-US" dirty="0"/>
              <a:t>Keep all receipts!</a:t>
            </a:r>
          </a:p>
          <a:p>
            <a:r>
              <a:rPr lang="en-US" dirty="0"/>
              <a:t>Let me know if your funding needs change after you submit the application</a:t>
            </a:r>
          </a:p>
          <a:p>
            <a:r>
              <a:rPr lang="en-US" dirty="0"/>
              <a:t>Department financial support is encouraged, but not absolutely 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17ECB-7B41-624B-9246-EB5C87D5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A88B6-FC7A-0249-B0FF-B21AD52A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AB95D-8E53-BB4A-9AA6-081E24F3229F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4838E42-13C4-1E4D-9AC0-C0B3E2A3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C0956A-F0AE-B047-9FE5-12FB3688EF93}"/>
              </a:ext>
            </a:extLst>
          </p:cNvPr>
          <p:cNvSpPr txBox="1"/>
          <p:nvPr/>
        </p:nvSpPr>
        <p:spPr>
          <a:xfrm>
            <a:off x="64385" y="4543572"/>
            <a:ext cx="913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</a:rPr>
              <a:t>Any application that provides benefit 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</a:rPr>
              <a:t>to graduate students will be considered!</a:t>
            </a:r>
          </a:p>
        </p:txBody>
      </p:sp>
    </p:spTree>
    <p:extLst>
      <p:ext uri="{BB962C8B-B14F-4D97-AF65-F5344CB8AC3E}">
        <p14:creationId xmlns:p14="http://schemas.microsoft.com/office/powerpoint/2010/main" val="9588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4359-74C9-C743-80A9-44BF61EA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October 2020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FE9A-E725-034D-B4F8-02EFEFCD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Application deadlines</a:t>
            </a:r>
          </a:p>
          <a:p>
            <a:pPr lvl="1"/>
            <a:r>
              <a:rPr lang="en-US" b="1" dirty="0">
                <a:solidFill>
                  <a:srgbClr val="57068C"/>
                </a:solidFill>
              </a:rPr>
              <a:t>Sixth Friday of the term (October 16 for Fall 2020): large project funding award (&gt;$600)</a:t>
            </a:r>
          </a:p>
          <a:p>
            <a:pPr lvl="1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of every month: small project funding award (&lt;$600)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B30FE-95E4-ED40-828D-40FFC595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FF352-EDDF-E14E-961F-40CC3001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792EF-E98D-0E44-98AC-4F9949077669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CD4732-9080-A449-A13A-DBB1E2BC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BFB6C0-73DE-0A42-8476-62E24C1901A4}"/>
              </a:ext>
            </a:extLst>
          </p:cNvPr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5CD148A-D386-E341-86C9-4BCA2364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B78488-E610-424B-B9B1-702A78D9E49B}"/>
              </a:ext>
            </a:extLst>
          </p:cNvPr>
          <p:cNvSpPr/>
          <p:nvPr/>
        </p:nvSpPr>
        <p:spPr>
          <a:xfrm>
            <a:off x="0" y="-58783"/>
            <a:ext cx="9144000" cy="103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47FB7A76-43C3-5C48-939A-E7615BD36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23" y="-5545"/>
            <a:ext cx="5147658" cy="6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413166"/>
            <a:ext cx="8677297" cy="52162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GSEF:</a:t>
            </a:r>
          </a:p>
          <a:p>
            <a:pPr lvl="1"/>
            <a:r>
              <a:rPr lang="en-US" sz="2800" dirty="0"/>
              <a:t>A channel to communicate students’ needs</a:t>
            </a:r>
          </a:p>
          <a:p>
            <a:pPr lvl="1"/>
            <a:r>
              <a:rPr lang="en-US" sz="2800" dirty="0"/>
              <a:t>A source of funding for those needs</a:t>
            </a:r>
          </a:p>
          <a:p>
            <a:pPr lvl="1"/>
            <a:endParaRPr lang="en-US" sz="1100" dirty="0"/>
          </a:p>
          <a:p>
            <a:r>
              <a:rPr lang="en-US" b="1" dirty="0">
                <a:solidFill>
                  <a:srgbClr val="7030A0"/>
                </a:solidFill>
              </a:rPr>
              <a:t>Apply! Apply! Apply! </a:t>
            </a:r>
          </a:p>
          <a:p>
            <a:pPr lvl="1"/>
            <a:r>
              <a:rPr lang="en-US" b="1" dirty="0"/>
              <a:t>Project Review Committee/Board applications: October 7</a:t>
            </a:r>
          </a:p>
          <a:p>
            <a:pPr lvl="1"/>
            <a:r>
              <a:rPr lang="en-US" b="1" dirty="0"/>
              <a:t>GSEF Project Funding: October 16</a:t>
            </a:r>
          </a:p>
          <a:p>
            <a:r>
              <a:rPr lang="en-US" b="1" dirty="0"/>
              <a:t>Find out more information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</a:rPr>
              <a:t>gsef.uwaterloo.ca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/>
              <a:t>Contact us!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gsef@uwaterloo.ca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err="1"/>
              <a:t>gsef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To fund an on-going commitment to enhance the learning, research, and overall experience of graduate students at the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GSEF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the 2001-2002 academic year</a:t>
            </a:r>
          </a:p>
          <a:p>
            <a:r>
              <a:rPr lang="en-US" dirty="0"/>
              <a:t>Enables students to have the power to enhance their graduate experience</a:t>
            </a:r>
          </a:p>
          <a:p>
            <a:r>
              <a:rPr lang="en-US" dirty="0"/>
              <a:t>Comprised of a Project Review Committee and Board</a:t>
            </a:r>
          </a:p>
          <a:p>
            <a:pPr lvl="1"/>
            <a:r>
              <a:rPr lang="en-US" dirty="0"/>
              <a:t>Project Review Committee: 2 representatives from each faculty</a:t>
            </a:r>
          </a:p>
          <a:p>
            <a:pPr lvl="1"/>
            <a:r>
              <a:rPr lang="en-US" dirty="0"/>
              <a:t>Board: 1 representative from each faculty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3783" y="5708469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GSEF work?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58918"/>
              </p:ext>
            </p:extLst>
          </p:nvPr>
        </p:nvGraphicFramePr>
        <p:xfrm>
          <a:off x="195944" y="1314449"/>
          <a:ext cx="8820288" cy="506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3782" y="5826035"/>
            <a:ext cx="3357154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E96B1F6-B6AE-2545-9726-9285B345C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420347"/>
              </p:ext>
            </p:extLst>
          </p:nvPr>
        </p:nvGraphicFramePr>
        <p:xfrm>
          <a:off x="-13065" y="1150374"/>
          <a:ext cx="9144001" cy="570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GSEF Funding Breakdown (2020-2021)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25F6F-3BB2-794F-B9D2-CB437054B816}"/>
              </a:ext>
            </a:extLst>
          </p:cNvPr>
          <p:cNvSpPr txBox="1"/>
          <p:nvPr/>
        </p:nvSpPr>
        <p:spPr>
          <a:xfrm>
            <a:off x="4313282" y="4208055"/>
            <a:ext cx="29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Travel Awards</a:t>
            </a:r>
          </a:p>
          <a:p>
            <a:pPr algn="ctr"/>
            <a:r>
              <a:rPr lang="en-US" dirty="0"/>
              <a:t>$100,000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F2066-943F-304D-928F-D54C93C1A9C0}"/>
              </a:ext>
            </a:extLst>
          </p:cNvPr>
          <p:cNvSpPr txBox="1"/>
          <p:nvPr/>
        </p:nvSpPr>
        <p:spPr>
          <a:xfrm>
            <a:off x="2639038" y="2046301"/>
            <a:ext cx="19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Projects</a:t>
            </a:r>
          </a:p>
          <a:p>
            <a:pPr algn="ctr"/>
            <a:r>
              <a:rPr lang="en-US" dirty="0"/>
              <a:t>$24,000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41C65-9164-EC49-85B2-D2AED52E067D}"/>
              </a:ext>
            </a:extLst>
          </p:cNvPr>
          <p:cNvSpPr txBox="1"/>
          <p:nvPr/>
        </p:nvSpPr>
        <p:spPr>
          <a:xfrm>
            <a:off x="947397" y="5826035"/>
            <a:ext cx="19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Orientation</a:t>
            </a:r>
          </a:p>
          <a:p>
            <a:pPr algn="ctr"/>
            <a:r>
              <a:rPr lang="en-US" dirty="0"/>
              <a:t>$5,000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020E6-BECD-FD44-A33E-629BB1474064}"/>
              </a:ext>
            </a:extLst>
          </p:cNvPr>
          <p:cNvSpPr txBox="1"/>
          <p:nvPr/>
        </p:nvSpPr>
        <p:spPr>
          <a:xfrm>
            <a:off x="412407" y="5179704"/>
            <a:ext cx="19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Minute Thesis</a:t>
            </a:r>
          </a:p>
          <a:p>
            <a:pPr algn="ctr"/>
            <a:r>
              <a:rPr lang="en-US" dirty="0"/>
              <a:t>$5,000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9CE4B-39C4-8A49-834A-3C9473E56B95}"/>
              </a:ext>
            </a:extLst>
          </p:cNvPr>
          <p:cNvSpPr txBox="1"/>
          <p:nvPr/>
        </p:nvSpPr>
        <p:spPr>
          <a:xfrm>
            <a:off x="1880597" y="3330891"/>
            <a:ext cx="1932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COVID-19 Thesis Completion Award</a:t>
            </a:r>
          </a:p>
          <a:p>
            <a:pPr algn="ctr"/>
            <a:r>
              <a:rPr lang="en-US" dirty="0"/>
              <a:t>$30,000</a:t>
            </a:r>
          </a:p>
        </p:txBody>
      </p:sp>
    </p:spTree>
    <p:extLst>
      <p:ext uri="{BB962C8B-B14F-4D97-AF65-F5344CB8AC3E}">
        <p14:creationId xmlns:p14="http://schemas.microsoft.com/office/powerpoint/2010/main" val="29416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A2D14D-DF22-5341-9E86-8D54E4772A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5B94A34-ACA3-5C4D-9CCB-7AB0FF4E2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525" cy="4429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DE0BE-6040-894F-A92F-997646EC8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81" y="1959429"/>
            <a:ext cx="4898571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A2D14D-DF22-5341-9E86-8D54E4772A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F80AB-5DA2-B944-ABB1-58EC088FD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A2D14D-DF22-5341-9E86-8D54E4772A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9EF4F-FCA6-A94C-A7FF-4BA62B8B0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27"/>
            <a:ext cx="9144000" cy="60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Student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413166"/>
            <a:ext cx="8677297" cy="5327268"/>
          </a:xfrm>
        </p:spPr>
        <p:txBody>
          <a:bodyPr>
            <a:normAutofit/>
          </a:bodyPr>
          <a:lstStyle/>
          <a:p>
            <a:r>
              <a:rPr lang="en-US" b="1" dirty="0"/>
              <a:t>Application deadlines</a:t>
            </a:r>
          </a:p>
          <a:p>
            <a:pPr lvl="1"/>
            <a:r>
              <a:rPr lang="en-US" b="1" dirty="0"/>
              <a:t>Sixth Friday of the term (October 16 for Fall 2020): large project funding award (&gt;$600)</a:t>
            </a:r>
          </a:p>
          <a:p>
            <a:pPr lvl="1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of every month: small project funding award (&lt;$600)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Applications judged on aspects like quality, value, departmental support, and urgency </a:t>
            </a:r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Total funded in the 2019-2020 FY: &gt;$25000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Number of projects: 26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Number of students benefiting: hundreds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38585" y="5708469"/>
            <a:ext cx="2592351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910262"/>
            <a:ext cx="984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uwaterloo_4x3-2</Template>
  <TotalTime>12611</TotalTime>
  <Words>667</Words>
  <Application>Microsoft Macintosh PowerPoint</Application>
  <PresentationFormat>On-screen Show (4:3)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Graduate Studies Endowment Fund (GSEF)</vt:lpstr>
      <vt:lpstr>Purpose of gsef</vt:lpstr>
      <vt:lpstr>About GSEF</vt:lpstr>
      <vt:lpstr>How does GSEF work?</vt:lpstr>
      <vt:lpstr>GSEF Funding Breakdown (2020-2021)</vt:lpstr>
      <vt:lpstr>PowerPoint Presentation</vt:lpstr>
      <vt:lpstr>PowerPoint Presentation</vt:lpstr>
      <vt:lpstr>PowerPoint Presentation</vt:lpstr>
      <vt:lpstr>Graduate Student Projects</vt:lpstr>
      <vt:lpstr>PowerPoint Presentation</vt:lpstr>
      <vt:lpstr>What do you need to provide?</vt:lpstr>
      <vt:lpstr>How is your project evaluated?</vt:lpstr>
      <vt:lpstr>How is your project evaluated?</vt:lpstr>
      <vt:lpstr>Spending your award</vt:lpstr>
      <vt:lpstr>Comments</vt:lpstr>
      <vt:lpstr>October 2020 Deadline</vt:lpstr>
      <vt:lpstr>PowerPoint Presentation</vt:lpstr>
      <vt:lpstr>Resources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Glover, Tasha</dc:creator>
  <cp:lastModifiedBy>Microsoft Office User</cp:lastModifiedBy>
  <cp:revision>104</cp:revision>
  <cp:lastPrinted>2017-08-16T15:23:57Z</cp:lastPrinted>
  <dcterms:created xsi:type="dcterms:W3CDTF">2017-01-24T19:28:00Z</dcterms:created>
  <dcterms:modified xsi:type="dcterms:W3CDTF">2020-10-23T03:58:50Z</dcterms:modified>
</cp:coreProperties>
</file>