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1" r:id="rId9"/>
    <p:sldId id="270" r:id="rId10"/>
    <p:sldId id="262" r:id="rId11"/>
    <p:sldId id="264" r:id="rId12"/>
    <p:sldId id="265" r:id="rId13"/>
    <p:sldId id="266" r:id="rId14"/>
    <p:sldId id="267" r:id="rId15"/>
    <p:sldId id="272" r:id="rId16"/>
    <p:sldId id="269" r:id="rId17"/>
  </p:sldIdLst>
  <p:sldSz cx="9144000" cy="6858000" type="screen4x3"/>
  <p:notesSz cx="7016750" cy="93091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596" autoAdjust="0"/>
  </p:normalViewPr>
  <p:slideViewPr>
    <p:cSldViewPr snapToGrid="0" snapToObjects="1">
      <p:cViewPr varScale="1">
        <p:scale>
          <a:sx n="132" d="100"/>
          <a:sy n="132" d="100"/>
        </p:scale>
        <p:origin x="-10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B52917E-47EE-4E8C-A255-D325963CF2BC}" type="datetimeFigureOut">
              <a:rPr lang="en-CA" smtClean="0"/>
              <a:t>04/10/2012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D3881F5-CD54-4DB3-AEF7-2892FDB5BC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8418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8950E2C-A4E6-4E0B-93DC-478DAE9C186B}" type="datetimeFigureOut">
              <a:rPr lang="en-CA" smtClean="0"/>
              <a:t>04/10/2012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F9DA541-C339-411A-BCF8-210A2A41FC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46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3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8418-FA79-485D-8675-F35358BAFA21}" type="datetime1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C5595-9056-4F10-B1AB-97A9A9185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14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C3B1-93AC-4F69-827D-6F1A45702AD7}" type="datetime1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72D8-335D-43BF-89A4-54F98E230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1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36340-850D-4476-94FF-51B6A20D3F22}" type="datetime1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62C0-F952-49D9-8488-3D9208922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7EA3-27A3-4E01-A345-C54523E0219F}" type="datetime1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CFE2-FDC6-4139-A6F7-EEFF3601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8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A6FF-8C98-4206-9F7C-05DC81C169F4}" type="datetime1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07AE-9F2F-4682-983C-F78272CBC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11033-4E47-4C8F-93C2-8F9DF75B9EFE}" type="datetime1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BE7FC-C61A-4AF7-9C24-05C4D2233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BBBB-56F5-40B2-9413-C963EE5E4D9D}" type="datetime1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370B-6E93-412F-A146-1C65A011C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2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BED035-8996-49F9-B6CF-228614531463}" type="datetime1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47322B-ABB0-40FF-A6C6-66CB3D37D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udit.uwaterloo.ca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AHS Computing</a:t>
            </a:r>
            <a:br>
              <a:rPr lang="en-US" dirty="0" smtClean="0"/>
            </a:br>
            <a:r>
              <a:rPr lang="en-US" sz="3600" dirty="0" smtClean="0"/>
              <a:t>Activities </a:t>
            </a:r>
            <a:br>
              <a:rPr lang="en-US" sz="3600" dirty="0" smtClean="0"/>
            </a:br>
            <a:r>
              <a:rPr lang="en-US" sz="3600" dirty="0" smtClean="0"/>
              <a:t>October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Terry Stewart</a:t>
            </a:r>
          </a:p>
          <a:p>
            <a:pPr eaLnBrk="1" hangingPunct="1"/>
            <a:r>
              <a:rPr lang="en-US" sz="1800" dirty="0" smtClean="0"/>
              <a:t>IT Director</a:t>
            </a:r>
          </a:p>
          <a:p>
            <a:pPr eaLnBrk="1" hangingPunct="1"/>
            <a:r>
              <a:rPr lang="en-US" sz="1800" dirty="0" smtClean="0"/>
              <a:t>Applied Health Sciences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Waterloo CMS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of AHS web site to CMS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SPHHS</a:t>
            </a:r>
          </a:p>
          <a:p>
            <a:pPr lvl="1"/>
            <a:r>
              <a:rPr lang="en-US" dirty="0" smtClean="0"/>
              <a:t>CIW</a:t>
            </a:r>
          </a:p>
          <a:p>
            <a:pPr lvl="1"/>
            <a:r>
              <a:rPr lang="en-US" dirty="0" smtClean="0"/>
              <a:t>Kinesiology (in progress)</a:t>
            </a:r>
          </a:p>
          <a:p>
            <a:pPr lvl="1"/>
            <a:r>
              <a:rPr lang="en-US" dirty="0" smtClean="0"/>
              <a:t>Recreation and Leisure Studies (planning)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37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Waterloo CMS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of AHS web site to CMS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SPHHS</a:t>
            </a:r>
          </a:p>
          <a:p>
            <a:pPr lvl="1"/>
            <a:r>
              <a:rPr lang="en-US" dirty="0" smtClean="0"/>
              <a:t>CIW</a:t>
            </a:r>
          </a:p>
          <a:p>
            <a:pPr lvl="1"/>
            <a:r>
              <a:rPr lang="en-US" dirty="0" smtClean="0"/>
              <a:t>Kinesiology (in progress)</a:t>
            </a:r>
          </a:p>
          <a:p>
            <a:pPr lvl="1"/>
            <a:r>
              <a:rPr lang="en-US" dirty="0" smtClean="0"/>
              <a:t>Recreation and Leisure Studies (planning)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21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Tracking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Project</a:t>
            </a:r>
          </a:p>
          <a:p>
            <a:r>
              <a:rPr lang="en-US" dirty="0" smtClean="0"/>
              <a:t>Automated ticketing system for IT work</a:t>
            </a:r>
          </a:p>
          <a:p>
            <a:r>
              <a:rPr lang="en-US" dirty="0" smtClean="0"/>
              <a:t>Current system antiquated</a:t>
            </a:r>
          </a:p>
          <a:p>
            <a:r>
              <a:rPr lang="en-US" dirty="0" smtClean="0"/>
              <a:t>New system being investigated</a:t>
            </a:r>
          </a:p>
          <a:p>
            <a:r>
              <a:rPr lang="en-US" dirty="0" smtClean="0"/>
              <a:t>AHS currently does not use one</a:t>
            </a:r>
          </a:p>
          <a:p>
            <a:r>
              <a:rPr lang="en-US" dirty="0" smtClean="0"/>
              <a:t>Should we?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34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System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Project</a:t>
            </a:r>
          </a:p>
          <a:p>
            <a:r>
              <a:rPr lang="en-US" dirty="0" smtClean="0"/>
              <a:t>Tracking hardware for the life cycle of the equipment</a:t>
            </a:r>
          </a:p>
          <a:p>
            <a:r>
              <a:rPr lang="en-US" dirty="0" smtClean="0"/>
              <a:t>Integrated with Request system</a:t>
            </a:r>
          </a:p>
          <a:p>
            <a:r>
              <a:rPr lang="en-US" dirty="0" smtClean="0"/>
              <a:t>AHS currently use home-grown system </a:t>
            </a:r>
            <a:r>
              <a:rPr lang="en-US" dirty="0" smtClean="0">
                <a:hlinkClick r:id="rId3"/>
              </a:rPr>
              <a:t>http://audit.uwaterloo.ca</a:t>
            </a:r>
            <a:r>
              <a:rPr lang="en-US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52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Communications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project</a:t>
            </a:r>
          </a:p>
          <a:p>
            <a:r>
              <a:rPr lang="en-US" dirty="0" smtClean="0"/>
              <a:t>Investigation both technical</a:t>
            </a:r>
          </a:p>
          <a:p>
            <a:pPr lvl="1"/>
            <a:r>
              <a:rPr lang="en-US" dirty="0" smtClean="0"/>
              <a:t>What software/hardware</a:t>
            </a:r>
          </a:p>
          <a:p>
            <a:pPr lvl="1"/>
            <a:r>
              <a:rPr lang="en-US" dirty="0" smtClean="0"/>
              <a:t>Capabilities, price, etc.</a:t>
            </a:r>
          </a:p>
          <a:p>
            <a:r>
              <a:rPr lang="en-US" dirty="0" smtClean="0"/>
              <a:t>And logistics</a:t>
            </a:r>
          </a:p>
          <a:p>
            <a:pPr lvl="1"/>
            <a:r>
              <a:rPr lang="en-US" dirty="0" smtClean="0"/>
              <a:t>How, Who, What</a:t>
            </a:r>
          </a:p>
          <a:p>
            <a:pPr lvl="1"/>
            <a:r>
              <a:rPr lang="en-US" dirty="0" smtClean="0"/>
              <a:t>Procedures, policies, esp. wrt to moderation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768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Interraidata SAS </a:t>
            </a:r>
            <a:r>
              <a:rPr lang="en-US" dirty="0" smtClean="0"/>
              <a:t>appliance</a:t>
            </a:r>
          </a:p>
          <a:p>
            <a:r>
              <a:rPr lang="en-US" dirty="0" smtClean="0"/>
              <a:t>Mobile Data Collection (</a:t>
            </a:r>
            <a:r>
              <a:rPr lang="en-US" dirty="0" err="1" smtClean="0"/>
              <a:t>Flowfinity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Revitalized Health Systems Performance Research Network (HSPRN) project</a:t>
            </a:r>
          </a:p>
          <a:p>
            <a:r>
              <a:rPr lang="en-US" dirty="0" smtClean="0"/>
              <a:t>Various Kin Projects</a:t>
            </a:r>
          </a:p>
          <a:p>
            <a:pPr lvl="1"/>
            <a:r>
              <a:rPr lang="en-US" dirty="0" smtClean="0"/>
              <a:t>Bill’s Wii project</a:t>
            </a:r>
          </a:p>
          <a:p>
            <a:pPr lvl="1"/>
            <a:r>
              <a:rPr lang="en-US" dirty="0" smtClean="0"/>
              <a:t>Biomechanics Teaching Lab Upgrade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326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 Administration Network </a:t>
            </a:r>
            <a:r>
              <a:rPr lang="en-US" dirty="0" err="1" smtClean="0"/>
              <a:t>Implementa-tion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Schedule, Timetable and Exam Project</a:t>
            </a:r>
          </a:p>
          <a:p>
            <a:r>
              <a:rPr lang="en-US" dirty="0" smtClean="0"/>
              <a:t>WATITIS</a:t>
            </a:r>
          </a:p>
          <a:p>
            <a:r>
              <a:rPr lang="en-US" dirty="0" smtClean="0"/>
              <a:t>Green IT</a:t>
            </a:r>
          </a:p>
          <a:p>
            <a:r>
              <a:rPr lang="en-US" dirty="0" smtClean="0"/>
              <a:t>Security Working Group</a:t>
            </a:r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410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Strategic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Initiated by Dave Wallace, CIO</a:t>
            </a:r>
          </a:p>
          <a:p>
            <a:r>
              <a:rPr lang="en-US" dirty="0" smtClean="0"/>
              <a:t>Lead by Andrea Chappell (IST) and Dave Wallace</a:t>
            </a:r>
          </a:p>
          <a:p>
            <a:r>
              <a:rPr lang="en-US" dirty="0" smtClean="0"/>
              <a:t>All aspects of IT on campus, not just IST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88456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Strategic Plan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891" y="1301458"/>
            <a:ext cx="5817140" cy="437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21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720" y="1414395"/>
            <a:ext cx="4137747" cy="446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Strategic Plan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321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720" y="1414395"/>
            <a:ext cx="4137747" cy="446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Strategic Plan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076543" y="3722661"/>
            <a:ext cx="1040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Ian</a:t>
            </a:r>
            <a:endParaRPr lang="en-CA" sz="16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301044" y="3866610"/>
            <a:ext cx="956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Terry</a:t>
            </a:r>
            <a:endParaRPr lang="en-CA" sz="1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6544" y="2867401"/>
            <a:ext cx="1040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Terry</a:t>
            </a:r>
            <a:endParaRPr lang="en-CA" sz="1600" dirty="0">
              <a:solidFill>
                <a:schemeClr val="tx2"/>
              </a:solidFill>
            </a:endParaRPr>
          </a:p>
        </p:txBody>
      </p:sp>
      <p:cxnSp>
        <p:nvCxnSpPr>
          <p:cNvPr id="9" name="Curved Connector 8"/>
          <p:cNvCxnSpPr>
            <a:stCxn id="6" idx="1"/>
          </p:cNvCxnSpPr>
          <p:nvPr/>
        </p:nvCxnSpPr>
        <p:spPr>
          <a:xfrm rot="10800000">
            <a:off x="5810400" y="3036678"/>
            <a:ext cx="266144" cy="12700"/>
          </a:xfrm>
          <a:prstGeom prst="curvedConnector3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0800000">
            <a:off x="5840075" y="3879238"/>
            <a:ext cx="266144" cy="12700"/>
          </a:xfrm>
          <a:prstGeom prst="curvedConnector3">
            <a:avLst>
              <a:gd name="adj1" fmla="val 47295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16200000" flipV="1">
            <a:off x="3801498" y="3960313"/>
            <a:ext cx="194605" cy="7200"/>
          </a:xfrm>
          <a:prstGeom prst="curvedConnector3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70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Strategic Plan	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Influences:</a:t>
            </a:r>
          </a:p>
          <a:p>
            <a:pPr lvl="1"/>
            <a:r>
              <a:rPr lang="en-US" dirty="0" smtClean="0"/>
              <a:t>Faculty Strategic Plans</a:t>
            </a:r>
          </a:p>
          <a:p>
            <a:pPr lvl="1"/>
            <a:r>
              <a:rPr lang="en-US" dirty="0" smtClean="0"/>
              <a:t>IST Reorganization for Success</a:t>
            </a:r>
          </a:p>
          <a:p>
            <a:pPr lvl="1"/>
            <a:r>
              <a:rPr lang="en-US" dirty="0" smtClean="0"/>
              <a:t>Sixth Decade MCR (6 pillars)</a:t>
            </a:r>
          </a:p>
          <a:p>
            <a:pPr lvl="2"/>
            <a:r>
              <a:rPr lang="en-US" dirty="0" smtClean="0"/>
              <a:t>3 Goals from the MCR</a:t>
            </a:r>
          </a:p>
          <a:p>
            <a:pPr lvl="1"/>
            <a:r>
              <a:rPr lang="en-US" dirty="0" smtClean="0"/>
              <a:t>Strategic Mandate Agreement</a:t>
            </a:r>
          </a:p>
          <a:p>
            <a:pPr lvl="1"/>
            <a:r>
              <a:rPr lang="en-US" dirty="0" smtClean="0"/>
              <a:t>IT Audits</a:t>
            </a:r>
          </a:p>
        </p:txBody>
      </p:sp>
    </p:spTree>
    <p:extLst>
      <p:ext uri="{BB962C8B-B14F-4D97-AF65-F5344CB8AC3E}">
        <p14:creationId xmlns:p14="http://schemas.microsoft.com/office/powerpoint/2010/main" val="124446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IST Reorg for Success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CIO Initiative</a:t>
            </a:r>
          </a:p>
          <a:p>
            <a:r>
              <a:rPr lang="en-US" dirty="0" smtClean="0"/>
              <a:t>IST only</a:t>
            </a:r>
          </a:p>
          <a:p>
            <a:r>
              <a:rPr lang="en-US" dirty="0" smtClean="0"/>
              <a:t>External consultant</a:t>
            </a:r>
          </a:p>
          <a:p>
            <a:r>
              <a:rPr lang="en-US" dirty="0" smtClean="0"/>
              <a:t>Intent is to re-organize IST (both IT and IS functions) to better serve the University</a:t>
            </a:r>
          </a:p>
          <a:p>
            <a:r>
              <a:rPr lang="en-US" dirty="0" smtClean="0"/>
              <a:t>Concomitant with IT Strategic Plan but not dependent on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714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Nexus Migration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complete</a:t>
            </a:r>
          </a:p>
          <a:p>
            <a:r>
              <a:rPr lang="en-US" dirty="0" smtClean="0"/>
              <a:t>Sharepoint yet to go</a:t>
            </a:r>
          </a:p>
          <a:p>
            <a:r>
              <a:rPr lang="en-US" dirty="0" smtClean="0"/>
              <a:t>Hardware needs to be relocated to IST</a:t>
            </a:r>
          </a:p>
          <a:p>
            <a:r>
              <a:rPr lang="en-US" dirty="0" smtClean="0"/>
              <a:t>In the end:  1 userid / 1 password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933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Firewall Project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 at the front door to UW</a:t>
            </a:r>
          </a:p>
          <a:p>
            <a:r>
              <a:rPr lang="en-US" dirty="0" smtClean="0"/>
              <a:t>Hardware in place (not blocking)</a:t>
            </a:r>
          </a:p>
          <a:p>
            <a:r>
              <a:rPr lang="en-US" dirty="0" smtClean="0"/>
              <a:t>Will require some renumbering of servers</a:t>
            </a:r>
          </a:p>
          <a:p>
            <a:r>
              <a:rPr lang="en-US" dirty="0" smtClean="0"/>
              <a:t>May impact some projects</a:t>
            </a:r>
          </a:p>
          <a:p>
            <a:r>
              <a:rPr lang="en-US" dirty="0" smtClean="0"/>
              <a:t>Underscores the importance of VPN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93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_Colour">
  <a:themeElements>
    <a:clrScheme name="Custom 1">
      <a:dk1>
        <a:sysClr val="windowText" lastClr="000000"/>
      </a:dk1>
      <a:lt1>
        <a:srgbClr val="FFFFFF"/>
      </a:lt1>
      <a:dk2>
        <a:srgbClr val="96172E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57068C"/>
      </a:accent5>
      <a:accent6>
        <a:srgbClr val="B6BF00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University_Colour</Template>
  <TotalTime>707</TotalTime>
  <Words>364</Words>
  <Application>Microsoft Office PowerPoint</Application>
  <PresentationFormat>On-screen Show (4:3)</PresentationFormat>
  <Paragraphs>101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University_Colour</vt:lpstr>
      <vt:lpstr>  AHS Computing Activities  October 2012  </vt:lpstr>
      <vt:lpstr>IT Strategic Plan</vt:lpstr>
      <vt:lpstr>IT Strategic Plan</vt:lpstr>
      <vt:lpstr>IT Strategic Plan</vt:lpstr>
      <vt:lpstr>IT Strategic Plan</vt:lpstr>
      <vt:lpstr>IT Strategic Plan </vt:lpstr>
      <vt:lpstr>IST Reorg for Success</vt:lpstr>
      <vt:lpstr>Nexus Migration</vt:lpstr>
      <vt:lpstr>Campus Firewall Project</vt:lpstr>
      <vt:lpstr>Waterloo CMS</vt:lpstr>
      <vt:lpstr>Waterloo CMS</vt:lpstr>
      <vt:lpstr>Request Tracking</vt:lpstr>
      <vt:lpstr>Audit System</vt:lpstr>
      <vt:lpstr>Mass Communications</vt:lpstr>
      <vt:lpstr>Research</vt:lpstr>
      <vt:lpstr>Other Projects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Gelata, Alison M</dc:creator>
  <cp:lastModifiedBy>Terry Stewart</cp:lastModifiedBy>
  <cp:revision>65</cp:revision>
  <cp:lastPrinted>2012-09-19T16:33:38Z</cp:lastPrinted>
  <dcterms:created xsi:type="dcterms:W3CDTF">2012-09-14T18:55:18Z</dcterms:created>
  <dcterms:modified xsi:type="dcterms:W3CDTF">2012-10-04T20:48:29Z</dcterms:modified>
</cp:coreProperties>
</file>