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5" r:id="rId4"/>
    <p:sldId id="266" r:id="rId5"/>
    <p:sldId id="28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 Satisfaction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AC-4D46-9893-BD5E45BEC5D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AC-4D46-9893-BD5E45BEC5D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AC-4D46-9893-BD5E45BEC5DA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AC-4D46-9893-BD5E45BEC5DA}"/>
              </c:ext>
            </c:extLst>
          </c:dPt>
          <c:dLbls>
            <c:dLbl>
              <c:idx val="1"/>
              <c:layout>
                <c:manualLayout>
                  <c:x val="-0.0896387678070822"/>
                  <c:y val="-0.166243191708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AC-4D46-9893-BD5E45BEC5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Extremely Satisfied</c:v>
                </c:pt>
                <c:pt idx="1">
                  <c:v>Satisfied</c:v>
                </c:pt>
                <c:pt idx="2">
                  <c:v>Dissatisfied</c:v>
                </c:pt>
                <c:pt idx="3">
                  <c:v>Extremely Dissatisfied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860.0</c:v>
                </c:pt>
                <c:pt idx="1">
                  <c:v>3284.0</c:v>
                </c:pt>
                <c:pt idx="2">
                  <c:v>995.0</c:v>
                </c:pt>
                <c:pt idx="3">
                  <c:v>288.0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AC-4D46-9893-BD5E45BEC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EA-4C28-B51A-C1246F2EA5B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EA-4C28-B51A-C1246F2EA5B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EA-4C28-B51A-C1246F2EA5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EA-4C28-B51A-C1246F2EA5BB}"/>
              </c:ext>
            </c:extLst>
          </c:dPt>
          <c:dLbls>
            <c:dLbl>
              <c:idx val="0"/>
              <c:layout>
                <c:manualLayout>
                  <c:x val="-0.0408730160623163"/>
                  <c:y val="0.1460041344150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EA-4C28-B51A-C1246F2EA5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80.0</c:v>
                </c:pt>
                <c:pt idx="1">
                  <c:v>479.0</c:v>
                </c:pt>
                <c:pt idx="2">
                  <c:v>191.0</c:v>
                </c:pt>
                <c:pt idx="3">
                  <c:v>67.0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DEA-4C28-B51A-C1246F2EA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B2-41DD-A6B7-7A753E5A79F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B2-41DD-A6B7-7A753E5A79F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B2-41DD-A6B7-7A753E5A79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B2-41DD-A6B7-7A753E5A79F1}"/>
              </c:ext>
            </c:extLst>
          </c:dPt>
          <c:dLbls>
            <c:dLbl>
              <c:idx val="0"/>
              <c:layout>
                <c:manualLayout>
                  <c:x val="-0.0226979024201524"/>
                  <c:y val="0.115705767067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B2-41DD-A6B7-7A753E5A79F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69.0</c:v>
                </c:pt>
                <c:pt idx="1">
                  <c:v>434.0</c:v>
                </c:pt>
                <c:pt idx="2">
                  <c:v>236.0</c:v>
                </c:pt>
                <c:pt idx="3">
                  <c:v>62.0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B2-41DD-A6B7-7A753E5A7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A3-43C4-AF6E-1BBAC2E7D97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A3-43C4-AF6E-1BBAC2E7D97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A3-43C4-AF6E-1BBAC2E7D9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A3-43C4-AF6E-1BBAC2E7D975}"/>
              </c:ext>
            </c:extLst>
          </c:dPt>
          <c:dLbls>
            <c:dLbl>
              <c:idx val="0"/>
              <c:layout>
                <c:manualLayout>
                  <c:x val="-0.0126006170633946"/>
                  <c:y val="0.0967692874754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A3-43C4-AF6E-1BBAC2E7D97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39.0</c:v>
                </c:pt>
                <c:pt idx="1">
                  <c:v>335.0</c:v>
                </c:pt>
                <c:pt idx="2">
                  <c:v>431.0</c:v>
                </c:pt>
                <c:pt idx="3">
                  <c:v>131.0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FA3-43C4-AF6E-1BBAC2E7D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27-45C0-A93C-5D3FDA10FFE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27-45C0-A93C-5D3FDA10FFE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27-45C0-A93C-5D3FDA10FF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27-45C0-A93C-5D3FDA10FFEC}"/>
              </c:ext>
            </c:extLst>
          </c:dPt>
          <c:dLbls>
            <c:dLbl>
              <c:idx val="0"/>
              <c:layout>
                <c:manualLayout>
                  <c:x val="-0.0126006170633946"/>
                  <c:y val="0.0967692874754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27-45C0-A93C-5D3FDA10FF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33.0</c:v>
                </c:pt>
                <c:pt idx="1">
                  <c:v>354.0</c:v>
                </c:pt>
                <c:pt idx="2">
                  <c:v>285.0</c:v>
                </c:pt>
                <c:pt idx="3">
                  <c:v>109.0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27-45C0-A93C-5D3FDA10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1-43A2-AD5A-7F1E127495B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81-43A2-AD5A-7F1E127495B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81-43A2-AD5A-7F1E127495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81-43A2-AD5A-7F1E127495BB}"/>
              </c:ext>
            </c:extLst>
          </c:dPt>
          <c:dLbls>
            <c:dLbl>
              <c:idx val="0"/>
              <c:layout>
                <c:manualLayout>
                  <c:x val="-0.0166395312060978"/>
                  <c:y val="0.1270676548228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81-43A2-AD5A-7F1E127495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49.0</c:v>
                </c:pt>
                <c:pt idx="1">
                  <c:v>387.0</c:v>
                </c:pt>
                <c:pt idx="2">
                  <c:v>301.0</c:v>
                </c:pt>
                <c:pt idx="3">
                  <c:v>95.0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81-43A2-AD5A-7F1E12749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E-4EC2-9B2B-BA1740D8185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CE-4EC2-9B2B-BA1740D8185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CE-4EC2-9B2B-BA1740D818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CE-4EC2-9B2B-BA1740D8185D}"/>
              </c:ext>
            </c:extLst>
          </c:dPt>
          <c:dLbls>
            <c:dLbl>
              <c:idx val="0"/>
              <c:layout>
                <c:manualLayout>
                  <c:x val="-0.0141226905480385"/>
                  <c:y val="0.1063859943500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762661479047176E-2"/>
                      <c:h val="5.2018658545749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CE-4EC2-9B2B-BA1740D8185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56.0</c:v>
                </c:pt>
                <c:pt idx="1">
                  <c:v>472.0</c:v>
                </c:pt>
                <c:pt idx="2">
                  <c:v>283.0</c:v>
                </c:pt>
                <c:pt idx="3">
                  <c:v>66.0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CE-4EC2-9B2B-BA1740D81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32-4F20-8485-CC32D372A67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32-4F20-8485-CC32D372A67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32-4F20-8485-CC32D372A6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32-4F20-8485-CC32D372A674}"/>
              </c:ext>
            </c:extLst>
          </c:dPt>
          <c:dLbls>
            <c:dLbl>
              <c:idx val="0"/>
              <c:layout>
                <c:manualLayout>
                  <c:x val="-0.0121446120899446"/>
                  <c:y val="0.09186964316637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762698335442424E-2"/>
                      <c:h val="4.4760368761040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32-4F20-8485-CC32D372A67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42.0</c:v>
                </c:pt>
                <c:pt idx="1">
                  <c:v>397.0</c:v>
                </c:pt>
                <c:pt idx="2">
                  <c:v>333.0</c:v>
                </c:pt>
                <c:pt idx="3">
                  <c:v>131.0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32-4F20-8485-CC32D372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0D-4D9D-A596-D8F74AB4473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0D-4D9D-A596-D8F74AB4473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0D-4D9D-A596-D8F74AB447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0D-4D9D-A596-D8F74AB4473C}"/>
              </c:ext>
            </c:extLst>
          </c:dPt>
          <c:dLbls>
            <c:dLbl>
              <c:idx val="0"/>
              <c:layout>
                <c:manualLayout>
                  <c:x val="-0.00621068821181739"/>
                  <c:y val="0.08098237977860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762661479047176E-2"/>
                      <c:h val="5.2018658545749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0D-4D9D-A596-D8F74AB447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40.0</c:v>
                </c:pt>
                <c:pt idx="1">
                  <c:v>479.0</c:v>
                </c:pt>
                <c:pt idx="2">
                  <c:v>369.0</c:v>
                </c:pt>
                <c:pt idx="3">
                  <c:v>66.0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0D-4D9D-A596-D8F74AB44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E0-49A5-B454-0732E5D1B0B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E0-49A5-B454-0732E5D1B0B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E0-49A5-B454-0732E5D1B0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E0-49A5-B454-0732E5D1B0B5}"/>
              </c:ext>
            </c:extLst>
          </c:dPt>
          <c:dLbls>
            <c:dLbl>
              <c:idx val="0"/>
              <c:layout>
                <c:manualLayout>
                  <c:x val="-0.0447816811726979"/>
                  <c:y val="0.139047727416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0432707096271779E-2"/>
                      <c:h val="5.92767199447235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E0-49A5-B454-0732E5D1B0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142.0</c:v>
                </c:pt>
                <c:pt idx="1">
                  <c:v>577.0</c:v>
                </c:pt>
                <c:pt idx="2">
                  <c:v>144.0</c:v>
                </c:pt>
                <c:pt idx="3">
                  <c:v>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E0-49A5-B454-0732E5D1B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 Satisfaction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78-46A2-9589-F0C4B0C5F5C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78-46A2-9589-F0C4B0C5F5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78-46A2-9589-F0C4B0C5F5C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78-46A2-9589-F0C4B0C5F5CB}"/>
              </c:ext>
            </c:extLst>
          </c:dPt>
          <c:dLbls>
            <c:dLbl>
              <c:idx val="1"/>
              <c:layout>
                <c:manualLayout>
                  <c:x val="-0.0896387678070822"/>
                  <c:y val="-0.166243191708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78-46A2-9589-F0C4B0C5F5C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405.0</c:v>
                </c:pt>
                <c:pt idx="1">
                  <c:v>1870.0</c:v>
                </c:pt>
                <c:pt idx="2">
                  <c:v>533.0</c:v>
                </c:pt>
                <c:pt idx="3">
                  <c:v>180.0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78-46A2-9589-F0C4B0C5F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EC-4467-A0FC-BE6BBB73B5D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EC-4467-A0FC-BE6BBB73B5D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EC-4467-A0FC-BE6BBB73B5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EC-4467-A0FC-BE6BBB73B5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24.0</c:v>
                </c:pt>
                <c:pt idx="1">
                  <c:v>147.0</c:v>
                </c:pt>
                <c:pt idx="2">
                  <c:v>81.0</c:v>
                </c:pt>
                <c:pt idx="3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EC-4467-A0FC-BE6BBB73B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F-4E6A-87B7-904247ABF93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F-4E6A-87B7-904247ABF93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BF-4E6A-87B7-904247ABF9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BF-4E6A-87B7-904247ABF9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36.0</c:v>
                </c:pt>
                <c:pt idx="1">
                  <c:v>170.0</c:v>
                </c:pt>
                <c:pt idx="2">
                  <c:v>113.0</c:v>
                </c:pt>
                <c:pt idx="3">
                  <c:v>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BF-4E6A-87B7-904247AB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48-4469-8B79-CC97F193F52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48-4469-8B79-CC97F193F52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48-4469-8B79-CC97F193F5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48-4469-8B79-CC97F193F5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31.0</c:v>
                </c:pt>
                <c:pt idx="1">
                  <c:v>106.0</c:v>
                </c:pt>
                <c:pt idx="2">
                  <c:v>170.0</c:v>
                </c:pt>
                <c:pt idx="3">
                  <c:v>64.0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48-4469-8B79-CC97F1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10-489D-A97B-752FF578603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10-489D-A97B-752FF578603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10-489D-A97B-752FF57860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10-489D-A97B-752FF57860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26.0</c:v>
                </c:pt>
                <c:pt idx="1">
                  <c:v>132.0</c:v>
                </c:pt>
                <c:pt idx="2">
                  <c:v>144.0</c:v>
                </c:pt>
                <c:pt idx="3">
                  <c:v>46.0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610-489D-A97B-752FF5786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C3-42F6-9617-34C93F6BE66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C3-42F6-9617-34C93F6BE66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C3-42F6-9617-34C93F6BE6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C3-42F6-9617-34C93F6BE66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18.0</c:v>
                </c:pt>
                <c:pt idx="1">
                  <c:v>118.0</c:v>
                </c:pt>
                <c:pt idx="2">
                  <c:v>128.0</c:v>
                </c:pt>
                <c:pt idx="3">
                  <c:v>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C3-42F6-9617-34C93F6BE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FA-4380-B5D4-F81F972513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FA-4380-B5D4-F81F972513F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FA-4380-B5D4-F81F972513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FA-4380-B5D4-F81F972513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147.0</c:v>
                </c:pt>
                <c:pt idx="2">
                  <c:v>89.0</c:v>
                </c:pt>
                <c:pt idx="3">
                  <c:v>34.0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FA-4380-B5D4-F81F97251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8C-41F7-A2B1-171D2AF3C9C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8C-41F7-A2B1-171D2AF3C9C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8C-41F7-A2B1-171D2AF3C9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8C-41F7-A2B1-171D2AF3C9CE}"/>
              </c:ext>
            </c:extLst>
          </c:dPt>
          <c:dLbls>
            <c:dLbl>
              <c:idx val="0"/>
              <c:layout>
                <c:manualLayout>
                  <c:x val="-0.00440176663432206"/>
                  <c:y val="0.1066569307981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8C-41F7-A2B1-171D2AF3C9C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8.0</c:v>
                </c:pt>
                <c:pt idx="1">
                  <c:v>71.0</c:v>
                </c:pt>
                <c:pt idx="2">
                  <c:v>131.0</c:v>
                </c:pt>
                <c:pt idx="3">
                  <c:v>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88C-41F7-A2B1-171D2AF3C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Overall</a:t>
            </a:r>
            <a:endParaRPr lang="en-US" dirty="0"/>
          </a:p>
        </c:rich>
      </c:tx>
      <c:layout>
        <c:manualLayout>
          <c:xMode val="edge"/>
          <c:yMode val="edge"/>
          <c:x val="0.423557278853438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282816779626"/>
          <c:y val="0.121773191010866"/>
          <c:w val="0.730694810210339"/>
          <c:h val="0.7710127807887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B3-4EBA-8AD9-2AB43B9E15A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B3-4EBA-8AD9-2AB43B9E15A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B3-4EBA-8AD9-2AB43B9E15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AB3-4EBA-8AD9-2AB43B9E15A6}"/>
              </c:ext>
            </c:extLst>
          </c:dPt>
          <c:dLbls>
            <c:dLbl>
              <c:idx val="0"/>
              <c:layout>
                <c:manualLayout>
                  <c:x val="0.0096133851794105"/>
                  <c:y val="0.02859788435398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B3-4EBA-8AD9-2AB43B9E15A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8.0</c:v>
                </c:pt>
                <c:pt idx="1">
                  <c:v>77.0</c:v>
                </c:pt>
                <c:pt idx="2">
                  <c:v>127.0</c:v>
                </c:pt>
                <c:pt idx="3">
                  <c:v>111.0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AB3-4EBA-8AD9-2AB43B9E1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Waterloo, main entrance to campus" title="Waterloo sig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114546"/>
          </a:xfrm>
          <a:prstGeom prst="rect">
            <a:avLst/>
          </a:prstGeom>
        </p:spPr>
      </p:pic>
      <p:pic>
        <p:nvPicPr>
          <p:cNvPr id="16" name="Picture 15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47" y="5287196"/>
            <a:ext cx="3801253" cy="1524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882" y="4268164"/>
            <a:ext cx="8950620" cy="83134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82" y="5125713"/>
            <a:ext cx="7893518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029" y="6377354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2756" y="6377354"/>
            <a:ext cx="6170644" cy="25033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 userDrawn="1"/>
        </p:nvSpPr>
        <p:spPr bwMode="gray">
          <a:xfrm>
            <a:off x="1" y="491390"/>
            <a:ext cx="2863995" cy="3106944"/>
          </a:xfrm>
          <a:custGeom>
            <a:avLst/>
            <a:gdLst>
              <a:gd name="connsiteX0" fmla="*/ 899794 w 2863995"/>
              <a:gd name="connsiteY0" fmla="*/ 0 h 3106944"/>
              <a:gd name="connsiteX1" fmla="*/ 1710342 w 2863995"/>
              <a:gd name="connsiteY1" fmla="*/ 0 h 3106944"/>
              <a:gd name="connsiteX2" fmla="*/ 2863995 w 2863995"/>
              <a:gd name="connsiteY2" fmla="*/ 1553472 h 3106944"/>
              <a:gd name="connsiteX3" fmla="*/ 1710342 w 2863995"/>
              <a:gd name="connsiteY3" fmla="*/ 3106944 h 3106944"/>
              <a:gd name="connsiteX4" fmla="*/ 899794 w 2863995"/>
              <a:gd name="connsiteY4" fmla="*/ 3106944 h 3106944"/>
              <a:gd name="connsiteX5" fmla="*/ 2053448 w 2863995"/>
              <a:gd name="connsiteY5" fmla="*/ 1553472 h 3106944"/>
              <a:gd name="connsiteX6" fmla="*/ 0 w 2863995"/>
              <a:gd name="connsiteY6" fmla="*/ 0 h 3106944"/>
              <a:gd name="connsiteX7" fmla="*/ 91484 w 2863995"/>
              <a:gd name="connsiteY7" fmla="*/ 0 h 3106944"/>
              <a:gd name="connsiteX8" fmla="*/ 1245138 w 2863995"/>
              <a:gd name="connsiteY8" fmla="*/ 1553472 h 3106944"/>
              <a:gd name="connsiteX9" fmla="*/ 91484 w 2863995"/>
              <a:gd name="connsiteY9" fmla="*/ 3106944 h 3106944"/>
              <a:gd name="connsiteX10" fmla="*/ 0 w 2863995"/>
              <a:gd name="connsiteY10" fmla="*/ 3106944 h 3106944"/>
              <a:gd name="connsiteX11" fmla="*/ 0 w 2863995"/>
              <a:gd name="connsiteY11" fmla="*/ 2138677 h 3106944"/>
              <a:gd name="connsiteX12" fmla="*/ 434591 w 2863995"/>
              <a:gd name="connsiteY12" fmla="*/ 1553472 h 3106944"/>
              <a:gd name="connsiteX13" fmla="*/ 0 w 2863995"/>
              <a:gd name="connsiteY13" fmla="*/ 968267 h 310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3995" h="3106944">
                <a:moveTo>
                  <a:pt x="899794" y="0"/>
                </a:moveTo>
                <a:lnTo>
                  <a:pt x="1710342" y="0"/>
                </a:lnTo>
                <a:lnTo>
                  <a:pt x="2863995" y="1553472"/>
                </a:lnTo>
                <a:lnTo>
                  <a:pt x="1710342" y="3106944"/>
                </a:lnTo>
                <a:lnTo>
                  <a:pt x="899794" y="3106944"/>
                </a:lnTo>
                <a:lnTo>
                  <a:pt x="2053448" y="1553472"/>
                </a:lnTo>
                <a:close/>
                <a:moveTo>
                  <a:pt x="0" y="0"/>
                </a:moveTo>
                <a:lnTo>
                  <a:pt x="91484" y="0"/>
                </a:lnTo>
                <a:lnTo>
                  <a:pt x="1245138" y="1553472"/>
                </a:lnTo>
                <a:lnTo>
                  <a:pt x="91484" y="3106944"/>
                </a:lnTo>
                <a:lnTo>
                  <a:pt x="0" y="3106944"/>
                </a:lnTo>
                <a:lnTo>
                  <a:pt x="0" y="2138677"/>
                </a:lnTo>
                <a:lnTo>
                  <a:pt x="434591" y="1553472"/>
                </a:lnTo>
                <a:lnTo>
                  <a:pt x="0" y="968267"/>
                </a:lnTo>
                <a:close/>
              </a:path>
            </a:pathLst>
          </a:custGeom>
          <a:solidFill>
            <a:srgbClr val="FFFFFF">
              <a:alpha val="3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288473"/>
            <a:ext cx="4628002" cy="67027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2" y="2061942"/>
            <a:ext cx="4628002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5825" y="1288473"/>
            <a:ext cx="4580313" cy="67027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5825" y="2061942"/>
            <a:ext cx="4580313" cy="41277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92581"/>
            <a:ext cx="4512143" cy="1144729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41" y="192581"/>
            <a:ext cx="6914100" cy="58136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2" y="1417320"/>
            <a:ext cx="4512143" cy="458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60020"/>
            <a:ext cx="4512143" cy="114308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>
                <a:solidFill>
                  <a:schemeClr val="tx1"/>
                </a:solidFill>
              </a:defRPr>
            </a:lvl1pPr>
          </a:lstStyle>
          <a:p>
            <a:pPr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1" y="160020"/>
            <a:ext cx="6982680" cy="5846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2" y="1440180"/>
            <a:ext cx="4512143" cy="4566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56174" y="6558329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0678" y="6558329"/>
            <a:ext cx="6170644" cy="25033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882" y="6558329"/>
            <a:ext cx="553900" cy="250337"/>
          </a:xfrm>
        </p:spPr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400898"/>
            <a:ext cx="10877550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tx2">
                    <a:alpha val="47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ents walk through Peter Russell Rock Garden at the University of Waterloo" title="campu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430" y="-3810"/>
            <a:ext cx="12214860" cy="6865620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400898"/>
            <a:ext cx="10725150" cy="2123658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chemeClr val="bg1">
                    <a:alpha val="81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 smtClean="0"/>
              <a:t>click to edit master closing slide option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56174" y="6558329"/>
            <a:ext cx="875702" cy="250337"/>
          </a:xfrm>
        </p:spPr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0678" y="6558329"/>
            <a:ext cx="6170644" cy="25033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882" y="6558329"/>
            <a:ext cx="553900" cy="250337"/>
          </a:xfrm>
        </p:spPr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148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your own custom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882" y="4268166"/>
            <a:ext cx="8794471" cy="83134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82" y="5125715"/>
            <a:ext cx="7893519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6030" y="6377356"/>
            <a:ext cx="953855" cy="250337"/>
          </a:xfrm>
        </p:spPr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2757" y="6377356"/>
            <a:ext cx="6170644" cy="250337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title="University of Waterlo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47" y="5287196"/>
            <a:ext cx="3801253" cy="15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CONTENT SLIDE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68278"/>
            <a:ext cx="9366254" cy="9633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CONTENT SLIDE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University of Waterlo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rans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06424"/>
          </a:xfrm>
          <a:solidFill>
            <a:schemeClr val="tx1">
              <a:alpha val="60000"/>
            </a:schemeClr>
          </a:solidFill>
        </p:spPr>
        <p:txBody>
          <a:bodyPr lIns="347472"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CONTENT</a:t>
            </a:r>
            <a:br>
              <a:rPr lang="en-US" dirty="0" smtClean="0"/>
            </a:br>
            <a:r>
              <a:rPr lang="en-US" dirty="0" smtClean="0"/>
              <a:t>SLIDE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3" y="1318445"/>
            <a:ext cx="9382882" cy="4998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University of Waterlo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68278"/>
            <a:ext cx="6998167" cy="9633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WITH MENU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1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53639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2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99582" y="68278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MENU ITEM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y-Half-Shield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9731141" y="0"/>
            <a:ext cx="2460859" cy="525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498655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SECTION TITLE SLIDE OPTION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718541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" y="705086"/>
            <a:ext cx="6967331" cy="27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238596"/>
            <a:ext cx="4619689" cy="4938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2574" y="1238596"/>
            <a:ext cx="4613563" cy="4938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-Half-Shield.png"/>
          <p:cNvPicPr>
            <a:picLocks noChangeAspect="1"/>
          </p:cNvPicPr>
          <p:nvPr userDrawn="1"/>
        </p:nvPicPr>
        <p:blipFill rotWithShape="1">
          <a:blip r:embed="rId19" cstate="print">
            <a:alphaModFix amt="30000"/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1780"/>
          <a:stretch/>
        </p:blipFill>
        <p:spPr>
          <a:xfrm>
            <a:off x="9731141" y="0"/>
            <a:ext cx="2460859" cy="52507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68278"/>
            <a:ext cx="9366255" cy="96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3" y="1243653"/>
            <a:ext cx="9366254" cy="507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6174" y="6377354"/>
            <a:ext cx="875702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F803-459C-4D36-9903-A82D072C94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17-08-14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0678" y="6377354"/>
            <a:ext cx="617064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882" y="6377354"/>
            <a:ext cx="5539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6839712"/>
            <a:ext cx="12192000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43" r="6043" b="14093"/>
          <a:stretch/>
        </p:blipFill>
        <p:spPr>
          <a:xfrm>
            <a:off x="9554547" y="5867696"/>
            <a:ext cx="2467812" cy="8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| SERVICE EXCELLENCE SURVEY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521" y="5074141"/>
            <a:ext cx="8770620" cy="666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DELIVERING PROFESSIONAL, EMPLOYEE-FOCUSED SERVICES WITH INTEGRITY</a:t>
            </a:r>
          </a:p>
        </p:txBody>
      </p:sp>
    </p:spTree>
    <p:extLst>
      <p:ext uri="{BB962C8B-B14F-4D97-AF65-F5344CB8AC3E}">
        <p14:creationId xmlns:p14="http://schemas.microsoft.com/office/powerpoint/2010/main" val="12068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am satisfied with the length of time it takes to fill an open </a:t>
            </a:r>
            <a:r>
              <a:rPr lang="en-US" sz="2800" dirty="0" smtClean="0"/>
              <a:t>position (Manager </a:t>
            </a:r>
            <a:r>
              <a:rPr lang="en-US" sz="2800" dirty="0"/>
              <a:t>specific)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9072026"/>
              </p:ext>
            </p:extLst>
          </p:nvPr>
        </p:nvGraphicFramePr>
        <p:xfrm>
          <a:off x="2149171" y="2627681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9517486"/>
              </p:ext>
            </p:extLst>
          </p:nvPr>
        </p:nvGraphicFramePr>
        <p:xfrm>
          <a:off x="297606" y="1364001"/>
          <a:ext cx="7779156" cy="92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5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425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43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45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responds to my questions and concerns in a timely manner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4728964"/>
              </p:ext>
            </p:extLst>
          </p:nvPr>
        </p:nvGraphicFramePr>
        <p:xfrm>
          <a:off x="2122013" y="2628375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8702378"/>
              </p:ext>
            </p:extLst>
          </p:nvPr>
        </p:nvGraphicFramePr>
        <p:xfrm>
          <a:off x="259883" y="1238252"/>
          <a:ext cx="8629890" cy="108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8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8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8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83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02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88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I contact HR, the first person I contact answers my questions or finds the answer for me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9366858"/>
              </p:ext>
            </p:extLst>
          </p:nvPr>
        </p:nvGraphicFramePr>
        <p:xfrm>
          <a:off x="2122013" y="2628375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2158465"/>
              </p:ext>
            </p:extLst>
          </p:nvPr>
        </p:nvGraphicFramePr>
        <p:xfrm>
          <a:off x="247309" y="1301125"/>
          <a:ext cx="8252670" cy="83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5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54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3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5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know who to contact for specific HR questions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9622018"/>
              </p:ext>
            </p:extLst>
          </p:nvPr>
        </p:nvGraphicFramePr>
        <p:xfrm>
          <a:off x="2122013" y="2628375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4338270"/>
              </p:ext>
            </p:extLst>
          </p:nvPr>
        </p:nvGraphicFramePr>
        <p:xfrm>
          <a:off x="259881" y="1049629"/>
          <a:ext cx="8843646" cy="90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9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39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9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35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53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4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has a clear understanding of its customers needs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1584825"/>
              </p:ext>
            </p:extLst>
          </p:nvPr>
        </p:nvGraphicFramePr>
        <p:xfrm>
          <a:off x="2122013" y="2628375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7235548"/>
              </p:ext>
            </p:extLst>
          </p:nvPr>
        </p:nvGraphicFramePr>
        <p:xfrm>
          <a:off x="285031" y="1200527"/>
          <a:ext cx="8516724" cy="94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9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4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94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16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0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8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provides a positive, efficient service experience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29581"/>
              </p:ext>
            </p:extLst>
          </p:nvPr>
        </p:nvGraphicFramePr>
        <p:xfrm>
          <a:off x="2122013" y="2628375"/>
          <a:ext cx="6288819" cy="335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3704359"/>
              </p:ext>
            </p:extLst>
          </p:nvPr>
        </p:nvGraphicFramePr>
        <p:xfrm>
          <a:off x="259883" y="1125078"/>
          <a:ext cx="8642460" cy="85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192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3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55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help and services are easily accessible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7512634"/>
              </p:ext>
            </p:extLst>
          </p:nvPr>
        </p:nvGraphicFramePr>
        <p:xfrm>
          <a:off x="2122013" y="2482189"/>
          <a:ext cx="6420625" cy="34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6740170"/>
              </p:ext>
            </p:extLst>
          </p:nvPr>
        </p:nvGraphicFramePr>
        <p:xfrm>
          <a:off x="373049" y="1225676"/>
          <a:ext cx="8353260" cy="86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2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25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0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314156"/>
            <a:ext cx="9366255" cy="963354"/>
          </a:xfrm>
        </p:spPr>
        <p:txBody>
          <a:bodyPr>
            <a:noAutofit/>
          </a:bodyPr>
          <a:lstStyle/>
          <a:p>
            <a:r>
              <a:rPr lang="en-US" sz="2400" dirty="0" smtClean="0"/>
              <a:t>HR </a:t>
            </a:r>
            <a:r>
              <a:rPr lang="en-US" sz="2400" dirty="0"/>
              <a:t>processes are easy to understand and follow (i.e. applying for a position, updating personal information, salary increases, position changes etc.)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028842"/>
              </p:ext>
            </p:extLst>
          </p:nvPr>
        </p:nvGraphicFramePr>
        <p:xfrm>
          <a:off x="2154965" y="2597519"/>
          <a:ext cx="6420625" cy="34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5660466"/>
              </p:ext>
            </p:extLst>
          </p:nvPr>
        </p:nvGraphicFramePr>
        <p:xfrm>
          <a:off x="234735" y="1541582"/>
          <a:ext cx="8655036" cy="75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5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5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2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2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49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69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2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understand what services are available to me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7480426"/>
              </p:ext>
            </p:extLst>
          </p:nvPr>
        </p:nvGraphicFramePr>
        <p:xfrm>
          <a:off x="2154965" y="2597519"/>
          <a:ext cx="6420625" cy="34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2467286"/>
              </p:ext>
            </p:extLst>
          </p:nvPr>
        </p:nvGraphicFramePr>
        <p:xfrm>
          <a:off x="259883" y="1164337"/>
          <a:ext cx="8617314" cy="79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6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6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81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2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have visited the new HR website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821864"/>
              </p:ext>
            </p:extLst>
          </p:nvPr>
        </p:nvGraphicFramePr>
        <p:xfrm>
          <a:off x="2154965" y="2597519"/>
          <a:ext cx="6420625" cy="34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15161"/>
              </p:ext>
            </p:extLst>
          </p:nvPr>
        </p:nvGraphicFramePr>
        <p:xfrm>
          <a:off x="259879" y="1101463"/>
          <a:ext cx="8416134" cy="91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6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328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22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2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9" y="176678"/>
            <a:ext cx="9366255" cy="963354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anose="020B0604020202020204" pitchFamily="34" charset="0"/>
              </a:rPr>
              <a:t>Please </a:t>
            </a:r>
            <a:r>
              <a:rPr lang="en-US" sz="2400" dirty="0">
                <a:cs typeface="Arial" panose="020B0604020202020204" pitchFamily="34" charset="0"/>
              </a:rPr>
              <a:t>select and rate your overall satisfaction with the areas in Human Resources you have contacted in the last 6 months. (please skip question if not applicable)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5095319"/>
              </p:ext>
            </p:extLst>
          </p:nvPr>
        </p:nvGraphicFramePr>
        <p:xfrm>
          <a:off x="6771502" y="1120346"/>
          <a:ext cx="3682313" cy="394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304729"/>
              </p:ext>
            </p:extLst>
          </p:nvPr>
        </p:nvGraphicFramePr>
        <p:xfrm>
          <a:off x="428977" y="1456295"/>
          <a:ext cx="6348373" cy="390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6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135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Extremely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Satisfied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Satisfied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Dissatisfied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Extremely Dissatisfied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0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Payroll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21.56%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64.98%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9.99%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3.47%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Client Support (HR Admin, HR Help &amp; HR Reception)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16.45%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63.58%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16.06%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3.92%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1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Resources Advisors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14.65%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57.25%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22.12%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5.98%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Job Evaluation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8.68%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50.15%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29.19%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11.98%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20.14%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69.97%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8.19%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1.71%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0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Compensation (Disability, Compensation &amp; Benefits)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16.15%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62.22%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18.52%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3.11%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1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Talent Acquisition (Recruitment)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11.82%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52.12%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27.58%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8.48%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8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Resources Technology Team (</a:t>
                      </a:r>
                      <a:r>
                        <a:rPr lang="en-US" sz="1200" dirty="0" err="1" smtClean="0"/>
                        <a:t>myhrinfo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17.42%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64.04%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14.75%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3.79%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064790" y="6191451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2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36" y="332350"/>
            <a:ext cx="9366255" cy="963354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anose="020B0604020202020204" pitchFamily="34" charset="0"/>
              </a:rPr>
              <a:t>Questions </a:t>
            </a:r>
            <a:r>
              <a:rPr lang="en-US" sz="2400" dirty="0">
                <a:cs typeface="Arial" panose="020B0604020202020204" pitchFamily="34" charset="0"/>
              </a:rPr>
              <a:t>I have related to specific area's in Human Resources have been answered appropriately and in a timely manner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508559"/>
              </p:ext>
            </p:extLst>
          </p:nvPr>
        </p:nvGraphicFramePr>
        <p:xfrm>
          <a:off x="6771502" y="1031632"/>
          <a:ext cx="3657601" cy="403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0952770"/>
              </p:ext>
            </p:extLst>
          </p:nvPr>
        </p:nvGraphicFramePr>
        <p:xfrm>
          <a:off x="416403" y="1547891"/>
          <a:ext cx="6172336" cy="3922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4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4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830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Strongly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Agree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7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Payroll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11.81%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3.64%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37.86%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0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Client Support (HR Admin, HR Help &amp; HR Reception)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8.54%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41.07%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12.92%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5.15%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32.31%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7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6.77%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32.03%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4.48%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1.15%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55.57%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12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Compensation (Disability, Compensation &amp; Benefits)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7.14%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37.36%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9.67%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43.63%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7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Talent Acquisition (Recruitment)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5.59%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29.31%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14.99%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5.82%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44.30%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7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Resources Technology Team (</a:t>
                      </a:r>
                      <a:r>
                        <a:rPr lang="en-US" sz="1200" dirty="0" err="1" smtClean="0"/>
                        <a:t>myhrinfo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31.51%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5.25%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54.30%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1064790" y="6191451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63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36" y="194026"/>
            <a:ext cx="9366255" cy="9633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HR </a:t>
            </a:r>
            <a:r>
              <a:rPr lang="en-US" dirty="0"/>
              <a:t>helps me when I am having difficulties within my </a:t>
            </a:r>
            <a:r>
              <a:rPr lang="en-US" dirty="0" smtClean="0"/>
              <a:t>department (Manager specific)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6098485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067564"/>
              </p:ext>
            </p:extLst>
          </p:nvPr>
        </p:nvGraphicFramePr>
        <p:xfrm>
          <a:off x="335326" y="1467560"/>
          <a:ext cx="7988616" cy="93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1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14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4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16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5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251282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a situation or question arises that as a manager I cannot answer, I’m confident that the HR Department will be able to assist. (Manager specific)</a:t>
            </a:r>
            <a:endParaRPr lang="en-US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8897373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7157300"/>
              </p:ext>
            </p:extLst>
          </p:nvPr>
        </p:nvGraphicFramePr>
        <p:xfrm>
          <a:off x="410770" y="1594948"/>
          <a:ext cx="8189802" cy="99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11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5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is top of mind as a first point of contact for advice when situations arise (Manager specific)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1944638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3182777"/>
              </p:ext>
            </p:extLst>
          </p:nvPr>
        </p:nvGraphicFramePr>
        <p:xfrm>
          <a:off x="385622" y="1356026"/>
          <a:ext cx="8189802" cy="1045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49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352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24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09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HR </a:t>
            </a:r>
            <a:r>
              <a:rPr lang="en-US" sz="2800" dirty="0"/>
              <a:t>is an easy department to work </a:t>
            </a:r>
            <a:r>
              <a:rPr lang="en-US" sz="2800" dirty="0" smtClean="0"/>
              <a:t>with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Manager specific)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3962721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3626516"/>
              </p:ext>
            </p:extLst>
          </p:nvPr>
        </p:nvGraphicFramePr>
        <p:xfrm>
          <a:off x="272457" y="1406325"/>
          <a:ext cx="8592168" cy="10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2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20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2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0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2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504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276432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feel HR provides me with the appropriate advice and guidance to be a more effective manager</a:t>
            </a:r>
            <a:br>
              <a:rPr lang="en-US" sz="2800" dirty="0"/>
            </a:br>
            <a:r>
              <a:rPr lang="en-US" sz="2800" dirty="0"/>
              <a:t>(Manager specific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5188782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7194524"/>
              </p:ext>
            </p:extLst>
          </p:nvPr>
        </p:nvGraphicFramePr>
        <p:xfrm>
          <a:off x="322753" y="1532074"/>
          <a:ext cx="8114358" cy="1008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2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2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2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11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3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39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am satisfied with the quality of services provided by the recruitment team (Manager specific)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5982798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6817375"/>
              </p:ext>
            </p:extLst>
          </p:nvPr>
        </p:nvGraphicFramePr>
        <p:xfrm>
          <a:off x="423342" y="1293152"/>
          <a:ext cx="8038914" cy="88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8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9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8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98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01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4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4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138109"/>
            <a:ext cx="9366255" cy="963354"/>
          </a:xfrm>
        </p:spPr>
        <p:txBody>
          <a:bodyPr>
            <a:noAutofit/>
          </a:bodyPr>
          <a:lstStyle/>
          <a:p>
            <a:r>
              <a:rPr lang="en-US" sz="2800" dirty="0" smtClean="0"/>
              <a:t>Our </a:t>
            </a:r>
            <a:r>
              <a:rPr lang="en-US" sz="2800" dirty="0"/>
              <a:t>current recruitment technology is easy to use</a:t>
            </a:r>
            <a:br>
              <a:rPr lang="en-US" sz="2800" dirty="0"/>
            </a:br>
            <a:r>
              <a:rPr lang="en-US" sz="2800" dirty="0"/>
              <a:t>(Manager specific)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3024489"/>
              </p:ext>
            </p:extLst>
          </p:nvPr>
        </p:nvGraphicFramePr>
        <p:xfrm>
          <a:off x="2122013" y="2727743"/>
          <a:ext cx="6343135" cy="32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6166220"/>
              </p:ext>
            </p:extLst>
          </p:nvPr>
        </p:nvGraphicFramePr>
        <p:xfrm>
          <a:off x="285031" y="1318302"/>
          <a:ext cx="8755626" cy="91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92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9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2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9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92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73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Answer Options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Strongly Disagree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86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908271" y="5980303"/>
            <a:ext cx="8770620" cy="66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DELIVERING PROFESSIONAL, EMPLOYEE-FOCUSED SERVICES WITH INTEGRITY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52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fWaterloo_WhiteBkgrd">
  <a:themeElements>
    <a:clrScheme name="UofWaterloo2015_rev2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CD750"/>
      </a:accent1>
      <a:accent2>
        <a:srgbClr val="0C0C0C"/>
      </a:accent2>
      <a:accent3>
        <a:srgbClr val="AEAEAE"/>
      </a:accent3>
      <a:accent4>
        <a:srgbClr val="B71234"/>
      </a:accent4>
      <a:accent5>
        <a:srgbClr val="7F7F7F"/>
      </a:accent5>
      <a:accent6>
        <a:srgbClr val="77BBFF"/>
      </a:accent6>
      <a:hlink>
        <a:srgbClr val="353535"/>
      </a:hlink>
      <a:folHlink>
        <a:srgbClr val="59595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1018</Words>
  <Application>Microsoft Macintosh PowerPoint</Application>
  <PresentationFormat>Custom</PresentationFormat>
  <Paragraphs>373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UofWaterloo_WhiteBkgrd</vt:lpstr>
      <vt:lpstr>HUMAN RESOURCES | SERVICE EXCELLENCE SURVEY </vt:lpstr>
      <vt:lpstr>Please select and rate your overall satisfaction with the areas in Human Resources you have contacted in the last 6 months. (please skip question if not applicable)</vt:lpstr>
      <vt:lpstr>HR helps me when I am having difficulties within my department (Manager specific)</vt:lpstr>
      <vt:lpstr>If a situation or question arises that as a manager I cannot answer, I’m confident that the HR Department will be able to assist. (Manager specific)</vt:lpstr>
      <vt:lpstr>HR is top of mind as a first point of contact for advice when situations arise (Manager specific)</vt:lpstr>
      <vt:lpstr>HR is an easy department to work with  (Manager specific)</vt:lpstr>
      <vt:lpstr>I feel HR provides me with the appropriate advice and guidance to be a more effective manager (Manager specific) </vt:lpstr>
      <vt:lpstr>I am satisfied with the quality of services provided by the recruitment team (Manager specific)</vt:lpstr>
      <vt:lpstr>Our current recruitment technology is easy to use (Manager specific)</vt:lpstr>
      <vt:lpstr>I am satisfied with the length of time it takes to fill an open position (Manager specific)</vt:lpstr>
      <vt:lpstr>HR responds to my questions and concerns in a timely manner</vt:lpstr>
      <vt:lpstr>When I contact HR, the first person I contact answers my questions or finds the answer for me</vt:lpstr>
      <vt:lpstr>I know who to contact for specific HR questions</vt:lpstr>
      <vt:lpstr>HR has a clear understanding of its customers needs</vt:lpstr>
      <vt:lpstr>HR provides a positive, efficient service experience</vt:lpstr>
      <vt:lpstr>HR help and services are easily accessible</vt:lpstr>
      <vt:lpstr>HR processes are easy to understand and follow (i.e. applying for a position, updating personal information, salary increases, position changes etc.)</vt:lpstr>
      <vt:lpstr>I understand what services are available to me</vt:lpstr>
      <vt:lpstr>I have visited the new HR website</vt:lpstr>
      <vt:lpstr>Questions I have related to specific area's in Human Resources have been answered appropriately and in a timely manner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| SERVICE EXCELLENCE SURVEY</dc:title>
  <dc:creator>McDermid, Mandy</dc:creator>
  <cp:lastModifiedBy>Raghda Sabry</cp:lastModifiedBy>
  <cp:revision>33</cp:revision>
  <dcterms:created xsi:type="dcterms:W3CDTF">2016-10-03T20:15:04Z</dcterms:created>
  <dcterms:modified xsi:type="dcterms:W3CDTF">2017-08-15T00:31:47Z</dcterms:modified>
</cp:coreProperties>
</file>