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notesSlides/notesSlide20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2.xml" ContentType="application/vnd.openxmlformats-officedocument.presentationml.notesSlide+xml"/>
  <Override PartName="/ppt/embeddings/oleObject10.bin" ContentType="application/vnd.openxmlformats-officedocument.oleObject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1.bin" ContentType="application/vnd.openxmlformats-officedocument.oleObject"/>
  <Override PartName="/ppt/notesSlides/notesSlide25.xml" ContentType="application/vnd.openxmlformats-officedocument.presentationml.notesSlide+xml"/>
  <Override PartName="/ppt/embeddings/oleObject12.bin" ContentType="application/vnd.openxmlformats-officedocument.oleObject"/>
  <Override PartName="/ppt/notesSlides/notesSlide26.xml" ContentType="application/vnd.openxmlformats-officedocument.presentationml.notesSlide+xml"/>
  <Override PartName="/ppt/embeddings/oleObject13.bin" ContentType="application/vnd.openxmlformats-officedocument.oleObject"/>
  <Override PartName="/ppt/notesSlides/notesSlide2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8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9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3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32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33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34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35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36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343" r:id="rId4"/>
    <p:sldId id="280" r:id="rId5"/>
    <p:sldId id="354" r:id="rId6"/>
    <p:sldId id="345" r:id="rId7"/>
    <p:sldId id="346" r:id="rId8"/>
    <p:sldId id="356" r:id="rId9"/>
    <p:sldId id="347" r:id="rId10"/>
    <p:sldId id="348" r:id="rId11"/>
    <p:sldId id="349" r:id="rId12"/>
    <p:sldId id="350" r:id="rId13"/>
    <p:sldId id="353" r:id="rId14"/>
    <p:sldId id="373" r:id="rId15"/>
    <p:sldId id="368" r:id="rId16"/>
    <p:sldId id="358" r:id="rId17"/>
    <p:sldId id="372" r:id="rId18"/>
    <p:sldId id="371" r:id="rId19"/>
    <p:sldId id="359" r:id="rId20"/>
    <p:sldId id="370" r:id="rId21"/>
    <p:sldId id="374" r:id="rId22"/>
    <p:sldId id="375" r:id="rId23"/>
    <p:sldId id="376" r:id="rId24"/>
    <p:sldId id="377" r:id="rId25"/>
    <p:sldId id="351" r:id="rId26"/>
    <p:sldId id="352" r:id="rId27"/>
    <p:sldId id="360" r:id="rId28"/>
    <p:sldId id="383" r:id="rId29"/>
    <p:sldId id="379" r:id="rId30"/>
    <p:sldId id="380" r:id="rId31"/>
    <p:sldId id="361" r:id="rId32"/>
    <p:sldId id="381" r:id="rId33"/>
    <p:sldId id="382" r:id="rId34"/>
    <p:sldId id="362" r:id="rId35"/>
    <p:sldId id="385" r:id="rId36"/>
    <p:sldId id="386" r:id="rId37"/>
    <p:sldId id="364" r:id="rId38"/>
    <p:sldId id="387" r:id="rId39"/>
    <p:sldId id="366" r:id="rId40"/>
    <p:sldId id="36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93E"/>
    <a:srgbClr val="F8FF8C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0" autoAdjust="0"/>
    <p:restoredTop sz="92657" autoAdjust="0"/>
  </p:normalViewPr>
  <p:slideViewPr>
    <p:cSldViewPr snapToGrid="0" snapToObjects="1">
      <p:cViewPr>
        <p:scale>
          <a:sx n="100" d="100"/>
          <a:sy n="100" d="100"/>
        </p:scale>
        <p:origin x="-200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image" Target="../media/image17.emf"/><Relationship Id="rId2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27E2-3069-FB47-9A57-5E3FAB5B3EF1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22D7A-F0E2-DB4E-AF14-AB869ED94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22D7A-F0E2-DB4E-AF14-AB869ED94B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8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0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8048-A684-2A4E-B4DD-E2DDA418DB87}" type="datetimeFigureOut">
              <a:rPr lang="en-US" smtClean="0"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A916-A091-944C-A9C9-381E53A90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15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33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3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34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35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36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2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5406" y="247731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000" b="1" dirty="0" smtClean="0">
                <a:solidFill>
                  <a:srgbClr val="EB0000"/>
                </a:solidFill>
                <a:latin typeface="Calibri"/>
                <a:cs typeface="Calibri"/>
              </a:rPr>
              <a:t>Random Quantum Circuits are Unitary Polynomial-Designs</a:t>
            </a:r>
          </a:p>
          <a:p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5406" y="2171328"/>
            <a:ext cx="8964613" cy="443267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Fernando </a:t>
            </a:r>
            <a:r>
              <a:rPr lang="en-GB" sz="3300" dirty="0">
                <a:solidFill>
                  <a:srgbClr val="000090"/>
                </a:solidFill>
                <a:latin typeface="Calibri"/>
                <a:cs typeface="Calibri"/>
              </a:rPr>
              <a:t>G.S.L. </a:t>
            </a:r>
            <a:r>
              <a:rPr lang="en-GB" sz="3300" dirty="0" smtClean="0">
                <a:solidFill>
                  <a:srgbClr val="000090"/>
                </a:solidFill>
                <a:latin typeface="Calibri"/>
                <a:cs typeface="Calibri"/>
              </a:rPr>
              <a:t>Brand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ão</a:t>
            </a:r>
            <a:r>
              <a:rPr lang="en-US" sz="3300" baseline="30000" dirty="0" smtClean="0">
                <a:solidFill>
                  <a:srgbClr val="000090"/>
                </a:solidFill>
                <a:latin typeface="Calibri"/>
                <a:cs typeface="Calibri"/>
              </a:rPr>
              <a:t>1</a:t>
            </a: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 </a:t>
            </a:r>
          </a:p>
          <a:p>
            <a:pPr marL="0" indent="0" algn="ctr" eaLnBrk="1" hangingPunct="1">
              <a:buNone/>
            </a:pP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Aram Harrow</a:t>
            </a:r>
            <a:r>
              <a:rPr lang="en-US" sz="3300" baseline="30000" dirty="0" smtClean="0">
                <a:solidFill>
                  <a:srgbClr val="000090"/>
                </a:solidFill>
                <a:latin typeface="Calibri"/>
                <a:cs typeface="Calibri"/>
              </a:rPr>
              <a:t>2</a:t>
            </a:r>
            <a:endParaRPr lang="en-US" sz="33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None/>
            </a:pPr>
            <a:r>
              <a:rPr lang="en-US" sz="3300" dirty="0" smtClean="0">
                <a:solidFill>
                  <a:srgbClr val="000090"/>
                </a:solidFill>
                <a:latin typeface="Calibri"/>
                <a:cs typeface="Calibri"/>
              </a:rPr>
              <a:t>Michal Horodecki</a:t>
            </a:r>
            <a:r>
              <a:rPr lang="en-US" sz="3300" baseline="30000" dirty="0">
                <a:solidFill>
                  <a:srgbClr val="000090"/>
                </a:solidFill>
                <a:latin typeface="Calibri"/>
                <a:cs typeface="Calibri"/>
              </a:rPr>
              <a:t>3</a:t>
            </a:r>
            <a:endParaRPr lang="en-US" sz="3300" baseline="30000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0" indent="0" algn="ctr" eaLnBrk="1" hangingPunct="1">
              <a:buNone/>
            </a:pPr>
            <a:endParaRPr lang="en-US" sz="1000" dirty="0" smtClean="0">
              <a:latin typeface="Arial" charset="0"/>
            </a:endParaRPr>
          </a:p>
          <a:p>
            <a:pPr marL="457200" indent="-457200" algn="ctr" eaLnBrk="1" hangingPunct="1">
              <a:buFont typeface="Wingdings" charset="0"/>
              <a:buAutoNum type="arabicPeriod"/>
            </a:pPr>
            <a:r>
              <a:rPr lang="en-US" sz="2200" dirty="0" err="1" smtClean="0">
                <a:latin typeface="Calibri"/>
                <a:cs typeface="Calibri"/>
              </a:rPr>
              <a:t>Universidade</a:t>
            </a:r>
            <a:r>
              <a:rPr lang="en-US" sz="2200" dirty="0" smtClean="0">
                <a:latin typeface="Calibri"/>
                <a:cs typeface="Calibri"/>
              </a:rPr>
              <a:t> Federal de Minas </a:t>
            </a:r>
            <a:r>
              <a:rPr lang="en-US" sz="2200" dirty="0" err="1" smtClean="0">
                <a:latin typeface="Calibri"/>
                <a:cs typeface="Calibri"/>
              </a:rPr>
              <a:t>Gerais</a:t>
            </a:r>
            <a:r>
              <a:rPr lang="en-US" sz="2200" dirty="0" smtClean="0">
                <a:latin typeface="Calibri"/>
                <a:cs typeface="Calibri"/>
              </a:rPr>
              <a:t>, Brazil</a:t>
            </a:r>
          </a:p>
          <a:p>
            <a:pPr marL="457200" indent="-457200" algn="ctr" eaLnBrk="1" hangingPunct="1">
              <a:buFont typeface="Wingdings" charset="0"/>
              <a:buAutoNum type="arabicPeriod"/>
            </a:pPr>
            <a:r>
              <a:rPr lang="en-US" sz="2200" dirty="0" smtClean="0">
                <a:latin typeface="Calibri"/>
                <a:cs typeface="Calibri"/>
              </a:rPr>
              <a:t>University of Washington, USA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US" sz="2200" dirty="0">
                <a:latin typeface="Calibri"/>
                <a:cs typeface="Calibri"/>
              </a:rPr>
              <a:t>3</a:t>
            </a:r>
            <a:r>
              <a:rPr lang="en-US" sz="2200" dirty="0" smtClean="0">
                <a:latin typeface="Calibri"/>
                <a:cs typeface="Calibri"/>
              </a:rPr>
              <a:t>. Gdansk University, Poland</a:t>
            </a:r>
          </a:p>
          <a:p>
            <a:pPr marL="0" indent="0" algn="ctr" eaLnBrk="1" hangingPunct="1">
              <a:buFont typeface="Wingdings" charset="0"/>
              <a:buNone/>
            </a:pPr>
            <a:endParaRPr lang="en-US" sz="17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endParaRPr lang="en-US" sz="2400" dirty="0">
              <a:latin typeface="Arial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2600" dirty="0" smtClean="0">
                <a:solidFill>
                  <a:srgbClr val="000090"/>
                </a:solidFill>
                <a:latin typeface="Arial" charset="0"/>
              </a:rPr>
              <a:t>IQC, November 2011</a:t>
            </a:r>
            <a:endParaRPr lang="en-US" sz="2600" dirty="0">
              <a:solidFill>
                <a:srgbClr val="000090"/>
              </a:solidFill>
              <a:latin typeface="Arial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2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Quantum Circuits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764" y="1490295"/>
            <a:ext cx="879116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Previous work:</a:t>
            </a:r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(Oliveira</a:t>
            </a:r>
            <a:r>
              <a:rPr lang="en-US" sz="2500" dirty="0">
                <a:solidFill>
                  <a:srgbClr val="000090"/>
                </a:solidFill>
              </a:rPr>
              <a:t>, </a:t>
            </a:r>
            <a:r>
              <a:rPr lang="en-US" sz="2500" dirty="0" err="1">
                <a:solidFill>
                  <a:srgbClr val="000090"/>
                </a:solidFill>
              </a:rPr>
              <a:t>Dalhsten</a:t>
            </a:r>
            <a:r>
              <a:rPr lang="en-US" sz="2500" dirty="0">
                <a:solidFill>
                  <a:srgbClr val="000090"/>
                </a:solidFill>
              </a:rPr>
              <a:t>, </a:t>
            </a:r>
            <a:r>
              <a:rPr lang="en-US" sz="2500" dirty="0" err="1">
                <a:solidFill>
                  <a:srgbClr val="000090"/>
                </a:solidFill>
              </a:rPr>
              <a:t>Plenio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07) </a:t>
            </a:r>
            <a:r>
              <a:rPr lang="en-US" sz="2500" dirty="0" smtClean="0">
                <a:solidFill>
                  <a:srgbClr val="FF0000"/>
                </a:solidFill>
              </a:rPr>
              <a:t>O(n</a:t>
            </a:r>
            <a:r>
              <a:rPr lang="en-US" sz="2500" baseline="300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random circuits are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-designs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en-US" sz="2500" dirty="0" smtClean="0">
                <a:solidFill>
                  <a:srgbClr val="000090"/>
                </a:solidFill>
              </a:rPr>
              <a:t>Harrow</a:t>
            </a:r>
            <a:r>
              <a:rPr lang="en-US" sz="2500" dirty="0">
                <a:solidFill>
                  <a:srgbClr val="000090"/>
                </a:solidFill>
              </a:rPr>
              <a:t>, Low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08) </a:t>
            </a:r>
            <a:r>
              <a:rPr lang="en-US" sz="2500" dirty="0" smtClean="0">
                <a:solidFill>
                  <a:srgbClr val="FF0000"/>
                </a:solidFill>
              </a:rPr>
              <a:t>O(n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000000"/>
                </a:solidFill>
              </a:rPr>
              <a:t>random Circuits are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-designs for every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       universal gate set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(Arnaud</a:t>
            </a:r>
            <a:r>
              <a:rPr lang="en-US" sz="2500" dirty="0">
                <a:solidFill>
                  <a:srgbClr val="000090"/>
                </a:solidFill>
              </a:rPr>
              <a:t>, Braun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08) </a:t>
            </a:r>
            <a:r>
              <a:rPr lang="en-US" sz="2500" dirty="0" smtClean="0">
                <a:solidFill>
                  <a:srgbClr val="000000"/>
                </a:solidFill>
              </a:rPr>
              <a:t>numerical evidence that </a:t>
            </a:r>
            <a:r>
              <a:rPr lang="en-US" sz="2500" dirty="0" smtClean="0">
                <a:solidFill>
                  <a:srgbClr val="FF0000"/>
                </a:solidFill>
              </a:rPr>
              <a:t>O(</a:t>
            </a:r>
            <a:r>
              <a:rPr lang="en-US" sz="2500" dirty="0" err="1" smtClean="0">
                <a:solidFill>
                  <a:srgbClr val="FF0000"/>
                </a:solidFill>
              </a:rPr>
              <a:t>nlog</a:t>
            </a:r>
            <a:r>
              <a:rPr lang="en-US" sz="2500" dirty="0" smtClean="0">
                <a:solidFill>
                  <a:srgbClr val="FF0000"/>
                </a:solidFill>
              </a:rPr>
              <a:t>(n)) </a:t>
            </a:r>
            <a:r>
              <a:rPr lang="en-US" sz="2500" dirty="0" smtClean="0">
                <a:solidFill>
                  <a:srgbClr val="000000"/>
                </a:solidFill>
              </a:rPr>
              <a:t>random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          circuits are unitary </a:t>
            </a:r>
            <a:r>
              <a:rPr lang="en-US" sz="25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000000"/>
                </a:solidFill>
              </a:rPr>
              <a:t>-design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Znidaric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08</a:t>
            </a:r>
            <a:r>
              <a:rPr lang="en-US" sz="2500" dirty="0">
                <a:solidFill>
                  <a:srgbClr val="000090"/>
                </a:solidFill>
              </a:rPr>
              <a:t>)</a:t>
            </a:r>
            <a:r>
              <a:rPr lang="en-US" sz="2500" dirty="0" smtClean="0">
                <a:solidFill>
                  <a:srgbClr val="000090"/>
                </a:solidFill>
              </a:rPr>
              <a:t>  </a:t>
            </a:r>
            <a:r>
              <a:rPr lang="en-US" sz="2500" dirty="0" smtClean="0">
                <a:solidFill>
                  <a:srgbClr val="000000"/>
                </a:solidFill>
              </a:rPr>
              <a:t>connection with spectral gap of a mean-field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Hamiltonian for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-designs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(Brown, </a:t>
            </a:r>
            <a:r>
              <a:rPr lang="en-US" sz="2500" dirty="0">
                <a:solidFill>
                  <a:srgbClr val="000090"/>
                </a:solidFill>
              </a:rPr>
              <a:t>Viola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09) </a:t>
            </a:r>
            <a:r>
              <a:rPr lang="en-US" sz="2500" dirty="0" smtClean="0">
                <a:solidFill>
                  <a:srgbClr val="000000"/>
                </a:solidFill>
              </a:rPr>
              <a:t>connection with spectral gap of Hamiltonian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                    for </a:t>
            </a:r>
            <a:r>
              <a:rPr lang="en-US" sz="25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>
                <a:solidFill>
                  <a:srgbClr val="000000"/>
                </a:solidFill>
              </a:rPr>
              <a:t>-designs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en-US" sz="2500" dirty="0" smtClean="0">
                <a:solidFill>
                  <a:srgbClr val="000090"/>
                </a:solidFill>
              </a:rPr>
              <a:t>B</a:t>
            </a:r>
            <a:r>
              <a:rPr lang="en-US" sz="2500" dirty="0">
                <a:solidFill>
                  <a:srgbClr val="000090"/>
                </a:solidFill>
              </a:rPr>
              <a:t>., </a:t>
            </a:r>
            <a:r>
              <a:rPr lang="en-US" sz="2500" dirty="0" err="1">
                <a:solidFill>
                  <a:srgbClr val="000090"/>
                </a:solidFill>
              </a:rPr>
              <a:t>Horodecki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10)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O(n</a:t>
            </a:r>
            <a:r>
              <a:rPr lang="en-US" sz="2500" baseline="30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000000"/>
                </a:solidFill>
              </a:rPr>
              <a:t>local random circuits are </a:t>
            </a:r>
            <a:r>
              <a:rPr lang="en-US" sz="25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000000"/>
                </a:solidFill>
              </a:rPr>
              <a:t>-designs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5376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Quantum Circuits as t-designs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?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" y="2248351"/>
            <a:ext cx="82391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90"/>
                </a:solidFill>
              </a:rPr>
              <a:t>Conjecture 2. </a:t>
            </a:r>
            <a:r>
              <a:rPr lang="en-US" sz="2700" dirty="0" smtClean="0">
                <a:solidFill>
                  <a:srgbClr val="008000"/>
                </a:solidFill>
              </a:rPr>
              <a:t>Random Circuits </a:t>
            </a:r>
            <a:r>
              <a:rPr lang="en-US" sz="2700" dirty="0" smtClean="0">
                <a:solidFill>
                  <a:srgbClr val="000000"/>
                </a:solidFill>
              </a:rPr>
              <a:t>of size </a:t>
            </a:r>
            <a:r>
              <a:rPr lang="en-US" sz="2700" dirty="0">
                <a:solidFill>
                  <a:srgbClr val="FF0000"/>
                </a:solidFill>
              </a:rPr>
              <a:t>poly(</a:t>
            </a:r>
            <a:r>
              <a:rPr lang="en-US" sz="2700" dirty="0" smtClean="0">
                <a:solidFill>
                  <a:srgbClr val="FF0000"/>
                </a:solidFill>
              </a:rPr>
              <a:t>n, log(1/</a:t>
            </a:r>
            <a:r>
              <a:rPr lang="en-US" sz="2400" i="1" dirty="0" err="1">
                <a:solidFill>
                  <a:srgbClr val="FF0000"/>
                </a:solidFill>
              </a:rPr>
              <a:t>ε</a:t>
            </a:r>
            <a:r>
              <a:rPr lang="en-US" sz="2700" dirty="0" smtClean="0">
                <a:solidFill>
                  <a:srgbClr val="FF0000"/>
                </a:solidFill>
              </a:rPr>
              <a:t>))</a:t>
            </a:r>
            <a:r>
              <a:rPr lang="en-US" sz="2700" dirty="0" smtClean="0">
                <a:solidFill>
                  <a:srgbClr val="000000"/>
                </a:solidFill>
              </a:rPr>
              <a:t> are an </a:t>
            </a:r>
            <a:r>
              <a:rPr lang="en-US" sz="2700" dirty="0" err="1" smtClean="0">
                <a:solidFill>
                  <a:srgbClr val="FF0000"/>
                </a:solidFill>
              </a:rPr>
              <a:t>ε</a:t>
            </a:r>
            <a:r>
              <a:rPr lang="en-US" sz="2700" dirty="0" smtClean="0"/>
              <a:t>-approximate</a:t>
            </a:r>
            <a:r>
              <a:rPr lang="en-US" sz="2700" dirty="0" smtClean="0">
                <a:solidFill>
                  <a:srgbClr val="000000"/>
                </a:solidFill>
              </a:rPr>
              <a:t> unitary </a:t>
            </a:r>
            <a:r>
              <a:rPr lang="en-US" sz="2700" dirty="0" smtClean="0">
                <a:solidFill>
                  <a:srgbClr val="FF0000"/>
                </a:solidFill>
              </a:rPr>
              <a:t>poly</a:t>
            </a:r>
            <a:r>
              <a:rPr lang="en-US" sz="2700" dirty="0">
                <a:solidFill>
                  <a:srgbClr val="FF0000"/>
                </a:solidFill>
              </a:rPr>
              <a:t>(n)</a:t>
            </a:r>
            <a:r>
              <a:rPr lang="en-US" sz="2700" dirty="0">
                <a:solidFill>
                  <a:srgbClr val="000000"/>
                </a:solidFill>
              </a:rPr>
              <a:t>-design 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3375" y="2100488"/>
            <a:ext cx="8509000" cy="12799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Main Result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9" y="2248351"/>
            <a:ext cx="82391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90"/>
                </a:solidFill>
              </a:rPr>
              <a:t>Conjecture 2. </a:t>
            </a:r>
            <a:r>
              <a:rPr lang="en-US" sz="2700" dirty="0" smtClean="0">
                <a:solidFill>
                  <a:srgbClr val="008000"/>
                </a:solidFill>
              </a:rPr>
              <a:t>Random Circuits </a:t>
            </a:r>
            <a:r>
              <a:rPr lang="en-US" sz="2700" dirty="0" smtClean="0">
                <a:solidFill>
                  <a:srgbClr val="000000"/>
                </a:solidFill>
              </a:rPr>
              <a:t>of size </a:t>
            </a:r>
            <a:r>
              <a:rPr lang="en-US" sz="2700" dirty="0">
                <a:solidFill>
                  <a:srgbClr val="FF0000"/>
                </a:solidFill>
              </a:rPr>
              <a:t>poly(</a:t>
            </a:r>
            <a:r>
              <a:rPr lang="en-US" sz="2700" dirty="0" smtClean="0">
                <a:solidFill>
                  <a:srgbClr val="FF0000"/>
                </a:solidFill>
              </a:rPr>
              <a:t>n, log(1/</a:t>
            </a:r>
            <a:r>
              <a:rPr lang="en-US" sz="2400" i="1" dirty="0" err="1">
                <a:solidFill>
                  <a:srgbClr val="FF0000"/>
                </a:solidFill>
              </a:rPr>
              <a:t>ε</a:t>
            </a:r>
            <a:r>
              <a:rPr lang="en-US" sz="2700" dirty="0" smtClean="0">
                <a:solidFill>
                  <a:srgbClr val="FF0000"/>
                </a:solidFill>
              </a:rPr>
              <a:t>))</a:t>
            </a:r>
            <a:r>
              <a:rPr lang="en-US" sz="2700" dirty="0" smtClean="0">
                <a:solidFill>
                  <a:srgbClr val="000000"/>
                </a:solidFill>
              </a:rPr>
              <a:t> are an </a:t>
            </a:r>
            <a:r>
              <a:rPr lang="en-US" sz="2700" dirty="0" err="1" smtClean="0">
                <a:solidFill>
                  <a:srgbClr val="FF0000"/>
                </a:solidFill>
              </a:rPr>
              <a:t>ε</a:t>
            </a:r>
            <a:r>
              <a:rPr lang="en-US" sz="2700" dirty="0" smtClean="0"/>
              <a:t>-approximate</a:t>
            </a:r>
            <a:r>
              <a:rPr lang="en-US" sz="2700" dirty="0" smtClean="0">
                <a:solidFill>
                  <a:srgbClr val="000000"/>
                </a:solidFill>
              </a:rPr>
              <a:t> unitary </a:t>
            </a:r>
            <a:r>
              <a:rPr lang="en-US" sz="2700" dirty="0" smtClean="0">
                <a:solidFill>
                  <a:srgbClr val="FF0000"/>
                </a:solidFill>
              </a:rPr>
              <a:t>poly</a:t>
            </a:r>
            <a:r>
              <a:rPr lang="en-US" sz="2700" dirty="0">
                <a:solidFill>
                  <a:srgbClr val="FF0000"/>
                </a:solidFill>
              </a:rPr>
              <a:t>(n)</a:t>
            </a:r>
            <a:r>
              <a:rPr lang="en-US" sz="2700" dirty="0">
                <a:solidFill>
                  <a:srgbClr val="000000"/>
                </a:solidFill>
              </a:rPr>
              <a:t>-design 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3375" y="2100488"/>
            <a:ext cx="8509000" cy="12799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0999" y="4162876"/>
            <a:ext cx="8461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rgbClr val="000090"/>
                </a:solidFill>
              </a:rPr>
              <a:t>(B., Harrow, </a:t>
            </a:r>
            <a:r>
              <a:rPr lang="en-US" sz="2700" dirty="0" err="1" smtClean="0">
                <a:solidFill>
                  <a:srgbClr val="000090"/>
                </a:solidFill>
              </a:rPr>
              <a:t>Horodecki</a:t>
            </a:r>
            <a:r>
              <a:rPr lang="en-US" sz="2700" dirty="0" smtClean="0">
                <a:solidFill>
                  <a:srgbClr val="000090"/>
                </a:solidFill>
              </a:rPr>
              <a:t> </a:t>
            </a:r>
            <a:r>
              <a:rPr lang="fr-FR" sz="2700" dirty="0" smtClean="0">
                <a:solidFill>
                  <a:srgbClr val="000090"/>
                </a:solidFill>
              </a:rPr>
              <a:t>’</a:t>
            </a:r>
            <a:r>
              <a:rPr lang="en-US" sz="2700" dirty="0" smtClean="0">
                <a:solidFill>
                  <a:srgbClr val="000090"/>
                </a:solidFill>
              </a:rPr>
              <a:t>11) </a:t>
            </a:r>
            <a:r>
              <a:rPr lang="en-US" sz="2700" dirty="0">
                <a:solidFill>
                  <a:srgbClr val="008000"/>
                </a:solidFill>
              </a:rPr>
              <a:t>L</a:t>
            </a:r>
            <a:r>
              <a:rPr lang="en-US" sz="2700" dirty="0" smtClean="0">
                <a:solidFill>
                  <a:srgbClr val="008000"/>
                </a:solidFill>
              </a:rPr>
              <a:t>ocal Random Circuits </a:t>
            </a:r>
            <a:r>
              <a:rPr lang="en-US" sz="2700" dirty="0" smtClean="0">
                <a:solidFill>
                  <a:srgbClr val="000000"/>
                </a:solidFill>
              </a:rPr>
              <a:t>of size </a:t>
            </a:r>
          </a:p>
          <a:p>
            <a:r>
              <a:rPr lang="en-US" sz="2700" dirty="0" err="1" smtClean="0">
                <a:solidFill>
                  <a:srgbClr val="FF0000"/>
                </a:solidFill>
              </a:rPr>
              <a:t>Õ</a:t>
            </a:r>
            <a:r>
              <a:rPr lang="en-US" sz="2700" dirty="0" smtClean="0">
                <a:solidFill>
                  <a:srgbClr val="FF0000"/>
                </a:solidFill>
              </a:rPr>
              <a:t>(n</a:t>
            </a:r>
            <a:r>
              <a:rPr lang="en-US" sz="2700" baseline="30000" dirty="0" smtClean="0">
                <a:solidFill>
                  <a:srgbClr val="FF0000"/>
                </a:solidFill>
              </a:rPr>
              <a:t>2</a:t>
            </a:r>
            <a:r>
              <a:rPr lang="en-US" sz="2700" dirty="0" smtClean="0">
                <a:solidFill>
                  <a:srgbClr val="FF0000"/>
                </a:solidFill>
              </a:rPr>
              <a:t>t</a:t>
            </a:r>
            <a:r>
              <a:rPr lang="en-US" sz="2700" baseline="30000" dirty="0" smtClean="0">
                <a:solidFill>
                  <a:srgbClr val="FF0000"/>
                </a:solidFill>
              </a:rPr>
              <a:t>5</a:t>
            </a:r>
            <a:r>
              <a:rPr lang="en-US" sz="2700" dirty="0" smtClean="0">
                <a:solidFill>
                  <a:srgbClr val="FF0000"/>
                </a:solidFill>
              </a:rPr>
              <a:t>log(</a:t>
            </a:r>
            <a:r>
              <a:rPr lang="en-US" sz="2700" dirty="0">
                <a:solidFill>
                  <a:srgbClr val="FF0000"/>
                </a:solidFill>
              </a:rPr>
              <a:t>1/</a:t>
            </a:r>
            <a:r>
              <a:rPr lang="en-US" sz="2700" dirty="0" err="1">
                <a:solidFill>
                  <a:srgbClr val="FF0000"/>
                </a:solidFill>
              </a:rPr>
              <a:t>ε</a:t>
            </a:r>
            <a:r>
              <a:rPr lang="en-US" sz="2700" dirty="0">
                <a:solidFill>
                  <a:srgbClr val="FF0000"/>
                </a:solidFill>
              </a:rPr>
              <a:t>)</a:t>
            </a:r>
            <a:r>
              <a:rPr lang="en-US" sz="2700" dirty="0" smtClean="0">
                <a:solidFill>
                  <a:srgbClr val="FF0000"/>
                </a:solidFill>
              </a:rPr>
              <a:t>) </a:t>
            </a:r>
            <a:r>
              <a:rPr lang="en-US" sz="2700" dirty="0" smtClean="0">
                <a:solidFill>
                  <a:srgbClr val="000000"/>
                </a:solidFill>
              </a:rPr>
              <a:t>are an </a:t>
            </a:r>
            <a:r>
              <a:rPr lang="en-US" sz="2700" dirty="0" err="1" smtClean="0">
                <a:solidFill>
                  <a:srgbClr val="FF0000"/>
                </a:solidFill>
              </a:rPr>
              <a:t>ε</a:t>
            </a:r>
            <a:r>
              <a:rPr lang="en-US" sz="2700" dirty="0" smtClean="0"/>
              <a:t>-approximate</a:t>
            </a:r>
            <a:r>
              <a:rPr lang="en-US" sz="2700" dirty="0" smtClean="0">
                <a:solidFill>
                  <a:srgbClr val="000000"/>
                </a:solidFill>
              </a:rPr>
              <a:t> unitary </a:t>
            </a:r>
            <a:r>
              <a:rPr lang="en-US" sz="2700" dirty="0">
                <a:solidFill>
                  <a:srgbClr val="FF0000"/>
                </a:solidFill>
              </a:rPr>
              <a:t>t</a:t>
            </a:r>
            <a:r>
              <a:rPr lang="en-US" sz="2700" dirty="0" smtClean="0">
                <a:solidFill>
                  <a:srgbClr val="000000"/>
                </a:solidFill>
              </a:rPr>
              <a:t>-</a:t>
            </a:r>
            <a:r>
              <a:rPr lang="en-US" sz="2700" dirty="0">
                <a:solidFill>
                  <a:srgbClr val="000000"/>
                </a:solidFill>
              </a:rPr>
              <a:t>design </a:t>
            </a:r>
            <a:r>
              <a:rPr lang="en-US" sz="2700" dirty="0" smtClean="0">
                <a:solidFill>
                  <a:srgbClr val="000000"/>
                </a:solidFill>
              </a:rPr>
              <a:t> </a:t>
            </a:r>
            <a:endParaRPr lang="en-US" sz="27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998" y="3972376"/>
            <a:ext cx="8509000" cy="129812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9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Data Hiding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731706"/>
            <a:ext cx="8128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Computational </a:t>
            </a:r>
            <a:r>
              <a:rPr lang="en-US" sz="2500" dirty="0" smtClean="0">
                <a:solidFill>
                  <a:srgbClr val="008000"/>
                </a:solidFill>
              </a:rPr>
              <a:t>Data Hiding:</a:t>
            </a:r>
          </a:p>
          <a:p>
            <a:r>
              <a:rPr lang="en-US" sz="2500" dirty="0" smtClean="0"/>
              <a:t>“Most quantum states look maximally mixed for all </a:t>
            </a:r>
            <a:r>
              <a:rPr lang="en-US" sz="2500" dirty="0" smtClean="0"/>
              <a:t>polynomial sized </a:t>
            </a:r>
            <a:r>
              <a:rPr lang="en-US" sz="2500" dirty="0" smtClean="0"/>
              <a:t>circuits” </a:t>
            </a:r>
          </a:p>
          <a:p>
            <a:endParaRPr lang="en-US" sz="12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9900" y="1731706"/>
            <a:ext cx="7912100" cy="12799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9900" y="3429000"/>
            <a:ext cx="779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e.g. </a:t>
            </a:r>
            <a:r>
              <a:rPr lang="en-US" sz="2500" dirty="0" smtClean="0"/>
              <a:t>most quantum states are useless for measurement based quantum computation </a:t>
            </a:r>
            <a:r>
              <a:rPr lang="en-US" sz="2000" dirty="0" smtClean="0">
                <a:solidFill>
                  <a:srgbClr val="000090"/>
                </a:solidFill>
              </a:rPr>
              <a:t>(Gross et al </a:t>
            </a:r>
            <a:r>
              <a:rPr lang="en-US" sz="2000" dirty="0" smtClean="0">
                <a:solidFill>
                  <a:srgbClr val="000090"/>
                </a:solidFill>
              </a:rPr>
              <a:t>‘08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Bremner</a:t>
            </a:r>
            <a:r>
              <a:rPr lang="en-US" sz="2000" dirty="0" smtClean="0">
                <a:solidFill>
                  <a:srgbClr val="000090"/>
                </a:solidFill>
              </a:rPr>
              <a:t> et al </a:t>
            </a:r>
            <a:r>
              <a:rPr lang="en-US" sz="2000" dirty="0" smtClean="0">
                <a:solidFill>
                  <a:srgbClr val="000090"/>
                </a:solidFill>
              </a:rPr>
              <a:t>‘08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Let QC(k) be the set of 2-outcome POVM {A, I-A} that can</a:t>
            </a:r>
          </a:p>
          <a:p>
            <a:r>
              <a:rPr lang="en-US" sz="2500" dirty="0" smtClean="0">
                <a:solidFill>
                  <a:srgbClr val="000000"/>
                </a:solidFill>
              </a:rPr>
              <a:t>Be implemented by a circuit with </a:t>
            </a:r>
            <a:r>
              <a:rPr lang="en-US" sz="2500" i="1" dirty="0" smtClean="0">
                <a:solidFill>
                  <a:srgbClr val="000000"/>
                </a:solidFill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gates</a:t>
            </a:r>
            <a:endParaRPr lang="en-US" sz="2500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5706995"/>
            <a:ext cx="8358442" cy="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Data Hiding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731706"/>
            <a:ext cx="8128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Computational </a:t>
            </a:r>
            <a:r>
              <a:rPr lang="en-US" sz="2500" dirty="0" smtClean="0">
                <a:solidFill>
                  <a:srgbClr val="008000"/>
                </a:solidFill>
              </a:rPr>
              <a:t>Data Hiding:</a:t>
            </a:r>
          </a:p>
          <a:p>
            <a:r>
              <a:rPr lang="en-US" sz="2500" dirty="0" smtClean="0"/>
              <a:t>“Most quantum states look maximally mixed for all </a:t>
            </a:r>
            <a:r>
              <a:rPr lang="en-US" sz="2500" dirty="0" smtClean="0"/>
              <a:t>polynomial sized </a:t>
            </a:r>
            <a:r>
              <a:rPr lang="en-US" sz="2500" dirty="0" smtClean="0"/>
              <a:t>circuits” </a:t>
            </a:r>
          </a:p>
          <a:p>
            <a:endParaRPr lang="en-US" sz="12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1. </a:t>
            </a:r>
            <a:r>
              <a:rPr lang="en-US" sz="2500" dirty="0" smtClean="0"/>
              <a:t>By </a:t>
            </a:r>
            <a:r>
              <a:rPr lang="en-US" sz="2500" dirty="0" smtClean="0">
                <a:solidFill>
                  <a:srgbClr val="3A793E"/>
                </a:solidFill>
              </a:rPr>
              <a:t>Levy’s Lemma</a:t>
            </a:r>
            <a:r>
              <a:rPr lang="en-US" sz="2500" dirty="0" smtClean="0"/>
              <a:t>, for every 0 &lt; A &lt; I, </a:t>
            </a:r>
          </a:p>
          <a:p>
            <a:endParaRPr lang="en-US" sz="25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2. </a:t>
            </a:r>
            <a:r>
              <a:rPr lang="en-US" sz="2500" dirty="0" smtClean="0"/>
              <a:t>There is a </a:t>
            </a:r>
            <a:r>
              <a:rPr lang="en-US" sz="2500" dirty="0" err="1" smtClean="0"/>
              <a:t>eps</a:t>
            </a:r>
            <a:r>
              <a:rPr lang="en-US" sz="2500" dirty="0" smtClean="0"/>
              <a:t>-net of size &lt; </a:t>
            </a:r>
            <a:r>
              <a:rPr lang="en-US" sz="2500" dirty="0" err="1" smtClean="0"/>
              <a:t>exp</a:t>
            </a:r>
            <a:r>
              <a:rPr lang="en-US" sz="2500" dirty="0" smtClean="0"/>
              <a:t>(</a:t>
            </a:r>
            <a:r>
              <a:rPr lang="en-US" sz="2500" dirty="0" err="1" smtClean="0"/>
              <a:t>n</a:t>
            </a:r>
            <a:r>
              <a:rPr lang="en-US" sz="2500" baseline="30000" dirty="0" err="1" smtClean="0"/>
              <a:t>log</a:t>
            </a:r>
            <a:r>
              <a:rPr lang="en-US" sz="2500" baseline="30000" dirty="0" smtClean="0"/>
              <a:t>(n)</a:t>
            </a:r>
            <a:r>
              <a:rPr lang="en-US" sz="2500" dirty="0" smtClean="0"/>
              <a:t>) for poly(n) implementable POVMs. By </a:t>
            </a:r>
            <a:r>
              <a:rPr lang="en-US" sz="2500" dirty="0" smtClean="0">
                <a:solidFill>
                  <a:srgbClr val="3A793E"/>
                </a:solidFill>
              </a:rPr>
              <a:t>union bound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3750896"/>
            <a:ext cx="7277100" cy="75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5706995"/>
            <a:ext cx="8358442" cy="718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9900" y="1731706"/>
            <a:ext cx="7912100" cy="12799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Data Hiding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731706"/>
            <a:ext cx="8128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Computational </a:t>
            </a:r>
            <a:r>
              <a:rPr lang="en-US" sz="2500" dirty="0" smtClean="0">
                <a:solidFill>
                  <a:srgbClr val="008000"/>
                </a:solidFill>
              </a:rPr>
              <a:t>Data Hiding:</a:t>
            </a:r>
          </a:p>
          <a:p>
            <a:r>
              <a:rPr lang="en-US" sz="2500" dirty="0" smtClean="0"/>
              <a:t>“Most quantum states look maximally mixed for all </a:t>
            </a:r>
            <a:r>
              <a:rPr lang="en-US" sz="2500" dirty="0" smtClean="0"/>
              <a:t>polynomial sized </a:t>
            </a:r>
            <a:r>
              <a:rPr lang="en-US" sz="2500" dirty="0" smtClean="0"/>
              <a:t>circuits” </a:t>
            </a:r>
          </a:p>
          <a:p>
            <a:endParaRPr lang="en-US" sz="12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1. </a:t>
            </a:r>
            <a:r>
              <a:rPr lang="en-US" sz="2500" dirty="0" smtClean="0"/>
              <a:t>By Levy’s Lemma, for every 0 &lt; A &lt; I, </a:t>
            </a:r>
          </a:p>
          <a:p>
            <a:endParaRPr lang="en-US" sz="25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2. </a:t>
            </a:r>
            <a:r>
              <a:rPr lang="en-US" sz="2500" dirty="0" smtClean="0"/>
              <a:t>There is a </a:t>
            </a:r>
            <a:r>
              <a:rPr lang="en-US" sz="2500" dirty="0" err="1" smtClean="0"/>
              <a:t>eps</a:t>
            </a:r>
            <a:r>
              <a:rPr lang="en-US" sz="2500" dirty="0" smtClean="0"/>
              <a:t>-net of size &lt; </a:t>
            </a:r>
            <a:r>
              <a:rPr lang="en-US" sz="2500" dirty="0" err="1" smtClean="0"/>
              <a:t>exp</a:t>
            </a:r>
            <a:r>
              <a:rPr lang="en-US" sz="2500" dirty="0" smtClean="0"/>
              <a:t>(</a:t>
            </a:r>
            <a:r>
              <a:rPr lang="en-US" sz="2500" dirty="0" err="1" smtClean="0"/>
              <a:t>n</a:t>
            </a:r>
            <a:r>
              <a:rPr lang="en-US" sz="2500" baseline="30000" dirty="0" err="1" smtClean="0"/>
              <a:t>log</a:t>
            </a:r>
            <a:r>
              <a:rPr lang="en-US" sz="2500" baseline="30000" dirty="0" smtClean="0"/>
              <a:t>(n)</a:t>
            </a:r>
            <a:r>
              <a:rPr lang="en-US" sz="2500" dirty="0" smtClean="0"/>
              <a:t>) for poly(n) implementable POVMs. By union bound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3750896"/>
            <a:ext cx="7277100" cy="753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5706995"/>
            <a:ext cx="8358442" cy="7183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9900" y="1731706"/>
            <a:ext cx="7912100" cy="127997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739900" y="3471734"/>
            <a:ext cx="6311900" cy="1468566"/>
          </a:xfrm>
          <a:prstGeom prst="wedgeRoundRectCallout">
            <a:avLst>
              <a:gd name="adj1" fmla="val -35512"/>
              <a:gd name="adj2" fmla="val -103272"/>
              <a:gd name="adj3" fmla="val 16667"/>
            </a:avLst>
          </a:prstGeom>
          <a:solidFill>
            <a:srgbClr val="F8FF8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9300" y="3776296"/>
            <a:ext cx="5880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But most states also require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baseline="30000" dirty="0" smtClean="0">
                <a:solidFill>
                  <a:srgbClr val="FF0000"/>
                </a:solidFill>
              </a:rPr>
              <a:t>O(n)</a:t>
            </a:r>
            <a:r>
              <a:rPr lang="en-US" sz="2500" dirty="0" smtClean="0"/>
              <a:t> quantum gates to be </a:t>
            </a:r>
            <a:r>
              <a:rPr lang="en-US" sz="2500" dirty="0" smtClean="0"/>
              <a:t>approximately </a:t>
            </a:r>
            <a:r>
              <a:rPr lang="en-US" sz="2500" dirty="0" smtClean="0"/>
              <a:t>created…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2996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Efficient Data Hiding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62" y="1716747"/>
            <a:ext cx="83947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Corollary 1: </a:t>
            </a:r>
            <a:r>
              <a:rPr lang="en-US" sz="2500" dirty="0" smtClean="0"/>
              <a:t>Most </a:t>
            </a:r>
            <a:r>
              <a:rPr lang="en-US" sz="2500" dirty="0" smtClean="0"/>
              <a:t>quantum states formed by </a:t>
            </a:r>
            <a:r>
              <a:rPr lang="en-US" sz="2500" dirty="0" smtClean="0">
                <a:solidFill>
                  <a:srgbClr val="FF0000"/>
                </a:solidFill>
              </a:rPr>
              <a:t>O(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/>
              <a:t> </a:t>
            </a:r>
            <a:r>
              <a:rPr lang="en-US" sz="2500" dirty="0" smtClean="0"/>
              <a:t>circuits </a:t>
            </a:r>
            <a:r>
              <a:rPr lang="en-US" sz="2500" dirty="0" smtClean="0"/>
              <a:t>look  </a:t>
            </a:r>
            <a:r>
              <a:rPr lang="en-US" sz="2500" dirty="0" smtClean="0"/>
              <a:t>maximally mixed for every circuit of size </a:t>
            </a:r>
            <a:r>
              <a:rPr lang="en-US" sz="2500" dirty="0">
                <a:solidFill>
                  <a:srgbClr val="FF0000"/>
                </a:solidFill>
              </a:rPr>
              <a:t>O(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(k+4)/6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endParaRPr lang="en-US" sz="2500" dirty="0"/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462" y="1731706"/>
            <a:ext cx="8509000" cy="9860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3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Efficient Data Hiding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62" y="1716747"/>
            <a:ext cx="83947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Corollary 1: </a:t>
            </a:r>
            <a:r>
              <a:rPr lang="en-US" sz="2500" dirty="0" smtClean="0"/>
              <a:t>Most </a:t>
            </a:r>
            <a:r>
              <a:rPr lang="en-US" sz="2500" dirty="0" smtClean="0"/>
              <a:t>quantum states formed by </a:t>
            </a:r>
            <a:r>
              <a:rPr lang="en-US" sz="2500" dirty="0" smtClean="0">
                <a:solidFill>
                  <a:srgbClr val="FF0000"/>
                </a:solidFill>
              </a:rPr>
              <a:t>O(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/>
              <a:t> </a:t>
            </a:r>
            <a:r>
              <a:rPr lang="en-US" sz="2500" dirty="0" smtClean="0"/>
              <a:t>circuits </a:t>
            </a:r>
            <a:r>
              <a:rPr lang="en-US" sz="2500" dirty="0" smtClean="0"/>
              <a:t>look  </a:t>
            </a:r>
            <a:r>
              <a:rPr lang="en-US" sz="2500" dirty="0" smtClean="0"/>
              <a:t>maximally mixed for every circuit of size </a:t>
            </a:r>
            <a:r>
              <a:rPr lang="en-US" sz="2500" dirty="0">
                <a:solidFill>
                  <a:srgbClr val="FF0000"/>
                </a:solidFill>
              </a:rPr>
              <a:t>O(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(k+4)/6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8000"/>
                </a:solidFill>
              </a:rPr>
              <a:t>Same idea </a:t>
            </a:r>
            <a:r>
              <a:rPr lang="en-US" sz="2500" dirty="0" smtClean="0">
                <a:solidFill>
                  <a:srgbClr val="000000"/>
                </a:solidFill>
              </a:rPr>
              <a:t>(small probability + </a:t>
            </a:r>
            <a:r>
              <a:rPr lang="en-US" sz="2500" dirty="0" err="1" smtClean="0">
                <a:solidFill>
                  <a:srgbClr val="000000"/>
                </a:solidFill>
              </a:rPr>
              <a:t>eps</a:t>
            </a:r>
            <a:r>
              <a:rPr lang="en-US" sz="2500" dirty="0" smtClean="0">
                <a:solidFill>
                  <a:srgbClr val="000000"/>
                </a:solidFill>
              </a:rPr>
              <a:t>-net), but replace Levy’s lemma by a </a:t>
            </a:r>
            <a:r>
              <a:rPr lang="en-US" sz="2500" i="1" dirty="0" smtClean="0">
                <a:solidFill>
                  <a:srgbClr val="000000"/>
                </a:solidFill>
              </a:rPr>
              <a:t>t</a:t>
            </a:r>
            <a:r>
              <a:rPr lang="en-US" sz="2500" dirty="0" smtClean="0">
                <a:solidFill>
                  <a:srgbClr val="000000"/>
                </a:solidFill>
              </a:rPr>
              <a:t>-design bound from </a:t>
            </a:r>
            <a:r>
              <a:rPr lang="en-US" sz="2500" dirty="0" smtClean="0">
                <a:solidFill>
                  <a:srgbClr val="000090"/>
                </a:solidFill>
              </a:rPr>
              <a:t>(Low ‘08)</a:t>
            </a:r>
            <a:r>
              <a:rPr lang="en-US" sz="2500" dirty="0" smtClean="0"/>
              <a:t>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1000" dirty="0">
              <a:solidFill>
                <a:srgbClr val="00009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w</a:t>
            </a:r>
            <a:r>
              <a:rPr lang="en-US" sz="2500" dirty="0" smtClean="0">
                <a:solidFill>
                  <a:srgbClr val="000000"/>
                </a:solidFill>
              </a:rPr>
              <a:t>ith </a:t>
            </a:r>
            <a:r>
              <a:rPr lang="en-US" sz="2500" dirty="0" smtClean="0">
                <a:solidFill>
                  <a:srgbClr val="FF0000"/>
                </a:solidFill>
              </a:rPr>
              <a:t>t = s</a:t>
            </a:r>
            <a:r>
              <a:rPr lang="en-US" sz="2500" baseline="30000" dirty="0" smtClean="0">
                <a:solidFill>
                  <a:srgbClr val="FF0000"/>
                </a:solidFill>
              </a:rPr>
              <a:t>1/6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-1/3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and </a:t>
            </a:r>
            <a:r>
              <a:rPr lang="en-US" sz="2500" dirty="0" err="1" smtClean="0">
                <a:solidFill>
                  <a:srgbClr val="FF0000"/>
                </a:solidFill>
              </a:rPr>
              <a:t>ν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s,n</a:t>
            </a:r>
            <a:r>
              <a:rPr lang="en-US" sz="2500" dirty="0" smtClean="0">
                <a:solidFill>
                  <a:srgbClr val="000000"/>
                </a:solidFill>
              </a:rPr>
              <a:t> the measure on </a:t>
            </a:r>
            <a:r>
              <a:rPr lang="en-US" sz="2500" dirty="0" smtClean="0">
                <a:solidFill>
                  <a:srgbClr val="FF0000"/>
                </a:solidFill>
              </a:rPr>
              <a:t>U(2</a:t>
            </a:r>
            <a:r>
              <a:rPr lang="en-US" sz="2500" baseline="300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>
                <a:solidFill>
                  <a:srgbClr val="000000"/>
                </a:solidFill>
              </a:rPr>
              <a:t>induced by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s</a:t>
            </a:r>
            <a:r>
              <a:rPr lang="en-US" sz="2500" dirty="0" smtClean="0">
                <a:solidFill>
                  <a:srgbClr val="000000"/>
                </a:solidFill>
              </a:rPr>
              <a:t> steps of the local random circuit </a:t>
            </a:r>
            <a:r>
              <a:rPr lang="en-US" sz="2500" dirty="0" smtClean="0">
                <a:solidFill>
                  <a:srgbClr val="000000"/>
                </a:solidFill>
              </a:rPr>
              <a:t>model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err="1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000000"/>
                </a:solidFill>
              </a:rPr>
              <a:t>-net of POVMs with </a:t>
            </a:r>
            <a:r>
              <a:rPr lang="en-US" sz="2500" dirty="0" smtClean="0">
                <a:solidFill>
                  <a:srgbClr val="FF0000"/>
                </a:solidFill>
              </a:rPr>
              <a:t>r </a:t>
            </a:r>
            <a:r>
              <a:rPr lang="en-US" sz="2500" dirty="0" smtClean="0"/>
              <a:t>gates has size </a:t>
            </a:r>
            <a:r>
              <a:rPr lang="en-US" sz="2500" dirty="0" err="1" smtClean="0">
                <a:solidFill>
                  <a:srgbClr val="FF0000"/>
                </a:solidFill>
              </a:rPr>
              <a:t>exp</a:t>
            </a:r>
            <a:r>
              <a:rPr lang="en-US" sz="2500" dirty="0" smtClean="0">
                <a:solidFill>
                  <a:srgbClr val="FF0000"/>
                </a:solidFill>
              </a:rPr>
              <a:t>(O(r(log(n)+log(1/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)))</a:t>
            </a:r>
            <a:endParaRPr lang="en-US" sz="2500" dirty="0" smtClean="0">
              <a:solidFill>
                <a:srgbClr val="FF0000"/>
              </a:solidFill>
            </a:endParaRPr>
          </a:p>
          <a:p>
            <a:endParaRPr lang="en-US" sz="2500" dirty="0"/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85354"/>
              </p:ext>
            </p:extLst>
          </p:nvPr>
        </p:nvGraphicFramePr>
        <p:xfrm>
          <a:off x="398462" y="3737213"/>
          <a:ext cx="819943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3670300" imgH="304800" progId="Equation.3">
                  <p:embed/>
                </p:oleObj>
              </mc:Choice>
              <mc:Fallback>
                <p:oleObj name="Equation" r:id="rId4" imgW="367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62" y="3737213"/>
                        <a:ext cx="8199438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98462" y="1731706"/>
            <a:ext cx="8509000" cy="9860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Circuit Minimization Problem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731706"/>
            <a:ext cx="83947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Goal: </a:t>
            </a:r>
            <a:r>
              <a:rPr lang="en-US" sz="2500" dirty="0" smtClean="0">
                <a:solidFill>
                  <a:srgbClr val="000000"/>
                </a:solidFill>
              </a:rPr>
              <a:t>Given a unitary</a:t>
            </a:r>
            <a:r>
              <a:rPr lang="en-US" sz="2500" dirty="0" smtClean="0"/>
              <a:t>, what is the minimum number of gates needed to approximate it to an error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/>
              <a:t>?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Circuit Complexity:  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500" dirty="0" err="1" smtClean="0">
                <a:solidFill>
                  <a:srgbClr val="FF0000"/>
                </a:solidFill>
              </a:rPr>
              <a:t>C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(U)</a:t>
            </a:r>
            <a:r>
              <a:rPr lang="en-US" sz="2500" dirty="0" smtClean="0">
                <a:solidFill>
                  <a:srgbClr val="000000"/>
                </a:solidFill>
              </a:rPr>
              <a:t> := min{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: there exists </a:t>
            </a:r>
            <a:r>
              <a:rPr lang="en-US" sz="2500" dirty="0" smtClean="0">
                <a:solidFill>
                  <a:srgbClr val="FF0000"/>
                </a:solidFill>
              </a:rPr>
              <a:t>V</a:t>
            </a:r>
            <a:r>
              <a:rPr lang="en-US" sz="2500" dirty="0" smtClean="0">
                <a:solidFill>
                  <a:srgbClr val="000000"/>
                </a:solidFill>
              </a:rPr>
              <a:t> with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gates </a:t>
            </a:r>
            <a:r>
              <a:rPr lang="en-US" sz="2500" dirty="0" err="1" smtClean="0">
                <a:solidFill>
                  <a:srgbClr val="000000"/>
                </a:solidFill>
              </a:rPr>
              <a:t>s.t.</a:t>
            </a:r>
            <a:r>
              <a:rPr lang="en-US" sz="2500" dirty="0" smtClean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||V – U||≤</a:t>
            </a:r>
            <a:r>
              <a:rPr lang="en-US" sz="2500" dirty="0" err="1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000000"/>
                </a:solidFill>
              </a:rPr>
              <a:t>}</a:t>
            </a:r>
            <a:endParaRPr lang="en-US" sz="2500" baseline="-25000" dirty="0" smtClean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Question: </a:t>
            </a:r>
            <a:r>
              <a:rPr lang="en-US" sz="2500" dirty="0" smtClean="0">
                <a:solidFill>
                  <a:srgbClr val="3A793E"/>
                </a:solidFill>
              </a:rPr>
              <a:t>Lower bound </a:t>
            </a:r>
            <a:r>
              <a:rPr lang="en-US" sz="2500" dirty="0" smtClean="0"/>
              <a:t>to the circuit complexity?</a:t>
            </a: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Corollary 2: </a:t>
            </a:r>
            <a:r>
              <a:rPr lang="en-US" sz="2500" dirty="0" smtClean="0"/>
              <a:t>Most circuits of size </a:t>
            </a:r>
            <a:r>
              <a:rPr lang="en-US" sz="2500" dirty="0" smtClean="0">
                <a:solidFill>
                  <a:srgbClr val="FF0000"/>
                </a:solidFill>
              </a:rPr>
              <a:t>O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>
                <a:solidFill>
                  <a:srgbClr val="000000"/>
                </a:solidFill>
              </a:rPr>
              <a:t>have </a:t>
            </a:r>
            <a:r>
              <a:rPr lang="en-US" sz="2500" dirty="0" err="1">
                <a:solidFill>
                  <a:srgbClr val="FF0000"/>
                </a:solidFill>
              </a:rPr>
              <a:t>C</a:t>
            </a:r>
            <a:r>
              <a:rPr lang="en-US" sz="2500" baseline="-25000" dirty="0" err="1">
                <a:solidFill>
                  <a:srgbClr val="FF0000"/>
                </a:solidFill>
              </a:rPr>
              <a:t>ε</a:t>
            </a:r>
            <a:r>
              <a:rPr lang="en-US" sz="2500" dirty="0">
                <a:solidFill>
                  <a:srgbClr val="FF0000"/>
                </a:solidFill>
              </a:rPr>
              <a:t>(U</a:t>
            </a:r>
            <a:r>
              <a:rPr lang="en-US" sz="2500" dirty="0" smtClean="0">
                <a:solidFill>
                  <a:srgbClr val="FF0000"/>
                </a:solidFill>
              </a:rPr>
              <a:t>) &gt; </a:t>
            </a:r>
            <a:r>
              <a:rPr lang="en-US" sz="2500" dirty="0">
                <a:solidFill>
                  <a:srgbClr val="FF0000"/>
                </a:solidFill>
              </a:rPr>
              <a:t>O(n</a:t>
            </a:r>
            <a:r>
              <a:rPr lang="en-US" sz="2500" baseline="30000" dirty="0">
                <a:solidFill>
                  <a:srgbClr val="FF0000"/>
                </a:solidFill>
              </a:rPr>
              <a:t>(k+4)/6</a:t>
            </a:r>
            <a:r>
              <a:rPr lang="en-US" sz="2500" dirty="0">
                <a:solidFill>
                  <a:srgbClr val="FF0000"/>
                </a:solidFill>
              </a:rPr>
              <a:t>)</a:t>
            </a:r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/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171153"/>
            <a:ext cx="8229600" cy="9860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6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Haar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R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andomness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Not Needed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1731706"/>
            <a:ext cx="812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More generally,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 smtClean="0"/>
              <a:t>Any quantum algorithm that has </a:t>
            </a:r>
            <a:r>
              <a:rPr lang="en-US" sz="2500" i="1" dirty="0" smtClean="0">
                <a:solidFill>
                  <a:srgbClr val="FF0000"/>
                </a:solidFill>
              </a:rPr>
              <a:t>m</a:t>
            </a:r>
            <a:r>
              <a:rPr lang="en-US" sz="2500" dirty="0" smtClean="0"/>
              <a:t> uses of a </a:t>
            </a:r>
            <a:r>
              <a:rPr lang="en-US" sz="2500" dirty="0" err="1" smtClean="0"/>
              <a:t>Haar</a:t>
            </a:r>
            <a:r>
              <a:rPr lang="en-US" sz="2500" dirty="0" smtClean="0"/>
              <a:t> unitary and </a:t>
            </a:r>
            <a:r>
              <a:rPr lang="en-US" sz="2500" i="1" dirty="0" smtClean="0">
                <a:solidFill>
                  <a:srgbClr val="FF0000"/>
                </a:solidFill>
              </a:rPr>
              <a:t>l</a:t>
            </a:r>
            <a:r>
              <a:rPr lang="en-US" sz="2500" dirty="0" smtClean="0"/>
              <a:t> gates and accepts, on average, with probability </a:t>
            </a:r>
            <a:r>
              <a:rPr lang="en-US" sz="2500" i="1" dirty="0" smtClean="0">
                <a:solidFill>
                  <a:srgbClr val="FF0000"/>
                </a:solidFill>
              </a:rPr>
              <a:t>p</a:t>
            </a:r>
            <a:r>
              <a:rPr lang="en-US" sz="2500" dirty="0" smtClean="0">
                <a:solidFill>
                  <a:srgbClr val="000000"/>
                </a:solidFill>
              </a:rPr>
              <a:t>,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will accept with probability in </a:t>
            </a:r>
            <a:r>
              <a:rPr lang="en-US" sz="2500" dirty="0" smtClean="0">
                <a:solidFill>
                  <a:srgbClr val="FF0000"/>
                </a:solidFill>
              </a:rPr>
              <a:t>(p – </a:t>
            </a:r>
            <a:r>
              <a:rPr lang="en-US" sz="2500" i="1" dirty="0" err="1" smtClean="0">
                <a:solidFill>
                  <a:srgbClr val="FF0000"/>
                </a:solidFill>
              </a:rPr>
              <a:t>ε</a:t>
            </a:r>
            <a:r>
              <a:rPr lang="en-US" sz="2500" i="1" dirty="0" smtClean="0">
                <a:solidFill>
                  <a:srgbClr val="FF0000"/>
                </a:solidFill>
              </a:rPr>
              <a:t>, p + </a:t>
            </a:r>
            <a:r>
              <a:rPr lang="en-US" sz="2500" i="1" dirty="0" err="1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if we replace the </a:t>
            </a:r>
            <a:r>
              <a:rPr lang="en-US" sz="2500" dirty="0" err="1" smtClean="0"/>
              <a:t>Haar</a:t>
            </a:r>
            <a:r>
              <a:rPr lang="en-US" sz="2500" dirty="0" smtClean="0"/>
              <a:t> unitary by a random circuit of size</a:t>
            </a:r>
            <a:r>
              <a:rPr lang="en-US" sz="2500" dirty="0" smtClean="0">
                <a:solidFill>
                  <a:srgbClr val="FF0000"/>
                </a:solidFill>
              </a:rPr>
              <a:t> poly(m, l, log(1/</a:t>
            </a:r>
            <a:r>
              <a:rPr lang="en-US" sz="2500" i="1" dirty="0" err="1">
                <a:solidFill>
                  <a:srgbClr val="FF0000"/>
                </a:solidFill>
              </a:rPr>
              <a:t>ε</a:t>
            </a:r>
            <a:r>
              <a:rPr lang="en-US" sz="2500" dirty="0" smtClean="0">
                <a:solidFill>
                  <a:srgbClr val="FF0000"/>
                </a:solidFill>
              </a:rPr>
              <a:t>))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6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Outline</a:t>
            </a:r>
            <a:r>
              <a:rPr lang="en-GB" sz="4000" dirty="0" smtClean="0">
                <a:solidFill>
                  <a:schemeClr val="accent3"/>
                </a:solidFill>
                <a:latin typeface="Arial" charset="0"/>
              </a:rPr>
              <a:t/>
            </a:r>
            <a:br>
              <a:rPr lang="en-GB" sz="4000" dirty="0" smtClean="0">
                <a:solidFill>
                  <a:schemeClr val="accent3"/>
                </a:solidFill>
                <a:latin typeface="Arial" charset="0"/>
              </a:rPr>
            </a:b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318" y="1078466"/>
            <a:ext cx="8310575" cy="10418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The problem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300" b="1" dirty="0" smtClean="0">
                <a:solidFill>
                  <a:srgbClr val="FF0000"/>
                </a:solidFill>
              </a:rPr>
              <a:t>Unitary t-designs</a:t>
            </a:r>
          </a:p>
          <a:p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      Random Circuits</a:t>
            </a:r>
          </a:p>
          <a:p>
            <a:endParaRPr lang="en-US" sz="15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Result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300" b="1" dirty="0" smtClean="0">
                <a:solidFill>
                  <a:srgbClr val="FF0000"/>
                </a:solidFill>
              </a:rPr>
              <a:t>Poly(n) Random Circuits are poly(n)-designs</a:t>
            </a:r>
          </a:p>
          <a:p>
            <a:endParaRPr lang="en-US" sz="1500" b="1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Applications</a:t>
            </a:r>
            <a:endParaRPr lang="en-US" sz="2600" b="1" dirty="0" smtClean="0">
              <a:solidFill>
                <a:srgbClr val="000090"/>
              </a:solidFill>
            </a:endParaRPr>
          </a:p>
          <a:p>
            <a:r>
              <a:rPr lang="en-US" sz="2600" b="1" dirty="0" smtClean="0">
                <a:solidFill>
                  <a:srgbClr val="000090"/>
                </a:solidFill>
              </a:rPr>
              <a:t>    </a:t>
            </a:r>
            <a:r>
              <a:rPr lang="en-US" sz="2300" b="1" dirty="0" smtClean="0">
                <a:solidFill>
                  <a:srgbClr val="000090"/>
                </a:solidFill>
              </a:rPr>
              <a:t>  </a:t>
            </a:r>
            <a:r>
              <a:rPr lang="en-US" sz="2300" b="1" dirty="0" smtClean="0">
                <a:solidFill>
                  <a:srgbClr val="FF0000"/>
                </a:solidFill>
              </a:rPr>
              <a:t>Fooling </a:t>
            </a:r>
            <a:r>
              <a:rPr lang="en-US" sz="2300" b="1" dirty="0" smtClean="0">
                <a:solidFill>
                  <a:srgbClr val="FF0000"/>
                </a:solidFill>
              </a:rPr>
              <a:t>Small </a:t>
            </a:r>
            <a:r>
              <a:rPr lang="en-US" sz="2300" b="1" dirty="0">
                <a:solidFill>
                  <a:srgbClr val="FF0000"/>
                </a:solidFill>
              </a:rPr>
              <a:t>S</a:t>
            </a:r>
            <a:r>
              <a:rPr lang="en-US" sz="2300" b="1" dirty="0" smtClean="0">
                <a:solidFill>
                  <a:srgbClr val="FF0000"/>
                </a:solidFill>
              </a:rPr>
              <a:t>ized </a:t>
            </a:r>
            <a:r>
              <a:rPr lang="en-US" sz="2300" b="1" dirty="0">
                <a:solidFill>
                  <a:srgbClr val="FF0000"/>
                </a:solidFill>
              </a:rPr>
              <a:t>C</a:t>
            </a:r>
            <a:r>
              <a:rPr lang="en-US" sz="2300" b="1" dirty="0" smtClean="0">
                <a:solidFill>
                  <a:srgbClr val="FF0000"/>
                </a:solidFill>
              </a:rPr>
              <a:t>ircuits</a:t>
            </a:r>
          </a:p>
          <a:p>
            <a:r>
              <a:rPr lang="en-US" sz="2300" b="1" dirty="0">
                <a:solidFill>
                  <a:srgbClr val="FF0000"/>
                </a:solidFill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</a:rPr>
              <a:t>      Quick Equilibration by Unitary Dynamics</a:t>
            </a:r>
            <a:endParaRPr lang="en-US" sz="2300" b="1" dirty="0" smtClean="0">
              <a:solidFill>
                <a:srgbClr val="FF0000"/>
              </a:solidFill>
            </a:endParaRPr>
          </a:p>
          <a:p>
            <a:endParaRPr lang="en-US" sz="1500" b="1" dirty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 smtClean="0">
                <a:solidFill>
                  <a:srgbClr val="000090"/>
                </a:solidFill>
              </a:rPr>
              <a:t>Proof</a:t>
            </a:r>
          </a:p>
          <a:p>
            <a:r>
              <a:rPr lang="en-US" sz="2600" b="1" dirty="0" smtClean="0">
                <a:solidFill>
                  <a:srgbClr val="000090"/>
                </a:solidFill>
              </a:rPr>
              <a:t>      </a:t>
            </a:r>
            <a:r>
              <a:rPr lang="en-US" sz="2300" b="1" dirty="0" smtClean="0">
                <a:solidFill>
                  <a:srgbClr val="FF0000"/>
                </a:solidFill>
              </a:rPr>
              <a:t>Connection to </a:t>
            </a:r>
            <a:r>
              <a:rPr lang="en-US" sz="2300" b="1" dirty="0">
                <a:solidFill>
                  <a:srgbClr val="FF0000"/>
                </a:solidFill>
              </a:rPr>
              <a:t>S</a:t>
            </a:r>
            <a:r>
              <a:rPr lang="en-US" sz="2300" b="1" dirty="0" smtClean="0">
                <a:solidFill>
                  <a:srgbClr val="FF0000"/>
                </a:solidFill>
              </a:rPr>
              <a:t>pectral Gap of Local Hamiltonian </a:t>
            </a:r>
            <a:endParaRPr lang="en-US" sz="2300" b="1" dirty="0">
              <a:solidFill>
                <a:srgbClr val="FF0000"/>
              </a:solidFill>
            </a:endParaRPr>
          </a:p>
          <a:p>
            <a:r>
              <a:rPr lang="en-US" sz="2300" b="1" dirty="0" smtClean="0">
                <a:solidFill>
                  <a:srgbClr val="FF0000"/>
                </a:solidFill>
              </a:rPr>
              <a:t>       A Lower Bound on the Spectral Gap</a:t>
            </a:r>
          </a:p>
          <a:p>
            <a:r>
              <a:rPr lang="en-US" sz="2300" b="1" dirty="0" smtClean="0">
                <a:solidFill>
                  <a:srgbClr val="FF0000"/>
                </a:solidFill>
              </a:rPr>
              <a:t>       Path Coupling for the Unitary Group</a:t>
            </a: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000090"/>
              </a:solidFill>
            </a:endParaRPr>
          </a:p>
          <a:p>
            <a:endParaRPr lang="en-US" sz="700" b="1" dirty="0" smtClean="0">
              <a:solidFill>
                <a:srgbClr val="3A793E"/>
              </a:solidFill>
            </a:endParaRPr>
          </a:p>
          <a:p>
            <a:r>
              <a:rPr lang="en-US" sz="2600" b="1" dirty="0" smtClean="0">
                <a:solidFill>
                  <a:srgbClr val="FF0000"/>
                </a:solidFill>
              </a:rPr>
              <a:t>         </a:t>
            </a:r>
            <a:endParaRPr lang="en-US" sz="1100" b="1" dirty="0" smtClean="0">
              <a:solidFill>
                <a:srgbClr val="000090"/>
              </a:solidFill>
            </a:endParaRPr>
          </a:p>
          <a:p>
            <a:endParaRPr lang="en-US" sz="26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FF0000"/>
              </a:solidFill>
            </a:endParaRPr>
          </a:p>
          <a:p>
            <a:endParaRPr lang="en-US" sz="2600" dirty="0" smtClean="0">
              <a:solidFill>
                <a:srgbClr val="FF0000"/>
              </a:solidFill>
            </a:endParaRPr>
          </a:p>
          <a:p>
            <a:endParaRPr lang="en-US" sz="2600" dirty="0">
              <a:solidFill>
                <a:srgbClr val="FF0000"/>
              </a:solidFill>
            </a:endParaRPr>
          </a:p>
          <a:p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   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41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Equilibration by Unitary Dynamics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748503"/>
            <a:ext cx="840740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Problem: </a:t>
            </a:r>
            <a:r>
              <a:rPr lang="en-US" sz="2500" dirty="0" smtClean="0"/>
              <a:t>Let H</a:t>
            </a:r>
            <a:r>
              <a:rPr lang="en-US" sz="2500" baseline="-25000" dirty="0" smtClean="0"/>
              <a:t>SE </a:t>
            </a:r>
            <a:r>
              <a:rPr lang="en-US" sz="2500" dirty="0" smtClean="0"/>
              <a:t>be a Hamiltonian of two quantum systems, S  and E with |S| &lt;&lt; |E|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State at time </a:t>
            </a:r>
            <a:r>
              <a:rPr lang="en-US" sz="2500" i="1" dirty="0" smtClean="0"/>
              <a:t>t</a:t>
            </a:r>
            <a:r>
              <a:rPr lang="en-US" sz="2500" dirty="0" smtClean="0"/>
              <a:t>:</a:t>
            </a:r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1200" i="1" dirty="0"/>
          </a:p>
          <a:p>
            <a:r>
              <a:rPr lang="en-US" sz="2500" dirty="0" smtClean="0"/>
              <a:t>On physical grounds we expect that for most times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This is true, in the limit of infinite times! </a:t>
            </a:r>
            <a:r>
              <a:rPr lang="en-US" sz="2200" dirty="0" smtClean="0">
                <a:solidFill>
                  <a:srgbClr val="000090"/>
                </a:solidFill>
              </a:rPr>
              <a:t>(Linden et al </a:t>
            </a:r>
            <a:r>
              <a:rPr lang="en-US" sz="2200" dirty="0" smtClean="0">
                <a:solidFill>
                  <a:srgbClr val="000090"/>
                </a:solidFill>
              </a:rPr>
              <a:t>‘08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851400" y="2426732"/>
            <a:ext cx="3606800" cy="1638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51400" y="2744232"/>
            <a:ext cx="1206500" cy="9768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0800" y="298450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867650" y="2984500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04460"/>
              </p:ext>
            </p:extLst>
          </p:nvPr>
        </p:nvGraphicFramePr>
        <p:xfrm>
          <a:off x="431800" y="3835638"/>
          <a:ext cx="40560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4" imgW="1549400" imgH="292100" progId="Equation.3">
                  <p:embed/>
                </p:oleObj>
              </mc:Choice>
              <mc:Fallback>
                <p:oleObj name="Equation" r:id="rId4" imgW="1549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3835638"/>
                        <a:ext cx="4056063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39328"/>
              </p:ext>
            </p:extLst>
          </p:nvPr>
        </p:nvGraphicFramePr>
        <p:xfrm>
          <a:off x="804863" y="5292725"/>
          <a:ext cx="19621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6" imgW="749300" imgH="228600" progId="Equation.3">
                  <p:embed/>
                </p:oleObj>
              </mc:Choice>
              <mc:Fallback>
                <p:oleObj name="Equation" r:id="rId6" imgW="749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863" y="5292725"/>
                        <a:ext cx="1962150" cy="598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351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Fast Equilibration by Unitary Dynamics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646903"/>
            <a:ext cx="84074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How about the </a:t>
            </a:r>
            <a:r>
              <a:rPr lang="en-US" sz="2500" dirty="0" smtClean="0">
                <a:solidFill>
                  <a:srgbClr val="FF0000"/>
                </a:solidFill>
              </a:rPr>
              <a:t>time scale </a:t>
            </a:r>
            <a:r>
              <a:rPr lang="en-US" sz="2500" dirty="0" smtClean="0"/>
              <a:t>of equilibration? </a:t>
            </a:r>
            <a:endParaRPr lang="en-US" sz="2500" dirty="0"/>
          </a:p>
          <a:p>
            <a:r>
              <a:rPr lang="en-US" sz="2500" dirty="0" smtClean="0"/>
              <a:t>For which </a:t>
            </a:r>
            <a:r>
              <a:rPr lang="en-US" sz="2500" i="1" dirty="0" smtClean="0"/>
              <a:t>T</a:t>
            </a:r>
            <a:r>
              <a:rPr lang="en-US" sz="2500" dirty="0" smtClean="0"/>
              <a:t> do we have</a:t>
            </a:r>
          </a:p>
          <a:p>
            <a:endParaRPr lang="en-US" sz="2500" dirty="0"/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1200" i="1" dirty="0"/>
          </a:p>
          <a:p>
            <a:endParaRPr lang="en-US" sz="2500" dirty="0" smtClean="0"/>
          </a:p>
          <a:p>
            <a:r>
              <a:rPr lang="en-US" sz="2200" dirty="0">
                <a:solidFill>
                  <a:srgbClr val="000090"/>
                </a:solidFill>
              </a:rPr>
              <a:t>(Linden et al ‘08</a:t>
            </a:r>
            <a:r>
              <a:rPr lang="en-US" sz="2200" dirty="0" smtClean="0">
                <a:solidFill>
                  <a:srgbClr val="000090"/>
                </a:solidFill>
              </a:rPr>
              <a:t>) </a:t>
            </a:r>
            <a:r>
              <a:rPr lang="en-US" sz="2500" dirty="0" smtClean="0">
                <a:solidFill>
                  <a:srgbClr val="000000"/>
                </a:solidFill>
              </a:rPr>
              <a:t>only gives the bound </a:t>
            </a:r>
            <a:r>
              <a:rPr lang="en-US" sz="2500" dirty="0" smtClean="0">
                <a:solidFill>
                  <a:srgbClr val="FF0000"/>
                </a:solidFill>
              </a:rPr>
              <a:t>T ≤ 1/(min. energy gap)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But we know equilibration </a:t>
            </a:r>
            <a:r>
              <a:rPr lang="en-US" sz="2500" dirty="0" smtClean="0"/>
              <a:t>is fast: </a:t>
            </a:r>
          </a:p>
          <a:p>
            <a:r>
              <a:rPr lang="en-US" sz="2500" dirty="0" smtClean="0"/>
              <a:t>coffee gets cold quickly, beer gets warm quickly </a:t>
            </a:r>
            <a:r>
              <a:rPr lang="en-US" sz="2500" dirty="0" smtClean="0">
                <a:sym typeface="Wingdings"/>
              </a:rPr>
              <a:t></a:t>
            </a:r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91141"/>
              </p:ext>
            </p:extLst>
          </p:nvPr>
        </p:nvGraphicFramePr>
        <p:xfrm>
          <a:off x="2139950" y="2652713"/>
          <a:ext cx="4124325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4" imgW="1574800" imgH="457200" progId="Equation.3">
                  <p:embed/>
                </p:oleObj>
              </mc:Choice>
              <mc:Fallback>
                <p:oleObj name="Equation" r:id="rId4" imgW="1574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9950" y="2652713"/>
                        <a:ext cx="4124325" cy="119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5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Fast Equilibration by Unitary Dynamics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2022748"/>
            <a:ext cx="8407400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A793E"/>
                </a:solidFill>
              </a:rPr>
              <a:t>Toy model </a:t>
            </a:r>
            <a:r>
              <a:rPr lang="en-US" sz="2500" dirty="0" smtClean="0"/>
              <a:t>for equilibration: Let  </a:t>
            </a:r>
            <a:r>
              <a:rPr lang="en-US" sz="2500" dirty="0" smtClean="0">
                <a:solidFill>
                  <a:srgbClr val="FF0000"/>
                </a:solidFill>
              </a:rPr>
              <a:t>H</a:t>
            </a:r>
            <a:r>
              <a:rPr lang="en-US" sz="2500" baseline="-25000" dirty="0" smtClean="0">
                <a:solidFill>
                  <a:srgbClr val="FF0000"/>
                </a:solidFill>
              </a:rPr>
              <a:t>SE</a:t>
            </a:r>
            <a:r>
              <a:rPr lang="en-US" sz="2500" dirty="0" smtClean="0">
                <a:solidFill>
                  <a:srgbClr val="FF0000"/>
                </a:solidFill>
              </a:rPr>
              <a:t> = UDU</a:t>
            </a:r>
            <a:r>
              <a:rPr lang="en-US" sz="2500" dirty="0" smtClean="0">
                <a:solidFill>
                  <a:srgbClr val="FF0000"/>
                </a:solidFill>
              </a:rPr>
              <a:t>’</a:t>
            </a:r>
            <a:r>
              <a:rPr lang="en-US" sz="2500" dirty="0" smtClean="0"/>
              <a:t>, with </a:t>
            </a:r>
            <a:r>
              <a:rPr lang="en-US" sz="2500" dirty="0" smtClean="0">
                <a:solidFill>
                  <a:srgbClr val="FF0000"/>
                </a:solidFill>
              </a:rPr>
              <a:t>U</a:t>
            </a:r>
            <a:r>
              <a:rPr lang="en-US" sz="2500" dirty="0" smtClean="0"/>
              <a:t> taken from the </a:t>
            </a:r>
            <a:r>
              <a:rPr lang="en-US" sz="2500" dirty="0" err="1" smtClean="0"/>
              <a:t>Haar</a:t>
            </a:r>
            <a:r>
              <a:rPr lang="en-US" sz="2500" dirty="0" smtClean="0"/>
              <a:t> measure in </a:t>
            </a:r>
            <a:r>
              <a:rPr lang="en-US" sz="2500" dirty="0" smtClean="0">
                <a:solidFill>
                  <a:srgbClr val="FF0000"/>
                </a:solidFill>
              </a:rPr>
              <a:t>U(|S||E|)</a:t>
            </a:r>
            <a:r>
              <a:rPr lang="en-US" sz="2500" dirty="0" smtClean="0"/>
              <a:t> and </a:t>
            </a:r>
            <a:r>
              <a:rPr lang="en-US" sz="2500" dirty="0" smtClean="0">
                <a:solidFill>
                  <a:srgbClr val="FF0000"/>
                </a:solidFill>
              </a:rPr>
              <a:t>D := </a:t>
            </a:r>
            <a:r>
              <a:rPr lang="en-US" sz="2500" dirty="0" err="1" smtClean="0">
                <a:solidFill>
                  <a:srgbClr val="FF0000"/>
                </a:solidFill>
              </a:rPr>
              <a:t>diag</a:t>
            </a:r>
            <a:r>
              <a:rPr lang="en-US" sz="2500" dirty="0" smtClean="0">
                <a:solidFill>
                  <a:srgbClr val="FF0000"/>
                </a:solidFill>
              </a:rPr>
              <a:t>(E</a:t>
            </a:r>
            <a:r>
              <a:rPr lang="en-US" sz="2500" baseline="-25000" dirty="0" smtClean="0">
                <a:solidFill>
                  <a:srgbClr val="FF0000"/>
                </a:solidFill>
              </a:rPr>
              <a:t>1</a:t>
            </a:r>
            <a:r>
              <a:rPr lang="en-US" sz="2500" dirty="0" smtClean="0">
                <a:solidFill>
                  <a:srgbClr val="FF0000"/>
                </a:solidFill>
              </a:rPr>
              <a:t>, E</a:t>
            </a:r>
            <a:r>
              <a:rPr lang="en-US" sz="2500" baseline="-25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, ….)</a:t>
            </a:r>
            <a:r>
              <a:rPr lang="en-US" sz="2500" dirty="0" smtClean="0"/>
              <a:t>. 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3000" dirty="0"/>
          </a:p>
          <a:p>
            <a:r>
              <a:rPr lang="en-US" sz="2000" dirty="0" smtClean="0">
                <a:solidFill>
                  <a:srgbClr val="000090"/>
                </a:solidFill>
              </a:rPr>
              <a:t>                         (B., </a:t>
            </a:r>
            <a:r>
              <a:rPr lang="en-US" sz="2000" dirty="0" err="1" smtClean="0">
                <a:solidFill>
                  <a:srgbClr val="000090"/>
                </a:solidFill>
              </a:rPr>
              <a:t>Ciwiklinski</a:t>
            </a:r>
            <a:r>
              <a:rPr lang="en-US" sz="2000" dirty="0" smtClean="0">
                <a:solidFill>
                  <a:srgbClr val="000090"/>
                </a:solidFill>
              </a:rPr>
              <a:t> et al </a:t>
            </a:r>
            <a:r>
              <a:rPr lang="en-US" sz="2000" dirty="0" smtClean="0">
                <a:solidFill>
                  <a:srgbClr val="000090"/>
                </a:solidFill>
              </a:rPr>
              <a:t>‘11, </a:t>
            </a:r>
            <a:r>
              <a:rPr lang="en-US" sz="2000" dirty="0" err="1" smtClean="0">
                <a:solidFill>
                  <a:srgbClr val="000090"/>
                </a:solidFill>
              </a:rPr>
              <a:t>Masanes</a:t>
            </a:r>
            <a:r>
              <a:rPr lang="en-US" sz="2000" dirty="0" smtClean="0">
                <a:solidFill>
                  <a:srgbClr val="000090"/>
                </a:solidFill>
              </a:rPr>
              <a:t> et al ‘11, </a:t>
            </a:r>
            <a:r>
              <a:rPr lang="en-US" sz="2000" dirty="0" err="1" smtClean="0">
                <a:solidFill>
                  <a:srgbClr val="000090"/>
                </a:solidFill>
              </a:rPr>
              <a:t>Vinayak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Znidaric</a:t>
            </a:r>
            <a:r>
              <a:rPr lang="en-US" sz="2000" dirty="0" smtClean="0">
                <a:solidFill>
                  <a:srgbClr val="000090"/>
                </a:solidFill>
              </a:rPr>
              <a:t> ‘11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008000"/>
                </a:solidFill>
              </a:rPr>
              <a:t>Time of equilibration</a:t>
            </a:r>
            <a:r>
              <a:rPr lang="en-US" sz="2500" dirty="0" smtClean="0"/>
              <a:t>: </a:t>
            </a:r>
            <a:r>
              <a:rPr lang="en-US" sz="2500" dirty="0" smtClean="0">
                <a:solidFill>
                  <a:srgbClr val="FF0000"/>
                </a:solidFill>
              </a:rPr>
              <a:t>Average</a:t>
            </a:r>
            <a:r>
              <a:rPr lang="en-US" sz="2500" dirty="0" smtClean="0"/>
              <a:t> energy gap:</a:t>
            </a:r>
          </a:p>
          <a:p>
            <a:endParaRPr lang="en-US" sz="2500" dirty="0"/>
          </a:p>
          <a:p>
            <a:r>
              <a:rPr lang="en-US" sz="2500" dirty="0" smtClean="0"/>
              <a:t>For typical eigenvalue distribution goes with </a:t>
            </a:r>
            <a:r>
              <a:rPr lang="en-US" sz="2500" dirty="0" smtClean="0">
                <a:solidFill>
                  <a:srgbClr val="FF0000"/>
                </a:solidFill>
              </a:rPr>
              <a:t>O(1/log(|E|))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1200" i="1" dirty="0"/>
          </a:p>
          <a:p>
            <a:endParaRPr lang="en-US" sz="2500" dirty="0" smtClean="0"/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76291"/>
              </p:ext>
            </p:extLst>
          </p:nvPr>
        </p:nvGraphicFramePr>
        <p:xfrm>
          <a:off x="417513" y="3176588"/>
          <a:ext cx="8083550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4" imgW="3517900" imgH="685800" progId="Equation.3">
                  <p:embed/>
                </p:oleObj>
              </mc:Choice>
              <mc:Fallback>
                <p:oleObj name="Equation" r:id="rId4" imgW="35179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513" y="3176588"/>
                        <a:ext cx="8083550" cy="157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53767"/>
              </p:ext>
            </p:extLst>
          </p:nvPr>
        </p:nvGraphicFramePr>
        <p:xfrm>
          <a:off x="4246563" y="5272088"/>
          <a:ext cx="2619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6563" y="5272088"/>
                        <a:ext cx="2619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16105"/>
              </p:ext>
            </p:extLst>
          </p:nvPr>
        </p:nvGraphicFramePr>
        <p:xfrm>
          <a:off x="6113207" y="5381254"/>
          <a:ext cx="2725993" cy="71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8" imgW="1498600" imgH="393700" progId="Equation.3">
                  <p:embed/>
                </p:oleObj>
              </mc:Choice>
              <mc:Fallback>
                <p:oleObj name="Equation" r:id="rId8" imgW="1498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3207" y="5381254"/>
                        <a:ext cx="2725993" cy="715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3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Fast Equilibration by Unitary Dynamics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856566"/>
            <a:ext cx="84074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00"/>
                </a:solidFill>
              </a:rPr>
              <a:t>Calculation only involves </a:t>
            </a:r>
            <a:r>
              <a:rPr lang="en-US" sz="2500" dirty="0" smtClean="0">
                <a:solidFill>
                  <a:srgbClr val="FF0000"/>
                </a:solidFill>
              </a:rPr>
              <a:t>4th</a:t>
            </a:r>
            <a:r>
              <a:rPr lang="en-US" sz="2500" dirty="0" smtClean="0">
                <a:solidFill>
                  <a:srgbClr val="000000"/>
                </a:solidFill>
              </a:rPr>
              <a:t> moments: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>
                <a:solidFill>
                  <a:srgbClr val="000000"/>
                </a:solidFill>
              </a:rPr>
              <a:t>Can replace </a:t>
            </a:r>
            <a:r>
              <a:rPr lang="en-US" sz="2500" dirty="0" err="1">
                <a:solidFill>
                  <a:srgbClr val="000000"/>
                </a:solidFill>
              </a:rPr>
              <a:t>Haar</a:t>
            </a:r>
            <a:r>
              <a:rPr lang="en-US" sz="2500" dirty="0">
                <a:solidFill>
                  <a:srgbClr val="000000"/>
                </a:solidFill>
              </a:rPr>
              <a:t> measure by an approximate unitary </a:t>
            </a:r>
            <a:r>
              <a:rPr lang="en-US" sz="2500" dirty="0">
                <a:solidFill>
                  <a:srgbClr val="FF0000"/>
                </a:solidFill>
              </a:rPr>
              <a:t>4</a:t>
            </a:r>
            <a:r>
              <a:rPr lang="en-US" sz="2500" dirty="0">
                <a:solidFill>
                  <a:srgbClr val="000000"/>
                </a:solidFill>
              </a:rPr>
              <a:t>-</a:t>
            </a:r>
            <a:r>
              <a:rPr lang="en-US" sz="2500" dirty="0" smtClean="0">
                <a:solidFill>
                  <a:srgbClr val="000000"/>
                </a:solidFill>
              </a:rPr>
              <a:t>design</a:t>
            </a:r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Corollary 3</a:t>
            </a:r>
            <a:r>
              <a:rPr lang="en-US" sz="2500" dirty="0"/>
              <a:t>.</a:t>
            </a:r>
            <a:r>
              <a:rPr lang="en-US" sz="2500" dirty="0" smtClean="0"/>
              <a:t> For most Hamiltonians of the form UDU</a:t>
            </a:r>
            <a:r>
              <a:rPr lang="en-US" sz="2500" dirty="0" smtClean="0"/>
              <a:t>’ </a:t>
            </a:r>
            <a:r>
              <a:rPr lang="en-US" sz="2500" dirty="0" smtClean="0"/>
              <a:t> with U a random quantum circuit of </a:t>
            </a:r>
            <a:r>
              <a:rPr lang="en-US" sz="2500" dirty="0" smtClean="0">
                <a:solidFill>
                  <a:srgbClr val="FF0000"/>
                </a:solidFill>
              </a:rPr>
              <a:t>O(n</a:t>
            </a:r>
            <a:r>
              <a:rPr lang="en-US" sz="2500" baseline="300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size, small subsystems equilibrate fast. </a:t>
            </a:r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1200" i="1" dirty="0"/>
          </a:p>
          <a:p>
            <a:endParaRPr lang="en-US" sz="2500" dirty="0" smtClean="0"/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06151"/>
              </p:ext>
            </p:extLst>
          </p:nvPr>
        </p:nvGraphicFramePr>
        <p:xfrm>
          <a:off x="738188" y="2542620"/>
          <a:ext cx="74422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4" imgW="3238500" imgH="469900" progId="Equation.3">
                  <p:embed/>
                </p:oleObj>
              </mc:Choice>
              <mc:Fallback>
                <p:oleObj name="Equation" r:id="rId4" imgW="3238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8188" y="2542620"/>
                        <a:ext cx="7442200" cy="107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04702"/>
              </p:ext>
            </p:extLst>
          </p:nvPr>
        </p:nvGraphicFramePr>
        <p:xfrm>
          <a:off x="4246563" y="5272088"/>
          <a:ext cx="2619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6563" y="5272088"/>
                        <a:ext cx="2619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31800" y="4466712"/>
            <a:ext cx="8191500" cy="13797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Fast Equilibration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vs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Diagonalizing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Complexity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3100" y="3848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800" y="1856566"/>
            <a:ext cx="840740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Let H = UDU</a:t>
            </a:r>
            <a:r>
              <a:rPr lang="en-US" sz="2500" dirty="0" smtClean="0"/>
              <a:t>’, with D diagonal. Then we call </a:t>
            </a:r>
            <a:r>
              <a:rPr lang="en-US" sz="2500" dirty="0" err="1" smtClean="0"/>
              <a:t>C</a:t>
            </a:r>
            <a:r>
              <a:rPr lang="en-US" sz="2500" baseline="-25000" dirty="0" err="1" smtClean="0"/>
              <a:t>ε</a:t>
            </a:r>
            <a:r>
              <a:rPr lang="en-US" sz="2500" dirty="0" smtClean="0"/>
              <a:t>(U) the </a:t>
            </a:r>
            <a:r>
              <a:rPr lang="en-US" sz="2500" dirty="0" err="1" smtClean="0"/>
              <a:t>diagonalizing</a:t>
            </a:r>
            <a:r>
              <a:rPr lang="en-US" sz="2500" dirty="0" smtClean="0"/>
              <a:t> complexity of U. </a:t>
            </a:r>
            <a:endParaRPr lang="en-US" sz="2500" baseline="-25000" dirty="0"/>
          </a:p>
          <a:p>
            <a:endParaRPr lang="en-US" sz="25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Corollary 4</a:t>
            </a:r>
            <a:r>
              <a:rPr lang="en-US" sz="2500" dirty="0" smtClean="0"/>
              <a:t>. For most Hamiltonians with </a:t>
            </a:r>
            <a:r>
              <a:rPr lang="en-US" sz="2500" dirty="0" smtClean="0">
                <a:solidFill>
                  <a:srgbClr val="FF0000"/>
                </a:solidFill>
              </a:rPr>
              <a:t>O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3</a:t>
            </a:r>
            <a:r>
              <a:rPr lang="en-US" sz="2500" dirty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 </a:t>
            </a:r>
            <a:r>
              <a:rPr lang="en-US" sz="2500" dirty="0" err="1" smtClean="0"/>
              <a:t>diagonalizing</a:t>
            </a:r>
            <a:r>
              <a:rPr lang="en-US" sz="2500" dirty="0" smtClean="0"/>
              <a:t> complexity, small subsystems equilibrate fast. </a:t>
            </a:r>
          </a:p>
          <a:p>
            <a:endParaRPr lang="en-US" sz="2500" dirty="0"/>
          </a:p>
          <a:p>
            <a:r>
              <a:rPr lang="en-US" sz="2500" dirty="0" smtClean="0"/>
              <a:t>Connection suggested in </a:t>
            </a:r>
            <a:r>
              <a:rPr lang="en-US" sz="2200" dirty="0" smtClean="0">
                <a:solidFill>
                  <a:srgbClr val="000090"/>
                </a:solidFill>
              </a:rPr>
              <a:t>(</a:t>
            </a:r>
            <a:r>
              <a:rPr lang="en-US" sz="2200" dirty="0" err="1" smtClean="0">
                <a:solidFill>
                  <a:srgbClr val="000090"/>
                </a:solidFill>
              </a:rPr>
              <a:t>Masanes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Roncaglia</a:t>
            </a:r>
            <a:r>
              <a:rPr lang="en-US" sz="2200" dirty="0" smtClean="0">
                <a:solidFill>
                  <a:srgbClr val="000090"/>
                </a:solidFill>
              </a:rPr>
              <a:t>, </a:t>
            </a:r>
            <a:r>
              <a:rPr lang="en-US" sz="2200" dirty="0" err="1" smtClean="0">
                <a:solidFill>
                  <a:srgbClr val="000090"/>
                </a:solidFill>
              </a:rPr>
              <a:t>Acin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‘11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  <a:endParaRPr lang="en-US" sz="2200" dirty="0">
              <a:solidFill>
                <a:srgbClr val="000090"/>
              </a:solidFill>
            </a:endParaRPr>
          </a:p>
          <a:p>
            <a:endParaRPr lang="en-US" dirty="0" smtClean="0"/>
          </a:p>
          <a:p>
            <a:r>
              <a:rPr lang="en-US" sz="2500" dirty="0" smtClean="0">
                <a:solidFill>
                  <a:srgbClr val="3A793E"/>
                </a:solidFill>
              </a:rPr>
              <a:t>In contrast: </a:t>
            </a:r>
            <a:r>
              <a:rPr lang="en-US" sz="2500" dirty="0" err="1" smtClean="0"/>
              <a:t>Hamitonians</a:t>
            </a:r>
            <a:r>
              <a:rPr lang="en-US" sz="2500" dirty="0" smtClean="0"/>
              <a:t> with </a:t>
            </a:r>
            <a:r>
              <a:rPr lang="en-US" sz="2500" dirty="0">
                <a:solidFill>
                  <a:srgbClr val="FF0000"/>
                </a:solidFill>
              </a:rPr>
              <a:t>O(n)</a:t>
            </a:r>
            <a:r>
              <a:rPr lang="en-US" sz="2500" dirty="0" smtClean="0"/>
              <a:t> </a:t>
            </a:r>
            <a:r>
              <a:rPr lang="en-US" sz="2500" dirty="0" err="1" smtClean="0"/>
              <a:t>diagonalizing</a:t>
            </a:r>
            <a:r>
              <a:rPr lang="en-US" sz="2500" dirty="0" smtClean="0"/>
              <a:t> complexity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Do not equilibrate in general</a:t>
            </a:r>
          </a:p>
          <a:p>
            <a:endParaRPr lang="en-US" dirty="0"/>
          </a:p>
          <a:p>
            <a:r>
              <a:rPr lang="en-US" sz="3000" dirty="0">
                <a:solidFill>
                  <a:srgbClr val="FF0000"/>
                </a:solidFill>
              </a:rPr>
              <a:t>O</a:t>
            </a:r>
            <a:r>
              <a:rPr lang="en-US" sz="3000" dirty="0" smtClean="0">
                <a:solidFill>
                  <a:srgbClr val="FF0000"/>
                </a:solidFill>
              </a:rPr>
              <a:t>pen question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Can we prove something for the more interesting case of </a:t>
            </a:r>
            <a:r>
              <a:rPr lang="en-US" sz="2500" dirty="0" smtClean="0">
                <a:solidFill>
                  <a:srgbClr val="3A793E"/>
                </a:solidFill>
              </a:rPr>
              <a:t>few-body </a:t>
            </a:r>
            <a:r>
              <a:rPr lang="en-US" sz="2500" dirty="0" smtClean="0"/>
              <a:t>Hamiltonians?</a:t>
            </a:r>
            <a:endParaRPr lang="en-US" sz="2500" dirty="0"/>
          </a:p>
          <a:p>
            <a:endParaRPr lang="en-US" sz="2500" i="1" dirty="0"/>
          </a:p>
          <a:p>
            <a:endParaRPr lang="en-US" sz="2500" i="1" dirty="0" smtClean="0"/>
          </a:p>
          <a:p>
            <a:endParaRPr lang="en-US" sz="1200" i="1" dirty="0"/>
          </a:p>
          <a:p>
            <a:endParaRPr lang="en-US" sz="2500" dirty="0" smtClean="0"/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878330"/>
              </p:ext>
            </p:extLst>
          </p:nvPr>
        </p:nvGraphicFramePr>
        <p:xfrm>
          <a:off x="4246563" y="5272088"/>
          <a:ext cx="2619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6563" y="5272088"/>
                        <a:ext cx="261937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61950" y="2955412"/>
            <a:ext cx="8293100" cy="9860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7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Proof of Main Result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64" y="1748503"/>
            <a:ext cx="880961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Another characterization </a:t>
            </a:r>
            <a:r>
              <a:rPr lang="en-US" sz="2700" dirty="0" smtClean="0"/>
              <a:t>of unitary t-designs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/>
              <a:t> Mapping the problem to bounding spectral </a:t>
            </a:r>
            <a:r>
              <a:rPr lang="en-US" sz="2700" dirty="0"/>
              <a:t>g</a:t>
            </a:r>
            <a:r>
              <a:rPr lang="en-US" sz="2700" dirty="0" smtClean="0"/>
              <a:t>ap </a:t>
            </a:r>
          </a:p>
          <a:p>
            <a:r>
              <a:rPr lang="en-US" sz="2700" dirty="0"/>
              <a:t> </a:t>
            </a:r>
            <a:r>
              <a:rPr lang="en-US" sz="2700" dirty="0" smtClean="0"/>
              <a:t>       of a </a:t>
            </a:r>
            <a:r>
              <a:rPr lang="en-US" sz="2700" dirty="0" smtClean="0">
                <a:solidFill>
                  <a:srgbClr val="FF0000"/>
                </a:solidFill>
              </a:rPr>
              <a:t>Local Hamiltonian</a:t>
            </a:r>
          </a:p>
          <a:p>
            <a:pPr marL="285750" indent="-285750">
              <a:buFont typeface="Arial"/>
              <a:buChar char="•"/>
            </a:pPr>
            <a:endParaRPr lang="en-US" sz="1000" dirty="0" smtClean="0"/>
          </a:p>
          <a:p>
            <a:r>
              <a:rPr lang="en-US" sz="2700" dirty="0" smtClean="0"/>
              <a:t>3.    Technique for </a:t>
            </a:r>
            <a:r>
              <a:rPr lang="en-US" sz="2700" dirty="0">
                <a:solidFill>
                  <a:srgbClr val="FF0000"/>
                </a:solidFill>
              </a:rPr>
              <a:t>b</a:t>
            </a:r>
            <a:r>
              <a:rPr lang="en-US" sz="2700" dirty="0" smtClean="0">
                <a:solidFill>
                  <a:srgbClr val="FF0000"/>
                </a:solidFill>
              </a:rPr>
              <a:t>ounding </a:t>
            </a:r>
            <a:r>
              <a:rPr lang="en-US" sz="2700" dirty="0">
                <a:solidFill>
                  <a:srgbClr val="FF0000"/>
                </a:solidFill>
              </a:rPr>
              <a:t>s</a:t>
            </a:r>
            <a:r>
              <a:rPr lang="en-US" sz="2700" dirty="0" smtClean="0">
                <a:solidFill>
                  <a:srgbClr val="FF0000"/>
                </a:solidFill>
              </a:rPr>
              <a:t>pectral </a:t>
            </a:r>
            <a:r>
              <a:rPr lang="en-US" sz="2700" dirty="0">
                <a:solidFill>
                  <a:srgbClr val="FF0000"/>
                </a:solidFill>
              </a:rPr>
              <a:t>g</a:t>
            </a:r>
            <a:r>
              <a:rPr lang="en-US" sz="2700" dirty="0" smtClean="0">
                <a:solidFill>
                  <a:srgbClr val="FF0000"/>
                </a:solidFill>
              </a:rPr>
              <a:t>ap</a:t>
            </a:r>
          </a:p>
          <a:p>
            <a:endParaRPr lang="en-US" sz="1000" dirty="0" smtClean="0"/>
          </a:p>
          <a:p>
            <a:endParaRPr lang="en-US" sz="1000" dirty="0" smtClean="0">
              <a:solidFill>
                <a:srgbClr val="0000FF"/>
              </a:solidFill>
            </a:endParaRPr>
          </a:p>
          <a:p>
            <a:r>
              <a:rPr lang="en-US" sz="2700" dirty="0" smtClean="0">
                <a:solidFill>
                  <a:srgbClr val="0000FF"/>
                </a:solidFill>
              </a:rPr>
              <a:t>  “It suffices to </a:t>
            </a:r>
            <a:r>
              <a:rPr lang="en-US" sz="2700" dirty="0" smtClean="0">
                <a:solidFill>
                  <a:srgbClr val="0000FF"/>
                </a:solidFill>
              </a:rPr>
              <a:t>get a </a:t>
            </a:r>
            <a:r>
              <a:rPr lang="en-US" sz="2700" i="1" dirty="0" smtClean="0">
                <a:solidFill>
                  <a:srgbClr val="0000FF"/>
                </a:solidFill>
              </a:rPr>
              <a:t>exponential small </a:t>
            </a:r>
            <a:r>
              <a:rPr lang="en-US" sz="2700" dirty="0" smtClean="0">
                <a:solidFill>
                  <a:srgbClr val="0000FF"/>
                </a:solidFill>
              </a:rPr>
              <a:t>bound on the </a:t>
            </a:r>
          </a:p>
          <a:p>
            <a:r>
              <a:rPr lang="en-US" sz="2700" dirty="0">
                <a:solidFill>
                  <a:srgbClr val="0000FF"/>
                </a:solidFill>
              </a:rPr>
              <a:t> </a:t>
            </a:r>
            <a:r>
              <a:rPr lang="en-US" sz="2700" dirty="0" smtClean="0">
                <a:solidFill>
                  <a:srgbClr val="0000FF"/>
                </a:solidFill>
              </a:rPr>
              <a:t>   convergence rate</a:t>
            </a:r>
            <a:r>
              <a:rPr lang="en-US" sz="2700" dirty="0" smtClean="0">
                <a:solidFill>
                  <a:srgbClr val="0000FF"/>
                </a:solidFill>
              </a:rPr>
              <a:t>”</a:t>
            </a:r>
            <a:endParaRPr lang="en-US" sz="2700" dirty="0" smtClean="0">
              <a:solidFill>
                <a:srgbClr val="0000FF"/>
              </a:solidFill>
            </a:endParaRPr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700" dirty="0" smtClean="0"/>
              <a:t>4.     </a:t>
            </a:r>
            <a:r>
              <a:rPr lang="en-US" sz="2700" dirty="0" smtClean="0">
                <a:solidFill>
                  <a:srgbClr val="FF0000"/>
                </a:solidFill>
              </a:rPr>
              <a:t>Path Coupling </a:t>
            </a:r>
            <a:r>
              <a:rPr lang="en-US" sz="2700" dirty="0"/>
              <a:t>a</a:t>
            </a:r>
            <a:r>
              <a:rPr lang="en-US" sz="2700" dirty="0" smtClean="0"/>
              <a:t>pplied to the unitary </a:t>
            </a:r>
            <a:r>
              <a:rPr lang="en-US" sz="2700" dirty="0"/>
              <a:t>g</a:t>
            </a:r>
            <a:r>
              <a:rPr lang="en-US" sz="2700" dirty="0" smtClean="0"/>
              <a:t>roup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-Copy Tensor Product Quantum Expanders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581978"/>
            <a:ext cx="82550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i="1" dirty="0"/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3A793E"/>
              </a:solidFill>
            </a:endParaRPr>
          </a:p>
          <a:p>
            <a:r>
              <a:rPr lang="en-US" sz="2800" dirty="0" smtClean="0"/>
              <a:t>An </a:t>
            </a:r>
            <a:r>
              <a:rPr lang="en-US" sz="2800" dirty="0" smtClean="0"/>
              <a:t>ensemble of </a:t>
            </a:r>
            <a:r>
              <a:rPr lang="en-US" sz="2800" dirty="0" err="1" smtClean="0"/>
              <a:t>unitaries</a:t>
            </a:r>
            <a:r>
              <a:rPr lang="en-US" sz="2800" dirty="0" smtClean="0"/>
              <a:t> {</a:t>
            </a:r>
            <a:r>
              <a:rPr lang="en-US" sz="2800" dirty="0"/>
              <a:t>μ(</a:t>
            </a:r>
            <a:r>
              <a:rPr lang="en-US" sz="2800" dirty="0" err="1"/>
              <a:t>dU</a:t>
            </a:r>
            <a:r>
              <a:rPr lang="en-US" sz="2800" dirty="0"/>
              <a:t>), U} </a:t>
            </a:r>
            <a:r>
              <a:rPr lang="en-US" sz="2800" dirty="0" smtClean="0"/>
              <a:t>is an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(t, </a:t>
            </a:r>
            <a:r>
              <a:rPr lang="en-US" sz="2800" dirty="0" smtClean="0">
                <a:solidFill>
                  <a:srgbClr val="FF0000"/>
                </a:solidFill>
              </a:rPr>
              <a:t>1-ε) </a:t>
            </a:r>
            <a:r>
              <a:rPr lang="en-US" sz="2800" dirty="0" smtClean="0"/>
              <a:t>tensor product e</a:t>
            </a:r>
            <a:r>
              <a:rPr lang="en-US" sz="2800" dirty="0" smtClean="0"/>
              <a:t>xpander if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endParaRPr lang="en-US" sz="2800" dirty="0">
              <a:solidFill>
                <a:srgbClr val="000090"/>
              </a:solidFill>
            </a:endParaRPr>
          </a:p>
          <a:p>
            <a:r>
              <a:rPr lang="en-US" sz="2800" dirty="0" err="1" smtClean="0">
                <a:solidFill>
                  <a:srgbClr val="3A793E"/>
                </a:solidFill>
              </a:rPr>
              <a:t>Obs</a:t>
            </a:r>
            <a:r>
              <a:rPr lang="en-US" sz="2800" dirty="0" smtClean="0">
                <a:solidFill>
                  <a:srgbClr val="3A793E"/>
                </a:solidFill>
              </a:rPr>
              <a:t>: </a:t>
            </a:r>
            <a:r>
              <a:rPr lang="en-US" sz="2800" dirty="0" smtClean="0"/>
              <a:t>Implies it is a 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baseline="30000" dirty="0" smtClean="0">
                <a:solidFill>
                  <a:srgbClr val="FF0000"/>
                </a:solidFill>
              </a:rPr>
              <a:t>2t</a:t>
            </a:r>
            <a:r>
              <a:rPr lang="en-US" sz="2800" dirty="0" smtClean="0">
                <a:solidFill>
                  <a:srgbClr val="FF0000"/>
                </a:solidFill>
              </a:rPr>
              <a:t>ε</a:t>
            </a:r>
            <a:r>
              <a:rPr lang="en-US" sz="2800" i="1" dirty="0" smtClean="0"/>
              <a:t>-</a:t>
            </a:r>
            <a:r>
              <a:rPr lang="en-US" sz="2800" dirty="0" smtClean="0"/>
              <a:t>approximate unitary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-design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71372"/>
              </p:ext>
            </p:extLst>
          </p:nvPr>
        </p:nvGraphicFramePr>
        <p:xfrm>
          <a:off x="755650" y="3530600"/>
          <a:ext cx="7677150" cy="79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933700" imgH="304800" progId="Equation.3">
                  <p:embed/>
                </p:oleObj>
              </mc:Choice>
              <mc:Fallback>
                <p:oleObj name="Equation" r:id="rId4" imgW="2933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3530600"/>
                        <a:ext cx="7677150" cy="797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62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Relating to Spectral Gap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6941"/>
              </p:ext>
            </p:extLst>
          </p:nvPr>
        </p:nvGraphicFramePr>
        <p:xfrm>
          <a:off x="249237" y="4660900"/>
          <a:ext cx="8742363" cy="78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4" imgW="4508500" imgH="406400" progId="Equation.3">
                  <p:embed/>
                </p:oleObj>
              </mc:Choice>
              <mc:Fallback>
                <p:oleObj name="Equation" r:id="rId4" imgW="4508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237" y="4660900"/>
                        <a:ext cx="8742363" cy="78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9764" y="1587338"/>
            <a:ext cx="88318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measure on </a:t>
            </a:r>
            <a:r>
              <a:rPr lang="en-US" sz="2500" dirty="0" smtClean="0">
                <a:solidFill>
                  <a:srgbClr val="FF0000"/>
                </a:solidFill>
              </a:rPr>
              <a:t>U(2</a:t>
            </a:r>
            <a:r>
              <a:rPr lang="en-US" sz="2500" baseline="300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induced by one step of the local random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circuit model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>
                <a:solidFill>
                  <a:srgbClr val="FF0000"/>
                </a:solidFill>
              </a:rPr>
              <a:t>*k</a:t>
            </a:r>
            <a:r>
              <a:rPr lang="en-US" sz="2500" dirty="0" smtClean="0">
                <a:solidFill>
                  <a:srgbClr val="FF0000"/>
                </a:solidFill>
              </a:rPr>
              <a:t> : </a:t>
            </a:r>
            <a:r>
              <a:rPr lang="en-US" sz="2500" dirty="0" smtClean="0"/>
              <a:t>k-fold convolution of </a:t>
            </a:r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(measure induced by </a:t>
            </a:r>
            <a:r>
              <a:rPr lang="en-US" sz="2500" dirty="0" smtClean="0">
                <a:solidFill>
                  <a:srgbClr val="FF0000"/>
                </a:solidFill>
              </a:rPr>
              <a:t>k</a:t>
            </a:r>
            <a:r>
              <a:rPr lang="en-US" sz="2500" dirty="0" smtClean="0"/>
              <a:t> steps of the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local random circuit model)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49237" y="4051300"/>
            <a:ext cx="1968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We show:</a:t>
            </a:r>
            <a:endParaRPr lang="en-US" sz="2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Relating to Spectral Gap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789355"/>
              </p:ext>
            </p:extLst>
          </p:nvPr>
        </p:nvGraphicFramePr>
        <p:xfrm>
          <a:off x="249237" y="4660900"/>
          <a:ext cx="8742363" cy="78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4" imgW="4508500" imgH="406400" progId="Equation.3">
                  <p:embed/>
                </p:oleObj>
              </mc:Choice>
              <mc:Fallback>
                <p:oleObj name="Equation" r:id="rId4" imgW="4508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237" y="4660900"/>
                        <a:ext cx="8742363" cy="787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9764" y="1587338"/>
            <a:ext cx="88318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measure on </a:t>
            </a:r>
            <a:r>
              <a:rPr lang="en-US" sz="2500" dirty="0" smtClean="0">
                <a:solidFill>
                  <a:srgbClr val="FF0000"/>
                </a:solidFill>
              </a:rPr>
              <a:t>U(2</a:t>
            </a:r>
            <a:r>
              <a:rPr lang="en-US" sz="2500" baseline="300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induced by one step of the local random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</a:t>
            </a:r>
            <a:r>
              <a:rPr lang="en-US" sz="2500" dirty="0" smtClean="0"/>
              <a:t>circuit model </a:t>
            </a:r>
          </a:p>
          <a:p>
            <a:endParaRPr lang="en-US" sz="2500" dirty="0"/>
          </a:p>
          <a:p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baseline="30000" dirty="0" smtClean="0">
                <a:solidFill>
                  <a:srgbClr val="FF0000"/>
                </a:solidFill>
              </a:rPr>
              <a:t>*k</a:t>
            </a:r>
            <a:r>
              <a:rPr lang="en-US" sz="2500" dirty="0" smtClean="0">
                <a:solidFill>
                  <a:srgbClr val="FF0000"/>
                </a:solidFill>
              </a:rPr>
              <a:t> : </a:t>
            </a:r>
            <a:r>
              <a:rPr lang="en-US" sz="2500" dirty="0" smtClean="0"/>
              <a:t>k-fold convolution of </a:t>
            </a:r>
            <a:r>
              <a:rPr lang="en-US" sz="2500" dirty="0" err="1" smtClean="0">
                <a:solidFill>
                  <a:srgbClr val="FF0000"/>
                </a:solidFill>
              </a:rPr>
              <a:t>μ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-250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(measure induced by k steps of the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local random circuit model)</a:t>
            </a:r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249237" y="4051300"/>
            <a:ext cx="1968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We show:</a:t>
            </a:r>
            <a:endParaRPr lang="en-US" sz="25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5753100"/>
            <a:ext cx="833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It suffices to a prove upper bound on </a:t>
            </a:r>
            <a:r>
              <a:rPr lang="en-US" sz="2500" dirty="0" smtClean="0">
                <a:solidFill>
                  <a:srgbClr val="FF0000"/>
                </a:solidFill>
              </a:rPr>
              <a:t>λ</a:t>
            </a:r>
            <a:r>
              <a:rPr lang="en-US" sz="2500" baseline="-250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 of the form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1 – </a:t>
            </a:r>
            <a:r>
              <a:rPr lang="en-US" sz="2500" dirty="0" err="1" smtClean="0">
                <a:solidFill>
                  <a:srgbClr val="FF0000"/>
                </a:solidFill>
              </a:rPr>
              <a:t>Ω</a:t>
            </a:r>
            <a:r>
              <a:rPr lang="en-US" sz="2500" dirty="0" smtClean="0">
                <a:solidFill>
                  <a:srgbClr val="FF0000"/>
                </a:solidFill>
              </a:rPr>
              <a:t>(t</a:t>
            </a:r>
            <a:r>
              <a:rPr lang="en-US" sz="2500" baseline="30000" dirty="0" smtClean="0">
                <a:solidFill>
                  <a:srgbClr val="FF0000"/>
                </a:solidFill>
              </a:rPr>
              <a:t>-4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baseline="30000" dirty="0" smtClean="0">
                <a:solidFill>
                  <a:srgbClr val="FF0000"/>
                </a:solidFill>
              </a:rPr>
              <a:t>-1</a:t>
            </a:r>
            <a:r>
              <a:rPr lang="en-US" sz="2500" dirty="0" smtClean="0">
                <a:solidFill>
                  <a:srgbClr val="FF0000"/>
                </a:solidFill>
              </a:rPr>
              <a:t>)   </a:t>
            </a:r>
            <a:r>
              <a:rPr lang="en-US" sz="2500" dirty="0" smtClean="0">
                <a:solidFill>
                  <a:srgbClr val="000000"/>
                </a:solidFill>
              </a:rPr>
              <a:t>since  (1 </a:t>
            </a:r>
            <a:r>
              <a:rPr lang="en-US" sz="2500" dirty="0">
                <a:solidFill>
                  <a:srgbClr val="000000"/>
                </a:solidFill>
              </a:rPr>
              <a:t>– </a:t>
            </a:r>
            <a:r>
              <a:rPr lang="en-US" sz="2500" dirty="0" err="1">
                <a:solidFill>
                  <a:srgbClr val="000000"/>
                </a:solidFill>
              </a:rPr>
              <a:t>Ω</a:t>
            </a:r>
            <a:r>
              <a:rPr lang="en-US" sz="2500" dirty="0">
                <a:solidFill>
                  <a:srgbClr val="000000"/>
                </a:solidFill>
              </a:rPr>
              <a:t>(t</a:t>
            </a:r>
            <a:r>
              <a:rPr lang="en-US" sz="2500" baseline="30000" dirty="0" smtClean="0">
                <a:solidFill>
                  <a:srgbClr val="000000"/>
                </a:solidFill>
              </a:rPr>
              <a:t>-4</a:t>
            </a:r>
            <a:r>
              <a:rPr lang="en-US" sz="2500" dirty="0" smtClean="0">
                <a:solidFill>
                  <a:srgbClr val="000000"/>
                </a:solidFill>
              </a:rPr>
              <a:t>n</a:t>
            </a:r>
            <a:r>
              <a:rPr lang="en-US" sz="2500" baseline="30000" dirty="0">
                <a:solidFill>
                  <a:srgbClr val="000000"/>
                </a:solidFill>
              </a:rPr>
              <a:t>-2</a:t>
            </a:r>
            <a:r>
              <a:rPr lang="en-US" sz="2500" dirty="0" smtClean="0">
                <a:solidFill>
                  <a:srgbClr val="000000"/>
                </a:solidFill>
              </a:rPr>
              <a:t>))</a:t>
            </a:r>
            <a:r>
              <a:rPr lang="en-US" sz="2500" baseline="30000" dirty="0" smtClean="0">
                <a:solidFill>
                  <a:srgbClr val="000000"/>
                </a:solidFill>
              </a:rPr>
              <a:t>k </a:t>
            </a:r>
            <a:r>
              <a:rPr lang="en-US" sz="2500" dirty="0" smtClean="0">
                <a:solidFill>
                  <a:srgbClr val="000000"/>
                </a:solidFill>
              </a:rPr>
              <a:t>≤2</a:t>
            </a:r>
            <a:r>
              <a:rPr lang="en-US" sz="2500" baseline="30000" dirty="0" smtClean="0">
                <a:solidFill>
                  <a:srgbClr val="000000"/>
                </a:solidFill>
              </a:rPr>
              <a:t>-2nt</a:t>
            </a:r>
            <a:r>
              <a:rPr lang="en-US" sz="2500" dirty="0" smtClean="0">
                <a:solidFill>
                  <a:srgbClr val="000000"/>
                </a:solidFill>
              </a:rPr>
              <a:t>ε  for  </a:t>
            </a:r>
            <a:r>
              <a:rPr lang="en-US" sz="2500" dirty="0">
                <a:solidFill>
                  <a:srgbClr val="000000"/>
                </a:solidFill>
              </a:rPr>
              <a:t>k</a:t>
            </a:r>
            <a:r>
              <a:rPr lang="en-US" sz="2500" dirty="0" smtClean="0">
                <a:solidFill>
                  <a:srgbClr val="000000"/>
                </a:solidFill>
              </a:rPr>
              <a:t> = O(n</a:t>
            </a:r>
            <a:r>
              <a:rPr lang="en-US" sz="2500" baseline="30000" dirty="0" smtClean="0">
                <a:solidFill>
                  <a:srgbClr val="00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t</a:t>
            </a:r>
            <a:r>
              <a:rPr lang="en-US" sz="2500" baseline="30000" dirty="0" smtClean="0">
                <a:solidFill>
                  <a:srgbClr val="000000"/>
                </a:solidFill>
              </a:rPr>
              <a:t>5</a:t>
            </a:r>
            <a:r>
              <a:rPr lang="en-US" sz="2500" dirty="0" smtClean="0">
                <a:solidFill>
                  <a:srgbClr val="000000"/>
                </a:solidFill>
              </a:rPr>
              <a:t>log(1/</a:t>
            </a:r>
            <a:r>
              <a:rPr lang="en-US" sz="2500" dirty="0" err="1">
                <a:solidFill>
                  <a:srgbClr val="000000"/>
                </a:solidFill>
              </a:rPr>
              <a:t>ε</a:t>
            </a:r>
            <a:r>
              <a:rPr lang="en-US" sz="2500" dirty="0" smtClean="0">
                <a:solidFill>
                  <a:srgbClr val="000000"/>
                </a:solidFill>
              </a:rPr>
              <a:t>))</a:t>
            </a:r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Relating to Spectral Gap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522" y="1710079"/>
            <a:ext cx="8831836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But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So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with</a:t>
            </a:r>
          </a:p>
          <a:p>
            <a:endParaRPr lang="en-US" sz="2500" dirty="0"/>
          </a:p>
          <a:p>
            <a:r>
              <a:rPr lang="en-US" sz="2500" dirty="0"/>
              <a:t>a</a:t>
            </a:r>
            <a:r>
              <a:rPr lang="en-US" sz="2500" dirty="0" smtClean="0"/>
              <a:t>nd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H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n,t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the spectral gap of the local Hamiltonian </a:t>
            </a:r>
            <a:r>
              <a:rPr lang="en-US" sz="2500" dirty="0" err="1" smtClean="0"/>
              <a:t>H</a:t>
            </a:r>
            <a:r>
              <a:rPr lang="en-US" sz="2500" baseline="-25000" dirty="0" err="1" smtClean="0"/>
              <a:t>n,t</a:t>
            </a:r>
            <a:endParaRPr lang="en-US" sz="2500" baseline="-25000" dirty="0" smtClean="0"/>
          </a:p>
          <a:p>
            <a:endParaRPr lang="en-US" sz="2500" baseline="-25000" dirty="0"/>
          </a:p>
          <a:p>
            <a:endParaRPr lang="en-US" sz="1500" baseline="-25000" dirty="0" smtClean="0"/>
          </a:p>
          <a:p>
            <a:r>
              <a:rPr lang="en-US" sz="3000" dirty="0" err="1" smtClean="0"/>
              <a:t>H</a:t>
            </a:r>
            <a:r>
              <a:rPr lang="en-US" sz="3000" baseline="-25000" dirty="0" err="1" smtClean="0"/>
              <a:t>n,t</a:t>
            </a:r>
            <a:r>
              <a:rPr lang="en-US" sz="3000" baseline="-25000" dirty="0" smtClean="0"/>
              <a:t>:</a:t>
            </a:r>
            <a:r>
              <a:rPr lang="en-US" sz="3000" dirty="0" smtClean="0"/>
              <a:t>                                    </a:t>
            </a:r>
            <a:endParaRPr lang="en-US" sz="3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006186"/>
              </p:ext>
            </p:extLst>
          </p:nvPr>
        </p:nvGraphicFramePr>
        <p:xfrm>
          <a:off x="1204913" y="1485900"/>
          <a:ext cx="25860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913" y="1485900"/>
                        <a:ext cx="2586037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39706"/>
              </p:ext>
            </p:extLst>
          </p:nvPr>
        </p:nvGraphicFramePr>
        <p:xfrm>
          <a:off x="939800" y="2641600"/>
          <a:ext cx="52768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6" imgW="2311400" imgH="393700" progId="Equation.3">
                  <p:embed/>
                </p:oleObj>
              </mc:Choice>
              <mc:Fallback>
                <p:oleObj name="Equation" r:id="rId6" imgW="2311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9800" y="2641600"/>
                        <a:ext cx="52768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320495"/>
              </p:ext>
            </p:extLst>
          </p:nvPr>
        </p:nvGraphicFramePr>
        <p:xfrm>
          <a:off x="1293813" y="3736976"/>
          <a:ext cx="19605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8" imgW="863600" imgH="457200" progId="Equation.3">
                  <p:embed/>
                </p:oleObj>
              </mc:Choice>
              <mc:Fallback>
                <p:oleObj name="Equation" r:id="rId8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3813" y="3736976"/>
                        <a:ext cx="1960563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4114"/>
              </p:ext>
            </p:extLst>
          </p:nvPr>
        </p:nvGraphicFramePr>
        <p:xfrm>
          <a:off x="3578225" y="3910014"/>
          <a:ext cx="4613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0" imgW="2032000" imgH="381000" progId="Equation.3">
                  <p:embed/>
                </p:oleObj>
              </mc:Choice>
              <mc:Fallback>
                <p:oleObj name="Equation" r:id="rId10" imgW="2032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8225" y="3910014"/>
                        <a:ext cx="46132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6351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892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4315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4992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909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81465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5761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75153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405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2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395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9592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959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78365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7681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flipH="1">
            <a:off x="2122492" y="5909612"/>
            <a:ext cx="228600" cy="292100"/>
          </a:xfrm>
          <a:prstGeom prst="rightBrace">
            <a:avLst/>
          </a:prstGeom>
          <a:effectLst>
            <a:outerShdw blurRad="40000" dist="20000" dir="5460000" rotWithShape="0">
              <a:srgbClr val="000000">
                <a:alpha val="38000"/>
              </a:srgbClr>
            </a:outerShdw>
          </a:effectLst>
          <a:scene3d>
            <a:camera prst="orthographicFront">
              <a:rot lat="1500004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032005" y="6162580"/>
            <a:ext cx="15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2,3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82600" y="5448300"/>
            <a:ext cx="6858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6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Haar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Random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Unitaries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375" y="1758442"/>
            <a:ext cx="8509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every </a:t>
            </a:r>
            <a:r>
              <a:rPr lang="en-US" sz="2800" dirty="0" err="1" smtClean="0"/>
              <a:t>integrable</a:t>
            </a:r>
            <a:r>
              <a:rPr lang="en-US" sz="2800" dirty="0" smtClean="0"/>
              <a:t> function in </a:t>
            </a:r>
            <a:r>
              <a:rPr lang="en-US" sz="2800" b="1" dirty="0" smtClean="0"/>
              <a:t>U</a:t>
            </a:r>
            <a:r>
              <a:rPr lang="en-US" sz="2800" dirty="0" smtClean="0"/>
              <a:t>(d) and every V in </a:t>
            </a:r>
            <a:r>
              <a:rPr lang="en-US" sz="2800" b="1" dirty="0" smtClean="0"/>
              <a:t>U</a:t>
            </a:r>
            <a:r>
              <a:rPr lang="en-US" sz="2800" dirty="0" smtClean="0"/>
              <a:t>(d)</a:t>
            </a:r>
          </a:p>
          <a:p>
            <a:endParaRPr lang="en-US" sz="1700" dirty="0" smtClean="0"/>
          </a:p>
          <a:p>
            <a:endParaRPr lang="en-US" sz="1700" dirty="0"/>
          </a:p>
          <a:p>
            <a:r>
              <a:rPr lang="en-US" sz="3300" dirty="0" smtClean="0">
                <a:solidFill>
                  <a:srgbClr val="3A793E"/>
                </a:solidFill>
              </a:rPr>
              <a:t>                E</a:t>
            </a:r>
            <a:r>
              <a:rPr lang="en-US" sz="3300" baseline="-25000" dirty="0" smtClean="0">
                <a:solidFill>
                  <a:srgbClr val="3A793E"/>
                </a:solidFill>
              </a:rPr>
              <a:t>U ~ </a:t>
            </a:r>
            <a:r>
              <a:rPr lang="en-US" sz="3300" baseline="-25000" dirty="0" err="1" smtClean="0">
                <a:solidFill>
                  <a:srgbClr val="3A793E"/>
                </a:solidFill>
              </a:rPr>
              <a:t>Haar</a:t>
            </a:r>
            <a:r>
              <a:rPr lang="en-US" sz="3300" dirty="0" err="1" smtClean="0">
                <a:solidFill>
                  <a:srgbClr val="3A793E"/>
                </a:solidFill>
              </a:rPr>
              <a:t>f</a:t>
            </a:r>
            <a:r>
              <a:rPr lang="en-US" sz="3300" dirty="0" smtClean="0">
                <a:solidFill>
                  <a:srgbClr val="3A793E"/>
                </a:solidFill>
              </a:rPr>
              <a:t>(U) = </a:t>
            </a:r>
            <a:r>
              <a:rPr lang="en-US" sz="3300" dirty="0">
                <a:solidFill>
                  <a:srgbClr val="3A793E"/>
                </a:solidFill>
              </a:rPr>
              <a:t>E</a:t>
            </a:r>
            <a:r>
              <a:rPr lang="en-US" sz="3300" baseline="-25000" dirty="0">
                <a:solidFill>
                  <a:srgbClr val="3A793E"/>
                </a:solidFill>
              </a:rPr>
              <a:t>U ~ </a:t>
            </a:r>
            <a:r>
              <a:rPr lang="en-US" sz="3300" baseline="-25000" dirty="0" err="1">
                <a:solidFill>
                  <a:srgbClr val="3A793E"/>
                </a:solidFill>
              </a:rPr>
              <a:t>Haar</a:t>
            </a:r>
            <a:r>
              <a:rPr lang="en-US" sz="3300" dirty="0" err="1">
                <a:solidFill>
                  <a:srgbClr val="3A793E"/>
                </a:solidFill>
              </a:rPr>
              <a:t>f</a:t>
            </a:r>
            <a:r>
              <a:rPr lang="en-US" sz="3300" dirty="0" smtClean="0">
                <a:solidFill>
                  <a:srgbClr val="3A793E"/>
                </a:solidFill>
              </a:rPr>
              <a:t>(VU</a:t>
            </a:r>
            <a:r>
              <a:rPr lang="en-US" sz="3300" dirty="0">
                <a:solidFill>
                  <a:srgbClr val="3A793E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7703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Relating to Spectral Gap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522" y="1710079"/>
            <a:ext cx="8831836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8000"/>
                </a:solidFill>
              </a:rPr>
              <a:t>But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FF0000"/>
                </a:solidFill>
              </a:rPr>
              <a:t>So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with</a:t>
            </a:r>
          </a:p>
          <a:p>
            <a:endParaRPr lang="en-US" sz="2500" dirty="0"/>
          </a:p>
          <a:p>
            <a:r>
              <a:rPr lang="en-US" sz="2500" dirty="0"/>
              <a:t>a</a:t>
            </a:r>
            <a:r>
              <a:rPr lang="en-US" sz="2500" dirty="0" smtClean="0"/>
              <a:t>nd </a:t>
            </a:r>
            <a:r>
              <a:rPr lang="en-US" sz="2500" dirty="0" err="1" smtClean="0">
                <a:solidFill>
                  <a:srgbClr val="FF0000"/>
                </a:solidFill>
              </a:rPr>
              <a:t>Δ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H</a:t>
            </a:r>
            <a:r>
              <a:rPr lang="en-US" sz="2500" baseline="-25000" dirty="0" err="1" smtClean="0">
                <a:solidFill>
                  <a:srgbClr val="FF0000"/>
                </a:solidFill>
              </a:rPr>
              <a:t>n,t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the spectral gap of the local Hamiltonian </a:t>
            </a:r>
            <a:r>
              <a:rPr lang="en-US" sz="2500" dirty="0" err="1" smtClean="0"/>
              <a:t>H</a:t>
            </a:r>
            <a:r>
              <a:rPr lang="en-US" sz="2500" baseline="-25000" dirty="0" err="1" smtClean="0"/>
              <a:t>n,t</a:t>
            </a:r>
            <a:endParaRPr lang="en-US" sz="2500" baseline="-25000" dirty="0" smtClean="0"/>
          </a:p>
          <a:p>
            <a:endParaRPr lang="en-US" sz="2500" baseline="-25000" dirty="0"/>
          </a:p>
          <a:p>
            <a:endParaRPr lang="en-US" sz="1500" baseline="-25000" dirty="0" smtClean="0"/>
          </a:p>
          <a:p>
            <a:r>
              <a:rPr lang="en-US" sz="3000" dirty="0" err="1" smtClean="0"/>
              <a:t>H</a:t>
            </a:r>
            <a:r>
              <a:rPr lang="en-US" sz="3000" baseline="-25000" dirty="0" err="1" smtClean="0"/>
              <a:t>n,t</a:t>
            </a:r>
            <a:r>
              <a:rPr lang="en-US" sz="3000" baseline="-25000" dirty="0" smtClean="0"/>
              <a:t>:</a:t>
            </a:r>
            <a:r>
              <a:rPr lang="en-US" sz="3000" dirty="0" smtClean="0"/>
              <a:t>                                    </a:t>
            </a:r>
            <a:endParaRPr lang="en-US" sz="3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11205"/>
              </p:ext>
            </p:extLst>
          </p:nvPr>
        </p:nvGraphicFramePr>
        <p:xfrm>
          <a:off x="1204913" y="1485900"/>
          <a:ext cx="25860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4913" y="1485900"/>
                        <a:ext cx="2586037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119409"/>
              </p:ext>
            </p:extLst>
          </p:nvPr>
        </p:nvGraphicFramePr>
        <p:xfrm>
          <a:off x="939800" y="2641600"/>
          <a:ext cx="52768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Equation" r:id="rId6" imgW="2311400" imgH="393700" progId="Equation.3">
                  <p:embed/>
                </p:oleObj>
              </mc:Choice>
              <mc:Fallback>
                <p:oleObj name="Equation" r:id="rId6" imgW="2311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9800" y="2641600"/>
                        <a:ext cx="52768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19785"/>
              </p:ext>
            </p:extLst>
          </p:nvPr>
        </p:nvGraphicFramePr>
        <p:xfrm>
          <a:off x="1293813" y="3736976"/>
          <a:ext cx="196056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8" imgW="863600" imgH="457200" progId="Equation.3">
                  <p:embed/>
                </p:oleObj>
              </mc:Choice>
              <mc:Fallback>
                <p:oleObj name="Equation" r:id="rId8" imgW="863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3813" y="3736976"/>
                        <a:ext cx="1960563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5131"/>
              </p:ext>
            </p:extLst>
          </p:nvPr>
        </p:nvGraphicFramePr>
        <p:xfrm>
          <a:off x="3578225" y="3910014"/>
          <a:ext cx="4613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10" imgW="2032000" imgH="381000" progId="Equation.3">
                  <p:embed/>
                </p:oleObj>
              </mc:Choice>
              <mc:Fallback>
                <p:oleObj name="Equation" r:id="rId10" imgW="2032000" imgH="38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8225" y="3910014"/>
                        <a:ext cx="4613275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6351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892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4315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74992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909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81465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5761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375153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405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228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395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9592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95904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78365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76816" y="5757212"/>
            <a:ext cx="141288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flipH="1">
            <a:off x="2122492" y="5909612"/>
            <a:ext cx="228600" cy="292100"/>
          </a:xfrm>
          <a:prstGeom prst="rightBrace">
            <a:avLst/>
          </a:prstGeom>
          <a:effectLst>
            <a:outerShdw blurRad="40000" dist="20000" dir="5460000" rotWithShape="0">
              <a:srgbClr val="000000">
                <a:alpha val="38000"/>
              </a:srgbClr>
            </a:outerShdw>
          </a:effectLst>
          <a:scene3d>
            <a:camera prst="orthographicFront">
              <a:rot lat="1500004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032005" y="6162580"/>
            <a:ext cx="159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/>
              <a:t>2,3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82600" y="5448300"/>
            <a:ext cx="68580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ular Callout 48"/>
          <p:cNvSpPr/>
          <p:nvPr/>
        </p:nvSpPr>
        <p:spPr>
          <a:xfrm>
            <a:off x="825500" y="3736976"/>
            <a:ext cx="4764092" cy="1520824"/>
          </a:xfrm>
          <a:prstGeom prst="wedgeRoundRectCallout">
            <a:avLst>
              <a:gd name="adj1" fmla="val 43679"/>
              <a:gd name="adj2" fmla="val -817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293813" y="4064000"/>
            <a:ext cx="40497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Want to lower bound spectral gap by O(t</a:t>
            </a:r>
            <a:r>
              <a:rPr lang="en-US" sz="2500" baseline="30000" dirty="0" smtClean="0"/>
              <a:t>-4</a:t>
            </a:r>
            <a:r>
              <a:rPr lang="en-US" sz="2500" dirty="0" smtClean="0"/>
              <a:t>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6396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Structure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n,t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641723"/>
            <a:ext cx="8255000" cy="1221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err="1" smtClean="0">
                <a:solidFill>
                  <a:srgbClr val="000090"/>
                </a:solidFill>
              </a:rPr>
              <a:t>i</a:t>
            </a:r>
            <a:r>
              <a:rPr lang="en-US" sz="2500" dirty="0" smtClean="0">
                <a:solidFill>
                  <a:srgbClr val="000090"/>
                </a:solidFill>
              </a:rPr>
              <a:t>. </a:t>
            </a:r>
            <a:r>
              <a:rPr lang="en-US" sz="2500" dirty="0" smtClean="0"/>
              <a:t>The minimum eigenvalue of </a:t>
            </a:r>
            <a:r>
              <a:rPr lang="en-US" sz="2500" dirty="0" err="1" smtClean="0"/>
              <a:t>H</a:t>
            </a:r>
            <a:r>
              <a:rPr lang="en-US" sz="2500" baseline="-25000" dirty="0" err="1" smtClean="0"/>
              <a:t>n,t</a:t>
            </a:r>
            <a:r>
              <a:rPr lang="en-US" sz="2500" dirty="0" smtClean="0"/>
              <a:t> is zero and the </a:t>
            </a:r>
            <a:r>
              <a:rPr lang="en-US" sz="2500" dirty="0" smtClean="0">
                <a:solidFill>
                  <a:srgbClr val="FF0000"/>
                </a:solidFill>
              </a:rPr>
              <a:t>zero </a:t>
            </a:r>
            <a:r>
              <a:rPr lang="en-US" sz="2500" dirty="0" err="1" smtClean="0">
                <a:solidFill>
                  <a:srgbClr val="FF0000"/>
                </a:solidFill>
              </a:rPr>
              <a:t>eigenspace</a:t>
            </a:r>
            <a:r>
              <a:rPr lang="en-US" sz="2500" dirty="0" smtClean="0"/>
              <a:t> is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ii. </a:t>
            </a:r>
            <a:r>
              <a:rPr lang="en-US" sz="2500" dirty="0" smtClean="0">
                <a:solidFill>
                  <a:srgbClr val="FF0000"/>
                </a:solidFill>
              </a:rPr>
              <a:t>Approximate</a:t>
            </a:r>
            <a:r>
              <a:rPr lang="en-US" sz="2500" i="1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orthogonality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of permutation matrices: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n,t</a:t>
            </a:r>
            <a:r>
              <a:rPr lang="en-US" sz="2800" dirty="0" smtClean="0"/>
              <a:t>) : Spectral gap of </a:t>
            </a:r>
            <a:r>
              <a:rPr lang="en-US" sz="2800" dirty="0" err="1"/>
              <a:t>H</a:t>
            </a:r>
            <a:r>
              <a:rPr lang="en-US" sz="2800" baseline="-25000" dirty="0" err="1"/>
              <a:t>n,</a:t>
            </a:r>
            <a:r>
              <a:rPr lang="en-US" sz="2800" baseline="-25000" dirty="0" err="1" smtClean="0"/>
              <a:t>t</a:t>
            </a:r>
            <a:r>
              <a:rPr lang="en-US" sz="2800" baseline="-25000" dirty="0" smtClean="0"/>
              <a:t> </a:t>
            </a:r>
          </a:p>
          <a:p>
            <a:r>
              <a:rPr lang="en-US" sz="2800" dirty="0" smtClean="0"/>
              <a:t>(gap from lowest to second to lowest eigenvalue of </a:t>
            </a:r>
            <a:r>
              <a:rPr lang="en-US" sz="2800" dirty="0" err="1"/>
              <a:t>H</a:t>
            </a:r>
            <a:r>
              <a:rPr lang="en-US" sz="2800" baseline="-25000" dirty="0" err="1"/>
              <a:t>n,t</a:t>
            </a:r>
            <a:r>
              <a:rPr lang="en-US" sz="2800" baseline="-25000" dirty="0"/>
              <a:t> 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337695"/>
              </p:ext>
            </p:extLst>
          </p:nvPr>
        </p:nvGraphicFramePr>
        <p:xfrm>
          <a:off x="812800" y="3439320"/>
          <a:ext cx="7581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4" imgW="3340100" imgH="330200" progId="Equation.3">
                  <p:embed/>
                </p:oleObj>
              </mc:Choice>
              <mc:Fallback>
                <p:oleObj name="Equation" r:id="rId4" imgW="3340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0" y="3439320"/>
                        <a:ext cx="7581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60786"/>
              </p:ext>
            </p:extLst>
          </p:nvPr>
        </p:nvGraphicFramePr>
        <p:xfrm>
          <a:off x="544513" y="5035550"/>
          <a:ext cx="33147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6" imgW="1460500" imgH="469900" progId="Equation.3">
                  <p:embed/>
                </p:oleObj>
              </mc:Choice>
              <mc:Fallback>
                <p:oleObj name="Equation" r:id="rId6" imgW="1460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513" y="5035550"/>
                        <a:ext cx="33147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72749"/>
              </p:ext>
            </p:extLst>
          </p:nvPr>
        </p:nvGraphicFramePr>
        <p:xfrm>
          <a:off x="4343400" y="4921250"/>
          <a:ext cx="435451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8" imgW="1917700" imgH="520700" progId="Equation.3">
                  <p:embed/>
                </p:oleObj>
              </mc:Choice>
              <mc:Fallback>
                <p:oleObj name="Equation" r:id="rId8" imgW="1917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3400" y="4921250"/>
                        <a:ext cx="4354513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65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Structure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n,t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641723"/>
            <a:ext cx="8255000" cy="1221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err="1" smtClean="0">
                <a:solidFill>
                  <a:srgbClr val="000090"/>
                </a:solidFill>
              </a:rPr>
              <a:t>i</a:t>
            </a:r>
            <a:r>
              <a:rPr lang="en-US" sz="2500" dirty="0" smtClean="0">
                <a:solidFill>
                  <a:srgbClr val="000090"/>
                </a:solidFill>
              </a:rPr>
              <a:t>. </a:t>
            </a:r>
            <a:r>
              <a:rPr lang="en-US" sz="2500" dirty="0" smtClean="0"/>
              <a:t>The minimum eigenvalue of </a:t>
            </a:r>
            <a:r>
              <a:rPr lang="en-US" sz="2500" dirty="0" err="1" smtClean="0"/>
              <a:t>H</a:t>
            </a:r>
            <a:r>
              <a:rPr lang="en-US" sz="2500" baseline="-25000" dirty="0" err="1" smtClean="0"/>
              <a:t>n,t</a:t>
            </a:r>
            <a:r>
              <a:rPr lang="en-US" sz="2500" dirty="0" smtClean="0"/>
              <a:t> is zero and the </a:t>
            </a:r>
            <a:r>
              <a:rPr lang="en-US" sz="2500" dirty="0" smtClean="0">
                <a:solidFill>
                  <a:srgbClr val="FF0000"/>
                </a:solidFill>
              </a:rPr>
              <a:t>zero </a:t>
            </a:r>
            <a:r>
              <a:rPr lang="en-US" sz="2500" dirty="0" err="1" smtClean="0">
                <a:solidFill>
                  <a:srgbClr val="FF0000"/>
                </a:solidFill>
              </a:rPr>
              <a:t>eigenspace</a:t>
            </a:r>
            <a:r>
              <a:rPr lang="en-US" sz="2500" dirty="0" smtClean="0"/>
              <a:t> is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ii. </a:t>
            </a:r>
            <a:r>
              <a:rPr lang="en-US" sz="2500" dirty="0" smtClean="0">
                <a:solidFill>
                  <a:srgbClr val="FF0000"/>
                </a:solidFill>
              </a:rPr>
              <a:t>Approximate</a:t>
            </a:r>
            <a:r>
              <a:rPr lang="en-US" sz="2500" i="1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orthogonality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of permutation matrices: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n,t</a:t>
            </a:r>
            <a:r>
              <a:rPr lang="en-US" sz="2800" dirty="0" smtClean="0"/>
              <a:t>) : Spectral gap of </a:t>
            </a:r>
            <a:r>
              <a:rPr lang="en-US" sz="2800" dirty="0" err="1"/>
              <a:t>H</a:t>
            </a:r>
            <a:r>
              <a:rPr lang="en-US" sz="2800" baseline="-25000" dirty="0" err="1"/>
              <a:t>n,</a:t>
            </a:r>
            <a:r>
              <a:rPr lang="en-US" sz="2800" baseline="-25000" dirty="0" err="1" smtClean="0"/>
              <a:t>t</a:t>
            </a:r>
            <a:r>
              <a:rPr lang="en-US" sz="2800" baseline="-25000" dirty="0" smtClean="0"/>
              <a:t> </a:t>
            </a:r>
          </a:p>
          <a:p>
            <a:r>
              <a:rPr lang="en-US" sz="2800" dirty="0" smtClean="0"/>
              <a:t>(gap from lowest to second to lowest eigenvalue of </a:t>
            </a:r>
            <a:r>
              <a:rPr lang="en-US" sz="2800" dirty="0" err="1"/>
              <a:t>H</a:t>
            </a:r>
            <a:r>
              <a:rPr lang="en-US" sz="2800" baseline="-25000" dirty="0" err="1"/>
              <a:t>n,t</a:t>
            </a:r>
            <a:r>
              <a:rPr lang="en-US" sz="2800" baseline="-25000" dirty="0"/>
              <a:t> 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134646"/>
              </p:ext>
            </p:extLst>
          </p:nvPr>
        </p:nvGraphicFramePr>
        <p:xfrm>
          <a:off x="812800" y="3439320"/>
          <a:ext cx="7581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4" imgW="3340100" imgH="330200" progId="Equation.3">
                  <p:embed/>
                </p:oleObj>
              </mc:Choice>
              <mc:Fallback>
                <p:oleObj name="Equation" r:id="rId4" imgW="3340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0" y="3439320"/>
                        <a:ext cx="7581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86823"/>
              </p:ext>
            </p:extLst>
          </p:nvPr>
        </p:nvGraphicFramePr>
        <p:xfrm>
          <a:off x="544513" y="5035550"/>
          <a:ext cx="33147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6" imgW="1460500" imgH="469900" progId="Equation.3">
                  <p:embed/>
                </p:oleObj>
              </mc:Choice>
              <mc:Fallback>
                <p:oleObj name="Equation" r:id="rId6" imgW="1460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513" y="5035550"/>
                        <a:ext cx="33147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1241"/>
              </p:ext>
            </p:extLst>
          </p:nvPr>
        </p:nvGraphicFramePr>
        <p:xfrm>
          <a:off x="4343400" y="4921250"/>
          <a:ext cx="435451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8" imgW="1917700" imgH="520700" progId="Equation.3">
                  <p:embed/>
                </p:oleObj>
              </mc:Choice>
              <mc:Fallback>
                <p:oleObj name="Equation" r:id="rId8" imgW="1917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3400" y="4921250"/>
                        <a:ext cx="4354513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3530600" y="1346200"/>
            <a:ext cx="4764092" cy="1702047"/>
          </a:xfrm>
          <a:prstGeom prst="wedgeRoundRectCallout">
            <a:avLst>
              <a:gd name="adj1" fmla="val -36028"/>
              <a:gd name="adj2" fmla="val 752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5275" y="1641723"/>
            <a:ext cx="3492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Follows from </a:t>
            </a:r>
            <a:endParaRPr lang="en-US" sz="25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20793"/>
              </p:ext>
            </p:extLst>
          </p:nvPr>
        </p:nvGraphicFramePr>
        <p:xfrm>
          <a:off x="4105275" y="2209800"/>
          <a:ext cx="34591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0" imgW="1524000" imgH="228600" progId="Equation.3">
                  <p:embed/>
                </p:oleObj>
              </mc:Choice>
              <mc:Fallback>
                <p:oleObj name="Equation" r:id="rId10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5275" y="2209800"/>
                        <a:ext cx="3459163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01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Structure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n,t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641723"/>
            <a:ext cx="8255000" cy="12218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err="1" smtClean="0">
                <a:solidFill>
                  <a:srgbClr val="000090"/>
                </a:solidFill>
              </a:rPr>
              <a:t>i</a:t>
            </a:r>
            <a:r>
              <a:rPr lang="en-US" sz="2500" dirty="0" smtClean="0">
                <a:solidFill>
                  <a:srgbClr val="000090"/>
                </a:solidFill>
              </a:rPr>
              <a:t>. </a:t>
            </a:r>
            <a:r>
              <a:rPr lang="en-US" sz="2500" dirty="0" smtClean="0"/>
              <a:t>The minimum eigenvalue of </a:t>
            </a:r>
            <a:r>
              <a:rPr lang="en-US" sz="2500" dirty="0" err="1" smtClean="0"/>
              <a:t>H</a:t>
            </a:r>
            <a:r>
              <a:rPr lang="en-US" sz="2500" baseline="-25000" dirty="0" err="1" smtClean="0"/>
              <a:t>n,t</a:t>
            </a:r>
            <a:r>
              <a:rPr lang="en-US" sz="2500" dirty="0" smtClean="0"/>
              <a:t> is zero and the </a:t>
            </a:r>
            <a:r>
              <a:rPr lang="en-US" sz="2500" dirty="0" smtClean="0">
                <a:solidFill>
                  <a:srgbClr val="FF0000"/>
                </a:solidFill>
              </a:rPr>
              <a:t>zero </a:t>
            </a:r>
            <a:r>
              <a:rPr lang="en-US" sz="2500" dirty="0" err="1" smtClean="0">
                <a:solidFill>
                  <a:srgbClr val="FF0000"/>
                </a:solidFill>
              </a:rPr>
              <a:t>eigenspace</a:t>
            </a:r>
            <a:r>
              <a:rPr lang="en-US" sz="2500" dirty="0" smtClean="0"/>
              <a:t> is</a:t>
            </a:r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2500" dirty="0" smtClean="0">
              <a:solidFill>
                <a:srgbClr val="000090"/>
              </a:solidFill>
            </a:endParaRPr>
          </a:p>
          <a:p>
            <a:endParaRPr lang="en-US" sz="25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ii. </a:t>
            </a:r>
            <a:r>
              <a:rPr lang="en-US" sz="2500" dirty="0" smtClean="0">
                <a:solidFill>
                  <a:srgbClr val="FF0000"/>
                </a:solidFill>
              </a:rPr>
              <a:t>Approximate</a:t>
            </a:r>
            <a:r>
              <a:rPr lang="en-US" sz="2500" i="1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orthogonality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of permutation matrices: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err="1" smtClean="0"/>
              <a:t>Δ</a:t>
            </a:r>
            <a:r>
              <a:rPr lang="en-US" sz="2800" dirty="0" smtClean="0"/>
              <a:t>(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n,t</a:t>
            </a:r>
            <a:r>
              <a:rPr lang="en-US" sz="2800" dirty="0" smtClean="0"/>
              <a:t>) : Spectral gap of </a:t>
            </a:r>
            <a:r>
              <a:rPr lang="en-US" sz="2800" dirty="0" err="1"/>
              <a:t>H</a:t>
            </a:r>
            <a:r>
              <a:rPr lang="en-US" sz="2800" baseline="-25000" dirty="0" err="1"/>
              <a:t>n,</a:t>
            </a:r>
            <a:r>
              <a:rPr lang="en-US" sz="2800" baseline="-25000" dirty="0" err="1" smtClean="0"/>
              <a:t>t</a:t>
            </a:r>
            <a:r>
              <a:rPr lang="en-US" sz="2800" baseline="-25000" dirty="0" smtClean="0"/>
              <a:t> </a:t>
            </a:r>
          </a:p>
          <a:p>
            <a:r>
              <a:rPr lang="en-US" sz="2800" dirty="0" smtClean="0"/>
              <a:t>(gap from lowest to second to lowest eigenvalue of </a:t>
            </a:r>
            <a:r>
              <a:rPr lang="en-US" sz="2800" dirty="0" err="1"/>
              <a:t>H</a:t>
            </a:r>
            <a:r>
              <a:rPr lang="en-US" sz="2800" baseline="-25000" dirty="0" err="1"/>
              <a:t>n,t</a:t>
            </a:r>
            <a:r>
              <a:rPr lang="en-US" sz="2800" baseline="-25000" dirty="0"/>
              <a:t> 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26558"/>
              </p:ext>
            </p:extLst>
          </p:nvPr>
        </p:nvGraphicFramePr>
        <p:xfrm>
          <a:off x="812800" y="3439320"/>
          <a:ext cx="7581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4" imgW="3340100" imgH="330200" progId="Equation.3">
                  <p:embed/>
                </p:oleObj>
              </mc:Choice>
              <mc:Fallback>
                <p:oleObj name="Equation" r:id="rId4" imgW="33401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0" y="3439320"/>
                        <a:ext cx="7581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739607"/>
              </p:ext>
            </p:extLst>
          </p:nvPr>
        </p:nvGraphicFramePr>
        <p:xfrm>
          <a:off x="544513" y="5035550"/>
          <a:ext cx="33147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6" imgW="1460500" imgH="469900" progId="Equation.3">
                  <p:embed/>
                </p:oleObj>
              </mc:Choice>
              <mc:Fallback>
                <p:oleObj name="Equation" r:id="rId6" imgW="1460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513" y="5035550"/>
                        <a:ext cx="33147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742857"/>
              </p:ext>
            </p:extLst>
          </p:nvPr>
        </p:nvGraphicFramePr>
        <p:xfrm>
          <a:off x="4343400" y="4921250"/>
          <a:ext cx="435451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8" imgW="1917700" imgH="520700" progId="Equation.3">
                  <p:embed/>
                </p:oleObj>
              </mc:Choice>
              <mc:Fallback>
                <p:oleObj name="Equation" r:id="rId8" imgW="19177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43400" y="4921250"/>
                        <a:ext cx="4354513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3530600" y="1346200"/>
            <a:ext cx="4764092" cy="1702047"/>
          </a:xfrm>
          <a:prstGeom prst="wedgeRoundRectCallout">
            <a:avLst>
              <a:gd name="adj1" fmla="val -36028"/>
              <a:gd name="adj2" fmla="val 7526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05275" y="1641723"/>
            <a:ext cx="3492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Follows from </a:t>
            </a:r>
            <a:endParaRPr lang="en-US" sz="25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0084"/>
              </p:ext>
            </p:extLst>
          </p:nvPr>
        </p:nvGraphicFramePr>
        <p:xfrm>
          <a:off x="4105275" y="2209800"/>
          <a:ext cx="34591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10" imgW="1524000" imgH="228600" progId="Equation.3">
                  <p:embed/>
                </p:oleObj>
              </mc:Choice>
              <mc:Fallback>
                <p:oleObj name="Equation" r:id="rId10" imgW="1524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5275" y="2209800"/>
                        <a:ext cx="3459163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544513" y="2727325"/>
            <a:ext cx="2986087" cy="1563018"/>
          </a:xfrm>
          <a:prstGeom prst="wedgeRoundRectCallout">
            <a:avLst>
              <a:gd name="adj1" fmla="val 6861"/>
              <a:gd name="adj2" fmla="val 1037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50900" y="2809720"/>
            <a:ext cx="34925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Follows from </a:t>
            </a:r>
            <a:endParaRPr lang="en-US" sz="25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56981"/>
              </p:ext>
            </p:extLst>
          </p:nvPr>
        </p:nvGraphicFramePr>
        <p:xfrm>
          <a:off x="966788" y="3246148"/>
          <a:ext cx="23637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2" imgW="1041400" imgH="457200" progId="Equation.3">
                  <p:embed/>
                </p:oleObj>
              </mc:Choice>
              <mc:Fallback>
                <p:oleObj name="Equation" r:id="rId12" imgW="10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66788" y="3246148"/>
                        <a:ext cx="2363787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20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Lower Bounding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Δ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(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n,t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)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748503"/>
            <a:ext cx="8255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We prove: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442824"/>
              </p:ext>
            </p:extLst>
          </p:nvPr>
        </p:nvGraphicFramePr>
        <p:xfrm>
          <a:off x="2482850" y="1552575"/>
          <a:ext cx="29702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4" imgW="1308100" imgH="444500" progId="Equation.3">
                  <p:embed/>
                </p:oleObj>
              </mc:Choice>
              <mc:Fallback>
                <p:oleObj name="Equation" r:id="rId4" imgW="1308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1552575"/>
                        <a:ext cx="2970213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263" y="2687708"/>
            <a:ext cx="6819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Follows from </a:t>
            </a:r>
            <a:r>
              <a:rPr lang="en-US" sz="2500" dirty="0" smtClean="0">
                <a:solidFill>
                  <a:srgbClr val="0000FF"/>
                </a:solidFill>
              </a:rPr>
              <a:t>structure of </a:t>
            </a:r>
            <a:r>
              <a:rPr lang="en-US" sz="2500" dirty="0" err="1" smtClean="0">
                <a:solidFill>
                  <a:srgbClr val="0000FF"/>
                </a:solidFill>
              </a:rPr>
              <a:t>H</a:t>
            </a:r>
            <a:r>
              <a:rPr lang="en-US" sz="2500" baseline="-25000" dirty="0" err="1" smtClean="0">
                <a:solidFill>
                  <a:srgbClr val="0000FF"/>
                </a:solidFill>
              </a:rPr>
              <a:t>n,t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>and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449263" y="3236214"/>
            <a:ext cx="90249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Nachtergaele</a:t>
            </a:r>
            <a:r>
              <a:rPr lang="en-US" sz="2500" dirty="0" smtClean="0">
                <a:solidFill>
                  <a:srgbClr val="000090"/>
                </a:solidFill>
              </a:rPr>
              <a:t> ‘96) </a:t>
            </a:r>
            <a:r>
              <a:rPr lang="en-US" sz="2500" dirty="0" smtClean="0">
                <a:solidFill>
                  <a:srgbClr val="000000"/>
                </a:solidFill>
              </a:rPr>
              <a:t>Suppose there exists </a:t>
            </a:r>
            <a:r>
              <a:rPr lang="en-US" sz="2500" i="1" dirty="0" smtClean="0">
                <a:solidFill>
                  <a:srgbClr val="000000"/>
                </a:solidFill>
              </a:rPr>
              <a:t>l, </a:t>
            </a:r>
            <a:r>
              <a:rPr lang="en-US" sz="2500" i="1" dirty="0" err="1" smtClean="0">
                <a:solidFill>
                  <a:srgbClr val="000000"/>
                </a:solidFill>
              </a:rPr>
              <a:t>n</a:t>
            </a:r>
            <a:r>
              <a:rPr lang="en-US" sz="25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i="1" dirty="0" smtClean="0">
                <a:solidFill>
                  <a:srgbClr val="000000"/>
                </a:solidFill>
              </a:rPr>
              <a:t>, </a:t>
            </a:r>
            <a:r>
              <a:rPr lang="en-US" sz="2500" i="1" dirty="0" err="1" smtClean="0">
                <a:solidFill>
                  <a:srgbClr val="000000"/>
                </a:solidFill>
              </a:rPr>
              <a:t>ε</a:t>
            </a:r>
            <a:r>
              <a:rPr lang="en-US" sz="25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 such that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for all </a:t>
            </a:r>
            <a:r>
              <a:rPr lang="en-US" sz="2500" dirty="0" err="1" smtClean="0">
                <a:solidFill>
                  <a:srgbClr val="000000"/>
                </a:solidFill>
              </a:rPr>
              <a:t>n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 &lt; m &lt; n-1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w</a:t>
            </a:r>
            <a:r>
              <a:rPr lang="en-US" sz="2500" dirty="0" smtClean="0">
                <a:solidFill>
                  <a:srgbClr val="000000"/>
                </a:solidFill>
              </a:rPr>
              <a:t>ith A</a:t>
            </a:r>
            <a:r>
              <a:rPr lang="en-US" sz="2500" baseline="-25000" dirty="0" smtClean="0">
                <a:solidFill>
                  <a:srgbClr val="000000"/>
                </a:solidFill>
              </a:rPr>
              <a:t>1</a:t>
            </a:r>
            <a:r>
              <a:rPr lang="en-US" sz="2500" dirty="0" smtClean="0">
                <a:solidFill>
                  <a:srgbClr val="000000"/>
                </a:solidFill>
              </a:rPr>
              <a:t> := [1, m-l-1], A</a:t>
            </a:r>
            <a:r>
              <a:rPr lang="en-US" sz="2500" baseline="-25000" dirty="0" smtClean="0">
                <a:solidFill>
                  <a:srgbClr val="00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:=[m-l,m-1],B:=m and </a:t>
            </a:r>
            <a:r>
              <a:rPr lang="en-US" sz="2500" dirty="0" err="1" smtClean="0">
                <a:solidFill>
                  <a:srgbClr val="000000"/>
                </a:solidFill>
              </a:rPr>
              <a:t>ε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&lt;l</a:t>
            </a:r>
            <a:r>
              <a:rPr lang="en-US" sz="2500" baseline="30000" dirty="0" smtClean="0">
                <a:solidFill>
                  <a:srgbClr val="000000"/>
                </a:solidFill>
              </a:rPr>
              <a:t>-1/2</a:t>
            </a:r>
            <a:r>
              <a:rPr lang="en-US" sz="2500" dirty="0" smtClean="0">
                <a:solidFill>
                  <a:srgbClr val="000000"/>
                </a:solidFill>
              </a:rPr>
              <a:t>. Then</a:t>
            </a:r>
            <a:endParaRPr 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00846"/>
              </p:ext>
            </p:extLst>
          </p:nvPr>
        </p:nvGraphicFramePr>
        <p:xfrm>
          <a:off x="3102768" y="3913188"/>
          <a:ext cx="52752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Equation" r:id="rId6" imgW="2324100" imgH="292100" progId="Equation.3">
                  <p:embed/>
                </p:oleObj>
              </mc:Choice>
              <mc:Fallback>
                <p:oleObj name="Equation" r:id="rId6" imgW="2324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2768" y="3913188"/>
                        <a:ext cx="527526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643446"/>
              </p:ext>
            </p:extLst>
          </p:nvPr>
        </p:nvGraphicFramePr>
        <p:xfrm>
          <a:off x="2178050" y="5370513"/>
          <a:ext cx="4295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8" imgW="1892300" imgH="622300" progId="Equation.3">
                  <p:embed/>
                </p:oleObj>
              </mc:Choice>
              <mc:Fallback>
                <p:oleObj name="Equation" r:id="rId8" imgW="18923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8050" y="5370513"/>
                        <a:ext cx="4295775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7826" y="3236213"/>
            <a:ext cx="8059737" cy="3543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8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Lower Bounding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Δ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(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baseline="-25000" dirty="0" err="1" smtClean="0">
                <a:solidFill>
                  <a:srgbClr val="3366FF"/>
                </a:solidFill>
                <a:latin typeface="Calibri"/>
                <a:cs typeface="Calibri"/>
              </a:rPr>
              <a:t>n,t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)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1748503"/>
            <a:ext cx="8255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We prove: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67429"/>
              </p:ext>
            </p:extLst>
          </p:nvPr>
        </p:nvGraphicFramePr>
        <p:xfrm>
          <a:off x="2482850" y="1552575"/>
          <a:ext cx="29702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1308100" imgH="444500" progId="Equation.3">
                  <p:embed/>
                </p:oleObj>
              </mc:Choice>
              <mc:Fallback>
                <p:oleObj name="Equation" r:id="rId4" imgW="1308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850" y="1552575"/>
                        <a:ext cx="2970213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9263" y="2687708"/>
            <a:ext cx="6819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Follows from </a:t>
            </a:r>
            <a:r>
              <a:rPr lang="en-US" sz="2500" dirty="0" smtClean="0">
                <a:solidFill>
                  <a:srgbClr val="0000FF"/>
                </a:solidFill>
              </a:rPr>
              <a:t>structure of </a:t>
            </a:r>
            <a:r>
              <a:rPr lang="en-US" sz="2500" dirty="0" err="1" smtClean="0">
                <a:solidFill>
                  <a:srgbClr val="0000FF"/>
                </a:solidFill>
              </a:rPr>
              <a:t>H</a:t>
            </a:r>
            <a:r>
              <a:rPr lang="en-US" sz="2500" baseline="-25000" dirty="0" err="1" smtClean="0">
                <a:solidFill>
                  <a:srgbClr val="0000FF"/>
                </a:solidFill>
              </a:rPr>
              <a:t>n,t</a:t>
            </a:r>
            <a:r>
              <a:rPr lang="en-US" sz="2500" dirty="0" smtClean="0">
                <a:solidFill>
                  <a:srgbClr val="0000FF"/>
                </a:solidFill>
              </a:rPr>
              <a:t> </a:t>
            </a:r>
            <a:r>
              <a:rPr lang="en-US" sz="2500" dirty="0" smtClean="0"/>
              <a:t>and </a:t>
            </a:r>
            <a:endParaRPr lang="en-US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449263" y="3236214"/>
            <a:ext cx="902493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Nachtergaele</a:t>
            </a:r>
            <a:r>
              <a:rPr lang="en-US" sz="2500" dirty="0" smtClean="0">
                <a:solidFill>
                  <a:srgbClr val="000090"/>
                </a:solidFill>
              </a:rPr>
              <a:t> ‘96) </a:t>
            </a:r>
            <a:r>
              <a:rPr lang="en-US" sz="2500" dirty="0" smtClean="0">
                <a:solidFill>
                  <a:srgbClr val="000000"/>
                </a:solidFill>
              </a:rPr>
              <a:t>Suppose there exists </a:t>
            </a:r>
            <a:r>
              <a:rPr lang="en-US" sz="2500" i="1" dirty="0" smtClean="0">
                <a:solidFill>
                  <a:srgbClr val="000000"/>
                </a:solidFill>
              </a:rPr>
              <a:t>l, </a:t>
            </a:r>
            <a:r>
              <a:rPr lang="en-US" sz="2500" i="1" dirty="0" err="1" smtClean="0">
                <a:solidFill>
                  <a:srgbClr val="000000"/>
                </a:solidFill>
              </a:rPr>
              <a:t>n</a:t>
            </a:r>
            <a:r>
              <a:rPr lang="en-US" sz="25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i="1" dirty="0" smtClean="0">
                <a:solidFill>
                  <a:srgbClr val="000000"/>
                </a:solidFill>
              </a:rPr>
              <a:t>, </a:t>
            </a:r>
            <a:r>
              <a:rPr lang="en-US" sz="2500" i="1" dirty="0" err="1" smtClean="0">
                <a:solidFill>
                  <a:srgbClr val="000000"/>
                </a:solidFill>
              </a:rPr>
              <a:t>ε</a:t>
            </a:r>
            <a:r>
              <a:rPr lang="en-US" sz="2500" i="1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 such that</a:t>
            </a: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for all </a:t>
            </a:r>
            <a:r>
              <a:rPr lang="en-US" sz="2500" dirty="0" err="1" smtClean="0">
                <a:solidFill>
                  <a:srgbClr val="000000"/>
                </a:solidFill>
              </a:rPr>
              <a:t>n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 &lt; m &lt; n-1 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w</a:t>
            </a:r>
            <a:r>
              <a:rPr lang="en-US" sz="2500" dirty="0" smtClean="0">
                <a:solidFill>
                  <a:srgbClr val="000000"/>
                </a:solidFill>
              </a:rPr>
              <a:t>ith A</a:t>
            </a:r>
            <a:r>
              <a:rPr lang="en-US" sz="2500" baseline="-25000" dirty="0" smtClean="0">
                <a:solidFill>
                  <a:srgbClr val="000000"/>
                </a:solidFill>
              </a:rPr>
              <a:t>1</a:t>
            </a:r>
            <a:r>
              <a:rPr lang="en-US" sz="2500" dirty="0" smtClean="0">
                <a:solidFill>
                  <a:srgbClr val="000000"/>
                </a:solidFill>
              </a:rPr>
              <a:t> := [1, m-l-1], A</a:t>
            </a:r>
            <a:r>
              <a:rPr lang="en-US" sz="2500" baseline="-25000" dirty="0" smtClean="0">
                <a:solidFill>
                  <a:srgbClr val="000000"/>
                </a:solidFill>
              </a:rPr>
              <a:t>2</a:t>
            </a:r>
            <a:r>
              <a:rPr lang="en-US" sz="2500" dirty="0" smtClean="0">
                <a:solidFill>
                  <a:srgbClr val="000000"/>
                </a:solidFill>
              </a:rPr>
              <a:t>:=[m-l,m-1],B:=m and </a:t>
            </a:r>
            <a:r>
              <a:rPr lang="en-US" sz="2500" dirty="0" err="1" smtClean="0">
                <a:solidFill>
                  <a:srgbClr val="000000"/>
                </a:solidFill>
              </a:rPr>
              <a:t>ε</a:t>
            </a:r>
            <a:r>
              <a:rPr lang="en-US" sz="2500" baseline="-25000" dirty="0" err="1" smtClean="0">
                <a:solidFill>
                  <a:srgbClr val="000000"/>
                </a:solidFill>
              </a:rPr>
              <a:t>l</a:t>
            </a:r>
            <a:r>
              <a:rPr lang="en-US" sz="2500" dirty="0" smtClean="0">
                <a:solidFill>
                  <a:srgbClr val="000000"/>
                </a:solidFill>
              </a:rPr>
              <a:t>&lt;l</a:t>
            </a:r>
            <a:r>
              <a:rPr lang="en-US" sz="2500" baseline="30000" dirty="0" smtClean="0">
                <a:solidFill>
                  <a:srgbClr val="000000"/>
                </a:solidFill>
              </a:rPr>
              <a:t>-1/2</a:t>
            </a:r>
            <a:r>
              <a:rPr lang="en-US" sz="2500" dirty="0" smtClean="0">
                <a:solidFill>
                  <a:srgbClr val="000000"/>
                </a:solidFill>
              </a:rPr>
              <a:t>. Then</a:t>
            </a:r>
            <a:endParaRPr 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82903"/>
              </p:ext>
            </p:extLst>
          </p:nvPr>
        </p:nvGraphicFramePr>
        <p:xfrm>
          <a:off x="3102768" y="3913188"/>
          <a:ext cx="52752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6" imgW="2324100" imgH="292100" progId="Equation.3">
                  <p:embed/>
                </p:oleObj>
              </mc:Choice>
              <mc:Fallback>
                <p:oleObj name="Equation" r:id="rId6" imgW="23241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2768" y="3913188"/>
                        <a:ext cx="5275263" cy="661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379511"/>
              </p:ext>
            </p:extLst>
          </p:nvPr>
        </p:nvGraphicFramePr>
        <p:xfrm>
          <a:off x="2178050" y="5370513"/>
          <a:ext cx="4295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8" imgW="1892300" imgH="622300" progId="Equation.3">
                  <p:embed/>
                </p:oleObj>
              </mc:Choice>
              <mc:Fallback>
                <p:oleObj name="Equation" r:id="rId8" imgW="18923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78050" y="5370513"/>
                        <a:ext cx="4295775" cy="140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7826" y="3236213"/>
            <a:ext cx="8059737" cy="354399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041400" y="2560638"/>
            <a:ext cx="7397751" cy="1223962"/>
          </a:xfrm>
          <a:prstGeom prst="wedgeRoundRectCallout">
            <a:avLst>
              <a:gd name="adj1" fmla="val 3359"/>
              <a:gd name="adj2" fmla="val -807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35100" y="2687708"/>
            <a:ext cx="6942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Want to lower bound by </a:t>
            </a:r>
            <a:r>
              <a:rPr lang="en-US" sz="2500" dirty="0" smtClean="0">
                <a:solidFill>
                  <a:srgbClr val="FF0000"/>
                </a:solidFill>
              </a:rPr>
              <a:t>O(t</a:t>
            </a:r>
            <a:r>
              <a:rPr lang="en-US" sz="2500" baseline="30000" dirty="0" smtClean="0">
                <a:solidFill>
                  <a:srgbClr val="FF0000"/>
                </a:solidFill>
              </a:rPr>
              <a:t>-4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/>
              <a:t>, </a:t>
            </a:r>
            <a:r>
              <a:rPr lang="en-US" sz="2500" dirty="0"/>
              <a:t>a</a:t>
            </a:r>
            <a:r>
              <a:rPr lang="en-US" sz="2500" dirty="0" smtClean="0"/>
              <a:t>n </a:t>
            </a:r>
            <a:r>
              <a:rPr lang="en-US" sz="2500" dirty="0" smtClean="0">
                <a:solidFill>
                  <a:srgbClr val="FF0000"/>
                </a:solidFill>
              </a:rPr>
              <a:t>exponential small </a:t>
            </a:r>
            <a:r>
              <a:rPr lang="en-US" sz="2500" dirty="0" smtClean="0"/>
              <a:t>bound in the size of the chain (i.e. in </a:t>
            </a:r>
            <a:r>
              <a:rPr lang="en-US" sz="2500" dirty="0" smtClean="0">
                <a:solidFill>
                  <a:srgbClr val="FF0000"/>
                </a:solidFill>
              </a:rPr>
              <a:t>2log(t)</a:t>
            </a:r>
            <a:r>
              <a:rPr lang="en-US" sz="2500" dirty="0" smtClean="0"/>
              <a:t>)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8877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Exponentially Small Bound to Spectral Gap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75" y="3236098"/>
            <a:ext cx="8255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1.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87375" y="4097872"/>
            <a:ext cx="6819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Wasserstein distance:</a:t>
            </a:r>
            <a:endParaRPr lang="en-US" sz="25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40978"/>
              </p:ext>
            </p:extLst>
          </p:nvPr>
        </p:nvGraphicFramePr>
        <p:xfrm>
          <a:off x="727075" y="4574926"/>
          <a:ext cx="8169275" cy="62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4" imgW="3975100" imgH="304800" progId="Equation.3">
                  <p:embed/>
                </p:oleObj>
              </mc:Choice>
              <mc:Fallback>
                <p:oleObj name="Equation" r:id="rId4" imgW="3975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075" y="4574926"/>
                        <a:ext cx="8169275" cy="62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703035"/>
              </p:ext>
            </p:extLst>
          </p:nvPr>
        </p:nvGraphicFramePr>
        <p:xfrm>
          <a:off x="1260475" y="5295900"/>
          <a:ext cx="514508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6" imgW="2247900" imgH="393700" progId="Equation.3">
                  <p:embed/>
                </p:oleObj>
              </mc:Choice>
              <mc:Fallback>
                <p:oleObj name="Equation" r:id="rId6" imgW="224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0475" y="5295900"/>
                        <a:ext cx="5145088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75" y="5545962"/>
            <a:ext cx="3286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0090"/>
                </a:solidFill>
              </a:rPr>
              <a:t>2</a:t>
            </a:r>
            <a:r>
              <a:rPr lang="en-US" sz="2500" dirty="0" smtClean="0">
                <a:solidFill>
                  <a:srgbClr val="000090"/>
                </a:solidFill>
              </a:rPr>
              <a:t>. </a:t>
            </a:r>
            <a:endParaRPr lang="en-US" sz="2500" dirty="0">
              <a:solidFill>
                <a:srgbClr val="00009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07060"/>
              </p:ext>
            </p:extLst>
          </p:nvPr>
        </p:nvGraphicFramePr>
        <p:xfrm>
          <a:off x="1044575" y="2884488"/>
          <a:ext cx="48164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8" imgW="2120900" imgH="482600" progId="Equation.3">
                  <p:embed/>
                </p:oleObj>
              </mc:Choice>
              <mc:Fallback>
                <p:oleObj name="Equation" r:id="rId8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4575" y="2884488"/>
                        <a:ext cx="481647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7375" y="2133600"/>
            <a:ext cx="45561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rgbClr val="008000"/>
                </a:solidFill>
              </a:rPr>
              <a:t>Follows</a:t>
            </a:r>
            <a:r>
              <a:rPr lang="en-US" sz="3100" dirty="0" smtClean="0"/>
              <a:t> from two relations:</a:t>
            </a:r>
            <a:endParaRPr lang="en-US" sz="3100" dirty="0"/>
          </a:p>
        </p:txBody>
      </p:sp>
      <p:sp>
        <p:nvSpPr>
          <p:cNvPr id="16" name="Rectangle 15"/>
          <p:cNvSpPr/>
          <p:nvPr/>
        </p:nvSpPr>
        <p:spPr>
          <a:xfrm>
            <a:off x="574675" y="2884488"/>
            <a:ext cx="6130925" cy="116695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4675" y="5295900"/>
            <a:ext cx="6130925" cy="10541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9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Bounding Convergence with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Path Coupling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375" y="1838047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Key result </a:t>
            </a:r>
            <a:r>
              <a:rPr lang="en-US" sz="2500" dirty="0" smtClean="0"/>
              <a:t>to </a:t>
            </a:r>
            <a:r>
              <a:rPr lang="en-US" sz="2500" dirty="0" smtClean="0"/>
              <a:t>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relation</a:t>
            </a:r>
            <a:r>
              <a:rPr lang="en-US" sz="2500" dirty="0" smtClean="0"/>
              <a:t>: </a:t>
            </a:r>
            <a:r>
              <a:rPr lang="en-US" sz="2500" dirty="0" smtClean="0"/>
              <a:t>Extension to the unitary group of </a:t>
            </a:r>
            <a:r>
              <a:rPr lang="en-US" sz="2500" dirty="0" err="1" smtClean="0"/>
              <a:t>Bubley</a:t>
            </a:r>
            <a:r>
              <a:rPr lang="en-US" sz="2500" dirty="0" smtClean="0"/>
              <a:t> and Dyer </a:t>
            </a:r>
            <a:r>
              <a:rPr lang="en-US" sz="2500" dirty="0" smtClean="0">
                <a:solidFill>
                  <a:srgbClr val="000090"/>
                </a:solidFill>
              </a:rPr>
              <a:t>path coupling</a:t>
            </a:r>
          </a:p>
          <a:p>
            <a:endParaRPr lang="en-US" sz="1000" dirty="0"/>
          </a:p>
          <a:p>
            <a:r>
              <a:rPr lang="en-US" sz="2500" dirty="0" smtClean="0"/>
              <a:t>Let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(Oliveira ‘07)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err="1" smtClean="0">
                <a:solidFill>
                  <a:srgbClr val="000000"/>
                </a:solidFill>
              </a:rPr>
              <a:t>ν</a:t>
            </a:r>
            <a:r>
              <a:rPr lang="en-US" sz="2500" dirty="0" smtClean="0">
                <a:solidFill>
                  <a:srgbClr val="000000"/>
                </a:solidFill>
              </a:rPr>
              <a:t> be a measure in U(d)  </a:t>
            </a:r>
            <a:r>
              <a:rPr lang="en-US" sz="2500" dirty="0" err="1" smtClean="0">
                <a:solidFill>
                  <a:srgbClr val="000000"/>
                </a:solidFill>
              </a:rPr>
              <a:t>s.t.</a:t>
            </a:r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Then  </a:t>
            </a:r>
            <a:endParaRPr 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406319"/>
              </p:ext>
            </p:extLst>
          </p:nvPr>
        </p:nvGraphicFramePr>
        <p:xfrm>
          <a:off x="1152525" y="2762250"/>
          <a:ext cx="7099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4" imgW="3454400" imgH="279400" progId="Equation.3">
                  <p:embed/>
                </p:oleObj>
              </mc:Choice>
              <mc:Fallback>
                <p:oleObj name="Equation" r:id="rId4" imgW="3454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2525" y="2762250"/>
                        <a:ext cx="70993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67603"/>
              </p:ext>
            </p:extLst>
          </p:nvPr>
        </p:nvGraphicFramePr>
        <p:xfrm>
          <a:off x="1254125" y="4346324"/>
          <a:ext cx="644683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6" imgW="3136900" imgH="546100" progId="Equation.3">
                  <p:embed/>
                </p:oleObj>
              </mc:Choice>
              <mc:Fallback>
                <p:oleObj name="Equation" r:id="rId6" imgW="3136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4125" y="4346324"/>
                        <a:ext cx="6446837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95683"/>
              </p:ext>
            </p:extLst>
          </p:nvPr>
        </p:nvGraphicFramePr>
        <p:xfrm>
          <a:off x="2127249" y="5711824"/>
          <a:ext cx="4679951" cy="51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Equation" r:id="rId8" imgW="1854200" imgH="203200" progId="Equation.3">
                  <p:embed/>
                </p:oleObj>
              </mc:Choice>
              <mc:Fallback>
                <p:oleObj name="Equation" r:id="rId8" imgW="185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7249" y="5711824"/>
                        <a:ext cx="4679951" cy="51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82600" y="3594100"/>
            <a:ext cx="7769225" cy="29377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Bounding Convergence with </a:t>
            </a:r>
          </a:p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Path Coupling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375" y="1838047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Key result </a:t>
            </a:r>
            <a:r>
              <a:rPr lang="en-US" sz="2500" dirty="0" smtClean="0"/>
              <a:t>to </a:t>
            </a:r>
            <a:r>
              <a:rPr lang="en-US" sz="2500" dirty="0" smtClean="0"/>
              <a:t>2</a:t>
            </a:r>
            <a:r>
              <a:rPr lang="en-US" sz="2500" baseline="30000" dirty="0" smtClean="0"/>
              <a:t>nd</a:t>
            </a:r>
            <a:r>
              <a:rPr lang="en-US" sz="2500" dirty="0" smtClean="0"/>
              <a:t> relation</a:t>
            </a:r>
            <a:r>
              <a:rPr lang="en-US" sz="2500" dirty="0" smtClean="0"/>
              <a:t>: </a:t>
            </a:r>
            <a:r>
              <a:rPr lang="en-US" sz="2500" dirty="0" smtClean="0"/>
              <a:t>Extension to the unitary group of </a:t>
            </a:r>
            <a:r>
              <a:rPr lang="en-US" sz="2500" dirty="0" err="1" smtClean="0"/>
              <a:t>Bubley</a:t>
            </a:r>
            <a:r>
              <a:rPr lang="en-US" sz="2500" dirty="0" smtClean="0"/>
              <a:t> and Dyer </a:t>
            </a:r>
            <a:r>
              <a:rPr lang="en-US" sz="2500" dirty="0" smtClean="0">
                <a:solidFill>
                  <a:srgbClr val="000090"/>
                </a:solidFill>
              </a:rPr>
              <a:t>path coupling</a:t>
            </a:r>
          </a:p>
          <a:p>
            <a:endParaRPr lang="en-US" sz="1000" dirty="0"/>
          </a:p>
          <a:p>
            <a:r>
              <a:rPr lang="en-US" sz="2500" dirty="0" smtClean="0"/>
              <a:t>Let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(Oliveira ‘07) </a:t>
            </a:r>
            <a:r>
              <a:rPr lang="en-US" sz="2500" dirty="0" smtClean="0">
                <a:solidFill>
                  <a:srgbClr val="000000"/>
                </a:solidFill>
              </a:rPr>
              <a:t>Let </a:t>
            </a:r>
            <a:r>
              <a:rPr lang="en-US" sz="2500" dirty="0" err="1" smtClean="0">
                <a:solidFill>
                  <a:srgbClr val="000000"/>
                </a:solidFill>
              </a:rPr>
              <a:t>ν</a:t>
            </a:r>
            <a:r>
              <a:rPr lang="en-US" sz="2500" dirty="0" smtClean="0">
                <a:solidFill>
                  <a:srgbClr val="000000"/>
                </a:solidFill>
              </a:rPr>
              <a:t> be a measure in U(d)  </a:t>
            </a:r>
            <a:r>
              <a:rPr lang="en-US" sz="2500" dirty="0" err="1" smtClean="0">
                <a:solidFill>
                  <a:srgbClr val="000000"/>
                </a:solidFill>
              </a:rPr>
              <a:t>s.t.</a:t>
            </a:r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 smtClean="0">
              <a:solidFill>
                <a:srgbClr val="000000"/>
              </a:solidFill>
            </a:endParaRPr>
          </a:p>
          <a:p>
            <a:endParaRPr lang="en-US" sz="2500" dirty="0">
              <a:solidFill>
                <a:srgbClr val="000000"/>
              </a:solidFill>
            </a:endParaRPr>
          </a:p>
          <a:p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Then  </a:t>
            </a:r>
            <a:endParaRPr lang="en-US" sz="2500" dirty="0">
              <a:solidFill>
                <a:srgbClr val="00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006252"/>
              </p:ext>
            </p:extLst>
          </p:nvPr>
        </p:nvGraphicFramePr>
        <p:xfrm>
          <a:off x="1152525" y="2762250"/>
          <a:ext cx="70993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4" imgW="3454400" imgH="279400" progId="Equation.3">
                  <p:embed/>
                </p:oleObj>
              </mc:Choice>
              <mc:Fallback>
                <p:oleObj name="Equation" r:id="rId4" imgW="3454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2525" y="2762250"/>
                        <a:ext cx="70993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93457"/>
              </p:ext>
            </p:extLst>
          </p:nvPr>
        </p:nvGraphicFramePr>
        <p:xfrm>
          <a:off x="1254125" y="4346324"/>
          <a:ext cx="6446837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6" imgW="3136900" imgH="546100" progId="Equation.3">
                  <p:embed/>
                </p:oleObj>
              </mc:Choice>
              <mc:Fallback>
                <p:oleObj name="Equation" r:id="rId6" imgW="31369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4125" y="4346324"/>
                        <a:ext cx="6446837" cy="112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718960"/>
              </p:ext>
            </p:extLst>
          </p:nvPr>
        </p:nvGraphicFramePr>
        <p:xfrm>
          <a:off x="2127249" y="5711824"/>
          <a:ext cx="4679951" cy="512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8" imgW="1854200" imgH="203200" progId="Equation.3">
                  <p:embed/>
                </p:oleObj>
              </mc:Choice>
              <mc:Fallback>
                <p:oleObj name="Equation" r:id="rId8" imgW="185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7249" y="5711824"/>
                        <a:ext cx="4679951" cy="512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82600" y="3594100"/>
            <a:ext cx="7769225" cy="29377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159764" y="1748503"/>
            <a:ext cx="8476236" cy="1464597"/>
          </a:xfrm>
          <a:prstGeom prst="wedgeRoundRectCallout">
            <a:avLst>
              <a:gd name="adj1" fmla="val -7976"/>
              <a:gd name="adj2" fmla="val 888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375" y="2070100"/>
            <a:ext cx="6829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Must consider coupling in </a:t>
            </a:r>
            <a:r>
              <a:rPr lang="en-US" sz="2500" dirty="0" smtClean="0">
                <a:solidFill>
                  <a:srgbClr val="FF0000"/>
                </a:solidFill>
              </a:rPr>
              <a:t>n</a:t>
            </a:r>
            <a:r>
              <a:rPr lang="en-US" sz="2500" dirty="0" smtClean="0"/>
              <a:t> steps of the walk to get non trivial contraction (see paper for details)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4640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Summary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" y="1748503"/>
            <a:ext cx="79121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Õ</a:t>
            </a:r>
            <a:r>
              <a:rPr lang="en-US" sz="2500" dirty="0">
                <a:solidFill>
                  <a:srgbClr val="FF0000"/>
                </a:solidFill>
              </a:rPr>
              <a:t>(n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t</a:t>
            </a:r>
            <a:r>
              <a:rPr lang="en-US" sz="2500" baseline="30000" dirty="0">
                <a:solidFill>
                  <a:srgbClr val="FF0000"/>
                </a:solidFill>
              </a:rPr>
              <a:t>5</a:t>
            </a:r>
            <a:r>
              <a:rPr lang="en-US" sz="2500" dirty="0">
                <a:solidFill>
                  <a:srgbClr val="FF0000"/>
                </a:solidFill>
              </a:rPr>
              <a:t>log(1/</a:t>
            </a:r>
            <a:r>
              <a:rPr lang="en-US" sz="2500" dirty="0" err="1">
                <a:solidFill>
                  <a:srgbClr val="FF0000"/>
                </a:solidFill>
              </a:rPr>
              <a:t>ε</a:t>
            </a:r>
            <a:r>
              <a:rPr lang="en-US" sz="2500" dirty="0">
                <a:solidFill>
                  <a:srgbClr val="FF0000"/>
                </a:solidFill>
              </a:rPr>
              <a:t>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local random circuits are </a:t>
            </a:r>
            <a:r>
              <a:rPr lang="en-US" sz="2500" dirty="0" err="1" smtClean="0">
                <a:solidFill>
                  <a:srgbClr val="FF0000"/>
                </a:solidFill>
              </a:rPr>
              <a:t>ε</a:t>
            </a:r>
            <a:r>
              <a:rPr lang="en-US" sz="2500" dirty="0" smtClean="0"/>
              <a:t>-approximate 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unitary </a:t>
            </a:r>
            <a:r>
              <a:rPr lang="en-US" sz="25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/>
              <a:t>-designs</a:t>
            </a:r>
          </a:p>
          <a:p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 Most states of size </a:t>
            </a:r>
            <a:r>
              <a:rPr lang="en-US" sz="2500" dirty="0" err="1" smtClean="0">
                <a:solidFill>
                  <a:srgbClr val="FF0000"/>
                </a:solidFill>
              </a:rPr>
              <a:t>n</a:t>
            </a:r>
            <a:r>
              <a:rPr lang="en-US" sz="2500" baseline="30000" dirty="0" err="1" smtClean="0">
                <a:solidFill>
                  <a:srgbClr val="FF0000"/>
                </a:solidFill>
              </a:rPr>
              <a:t>k</a:t>
            </a:r>
            <a:r>
              <a:rPr lang="en-US" sz="2500" baseline="30000" dirty="0" smtClean="0"/>
              <a:t> </a:t>
            </a:r>
            <a:r>
              <a:rPr lang="en-US" sz="2500" dirty="0" smtClean="0"/>
              <a:t>is indistinguishable from maximally    </a:t>
            </a:r>
          </a:p>
          <a:p>
            <a:r>
              <a:rPr lang="en-US" sz="2500" dirty="0" smtClean="0"/>
              <a:t>      mixed by all circuits of size 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baseline="30000" dirty="0">
                <a:solidFill>
                  <a:srgbClr val="FF0000"/>
                </a:solidFill>
              </a:rPr>
              <a:t>(k+4)/</a:t>
            </a:r>
            <a:r>
              <a:rPr lang="en-US" sz="2500" baseline="30000" dirty="0" smtClean="0">
                <a:solidFill>
                  <a:srgbClr val="FF0000"/>
                </a:solidFill>
              </a:rPr>
              <a:t>6</a:t>
            </a:r>
          </a:p>
          <a:p>
            <a:endParaRPr lang="en-US" sz="1200" baseline="30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 Proof is based on </a:t>
            </a:r>
          </a:p>
          <a:p>
            <a:pPr marL="342900" indent="-342900">
              <a:buFont typeface="Arial"/>
              <a:buChar char="•"/>
            </a:pPr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 err="1" smtClean="0">
                <a:solidFill>
                  <a:srgbClr val="FF0000"/>
                </a:solidFill>
              </a:rPr>
              <a:t>i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  <a:r>
              <a:rPr lang="en-US" sz="2500" dirty="0" smtClean="0">
                <a:solidFill>
                  <a:srgbClr val="000000"/>
                </a:solidFill>
              </a:rPr>
              <a:t> connection to spectral gap </a:t>
            </a:r>
            <a:r>
              <a:rPr lang="en-US" sz="2500" dirty="0" smtClean="0">
                <a:solidFill>
                  <a:srgbClr val="000090"/>
                </a:solidFill>
              </a:rPr>
              <a:t>local Hamiltonian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</a:t>
            </a:r>
            <a:r>
              <a:rPr lang="en-US" sz="2500" dirty="0" smtClean="0">
                <a:solidFill>
                  <a:srgbClr val="FF0000"/>
                </a:solidFill>
              </a:rPr>
              <a:t>(ii) </a:t>
            </a:r>
            <a:r>
              <a:rPr lang="en-US" sz="2500" dirty="0" smtClean="0">
                <a:solidFill>
                  <a:srgbClr val="000000"/>
                </a:solidFill>
              </a:rPr>
              <a:t>approximate </a:t>
            </a:r>
            <a:r>
              <a:rPr lang="en-US" sz="2500" dirty="0" err="1" smtClean="0">
                <a:solidFill>
                  <a:srgbClr val="000090"/>
                </a:solidFill>
              </a:rPr>
              <a:t>orthogonality</a:t>
            </a:r>
            <a:r>
              <a:rPr lang="en-US" sz="2500" dirty="0" smtClean="0">
                <a:solidFill>
                  <a:srgbClr val="000090"/>
                </a:solidFill>
              </a:rPr>
              <a:t> of permutation</a:t>
            </a:r>
            <a:r>
              <a:rPr lang="en-US" sz="2500" dirty="0" smtClean="0">
                <a:solidFill>
                  <a:srgbClr val="000000"/>
                </a:solidFill>
              </a:rPr>
              <a:t> matrices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</a:t>
            </a:r>
            <a:r>
              <a:rPr lang="en-US" sz="2500" dirty="0" smtClean="0">
                <a:solidFill>
                  <a:srgbClr val="FF0000"/>
                </a:solidFill>
              </a:rPr>
              <a:t> (iii) </a:t>
            </a:r>
            <a:r>
              <a:rPr lang="en-US" sz="2500" dirty="0" smtClean="0">
                <a:solidFill>
                  <a:srgbClr val="000090"/>
                </a:solidFill>
              </a:rPr>
              <a:t>path coupling </a:t>
            </a:r>
            <a:r>
              <a:rPr lang="en-US" sz="2500" dirty="0" smtClean="0">
                <a:solidFill>
                  <a:srgbClr val="000000"/>
                </a:solidFill>
              </a:rPr>
              <a:t>for the unitary group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 Another application </a:t>
            </a:r>
            <a:r>
              <a:rPr lang="en-US" sz="2500" dirty="0" smtClean="0">
                <a:solidFill>
                  <a:srgbClr val="000000"/>
                </a:solidFill>
              </a:rPr>
              <a:t>to </a:t>
            </a:r>
            <a:r>
              <a:rPr lang="en-US" sz="2500" dirty="0" smtClean="0">
                <a:solidFill>
                  <a:srgbClr val="000000"/>
                </a:solidFill>
              </a:rPr>
              <a:t>fast equilibration of quantum systems by unitary dynamics with an environment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2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Applications of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Haar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GB" sz="4800" b="1" dirty="0" err="1" smtClean="0">
                <a:solidFill>
                  <a:srgbClr val="3366FF"/>
                </a:solidFill>
                <a:latin typeface="Calibri"/>
                <a:cs typeface="Calibri"/>
              </a:rPr>
              <a:t>Unitaries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763" y="1984441"/>
            <a:ext cx="95081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x-none" sz="2500" dirty="0" smtClean="0">
                <a:solidFill>
                  <a:srgbClr val="000090"/>
                </a:solidFill>
              </a:rPr>
              <a:t>Hayden, Leung, Winter ‘04</a:t>
            </a:r>
            <a:r>
              <a:rPr lang="en-US" sz="2500" dirty="0" smtClean="0">
                <a:solidFill>
                  <a:srgbClr val="000090"/>
                </a:solidFill>
              </a:rPr>
              <a:t>) </a:t>
            </a:r>
            <a:r>
              <a:rPr lang="en-US" sz="2500" dirty="0" smtClean="0"/>
              <a:t>Create </a:t>
            </a:r>
            <a:r>
              <a:rPr lang="en-US" sz="2500" dirty="0" smtClean="0">
                <a:solidFill>
                  <a:srgbClr val="FF0000"/>
                </a:solidFill>
              </a:rPr>
              <a:t>entangled states </a:t>
            </a:r>
            <a:r>
              <a:rPr lang="en-US" sz="2500" dirty="0" smtClean="0"/>
              <a:t>with </a:t>
            </a:r>
            <a:r>
              <a:rPr lang="en-US" sz="2500" dirty="0" smtClean="0">
                <a:solidFill>
                  <a:srgbClr val="FF0000"/>
                </a:solidFill>
              </a:rPr>
              <a:t>extreme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en-US" sz="2500" dirty="0" smtClean="0">
                <a:solidFill>
                  <a:srgbClr val="FF0000"/>
                </a:solidFill>
              </a:rPr>
              <a:t>properties</a:t>
            </a:r>
          </a:p>
          <a:p>
            <a:endParaRPr lang="en-US" sz="2500" dirty="0">
              <a:solidFill>
                <a:srgbClr val="FF0000"/>
              </a:solidFill>
            </a:endParaRPr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x-none" sz="2500" dirty="0">
                <a:solidFill>
                  <a:srgbClr val="000090"/>
                </a:solidFill>
              </a:rPr>
              <a:t>Emerson et al ‘04</a:t>
            </a:r>
            <a:r>
              <a:rPr lang="en-US" sz="2500" dirty="0">
                <a:solidFill>
                  <a:srgbClr val="000090"/>
                </a:solidFill>
              </a:rPr>
              <a:t>)  </a:t>
            </a:r>
            <a:r>
              <a:rPr lang="en-US" sz="2500" dirty="0">
                <a:solidFill>
                  <a:srgbClr val="FF0000"/>
                </a:solidFill>
              </a:rPr>
              <a:t>Process </a:t>
            </a:r>
            <a:r>
              <a:rPr lang="en-US" sz="2500" dirty="0" smtClean="0">
                <a:solidFill>
                  <a:srgbClr val="FF0000"/>
                </a:solidFill>
              </a:rPr>
              <a:t>tomography</a:t>
            </a:r>
            <a:endParaRPr lang="en-US" sz="2500" dirty="0">
              <a:solidFill>
                <a:srgbClr val="000000"/>
              </a:solidFill>
            </a:endParaRPr>
          </a:p>
          <a:p>
            <a:endParaRPr lang="en-US" sz="2500" dirty="0"/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x-none" sz="2500" dirty="0">
                <a:solidFill>
                  <a:srgbClr val="000090"/>
                </a:solidFill>
              </a:rPr>
              <a:t>Hayden et al ‘04</a:t>
            </a:r>
            <a:r>
              <a:rPr lang="en-US" sz="2500" dirty="0">
                <a:solidFill>
                  <a:srgbClr val="000090"/>
                </a:solidFill>
              </a:rPr>
              <a:t>) </a:t>
            </a:r>
            <a:r>
              <a:rPr lang="en-US" sz="2500" dirty="0">
                <a:solidFill>
                  <a:srgbClr val="FF0000"/>
                </a:solidFill>
              </a:rPr>
              <a:t>Quantum </a:t>
            </a:r>
            <a:r>
              <a:rPr lang="en-US" sz="2500" dirty="0" smtClean="0">
                <a:solidFill>
                  <a:srgbClr val="FF0000"/>
                </a:solidFill>
              </a:rPr>
              <a:t>data hiding </a:t>
            </a:r>
            <a:r>
              <a:rPr lang="en-US" sz="2500" dirty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information locking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x-none" sz="2500" dirty="0" smtClean="0">
                <a:solidFill>
                  <a:srgbClr val="000090"/>
                </a:solidFill>
              </a:rPr>
              <a:t>Sen ‘05</a:t>
            </a:r>
            <a:r>
              <a:rPr lang="en-US" sz="2500" dirty="0" smtClean="0">
                <a:solidFill>
                  <a:srgbClr val="000090"/>
                </a:solidFill>
              </a:rPr>
              <a:t>) </a:t>
            </a:r>
            <a:r>
              <a:rPr lang="en-US" sz="2500" dirty="0" smtClean="0">
                <a:solidFill>
                  <a:srgbClr val="FF0000"/>
                </a:solidFill>
              </a:rPr>
              <a:t>State distinguishability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500" dirty="0" smtClean="0"/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en-US" sz="2500" dirty="0" err="1">
                <a:solidFill>
                  <a:srgbClr val="000090"/>
                </a:solidFill>
              </a:rPr>
              <a:t>Abeyesinghe</a:t>
            </a:r>
            <a:r>
              <a:rPr lang="en-US" sz="2500" dirty="0">
                <a:solidFill>
                  <a:srgbClr val="000090"/>
                </a:solidFill>
              </a:rPr>
              <a:t> ‘06) </a:t>
            </a:r>
            <a:r>
              <a:rPr lang="en-US" sz="2500" dirty="0" smtClean="0"/>
              <a:t>Encode for </a:t>
            </a:r>
            <a:r>
              <a:rPr lang="en-US" sz="2500" dirty="0" smtClean="0">
                <a:solidFill>
                  <a:srgbClr val="FF0000"/>
                </a:solidFill>
              </a:rPr>
              <a:t>transmission</a:t>
            </a:r>
            <a:r>
              <a:rPr lang="en-US" sz="2500" dirty="0" smtClean="0"/>
              <a:t> of quantum information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2500" dirty="0" smtClean="0"/>
              <a:t>through a quantum channe</a:t>
            </a:r>
            <a:r>
              <a:rPr lang="en-US" sz="2500" dirty="0" smtClean="0">
                <a:solidFill>
                  <a:srgbClr val="000000"/>
                </a:solidFill>
              </a:rPr>
              <a:t>l, </a:t>
            </a:r>
            <a:r>
              <a:rPr lang="en-US" sz="2500" dirty="0" smtClean="0">
                <a:solidFill>
                  <a:srgbClr val="FF0000"/>
                </a:solidFill>
              </a:rPr>
              <a:t>state merging</a:t>
            </a:r>
            <a:r>
              <a:rPr lang="en-US" sz="2500" dirty="0" smtClean="0"/>
              <a:t>, 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                                 mother protocol</a:t>
            </a:r>
            <a:r>
              <a:rPr lang="en-US" sz="2500" dirty="0" smtClean="0">
                <a:solidFill>
                  <a:srgbClr val="000000"/>
                </a:solidFill>
              </a:rPr>
              <a:t>, …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05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Open Questions</a:t>
            </a:r>
            <a:endParaRPr lang="en-GB" sz="4000" i="1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500" y="1748503"/>
            <a:ext cx="79121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 Is </a:t>
            </a:r>
            <a:r>
              <a:rPr lang="en-US" sz="2500" dirty="0" err="1" smtClean="0">
                <a:solidFill>
                  <a:srgbClr val="FF0000"/>
                </a:solidFill>
              </a:rPr>
              <a:t>Õ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n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>
                <a:solidFill>
                  <a:srgbClr val="FF0000"/>
                </a:solidFill>
              </a:rPr>
              <a:t>t</a:t>
            </a:r>
            <a:r>
              <a:rPr lang="en-US" sz="2500" baseline="30000" dirty="0">
                <a:solidFill>
                  <a:srgbClr val="FF0000"/>
                </a:solidFill>
              </a:rPr>
              <a:t>5</a:t>
            </a:r>
            <a:r>
              <a:rPr lang="en-US" sz="2500" dirty="0">
                <a:solidFill>
                  <a:srgbClr val="FF0000"/>
                </a:solidFill>
              </a:rPr>
              <a:t>log(1/</a:t>
            </a:r>
            <a:r>
              <a:rPr lang="en-US" sz="2500" dirty="0" err="1">
                <a:solidFill>
                  <a:srgbClr val="FF0000"/>
                </a:solidFill>
              </a:rPr>
              <a:t>ε</a:t>
            </a:r>
            <a:r>
              <a:rPr lang="en-US" sz="2500" dirty="0">
                <a:solidFill>
                  <a:srgbClr val="FF0000"/>
                </a:solidFill>
              </a:rPr>
              <a:t>)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tight?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Can we prove that </a:t>
            </a:r>
            <a:r>
              <a:rPr lang="en-US" sz="2500" dirty="0" smtClean="0">
                <a:solidFill>
                  <a:srgbClr val="FF0000"/>
                </a:solidFill>
              </a:rPr>
              <a:t>constant depth</a:t>
            </a:r>
            <a:r>
              <a:rPr lang="en-US" sz="2500" dirty="0" smtClean="0">
                <a:solidFill>
                  <a:srgbClr val="000000"/>
                </a:solidFill>
              </a:rPr>
              <a:t> random circuits are approximate </a:t>
            </a:r>
            <a:r>
              <a:rPr lang="en-US" sz="2500" dirty="0" smtClean="0"/>
              <a:t>unitary t-</a:t>
            </a:r>
            <a:r>
              <a:rPr lang="en-US" sz="2500" dirty="0" smtClean="0">
                <a:solidFill>
                  <a:srgbClr val="000000"/>
                </a:solidFill>
              </a:rPr>
              <a:t>designs?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(we can show they form a t-tensor product </a:t>
            </a:r>
            <a:r>
              <a:rPr lang="en-US" sz="2500" dirty="0" smtClean="0">
                <a:solidFill>
                  <a:srgbClr val="000000"/>
                </a:solidFill>
              </a:rPr>
              <a:t>expander;</a:t>
            </a:r>
            <a:endParaRPr lang="en-US" sz="2500" dirty="0" smtClean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proof uses the </a:t>
            </a:r>
            <a:r>
              <a:rPr lang="en-US" sz="2500" dirty="0" smtClean="0">
                <a:solidFill>
                  <a:srgbClr val="3A793E"/>
                </a:solidFill>
              </a:rPr>
              <a:t>detectability lemma </a:t>
            </a:r>
            <a:r>
              <a:rPr lang="en-US" sz="2500" dirty="0" smtClean="0">
                <a:solidFill>
                  <a:srgbClr val="000000"/>
                </a:solidFill>
              </a:rPr>
              <a:t>of </a:t>
            </a:r>
            <a:r>
              <a:rPr lang="en-US" sz="2500" dirty="0" err="1" smtClean="0">
                <a:solidFill>
                  <a:srgbClr val="000000"/>
                </a:solidFill>
              </a:rPr>
              <a:t>Aharonov</a:t>
            </a:r>
            <a:r>
              <a:rPr lang="en-US" sz="2500" dirty="0" smtClean="0">
                <a:solidFill>
                  <a:srgbClr val="000000"/>
                </a:solidFill>
              </a:rPr>
              <a:t> et al)</a:t>
            </a:r>
          </a:p>
          <a:p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 smtClean="0">
                <a:solidFill>
                  <a:srgbClr val="000000"/>
                </a:solidFill>
              </a:rPr>
              <a:t>     Would have </a:t>
            </a:r>
            <a:r>
              <a:rPr lang="en-US" sz="2500" dirty="0">
                <a:solidFill>
                  <a:srgbClr val="000090"/>
                </a:solidFill>
              </a:rPr>
              <a:t>a</a:t>
            </a:r>
            <a:r>
              <a:rPr lang="en-US" sz="2500" dirty="0" smtClean="0">
                <a:solidFill>
                  <a:srgbClr val="000090"/>
                </a:solidFill>
              </a:rPr>
              <a:t>pplications </a:t>
            </a:r>
            <a:r>
              <a:rPr lang="en-US" sz="2500" dirty="0" smtClean="0"/>
              <a:t>to: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(</a:t>
            </a:r>
            <a:r>
              <a:rPr lang="en-US" sz="2500" dirty="0" err="1" smtClean="0">
                <a:solidFill>
                  <a:srgbClr val="000000"/>
                </a:solidFill>
              </a:rPr>
              <a:t>i</a:t>
            </a:r>
            <a:r>
              <a:rPr lang="en-US" sz="2500" dirty="0" smtClean="0">
                <a:solidFill>
                  <a:srgbClr val="000000"/>
                </a:solidFill>
              </a:rPr>
              <a:t>) fast equilibration of generic </a:t>
            </a:r>
            <a:r>
              <a:rPr lang="en-US" sz="2500" dirty="0" smtClean="0">
                <a:solidFill>
                  <a:srgbClr val="FF0000"/>
                </a:solidFill>
              </a:rPr>
              <a:t>few-body </a:t>
            </a:r>
            <a:r>
              <a:rPr lang="en-US" sz="2500" dirty="0" smtClean="0">
                <a:solidFill>
                  <a:srgbClr val="000000"/>
                </a:solidFill>
              </a:rPr>
              <a:t>Hamiltonians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(ii) creation of topological order by short circuits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(counterpart to the no-go result of </a:t>
            </a:r>
            <a:r>
              <a:rPr lang="en-US" sz="2500" dirty="0" err="1" smtClean="0">
                <a:solidFill>
                  <a:srgbClr val="000000"/>
                </a:solidFill>
              </a:rPr>
              <a:t>Bravyi</a:t>
            </a:r>
            <a:r>
              <a:rPr lang="en-US" sz="2500" dirty="0" smtClean="0">
                <a:solidFill>
                  <a:srgbClr val="000000"/>
                </a:solidFill>
              </a:rPr>
              <a:t>, Hastings,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   </a:t>
            </a:r>
            <a:r>
              <a:rPr lang="en-US" sz="2500" dirty="0" err="1" smtClean="0">
                <a:solidFill>
                  <a:srgbClr val="000000"/>
                </a:solidFill>
              </a:rPr>
              <a:t>Verstraete</a:t>
            </a:r>
            <a:r>
              <a:rPr lang="en-US" sz="2500" dirty="0" smtClean="0">
                <a:solidFill>
                  <a:srgbClr val="000000"/>
                </a:solidFill>
              </a:rPr>
              <a:t> for short </a:t>
            </a:r>
            <a:r>
              <a:rPr lang="en-US" sz="2500" i="1" dirty="0" smtClean="0">
                <a:solidFill>
                  <a:srgbClr val="000000"/>
                </a:solidFill>
              </a:rPr>
              <a:t>local</a:t>
            </a:r>
            <a:r>
              <a:rPr lang="en-US" sz="2500" dirty="0" smtClean="0">
                <a:solidFill>
                  <a:srgbClr val="000000"/>
                </a:solidFill>
              </a:rPr>
              <a:t> circuits)</a:t>
            </a:r>
            <a:endParaRPr lang="en-US" sz="2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1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The Price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Y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ou </a:t>
            </a:r>
            <a:r>
              <a:rPr lang="en-GB" sz="4800" b="1" dirty="0">
                <a:solidFill>
                  <a:srgbClr val="3366FF"/>
                </a:solidFill>
                <a:latin typeface="Calibri"/>
                <a:cs typeface="Calibri"/>
              </a:rPr>
              <a:t>H</a:t>
            </a:r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ave to Pay…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563" y="1984441"/>
            <a:ext cx="78158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sample from the </a:t>
            </a:r>
            <a:r>
              <a:rPr lang="en-US" sz="2800" dirty="0" err="1" smtClean="0"/>
              <a:t>Haar</a:t>
            </a:r>
            <a:r>
              <a:rPr lang="en-US" sz="2800" dirty="0" smtClean="0"/>
              <a:t> measure with error </a:t>
            </a:r>
            <a:r>
              <a:rPr lang="en-US" sz="2800" i="1" dirty="0" err="1">
                <a:solidFill>
                  <a:srgbClr val="FF0000"/>
                </a:solidFill>
              </a:rPr>
              <a:t>ε</a:t>
            </a:r>
            <a:r>
              <a:rPr lang="en-US" sz="2800" dirty="0" smtClean="0"/>
              <a:t> you need </a:t>
            </a:r>
            <a:r>
              <a:rPr lang="en-US" sz="2800" dirty="0" err="1" smtClean="0">
                <a:solidFill>
                  <a:srgbClr val="FF0000"/>
                </a:solidFill>
              </a:rPr>
              <a:t>exp</a:t>
            </a:r>
            <a:r>
              <a:rPr lang="en-US" sz="2800" dirty="0" smtClean="0">
                <a:solidFill>
                  <a:srgbClr val="FF0000"/>
                </a:solidFill>
              </a:rPr>
              <a:t>(4</a:t>
            </a:r>
            <a:r>
              <a:rPr lang="en-US" sz="2800" baseline="30000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log(1/</a:t>
            </a:r>
            <a:r>
              <a:rPr lang="en-US" sz="2800" i="1" dirty="0" err="1">
                <a:solidFill>
                  <a:srgbClr val="FF0000"/>
                </a:solidFill>
              </a:rPr>
              <a:t>ε</a:t>
            </a:r>
            <a:r>
              <a:rPr lang="en-US" sz="2800" dirty="0" smtClean="0">
                <a:solidFill>
                  <a:srgbClr val="FF0000"/>
                </a:solidFill>
              </a:rPr>
              <a:t>)) </a:t>
            </a:r>
            <a:r>
              <a:rPr lang="en-US" sz="2800" dirty="0" smtClean="0"/>
              <a:t>different </a:t>
            </a:r>
            <a:r>
              <a:rPr lang="en-US" sz="2800" dirty="0" err="1" smtClean="0"/>
              <a:t>unitaries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Exponential</a:t>
            </a:r>
            <a:r>
              <a:rPr lang="en-US" sz="2800" dirty="0" smtClean="0"/>
              <a:t> amount of random bits and quantum gates…</a:t>
            </a:r>
          </a:p>
        </p:txBody>
      </p:sp>
    </p:spTree>
    <p:extLst>
      <p:ext uri="{BB962C8B-B14F-4D97-AF65-F5344CB8AC3E}">
        <p14:creationId xmlns:p14="http://schemas.microsoft.com/office/powerpoint/2010/main" val="89291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Pseudo-Randomness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375" y="1581978"/>
            <a:ext cx="8255000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many applications, we can replace a </a:t>
            </a:r>
            <a:r>
              <a:rPr lang="en-US" sz="2800" dirty="0" err="1" smtClean="0"/>
              <a:t>Haar</a:t>
            </a:r>
            <a:r>
              <a:rPr lang="en-US" sz="2800" dirty="0" smtClean="0"/>
              <a:t> random unitary by </a:t>
            </a:r>
            <a:r>
              <a:rPr lang="en-US" sz="2800" i="1" dirty="0" smtClean="0"/>
              <a:t>pseudo-random </a:t>
            </a:r>
            <a:r>
              <a:rPr lang="en-US" sz="2800" dirty="0" err="1" smtClean="0"/>
              <a:t>unitaries</a:t>
            </a:r>
            <a:r>
              <a:rPr lang="en-US" sz="2800" dirty="0" smtClean="0"/>
              <a:t>:</a:t>
            </a:r>
          </a:p>
          <a:p>
            <a:endParaRPr lang="en-US" sz="2800" dirty="0">
              <a:solidFill>
                <a:srgbClr val="3A793E"/>
              </a:solidFill>
            </a:endParaRPr>
          </a:p>
          <a:p>
            <a:pPr algn="ctr"/>
            <a:r>
              <a:rPr lang="en-US" sz="3500" dirty="0">
                <a:solidFill>
                  <a:srgbClr val="FF0000"/>
                </a:solidFill>
              </a:rPr>
              <a:t>T</a:t>
            </a:r>
            <a:r>
              <a:rPr lang="en-US" sz="3500" dirty="0" smtClean="0">
                <a:solidFill>
                  <a:srgbClr val="FF0000"/>
                </a:solidFill>
              </a:rPr>
              <a:t>his talk: </a:t>
            </a:r>
            <a:r>
              <a:rPr lang="en-US" sz="3500" dirty="0" smtClean="0">
                <a:solidFill>
                  <a:srgbClr val="3A793E"/>
                </a:solidFill>
              </a:rPr>
              <a:t>Quantum Unitary t-designs</a:t>
            </a:r>
          </a:p>
          <a:p>
            <a:endParaRPr lang="en-US" sz="1000" i="1" dirty="0"/>
          </a:p>
          <a:p>
            <a:pPr marL="457200" indent="-457200">
              <a:buFontTx/>
              <a:buChar char="-"/>
            </a:pPr>
            <a:endParaRPr lang="en-US" sz="2800" dirty="0">
              <a:solidFill>
                <a:srgbClr val="3A793E"/>
              </a:solidFill>
            </a:endParaRPr>
          </a:p>
          <a:p>
            <a:r>
              <a:rPr lang="en-US" sz="2800" dirty="0" smtClean="0">
                <a:solidFill>
                  <a:srgbClr val="000090"/>
                </a:solidFill>
              </a:rPr>
              <a:t>Def. </a:t>
            </a:r>
            <a:r>
              <a:rPr lang="en-US" sz="2800" dirty="0" smtClean="0"/>
              <a:t>An ensemble of </a:t>
            </a:r>
            <a:r>
              <a:rPr lang="en-US" sz="2800" dirty="0" err="1" smtClean="0"/>
              <a:t>unitaries</a:t>
            </a:r>
            <a:r>
              <a:rPr lang="en-US" sz="2800" dirty="0" smtClean="0"/>
              <a:t> {</a:t>
            </a:r>
            <a:r>
              <a:rPr lang="en-US" sz="2800" dirty="0"/>
              <a:t>μ(</a:t>
            </a:r>
            <a:r>
              <a:rPr lang="en-US" sz="2800" dirty="0" err="1"/>
              <a:t>dU</a:t>
            </a:r>
            <a:r>
              <a:rPr lang="en-US" sz="2800" dirty="0"/>
              <a:t>), U} </a:t>
            </a:r>
            <a:r>
              <a:rPr lang="en-US" sz="2800" dirty="0" smtClean="0"/>
              <a:t>in </a:t>
            </a:r>
            <a:r>
              <a:rPr lang="en-US" sz="2800" b="1" dirty="0"/>
              <a:t>U</a:t>
            </a:r>
            <a:r>
              <a:rPr lang="en-US" sz="2800" dirty="0"/>
              <a:t>(d</a:t>
            </a:r>
            <a:r>
              <a:rPr lang="en-US" sz="2800" dirty="0" smtClean="0"/>
              <a:t>) is an </a:t>
            </a:r>
          </a:p>
          <a:p>
            <a:r>
              <a:rPr lang="en-US" sz="2800" i="1" dirty="0" err="1" smtClean="0"/>
              <a:t>ε</a:t>
            </a:r>
            <a:r>
              <a:rPr lang="en-US" sz="2800" dirty="0"/>
              <a:t>-</a:t>
            </a:r>
            <a:r>
              <a:rPr lang="en-US" sz="2800" dirty="0" smtClean="0"/>
              <a:t>approximate unitary </a:t>
            </a:r>
            <a:r>
              <a:rPr lang="en-US" sz="2800" i="1" dirty="0" smtClean="0"/>
              <a:t>t</a:t>
            </a:r>
            <a:r>
              <a:rPr lang="en-US" sz="2800" dirty="0" smtClean="0"/>
              <a:t>-design if for every monomial </a:t>
            </a:r>
          </a:p>
          <a:p>
            <a:r>
              <a:rPr lang="en-US" sz="2800" dirty="0" smtClean="0"/>
              <a:t>M </a:t>
            </a:r>
            <a:r>
              <a:rPr lang="en-US" sz="2800" dirty="0"/>
              <a:t>= U</a:t>
            </a:r>
            <a:r>
              <a:rPr lang="en-US" sz="2800" baseline="-25000" dirty="0"/>
              <a:t>p1, q1…</a:t>
            </a:r>
            <a:r>
              <a:rPr lang="en-US" sz="2800" dirty="0" err="1"/>
              <a:t>U</a:t>
            </a:r>
            <a:r>
              <a:rPr lang="en-US" sz="2800" baseline="-25000" dirty="0" err="1"/>
              <a:t>pt</a:t>
            </a:r>
            <a:r>
              <a:rPr lang="en-US" sz="2800" baseline="-25000" dirty="0"/>
              <a:t>, </a:t>
            </a:r>
            <a:r>
              <a:rPr lang="en-US" sz="2800" baseline="-25000" dirty="0" err="1"/>
              <a:t>qt</a:t>
            </a:r>
            <a:r>
              <a:rPr lang="en-US" sz="2800" dirty="0" err="1"/>
              <a:t>U</a:t>
            </a:r>
            <a:r>
              <a:rPr lang="en-US" sz="2800" dirty="0"/>
              <a:t>*</a:t>
            </a:r>
            <a:r>
              <a:rPr lang="en-US" sz="2800" baseline="-25000" dirty="0"/>
              <a:t>r1, s1…</a:t>
            </a:r>
            <a:r>
              <a:rPr lang="en-US" sz="2800" dirty="0"/>
              <a:t>U*</a:t>
            </a:r>
            <a:r>
              <a:rPr lang="en-US" sz="2800" baseline="-25000" dirty="0" err="1" smtClean="0"/>
              <a:t>rt</a:t>
            </a:r>
            <a:r>
              <a:rPr lang="en-US" sz="2800" baseline="-25000" dirty="0" smtClean="0"/>
              <a:t>, </a:t>
            </a:r>
            <a:r>
              <a:rPr lang="en-US" sz="2800" baseline="-25000" dirty="0" err="1" smtClean="0"/>
              <a:t>st</a:t>
            </a:r>
            <a:r>
              <a:rPr lang="en-US" sz="2800" baseline="-25000" dirty="0" smtClean="0"/>
              <a:t>, </a:t>
            </a:r>
            <a:endParaRPr lang="en-US" sz="2800" baseline="-25000" dirty="0"/>
          </a:p>
          <a:p>
            <a:endParaRPr lang="en-US" sz="1600" baseline="-25000" dirty="0" smtClean="0"/>
          </a:p>
          <a:p>
            <a:endParaRPr lang="en-US" sz="1600" baseline="-25000" dirty="0"/>
          </a:p>
          <a:p>
            <a:r>
              <a:rPr lang="en-US" sz="2800" baseline="-25000" dirty="0"/>
              <a:t>                     </a:t>
            </a:r>
            <a:r>
              <a:rPr lang="en-US" sz="2800" baseline="-25000" dirty="0" smtClean="0"/>
              <a:t>           </a:t>
            </a:r>
            <a:r>
              <a:rPr lang="en-US" sz="2800" dirty="0" smtClean="0"/>
              <a:t>|</a:t>
            </a:r>
            <a:r>
              <a:rPr lang="en-US" sz="2800" dirty="0" err="1"/>
              <a:t>E</a:t>
            </a:r>
            <a:r>
              <a:rPr lang="en-US" sz="2800" baseline="-25000" dirty="0" err="1"/>
              <a:t>μ</a:t>
            </a:r>
            <a:r>
              <a:rPr lang="en-US" sz="2800" dirty="0"/>
              <a:t>(M(U)) –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Haar</a:t>
            </a:r>
            <a:r>
              <a:rPr lang="en-US" sz="2800" dirty="0"/>
              <a:t>(M(U))|≤ </a:t>
            </a:r>
            <a:r>
              <a:rPr lang="en-US" sz="2800" dirty="0" smtClean="0"/>
              <a:t>d</a:t>
            </a:r>
            <a:r>
              <a:rPr lang="en-US" sz="2800" baseline="30000" dirty="0" smtClean="0"/>
              <a:t>-2t</a:t>
            </a:r>
            <a:r>
              <a:rPr lang="en-US" sz="2800" dirty="0" smtClean="0"/>
              <a:t>ε</a:t>
            </a:r>
            <a:endParaRPr lang="en-US" sz="2800" dirty="0"/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333375" y="3889375"/>
            <a:ext cx="8509000" cy="244198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Unitary Designs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75" y="1592331"/>
            <a:ext cx="817562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Conjecture 1. </a:t>
            </a:r>
            <a:r>
              <a:rPr lang="en-US" sz="2800" dirty="0" smtClean="0"/>
              <a:t>There are </a:t>
            </a:r>
            <a:r>
              <a:rPr lang="en-US" sz="2800" dirty="0" smtClean="0">
                <a:solidFill>
                  <a:srgbClr val="FF0000"/>
                </a:solidFill>
              </a:rPr>
              <a:t>efficient</a:t>
            </a:r>
            <a:r>
              <a:rPr lang="en-US" sz="2800" dirty="0" smtClean="0"/>
              <a:t> </a:t>
            </a:r>
            <a:r>
              <a:rPr lang="en-US" sz="2800" i="1" dirty="0" err="1"/>
              <a:t>ε</a:t>
            </a:r>
            <a:r>
              <a:rPr lang="en-US" sz="2800" dirty="0"/>
              <a:t>-approximate unitary </a:t>
            </a:r>
            <a:r>
              <a:rPr lang="en-US" sz="2800" i="1" dirty="0"/>
              <a:t>t</a:t>
            </a:r>
            <a:r>
              <a:rPr lang="en-US" sz="2800" dirty="0"/>
              <a:t>-</a:t>
            </a:r>
            <a:r>
              <a:rPr lang="en-US" sz="2800" dirty="0" smtClean="0"/>
              <a:t>designs </a:t>
            </a:r>
            <a:r>
              <a:rPr lang="en-US" sz="2800" dirty="0"/>
              <a:t>{μ(</a:t>
            </a:r>
            <a:r>
              <a:rPr lang="en-US" sz="2800" dirty="0" err="1"/>
              <a:t>dU</a:t>
            </a:r>
            <a:r>
              <a:rPr lang="en-US" sz="2800" dirty="0"/>
              <a:t>), U</a:t>
            </a:r>
            <a:r>
              <a:rPr lang="en-US" sz="2800" dirty="0" smtClean="0"/>
              <a:t>} in </a:t>
            </a:r>
            <a:r>
              <a:rPr lang="en-US" sz="2800" b="1" dirty="0"/>
              <a:t>U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)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15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       </a:t>
            </a:r>
            <a:r>
              <a:rPr lang="en-US" sz="2800" dirty="0" smtClean="0">
                <a:solidFill>
                  <a:srgbClr val="3A793E"/>
                </a:solidFill>
              </a:rPr>
              <a:t>Efficient means: </a:t>
            </a:r>
          </a:p>
          <a:p>
            <a:endParaRPr lang="en-US" sz="1000" dirty="0" smtClean="0">
              <a:solidFill>
                <a:srgbClr val="3A793E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unitaries</a:t>
            </a:r>
            <a:r>
              <a:rPr lang="en-US" sz="2800" dirty="0" smtClean="0"/>
              <a:t> created by </a:t>
            </a:r>
            <a:r>
              <a:rPr lang="en-US" sz="2800" dirty="0" smtClean="0">
                <a:solidFill>
                  <a:srgbClr val="FF0000"/>
                </a:solidFill>
              </a:rPr>
              <a:t>poly(n, t, log(1/</a:t>
            </a:r>
            <a:r>
              <a:rPr lang="en-US" sz="2800" i="1" dirty="0" err="1">
                <a:solidFill>
                  <a:srgbClr val="FF0000"/>
                </a:solidFill>
              </a:rPr>
              <a:t>ε</a:t>
            </a:r>
            <a:r>
              <a:rPr lang="en-US" sz="2800" dirty="0" smtClean="0">
                <a:solidFill>
                  <a:srgbClr val="FF0000"/>
                </a:solidFill>
              </a:rPr>
              <a:t>)) </a:t>
            </a:r>
            <a:r>
              <a:rPr lang="en-US" sz="2800" dirty="0" smtClean="0"/>
              <a:t>two-</a:t>
            </a:r>
            <a:r>
              <a:rPr lang="en-US" sz="2800" dirty="0" err="1" smtClean="0"/>
              <a:t>qubit</a:t>
            </a:r>
            <a:r>
              <a:rPr lang="en-US" sz="2800" dirty="0" smtClean="0"/>
              <a:t>  </a:t>
            </a:r>
          </a:p>
          <a:p>
            <a:r>
              <a:rPr lang="en-US" sz="2800" dirty="0" smtClean="0"/>
              <a:t>       gates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μ</a:t>
            </a:r>
            <a:r>
              <a:rPr lang="en-US" sz="2800" dirty="0"/>
              <a:t>(</a:t>
            </a:r>
            <a:r>
              <a:rPr lang="en-US" sz="2800" dirty="0" err="1"/>
              <a:t>dU</a:t>
            </a:r>
            <a:r>
              <a:rPr lang="en-US" sz="2800" dirty="0" smtClean="0"/>
              <a:t>) can be sampled in </a:t>
            </a:r>
            <a:r>
              <a:rPr lang="en-US" sz="2800" dirty="0" smtClean="0">
                <a:solidFill>
                  <a:srgbClr val="FF0000"/>
                </a:solidFill>
              </a:rPr>
              <a:t>poly(n, t, </a:t>
            </a:r>
            <a:r>
              <a:rPr lang="en-US" sz="2800" dirty="0">
                <a:solidFill>
                  <a:srgbClr val="FF0000"/>
                </a:solidFill>
              </a:rPr>
              <a:t>log(1/</a:t>
            </a:r>
            <a:r>
              <a:rPr lang="en-US" sz="2800" i="1" dirty="0" err="1">
                <a:solidFill>
                  <a:srgbClr val="FF0000"/>
                </a:solidFill>
              </a:rPr>
              <a:t>ε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time. </a:t>
            </a:r>
          </a:p>
          <a:p>
            <a:endParaRPr lang="en-US" sz="2800" dirty="0">
              <a:solidFill>
                <a:srgbClr val="3A793E"/>
              </a:solidFill>
            </a:endParaRPr>
          </a:p>
          <a:p>
            <a:endParaRPr lang="en-US" sz="2800" dirty="0" smtClean="0">
              <a:solidFill>
                <a:srgbClr val="000090"/>
              </a:solidFill>
            </a:endParaRPr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3375" y="1592331"/>
            <a:ext cx="8509000" cy="112229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Quantum Unitary Designs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764" y="1405790"/>
            <a:ext cx="87911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Previous work:</a:t>
            </a:r>
            <a:endParaRPr lang="en-US" sz="2500" dirty="0" smtClean="0">
              <a:solidFill>
                <a:srgbClr val="000090"/>
              </a:solidFill>
            </a:endParaRPr>
          </a:p>
          <a:p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500" dirty="0">
                <a:solidFill>
                  <a:srgbClr val="000090"/>
                </a:solidFill>
              </a:rPr>
              <a:t>(</a:t>
            </a:r>
            <a:r>
              <a:rPr lang="en-US" sz="2500" dirty="0" err="1">
                <a:solidFill>
                  <a:srgbClr val="000090"/>
                </a:solidFill>
              </a:rPr>
              <a:t>DiVincenzo</a:t>
            </a:r>
            <a:r>
              <a:rPr lang="en-US" sz="2500" dirty="0">
                <a:solidFill>
                  <a:srgbClr val="000090"/>
                </a:solidFill>
              </a:rPr>
              <a:t>, Leung, </a:t>
            </a:r>
            <a:r>
              <a:rPr lang="en-US" sz="2500" dirty="0" err="1">
                <a:solidFill>
                  <a:srgbClr val="000090"/>
                </a:solidFill>
              </a:rPr>
              <a:t>Terhal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>
                <a:solidFill>
                  <a:srgbClr val="000090"/>
                </a:solidFill>
              </a:rPr>
              <a:t>02) </a:t>
            </a:r>
            <a:r>
              <a:rPr lang="en-US" sz="2500" dirty="0"/>
              <a:t>Clifford group is an </a:t>
            </a:r>
            <a:r>
              <a:rPr lang="en-US" sz="2500" i="1" dirty="0"/>
              <a:t>exact</a:t>
            </a:r>
            <a:r>
              <a:rPr lang="en-US" sz="2500" dirty="0"/>
              <a:t> </a:t>
            </a:r>
            <a:r>
              <a:rPr lang="en-US" sz="2500" dirty="0">
                <a:solidFill>
                  <a:srgbClr val="FF0000"/>
                </a:solidFill>
              </a:rPr>
              <a:t>2</a:t>
            </a:r>
            <a:r>
              <a:rPr lang="en-US" sz="2500" dirty="0"/>
              <a:t>-design</a:t>
            </a:r>
          </a:p>
          <a:p>
            <a:endParaRPr lang="en-US" sz="2000" dirty="0">
              <a:solidFill>
                <a:srgbClr val="000090"/>
              </a:solidFill>
            </a:endParaRPr>
          </a:p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Dankert</a:t>
            </a:r>
            <a:r>
              <a:rPr lang="en-US" sz="2500" dirty="0" smtClean="0">
                <a:solidFill>
                  <a:srgbClr val="000090"/>
                </a:solidFill>
              </a:rPr>
              <a:t> el al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06) </a:t>
            </a:r>
            <a:r>
              <a:rPr lang="en-US" sz="2500" dirty="0" smtClean="0"/>
              <a:t>Efficient construction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-design</a:t>
            </a:r>
          </a:p>
          <a:p>
            <a:endParaRPr lang="en-US" sz="2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Ambainis</a:t>
            </a:r>
            <a:r>
              <a:rPr lang="en-US" sz="2500" dirty="0" smtClean="0">
                <a:solidFill>
                  <a:srgbClr val="000090"/>
                </a:solidFill>
              </a:rPr>
              <a:t> and Emerson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07) </a:t>
            </a:r>
            <a:r>
              <a:rPr lang="en-US" sz="2500" dirty="0" smtClean="0"/>
              <a:t>Efficient construction </a:t>
            </a:r>
            <a:r>
              <a:rPr lang="en-US" sz="2500" dirty="0" smtClean="0"/>
              <a:t>of </a:t>
            </a:r>
            <a:r>
              <a:rPr lang="en-US" sz="2500" i="1" dirty="0" smtClean="0"/>
              <a:t>state</a:t>
            </a:r>
            <a:r>
              <a:rPr lang="en-US" sz="2500" dirty="0" smtClean="0"/>
              <a:t> </a:t>
            </a:r>
          </a:p>
          <a:p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en-US" sz="2500" dirty="0" smtClean="0">
                <a:solidFill>
                  <a:srgbClr val="FF0000"/>
                </a:solidFill>
              </a:rPr>
              <a:t>poly</a:t>
            </a:r>
            <a:r>
              <a:rPr lang="en-US" sz="2500" dirty="0" smtClean="0">
                <a:solidFill>
                  <a:srgbClr val="FF0000"/>
                </a:solidFill>
              </a:rPr>
              <a:t>(n)</a:t>
            </a:r>
            <a:r>
              <a:rPr lang="en-US" sz="2500" dirty="0" smtClean="0"/>
              <a:t>-design</a:t>
            </a:r>
          </a:p>
          <a:p>
            <a:endParaRPr lang="en-US" sz="2000" dirty="0" smtClean="0"/>
          </a:p>
          <a:p>
            <a:r>
              <a:rPr lang="en-US" sz="2500" dirty="0">
                <a:solidFill>
                  <a:srgbClr val="000090"/>
                </a:solidFill>
              </a:rPr>
              <a:t>(Harrow and Low </a:t>
            </a:r>
            <a:r>
              <a:rPr lang="fr-FR" sz="2500" dirty="0">
                <a:solidFill>
                  <a:srgbClr val="000090"/>
                </a:solidFill>
              </a:rPr>
              <a:t>’</a:t>
            </a:r>
            <a:r>
              <a:rPr lang="en-US" sz="2500" dirty="0">
                <a:solidFill>
                  <a:srgbClr val="000090"/>
                </a:solidFill>
              </a:rPr>
              <a:t>08) </a:t>
            </a:r>
            <a:r>
              <a:rPr lang="en-US" sz="2500" dirty="0" smtClean="0"/>
              <a:t>Efficient construction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FF0000"/>
                </a:solidFill>
              </a:rPr>
              <a:t>(</a:t>
            </a:r>
            <a:r>
              <a:rPr lang="en-US" sz="2500" dirty="0">
                <a:solidFill>
                  <a:srgbClr val="FF0000"/>
                </a:solidFill>
              </a:rPr>
              <a:t>n/log(n))</a:t>
            </a:r>
            <a:r>
              <a:rPr lang="en-US" sz="2500" dirty="0"/>
              <a:t>-</a:t>
            </a:r>
            <a:r>
              <a:rPr lang="en-US" sz="2500" dirty="0" smtClean="0"/>
              <a:t>design</a:t>
            </a:r>
          </a:p>
          <a:p>
            <a:endParaRPr lang="en-US" sz="2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(</a:t>
            </a:r>
            <a:r>
              <a:rPr lang="en-US" sz="2500" dirty="0" err="1" smtClean="0">
                <a:solidFill>
                  <a:srgbClr val="000090"/>
                </a:solidFill>
              </a:rPr>
              <a:t>Abeyesinghe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en-US" sz="2500" dirty="0">
                <a:solidFill>
                  <a:srgbClr val="000090"/>
                </a:solidFill>
              </a:rPr>
              <a:t>‘</a:t>
            </a:r>
            <a:r>
              <a:rPr lang="en-US" sz="2500" dirty="0" smtClean="0">
                <a:solidFill>
                  <a:srgbClr val="000090"/>
                </a:solidFill>
              </a:rPr>
              <a:t>06)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-designs are enough for </a:t>
            </a:r>
            <a:r>
              <a:rPr lang="en-US" sz="2500" dirty="0" smtClean="0">
                <a:solidFill>
                  <a:srgbClr val="FF0000"/>
                </a:solidFill>
              </a:rPr>
              <a:t>decoupling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500" dirty="0" smtClean="0">
                <a:solidFill>
                  <a:srgbClr val="000090"/>
                </a:solidFill>
              </a:rPr>
              <a:t>(Low ‘09) </a:t>
            </a:r>
            <a:r>
              <a:rPr lang="en-US" sz="2500" dirty="0"/>
              <a:t>O</a:t>
            </a:r>
            <a:r>
              <a:rPr lang="en-US" sz="2500" dirty="0" smtClean="0"/>
              <a:t>ther applications of </a:t>
            </a:r>
            <a:r>
              <a:rPr lang="en-US" sz="2500" dirty="0" smtClean="0">
                <a:solidFill>
                  <a:srgbClr val="FF0000"/>
                </a:solidFill>
              </a:rPr>
              <a:t>t</a:t>
            </a:r>
            <a:r>
              <a:rPr lang="en-US" sz="2500" dirty="0" smtClean="0"/>
              <a:t>-design (mostly </a:t>
            </a:r>
            <a:r>
              <a:rPr lang="en-US" sz="2500" dirty="0" smtClean="0">
                <a:solidFill>
                  <a:srgbClr val="FF0000"/>
                </a:solidFill>
              </a:rPr>
              <a:t>2</a:t>
            </a:r>
            <a:r>
              <a:rPr lang="en-US" sz="2500" dirty="0" smtClean="0"/>
              <a:t>-designs) 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     replacing </a:t>
            </a:r>
            <a:r>
              <a:rPr lang="en-US" sz="2500" dirty="0" err="1" smtClean="0"/>
              <a:t>Haar</a:t>
            </a:r>
            <a:r>
              <a:rPr lang="en-US" sz="2500" dirty="0" smtClean="0"/>
              <a:t> </a:t>
            </a:r>
            <a:r>
              <a:rPr lang="en-US" sz="2500" dirty="0" err="1" smtClean="0"/>
              <a:t>unitaries</a:t>
            </a:r>
            <a:endParaRPr lang="en-US" sz="2500" dirty="0" smtClean="0"/>
          </a:p>
          <a:p>
            <a:endParaRPr lang="en-US" sz="2500" dirty="0">
              <a:solidFill>
                <a:srgbClr val="000090"/>
              </a:solidFill>
            </a:endParaRPr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17839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9764" y="0"/>
            <a:ext cx="9058594" cy="1748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solidFill>
                  <a:srgbClr val="3366FF"/>
                </a:solidFill>
                <a:latin typeface="Calibri"/>
                <a:cs typeface="Calibri"/>
              </a:rPr>
              <a:t>Random Quantum Circuits</a:t>
            </a:r>
            <a:endParaRPr lang="en-GB" sz="40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14" y="1484789"/>
            <a:ext cx="5142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</a:rPr>
              <a:t>Local Random Circuit: </a:t>
            </a:r>
            <a:r>
              <a:rPr lang="en-US" sz="2600" dirty="0" smtClean="0"/>
              <a:t>in each step an index </a:t>
            </a:r>
            <a:r>
              <a:rPr lang="en-US" sz="2600" i="1" dirty="0" err="1" smtClean="0"/>
              <a:t>i</a:t>
            </a:r>
            <a:r>
              <a:rPr lang="en-US" sz="2600" i="1" dirty="0" smtClean="0"/>
              <a:t> </a:t>
            </a:r>
            <a:r>
              <a:rPr lang="en-US" sz="2600" dirty="0" smtClean="0"/>
              <a:t>in {1, … ,n} is chosen uniformly at random and a two-</a:t>
            </a:r>
            <a:r>
              <a:rPr lang="en-US" sz="2600" dirty="0" err="1" smtClean="0"/>
              <a:t>qubits</a:t>
            </a:r>
            <a:r>
              <a:rPr lang="en-US" sz="2600" dirty="0" smtClean="0"/>
              <a:t> </a:t>
            </a:r>
            <a:r>
              <a:rPr lang="en-US" sz="2600" dirty="0" err="1" smtClean="0"/>
              <a:t>Haar</a:t>
            </a:r>
            <a:r>
              <a:rPr lang="en-US" sz="2600" dirty="0" smtClean="0"/>
              <a:t> unitary is applied to </a:t>
            </a:r>
            <a:r>
              <a:rPr lang="en-US" sz="2600" dirty="0" err="1" smtClean="0"/>
              <a:t>qubits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e i+1 </a:t>
            </a:r>
            <a:endParaRPr lang="en-US" sz="2600" b="1" dirty="0" smtClean="0">
              <a:solidFill>
                <a:srgbClr val="008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90548" y="1735462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90548" y="1988131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90548" y="2205381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90548" y="2453316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90548" y="2712715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07511" y="1735462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66982" y="2205381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61689" y="1952712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85738" y="1988131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198904" y="1735462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82957" y="1988131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62705" y="1761527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42180" y="2453316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490548" y="2998807"/>
            <a:ext cx="3291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68519" y="2757488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09777" y="2453316"/>
            <a:ext cx="217217" cy="25266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9764" y="1538629"/>
            <a:ext cx="8846386" cy="203904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9764" y="3634973"/>
            <a:ext cx="87911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Random Walk </a:t>
            </a:r>
            <a:r>
              <a:rPr lang="en-US" sz="2800" dirty="0" smtClean="0"/>
              <a:t>in </a:t>
            </a:r>
            <a:r>
              <a:rPr lang="en-US" sz="2800" b="1" dirty="0" smtClean="0"/>
              <a:t>U</a:t>
            </a:r>
            <a:r>
              <a:rPr lang="en-US" sz="2800" dirty="0" smtClean="0"/>
              <a:t>(2</a:t>
            </a:r>
            <a:r>
              <a:rPr lang="en-US" sz="2800" baseline="30000" dirty="0" smtClean="0"/>
              <a:t>n</a:t>
            </a:r>
            <a:r>
              <a:rPr lang="en-US" sz="2800" dirty="0" smtClean="0"/>
              <a:t>) </a:t>
            </a:r>
          </a:p>
          <a:p>
            <a:r>
              <a:rPr lang="en-US" sz="2500" dirty="0" smtClean="0"/>
              <a:t>(Another example: </a:t>
            </a:r>
            <a:r>
              <a:rPr lang="en-US" sz="2500" dirty="0" err="1" smtClean="0">
                <a:solidFill>
                  <a:srgbClr val="000090"/>
                </a:solidFill>
              </a:rPr>
              <a:t>Kac’s</a:t>
            </a:r>
            <a:r>
              <a:rPr lang="en-US" sz="2500" dirty="0" smtClean="0">
                <a:solidFill>
                  <a:srgbClr val="000090"/>
                </a:solidFill>
              </a:rPr>
              <a:t> random walk </a:t>
            </a:r>
            <a:r>
              <a:rPr lang="en-US" sz="2500" dirty="0" smtClean="0"/>
              <a:t>– toy model Boltzmann gas)</a:t>
            </a:r>
          </a:p>
          <a:p>
            <a:endParaRPr lang="en-US" sz="2500" dirty="0">
              <a:solidFill>
                <a:srgbClr val="3A793E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Introduced</a:t>
            </a:r>
            <a:r>
              <a:rPr lang="en-US" sz="2800" dirty="0" smtClean="0"/>
              <a:t> in </a:t>
            </a:r>
            <a:r>
              <a:rPr lang="en-US" sz="2500" dirty="0" smtClean="0">
                <a:solidFill>
                  <a:srgbClr val="000090"/>
                </a:solidFill>
              </a:rPr>
              <a:t>(Hayden and </a:t>
            </a:r>
            <a:r>
              <a:rPr lang="en-US" sz="2500" dirty="0" err="1" smtClean="0">
                <a:solidFill>
                  <a:srgbClr val="000090"/>
                </a:solidFill>
              </a:rPr>
              <a:t>Preskill</a:t>
            </a:r>
            <a:r>
              <a:rPr lang="en-US" sz="2500" dirty="0" smtClean="0">
                <a:solidFill>
                  <a:srgbClr val="000090"/>
                </a:solidFill>
              </a:rPr>
              <a:t> </a:t>
            </a:r>
            <a:r>
              <a:rPr lang="fr-FR" sz="2500" dirty="0" smtClean="0">
                <a:solidFill>
                  <a:srgbClr val="000090"/>
                </a:solidFill>
              </a:rPr>
              <a:t>’</a:t>
            </a:r>
            <a:r>
              <a:rPr lang="en-US" sz="2500" dirty="0" smtClean="0">
                <a:solidFill>
                  <a:srgbClr val="000090"/>
                </a:solidFill>
              </a:rPr>
              <a:t>07) </a:t>
            </a:r>
            <a:r>
              <a:rPr lang="en-US" sz="2800" dirty="0" smtClean="0"/>
              <a:t>as a toy model for the dynamics of a black hole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8767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31157</TotalTime>
  <Words>2813</Words>
  <Application>Microsoft Macintosh PowerPoint</Application>
  <PresentationFormat>On-screen Show (4:3)</PresentationFormat>
  <Paragraphs>536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Equation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Brandao</dc:creator>
  <cp:lastModifiedBy>Fernando Brandao</cp:lastModifiedBy>
  <cp:revision>271</cp:revision>
  <dcterms:created xsi:type="dcterms:W3CDTF">2010-12-27T22:23:58Z</dcterms:created>
  <dcterms:modified xsi:type="dcterms:W3CDTF">2011-11-02T01:16:07Z</dcterms:modified>
</cp:coreProperties>
</file>