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0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2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3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4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5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6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7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8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9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20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21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22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23.xml" ContentType="application/vnd.openxmlformats-officedocument.presentationml.notesSlide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4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25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26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7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notesSlides/notesSlide28.xml" ContentType="application/vnd.openxmlformats-officedocument.presentationml.notesSlide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notesSlides/notesSlide29.xml" ContentType="application/vnd.openxmlformats-officedocument.presentationml.notesSlide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445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97" r:id="rId2"/>
    <p:sldMasterId id="2147483710" r:id="rId3"/>
  </p:sldMasterIdLst>
  <p:notesMasterIdLst>
    <p:notesMasterId r:id="rId56"/>
  </p:notesMasterIdLst>
  <p:sldIdLst>
    <p:sldId id="256" r:id="rId4"/>
    <p:sldId id="325" r:id="rId5"/>
    <p:sldId id="317" r:id="rId6"/>
    <p:sldId id="326" r:id="rId7"/>
    <p:sldId id="318" r:id="rId8"/>
    <p:sldId id="319" r:id="rId9"/>
    <p:sldId id="265" r:id="rId10"/>
    <p:sldId id="266" r:id="rId11"/>
    <p:sldId id="267" r:id="rId12"/>
    <p:sldId id="285" r:id="rId13"/>
    <p:sldId id="268" r:id="rId14"/>
    <p:sldId id="269" r:id="rId15"/>
    <p:sldId id="287" r:id="rId16"/>
    <p:sldId id="320" r:id="rId17"/>
    <p:sldId id="321" r:id="rId18"/>
    <p:sldId id="322" r:id="rId19"/>
    <p:sldId id="323" r:id="rId20"/>
    <p:sldId id="324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8" r:id="rId33"/>
    <p:sldId id="294" r:id="rId34"/>
    <p:sldId id="296" r:id="rId35"/>
    <p:sldId id="295" r:id="rId36"/>
    <p:sldId id="298" r:id="rId37"/>
    <p:sldId id="299" r:id="rId38"/>
    <p:sldId id="301" r:id="rId39"/>
    <p:sldId id="303" r:id="rId40"/>
    <p:sldId id="289" r:id="rId41"/>
    <p:sldId id="314" r:id="rId42"/>
    <p:sldId id="313" r:id="rId43"/>
    <p:sldId id="304" r:id="rId44"/>
    <p:sldId id="305" r:id="rId45"/>
    <p:sldId id="306" r:id="rId46"/>
    <p:sldId id="308" r:id="rId47"/>
    <p:sldId id="310" r:id="rId48"/>
    <p:sldId id="290" r:id="rId49"/>
    <p:sldId id="315" r:id="rId50"/>
    <p:sldId id="309" r:id="rId51"/>
    <p:sldId id="291" r:id="rId52"/>
    <p:sldId id="311" r:id="rId53"/>
    <p:sldId id="312" r:id="rId54"/>
    <p:sldId id="284" r:id="rId55"/>
  </p:sldIdLst>
  <p:sldSz cx="10080625" cy="7559675"/>
  <p:notesSz cx="7772400" cy="10058400"/>
  <p:custDataLst>
    <p:tags r:id="rId57"/>
  </p:custDataLst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63" d="100"/>
          <a:sy n="63" d="100"/>
        </p:scale>
        <p:origin x="-140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04" y="627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8238" y="763588"/>
            <a:ext cx="5494337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2E9F4EF-48EA-4FE8-98C8-B95A8AE8F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07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3BD0A2CA-59FC-4499-87D9-F7F745471E92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21C2921F-634E-42DD-B546-E238D6D9F54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D500C0C1-00FF-4C59-A3B5-FC5CA44B5999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1A16FE58-142D-485F-896C-84887C0B0EBE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227403E1-4ECB-42A0-B95B-D389E6420B1B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CEDFA1B7-A9F8-48FF-926B-652A7B57048A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1764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en-US" sz="2000" smtClean="0">
                <a:latin typeface="Arial" charset="0"/>
              </a:rPr>
              <a:t>For such parameters SS is 2</a:t>
            </a:r>
            <a:r>
              <a:rPr lang="en-US" sz="2000" baseline="33000" smtClean="0">
                <a:latin typeface="Arial" charset="0"/>
              </a:rPr>
              <a:t>Omega(n) </a:t>
            </a:r>
            <a:r>
              <a:rPr lang="en-US" sz="2000" smtClean="0">
                <a:latin typeface="Arial" charset="0"/>
              </a:rPr>
              <a:t>-hard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en-US" sz="2000" smtClean="0">
                <a:latin typeface="Arial" charset="0"/>
              </a:rPr>
              <a:t>Will not be encoding the message in the x</a:t>
            </a:r>
            <a:r>
              <a:rPr lang="en-US" sz="2000" baseline="-33000" smtClean="0">
                <a:latin typeface="Arial" charset="0"/>
              </a:rPr>
              <a:t>i</a:t>
            </a:r>
            <a:r>
              <a:rPr lang="en-US" sz="2000" smtClean="0">
                <a:latin typeface="Arial" charset="0"/>
              </a:rPr>
              <a:t>'s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B5D8486F-57EA-45D2-8015-6082F40CD139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17F397C2-FB42-4C51-B9DF-2A6E9654133D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D65C4CFE-FB38-436C-BF01-A347B7A93A54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31AB8311-3FBD-46B5-8E18-CA815A996C3D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CCB43B72-89E9-444D-A4C3-B57E8D9DE6B4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3BD0A2CA-59FC-4499-87D9-F7F745471E92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152D7081-9AB2-4F1A-A1B0-8971077119BC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3C7B2B76-C4BC-49C7-8DDB-AED929D23C71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9EF50F4B-FD23-4407-A58D-5DA20B83600F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1C4BF908-FA2D-4DEE-AEE3-E23400B8CA0A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4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A338F9C4-32AF-471D-AF8C-7F919FF95DFA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29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152D7081-9AB2-4F1A-A1B0-8971077119BC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31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17F397C2-FB42-4C51-B9DF-2A6E9654133D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33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92798CE6-9955-4893-A734-3EB80009A290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34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12BCDD01-B909-4B7C-80E0-51CFA59F9697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35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152D7081-9AB2-4F1A-A1B0-8971077119BC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37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E8D47CDB-AC6E-4B01-81D6-18F03D86936F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3A5DFBD8-D34C-40C6-8E47-EC655A93C022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39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7613" cy="3770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2E9F4EF-48EA-4FE8-98C8-B95A8AE8F68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978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1384FCD2-8671-4FE4-87B8-8C9836BFEEF1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52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3E43C09C-9B65-492F-BA19-2E446FB69E43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AE82A578-C527-400E-8B70-4EA926791A7E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1764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en-US" sz="2000" smtClean="0">
                <a:latin typeface="Arial" charset="0"/>
              </a:rPr>
              <a:t>Only the size of M matters.  The form of M doesn't seem to have any effect.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F0DBC272-0C48-4AC3-A801-9B9056612D06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ln/>
        </p:spPr>
      </p:sp>
      <p:sp>
        <p:nvSpPr>
          <p:cNvPr id="49156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</p:spPr>
        <p:txBody>
          <a:bodyPr tIns="17640"/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smtClean="0">
                <a:latin typeface="Arial" charset="0"/>
              </a:rPr>
              <a:t>There are reductions towards the middle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B97BC3C4-8440-4583-8403-85929C57FD76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1764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en-US" sz="2000" smtClean="0">
                <a:latin typeface="Arial" charset="0"/>
              </a:rPr>
              <a:t>Factoring, discrete log have can be formulated as finding an element in the kernel of a function 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endParaRPr lang="en-US" sz="2000" smtClean="0">
              <a:latin typeface="Arial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en-US" sz="2000" smtClean="0">
                <a:latin typeface="Arial" charset="0"/>
              </a:rPr>
              <a:t>Seem to have all the advantages of lattice schemes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6BD79592-A218-497C-9B61-982766510872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1764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en-US" sz="2000" smtClean="0">
                <a:latin typeface="Arial" charset="0"/>
              </a:rPr>
              <a:t>A random T will not have x</a:t>
            </a:r>
            <a:r>
              <a:rPr lang="en-US" sz="2000" baseline="-33000" smtClean="0">
                <a:latin typeface="Arial" charset="0"/>
              </a:rPr>
              <a:t>i</a:t>
            </a:r>
            <a:r>
              <a:rPr lang="en-US" sz="2000" smtClean="0">
                <a:latin typeface="Arial" charset="0"/>
              </a:rPr>
              <a:t>'s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en-US" sz="2000" smtClean="0">
                <a:latin typeface="Arial" charset="0"/>
              </a:rPr>
              <a:t>Have a pseudo-random generator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/>
            <a:fld id="{5900F967-969F-439E-9179-F1A4BC3A2650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/>
              <a:t>14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18237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1E404-DA30-4607-8268-66E43F477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2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CE4AC-CE7F-4320-97BB-5E504E3FE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8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581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581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7F9E-6770-4A10-BF61-E69CDAF2D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7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EFB32-C359-43F2-9213-4AE6FAB05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62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DF85-4734-4B4E-AB87-6BF4E063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73ED-2A13-4903-9E1C-43BC40E0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89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586DD-F6A2-4F6B-9AB7-45196A45F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38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975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979613"/>
            <a:ext cx="4351338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2821A-AD09-494D-A19E-9D4D0672B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00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511D8-8A22-444B-A79E-9F0DD0885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01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D761D-B259-4B04-9CDB-1FED1B8A3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7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A03C-A46F-4DDA-B6FD-E1F4CEFAB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DBF4-363A-4B72-B460-68538B586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28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1D80B-FB85-457D-98DB-EF57AC0DE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82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993C-EDCD-44C8-8E3B-3EA9CDDC6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20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90392-596F-42F3-9D9C-36A1300B3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8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581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581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3C90-4598-4FF7-9687-F2CE2B688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23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846A3-D0FE-476B-B1BB-4AC94218F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826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DF85-4734-4B4E-AB87-6BF4E063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95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73ED-2A13-4903-9E1C-43BC40E0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69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586DD-F6A2-4F6B-9AB7-45196A45F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6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975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979613"/>
            <a:ext cx="4351338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2821A-AD09-494D-A19E-9D4D0672B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334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511D8-8A22-444B-A79E-9F0DD0885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8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E55B7-E58F-4BDB-BB70-01F63DC57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90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D761D-B259-4B04-9CDB-1FED1B8A3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62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A03C-A46F-4DDA-B6FD-E1F4CEFAB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17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1D80B-FB85-457D-98DB-EF57AC0DE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022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993C-EDCD-44C8-8E3B-3EA9CDDC6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914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90392-596F-42F3-9D9C-36A1300B3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06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581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581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3C90-4598-4FF7-9687-F2CE2B688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353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846A3-D0FE-476B-B1BB-4AC94218F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8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975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979613"/>
            <a:ext cx="4351338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4A0E-173F-46EF-874B-0A3287461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5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DDD0A-FB83-4672-AEE6-7EB8230DB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1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81A95-A5A7-4746-B87A-86CB27FA9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2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7CA6F-FAF1-4518-AC54-84E2945A9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4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F36E5-3EAA-45E9-9B10-005BCBFF3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2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3CE5-0526-4D18-A204-60821D5E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53488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ACC635D-DC39-4F27-83BE-36E818521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8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8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53488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AE613FD-3385-4E24-9C89-720301B55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3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8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8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53488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AE613FD-3385-4E24-9C89-720301B55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7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280099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8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8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3" Type="http://schemas.openxmlformats.org/officeDocument/2006/relationships/tags" Target="../tags/tag12.xml"/><Relationship Id="rId21" Type="http://schemas.openxmlformats.org/officeDocument/2006/relationships/slideLayout" Target="../slideLayouts/slideLayout6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tags" Target="../tags/tag36.xml"/><Relationship Id="rId7" Type="http://schemas.openxmlformats.org/officeDocument/2006/relationships/image" Target="../media/image5.emf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7.xml"/><Relationship Id="rId9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40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image" Target="../media/image7.gif"/><Relationship Id="rId5" Type="http://schemas.openxmlformats.org/officeDocument/2006/relationships/tags" Target="../tags/tag42.xml"/><Relationship Id="rId10" Type="http://schemas.openxmlformats.org/officeDocument/2006/relationships/image" Target="../media/image6.wmf"/><Relationship Id="rId4" Type="http://schemas.openxmlformats.org/officeDocument/2006/relationships/tags" Target="../tags/tag41.xml"/><Relationship Id="rId9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46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48.xml"/><Relationship Id="rId10" Type="http://schemas.openxmlformats.org/officeDocument/2006/relationships/image" Target="../media/image7.gif"/><Relationship Id="rId4" Type="http://schemas.openxmlformats.org/officeDocument/2006/relationships/tags" Target="../tags/tag47.xml"/><Relationship Id="rId9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51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image" Target="../media/image7.gif"/><Relationship Id="rId5" Type="http://schemas.openxmlformats.org/officeDocument/2006/relationships/tags" Target="../tags/tag53.xml"/><Relationship Id="rId10" Type="http://schemas.openxmlformats.org/officeDocument/2006/relationships/image" Target="../media/image6.wmf"/><Relationship Id="rId4" Type="http://schemas.openxmlformats.org/officeDocument/2006/relationships/tags" Target="../tags/tag52.xml"/><Relationship Id="rId9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57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9.xml"/><Relationship Id="rId10" Type="http://schemas.openxmlformats.org/officeDocument/2006/relationships/image" Target="../media/image7.gif"/><Relationship Id="rId4" Type="http://schemas.openxmlformats.org/officeDocument/2006/relationships/tags" Target="../tags/tag58.xml"/><Relationship Id="rId9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notesSlide" Target="../notesSlides/notesSlide15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slideLayout" Target="../slideLayouts/slideLayout12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3" Type="http://schemas.openxmlformats.org/officeDocument/2006/relationships/tags" Target="../tags/tag80.xml"/><Relationship Id="rId21" Type="http://schemas.openxmlformats.org/officeDocument/2006/relationships/slideLayout" Target="../slideLayouts/slideLayout6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101.xml"/><Relationship Id="rId9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notesSlide" Target="../notesSlides/notesSlide18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notesSlide" Target="../notesSlides/notesSlide19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3" Type="http://schemas.openxmlformats.org/officeDocument/2006/relationships/tags" Target="../tags/tag143.xml"/><Relationship Id="rId21" Type="http://schemas.openxmlformats.org/officeDocument/2006/relationships/notesSlide" Target="../notesSlides/notesSlide20.xml"/><Relationship Id="rId7" Type="http://schemas.openxmlformats.org/officeDocument/2006/relationships/tags" Target="../tags/tag147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" Type="http://schemas.openxmlformats.org/officeDocument/2006/relationships/tags" Target="../tags/tag142.xml"/><Relationship Id="rId16" Type="http://schemas.openxmlformats.org/officeDocument/2006/relationships/tags" Target="../tags/tag156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tags" Target="../tags/tag151.xml"/><Relationship Id="rId5" Type="http://schemas.openxmlformats.org/officeDocument/2006/relationships/tags" Target="../tags/tag145.xml"/><Relationship Id="rId15" Type="http://schemas.openxmlformats.org/officeDocument/2006/relationships/tags" Target="../tags/tag155.xml"/><Relationship Id="rId10" Type="http://schemas.openxmlformats.org/officeDocument/2006/relationships/tags" Target="../tags/tag150.xml"/><Relationship Id="rId19" Type="http://schemas.openxmlformats.org/officeDocument/2006/relationships/tags" Target="../tags/tag159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tags" Target="../tags/tag15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13" Type="http://schemas.openxmlformats.org/officeDocument/2006/relationships/tags" Target="../tags/tag172.xml"/><Relationship Id="rId18" Type="http://schemas.openxmlformats.org/officeDocument/2006/relationships/tags" Target="../tags/tag177.xml"/><Relationship Id="rId26" Type="http://schemas.openxmlformats.org/officeDocument/2006/relationships/tags" Target="../tags/tag185.xml"/><Relationship Id="rId39" Type="http://schemas.openxmlformats.org/officeDocument/2006/relationships/slideLayout" Target="../slideLayouts/slideLayout6.xml"/><Relationship Id="rId3" Type="http://schemas.openxmlformats.org/officeDocument/2006/relationships/tags" Target="../tags/tag162.xml"/><Relationship Id="rId21" Type="http://schemas.openxmlformats.org/officeDocument/2006/relationships/tags" Target="../tags/tag180.xml"/><Relationship Id="rId34" Type="http://schemas.openxmlformats.org/officeDocument/2006/relationships/tags" Target="../tags/tag193.xml"/><Relationship Id="rId7" Type="http://schemas.openxmlformats.org/officeDocument/2006/relationships/tags" Target="../tags/tag166.xml"/><Relationship Id="rId12" Type="http://schemas.openxmlformats.org/officeDocument/2006/relationships/tags" Target="../tags/tag171.xml"/><Relationship Id="rId17" Type="http://schemas.openxmlformats.org/officeDocument/2006/relationships/tags" Target="../tags/tag176.xml"/><Relationship Id="rId25" Type="http://schemas.openxmlformats.org/officeDocument/2006/relationships/tags" Target="../tags/tag184.xml"/><Relationship Id="rId33" Type="http://schemas.openxmlformats.org/officeDocument/2006/relationships/tags" Target="../tags/tag192.xml"/><Relationship Id="rId38" Type="http://schemas.openxmlformats.org/officeDocument/2006/relationships/tags" Target="../tags/tag197.xml"/><Relationship Id="rId2" Type="http://schemas.openxmlformats.org/officeDocument/2006/relationships/tags" Target="../tags/tag161.xml"/><Relationship Id="rId16" Type="http://schemas.openxmlformats.org/officeDocument/2006/relationships/tags" Target="../tags/tag175.xml"/><Relationship Id="rId20" Type="http://schemas.openxmlformats.org/officeDocument/2006/relationships/tags" Target="../tags/tag179.xml"/><Relationship Id="rId29" Type="http://schemas.openxmlformats.org/officeDocument/2006/relationships/tags" Target="../tags/tag188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11" Type="http://schemas.openxmlformats.org/officeDocument/2006/relationships/tags" Target="../tags/tag170.xml"/><Relationship Id="rId24" Type="http://schemas.openxmlformats.org/officeDocument/2006/relationships/tags" Target="../tags/tag183.xml"/><Relationship Id="rId32" Type="http://schemas.openxmlformats.org/officeDocument/2006/relationships/tags" Target="../tags/tag191.xml"/><Relationship Id="rId37" Type="http://schemas.openxmlformats.org/officeDocument/2006/relationships/tags" Target="../tags/tag196.xml"/><Relationship Id="rId40" Type="http://schemas.openxmlformats.org/officeDocument/2006/relationships/notesSlide" Target="../notesSlides/notesSlide21.xml"/><Relationship Id="rId5" Type="http://schemas.openxmlformats.org/officeDocument/2006/relationships/tags" Target="../tags/tag164.xml"/><Relationship Id="rId15" Type="http://schemas.openxmlformats.org/officeDocument/2006/relationships/tags" Target="../tags/tag174.xml"/><Relationship Id="rId23" Type="http://schemas.openxmlformats.org/officeDocument/2006/relationships/tags" Target="../tags/tag182.xml"/><Relationship Id="rId28" Type="http://schemas.openxmlformats.org/officeDocument/2006/relationships/tags" Target="../tags/tag187.xml"/><Relationship Id="rId36" Type="http://schemas.openxmlformats.org/officeDocument/2006/relationships/tags" Target="../tags/tag195.xml"/><Relationship Id="rId10" Type="http://schemas.openxmlformats.org/officeDocument/2006/relationships/tags" Target="../tags/tag169.xml"/><Relationship Id="rId19" Type="http://schemas.openxmlformats.org/officeDocument/2006/relationships/tags" Target="../tags/tag178.xml"/><Relationship Id="rId31" Type="http://schemas.openxmlformats.org/officeDocument/2006/relationships/tags" Target="../tags/tag190.xml"/><Relationship Id="rId4" Type="http://schemas.openxmlformats.org/officeDocument/2006/relationships/tags" Target="../tags/tag163.xml"/><Relationship Id="rId9" Type="http://schemas.openxmlformats.org/officeDocument/2006/relationships/tags" Target="../tags/tag168.xml"/><Relationship Id="rId14" Type="http://schemas.openxmlformats.org/officeDocument/2006/relationships/tags" Target="../tags/tag173.xml"/><Relationship Id="rId22" Type="http://schemas.openxmlformats.org/officeDocument/2006/relationships/tags" Target="../tags/tag181.xml"/><Relationship Id="rId27" Type="http://schemas.openxmlformats.org/officeDocument/2006/relationships/tags" Target="../tags/tag186.xml"/><Relationship Id="rId30" Type="http://schemas.openxmlformats.org/officeDocument/2006/relationships/tags" Target="../tags/tag189.xml"/><Relationship Id="rId35" Type="http://schemas.openxmlformats.org/officeDocument/2006/relationships/tags" Target="../tags/tag19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05.xml"/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26" Type="http://schemas.openxmlformats.org/officeDocument/2006/relationships/tags" Target="../tags/tag223.xml"/><Relationship Id="rId3" Type="http://schemas.openxmlformats.org/officeDocument/2006/relationships/tags" Target="../tags/tag200.xml"/><Relationship Id="rId21" Type="http://schemas.openxmlformats.org/officeDocument/2006/relationships/tags" Target="../tags/tag218.xml"/><Relationship Id="rId34" Type="http://schemas.openxmlformats.org/officeDocument/2006/relationships/slideLayout" Target="../slideLayouts/slideLayout6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5" Type="http://schemas.openxmlformats.org/officeDocument/2006/relationships/tags" Target="../tags/tag222.xml"/><Relationship Id="rId33" Type="http://schemas.openxmlformats.org/officeDocument/2006/relationships/tags" Target="../tags/tag230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0" Type="http://schemas.openxmlformats.org/officeDocument/2006/relationships/tags" Target="../tags/tag217.xml"/><Relationship Id="rId29" Type="http://schemas.openxmlformats.org/officeDocument/2006/relationships/tags" Target="../tags/tag226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24" Type="http://schemas.openxmlformats.org/officeDocument/2006/relationships/tags" Target="../tags/tag221.xml"/><Relationship Id="rId32" Type="http://schemas.openxmlformats.org/officeDocument/2006/relationships/tags" Target="../tags/tag229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23" Type="http://schemas.openxmlformats.org/officeDocument/2006/relationships/tags" Target="../tags/tag220.xml"/><Relationship Id="rId28" Type="http://schemas.openxmlformats.org/officeDocument/2006/relationships/tags" Target="../tags/tag225.xml"/><Relationship Id="rId10" Type="http://schemas.openxmlformats.org/officeDocument/2006/relationships/tags" Target="../tags/tag207.xml"/><Relationship Id="rId19" Type="http://schemas.openxmlformats.org/officeDocument/2006/relationships/tags" Target="../tags/tag216.xml"/><Relationship Id="rId31" Type="http://schemas.openxmlformats.org/officeDocument/2006/relationships/tags" Target="../tags/tag228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Relationship Id="rId22" Type="http://schemas.openxmlformats.org/officeDocument/2006/relationships/tags" Target="../tags/tag219.xml"/><Relationship Id="rId27" Type="http://schemas.openxmlformats.org/officeDocument/2006/relationships/tags" Target="../tags/tag224.xml"/><Relationship Id="rId30" Type="http://schemas.openxmlformats.org/officeDocument/2006/relationships/tags" Target="../tags/tag227.xml"/><Relationship Id="rId35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18" Type="http://schemas.openxmlformats.org/officeDocument/2006/relationships/tags" Target="../tags/tag248.xml"/><Relationship Id="rId3" Type="http://schemas.openxmlformats.org/officeDocument/2006/relationships/tags" Target="../tags/tag233.xml"/><Relationship Id="rId21" Type="http://schemas.openxmlformats.org/officeDocument/2006/relationships/tags" Target="../tags/tag251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tags" Target="../tags/tag247.xml"/><Relationship Id="rId25" Type="http://schemas.openxmlformats.org/officeDocument/2006/relationships/notesSlide" Target="../notesSlides/notesSlide23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20" Type="http://schemas.openxmlformats.org/officeDocument/2006/relationships/tags" Target="../tags/tag250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23" Type="http://schemas.openxmlformats.org/officeDocument/2006/relationships/tags" Target="../tags/tag253.xml"/><Relationship Id="rId10" Type="http://schemas.openxmlformats.org/officeDocument/2006/relationships/tags" Target="../tags/tag240.xml"/><Relationship Id="rId19" Type="http://schemas.openxmlformats.org/officeDocument/2006/relationships/tags" Target="../tags/tag249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Relationship Id="rId22" Type="http://schemas.openxmlformats.org/officeDocument/2006/relationships/tags" Target="../tags/tag25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61.xml"/><Relationship Id="rId13" Type="http://schemas.openxmlformats.org/officeDocument/2006/relationships/tags" Target="../tags/tag266.xml"/><Relationship Id="rId18" Type="http://schemas.openxmlformats.org/officeDocument/2006/relationships/tags" Target="../tags/tag271.xml"/><Relationship Id="rId26" Type="http://schemas.openxmlformats.org/officeDocument/2006/relationships/tags" Target="../tags/tag279.xml"/><Relationship Id="rId3" Type="http://schemas.openxmlformats.org/officeDocument/2006/relationships/tags" Target="../tags/tag256.xml"/><Relationship Id="rId21" Type="http://schemas.openxmlformats.org/officeDocument/2006/relationships/tags" Target="../tags/tag274.xml"/><Relationship Id="rId34" Type="http://schemas.openxmlformats.org/officeDocument/2006/relationships/tags" Target="../tags/tag287.xml"/><Relationship Id="rId7" Type="http://schemas.openxmlformats.org/officeDocument/2006/relationships/tags" Target="../tags/tag260.xml"/><Relationship Id="rId12" Type="http://schemas.openxmlformats.org/officeDocument/2006/relationships/tags" Target="../tags/tag265.xml"/><Relationship Id="rId17" Type="http://schemas.openxmlformats.org/officeDocument/2006/relationships/tags" Target="../tags/tag270.xml"/><Relationship Id="rId25" Type="http://schemas.openxmlformats.org/officeDocument/2006/relationships/tags" Target="../tags/tag278.xml"/><Relationship Id="rId33" Type="http://schemas.openxmlformats.org/officeDocument/2006/relationships/tags" Target="../tags/tag286.xml"/><Relationship Id="rId2" Type="http://schemas.openxmlformats.org/officeDocument/2006/relationships/tags" Target="../tags/tag255.xml"/><Relationship Id="rId16" Type="http://schemas.openxmlformats.org/officeDocument/2006/relationships/tags" Target="../tags/tag269.xml"/><Relationship Id="rId20" Type="http://schemas.openxmlformats.org/officeDocument/2006/relationships/tags" Target="../tags/tag273.xml"/><Relationship Id="rId29" Type="http://schemas.openxmlformats.org/officeDocument/2006/relationships/tags" Target="../tags/tag282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11" Type="http://schemas.openxmlformats.org/officeDocument/2006/relationships/tags" Target="../tags/tag264.xml"/><Relationship Id="rId24" Type="http://schemas.openxmlformats.org/officeDocument/2006/relationships/tags" Target="../tags/tag277.xml"/><Relationship Id="rId32" Type="http://schemas.openxmlformats.org/officeDocument/2006/relationships/tags" Target="../tags/tag285.xml"/><Relationship Id="rId37" Type="http://schemas.openxmlformats.org/officeDocument/2006/relationships/notesSlide" Target="../notesSlides/notesSlide24.xml"/><Relationship Id="rId5" Type="http://schemas.openxmlformats.org/officeDocument/2006/relationships/tags" Target="../tags/tag258.xml"/><Relationship Id="rId15" Type="http://schemas.openxmlformats.org/officeDocument/2006/relationships/tags" Target="../tags/tag268.xml"/><Relationship Id="rId23" Type="http://schemas.openxmlformats.org/officeDocument/2006/relationships/tags" Target="../tags/tag276.xml"/><Relationship Id="rId28" Type="http://schemas.openxmlformats.org/officeDocument/2006/relationships/tags" Target="../tags/tag281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263.xml"/><Relationship Id="rId19" Type="http://schemas.openxmlformats.org/officeDocument/2006/relationships/tags" Target="../tags/tag272.xml"/><Relationship Id="rId31" Type="http://schemas.openxmlformats.org/officeDocument/2006/relationships/tags" Target="../tags/tag284.xml"/><Relationship Id="rId4" Type="http://schemas.openxmlformats.org/officeDocument/2006/relationships/tags" Target="../tags/tag257.xml"/><Relationship Id="rId9" Type="http://schemas.openxmlformats.org/officeDocument/2006/relationships/tags" Target="../tags/tag262.xml"/><Relationship Id="rId14" Type="http://schemas.openxmlformats.org/officeDocument/2006/relationships/tags" Target="../tags/tag267.xml"/><Relationship Id="rId22" Type="http://schemas.openxmlformats.org/officeDocument/2006/relationships/tags" Target="../tags/tag275.xml"/><Relationship Id="rId27" Type="http://schemas.openxmlformats.org/officeDocument/2006/relationships/tags" Target="../tags/tag280.xml"/><Relationship Id="rId30" Type="http://schemas.openxmlformats.org/officeDocument/2006/relationships/tags" Target="../tags/tag283.xml"/><Relationship Id="rId35" Type="http://schemas.openxmlformats.org/officeDocument/2006/relationships/tags" Target="../tags/tag28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3" Type="http://schemas.openxmlformats.org/officeDocument/2006/relationships/tags" Target="../tags/tag291.xml"/><Relationship Id="rId21" Type="http://schemas.openxmlformats.org/officeDocument/2006/relationships/notesSlide" Target="../notesSlides/notesSlide25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15.xml"/><Relationship Id="rId13" Type="http://schemas.openxmlformats.org/officeDocument/2006/relationships/tags" Target="../tags/tag320.xml"/><Relationship Id="rId18" Type="http://schemas.openxmlformats.org/officeDocument/2006/relationships/tags" Target="../tags/tag325.xml"/><Relationship Id="rId3" Type="http://schemas.openxmlformats.org/officeDocument/2006/relationships/tags" Target="../tags/tag310.xml"/><Relationship Id="rId21" Type="http://schemas.openxmlformats.org/officeDocument/2006/relationships/tags" Target="../tags/tag328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17" Type="http://schemas.openxmlformats.org/officeDocument/2006/relationships/tags" Target="../tags/tag324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20" Type="http://schemas.openxmlformats.org/officeDocument/2006/relationships/tags" Target="../tags/tag327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24" Type="http://schemas.openxmlformats.org/officeDocument/2006/relationships/notesSlide" Target="../notesSlides/notesSlide26.xml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317.xml"/><Relationship Id="rId19" Type="http://schemas.openxmlformats.org/officeDocument/2006/relationships/tags" Target="../tags/tag326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Relationship Id="rId22" Type="http://schemas.openxmlformats.org/officeDocument/2006/relationships/tags" Target="../tags/tag329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3" Type="http://schemas.openxmlformats.org/officeDocument/2006/relationships/tags" Target="../tags/tag332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2" Type="http://schemas.openxmlformats.org/officeDocument/2006/relationships/tags" Target="../tags/tag331.xml"/><Relationship Id="rId16" Type="http://schemas.openxmlformats.org/officeDocument/2006/relationships/notesSlide" Target="../notesSlides/notesSlide27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5" Type="http://schemas.openxmlformats.org/officeDocument/2006/relationships/tags" Target="../tags/tag334.xml"/><Relationship Id="rId15" Type="http://schemas.openxmlformats.org/officeDocument/2006/relationships/slideLayout" Target="../slideLayouts/slideLayout18.xml"/><Relationship Id="rId10" Type="http://schemas.openxmlformats.org/officeDocument/2006/relationships/tags" Target="../tags/tag339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51.xml"/><Relationship Id="rId13" Type="http://schemas.openxmlformats.org/officeDocument/2006/relationships/tags" Target="../tags/tag356.xml"/><Relationship Id="rId18" Type="http://schemas.openxmlformats.org/officeDocument/2006/relationships/tags" Target="../tags/tag361.xml"/><Relationship Id="rId26" Type="http://schemas.openxmlformats.org/officeDocument/2006/relationships/slideLayout" Target="../slideLayouts/slideLayout18.xml"/><Relationship Id="rId3" Type="http://schemas.openxmlformats.org/officeDocument/2006/relationships/tags" Target="../tags/tag346.xml"/><Relationship Id="rId21" Type="http://schemas.openxmlformats.org/officeDocument/2006/relationships/tags" Target="../tags/tag364.xml"/><Relationship Id="rId7" Type="http://schemas.openxmlformats.org/officeDocument/2006/relationships/tags" Target="../tags/tag350.xml"/><Relationship Id="rId12" Type="http://schemas.openxmlformats.org/officeDocument/2006/relationships/tags" Target="../tags/tag355.xml"/><Relationship Id="rId17" Type="http://schemas.openxmlformats.org/officeDocument/2006/relationships/tags" Target="../tags/tag360.xml"/><Relationship Id="rId25" Type="http://schemas.openxmlformats.org/officeDocument/2006/relationships/tags" Target="../tags/tag368.xml"/><Relationship Id="rId2" Type="http://schemas.openxmlformats.org/officeDocument/2006/relationships/tags" Target="../tags/tag345.xml"/><Relationship Id="rId16" Type="http://schemas.openxmlformats.org/officeDocument/2006/relationships/tags" Target="../tags/tag359.xml"/><Relationship Id="rId20" Type="http://schemas.openxmlformats.org/officeDocument/2006/relationships/tags" Target="../tags/tag363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11" Type="http://schemas.openxmlformats.org/officeDocument/2006/relationships/tags" Target="../tags/tag354.xml"/><Relationship Id="rId24" Type="http://schemas.openxmlformats.org/officeDocument/2006/relationships/tags" Target="../tags/tag367.xml"/><Relationship Id="rId5" Type="http://schemas.openxmlformats.org/officeDocument/2006/relationships/tags" Target="../tags/tag348.xml"/><Relationship Id="rId15" Type="http://schemas.openxmlformats.org/officeDocument/2006/relationships/tags" Target="../tags/tag358.xml"/><Relationship Id="rId23" Type="http://schemas.openxmlformats.org/officeDocument/2006/relationships/tags" Target="../tags/tag366.xml"/><Relationship Id="rId10" Type="http://schemas.openxmlformats.org/officeDocument/2006/relationships/tags" Target="../tags/tag353.xml"/><Relationship Id="rId19" Type="http://schemas.openxmlformats.org/officeDocument/2006/relationships/tags" Target="../tags/tag362.xml"/><Relationship Id="rId4" Type="http://schemas.openxmlformats.org/officeDocument/2006/relationships/tags" Target="../tags/tag347.xml"/><Relationship Id="rId9" Type="http://schemas.openxmlformats.org/officeDocument/2006/relationships/tags" Target="../tags/tag352.xml"/><Relationship Id="rId14" Type="http://schemas.openxmlformats.org/officeDocument/2006/relationships/tags" Target="../tags/tag357.xml"/><Relationship Id="rId22" Type="http://schemas.openxmlformats.org/officeDocument/2006/relationships/tags" Target="../tags/tag365.xml"/><Relationship Id="rId27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376.xml"/><Relationship Id="rId13" Type="http://schemas.openxmlformats.org/officeDocument/2006/relationships/tags" Target="../tags/tag381.xml"/><Relationship Id="rId18" Type="http://schemas.openxmlformats.org/officeDocument/2006/relationships/tags" Target="../tags/tag386.xml"/><Relationship Id="rId26" Type="http://schemas.openxmlformats.org/officeDocument/2006/relationships/tags" Target="../tags/tag394.xml"/><Relationship Id="rId3" Type="http://schemas.openxmlformats.org/officeDocument/2006/relationships/tags" Target="../tags/tag371.xml"/><Relationship Id="rId21" Type="http://schemas.openxmlformats.org/officeDocument/2006/relationships/tags" Target="../tags/tag389.xml"/><Relationship Id="rId7" Type="http://schemas.openxmlformats.org/officeDocument/2006/relationships/tags" Target="../tags/tag375.xml"/><Relationship Id="rId12" Type="http://schemas.openxmlformats.org/officeDocument/2006/relationships/tags" Target="../tags/tag380.xml"/><Relationship Id="rId17" Type="http://schemas.openxmlformats.org/officeDocument/2006/relationships/tags" Target="../tags/tag385.xml"/><Relationship Id="rId25" Type="http://schemas.openxmlformats.org/officeDocument/2006/relationships/tags" Target="../tags/tag393.xml"/><Relationship Id="rId2" Type="http://schemas.openxmlformats.org/officeDocument/2006/relationships/tags" Target="../tags/tag370.xml"/><Relationship Id="rId16" Type="http://schemas.openxmlformats.org/officeDocument/2006/relationships/tags" Target="../tags/tag384.xml"/><Relationship Id="rId20" Type="http://schemas.openxmlformats.org/officeDocument/2006/relationships/tags" Target="../tags/tag388.xml"/><Relationship Id="rId1" Type="http://schemas.openxmlformats.org/officeDocument/2006/relationships/tags" Target="../tags/tag369.xml"/><Relationship Id="rId6" Type="http://schemas.openxmlformats.org/officeDocument/2006/relationships/tags" Target="../tags/tag374.xml"/><Relationship Id="rId11" Type="http://schemas.openxmlformats.org/officeDocument/2006/relationships/tags" Target="../tags/tag379.xml"/><Relationship Id="rId24" Type="http://schemas.openxmlformats.org/officeDocument/2006/relationships/tags" Target="../tags/tag392.xml"/><Relationship Id="rId5" Type="http://schemas.openxmlformats.org/officeDocument/2006/relationships/tags" Target="../tags/tag373.xml"/><Relationship Id="rId15" Type="http://schemas.openxmlformats.org/officeDocument/2006/relationships/tags" Target="../tags/tag383.xml"/><Relationship Id="rId23" Type="http://schemas.openxmlformats.org/officeDocument/2006/relationships/tags" Target="../tags/tag391.xml"/><Relationship Id="rId10" Type="http://schemas.openxmlformats.org/officeDocument/2006/relationships/tags" Target="../tags/tag378.xml"/><Relationship Id="rId19" Type="http://schemas.openxmlformats.org/officeDocument/2006/relationships/tags" Target="../tags/tag387.xml"/><Relationship Id="rId4" Type="http://schemas.openxmlformats.org/officeDocument/2006/relationships/tags" Target="../tags/tag372.xml"/><Relationship Id="rId9" Type="http://schemas.openxmlformats.org/officeDocument/2006/relationships/tags" Target="../tags/tag377.xml"/><Relationship Id="rId14" Type="http://schemas.openxmlformats.org/officeDocument/2006/relationships/tags" Target="../tags/tag382.xml"/><Relationship Id="rId22" Type="http://schemas.openxmlformats.org/officeDocument/2006/relationships/tags" Target="../tags/tag390.xml"/><Relationship Id="rId27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402.xml"/><Relationship Id="rId13" Type="http://schemas.openxmlformats.org/officeDocument/2006/relationships/tags" Target="../tags/tag407.xml"/><Relationship Id="rId3" Type="http://schemas.openxmlformats.org/officeDocument/2006/relationships/tags" Target="../tags/tag397.xml"/><Relationship Id="rId7" Type="http://schemas.openxmlformats.org/officeDocument/2006/relationships/tags" Target="../tags/tag401.xml"/><Relationship Id="rId12" Type="http://schemas.openxmlformats.org/officeDocument/2006/relationships/tags" Target="../tags/tag406.xml"/><Relationship Id="rId17" Type="http://schemas.openxmlformats.org/officeDocument/2006/relationships/notesSlide" Target="../notesSlides/notesSlide29.xml"/><Relationship Id="rId2" Type="http://schemas.openxmlformats.org/officeDocument/2006/relationships/tags" Target="../tags/tag396.xml"/><Relationship Id="rId16" Type="http://schemas.openxmlformats.org/officeDocument/2006/relationships/slideLayout" Target="../slideLayouts/slideLayout18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tags" Target="../tags/tag405.xml"/><Relationship Id="rId5" Type="http://schemas.openxmlformats.org/officeDocument/2006/relationships/tags" Target="../tags/tag399.xml"/><Relationship Id="rId15" Type="http://schemas.openxmlformats.org/officeDocument/2006/relationships/tags" Target="../tags/tag409.xml"/><Relationship Id="rId10" Type="http://schemas.openxmlformats.org/officeDocument/2006/relationships/tags" Target="../tags/tag404.xml"/><Relationship Id="rId4" Type="http://schemas.openxmlformats.org/officeDocument/2006/relationships/tags" Target="../tags/tag398.xml"/><Relationship Id="rId9" Type="http://schemas.openxmlformats.org/officeDocument/2006/relationships/tags" Target="../tags/tag403.xml"/><Relationship Id="rId14" Type="http://schemas.openxmlformats.org/officeDocument/2006/relationships/tags" Target="../tags/tag40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417.xml"/><Relationship Id="rId13" Type="http://schemas.openxmlformats.org/officeDocument/2006/relationships/tags" Target="../tags/tag422.xml"/><Relationship Id="rId18" Type="http://schemas.openxmlformats.org/officeDocument/2006/relationships/tags" Target="../tags/tag427.xml"/><Relationship Id="rId26" Type="http://schemas.openxmlformats.org/officeDocument/2006/relationships/tags" Target="../tags/tag435.xml"/><Relationship Id="rId3" Type="http://schemas.openxmlformats.org/officeDocument/2006/relationships/tags" Target="../tags/tag412.xml"/><Relationship Id="rId21" Type="http://schemas.openxmlformats.org/officeDocument/2006/relationships/tags" Target="../tags/tag430.xml"/><Relationship Id="rId34" Type="http://schemas.openxmlformats.org/officeDocument/2006/relationships/tags" Target="../tags/tag443.xml"/><Relationship Id="rId7" Type="http://schemas.openxmlformats.org/officeDocument/2006/relationships/tags" Target="../tags/tag416.xml"/><Relationship Id="rId12" Type="http://schemas.openxmlformats.org/officeDocument/2006/relationships/tags" Target="../tags/tag421.xml"/><Relationship Id="rId17" Type="http://schemas.openxmlformats.org/officeDocument/2006/relationships/tags" Target="../tags/tag426.xml"/><Relationship Id="rId25" Type="http://schemas.openxmlformats.org/officeDocument/2006/relationships/tags" Target="../tags/tag434.xml"/><Relationship Id="rId33" Type="http://schemas.openxmlformats.org/officeDocument/2006/relationships/tags" Target="../tags/tag442.xml"/><Relationship Id="rId2" Type="http://schemas.openxmlformats.org/officeDocument/2006/relationships/tags" Target="../tags/tag411.xml"/><Relationship Id="rId16" Type="http://schemas.openxmlformats.org/officeDocument/2006/relationships/tags" Target="../tags/tag425.xml"/><Relationship Id="rId20" Type="http://schemas.openxmlformats.org/officeDocument/2006/relationships/tags" Target="../tags/tag429.xml"/><Relationship Id="rId29" Type="http://schemas.openxmlformats.org/officeDocument/2006/relationships/tags" Target="../tags/tag438.xml"/><Relationship Id="rId1" Type="http://schemas.openxmlformats.org/officeDocument/2006/relationships/tags" Target="../tags/tag410.xml"/><Relationship Id="rId6" Type="http://schemas.openxmlformats.org/officeDocument/2006/relationships/tags" Target="../tags/tag415.xml"/><Relationship Id="rId11" Type="http://schemas.openxmlformats.org/officeDocument/2006/relationships/tags" Target="../tags/tag420.xml"/><Relationship Id="rId24" Type="http://schemas.openxmlformats.org/officeDocument/2006/relationships/tags" Target="../tags/tag433.xml"/><Relationship Id="rId32" Type="http://schemas.openxmlformats.org/officeDocument/2006/relationships/tags" Target="../tags/tag441.xml"/><Relationship Id="rId37" Type="http://schemas.openxmlformats.org/officeDocument/2006/relationships/notesSlide" Target="../notesSlides/notesSlide30.xml"/><Relationship Id="rId5" Type="http://schemas.openxmlformats.org/officeDocument/2006/relationships/tags" Target="../tags/tag414.xml"/><Relationship Id="rId15" Type="http://schemas.openxmlformats.org/officeDocument/2006/relationships/tags" Target="../tags/tag424.xml"/><Relationship Id="rId23" Type="http://schemas.openxmlformats.org/officeDocument/2006/relationships/tags" Target="../tags/tag432.xml"/><Relationship Id="rId28" Type="http://schemas.openxmlformats.org/officeDocument/2006/relationships/tags" Target="../tags/tag437.xml"/><Relationship Id="rId36" Type="http://schemas.openxmlformats.org/officeDocument/2006/relationships/slideLayout" Target="../slideLayouts/slideLayout30.xml"/><Relationship Id="rId10" Type="http://schemas.openxmlformats.org/officeDocument/2006/relationships/tags" Target="../tags/tag419.xml"/><Relationship Id="rId19" Type="http://schemas.openxmlformats.org/officeDocument/2006/relationships/tags" Target="../tags/tag428.xml"/><Relationship Id="rId31" Type="http://schemas.openxmlformats.org/officeDocument/2006/relationships/tags" Target="../tags/tag440.xml"/><Relationship Id="rId4" Type="http://schemas.openxmlformats.org/officeDocument/2006/relationships/tags" Target="../tags/tag413.xml"/><Relationship Id="rId9" Type="http://schemas.openxmlformats.org/officeDocument/2006/relationships/tags" Target="../tags/tag418.xml"/><Relationship Id="rId14" Type="http://schemas.openxmlformats.org/officeDocument/2006/relationships/tags" Target="../tags/tag423.xml"/><Relationship Id="rId22" Type="http://schemas.openxmlformats.org/officeDocument/2006/relationships/tags" Target="../tags/tag431.xml"/><Relationship Id="rId27" Type="http://schemas.openxmlformats.org/officeDocument/2006/relationships/tags" Target="../tags/tag436.xml"/><Relationship Id="rId30" Type="http://schemas.openxmlformats.org/officeDocument/2006/relationships/tags" Target="../tags/tag439.xml"/><Relationship Id="rId35" Type="http://schemas.openxmlformats.org/officeDocument/2006/relationships/tags" Target="../tags/tag4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5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5912" y="341313"/>
            <a:ext cx="9448800" cy="573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+mj-lt"/>
              </a:rPr>
              <a:t>Lattice-Based Cryptography: </a:t>
            </a:r>
          </a:p>
          <a:p>
            <a:pPr algn="ctr" eaLnBrk="1">
              <a:lnSpc>
                <a:spcPct val="117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+mj-lt"/>
              </a:rPr>
              <a:t>From Practice to Theory to Practice</a:t>
            </a:r>
          </a:p>
          <a:p>
            <a:pPr algn="ctr" eaLnBrk="1">
              <a:lnSpc>
                <a:spcPct val="117000"/>
              </a:lnSpc>
            </a:pPr>
            <a:endParaRPr lang="en-US" sz="2600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 algn="ctr" eaLnBrk="1">
              <a:lnSpc>
                <a:spcPct val="117000"/>
              </a:lnSpc>
            </a:pPr>
            <a:r>
              <a:rPr lang="en-US" sz="2600" dirty="0" err="1" smtClean="0">
                <a:solidFill>
                  <a:srgbClr val="008000"/>
                </a:solidFill>
                <a:latin typeface="Comic Sans MS" pitchFamily="66" charset="0"/>
              </a:rPr>
              <a:t>Vadim</a:t>
            </a:r>
            <a:r>
              <a:rPr lang="en-US" sz="2600" dirty="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sz="2600" dirty="0" err="1">
                <a:solidFill>
                  <a:srgbClr val="008000"/>
                </a:solidFill>
                <a:latin typeface="Comic Sans MS" pitchFamily="66" charset="0"/>
              </a:rPr>
              <a:t>Lyubashevsky</a:t>
            </a:r>
            <a:endParaRPr lang="en-US" sz="2600" dirty="0">
              <a:solidFill>
                <a:srgbClr val="008000"/>
              </a:solidFill>
              <a:latin typeface="Comic Sans MS" pitchFamily="66" charset="0"/>
            </a:endParaRPr>
          </a:p>
          <a:p>
            <a:pPr algn="ctr" eaLnBrk="1">
              <a:lnSpc>
                <a:spcPct val="117000"/>
              </a:lnSpc>
            </a:pPr>
            <a:r>
              <a:rPr lang="en-US" sz="2400" dirty="0" smtClean="0">
                <a:solidFill>
                  <a:srgbClr val="280099"/>
                </a:solidFill>
                <a:latin typeface="Comic Sans MS" pitchFamily="66" charset="0"/>
                <a:sym typeface="Wingdings" pitchFamily="2" charset="2"/>
              </a:rPr>
              <a:t>INRIA / CNRS / ENS Paris</a:t>
            </a:r>
          </a:p>
          <a:p>
            <a:pPr algn="ctr" eaLnBrk="1">
              <a:lnSpc>
                <a:spcPct val="117000"/>
              </a:lnSpc>
            </a:pPr>
            <a:endParaRPr lang="en-US" sz="2400" dirty="0">
              <a:solidFill>
                <a:srgbClr val="280099"/>
              </a:solidFill>
              <a:latin typeface="Comic Sans MS" pitchFamily="66" charset="0"/>
              <a:sym typeface="Wingdings" pitchFamily="2" charset="2"/>
            </a:endParaRPr>
          </a:p>
          <a:p>
            <a:pPr algn="ctr" eaLnBrk="1">
              <a:lnSpc>
                <a:spcPct val="117000"/>
              </a:lnSpc>
            </a:pPr>
            <a:r>
              <a:rPr lang="en-US" sz="2400" dirty="0" smtClean="0">
                <a:solidFill>
                  <a:srgbClr val="280099"/>
                </a:solidFill>
                <a:latin typeface="Comic Sans MS" pitchFamily="66" charset="0"/>
                <a:sym typeface="Wingdings" pitchFamily="2" charset="2"/>
              </a:rPr>
              <a:t>(September 12, 2011)</a:t>
            </a:r>
            <a:endParaRPr lang="en-US" sz="2400" dirty="0">
              <a:solidFill>
                <a:srgbClr val="280099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2" y="5532437"/>
            <a:ext cx="3825240" cy="13778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112" y="4922837"/>
            <a:ext cx="2286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54" y="5366321"/>
            <a:ext cx="1613916" cy="16139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25912" y="2743200"/>
            <a:ext cx="2601912" cy="1828800"/>
          </a:xfrm>
          <a:prstGeom prst="ellipse">
            <a:avLst/>
          </a:prstGeom>
          <a:solidFill>
            <a:srgbClr val="99CCFF">
              <a:alpha val="0"/>
            </a:srgbClr>
          </a:solidFill>
          <a:ln w="1836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Complexity of Solving Subset Sum</a:t>
            </a:r>
          </a:p>
        </p:txBody>
      </p:sp>
      <p:sp>
        <p:nvSpPr>
          <p:cNvPr id="1741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22313" y="3803650"/>
            <a:ext cx="8915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87500" y="357505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427538" y="3575050"/>
            <a:ext cx="1587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956300" y="357505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67738" y="3575050"/>
            <a:ext cx="1587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3588" y="2128838"/>
            <a:ext cx="165893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00008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0850" y="4381500"/>
            <a:ext cx="18288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run-time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11263" y="3200400"/>
            <a:ext cx="14668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000">
                <a:solidFill>
                  <a:srgbClr val="000080"/>
                </a:solidFill>
                <a:latin typeface="Comic Sans MS" pitchFamily="66" charset="0"/>
              </a:rPr>
              <a:t>2</a:t>
            </a:r>
            <a:r>
              <a:rPr lang="en-US" sz="2000" baseline="30000">
                <a:solidFill>
                  <a:srgbClr val="000080"/>
                </a:solidFill>
                <a:latin typeface="Comic Sans MS" pitchFamily="66" charset="0"/>
              </a:rPr>
              <a:t>log²(n)</a:t>
            </a:r>
            <a:endParaRPr lang="en-US" sz="2000">
              <a:solidFill>
                <a:srgbClr val="000080"/>
              </a:solidFill>
              <a:latin typeface="Comic Sans MS" pitchFamily="66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48150" y="3200400"/>
            <a:ext cx="4572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2000">
                <a:solidFill>
                  <a:srgbClr val="000080"/>
                </a:solidFill>
                <a:latin typeface="Comic Sans MS" pitchFamily="66" charset="0"/>
              </a:rPr>
              <a:t>2</a:t>
            </a:r>
            <a:r>
              <a:rPr lang="en-US" sz="2000" baseline="30000">
                <a:solidFill>
                  <a:srgbClr val="00008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91150" y="3200400"/>
            <a:ext cx="1143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000">
                <a:solidFill>
                  <a:srgbClr val="000080"/>
                </a:solidFill>
                <a:latin typeface="Comic Sans MS" pitchFamily="66" charset="0"/>
              </a:rPr>
              <a:t>2</a:t>
            </a:r>
            <a:r>
              <a:rPr lang="en-US" sz="2000" baseline="30000">
                <a:solidFill>
                  <a:srgbClr val="000080"/>
                </a:solidFill>
                <a:latin typeface="Comic Sans MS" pitchFamily="66" charset="0"/>
              </a:rPr>
              <a:t>n log(n)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170863" y="3200400"/>
            <a:ext cx="9144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000">
                <a:solidFill>
                  <a:srgbClr val="000080"/>
                </a:solidFill>
                <a:latin typeface="Comic Sans MS" pitchFamily="66" charset="0"/>
              </a:rPr>
              <a:t>2</a:t>
            </a:r>
            <a:r>
              <a:rPr lang="en-US" sz="2000" baseline="30000">
                <a:solidFill>
                  <a:srgbClr val="000080"/>
                </a:solidFill>
                <a:latin typeface="Comic Sans MS" pitchFamily="66" charset="0"/>
              </a:rPr>
              <a:t>n²</a:t>
            </a:r>
            <a:endParaRPr lang="en-US" sz="2000">
              <a:solidFill>
                <a:srgbClr val="000080"/>
              </a:solidFill>
              <a:latin typeface="Comic Sans MS" pitchFamily="66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7200" y="3886200"/>
            <a:ext cx="10017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000">
                <a:solidFill>
                  <a:srgbClr val="800000"/>
                </a:solidFill>
                <a:latin typeface="Comic Sans MS" pitchFamily="66" charset="0"/>
              </a:rPr>
              <a:t>poly(n)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0" y="3886200"/>
            <a:ext cx="1143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000">
                <a:solidFill>
                  <a:srgbClr val="800000"/>
                </a:solidFill>
                <a:latin typeface="Comic Sans MS" pitchFamily="66" charset="0"/>
              </a:rPr>
              <a:t>2</a:t>
            </a:r>
            <a:r>
              <a:rPr lang="en-US" sz="2000" baseline="33000">
                <a:solidFill>
                  <a:srgbClr val="800000"/>
                </a:solidFill>
                <a:latin typeface="Comic Sans MS" pitchFamily="66" charset="0"/>
              </a:rPr>
              <a:t>Ω(n)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86800" y="3886200"/>
            <a:ext cx="1143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000">
                <a:solidFill>
                  <a:srgbClr val="800000"/>
                </a:solidFill>
                <a:latin typeface="Comic Sans MS" pitchFamily="66" charset="0"/>
              </a:rPr>
              <a:t>poly(n)</a:t>
            </a:r>
          </a:p>
        </p:txBody>
      </p:sp>
      <p:sp>
        <p:nvSpPr>
          <p:cNvPr id="65554" name="AutoShape 18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2513013" y="3692525"/>
            <a:ext cx="228600" cy="3429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555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65188" y="5715000"/>
            <a:ext cx="34877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“generalized birthday attacks” </a:t>
            </a:r>
          </a:p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[FlaPrz05,Lyu06,Sha08]</a:t>
            </a:r>
          </a:p>
        </p:txBody>
      </p:sp>
      <p:sp>
        <p:nvSpPr>
          <p:cNvPr id="65556" name="AutoShape 20"/>
          <p:cNvSpPr>
            <a:spLocks/>
          </p:cNvSpPr>
          <p:nvPr>
            <p:custDataLst>
              <p:tags r:id="rId19"/>
            </p:custDataLst>
          </p:nvPr>
        </p:nvSpPr>
        <p:spPr bwMode="auto">
          <a:xfrm rot="-5400000">
            <a:off x="7542213" y="3702050"/>
            <a:ext cx="228600" cy="3429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555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002338" y="5726113"/>
            <a:ext cx="3200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“lattice reduction attacks” </a:t>
            </a:r>
          </a:p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[LagOdl85,Fri86]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554" grpId="0" animBg="1"/>
      <p:bldP spid="655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Subset Sum Crypto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0725" y="1979613"/>
            <a:ext cx="8855075" cy="4049712"/>
          </a:xfrm>
        </p:spPr>
        <p:txBody>
          <a:bodyPr tIns="0"/>
          <a:lstStyle/>
          <a:p>
            <a:pPr marL="431800" indent="-323850" eaLnBrk="1">
              <a:lnSpc>
                <a:spcPct val="117000"/>
              </a:lnSpc>
              <a:buClr>
                <a:srgbClr val="FF6633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Why?</a:t>
            </a:r>
          </a:p>
          <a:p>
            <a:pPr marL="1727200" lvl="1" indent="-573088" eaLnBrk="1">
              <a:lnSpc>
                <a:spcPct val="117000"/>
              </a:lnSpc>
              <a:buClr>
                <a:srgbClr val="FF6633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Simple operations</a:t>
            </a:r>
          </a:p>
          <a:p>
            <a:pPr marL="1727200" lvl="1" indent="-573088" eaLnBrk="1">
              <a:lnSpc>
                <a:spcPct val="117000"/>
              </a:lnSpc>
              <a:buClr>
                <a:srgbClr val="FF6633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Exponential hardness</a:t>
            </a:r>
          </a:p>
          <a:p>
            <a:pPr marL="1727200" lvl="1" indent="-573088" eaLnBrk="1">
              <a:lnSpc>
                <a:spcPct val="117000"/>
              </a:lnSpc>
              <a:buClr>
                <a:srgbClr val="FF6633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Seems very different from number theoretic assumptions</a:t>
            </a:r>
          </a:p>
          <a:p>
            <a:pPr marL="1727200" lvl="1" indent="-573088" eaLnBrk="1">
              <a:lnSpc>
                <a:spcPct val="117000"/>
              </a:lnSpc>
              <a:buClr>
                <a:srgbClr val="FF6633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Seems to resist quantum attacks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Subset Sum is “Pseudorandom”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0725" y="1547813"/>
            <a:ext cx="8855075" cy="5564187"/>
          </a:xfrm>
        </p:spPr>
        <p:txBody>
          <a:bodyPr tIns="0"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u="sng" dirty="0" smtClean="0">
              <a:latin typeface="Comic Sans MS" pitchFamily="66" charset="0"/>
            </a:endParaRP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[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Impagliazzo-Naor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1989]: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mic Sans MS" pitchFamily="66" charset="0"/>
              </a:rPr>
              <a:t>For random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,...,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n </a:t>
            </a:r>
            <a:r>
              <a:rPr lang="en-US" sz="2800" dirty="0" smtClean="0">
                <a:latin typeface="Comic Sans MS" pitchFamily="66" charset="0"/>
              </a:rPr>
              <a:t>in Z</a:t>
            </a:r>
            <a:r>
              <a:rPr lang="en-US" sz="2800" baseline="-33000" dirty="0" smtClean="0">
                <a:latin typeface="Comic Sans MS" pitchFamily="66" charset="0"/>
              </a:rPr>
              <a:t>M</a:t>
            </a:r>
            <a:r>
              <a:rPr lang="en-US" sz="2800" dirty="0" smtClean="0">
                <a:latin typeface="Comic Sans MS" pitchFamily="66" charset="0"/>
              </a:rPr>
              <a:t> and random </a:t>
            </a:r>
            <a:r>
              <a:rPr lang="en-US" sz="2800" dirty="0" smtClean="0">
                <a:solidFill>
                  <a:srgbClr val="FF00FF"/>
                </a:solidFill>
                <a:latin typeface="Comic Sans MS" pitchFamily="66" charset="0"/>
              </a:rPr>
              <a:t>x</a:t>
            </a:r>
            <a:r>
              <a:rPr lang="en-US" sz="2800" baseline="-33000" dirty="0" smtClean="0">
                <a:solidFill>
                  <a:srgbClr val="FF00FF"/>
                </a:solidFill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,...,</a:t>
            </a:r>
            <a:r>
              <a:rPr lang="en-US" sz="2800" dirty="0" err="1" smtClean="0">
                <a:solidFill>
                  <a:srgbClr val="FF00FF"/>
                </a:solidFill>
                <a:latin typeface="Comic Sans MS" pitchFamily="66" charset="0"/>
              </a:rPr>
              <a:t>x</a:t>
            </a:r>
            <a:r>
              <a:rPr lang="en-US" sz="2800" baseline="-33000" dirty="0" err="1" smtClean="0">
                <a:solidFill>
                  <a:srgbClr val="FF00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in {0,1}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mic Sans MS" pitchFamily="66" charset="0"/>
              </a:rPr>
              <a:t>distinguishing the distribution</a:t>
            </a:r>
          </a:p>
          <a:p>
            <a:pPr algn="ctr"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,...,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1</a:t>
            </a:r>
            <a:r>
              <a:rPr lang="en-US" sz="2800" dirty="0" smtClean="0">
                <a:solidFill>
                  <a:srgbClr val="FF00FF"/>
                </a:solidFill>
                <a:latin typeface="Comic Sans MS" pitchFamily="66" charset="0"/>
              </a:rPr>
              <a:t>x</a:t>
            </a:r>
            <a:r>
              <a:rPr lang="en-US" sz="2800" baseline="-33000" dirty="0" smtClean="0">
                <a:solidFill>
                  <a:srgbClr val="FF00FF"/>
                </a:solidFill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+...+</a:t>
            </a:r>
            <a:r>
              <a:rPr lang="en-US" sz="2800" dirty="0" err="1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err="1" smtClean="0">
                <a:solidFill>
                  <a:srgbClr val="800000"/>
                </a:solidFill>
                <a:latin typeface="Comic Sans MS" pitchFamily="66" charset="0"/>
              </a:rPr>
              <a:t>n</a:t>
            </a:r>
            <a:r>
              <a:rPr lang="en-US" sz="2800" dirty="0" err="1" smtClean="0">
                <a:solidFill>
                  <a:srgbClr val="FF00FF"/>
                </a:solidFill>
                <a:latin typeface="Comic Sans MS" pitchFamily="66" charset="0"/>
              </a:rPr>
              <a:t>x</a:t>
            </a:r>
            <a:r>
              <a:rPr lang="en-US" sz="2800" baseline="-33000" dirty="0" err="1" smtClean="0">
                <a:solidFill>
                  <a:srgbClr val="FF00FF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mod M) 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mic Sans MS" pitchFamily="66" charset="0"/>
              </a:rPr>
              <a:t>from the uniform distribution U(Z</a:t>
            </a:r>
            <a:r>
              <a:rPr lang="en-US" sz="2800" baseline="-33000" dirty="0" smtClean="0">
                <a:latin typeface="Comic Sans MS" pitchFamily="66" charset="0"/>
              </a:rPr>
              <a:t>M</a:t>
            </a:r>
            <a:r>
              <a:rPr lang="en-US" sz="2800" baseline="33000" dirty="0" smtClean="0">
                <a:latin typeface="Comic Sans MS" pitchFamily="66" charset="0"/>
              </a:rPr>
              <a:t>n+1</a:t>
            </a:r>
            <a:r>
              <a:rPr lang="en-US" sz="2800" dirty="0" smtClean="0">
                <a:latin typeface="Comic Sans MS" pitchFamily="66" charset="0"/>
              </a:rPr>
              <a:t>) is as hard as finding </a:t>
            </a:r>
            <a:r>
              <a:rPr lang="en-US" sz="2800" dirty="0" smtClean="0">
                <a:solidFill>
                  <a:srgbClr val="FF00FF"/>
                </a:solidFill>
                <a:latin typeface="Comic Sans MS" pitchFamily="66" charset="0"/>
              </a:rPr>
              <a:t>x</a:t>
            </a:r>
            <a:r>
              <a:rPr lang="en-US" sz="2800" baseline="-33000" dirty="0" smtClean="0">
                <a:solidFill>
                  <a:srgbClr val="FF00FF"/>
                </a:solidFill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,...,</a:t>
            </a:r>
            <a:r>
              <a:rPr lang="en-US" sz="2800" dirty="0" err="1" smtClean="0">
                <a:solidFill>
                  <a:srgbClr val="FF00FF"/>
                </a:solidFill>
                <a:latin typeface="Comic Sans MS" pitchFamily="66" charset="0"/>
              </a:rPr>
              <a:t>x</a:t>
            </a:r>
            <a:r>
              <a:rPr lang="en-US" sz="2800" baseline="-33000" dirty="0" err="1" smtClean="0">
                <a:solidFill>
                  <a:srgbClr val="FF00FF"/>
                </a:solidFill>
                <a:latin typeface="Comic Sans MS" pitchFamily="66" charset="0"/>
              </a:rPr>
              <a:t>n</a:t>
            </a:r>
            <a:endParaRPr lang="en-US" sz="2800" baseline="-33000" dirty="0" smtClean="0">
              <a:solidFill>
                <a:srgbClr val="FF00FF"/>
              </a:solidFill>
              <a:latin typeface="Comic Sans MS" pitchFamily="66" charset="0"/>
            </a:endParaRP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baseline="-33000" dirty="0" smtClean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Part 1.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Cryptosystem Based on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Subset Sum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[L, Palacio,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Segev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2010]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Public Key Encryption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057400"/>
            <a:ext cx="93726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200">
                <a:solidFill>
                  <a:srgbClr val="000000"/>
                </a:solidFill>
                <a:latin typeface="Comic Sans MS" pitchFamily="66" charset="0"/>
              </a:rPr>
              <a:t>Allows for </a:t>
            </a:r>
            <a:r>
              <a:rPr lang="en-US" sz="2200" b="1">
                <a:solidFill>
                  <a:srgbClr val="000000"/>
                </a:solidFill>
                <a:latin typeface="Comic Sans MS" pitchFamily="66" charset="0"/>
              </a:rPr>
              <a:t>secure</a:t>
            </a:r>
            <a:r>
              <a:rPr lang="en-US" sz="2200">
                <a:solidFill>
                  <a:srgbClr val="000000"/>
                </a:solidFill>
                <a:latin typeface="Comic Sans MS" pitchFamily="66" charset="0"/>
              </a:rPr>
              <a:t> communication between parties who have previously never met</a:t>
            </a:r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200400" y="4989513"/>
            <a:ext cx="4343400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6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243513"/>
            <a:ext cx="1828800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Picture 14" descr="MC900295977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3627438"/>
            <a:ext cx="22510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912" y="4754246"/>
            <a:ext cx="15240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22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Public Key Encryption</a:t>
            </a:r>
          </a:p>
        </p:txBody>
      </p:sp>
      <p:sp>
        <p:nvSpPr>
          <p:cNvPr id="717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200400" y="4989513"/>
            <a:ext cx="4343400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2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243513"/>
            <a:ext cx="1828800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8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2262188"/>
            <a:ext cx="32004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public key: </a:t>
            </a:r>
            <a:r>
              <a:rPr lang="en-US">
                <a:solidFill>
                  <a:srgbClr val="008000"/>
                </a:solidFill>
                <a:latin typeface="Comic Sans MS" pitchFamily="66" charset="0"/>
              </a:rPr>
              <a:t>p</a:t>
            </a: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secret key: 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s</a:t>
            </a: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Encrypt, Decrypt</a:t>
            </a:r>
          </a:p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Decrypt(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,Encrypt(</a:t>
            </a:r>
            <a:r>
              <a:rPr lang="en-US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))=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8199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4572000"/>
            <a:ext cx="2971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008080"/>
                </a:solidFill>
                <a:latin typeface="Comic Sans MS" pitchFamily="66" charset="0"/>
              </a:rPr>
              <a:t>c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=Encrypt(</a:t>
            </a:r>
            <a:r>
              <a:rPr lang="en-US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8200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6400800"/>
            <a:ext cx="2971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=Decrypt(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>
                <a:solidFill>
                  <a:srgbClr val="008080"/>
                </a:solidFill>
                <a:latin typeface="Comic Sans MS" pitchFamily="66" charset="0"/>
              </a:rPr>
              <a:t>c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</p:txBody>
      </p:sp>
      <p:pic>
        <p:nvPicPr>
          <p:cNvPr id="7176" name="Picture 10" descr="MC900295977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3627438"/>
            <a:ext cx="22510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912" y="4754246"/>
            <a:ext cx="15240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84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Public Key Encryption</a:t>
            </a:r>
          </a:p>
        </p:txBody>
      </p:sp>
      <p:sp>
        <p:nvSpPr>
          <p:cNvPr id="8195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200400" y="4989513"/>
            <a:ext cx="4343400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6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243513"/>
            <a:ext cx="1828800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572000"/>
            <a:ext cx="2971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008080"/>
                </a:solidFill>
                <a:latin typeface="Comic Sans MS" pitchFamily="66" charset="0"/>
              </a:rPr>
              <a:t>c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=Encrypt(</a:t>
            </a:r>
            <a:r>
              <a:rPr lang="en-US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92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71600" y="1925638"/>
            <a:ext cx="8229600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What does “secure” mean?</a:t>
            </a:r>
          </a:p>
          <a:p>
            <a:pPr algn="ctr" eaLnBrk="1">
              <a:lnSpc>
                <a:spcPct val="117000"/>
              </a:lnSpc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Intuitive answer: The adversary should not be able to read the message.</a:t>
            </a:r>
          </a:p>
        </p:txBody>
      </p:sp>
      <p:pic>
        <p:nvPicPr>
          <p:cNvPr id="8199" name="Picture 9" descr="MC900295977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3627438"/>
            <a:ext cx="22510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912" y="4754246"/>
            <a:ext cx="15240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28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Public Key Encryption</a:t>
            </a:r>
          </a:p>
        </p:txBody>
      </p:sp>
      <p:sp>
        <p:nvSpPr>
          <p:cNvPr id="921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200400" y="4989513"/>
            <a:ext cx="4343400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0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243513"/>
            <a:ext cx="1828800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4572000"/>
            <a:ext cx="38862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008080"/>
                </a:solidFill>
                <a:latin typeface="Comic Sans MS" pitchFamily="66" charset="0"/>
              </a:rPr>
              <a:t>c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=Encrypt(</a:t>
            </a:r>
            <a:r>
              <a:rPr lang="en-US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), </a:t>
            </a:r>
            <a:r>
              <a:rPr lang="en-US">
                <a:solidFill>
                  <a:srgbClr val="008080"/>
                </a:solidFill>
                <a:latin typeface="Comic Sans MS" pitchFamily="66" charset="0"/>
              </a:rPr>
              <a:t>c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=Encrypt(</a:t>
            </a:r>
            <a:r>
              <a:rPr lang="en-US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922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71600" y="1241425"/>
            <a:ext cx="8229600" cy="264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What does “secure” mean?</a:t>
            </a:r>
          </a:p>
          <a:p>
            <a:pPr algn="ctr" eaLnBrk="1">
              <a:lnSpc>
                <a:spcPct val="117000"/>
              </a:lnSpc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Intuitive answer: The adversary should not be able to read the message.</a:t>
            </a:r>
          </a:p>
          <a:p>
            <a:pPr algn="ctr" eaLnBrk="1">
              <a:lnSpc>
                <a:spcPct val="117000"/>
              </a:lnSpc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But what about other information about the message?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6400800"/>
            <a:ext cx="5943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E.g.  If adversary can figure out that the same message was sent twice, is the scheme “secure”?</a:t>
            </a:r>
          </a:p>
        </p:txBody>
      </p:sp>
      <p:pic>
        <p:nvPicPr>
          <p:cNvPr id="9224" name="Picture 10" descr="MC900295977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3627438"/>
            <a:ext cx="22510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912" y="4754246"/>
            <a:ext cx="15240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99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Public Key Encryption</a:t>
            </a:r>
          </a:p>
        </p:txBody>
      </p:sp>
      <p:sp>
        <p:nvSpPr>
          <p:cNvPr id="1024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200400" y="4989513"/>
            <a:ext cx="4343400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4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243513"/>
            <a:ext cx="1828800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925638"/>
            <a:ext cx="8686800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What does “secure” mean?</a:t>
            </a:r>
          </a:p>
          <a:p>
            <a:pPr eaLnBrk="1">
              <a:lnSpc>
                <a:spcPct val="117000"/>
              </a:lnSpc>
            </a:pPr>
            <a:r>
              <a:rPr lang="en-US" sz="2400" u="sng">
                <a:solidFill>
                  <a:srgbClr val="000000"/>
                </a:solidFill>
                <a:latin typeface="Comic Sans MS" pitchFamily="66" charset="0"/>
              </a:rPr>
              <a:t>Semantic Security:</a:t>
            </a:r>
          </a:p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For every 2 messages </a:t>
            </a: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M'</a:t>
            </a: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,  it's impossible to distinguish </a:t>
            </a:r>
          </a:p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Encrypt(</a:t>
            </a:r>
            <a:r>
              <a:rPr lang="en-US" sz="2400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) from Encrypt(</a:t>
            </a:r>
            <a:r>
              <a:rPr lang="en-US" sz="2400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M'</a:t>
            </a: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) in polynomial time 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6580188"/>
            <a:ext cx="64008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The Encrypt algorithm must be randomized!</a:t>
            </a:r>
          </a:p>
        </p:txBody>
      </p:sp>
      <p:pic>
        <p:nvPicPr>
          <p:cNvPr id="10247" name="Picture 9" descr="MC900295977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3627438"/>
            <a:ext cx="22510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912" y="4754246"/>
            <a:ext cx="15240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70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Subset Sum Cryptosystem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0725" y="1728788"/>
            <a:ext cx="9109075" cy="4554537"/>
          </a:xfrm>
        </p:spPr>
        <p:txBody>
          <a:bodyPr tIns="0"/>
          <a:lstStyle/>
          <a:p>
            <a:pPr marL="431800" indent="-323850" eaLnBrk="1">
              <a:lnSpc>
                <a:spcPct val="117000"/>
              </a:lnSpc>
              <a:buClr>
                <a:srgbClr val="FF6633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Semantically secure based on Subset Sum for M </a:t>
            </a:r>
            <a:r>
              <a:rPr lang="en-US" dirty="0" smtClean="0">
                <a:latin typeface="Comic Sans MS" pitchFamily="66" charset="0"/>
                <a:cs typeface="Tahoma" pitchFamily="34" charset="0"/>
              </a:rPr>
              <a:t>≈ </a:t>
            </a:r>
            <a:r>
              <a:rPr lang="en-US" dirty="0" err="1" smtClean="0">
                <a:latin typeface="Comic Sans MS" pitchFamily="66" charset="0"/>
                <a:cs typeface="Tahoma" pitchFamily="34" charset="0"/>
              </a:rPr>
              <a:t>n</a:t>
            </a:r>
            <a:r>
              <a:rPr lang="en-US" baseline="33000" dirty="0" err="1" smtClean="0">
                <a:latin typeface="Comic Sans MS" pitchFamily="66" charset="0"/>
                <a:cs typeface="Tahoma" pitchFamily="34" charset="0"/>
              </a:rPr>
              <a:t>n</a:t>
            </a:r>
            <a:endParaRPr lang="en-US" baseline="33000" dirty="0" smtClean="0">
              <a:latin typeface="Comic Sans MS" pitchFamily="66" charset="0"/>
              <a:cs typeface="Tahoma" pitchFamily="34" charset="0"/>
            </a:endParaRPr>
          </a:p>
          <a:p>
            <a:pPr marL="431800" indent="-323850" eaLnBrk="1">
              <a:lnSpc>
                <a:spcPct val="117000"/>
              </a:lnSpc>
              <a:buClr>
                <a:srgbClr val="FF6633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Main tools</a:t>
            </a:r>
          </a:p>
          <a:p>
            <a:pPr marL="1727200" lvl="1" indent="-573088" eaLnBrk="1">
              <a:lnSpc>
                <a:spcPct val="117000"/>
              </a:lnSpc>
              <a:buClr>
                <a:srgbClr val="FF6633"/>
              </a:buClr>
              <a:buSzPct val="7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Subset sum is pseudo-random</a:t>
            </a:r>
          </a:p>
          <a:p>
            <a:pPr marL="1727200" lvl="1" indent="-573088" eaLnBrk="1">
              <a:lnSpc>
                <a:spcPct val="117000"/>
              </a:lnSpc>
              <a:buClr>
                <a:srgbClr val="FF6633"/>
              </a:buClr>
              <a:buSzPct val="75000"/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Addition in (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33000" dirty="0" err="1" smtClean="0">
                <a:latin typeface="Comic Sans MS" pitchFamily="66" charset="0"/>
              </a:rPr>
              <a:t>q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baseline="33000" dirty="0" smtClean="0">
                <a:latin typeface="Comic Sans MS" pitchFamily="66" charset="0"/>
              </a:rPr>
              <a:t>n</a:t>
            </a:r>
            <a:r>
              <a:rPr lang="en-US" baseline="-33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is “kind of like” addition in Z</a:t>
            </a:r>
            <a:r>
              <a:rPr lang="en-US" baseline="-33000" dirty="0" smtClean="0">
                <a:latin typeface="Comic Sans MS" pitchFamily="66" charset="0"/>
              </a:rPr>
              <a:t>M </a:t>
            </a:r>
            <a:r>
              <a:rPr lang="en-US" dirty="0" smtClean="0">
                <a:latin typeface="Comic Sans MS" pitchFamily="66" charset="0"/>
              </a:rPr>
              <a:t>where M=</a:t>
            </a:r>
            <a:r>
              <a:rPr lang="en-US" dirty="0" err="1" smtClean="0">
                <a:latin typeface="Comic Sans MS" pitchFamily="66" charset="0"/>
              </a:rPr>
              <a:t>q</a:t>
            </a:r>
            <a:r>
              <a:rPr lang="en-US" baseline="33000" dirty="0" err="1" smtClean="0">
                <a:latin typeface="Comic Sans MS" pitchFamily="66" charset="0"/>
              </a:rPr>
              <a:t>n</a:t>
            </a:r>
            <a:endParaRPr lang="en-US" baseline="33000" dirty="0" smtClean="0">
              <a:latin typeface="Comic Sans MS" pitchFamily="66" charset="0"/>
            </a:endParaRPr>
          </a:p>
          <a:p>
            <a:pPr marL="431800" indent="-323850" eaLnBrk="1">
              <a:lnSpc>
                <a:spcPct val="117000"/>
              </a:lnSpc>
              <a:buClr>
                <a:srgbClr val="FF6633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The proof is very simple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341313"/>
            <a:ext cx="10080624" cy="573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Comic Sans MS"/>
              </a:rPr>
              <a:t>La </a:t>
            </a:r>
            <a:r>
              <a:rPr lang="en-US" sz="3600" b="1" dirty="0" err="1" smtClean="0">
                <a:solidFill>
                  <a:srgbClr val="002060"/>
                </a:solidFill>
                <a:latin typeface="Comic Sans MS"/>
              </a:rPr>
              <a:t>Cryptographie</a:t>
            </a:r>
            <a:r>
              <a:rPr lang="en-US" sz="3600" b="1" dirty="0" smtClean="0">
                <a:solidFill>
                  <a:srgbClr val="002060"/>
                </a:solidFill>
                <a:latin typeface="Comic Sans M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Comic Sans MS"/>
              </a:rPr>
              <a:t>R</a:t>
            </a:r>
            <a:r>
              <a:rPr lang="en-US" sz="3600" b="1" dirty="0" err="1" smtClean="0">
                <a:solidFill>
                  <a:srgbClr val="002060"/>
                </a:solidFill>
                <a:latin typeface="Comic Sans MS"/>
              </a:rPr>
              <a:t>eposant</a:t>
            </a:r>
            <a:r>
              <a:rPr lang="en-US" sz="3600" b="1" dirty="0" smtClean="0">
                <a:solidFill>
                  <a:srgbClr val="002060"/>
                </a:solidFill>
                <a:latin typeface="Comic Sans MS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omic Sans MS"/>
              </a:rPr>
              <a:t>sur</a:t>
            </a:r>
            <a:r>
              <a:rPr lang="en-US" sz="3600" b="1" dirty="0" smtClean="0">
                <a:solidFill>
                  <a:srgbClr val="002060"/>
                </a:solidFill>
                <a:latin typeface="Comic Sans MS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Comic Sans MS"/>
              </a:rPr>
              <a:t>les </a:t>
            </a:r>
            <a:r>
              <a:rPr lang="en-US" sz="3600" b="1" dirty="0" err="1" smtClean="0">
                <a:solidFill>
                  <a:srgbClr val="002060"/>
                </a:solidFill>
                <a:latin typeface="Comic Sans MS"/>
              </a:rPr>
              <a:t>Réseaux</a:t>
            </a:r>
            <a:r>
              <a:rPr lang="en-US" sz="3600" b="1" dirty="0">
                <a:solidFill>
                  <a:srgbClr val="002060"/>
                </a:solidFill>
                <a:latin typeface="Comic Sans MS"/>
              </a:rPr>
              <a:t>: </a:t>
            </a:r>
            <a:endParaRPr lang="en-US" sz="3600" b="1" dirty="0" smtClean="0">
              <a:solidFill>
                <a:srgbClr val="002060"/>
              </a:solidFill>
              <a:latin typeface="Comic Sans MS"/>
            </a:endParaRPr>
          </a:p>
          <a:p>
            <a:pPr algn="ctr" eaLnBrk="1">
              <a:lnSpc>
                <a:spcPct val="117000"/>
              </a:lnSpc>
            </a:pPr>
            <a:r>
              <a:rPr lang="fr-FR" sz="3600" b="1" dirty="0">
                <a:solidFill>
                  <a:srgbClr val="002060"/>
                </a:solidFill>
                <a:latin typeface="+mj-lt"/>
              </a:rPr>
              <a:t>de la </a:t>
            </a:r>
            <a:r>
              <a:rPr lang="fr-FR" sz="3600" b="1" dirty="0" smtClean="0">
                <a:solidFill>
                  <a:srgbClr val="002060"/>
                </a:solidFill>
                <a:latin typeface="+mj-lt"/>
              </a:rPr>
              <a:t>Pratique </a:t>
            </a:r>
            <a:r>
              <a:rPr lang="fr-FR" sz="3600" b="1" dirty="0">
                <a:solidFill>
                  <a:srgbClr val="002060"/>
                </a:solidFill>
                <a:latin typeface="+mj-lt"/>
              </a:rPr>
              <a:t>à la </a:t>
            </a:r>
            <a:r>
              <a:rPr lang="fr-FR" sz="3600" b="1" dirty="0" smtClean="0">
                <a:solidFill>
                  <a:srgbClr val="002060"/>
                </a:solidFill>
                <a:latin typeface="+mj-lt"/>
              </a:rPr>
              <a:t>Théorie </a:t>
            </a:r>
            <a:r>
              <a:rPr lang="fr-FR" sz="3600" b="1" dirty="0">
                <a:solidFill>
                  <a:srgbClr val="002060"/>
                </a:solidFill>
                <a:latin typeface="+mj-lt"/>
              </a:rPr>
              <a:t>à la </a:t>
            </a:r>
            <a:r>
              <a:rPr lang="fr-FR" sz="3600" b="1" dirty="0" smtClean="0">
                <a:solidFill>
                  <a:srgbClr val="002060"/>
                </a:solidFill>
                <a:latin typeface="+mj-lt"/>
              </a:rPr>
              <a:t>Pratique</a:t>
            </a:r>
            <a:endParaRPr lang="en-US" sz="3600" b="1" dirty="0">
              <a:solidFill>
                <a:srgbClr val="002060"/>
              </a:solidFill>
              <a:latin typeface="+mj-lt"/>
            </a:endParaRPr>
          </a:p>
          <a:p>
            <a:pPr algn="ctr" eaLnBrk="1">
              <a:lnSpc>
                <a:spcPct val="117000"/>
              </a:lnSpc>
            </a:pPr>
            <a:endParaRPr lang="en-US" sz="2600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 algn="ctr" eaLnBrk="1">
              <a:lnSpc>
                <a:spcPct val="117000"/>
              </a:lnSpc>
            </a:pPr>
            <a:r>
              <a:rPr lang="en-US" sz="2600" dirty="0" err="1" smtClean="0">
                <a:solidFill>
                  <a:srgbClr val="008000"/>
                </a:solidFill>
                <a:latin typeface="Comic Sans MS" pitchFamily="66" charset="0"/>
              </a:rPr>
              <a:t>Vadim</a:t>
            </a:r>
            <a:r>
              <a:rPr lang="en-US" sz="2600" dirty="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sz="2600" dirty="0" err="1">
                <a:solidFill>
                  <a:srgbClr val="008000"/>
                </a:solidFill>
                <a:latin typeface="Comic Sans MS" pitchFamily="66" charset="0"/>
              </a:rPr>
              <a:t>Lyubashevsky</a:t>
            </a:r>
            <a:endParaRPr lang="en-US" sz="2600" dirty="0">
              <a:solidFill>
                <a:srgbClr val="008000"/>
              </a:solidFill>
              <a:latin typeface="Comic Sans MS" pitchFamily="66" charset="0"/>
            </a:endParaRPr>
          </a:p>
          <a:p>
            <a:pPr algn="ctr" eaLnBrk="1">
              <a:lnSpc>
                <a:spcPct val="117000"/>
              </a:lnSpc>
            </a:pPr>
            <a:r>
              <a:rPr lang="en-US" sz="2400" dirty="0" smtClean="0">
                <a:solidFill>
                  <a:srgbClr val="280099"/>
                </a:solidFill>
                <a:latin typeface="Comic Sans MS" pitchFamily="66" charset="0"/>
                <a:sym typeface="Wingdings" pitchFamily="2" charset="2"/>
              </a:rPr>
              <a:t>INRIA / CNRS / ENS Paris</a:t>
            </a:r>
          </a:p>
          <a:p>
            <a:pPr algn="ctr" eaLnBrk="1">
              <a:lnSpc>
                <a:spcPct val="117000"/>
              </a:lnSpc>
            </a:pPr>
            <a:endParaRPr lang="en-US" sz="2400" dirty="0">
              <a:solidFill>
                <a:srgbClr val="280099"/>
              </a:solidFill>
              <a:latin typeface="Comic Sans MS" pitchFamily="66" charset="0"/>
              <a:sym typeface="Wingdings" pitchFamily="2" charset="2"/>
            </a:endParaRPr>
          </a:p>
          <a:p>
            <a:pPr algn="ctr" eaLnBrk="1">
              <a:lnSpc>
                <a:spcPct val="117000"/>
              </a:lnSpc>
            </a:pPr>
            <a:r>
              <a:rPr lang="en-US" sz="2400" dirty="0" smtClean="0">
                <a:solidFill>
                  <a:srgbClr val="280099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280099"/>
                </a:solidFill>
                <a:latin typeface="Comic Sans MS" pitchFamily="66" charset="0"/>
                <a:sym typeface="Wingdings" pitchFamily="2" charset="2"/>
              </a:rPr>
              <a:t>Septembre</a:t>
            </a:r>
            <a:r>
              <a:rPr lang="en-US" sz="2400" dirty="0" smtClean="0">
                <a:solidFill>
                  <a:srgbClr val="280099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280099"/>
                </a:solidFill>
                <a:latin typeface="Comic Sans MS" pitchFamily="66" charset="0"/>
                <a:sym typeface="Wingdings" pitchFamily="2" charset="2"/>
              </a:rPr>
              <a:t>12, 2011)</a:t>
            </a:r>
            <a:endParaRPr lang="en-US" sz="2400" dirty="0">
              <a:solidFill>
                <a:srgbClr val="280099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2" y="5532437"/>
            <a:ext cx="3825240" cy="13778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112" y="4922837"/>
            <a:ext cx="2286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54" y="5366321"/>
            <a:ext cx="1613916" cy="161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502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Facts About Addition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subTitle" idx="4294967295"/>
            <p:custDataLst>
              <p:tags r:id="rId2"/>
            </p:custDataLst>
          </p:nvPr>
        </p:nvSpPr>
        <p:spPr>
          <a:xfrm>
            <a:off x="685800" y="1628775"/>
            <a:ext cx="8855075" cy="3968750"/>
          </a:xfrm>
        </p:spPr>
        <p:txBody>
          <a:bodyPr tIns="0" anchor="ctr"/>
          <a:lstStyle/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solidFill>
                  <a:srgbClr val="280099"/>
                </a:solidFill>
                <a:latin typeface="Comic Sans MS" pitchFamily="66" charset="0"/>
              </a:rPr>
              <a:t>Want to add 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4679</a:t>
            </a:r>
            <a:r>
              <a:rPr lang="en-US" smtClean="0">
                <a:solidFill>
                  <a:srgbClr val="280099"/>
                </a:solidFill>
                <a:latin typeface="Comic Sans MS" pitchFamily="66" charset="0"/>
              </a:rPr>
              <a:t>+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3907</a:t>
            </a:r>
            <a:r>
              <a:rPr lang="en-US" smtClean="0">
                <a:solidFill>
                  <a:srgbClr val="280099"/>
                </a:solidFill>
                <a:latin typeface="Comic Sans MS" pitchFamily="66" charset="0"/>
              </a:rPr>
              <a:t>+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8465</a:t>
            </a:r>
            <a:r>
              <a:rPr lang="en-US" smtClean="0">
                <a:solidFill>
                  <a:srgbClr val="280099"/>
                </a:solidFill>
                <a:latin typeface="Comic Sans MS" pitchFamily="66" charset="0"/>
              </a:rPr>
              <a:t>+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1343</a:t>
            </a:r>
            <a:r>
              <a:rPr lang="en-US" smtClean="0">
                <a:solidFill>
                  <a:srgbClr val="280099"/>
                </a:solidFill>
                <a:latin typeface="Comic Sans MS" pitchFamily="66" charset="0"/>
              </a:rPr>
              <a:t> mod 10</a:t>
            </a:r>
            <a:r>
              <a:rPr lang="en-US" baseline="33000" smtClean="0">
                <a:solidFill>
                  <a:srgbClr val="280099"/>
                </a:solidFill>
                <a:latin typeface="Comic Sans MS" pitchFamily="66" charset="0"/>
              </a:rPr>
              <a:t>4</a:t>
            </a: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baseline="33000" smtClean="0">
              <a:solidFill>
                <a:srgbClr val="280099"/>
              </a:solidFill>
              <a:latin typeface="Comic Sans MS" pitchFamily="66" charset="0"/>
            </a:endParaRP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4  6  7  9</a:t>
            </a: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3  9  0  7</a:t>
            </a: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8  4  6  5</a:t>
            </a: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u="sng" smtClean="0">
                <a:solidFill>
                  <a:srgbClr val="800000"/>
                </a:solidFill>
                <a:latin typeface="Comic Sans MS" pitchFamily="66" charset="0"/>
              </a:rPr>
              <a:t>1  3  4  3</a:t>
            </a: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u="sng" smtClean="0">
              <a:solidFill>
                <a:srgbClr val="280099"/>
              </a:solidFill>
              <a:latin typeface="Comic Sans MS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07050" y="4932363"/>
            <a:ext cx="228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3200">
                <a:solidFill>
                  <a:srgbClr val="008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6363" y="2505075"/>
            <a:ext cx="228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38738" y="4932363"/>
            <a:ext cx="228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3200">
                <a:solidFill>
                  <a:srgbClr val="008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18050" y="2505075"/>
            <a:ext cx="228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72013" y="4932363"/>
            <a:ext cx="228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3200">
                <a:solidFill>
                  <a:srgbClr val="008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3560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86250" y="2505075"/>
            <a:ext cx="228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3561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03700" y="4932363"/>
            <a:ext cx="228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3200">
                <a:solidFill>
                  <a:srgbClr val="008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838" y="5486400"/>
            <a:ext cx="9601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80"/>
                </a:solidFill>
                <a:latin typeface="Comic Sans MS" pitchFamily="66" charset="0"/>
              </a:rPr>
              <a:t>Adding n numbers (written in base q) modulo q</a:t>
            </a:r>
            <a:r>
              <a:rPr lang="en-US" sz="2400" baseline="33000">
                <a:solidFill>
                  <a:srgbClr val="000080"/>
                </a:solidFill>
                <a:latin typeface="Comic Sans MS" pitchFamily="66" charset="0"/>
              </a:rPr>
              <a:t>m</a:t>
            </a:r>
            <a:r>
              <a:rPr lang="en-US" sz="2400">
                <a:solidFill>
                  <a:srgbClr val="000080"/>
                </a:solidFill>
                <a:latin typeface="Comic Sans MS" pitchFamily="66" charset="0"/>
              </a:rPr>
              <a:t>  →  carries &lt; n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14363" y="6013450"/>
            <a:ext cx="944403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If q&gt;&gt;n, then Adding with carries  </a:t>
            </a:r>
            <a:r>
              <a:rPr lang="en-US" sz="2600">
                <a:solidFill>
                  <a:srgbClr val="000000"/>
                </a:solidFill>
                <a:latin typeface="Comic Sans MS" pitchFamily="66" charset="0"/>
                <a:cs typeface="Tahoma" pitchFamily="34" charset="0"/>
              </a:rPr>
              <a:t>≈ </a:t>
            </a: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Adding without carries </a:t>
            </a:r>
          </a:p>
          <a:p>
            <a:pPr algn="ctr" eaLnBrk="1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                  (i.e. in Z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M</a:t>
            </a: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)                         (i.e. in (Z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q</a:t>
            </a: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600" baseline="33000">
                <a:solidFill>
                  <a:srgbClr val="000000"/>
                </a:solidFill>
                <a:latin typeface="Comic Sans MS" pitchFamily="66" charset="0"/>
              </a:rPr>
              <a:t>n </a:t>
            </a: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3113" y="2743200"/>
            <a:ext cx="2286000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4  6  7  9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3  9  0  7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8  4  6  5</a:t>
            </a:r>
          </a:p>
          <a:p>
            <a:pPr eaLnBrk="1">
              <a:lnSpc>
                <a:spcPct val="117000"/>
              </a:lnSpc>
            </a:pPr>
            <a:r>
              <a:rPr lang="en-US" sz="3200" u="sng">
                <a:solidFill>
                  <a:srgbClr val="800000"/>
                </a:solidFill>
                <a:latin typeface="Comic Sans MS" pitchFamily="66" charset="0"/>
              </a:rPr>
              <a:t>1  3  4  3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24875" y="4900613"/>
            <a:ext cx="228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3200">
                <a:solidFill>
                  <a:srgbClr val="008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058150" y="4900613"/>
            <a:ext cx="228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3200">
                <a:solidFill>
                  <a:srgbClr val="008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89838" y="4900613"/>
            <a:ext cx="228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3200">
                <a:solidFill>
                  <a:srgbClr val="008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23113" y="4900613"/>
            <a:ext cx="228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3200">
                <a:solidFill>
                  <a:srgbClr val="008000"/>
                </a:solidFill>
                <a:latin typeface="Comic Sans MS" pitchFamily="66" charset="0"/>
              </a:rPr>
              <a:t>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16263" y="1998663"/>
            <a:ext cx="1828800" cy="2286000"/>
          </a:xfrm>
          <a:prstGeom prst="roundRect">
            <a:avLst>
              <a:gd name="adj" fmla="val 8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03238" y="0"/>
            <a:ext cx="9070975" cy="160020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So...</a:t>
            </a:r>
          </a:p>
        </p:txBody>
      </p:sp>
      <p:sp>
        <p:nvSpPr>
          <p:cNvPr id="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16263" y="1925638"/>
            <a:ext cx="1906587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4  6  7  9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3  9  0  7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8  4  6  5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1  6  4  3</a:t>
            </a:r>
          </a:p>
        </p:txBody>
      </p:sp>
      <p:sp>
        <p:nvSpPr>
          <p:cNvPr id="24580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2020888"/>
            <a:ext cx="2286000" cy="457200"/>
          </a:xfrm>
          <a:prstGeom prst="roundRect">
            <a:avLst>
              <a:gd name="adj" fmla="val 347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1   1   0   1</a:t>
            </a:r>
          </a:p>
        </p:txBody>
      </p:sp>
      <p:sp>
        <p:nvSpPr>
          <p:cNvPr id="24581" name="AutoShap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8963" y="4500563"/>
            <a:ext cx="1828800" cy="457200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8  1  1  9</a:t>
            </a:r>
          </a:p>
        </p:txBody>
      </p:sp>
      <p:sp>
        <p:nvSpPr>
          <p:cNvPr id="24582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21613" y="1973263"/>
            <a:ext cx="1828800" cy="2286000"/>
          </a:xfrm>
          <a:prstGeom prst="roundRect">
            <a:avLst>
              <a:gd name="adj" fmla="val 8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1613" y="1900238"/>
            <a:ext cx="1906587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4  6  7  9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3  9  0  7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8  4  6  5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1  6  4  3</a:t>
            </a:r>
          </a:p>
        </p:txBody>
      </p:sp>
      <p:sp>
        <p:nvSpPr>
          <p:cNvPr id="24584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91150" y="1997075"/>
            <a:ext cx="2286000" cy="457200"/>
          </a:xfrm>
          <a:prstGeom prst="roundRect">
            <a:avLst>
              <a:gd name="adj" fmla="val 347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1   1   0   1</a:t>
            </a:r>
          </a:p>
        </p:txBody>
      </p:sp>
      <p:sp>
        <p:nvSpPr>
          <p:cNvPr id="24585" name="Freeform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6363" y="1600200"/>
            <a:ext cx="1587" cy="5486400"/>
          </a:xfrm>
          <a:custGeom>
            <a:avLst/>
            <a:gdLst>
              <a:gd name="T0" fmla="*/ 0 w 1"/>
              <a:gd name="T1" fmla="*/ 5486040 h 15241"/>
              <a:gd name="T2" fmla="*/ 0 w 1"/>
              <a:gd name="T3" fmla="*/ 0 h 1524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5241">
                <a:moveTo>
                  <a:pt x="0" y="1524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4452938"/>
            <a:ext cx="457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/>
          <a:p>
            <a:r>
              <a:rPr lang="en-US" sz="28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4587" name="AutoShap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834313" y="4440238"/>
            <a:ext cx="1828800" cy="457200"/>
          </a:xfrm>
          <a:prstGeom prst="roundRect">
            <a:avLst>
              <a:gd name="adj" fmla="val 34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2  1  1  0</a:t>
            </a:r>
          </a:p>
        </p:txBody>
      </p:sp>
      <p:sp>
        <p:nvSpPr>
          <p:cNvPr id="24588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834313" y="5159375"/>
            <a:ext cx="1828800" cy="457200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000">
                <a:solidFill>
                  <a:srgbClr val="800000"/>
                </a:solidFill>
                <a:latin typeface="Comic Sans MS" pitchFamily="66" charset="0"/>
              </a:rPr>
              <a:t>0  2  2  9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5173663"/>
            <a:ext cx="457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/>
          <a:p>
            <a:r>
              <a:rPr lang="en-US" sz="28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14600" y="4471988"/>
            <a:ext cx="457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/>
          <a:p>
            <a:r>
              <a:rPr lang="en-US" sz="2800">
                <a:solidFill>
                  <a:srgbClr val="800000"/>
                </a:solidFill>
              </a:rPr>
              <a:t>=</a:t>
            </a:r>
          </a:p>
        </p:txBody>
      </p:sp>
      <p:sp>
        <p:nvSpPr>
          <p:cNvPr id="24591" name="Freeform 15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1828800" y="3200400"/>
            <a:ext cx="1143000" cy="2057400"/>
          </a:xfrm>
          <a:custGeom>
            <a:avLst/>
            <a:gdLst>
              <a:gd name="T0" fmla="*/ 0 w 3176"/>
              <a:gd name="T1" fmla="*/ 2057040 h 5716"/>
              <a:gd name="T2" fmla="*/ 1142640 w 3176"/>
              <a:gd name="T3" fmla="*/ 0 h 57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176" h="5716">
                <a:moveTo>
                  <a:pt x="0" y="5715"/>
                </a:moveTo>
                <a:lnTo>
                  <a:pt x="317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Freeform 16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1828800" y="4800600"/>
            <a:ext cx="1143000" cy="457200"/>
          </a:xfrm>
          <a:custGeom>
            <a:avLst/>
            <a:gdLst>
              <a:gd name="T0" fmla="*/ 0 w 3176"/>
              <a:gd name="T1" fmla="*/ 456840 h 1271"/>
              <a:gd name="T2" fmla="*/ 1142640 w 3176"/>
              <a:gd name="T3" fmla="*/ 0 h 12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176" h="1271">
                <a:moveTo>
                  <a:pt x="0" y="1270"/>
                </a:moveTo>
                <a:lnTo>
                  <a:pt x="317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7200" y="5486400"/>
            <a:ext cx="41148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NOT Pseudorandom!</a:t>
            </a:r>
          </a:p>
        </p:txBody>
      </p:sp>
      <p:sp>
        <p:nvSpPr>
          <p:cNvPr id="24594" name="Freeform 18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400800" y="3429000"/>
            <a:ext cx="1371600" cy="2514600"/>
          </a:xfrm>
          <a:custGeom>
            <a:avLst/>
            <a:gdLst>
              <a:gd name="T0" fmla="*/ 0 w 3811"/>
              <a:gd name="T1" fmla="*/ 2514240 h 6986"/>
              <a:gd name="T2" fmla="*/ 1371240 w 3811"/>
              <a:gd name="T3" fmla="*/ 0 h 69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11" h="6986">
                <a:moveTo>
                  <a:pt x="0" y="6985"/>
                </a:moveTo>
                <a:lnTo>
                  <a:pt x="381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6400800" y="5486400"/>
            <a:ext cx="1371600" cy="457200"/>
          </a:xfrm>
          <a:custGeom>
            <a:avLst/>
            <a:gdLst>
              <a:gd name="T0" fmla="*/ 0 w 3811"/>
              <a:gd name="T1" fmla="*/ 456840 h 1271"/>
              <a:gd name="T2" fmla="*/ 1371240 w 3811"/>
              <a:gd name="T3" fmla="*/ 0 h 12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11" h="1271">
                <a:moveTo>
                  <a:pt x="0" y="1270"/>
                </a:moveTo>
                <a:lnTo>
                  <a:pt x="381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6042025"/>
            <a:ext cx="41148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Pseudorandom based on  Subset Sum!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  <p:bldP spid="24582" grpId="0" animBg="1"/>
      <p:bldP spid="24585" grpId="0" animBg="1"/>
      <p:bldP spid="24591" grpId="0" animBg="1"/>
      <p:bldP spid="24592" grpId="0" animBg="1"/>
      <p:bldP spid="24594" grpId="0" animBg="1"/>
      <p:bldP spid="245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153988"/>
            <a:ext cx="9070975" cy="1557337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Column Subset Sum Addition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Is Also Pseudorandom </a:t>
            </a:r>
          </a:p>
        </p:txBody>
      </p:sp>
      <p:sp>
        <p:nvSpPr>
          <p:cNvPr id="2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7775" y="2573338"/>
            <a:ext cx="1828800" cy="2286000"/>
          </a:xfrm>
          <a:prstGeom prst="roundRect">
            <a:avLst>
              <a:gd name="adj" fmla="val 8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3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7775" y="2501900"/>
            <a:ext cx="1906588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4  6  7  9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3  9  0  7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8  4  6  5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1  6  4  3</a:t>
            </a:r>
          </a:p>
        </p:txBody>
      </p:sp>
      <p:sp>
        <p:nvSpPr>
          <p:cNvPr id="25604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45013" y="2573338"/>
            <a:ext cx="457200" cy="2286000"/>
          </a:xfrm>
          <a:prstGeom prst="roundRect">
            <a:avLst>
              <a:gd name="adj" fmla="val 347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0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5605" name="AutoShap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13438" y="2573338"/>
            <a:ext cx="457200" cy="2286000"/>
          </a:xfrm>
          <a:prstGeom prst="roundRect">
            <a:avLst>
              <a:gd name="adj" fmla="val 34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5606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7563" y="2573338"/>
            <a:ext cx="457200" cy="2286000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0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9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8</a:t>
            </a: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5607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18113" y="3487738"/>
            <a:ext cx="457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5608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50025" y="3489325"/>
            <a:ext cx="457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153988"/>
            <a:ext cx="9070975" cy="1557337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“Hybrid” Subset Sum Addition Is Also Pseudorandom</a:t>
            </a:r>
          </a:p>
        </p:txBody>
      </p:sp>
      <p:sp>
        <p:nvSpPr>
          <p:cNvPr id="2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25838" y="1998663"/>
            <a:ext cx="2511425" cy="2286000"/>
          </a:xfrm>
          <a:prstGeom prst="roundRect">
            <a:avLst>
              <a:gd name="adj" fmla="val 6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662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2663" y="1925638"/>
            <a:ext cx="2514600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4  6  7  9  0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3  9  0  7  9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8  4  6  5  8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1  6  4  3  0</a:t>
            </a:r>
          </a:p>
        </p:txBody>
      </p:sp>
      <p:sp>
        <p:nvSpPr>
          <p:cNvPr id="26628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9650" y="2020888"/>
            <a:ext cx="2286000" cy="457200"/>
          </a:xfrm>
          <a:prstGeom prst="roundRect">
            <a:avLst>
              <a:gd name="adj" fmla="val 347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1   0   0   1</a:t>
            </a:r>
          </a:p>
        </p:txBody>
      </p:sp>
      <p:sp>
        <p:nvSpPr>
          <p:cNvPr id="26629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30538" y="4452938"/>
            <a:ext cx="457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/>
          <a:p>
            <a:r>
              <a:rPr lang="en-US" sz="28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6630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78213" y="4440238"/>
            <a:ext cx="2622550" cy="457200"/>
          </a:xfrm>
          <a:prstGeom prst="roundRect">
            <a:avLst>
              <a:gd name="adj" fmla="val 34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1  1  1  0  0</a:t>
            </a:r>
          </a:p>
        </p:txBody>
      </p:sp>
      <p:sp>
        <p:nvSpPr>
          <p:cNvPr id="26631" name="AutoShap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78213" y="5159375"/>
            <a:ext cx="2622550" cy="457200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6  3  2  2  0</a:t>
            </a:r>
          </a:p>
        </p:txBody>
      </p:sp>
      <p:sp>
        <p:nvSpPr>
          <p:cNvPr id="26632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30538" y="5173663"/>
            <a:ext cx="457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/>
          <a:p>
            <a:r>
              <a:rPr lang="en-US" sz="28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6633" name="Freeform 9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172200" y="3271838"/>
            <a:ext cx="1143000" cy="1587"/>
          </a:xfrm>
          <a:custGeom>
            <a:avLst/>
            <a:gdLst>
              <a:gd name="T0" fmla="*/ 1142640 w 3176"/>
              <a:gd name="T1" fmla="*/ 0 h 1"/>
              <a:gd name="T2" fmla="*/ 0 w 317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176" h="1">
                <a:moveTo>
                  <a:pt x="3175" y="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72363" y="2995613"/>
            <a:ext cx="22860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pseudorandom </a:t>
            </a:r>
          </a:p>
        </p:txBody>
      </p:sp>
      <p:sp>
        <p:nvSpPr>
          <p:cNvPr id="26635" name="Freeform 11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243638" y="3465513"/>
            <a:ext cx="1143000" cy="1828800"/>
          </a:xfrm>
          <a:custGeom>
            <a:avLst/>
            <a:gdLst>
              <a:gd name="T0" fmla="*/ 1142640 w 3176"/>
              <a:gd name="T1" fmla="*/ 0 h 5081"/>
              <a:gd name="T2" fmla="*/ 0 w 3176"/>
              <a:gd name="T3" fmla="*/ 1828440 h 50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176" h="5081">
                <a:moveTo>
                  <a:pt x="3175" y="0"/>
                </a:moveTo>
                <a:lnTo>
                  <a:pt x="0" y="50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633" grpId="0" animBg="1"/>
      <p:bldP spid="266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93663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Encryption Scheme (for 1 bit)</a:t>
            </a:r>
          </a:p>
        </p:txBody>
      </p:sp>
      <p:sp>
        <p:nvSpPr>
          <p:cNvPr id="2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4675" y="1277938"/>
            <a:ext cx="1349375" cy="1420812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7651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70100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4763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7653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242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7654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16238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655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606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7656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9313" y="1314450"/>
            <a:ext cx="1349375" cy="1420813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7657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531225" y="1314450"/>
            <a:ext cx="336550" cy="1420813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765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4638" y="1343025"/>
            <a:ext cx="1736725" cy="338138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50100" y="2690813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7660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85025" y="3178175"/>
            <a:ext cx="1692275" cy="338138"/>
          </a:xfrm>
          <a:prstGeom prst="roundRect">
            <a:avLst>
              <a:gd name="adj" fmla="val 468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661" name="AutoShap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6613" y="4006850"/>
            <a:ext cx="1352550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27662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18525" y="4006850"/>
            <a:ext cx="338138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50100" y="351948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7664" name="Freeform 16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1371600" y="2743200"/>
            <a:ext cx="914400" cy="1371600"/>
          </a:xfrm>
          <a:custGeom>
            <a:avLst/>
            <a:gdLst>
              <a:gd name="T0" fmla="*/ 914040 w 2541"/>
              <a:gd name="T1" fmla="*/ 1371240 h 3811"/>
              <a:gd name="T2" fmla="*/ 0 w 2541"/>
              <a:gd name="T3" fmla="*/ 0 h 38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41" h="3811">
                <a:moveTo>
                  <a:pt x="2540" y="381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Freeform 17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2743200" y="2743200"/>
            <a:ext cx="1143000" cy="1371600"/>
          </a:xfrm>
          <a:custGeom>
            <a:avLst/>
            <a:gdLst>
              <a:gd name="T0" fmla="*/ 0 w 3176"/>
              <a:gd name="T1" fmla="*/ 1371240 h 3811"/>
              <a:gd name="T2" fmla="*/ 1142640 w 3176"/>
              <a:gd name="T3" fmla="*/ 0 h 381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176" h="3811">
                <a:moveTo>
                  <a:pt x="0" y="3810"/>
                </a:moveTo>
                <a:lnTo>
                  <a:pt x="317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06413" y="4173538"/>
            <a:ext cx="43434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Public Key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49450" y="3151188"/>
            <a:ext cx="10223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{0,1}</a:t>
            </a:r>
            <a:r>
              <a:rPr lang="en-US" sz="2400" baseline="33000">
                <a:solidFill>
                  <a:srgbClr val="00000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7668" name="Freeform 20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2286000" y="2743200"/>
            <a:ext cx="1588" cy="457200"/>
          </a:xfrm>
          <a:custGeom>
            <a:avLst/>
            <a:gdLst>
              <a:gd name="T0" fmla="*/ 0 w 1"/>
              <a:gd name="T1" fmla="*/ 456840 h 1271"/>
              <a:gd name="T2" fmla="*/ 0 w 1"/>
              <a:gd name="T3" fmla="*/ 0 h 12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271">
                <a:moveTo>
                  <a:pt x="0" y="127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Freeform 21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6172200" y="1828800"/>
            <a:ext cx="1588" cy="457200"/>
          </a:xfrm>
          <a:custGeom>
            <a:avLst/>
            <a:gdLst>
              <a:gd name="T0" fmla="*/ 0 w 1"/>
              <a:gd name="T1" fmla="*/ 456840 h 1271"/>
              <a:gd name="T2" fmla="*/ 0 w 1"/>
              <a:gd name="T3" fmla="*/ 0 h 12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271">
                <a:moveTo>
                  <a:pt x="0" y="127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51513" y="2286000"/>
            <a:ext cx="1143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{0,1}</a:t>
            </a:r>
            <a:r>
              <a:rPr lang="en-US" sz="2400" baseline="33000">
                <a:solidFill>
                  <a:srgbClr val="00000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74700" y="313531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Z</a:t>
            </a:r>
            <a:r>
              <a:rPr lang="en-US" sz="2400" baseline="-33000">
                <a:solidFill>
                  <a:srgbClr val="000000"/>
                </a:solidFill>
                <a:latin typeface="Comic Sans MS" pitchFamily="66" charset="0"/>
              </a:rPr>
              <a:t>q</a:t>
            </a:r>
            <a:r>
              <a:rPr lang="en-US" sz="2400" baseline="33000">
                <a:solidFill>
                  <a:srgbClr val="000000"/>
                </a:solidFill>
                <a:latin typeface="Comic Sans MS" pitchFamily="66" charset="0"/>
              </a:rPr>
              <a:t>n x n</a:t>
            </a:r>
          </a:p>
        </p:txBody>
      </p:sp>
      <p:sp>
        <p:nvSpPr>
          <p:cNvPr id="27672" name="Freeform 24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1143000" y="2743200"/>
            <a:ext cx="1588" cy="457200"/>
          </a:xfrm>
          <a:custGeom>
            <a:avLst/>
            <a:gdLst>
              <a:gd name="T0" fmla="*/ 0 w 1"/>
              <a:gd name="T1" fmla="*/ 456840 h 1271"/>
              <a:gd name="T2" fmla="*/ 0 w 1"/>
              <a:gd name="T3" fmla="*/ 0 h 12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271">
                <a:moveTo>
                  <a:pt x="0" y="127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60" grpId="0" animBg="1"/>
      <p:bldP spid="27664" grpId="0" animBg="1"/>
      <p:bldP spid="27665" grpId="0" animBg="1"/>
      <p:bldP spid="27668" grpId="0" animBg="1"/>
      <p:bldP spid="27669" grpId="0" animBg="1"/>
      <p:bldP spid="276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93663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Encryption Scheme </a:t>
            </a:r>
          </a:p>
        </p:txBody>
      </p:sp>
      <p:sp>
        <p:nvSpPr>
          <p:cNvPr id="28675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4675" y="1277938"/>
            <a:ext cx="1349375" cy="1420812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8676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70100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8677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4763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8678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242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679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16238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0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606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8681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9313" y="1314450"/>
            <a:ext cx="1349375" cy="1420813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8682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531225" y="1314450"/>
            <a:ext cx="336550" cy="1420813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8683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4638" y="1343025"/>
            <a:ext cx="1736725" cy="338138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8684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50100" y="2690813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8685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85025" y="3178175"/>
            <a:ext cx="1692275" cy="338138"/>
          </a:xfrm>
          <a:prstGeom prst="roundRect">
            <a:avLst>
              <a:gd name="adj" fmla="val 468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6" name="AutoShap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6613" y="4006850"/>
            <a:ext cx="1352550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28687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18525" y="4006850"/>
            <a:ext cx="338138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28688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50100" y="351948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689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371600" y="2741613"/>
            <a:ext cx="228600" cy="206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2741613"/>
            <a:ext cx="2057400" cy="206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reeform 18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2743200" y="4186238"/>
            <a:ext cx="4187825" cy="614362"/>
          </a:xfrm>
          <a:custGeom>
            <a:avLst/>
            <a:gdLst>
              <a:gd name="T0" fmla="*/ 0 w 11631"/>
              <a:gd name="T1" fmla="*/ 614002 h 1706"/>
              <a:gd name="T2" fmla="*/ 4187465 w 11631"/>
              <a:gd name="T3" fmla="*/ 0 h 170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631" h="1706">
                <a:moveTo>
                  <a:pt x="0" y="1705"/>
                </a:moveTo>
                <a:lnTo>
                  <a:pt x="1163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5763" y="4751388"/>
            <a:ext cx="66294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Is pseudo-random based on the hardness of the 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</a:rPr>
              <a:t>subset 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sum problem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93663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Encryption Scheme </a:t>
            </a:r>
          </a:p>
        </p:txBody>
      </p:sp>
      <p:sp>
        <p:nvSpPr>
          <p:cNvPr id="29699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4675" y="1277938"/>
            <a:ext cx="1349375" cy="1420812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700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70100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9701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4763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9702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242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9703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16238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70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606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9705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9313" y="1314450"/>
            <a:ext cx="1349375" cy="1420813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706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531225" y="1314450"/>
            <a:ext cx="336550" cy="1420813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9707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4638" y="1343025"/>
            <a:ext cx="1736725" cy="338138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9708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50100" y="2690813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9709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85025" y="3178175"/>
            <a:ext cx="1692275" cy="338138"/>
          </a:xfrm>
          <a:prstGeom prst="roundRect">
            <a:avLst>
              <a:gd name="adj" fmla="val 468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710" name="AutoShap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6613" y="4006850"/>
            <a:ext cx="1352550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29711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18525" y="4006850"/>
            <a:ext cx="338138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2971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50100" y="351948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" name="AutoShap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7875" y="4632325"/>
            <a:ext cx="284163" cy="284163"/>
          </a:xfrm>
          <a:prstGeom prst="roundRect">
            <a:avLst>
              <a:gd name="adj" fmla="val 560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29713" name="AutoShap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8963" y="4635500"/>
            <a:ext cx="1133475" cy="1193800"/>
          </a:xfrm>
          <a:prstGeom prst="roundRect">
            <a:avLst>
              <a:gd name="adj" fmla="val 13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714" name="AutoShap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86263" y="4635500"/>
            <a:ext cx="282575" cy="1193800"/>
          </a:xfrm>
          <a:prstGeom prst="roundRect">
            <a:avLst>
              <a:gd name="adj" fmla="val 560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9715" name="AutoShap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95875" y="4635500"/>
            <a:ext cx="282575" cy="1193800"/>
          </a:xfrm>
          <a:prstGeom prst="roundRect">
            <a:avLst>
              <a:gd name="adj" fmla="val 5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716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713288" y="5022850"/>
            <a:ext cx="2825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9717" name="AutoShap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508125" y="4645025"/>
            <a:ext cx="1460500" cy="284163"/>
          </a:xfrm>
          <a:prstGeom prst="roundRect">
            <a:avLst>
              <a:gd name="adj" fmla="val 560"/>
            </a:avLst>
          </a:prstGeom>
          <a:solidFill>
            <a:srgbClr val="FF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9718" name="AutoShape 22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3057525" y="4514850"/>
            <a:ext cx="384175" cy="1538288"/>
          </a:xfrm>
          <a:prstGeom prst="leftBracket">
            <a:avLst>
              <a:gd name="adj" fmla="val 3336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719" name="AutoShape 23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5332413" y="4514850"/>
            <a:ext cx="192087" cy="1538288"/>
          </a:xfrm>
          <a:prstGeom prst="rightBracket">
            <a:avLst>
              <a:gd name="adj" fmla="val 66736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720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02288" y="4613275"/>
            <a:ext cx="2825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9721" name="AutoShape 2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6625" y="4668838"/>
            <a:ext cx="284163" cy="284162"/>
          </a:xfrm>
          <a:prstGeom prst="roundRect">
            <a:avLst>
              <a:gd name="adj" fmla="val 5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722" name="AutoShape 2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128963" y="4635500"/>
            <a:ext cx="1133475" cy="1193800"/>
          </a:xfrm>
          <a:prstGeom prst="roundRect">
            <a:avLst>
              <a:gd name="adj" fmla="val 13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723" name="AutoShape 2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86263" y="4635500"/>
            <a:ext cx="282575" cy="1193800"/>
          </a:xfrm>
          <a:prstGeom prst="roundRect">
            <a:avLst>
              <a:gd name="adj" fmla="val 560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9724" name="AutoShape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508125" y="4645025"/>
            <a:ext cx="1460500" cy="284163"/>
          </a:xfrm>
          <a:prstGeom prst="roundRect">
            <a:avLst>
              <a:gd name="adj" fmla="val 560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9725" name="AutoShape 29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3057525" y="4514850"/>
            <a:ext cx="384175" cy="1538288"/>
          </a:xfrm>
          <a:prstGeom prst="leftBracket">
            <a:avLst>
              <a:gd name="adj" fmla="val 3336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726" name="AutoShape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28963" y="6208713"/>
            <a:ext cx="1133475" cy="1193800"/>
          </a:xfrm>
          <a:prstGeom prst="roundRect">
            <a:avLst>
              <a:gd name="adj" fmla="val 13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727" name="AutoShap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386263" y="6208713"/>
            <a:ext cx="282575" cy="1193800"/>
          </a:xfrm>
          <a:prstGeom prst="roundRect">
            <a:avLst>
              <a:gd name="adj" fmla="val 560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9728" name="AutoShape 3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68450" y="6218238"/>
            <a:ext cx="1460500" cy="284162"/>
          </a:xfrm>
          <a:prstGeom prst="roundRect">
            <a:avLst>
              <a:gd name="adj" fmla="val 560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786313" y="6115050"/>
            <a:ext cx="2825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9730" name="AutoShape 3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199063" y="6242050"/>
            <a:ext cx="284162" cy="284163"/>
          </a:xfrm>
          <a:prstGeom prst="roundRect">
            <a:avLst>
              <a:gd name="adj" fmla="val 5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731" name="AutoShape 3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8963" y="6208713"/>
            <a:ext cx="1133475" cy="1193800"/>
          </a:xfrm>
          <a:prstGeom prst="roundRect">
            <a:avLst>
              <a:gd name="adj" fmla="val 13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732" name="AutoShape 3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86263" y="6208713"/>
            <a:ext cx="282575" cy="1193800"/>
          </a:xfrm>
          <a:prstGeom prst="roundRect">
            <a:avLst>
              <a:gd name="adj" fmla="val 560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9733" name="Text Box 3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139825" y="4576763"/>
            <a:ext cx="2825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9825" y="6124575"/>
            <a:ext cx="2825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</a:rPr>
              <a:t>=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5" grpId="0" animBg="1"/>
      <p:bldP spid="29718" grpId="0" animBg="1"/>
      <p:bldP spid="29719" grpId="0" animBg="1"/>
      <p:bldP spid="29721" grpId="0" animBg="1"/>
      <p:bldP spid="29725" grpId="0" animBg="1"/>
      <p:bldP spid="297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93663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Encryption Scheme</a:t>
            </a:r>
          </a:p>
        </p:txBody>
      </p:sp>
      <p:sp>
        <p:nvSpPr>
          <p:cNvPr id="30723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4675" y="1277938"/>
            <a:ext cx="1349375" cy="1420812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0724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70100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30725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4763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0726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242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0727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16238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28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606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0729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9313" y="1314450"/>
            <a:ext cx="1349375" cy="1420813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0730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531225" y="1314450"/>
            <a:ext cx="336550" cy="1420813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0731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4638" y="1343025"/>
            <a:ext cx="1736725" cy="338138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3073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50100" y="2690813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0733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85025" y="3178175"/>
            <a:ext cx="1692275" cy="338138"/>
          </a:xfrm>
          <a:prstGeom prst="roundRect">
            <a:avLst>
              <a:gd name="adj" fmla="val 468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34" name="AutoShap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6613" y="4006850"/>
            <a:ext cx="1352550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30735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18525" y="4006850"/>
            <a:ext cx="338138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30736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50100" y="351948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" name="AutoShap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1338" y="4662488"/>
            <a:ext cx="1108075" cy="265112"/>
          </a:xfrm>
          <a:prstGeom prst="roundRect">
            <a:avLst>
              <a:gd name="adj" fmla="val 602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30737" name="AutoShap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08150" y="4652963"/>
            <a:ext cx="263525" cy="1114425"/>
          </a:xfrm>
          <a:prstGeom prst="roundRect">
            <a:avLst>
              <a:gd name="adj" fmla="val 602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30738" name="AutoShap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919538" y="4625975"/>
            <a:ext cx="1055687" cy="1114425"/>
          </a:xfrm>
          <a:prstGeom prst="roundRect">
            <a:avLst>
              <a:gd name="adj" fmla="val 14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0739" name="AutoShap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476500" y="4648200"/>
            <a:ext cx="1358900" cy="265113"/>
          </a:xfrm>
          <a:prstGeom prst="roundRect">
            <a:avLst>
              <a:gd name="adj" fmla="val 602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30740" name="AutoShap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373688" y="4652963"/>
            <a:ext cx="1108075" cy="265112"/>
          </a:xfrm>
          <a:prstGeom prst="roundRect">
            <a:avLst>
              <a:gd name="adj" fmla="val 602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1" name="AutoShape 21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2347913" y="4513263"/>
            <a:ext cx="179387" cy="1435100"/>
          </a:xfrm>
          <a:prstGeom prst="leftBracket">
            <a:avLst>
              <a:gd name="adj" fmla="val 6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2" name="AutoShape 22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6376988" y="4540250"/>
            <a:ext cx="179387" cy="1435100"/>
          </a:xfrm>
          <a:prstGeom prst="rightBracket">
            <a:avLst>
              <a:gd name="adj" fmla="val 6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3" name="AutoShap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678613" y="4652963"/>
            <a:ext cx="263525" cy="1114425"/>
          </a:xfrm>
          <a:prstGeom prst="roundRect">
            <a:avLst>
              <a:gd name="adj" fmla="val 602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028825" y="4597400"/>
            <a:ext cx="2635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040313" y="4568825"/>
            <a:ext cx="2635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0746" name="AutoShape 2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19538" y="6173788"/>
            <a:ext cx="1055687" cy="1114425"/>
          </a:xfrm>
          <a:prstGeom prst="roundRect">
            <a:avLst>
              <a:gd name="adj" fmla="val 14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0747" name="AutoShape 2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76500" y="6196013"/>
            <a:ext cx="1358900" cy="265112"/>
          </a:xfrm>
          <a:prstGeom prst="roundRect">
            <a:avLst>
              <a:gd name="adj" fmla="val 602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30748" name="AutoShape 2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059363" y="6165850"/>
            <a:ext cx="263525" cy="1114425"/>
          </a:xfrm>
          <a:prstGeom prst="roundRect">
            <a:avLst>
              <a:gd name="adj" fmla="val 602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24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30749" name="Text Box 2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37188" y="6081713"/>
            <a:ext cx="2635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0750" name="AutoShape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878513" y="6164263"/>
            <a:ext cx="265112" cy="265112"/>
          </a:xfrm>
          <a:prstGeom prst="roundRect">
            <a:avLst>
              <a:gd name="adj" fmla="val 602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51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028825" y="6110288"/>
            <a:ext cx="2635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123113" y="6100763"/>
            <a:ext cx="2635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/>
          <a:p>
            <a:r>
              <a:rPr lang="en-US" sz="2400">
                <a:solidFill>
                  <a:srgbClr val="000000"/>
                </a:solidFill>
                <a:cs typeface="Arial" charset="0"/>
              </a:rPr>
              <a:t>≈</a:t>
            </a:r>
          </a:p>
        </p:txBody>
      </p:sp>
      <p:sp>
        <p:nvSpPr>
          <p:cNvPr id="30753" name="AutoShape 3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894638" y="6164263"/>
            <a:ext cx="265112" cy="265112"/>
          </a:xfrm>
          <a:prstGeom prst="roundRect">
            <a:avLst>
              <a:gd name="adj" fmla="val 602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" grpId="0" animBg="1"/>
      <p:bldP spid="30741" grpId="0" animBg="1"/>
      <p:bldP spid="30742" grpId="0" animBg="1"/>
      <p:bldP spid="307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84338" y="5653088"/>
            <a:ext cx="1352550" cy="338137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31746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40075" y="5643563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8488" y="5662613"/>
            <a:ext cx="338137" cy="338137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31748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5063" y="5518150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31749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94125" y="5557838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1750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1813" y="5626100"/>
            <a:ext cx="338137" cy="338138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52" name="Rectangle 7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>
          <a:xfrm>
            <a:off x="504825" y="93663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Encryption Scheme</a:t>
            </a:r>
          </a:p>
        </p:txBody>
      </p:sp>
      <p:sp>
        <p:nvSpPr>
          <p:cNvPr id="31753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4675" y="1277938"/>
            <a:ext cx="1349375" cy="1420812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1754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71688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31755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16350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242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1757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916238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58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606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1759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99313" y="1314450"/>
            <a:ext cx="1349375" cy="1420813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1760" name="AutoShap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531225" y="1314450"/>
            <a:ext cx="336550" cy="1420813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1761" name="AutoShap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54638" y="1343025"/>
            <a:ext cx="1736725" cy="338138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150100" y="2690813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1763" name="AutoShap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86613" y="3178175"/>
            <a:ext cx="1692275" cy="338138"/>
          </a:xfrm>
          <a:prstGeom prst="roundRect">
            <a:avLst>
              <a:gd name="adj" fmla="val 468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64" name="AutoShap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86613" y="4006850"/>
            <a:ext cx="1352550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31765" name="AutoShap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518525" y="4006850"/>
            <a:ext cx="338138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50100" y="351948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" name="Freeform 22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5557838" y="4271963"/>
            <a:ext cx="1371600" cy="685800"/>
          </a:xfrm>
          <a:custGeom>
            <a:avLst/>
            <a:gdLst>
              <a:gd name="T0" fmla="*/ 0 w 3811"/>
              <a:gd name="T1" fmla="*/ 685440 h 1906"/>
              <a:gd name="T2" fmla="*/ 1371240 w 3811"/>
              <a:gd name="T3" fmla="*/ 0 h 190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11" h="1906">
                <a:moveTo>
                  <a:pt x="0" y="1905"/>
                </a:moveTo>
                <a:lnTo>
                  <a:pt x="381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995613" y="4716463"/>
            <a:ext cx="27432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Encryption of 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84338" y="5653088"/>
            <a:ext cx="1352550" cy="338137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32770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40075" y="5643563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32771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8488" y="5662613"/>
            <a:ext cx="403225" cy="338137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5063" y="5518150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32773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94125" y="5557838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2774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6025" y="5626100"/>
            <a:ext cx="338138" cy="338138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776" name="Rectangle 7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>
          <a:xfrm>
            <a:off x="504825" y="93663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Encryption Scheme</a:t>
            </a:r>
          </a:p>
        </p:txBody>
      </p:sp>
      <p:sp>
        <p:nvSpPr>
          <p:cNvPr id="32777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4675" y="1277938"/>
            <a:ext cx="1349375" cy="1420812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2778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71688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32779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16350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2780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242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2781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916238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782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606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2783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99313" y="1314450"/>
            <a:ext cx="1349375" cy="1420813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2784" name="AutoShap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531225" y="1314450"/>
            <a:ext cx="336550" cy="1420813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2785" name="AutoShap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54638" y="1343025"/>
            <a:ext cx="1736725" cy="338138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32786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150100" y="2690813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2787" name="AutoShap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86613" y="3178175"/>
            <a:ext cx="1692275" cy="338138"/>
          </a:xfrm>
          <a:prstGeom prst="roundRect">
            <a:avLst>
              <a:gd name="adj" fmla="val 468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788" name="AutoShap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86613" y="4006850"/>
            <a:ext cx="1352550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32789" name="AutoShap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518525" y="4006850"/>
            <a:ext cx="338138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32790" name="Text Box 2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50100" y="351948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2791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95613" y="4716463"/>
            <a:ext cx="27432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Encryption of 1</a:t>
            </a:r>
          </a:p>
        </p:txBody>
      </p:sp>
      <p:sp>
        <p:nvSpPr>
          <p:cNvPr id="32792" name="Text Box 2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150100" y="4456113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2793" name="AutoShape 2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86613" y="4906963"/>
            <a:ext cx="1352550" cy="338137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2794" name="AutoShape 2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8525" y="4906963"/>
            <a:ext cx="338138" cy="338137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2795" name="AutoShape 2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86613" y="5843588"/>
            <a:ext cx="1352550" cy="338137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32796" name="AutoShape 2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518525" y="5843588"/>
            <a:ext cx="338138" cy="338137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2797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150100" y="535463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2798" name="Line 2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486400" y="5029200"/>
            <a:ext cx="1600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3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43400" y="5626100"/>
            <a:ext cx="338138" cy="338138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1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2799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656138" y="55229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78313" y="5608638"/>
            <a:ext cx="53340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q/2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469313" y="4908550"/>
            <a:ext cx="533400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q/2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4513" y="5595938"/>
            <a:ext cx="533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v’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469313" y="5748338"/>
            <a:ext cx="533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v’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801" grpId="0"/>
      <p:bldP spid="328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Lattice-Based Encryption Schemes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NTRU  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Hoffstein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Pipher</a:t>
            </a:r>
            <a:r>
              <a:rPr lang="en-US" dirty="0" smtClean="0">
                <a:solidFill>
                  <a:srgbClr val="00B050"/>
                </a:solidFill>
              </a:rPr>
              <a:t>, Silverman ‘98]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LWE-Based 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Regev</a:t>
            </a:r>
            <a:r>
              <a:rPr lang="en-US" dirty="0" smtClean="0">
                <a:solidFill>
                  <a:srgbClr val="00B050"/>
                </a:solidFill>
              </a:rPr>
              <a:t> ‘05]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Ring-LWE Based </a:t>
            </a:r>
            <a:r>
              <a:rPr lang="en-US" dirty="0" smtClean="0">
                <a:solidFill>
                  <a:srgbClr val="00B050"/>
                </a:solidFill>
              </a:rPr>
              <a:t>[L, </a:t>
            </a:r>
            <a:r>
              <a:rPr lang="en-US" dirty="0" err="1" smtClean="0">
                <a:solidFill>
                  <a:srgbClr val="00B050"/>
                </a:solidFill>
              </a:rPr>
              <a:t>Peikert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Regev</a:t>
            </a:r>
            <a:r>
              <a:rPr lang="en-US" dirty="0" smtClean="0">
                <a:solidFill>
                  <a:srgbClr val="00B050"/>
                </a:solidFill>
              </a:rPr>
              <a:t> ’10]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“NTRU-like” with a proof of security  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Stehle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Steinfeld</a:t>
            </a:r>
            <a:r>
              <a:rPr lang="en-US" dirty="0" smtClean="0">
                <a:solidFill>
                  <a:srgbClr val="00B050"/>
                </a:solidFill>
              </a:rPr>
              <a:t> ‘11]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Part 2.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Cryptosystem Based on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Learning With Errors 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Worst-Case Lattice Problems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[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Regev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2005]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22262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Encryption Scheme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(what we needed) </a:t>
            </a:r>
          </a:p>
        </p:txBody>
      </p:sp>
      <p:sp>
        <p:nvSpPr>
          <p:cNvPr id="28675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4675" y="2193925"/>
            <a:ext cx="1349375" cy="1420812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8676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70100" y="2193925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8677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4763" y="2193925"/>
            <a:ext cx="336550" cy="1420812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8678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24225" y="2654300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679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16238" y="2193925"/>
            <a:ext cx="336550" cy="1420812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28680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60625" y="2654300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8681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9313" y="2230437"/>
            <a:ext cx="1349375" cy="1420813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8682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531225" y="2230437"/>
            <a:ext cx="336550" cy="1420813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8683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4638" y="2259012"/>
            <a:ext cx="1736725" cy="338138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8684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50100" y="3606800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8685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85025" y="4094162"/>
            <a:ext cx="1692275" cy="338138"/>
          </a:xfrm>
          <a:prstGeom prst="roundRect">
            <a:avLst>
              <a:gd name="adj" fmla="val 468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28686" name="AutoShap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6613" y="4922837"/>
            <a:ext cx="1352550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28687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18525" y="4922837"/>
            <a:ext cx="338138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28688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50100" y="4435475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689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371600" y="3657600"/>
            <a:ext cx="228600" cy="206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0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3657600"/>
            <a:ext cx="2057400" cy="206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Freeform 18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2743200" y="5102225"/>
            <a:ext cx="4187825" cy="614362"/>
          </a:xfrm>
          <a:custGeom>
            <a:avLst/>
            <a:gdLst>
              <a:gd name="T0" fmla="*/ 0 w 11631"/>
              <a:gd name="T1" fmla="*/ 614002 h 1706"/>
              <a:gd name="T2" fmla="*/ 4187465 w 11631"/>
              <a:gd name="T3" fmla="*/ 0 h 170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631" h="1706">
                <a:moveTo>
                  <a:pt x="0" y="1705"/>
                </a:moveTo>
                <a:lnTo>
                  <a:pt x="1163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2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3750" y="5667375"/>
            <a:ext cx="2867025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</a:rPr>
              <a:t>Pseudorandom</a:t>
            </a:r>
            <a:endParaRPr lang="en-US" sz="2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>
            <a:endCxn id="28676" idx="2"/>
          </p:cNvCxnSpPr>
          <p:nvPr/>
        </p:nvCxnSpPr>
        <p:spPr bwMode="auto">
          <a:xfrm flipH="1" flipV="1">
            <a:off x="2238375" y="3614737"/>
            <a:ext cx="1085850" cy="13081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>
            <a:endCxn id="28679" idx="2"/>
          </p:cNvCxnSpPr>
          <p:nvPr/>
        </p:nvCxnSpPr>
        <p:spPr bwMode="auto">
          <a:xfrm flipH="1" flipV="1">
            <a:off x="3084513" y="3614737"/>
            <a:ext cx="576262" cy="13081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3886200" y="2654300"/>
            <a:ext cx="2336800" cy="22685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>
            <a:endCxn id="28685" idx="1"/>
          </p:cNvCxnSpPr>
          <p:nvPr/>
        </p:nvCxnSpPr>
        <p:spPr bwMode="auto">
          <a:xfrm flipV="1">
            <a:off x="4151313" y="4263231"/>
            <a:ext cx="3033712" cy="7183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3098799" y="4922837"/>
            <a:ext cx="1408113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“small”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6162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9" grpId="0" animBg="1"/>
      <p:bldP spid="28690" grpId="0" animBg="1"/>
      <p:bldP spid="2" grpId="0" animBg="1"/>
      <p:bldP spid="28692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“Carries”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Subset Sum: carries were deterministic</a:t>
            </a:r>
          </a:p>
          <a:p>
            <a:endParaRPr lang="en-US" dirty="0"/>
          </a:p>
          <a:p>
            <a:r>
              <a:rPr lang="en-US" dirty="0" smtClean="0"/>
              <a:t>What if … we pick the “carries” at random from some distribution?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0"/>
            <a:ext cx="9070975" cy="160020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So...</a:t>
            </a:r>
          </a:p>
        </p:txBody>
      </p:sp>
      <p:sp>
        <p:nvSpPr>
          <p:cNvPr id="24582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821613" y="1262062"/>
            <a:ext cx="1828800" cy="2286000"/>
          </a:xfrm>
          <a:prstGeom prst="roundRect">
            <a:avLst>
              <a:gd name="adj" fmla="val 8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21613" y="1189037"/>
            <a:ext cx="1906587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4  6  7  9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3  9  0  7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8  4  6  5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1  6  4  3</a:t>
            </a:r>
          </a:p>
        </p:txBody>
      </p:sp>
      <p:sp>
        <p:nvSpPr>
          <p:cNvPr id="24584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91150" y="1285874"/>
            <a:ext cx="2286000" cy="457200"/>
          </a:xfrm>
          <a:prstGeom prst="roundRect">
            <a:avLst>
              <a:gd name="adj" fmla="val 347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>
                <a:solidFill>
                  <a:srgbClr val="800000"/>
                </a:solidFill>
                <a:latin typeface="Comic Sans MS" pitchFamily="66" charset="0"/>
              </a:rPr>
              <a:t>1   1   0   1</a:t>
            </a:r>
          </a:p>
        </p:txBody>
      </p:sp>
      <p:sp>
        <p:nvSpPr>
          <p:cNvPr id="24585" name="Freeform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6363" y="1600200"/>
            <a:ext cx="1587" cy="5486400"/>
          </a:xfrm>
          <a:custGeom>
            <a:avLst/>
            <a:gdLst>
              <a:gd name="T0" fmla="*/ 0 w 1"/>
              <a:gd name="T1" fmla="*/ 5486040 h 15241"/>
              <a:gd name="T2" fmla="*/ 0 w 1"/>
              <a:gd name="T3" fmla="*/ 0 h 1524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5241">
                <a:moveTo>
                  <a:pt x="0" y="1524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3741737"/>
            <a:ext cx="457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/>
          <a:p>
            <a:r>
              <a:rPr lang="en-US" sz="28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4587" name="AutoShap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34313" y="3729037"/>
            <a:ext cx="1828800" cy="457200"/>
          </a:xfrm>
          <a:prstGeom prst="roundRect">
            <a:avLst>
              <a:gd name="adj" fmla="val 34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2  1  1  0</a:t>
            </a:r>
          </a:p>
        </p:txBody>
      </p:sp>
      <p:sp>
        <p:nvSpPr>
          <p:cNvPr id="24588" name="AutoShap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34313" y="4448174"/>
            <a:ext cx="1828800" cy="457200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000">
                <a:solidFill>
                  <a:srgbClr val="800000"/>
                </a:solidFill>
                <a:latin typeface="Comic Sans MS" pitchFamily="66" charset="0"/>
              </a:rPr>
              <a:t>0  2  2  9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4462462"/>
            <a:ext cx="457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/>
          <a:p>
            <a:r>
              <a:rPr lang="en-US" sz="28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4594" name="Freeform 18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400800" y="2717799"/>
            <a:ext cx="1371600" cy="2514600"/>
          </a:xfrm>
          <a:custGeom>
            <a:avLst/>
            <a:gdLst>
              <a:gd name="T0" fmla="*/ 0 w 3811"/>
              <a:gd name="T1" fmla="*/ 2514240 h 6986"/>
              <a:gd name="T2" fmla="*/ 1371240 w 3811"/>
              <a:gd name="T3" fmla="*/ 0 h 69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11" h="6986">
                <a:moveTo>
                  <a:pt x="0" y="6985"/>
                </a:moveTo>
                <a:lnTo>
                  <a:pt x="381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595" name="Freeform 19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400800" y="4775199"/>
            <a:ext cx="1371600" cy="457200"/>
          </a:xfrm>
          <a:custGeom>
            <a:avLst/>
            <a:gdLst>
              <a:gd name="T0" fmla="*/ 0 w 3811"/>
              <a:gd name="T1" fmla="*/ 456840 h 1271"/>
              <a:gd name="T2" fmla="*/ 1371240 w 3811"/>
              <a:gd name="T3" fmla="*/ 0 h 12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11" h="1271">
                <a:moveTo>
                  <a:pt x="0" y="1270"/>
                </a:moveTo>
                <a:lnTo>
                  <a:pt x="381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5303837"/>
            <a:ext cx="41148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Pseudorandom based on  Subset Sum!</a:t>
            </a:r>
          </a:p>
        </p:txBody>
      </p:sp>
      <p:sp>
        <p:nvSpPr>
          <p:cNvPr id="22" name="AutoShap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4975" y="1330642"/>
            <a:ext cx="1828800" cy="2286000"/>
          </a:xfrm>
          <a:prstGeom prst="roundRect">
            <a:avLst>
              <a:gd name="adj" fmla="val 8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74975" y="1257617"/>
            <a:ext cx="1906587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4  6  7  9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3  9  0  7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8  4  6  5</a:t>
            </a:r>
          </a:p>
          <a:p>
            <a:pPr eaLnBrk="1">
              <a:lnSpc>
                <a:spcPct val="117000"/>
              </a:lnSpc>
            </a:pPr>
            <a:r>
              <a:rPr lang="en-US" sz="3200">
                <a:solidFill>
                  <a:srgbClr val="800000"/>
                </a:solidFill>
                <a:latin typeface="Comic Sans MS" pitchFamily="66" charset="0"/>
              </a:rPr>
              <a:t>1  6  4  3</a:t>
            </a:r>
          </a:p>
        </p:txBody>
      </p:sp>
      <p:sp>
        <p:nvSpPr>
          <p:cNvPr id="24" name="AutoShape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4512" y="1354454"/>
            <a:ext cx="2286000" cy="457200"/>
          </a:xfrm>
          <a:prstGeom prst="roundRect">
            <a:avLst>
              <a:gd name="adj" fmla="val 347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800000"/>
                </a:solidFill>
                <a:latin typeface="Comic Sans MS" pitchFamily="66" charset="0"/>
              </a:rPr>
              <a:t>2   3   </a:t>
            </a:r>
            <a:r>
              <a:rPr lang="en-US" sz="3200" dirty="0">
                <a:solidFill>
                  <a:srgbClr val="800000"/>
                </a:solidFill>
                <a:latin typeface="Comic Sans MS" pitchFamily="66" charset="0"/>
              </a:rPr>
              <a:t>0   1</a:t>
            </a:r>
          </a:p>
        </p:txBody>
      </p:sp>
      <p:sp>
        <p:nvSpPr>
          <p:cNvPr id="25" name="Text Box 1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468562" y="3810317"/>
            <a:ext cx="457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/>
          <a:p>
            <a:r>
              <a:rPr lang="en-US" sz="28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6" name="AutoShape 1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87675" y="3797617"/>
            <a:ext cx="1828800" cy="457200"/>
          </a:xfrm>
          <a:prstGeom prst="roundRect">
            <a:avLst>
              <a:gd name="adj" fmla="val 34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 dirty="0" smtClean="0">
                <a:solidFill>
                  <a:srgbClr val="800000"/>
                </a:solidFill>
                <a:latin typeface="Comic Sans MS" pitchFamily="66" charset="0"/>
              </a:rPr>
              <a:t>1  </a:t>
            </a:r>
            <a:r>
              <a:rPr lang="en-US" sz="3200" dirty="0">
                <a:solidFill>
                  <a:srgbClr val="800000"/>
                </a:solidFill>
                <a:latin typeface="Comic Sans MS" pitchFamily="66" charset="0"/>
              </a:rPr>
              <a:t>3</a:t>
            </a:r>
            <a:r>
              <a:rPr lang="en-US" sz="3200" dirty="0" smtClean="0">
                <a:solidFill>
                  <a:srgbClr val="800000"/>
                </a:solidFill>
                <a:latin typeface="Comic Sans MS" pitchFamily="66" charset="0"/>
              </a:rPr>
              <a:t>  2  1</a:t>
            </a:r>
            <a:endParaRPr lang="en-US" sz="3200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87675" y="4516754"/>
            <a:ext cx="1828800" cy="457200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000" dirty="0" smtClean="0">
                <a:solidFill>
                  <a:srgbClr val="800000"/>
                </a:solidFill>
                <a:latin typeface="Comic Sans MS" pitchFamily="66" charset="0"/>
              </a:rPr>
              <a:t>7  </a:t>
            </a:r>
            <a:r>
              <a:rPr lang="en-US" sz="3000" dirty="0">
                <a:solidFill>
                  <a:srgbClr val="800000"/>
                </a:solidFill>
                <a:latin typeface="Comic Sans MS" pitchFamily="66" charset="0"/>
              </a:rPr>
              <a:t>2  </a:t>
            </a:r>
            <a:r>
              <a:rPr lang="en-US" sz="3000" dirty="0" smtClean="0">
                <a:solidFill>
                  <a:srgbClr val="800000"/>
                </a:solidFill>
                <a:latin typeface="Comic Sans MS" pitchFamily="66" charset="0"/>
              </a:rPr>
              <a:t>0  3</a:t>
            </a:r>
            <a:endParaRPr lang="en-US" sz="3000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468562" y="4531042"/>
            <a:ext cx="457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/>
          <a:p>
            <a:r>
              <a:rPr lang="en-US" sz="28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9" name="Freeform 18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1554162" y="2786379"/>
            <a:ext cx="1371600" cy="2514600"/>
          </a:xfrm>
          <a:custGeom>
            <a:avLst/>
            <a:gdLst>
              <a:gd name="T0" fmla="*/ 0 w 3811"/>
              <a:gd name="T1" fmla="*/ 2514240 h 6986"/>
              <a:gd name="T2" fmla="*/ 1371240 w 3811"/>
              <a:gd name="T3" fmla="*/ 0 h 69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11" h="6986">
                <a:moveTo>
                  <a:pt x="0" y="6985"/>
                </a:moveTo>
                <a:lnTo>
                  <a:pt x="381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Freeform 19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1554162" y="4843779"/>
            <a:ext cx="1371600" cy="457200"/>
          </a:xfrm>
          <a:custGeom>
            <a:avLst/>
            <a:gdLst>
              <a:gd name="T0" fmla="*/ 0 w 3811"/>
              <a:gd name="T1" fmla="*/ 456840 h 1271"/>
              <a:gd name="T2" fmla="*/ 1371240 w 3811"/>
              <a:gd name="T3" fmla="*/ 0 h 127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11" h="1271">
                <a:moveTo>
                  <a:pt x="0" y="1270"/>
                </a:moveTo>
                <a:lnTo>
                  <a:pt x="381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39712" y="5304154"/>
            <a:ext cx="464185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Pseudorandom based on 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LWE and worst-case lattice problems [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Reg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‘05]</a:t>
            </a:r>
          </a:p>
          <a:p>
            <a:pPr eaLnBrk="1">
              <a:lnSpc>
                <a:spcPct val="117000"/>
              </a:lnSpc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(with a lemma from [ACPS ‘09])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0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5" grpId="0" animBg="1"/>
      <p:bldP spid="24594" grpId="0" animBg="1"/>
      <p:bldP spid="24595" grpId="0" animBg="1"/>
      <p:bldP spid="22" grpId="0" animBg="1"/>
      <p:bldP spid="23" grpId="0"/>
      <p:bldP spid="24" grpId="0" animBg="1"/>
      <p:bldP spid="25" grpId="0"/>
      <p:bldP spid="26" grpId="0" animBg="1"/>
      <p:bldP spid="27" grpId="0" animBg="1"/>
      <p:bldP spid="28" grpId="0"/>
      <p:bldP spid="29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3713" y="5524500"/>
            <a:ext cx="9144000" cy="176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Given </a:t>
            </a:r>
            <a:r>
              <a:rPr lang="en-US" sz="2000" dirty="0" err="1" smtClean="0">
                <a:solidFill>
                  <a:srgbClr val="000080"/>
                </a:solidFill>
                <a:latin typeface="Comic Sans MS" pitchFamily="66" charset="0"/>
              </a:rPr>
              <a:t>a</a:t>
            </a:r>
            <a:r>
              <a:rPr lang="en-US" sz="2000" baseline="-33000" dirty="0" err="1" smtClean="0">
                <a:solidFill>
                  <a:srgbClr val="000080"/>
                </a:solidFill>
                <a:latin typeface="Comic Sans MS" pitchFamily="66" charset="0"/>
              </a:rPr>
              <a:t>i</a:t>
            </a:r>
            <a:r>
              <a:rPr lang="en-US" sz="2000" baseline="-33000" dirty="0" smtClean="0">
                <a:solidFill>
                  <a:srgbClr val="00008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and</a:t>
            </a:r>
            <a:r>
              <a:rPr lang="en-US" sz="2000" dirty="0" smtClean="0">
                <a:solidFill>
                  <a:srgbClr val="00008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&lt;</a:t>
            </a:r>
            <a:r>
              <a:rPr lang="en-US" sz="2000" dirty="0" err="1" smtClean="0">
                <a:solidFill>
                  <a:srgbClr val="000080"/>
                </a:solidFill>
                <a:latin typeface="Comic Sans MS" pitchFamily="66" charset="0"/>
              </a:rPr>
              <a:t>a</a:t>
            </a:r>
            <a:r>
              <a:rPr lang="en-US" sz="2000" baseline="-33000" dirty="0" err="1" smtClean="0">
                <a:solidFill>
                  <a:srgbClr val="000080"/>
                </a:solidFill>
                <a:latin typeface="Comic Sans MS" pitchFamily="66" charset="0"/>
              </a:rPr>
              <a:t>i</a:t>
            </a:r>
            <a:r>
              <a:rPr lang="en-US" sz="2000" dirty="0" err="1" smtClean="0">
                <a:solidFill>
                  <a:srgbClr val="000080"/>
                </a:solidFill>
                <a:latin typeface="Comic Sans MS" pitchFamily="66" charset="0"/>
              </a:rPr>
              <a:t>,s</a:t>
            </a:r>
            <a:r>
              <a:rPr lang="en-US" sz="2000" dirty="0" smtClean="0">
                <a:latin typeface="Comic Sans MS" pitchFamily="66" charset="0"/>
              </a:rPr>
              <a:t>&gt;+</a:t>
            </a:r>
            <a:r>
              <a:rPr lang="en-US" sz="2000" dirty="0" smtClean="0">
                <a:solidFill>
                  <a:srgbClr val="00008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0080"/>
                </a:solidFill>
                <a:latin typeface="Comic Sans MS" pitchFamily="66" charset="0"/>
              </a:rPr>
              <a:t>e</a:t>
            </a:r>
            <a:r>
              <a:rPr lang="en-US" sz="2000" baseline="-33000" dirty="0" err="1" smtClean="0">
                <a:solidFill>
                  <a:srgbClr val="000080"/>
                </a:solidFill>
                <a:latin typeface="Comic Sans MS" pitchFamily="66" charset="0"/>
              </a:rPr>
              <a:t>i</a:t>
            </a:r>
            <a:r>
              <a:rPr lang="en-US" sz="2000" baseline="-33000" dirty="0" smtClean="0">
                <a:solidFill>
                  <a:srgbClr val="00008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find </a:t>
            </a:r>
            <a:r>
              <a:rPr lang="en-US" sz="2000" dirty="0" smtClean="0">
                <a:solidFill>
                  <a:srgbClr val="000080"/>
                </a:solidFill>
                <a:latin typeface="Comic Sans MS" pitchFamily="66" charset="0"/>
              </a:rPr>
              <a:t>s.   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solidFill>
                  <a:srgbClr val="000080"/>
                </a:solidFill>
                <a:latin typeface="Comic Sans MS" pitchFamily="66" charset="0"/>
              </a:rPr>
              <a:t>e</a:t>
            </a:r>
            <a:r>
              <a:rPr lang="en-US" sz="2000" baseline="-33000" dirty="0" err="1" smtClean="0">
                <a:solidFill>
                  <a:srgbClr val="000080"/>
                </a:solidFill>
                <a:latin typeface="Comic Sans MS" pitchFamily="66" charset="0"/>
              </a:rPr>
              <a:t>i</a:t>
            </a:r>
            <a:r>
              <a:rPr lang="en-US" sz="2000" baseline="-33000" dirty="0" smtClean="0">
                <a:solidFill>
                  <a:srgbClr val="00008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and </a:t>
            </a:r>
            <a:r>
              <a:rPr lang="en-US" sz="2000" dirty="0" smtClean="0">
                <a:solidFill>
                  <a:srgbClr val="000080"/>
                </a:solidFill>
                <a:latin typeface="Comic Sans MS" pitchFamily="66" charset="0"/>
              </a:rPr>
              <a:t>s </a:t>
            </a:r>
            <a:r>
              <a:rPr lang="en-US" sz="2000" dirty="0" smtClean="0">
                <a:latin typeface="Comic Sans MS" pitchFamily="66" charset="0"/>
              </a:rPr>
              <a:t>are “small”)</a:t>
            </a:r>
            <a:endParaRPr lang="en-US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>
              <a:lnSpc>
                <a:spcPct val="117000"/>
              </a:lnSpc>
            </a:pP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(Once 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there are enough </a:t>
            </a:r>
            <a:r>
              <a:rPr lang="en-US" sz="2000" dirty="0" err="1">
                <a:solidFill>
                  <a:srgbClr val="000080"/>
                </a:solidFill>
                <a:latin typeface="Comic Sans MS" pitchFamily="66" charset="0"/>
              </a:rPr>
              <a:t>a</a:t>
            </a:r>
            <a:r>
              <a:rPr lang="en-US" sz="2000" baseline="-33000" dirty="0" err="1">
                <a:solidFill>
                  <a:srgbClr val="000080"/>
                </a:solidFill>
                <a:latin typeface="Comic Sans MS" pitchFamily="66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, the </a:t>
            </a:r>
            <a:r>
              <a:rPr lang="en-US" sz="2000" dirty="0">
                <a:solidFill>
                  <a:srgbClr val="000080"/>
                </a:solidFill>
                <a:latin typeface="Comic Sans MS" pitchFamily="66" charset="0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is uniquely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</a:rPr>
              <a:t>determined)</a:t>
            </a: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>
              <a:lnSpc>
                <a:spcPct val="117000"/>
              </a:lnSpc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>
              <a:lnSpc>
                <a:spcPct val="117000"/>
              </a:lnSpc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Theorem [</a:t>
            </a: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Regev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 '05] : There is a polynomial-time quantum reduction from solving certain lattice problems in the worst-case to solving LWE.</a:t>
            </a:r>
          </a:p>
          <a:p>
            <a:pPr eaLnBrk="1">
              <a:lnSpc>
                <a:spcPct val="117000"/>
              </a:lnSpc>
            </a:pP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675" y="301625"/>
            <a:ext cx="98298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4400">
                <a:solidFill>
                  <a:srgbClr val="280099"/>
                </a:solidFill>
                <a:latin typeface="Comic Sans MS" pitchFamily="66" charset="0"/>
              </a:rPr>
              <a:t>Learning With Errors (LWE) Problem</a:t>
            </a:r>
          </a:p>
        </p:txBody>
      </p:sp>
      <p:sp>
        <p:nvSpPr>
          <p:cNvPr id="7172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8363" y="1336675"/>
            <a:ext cx="2057400" cy="3886200"/>
          </a:xfrm>
          <a:prstGeom prst="roundRect">
            <a:avLst>
              <a:gd name="adj" fmla="val 74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7932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600" b="1">
                <a:solidFill>
                  <a:srgbClr val="000000"/>
                </a:solidFill>
              </a:rPr>
              <a:t>. . .</a:t>
            </a:r>
          </a:p>
        </p:txBody>
      </p:sp>
      <p:sp>
        <p:nvSpPr>
          <p:cNvPr id="7173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38363" y="1817688"/>
            <a:ext cx="2057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8363" y="2322513"/>
            <a:ext cx="2057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5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138363" y="4770438"/>
            <a:ext cx="2057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24163" y="1228725"/>
            <a:ext cx="6858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7177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24163" y="1770063"/>
            <a:ext cx="6858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7178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24163" y="4686300"/>
            <a:ext cx="6858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7179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24363" y="1336675"/>
            <a:ext cx="457200" cy="2057400"/>
          </a:xfrm>
          <a:prstGeom prst="roundRect">
            <a:avLst>
              <a:gd name="adj" fmla="val 34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7180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95888" y="3033713"/>
            <a:ext cx="3762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/>
          <a:p>
            <a:r>
              <a:rPr lang="en-US" sz="26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181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24563" y="1336675"/>
            <a:ext cx="457200" cy="3886200"/>
          </a:xfrm>
          <a:prstGeom prst="roundRect">
            <a:avLst>
              <a:gd name="adj" fmla="val 34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7182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1650" y="3033713"/>
            <a:ext cx="685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/>
          <a:p>
            <a:r>
              <a:rPr lang="en-US" sz="26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7183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537450" y="1338263"/>
            <a:ext cx="457200" cy="3886200"/>
          </a:xfrm>
          <a:prstGeom prst="roundRect">
            <a:avLst>
              <a:gd name="adj" fmla="val 34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778128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Decision LWE Problem</a:t>
            </a:r>
          </a:p>
        </p:txBody>
      </p:sp>
      <p:sp>
        <p:nvSpPr>
          <p:cNvPr id="9218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8187" y="2336799"/>
            <a:ext cx="1285875" cy="2424113"/>
          </a:xfrm>
          <a:prstGeom prst="roundRect">
            <a:avLst>
              <a:gd name="adj" fmla="val 120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7932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en-US" sz="2600" b="1">
                <a:solidFill>
                  <a:srgbClr val="000000"/>
                </a:solidFill>
              </a:rPr>
              <a:t>. . .</a:t>
            </a:r>
          </a:p>
        </p:txBody>
      </p:sp>
      <p:sp>
        <p:nvSpPr>
          <p:cNvPr id="9219" name="Line 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38187" y="2636837"/>
            <a:ext cx="1285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38187" y="2951162"/>
            <a:ext cx="1285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38187" y="4476749"/>
            <a:ext cx="12858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66812" y="2125662"/>
            <a:ext cx="633413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9223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30300" y="2425699"/>
            <a:ext cx="8604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9225" name="AutoShap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65350" y="2336799"/>
            <a:ext cx="285750" cy="1282700"/>
          </a:xfrm>
          <a:prstGeom prst="roundRect">
            <a:avLst>
              <a:gd name="adj" fmla="val 556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46362" y="3394074"/>
            <a:ext cx="2349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/>
          <a:p>
            <a:r>
              <a:rPr lang="en-US" sz="26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9227" name="AutoShap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65475" y="2336799"/>
            <a:ext cx="285750" cy="2424113"/>
          </a:xfrm>
          <a:prstGeom prst="roundRect">
            <a:avLst>
              <a:gd name="adj" fmla="val 556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81412" y="3394074"/>
            <a:ext cx="4286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/>
          <a:p>
            <a:r>
              <a:rPr lang="en-US" sz="26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9229" name="AutoShap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0037" y="2336799"/>
            <a:ext cx="285750" cy="2424113"/>
          </a:xfrm>
          <a:prstGeom prst="roundRect">
            <a:avLst>
              <a:gd name="adj" fmla="val 556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3112" y="1798637"/>
            <a:ext cx="36576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World 1</a:t>
            </a:r>
          </a:p>
        </p:txBody>
      </p:sp>
      <p:sp>
        <p:nvSpPr>
          <p:cNvPr id="9233" name="AutoShap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41974" y="2330449"/>
            <a:ext cx="1285875" cy="2424113"/>
          </a:xfrm>
          <a:prstGeom prst="roundRect">
            <a:avLst>
              <a:gd name="adj" fmla="val 120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7932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en-US" sz="2600" b="1">
                <a:solidFill>
                  <a:srgbClr val="000000"/>
                </a:solidFill>
              </a:rPr>
              <a:t>. . .</a:t>
            </a:r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641974" y="2630487"/>
            <a:ext cx="1285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641974" y="2944812"/>
            <a:ext cx="1285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36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641974" y="4470399"/>
            <a:ext cx="12858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34087" y="2419349"/>
            <a:ext cx="8604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62662" y="2114549"/>
            <a:ext cx="63341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049962" y="4248149"/>
            <a:ext cx="86201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 dirty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 dirty="0">
                <a:solidFill>
                  <a:srgbClr val="00000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9240" name="AutoShap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13624" y="2330449"/>
            <a:ext cx="285750" cy="2424113"/>
          </a:xfrm>
          <a:prstGeom prst="roundRect">
            <a:avLst>
              <a:gd name="adj" fmla="val 556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9241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7926387" y="3609974"/>
            <a:ext cx="460375" cy="688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783512" y="4297362"/>
            <a:ext cx="18288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uniformly random in Z</a:t>
            </a:r>
            <a:r>
              <a:rPr lang="en-US" baseline="-33000">
                <a:solidFill>
                  <a:srgbClr val="000000"/>
                </a:solidFill>
                <a:latin typeface="Comic Sans MS" pitchFamily="66" charset="0"/>
              </a:rPr>
              <a:t>p</a:t>
            </a:r>
            <a:r>
              <a:rPr lang="en-US" baseline="33000">
                <a:solidFill>
                  <a:srgbClr val="00000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41974" y="1808162"/>
            <a:ext cx="36576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World 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3112" y="6029953"/>
            <a:ext cx="8374062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2060"/>
                </a:solidFill>
                <a:latin typeface="+mj-lt"/>
              </a:rPr>
              <a:t>Lemma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[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</a:rPr>
              <a:t>Reg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 ’05]:  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Search-LWE &lt; Decision-LWE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2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077912" y="4237037"/>
            <a:ext cx="86201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 dirty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 dirty="0">
                <a:solidFill>
                  <a:srgbClr val="000000"/>
                </a:solidFill>
                <a:latin typeface="Comic Sans MS" pitchFamily="66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361360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34" grpId="0" animBg="1"/>
      <p:bldP spid="9235" grpId="0" animBg="1"/>
      <p:bldP spid="9236" grpId="0" animBg="1"/>
      <p:bldP spid="9241" grpId="0" animBg="1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LWE vs. 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1979613"/>
            <a:ext cx="8853488" cy="1647824"/>
          </a:xfrm>
        </p:spPr>
        <p:txBody>
          <a:bodyPr/>
          <a:lstStyle/>
          <a:p>
            <a:r>
              <a:rPr lang="en-US" dirty="0" smtClean="0"/>
              <a:t>The Subset Sum assumption has  deterministic “noise”</a:t>
            </a:r>
          </a:p>
          <a:p>
            <a:r>
              <a:rPr lang="en-US" dirty="0" smtClean="0"/>
              <a:t>The LWE assumption is more “versatile”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95387" y="4300537"/>
            <a:ext cx="1285875" cy="2424113"/>
          </a:xfrm>
          <a:prstGeom prst="roundRect">
            <a:avLst>
              <a:gd name="adj" fmla="val 120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7932" rIns="90000" bIns="45000" anchor="ctr" anchorCtr="1"/>
          <a:lstStyle/>
          <a:p>
            <a:pPr algn="ctr">
              <a:tabLst>
                <a:tab pos="723900" algn="l"/>
              </a:tabLst>
            </a:pPr>
            <a:r>
              <a:rPr lang="en-US" sz="2600" b="1">
                <a:solidFill>
                  <a:srgbClr val="000000"/>
                </a:solidFill>
              </a:rPr>
              <a:t>. . .</a:t>
            </a:r>
          </a:p>
        </p:txBody>
      </p:sp>
      <p:sp>
        <p:nvSpPr>
          <p:cNvPr id="5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195387" y="4600575"/>
            <a:ext cx="1285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95387" y="4914900"/>
            <a:ext cx="1285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95387" y="6440487"/>
            <a:ext cx="12858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24012" y="4089400"/>
            <a:ext cx="633413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87500" y="4389437"/>
            <a:ext cx="8604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 dirty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50987" y="6208712"/>
            <a:ext cx="862013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>
                <a:solidFill>
                  <a:srgbClr val="00000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11" name="AutoShap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22550" y="4300537"/>
            <a:ext cx="285750" cy="1282700"/>
          </a:xfrm>
          <a:prstGeom prst="roundRect">
            <a:avLst>
              <a:gd name="adj" fmla="val 556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03562" y="5357812"/>
            <a:ext cx="2349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/>
          <a:p>
            <a:r>
              <a:rPr lang="en-US" sz="26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3" name="AutoShap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22675" y="4300537"/>
            <a:ext cx="285750" cy="2424113"/>
          </a:xfrm>
          <a:prstGeom prst="roundRect">
            <a:avLst>
              <a:gd name="adj" fmla="val 556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1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38612" y="5357812"/>
            <a:ext cx="4286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/>
          <a:p>
            <a:r>
              <a:rPr lang="en-US" sz="26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5" name="AutoShap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67237" y="4300537"/>
            <a:ext cx="285750" cy="2424113"/>
          </a:xfrm>
          <a:prstGeom prst="roundRect">
            <a:avLst>
              <a:gd name="adj" fmla="val 556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7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001712" y="3762375"/>
            <a:ext cx="4114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30312" y="3762375"/>
            <a:ext cx="36576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LWE Problem</a:t>
            </a:r>
            <a:endParaRPr 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9" name="Left Brace 18"/>
          <p:cNvSpPr/>
          <p:nvPr/>
        </p:nvSpPr>
        <p:spPr bwMode="auto">
          <a:xfrm>
            <a:off x="735012" y="4300536"/>
            <a:ext cx="342900" cy="2424113"/>
          </a:xfrm>
          <a:prstGeom prst="leftBrace">
            <a:avLst>
              <a:gd name="adj1" fmla="val 8333"/>
              <a:gd name="adj2" fmla="val 506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" y="5357812"/>
            <a:ext cx="50641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n</a:t>
            </a:r>
            <a:r>
              <a:rPr lang="en-US" baseline="30000" dirty="0" smtClean="0">
                <a:latin typeface="+mj-lt"/>
              </a:rPr>
              <a:t>2</a:t>
            </a:r>
            <a:endParaRPr lang="en-US" baseline="30000" dirty="0">
              <a:latin typeface="+mj-lt"/>
            </a:endParaRPr>
          </a:p>
        </p:txBody>
      </p:sp>
      <p:sp>
        <p:nvSpPr>
          <p:cNvPr id="21" name="Left Brace 20"/>
          <p:cNvSpPr/>
          <p:nvPr/>
        </p:nvSpPr>
        <p:spPr bwMode="auto">
          <a:xfrm rot="16200000">
            <a:off x="1646239" y="6297611"/>
            <a:ext cx="342900" cy="1327151"/>
          </a:xfrm>
          <a:prstGeom prst="leftBrace">
            <a:avLst>
              <a:gd name="adj1" fmla="val 8333"/>
              <a:gd name="adj2" fmla="val 506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4812" y="7132637"/>
            <a:ext cx="3937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n</a:t>
            </a:r>
            <a:endParaRPr lang="en-US" dirty="0">
              <a:latin typeface="+mj-lt"/>
            </a:endParaRPr>
          </a:p>
        </p:txBody>
      </p:sp>
      <p:sp>
        <p:nvSpPr>
          <p:cNvPr id="23" name="AutoShape 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48387" y="4331569"/>
            <a:ext cx="1285875" cy="2424113"/>
          </a:xfrm>
          <a:prstGeom prst="roundRect">
            <a:avLst>
              <a:gd name="adj" fmla="val 120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7932" rIns="90000" bIns="45000" anchor="ctr" anchorCtr="1"/>
          <a:lstStyle/>
          <a:p>
            <a:pPr algn="ctr">
              <a:tabLst>
                <a:tab pos="723900" algn="l"/>
              </a:tabLst>
            </a:pP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30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75550" y="4331569"/>
            <a:ext cx="285750" cy="1282700"/>
          </a:xfrm>
          <a:prstGeom prst="roundRect">
            <a:avLst>
              <a:gd name="adj" fmla="val 556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31" name="Text Box 1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56562" y="5388844"/>
            <a:ext cx="2349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/>
          <a:p>
            <a:r>
              <a:rPr lang="en-US" sz="26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2" name="AutoShape 1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75675" y="4331569"/>
            <a:ext cx="285750" cy="2424113"/>
          </a:xfrm>
          <a:prstGeom prst="roundRect">
            <a:avLst>
              <a:gd name="adj" fmla="val 556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26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091612" y="5388844"/>
            <a:ext cx="4286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/>
          <a:p>
            <a:r>
              <a:rPr lang="en-US" sz="26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4" name="AutoShape 1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520237" y="4331569"/>
            <a:ext cx="285750" cy="2424113"/>
          </a:xfrm>
          <a:prstGeom prst="roundRect">
            <a:avLst>
              <a:gd name="adj" fmla="val 556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2600">
                <a:solidFill>
                  <a:srgbClr val="00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35" name="Line 1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954712" y="3793407"/>
            <a:ext cx="4114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83312" y="3793407"/>
            <a:ext cx="36576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Subset Sum Problem</a:t>
            </a:r>
            <a:endParaRPr 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7" name="Left Brace 36"/>
          <p:cNvSpPr/>
          <p:nvPr/>
        </p:nvSpPr>
        <p:spPr bwMode="auto">
          <a:xfrm>
            <a:off x="5688012" y="4331568"/>
            <a:ext cx="342900" cy="2424113"/>
          </a:xfrm>
          <a:prstGeom prst="leftBrace">
            <a:avLst>
              <a:gd name="adj1" fmla="val 8333"/>
              <a:gd name="adj2" fmla="val 506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95900" y="5388844"/>
            <a:ext cx="50641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n</a:t>
            </a:r>
            <a:r>
              <a:rPr lang="en-US" baseline="30000" dirty="0" smtClean="0">
                <a:latin typeface="+mj-lt"/>
              </a:rPr>
              <a:t>2</a:t>
            </a:r>
            <a:endParaRPr lang="en-US" baseline="30000" dirty="0">
              <a:latin typeface="+mj-lt"/>
            </a:endParaRPr>
          </a:p>
        </p:txBody>
      </p:sp>
      <p:sp>
        <p:nvSpPr>
          <p:cNvPr id="39" name="Left Brace 38"/>
          <p:cNvSpPr/>
          <p:nvPr/>
        </p:nvSpPr>
        <p:spPr bwMode="auto">
          <a:xfrm rot="16200000">
            <a:off x="6599239" y="6328643"/>
            <a:ext cx="342900" cy="1327151"/>
          </a:xfrm>
          <a:prstGeom prst="leftBrace">
            <a:avLst>
              <a:gd name="adj1" fmla="val 8333"/>
              <a:gd name="adj2" fmla="val 506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27812" y="7163669"/>
            <a:ext cx="3937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n</a:t>
            </a:r>
            <a:endParaRPr lang="en-US" dirty="0">
              <a:latin typeface="+mj-l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6411912" y="4331569"/>
            <a:ext cx="0" cy="2424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6716712" y="4331568"/>
            <a:ext cx="0" cy="2424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7173912" y="4313237"/>
            <a:ext cx="0" cy="2424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 Box 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335712" y="5218112"/>
            <a:ext cx="8604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 dirty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9" name="Text Box 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030912" y="5218112"/>
            <a:ext cx="8604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 dirty="0" smtClean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endParaRPr lang="en-US" sz="2600" baseline="-33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75487" y="5227637"/>
            <a:ext cx="8604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 dirty="0" smtClean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sz="2600" baseline="-33000" dirty="0" smtClean="0">
                <a:solidFill>
                  <a:srgbClr val="000000"/>
                </a:solidFill>
                <a:latin typeface="Comic Sans MS" pitchFamily="66" charset="0"/>
              </a:rPr>
              <a:t>n</a:t>
            </a:r>
            <a:endParaRPr lang="en-US" sz="2600" baseline="-33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16712" y="5227637"/>
            <a:ext cx="8604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 dirty="0" smtClean="0">
                <a:solidFill>
                  <a:srgbClr val="000000"/>
                </a:solidFill>
                <a:latin typeface="Comic Sans MS" pitchFamily="66" charset="0"/>
              </a:rPr>
              <a:t>…</a:t>
            </a:r>
            <a:endParaRPr lang="en-US" sz="2600" baseline="-33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 rot="20010784">
            <a:off x="6364895" y="5111038"/>
            <a:ext cx="2674130" cy="8651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EASY !!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08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13" grpId="0" animBg="1"/>
      <p:bldP spid="14" grpId="0"/>
      <p:bldP spid="15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30" grpId="0" animBg="1"/>
      <p:bldP spid="31" grpId="0"/>
      <p:bldP spid="32" grpId="0" animBg="1"/>
      <p:bldP spid="33" grpId="0"/>
      <p:bldP spid="34" grpId="0" animBg="1"/>
      <p:bldP spid="35" grpId="0" animBg="1"/>
      <p:bldP spid="36" grpId="0"/>
      <p:bldP spid="37" grpId="0" animBg="1"/>
      <p:bldP spid="38" grpId="0"/>
      <p:bldP spid="39" grpId="0" animBg="1"/>
      <p:bldP spid="40" grpId="0"/>
      <p:bldP spid="48" grpId="0"/>
      <p:bldP spid="49" grpId="0"/>
      <p:bldP spid="50" grpId="0"/>
      <p:bldP spid="51" grpId="0"/>
      <p:bldP spid="4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93663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LWE / Subset Sum Encryption </a:t>
            </a:r>
          </a:p>
        </p:txBody>
      </p:sp>
      <p:sp>
        <p:nvSpPr>
          <p:cNvPr id="28675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4675" y="1277938"/>
            <a:ext cx="1349375" cy="1420812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8676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70100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endParaRPr lang="en-US" sz="3200" dirty="0">
              <a:solidFill>
                <a:srgbClr val="800000"/>
              </a:solidFill>
              <a:latin typeface="Comic Sans MS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sz="3200" dirty="0">
                <a:solidFill>
                  <a:srgbClr val="800000"/>
                </a:solidFill>
                <a:latin typeface="Comic Sans MS" pitchFamily="66" charset="0"/>
              </a:rPr>
              <a:t>s</a:t>
            </a:r>
          </a:p>
          <a:p>
            <a:pPr algn="ctr">
              <a:lnSpc>
                <a:spcPct val="117000"/>
              </a:lnSpc>
            </a:pPr>
            <a:endParaRPr lang="en-US" sz="3200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8677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4763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8678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242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679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16238" y="1277938"/>
            <a:ext cx="336550" cy="1420812"/>
          </a:xfrm>
          <a:prstGeom prst="roundRect">
            <a:avLst>
              <a:gd name="adj" fmla="val 468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28680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60625" y="1738313"/>
            <a:ext cx="336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/>
          <a:p>
            <a:r>
              <a:rPr lang="en-US" sz="320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8681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9313" y="1314450"/>
            <a:ext cx="1349375" cy="1420813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400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8682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531225" y="1314450"/>
            <a:ext cx="336550" cy="1420813"/>
          </a:xfrm>
          <a:prstGeom prst="roundRect">
            <a:avLst>
              <a:gd name="adj" fmla="val 46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8683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4638" y="1343025"/>
            <a:ext cx="1736725" cy="338138"/>
          </a:xfrm>
          <a:prstGeom prst="roundRect">
            <a:avLst>
              <a:gd name="adj" fmla="val 4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  <a:tab pos="14478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8684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50100" y="2690813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8685" name="AutoShap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85025" y="3178175"/>
            <a:ext cx="1692275" cy="338138"/>
          </a:xfrm>
          <a:prstGeom prst="roundRect">
            <a:avLst>
              <a:gd name="adj" fmla="val 468"/>
            </a:avLst>
          </a:prstGeom>
          <a:solidFill>
            <a:srgbClr val="E6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28686" name="AutoShap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6613" y="4006850"/>
            <a:ext cx="1352550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  <a:tabLst>
                <a:tab pos="723900" algn="l"/>
              </a:tabLst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28687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18525" y="4006850"/>
            <a:ext cx="338138" cy="338138"/>
          </a:xfrm>
          <a:prstGeom prst="roundRect">
            <a:avLst>
              <a:gd name="adj" fmla="val 468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 algn="ctr">
              <a:lnSpc>
                <a:spcPct val="117000"/>
              </a:lnSpc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28688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50100" y="3519488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/>
            <a:r>
              <a:rPr lang="en-US" sz="3200">
                <a:solidFill>
                  <a:srgbClr val="000000"/>
                </a:solidFill>
              </a:rPr>
              <a:t>=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74675" y="4618037"/>
            <a:ext cx="903763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88026"/>
              </p:ext>
            </p:extLst>
          </p:nvPr>
        </p:nvGraphicFramePr>
        <p:xfrm>
          <a:off x="1001713" y="4770437"/>
          <a:ext cx="7451988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83996"/>
                <a:gridCol w="2483996"/>
                <a:gridCol w="24839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n-bit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Key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 / Õ(n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 Key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 / Õ 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Ciphertext</a:t>
                      </a:r>
                      <a:r>
                        <a:rPr lang="en-US" dirty="0" smtClean="0"/>
                        <a:t> Expansion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 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Õ </a:t>
                      </a:r>
                      <a:r>
                        <a:rPr lang="en-US" baseline="0" dirty="0" smtClean="0"/>
                        <a:t>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Encryption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 / Õ 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Decryption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9585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8312" y="2347913"/>
            <a:ext cx="9296400" cy="1620837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Part 3.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Cryptosystem Based on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Learning With Errors over Rings 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Worst-Case Ideal Lattice Problems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[L,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Peikert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Regev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2010]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mic Sans MS" pitchFamily="66" charset="0"/>
              </a:rPr>
              <a:t>Source of Inefficiency of LWE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63813" y="1676400"/>
            <a:ext cx="457200" cy="4572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63813" y="2108200"/>
            <a:ext cx="457200" cy="4572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0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63813" y="2540000"/>
            <a:ext cx="457200" cy="4572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63813" y="2971800"/>
            <a:ext cx="457200" cy="4572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06575" y="1676400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536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74775" y="1676400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5368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42975" y="1676400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5369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1175" y="1676400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5370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35363" y="16764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62188" y="1771650"/>
            <a:ext cx="228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*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63888" y="5340350"/>
            <a:ext cx="228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86238" y="5340350"/>
            <a:ext cx="228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15374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25950" y="1684338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94313" y="1576388"/>
            <a:ext cx="4343400" cy="169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Getting just </a:t>
            </a:r>
            <a:r>
              <a:rPr lang="en-US" b="1" dirty="0">
                <a:solidFill>
                  <a:srgbClr val="000000"/>
                </a:solidFill>
                <a:latin typeface="Comic Sans MS" pitchFamily="66" charset="0"/>
              </a:rPr>
              <a:t>one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extra random-looking number requires </a:t>
            </a:r>
            <a:r>
              <a:rPr lang="en-US" b="1" dirty="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random 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numbers and a small error element.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>
              <a:lnSpc>
                <a:spcPct val="117000"/>
              </a:lnSpc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800" y="3657600"/>
            <a:ext cx="5943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Wishful thinking: get </a:t>
            </a:r>
            <a:r>
              <a:rPr lang="en-US" b="1" dirty="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random numbers and produce </a:t>
            </a:r>
            <a:r>
              <a:rPr lang="en-US" b="1" dirty="0" smtClean="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pseudo-random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numbers in “one shot”</a:t>
            </a:r>
          </a:p>
        </p:txBody>
      </p:sp>
      <p:sp>
        <p:nvSpPr>
          <p:cNvPr id="15381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08150" y="4683125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538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08150" y="5114925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5383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08150" y="5548313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5384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08150" y="5980113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5385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73463" y="4683125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86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73463" y="5114925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87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73463" y="5548313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88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573463" y="5980113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89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572000" y="4683125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90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114925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91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572000" y="5548313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92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5980113"/>
            <a:ext cx="4572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201863" y="5378450"/>
            <a:ext cx="2286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*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63888" y="1719263"/>
            <a:ext cx="2286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078288" y="1719263"/>
            <a:ext cx="2286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17000"/>
              </a:lnSpc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37" name="Rectangle 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601912" y="4694237"/>
            <a:ext cx="457200" cy="4572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601912" y="5126037"/>
            <a:ext cx="457200" cy="4572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0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601912" y="5557837"/>
            <a:ext cx="457200" cy="4572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601912" y="5989637"/>
            <a:ext cx="457200" cy="4572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17000"/>
              </a:lnSpc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6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/>
      <p:bldP spid="15373" grpId="0"/>
      <p:bldP spid="15376" grpId="0"/>
      <p:bldP spid="1538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Cryptosystèmes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Reposant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sur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les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Réseaux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NTRU  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Hoffstein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Pipher</a:t>
            </a:r>
            <a:r>
              <a:rPr lang="en-US" dirty="0" smtClean="0">
                <a:solidFill>
                  <a:srgbClr val="00B050"/>
                </a:solidFill>
              </a:rPr>
              <a:t>, Silverman ‘98]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Reposant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LWE 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Regev</a:t>
            </a:r>
            <a:r>
              <a:rPr lang="en-US" dirty="0" smtClean="0">
                <a:solidFill>
                  <a:srgbClr val="00B050"/>
                </a:solidFill>
              </a:rPr>
              <a:t> ‘05]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Reposant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/>
              <a:t> </a:t>
            </a:r>
            <a:r>
              <a:rPr lang="en-US" dirty="0" err="1" smtClean="0"/>
              <a:t>Anneau</a:t>
            </a:r>
            <a:r>
              <a:rPr lang="en-US" dirty="0" smtClean="0"/>
              <a:t>-LWE </a:t>
            </a:r>
            <a:r>
              <a:rPr lang="en-US" dirty="0" smtClean="0">
                <a:solidFill>
                  <a:srgbClr val="00B050"/>
                </a:solidFill>
              </a:rPr>
              <a:t>[L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Peikert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Regev</a:t>
            </a:r>
            <a:r>
              <a:rPr lang="en-US" dirty="0" smtClean="0">
                <a:solidFill>
                  <a:srgbClr val="00B050"/>
                </a:solidFill>
              </a:rPr>
              <a:t> ’10]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NTRU” avec </a:t>
            </a:r>
            <a:r>
              <a:rPr lang="fr-FR" dirty="0" smtClean="0"/>
              <a:t>une</a:t>
            </a:r>
            <a:r>
              <a:rPr lang="fr-FR" dirty="0" smtClean="0"/>
              <a:t> </a:t>
            </a:r>
            <a:r>
              <a:rPr lang="fr-FR" dirty="0"/>
              <a:t>preuve de la sécurité 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Stehle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Steinfeld</a:t>
            </a:r>
            <a:r>
              <a:rPr lang="en-US" dirty="0" smtClean="0">
                <a:solidFill>
                  <a:srgbClr val="00B050"/>
                </a:solidFill>
              </a:rPr>
              <a:t> ‘11]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1698625"/>
            <a:ext cx="8853488" cy="4138612"/>
          </a:xfrm>
        </p:spPr>
        <p:txBody>
          <a:bodyPr/>
          <a:lstStyle/>
          <a:p>
            <a:r>
              <a:rPr lang="en-US" sz="2600" dirty="0" smtClean="0"/>
              <a:t>f(x) is a polynomial </a:t>
            </a:r>
            <a:r>
              <a:rPr lang="en-US" sz="2600" dirty="0" err="1" smtClean="0"/>
              <a:t>x</a:t>
            </a:r>
            <a:r>
              <a:rPr lang="en-US" sz="2600" baseline="30000" dirty="0" err="1" smtClean="0"/>
              <a:t>n</a:t>
            </a:r>
            <a:r>
              <a:rPr lang="en-US" sz="2600" baseline="30000" dirty="0" smtClean="0"/>
              <a:t> </a:t>
            </a:r>
            <a:r>
              <a:rPr lang="en-US" sz="2600" dirty="0" smtClean="0"/>
              <a:t>+ a</a:t>
            </a:r>
            <a:r>
              <a:rPr lang="en-US" sz="2600" baseline="-25000" dirty="0" smtClean="0"/>
              <a:t>n-1</a:t>
            </a:r>
            <a:r>
              <a:rPr lang="en-US" sz="2600" dirty="0" smtClean="0"/>
              <a:t>x</a:t>
            </a:r>
            <a:r>
              <a:rPr lang="en-US" sz="2600" baseline="30000" dirty="0" smtClean="0"/>
              <a:t>n-1</a:t>
            </a:r>
            <a:r>
              <a:rPr lang="en-US" sz="2600" dirty="0" smtClean="0"/>
              <a:t> + … + a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x + a</a:t>
            </a:r>
            <a:r>
              <a:rPr lang="en-US" sz="2600" baseline="-25000" dirty="0" smtClean="0"/>
              <a:t>0</a:t>
            </a:r>
          </a:p>
          <a:p>
            <a:endParaRPr lang="en-US" sz="2600" dirty="0" smtClean="0"/>
          </a:p>
          <a:p>
            <a:r>
              <a:rPr lang="en-US" sz="2600" dirty="0" smtClean="0"/>
              <a:t>R = </a:t>
            </a:r>
            <a:r>
              <a:rPr lang="en-US" sz="2600" dirty="0" err="1" smtClean="0"/>
              <a:t>Z</a:t>
            </a:r>
            <a:r>
              <a:rPr lang="en-US" sz="2600" baseline="-25000" dirty="0" err="1" smtClean="0"/>
              <a:t>p</a:t>
            </a:r>
            <a:r>
              <a:rPr lang="en-US" sz="2600" dirty="0" smtClean="0"/>
              <a:t>[x]/(f(x)) is a polynomial ring with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Addition mod p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Polynomial multiplication mod p and f(x)</a:t>
            </a:r>
          </a:p>
          <a:p>
            <a:pPr marL="0" indent="0"/>
            <a:endParaRPr lang="en-US" sz="2600" dirty="0" smtClean="0"/>
          </a:p>
          <a:p>
            <a:pPr marL="0" indent="0"/>
            <a:r>
              <a:rPr lang="en-US" sz="2600" dirty="0" smtClean="0"/>
              <a:t>Each element of R consists of n elements in </a:t>
            </a:r>
            <a:r>
              <a:rPr lang="en-US" sz="2600" dirty="0" err="1" smtClean="0"/>
              <a:t>Z</a:t>
            </a:r>
            <a:r>
              <a:rPr lang="en-US" sz="2600" baseline="-25000" dirty="0" err="1" smtClean="0"/>
              <a:t>p</a:t>
            </a:r>
            <a:endParaRPr lang="en-US" sz="2600" baseline="-25000" dirty="0" smtClean="0"/>
          </a:p>
          <a:p>
            <a:pPr marL="0" indent="0"/>
            <a:endParaRPr lang="en-US" sz="2600" baseline="-25000" dirty="0"/>
          </a:p>
          <a:p>
            <a:pPr marL="0" indent="0"/>
            <a:r>
              <a:rPr lang="en-US" sz="2600" dirty="0" smtClean="0"/>
              <a:t>In R: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200" dirty="0" err="1" smtClean="0"/>
              <a:t>small+small</a:t>
            </a:r>
            <a:r>
              <a:rPr lang="en-US" sz="2200" dirty="0" smtClean="0"/>
              <a:t> = small 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200" dirty="0" smtClean="0"/>
              <a:t>small*small = small (depending on f(x) )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358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Interpretation of the LWE-based cryptosystem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54112" y="2255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87512" y="2255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25712" y="2255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16312" y="2255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t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116512" y="2255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49912" y="2255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488112" y="2255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78712" y="2255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u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116512" y="3017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49912" y="3017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t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488112" y="3017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78712" y="3017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v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49312" y="43894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v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763712" y="43894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u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297112" y="4389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47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071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07112" y="30009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591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15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1512" y="3017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2712" y="43894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-</a:t>
            </a:r>
            <a:endParaRPr lang="en-US" sz="3200" dirty="0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592512" y="4406316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25912" y="4406316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t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964112" y="4406316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83112" y="43894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183312" y="43894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716712" y="43894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554912" y="43894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73912" y="43894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164512" y="4389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059112" y="53800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744912" y="5380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278312" y="53800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116512" y="53800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35512" y="53800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30912" y="53800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49912" y="53631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869112" y="53800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402512" y="53800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240712" y="53800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59712" y="53800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8850312" y="53800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668712" y="6446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202112" y="6446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040312" y="6446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59312" y="64299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954712" y="6446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488112" y="6446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478712" y="6446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82912" y="43894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73712" y="43894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-</a:t>
            </a:r>
            <a:endParaRPr lang="en-US" sz="3200" dirty="0">
              <a:latin typeface="+mj-lt"/>
            </a:endParaRPr>
          </a:p>
        </p:txBody>
      </p:sp>
      <p:sp>
        <p:nvSpPr>
          <p:cNvPr id="58" name="Left Bracket 57"/>
          <p:cNvSpPr/>
          <p:nvPr/>
        </p:nvSpPr>
        <p:spPr bwMode="auto">
          <a:xfrm>
            <a:off x="6107112" y="41608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0" name="Left Bracket 59"/>
          <p:cNvSpPr/>
          <p:nvPr/>
        </p:nvSpPr>
        <p:spPr bwMode="auto">
          <a:xfrm flipH="1">
            <a:off x="7935912" y="41608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1" name="Left Bracket 60"/>
          <p:cNvSpPr/>
          <p:nvPr/>
        </p:nvSpPr>
        <p:spPr bwMode="auto">
          <a:xfrm>
            <a:off x="6792912" y="51514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2" name="Left Bracket 61"/>
          <p:cNvSpPr/>
          <p:nvPr/>
        </p:nvSpPr>
        <p:spPr bwMode="auto">
          <a:xfrm flipH="1">
            <a:off x="8621712" y="51514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88112" y="53631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-</a:t>
            </a:r>
            <a:endParaRPr lang="en-US" sz="3200" dirty="0">
              <a:latin typeface="+mj-lt"/>
            </a:endParaRPr>
          </a:p>
        </p:txBody>
      </p:sp>
      <p:sp>
        <p:nvSpPr>
          <p:cNvPr id="64" name="Left Bracket 63"/>
          <p:cNvSpPr/>
          <p:nvPr/>
        </p:nvSpPr>
        <p:spPr bwMode="auto">
          <a:xfrm>
            <a:off x="3668712" y="51514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5" name="Left Bracket 64"/>
          <p:cNvSpPr/>
          <p:nvPr/>
        </p:nvSpPr>
        <p:spPr bwMode="auto">
          <a:xfrm flipH="1">
            <a:off x="5497512" y="51514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73712" y="6446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-</a:t>
            </a:r>
            <a:endParaRPr lang="en-US" sz="3200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021512" y="6446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cxnSp>
        <p:nvCxnSpPr>
          <p:cNvPr id="70" name="Straight Arrow Connector 69"/>
          <p:cNvCxnSpPr>
            <a:endCxn id="6" idx="2"/>
          </p:cNvCxnSpPr>
          <p:nvPr/>
        </p:nvCxnSpPr>
        <p:spPr bwMode="auto">
          <a:xfrm flipH="1" flipV="1">
            <a:off x="1382712" y="2789237"/>
            <a:ext cx="1143000" cy="7788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>
            <a:endCxn id="9" idx="2"/>
          </p:cNvCxnSpPr>
          <p:nvPr/>
        </p:nvCxnSpPr>
        <p:spPr bwMode="auto">
          <a:xfrm flipV="1">
            <a:off x="2754312" y="2789237"/>
            <a:ext cx="990600" cy="7788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72"/>
          <p:cNvSpPr txBox="1"/>
          <p:nvPr/>
        </p:nvSpPr>
        <p:spPr>
          <a:xfrm>
            <a:off x="1992312" y="3568116"/>
            <a:ext cx="19050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Public Key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559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0" grpId="0" animBg="1"/>
      <p:bldP spid="51" grpId="0" animBg="1"/>
      <p:bldP spid="52" grpId="0"/>
      <p:bldP spid="53" grpId="0" animBg="1"/>
      <p:bldP spid="54" grpId="0" animBg="1"/>
      <p:bldP spid="55" grpId="0" animBg="1"/>
      <p:bldP spid="56" grpId="0"/>
      <p:bldP spid="57" grpId="0"/>
      <p:bldP spid="58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  <p:bldP spid="66" grpId="0"/>
      <p:bldP spid="67" grpId="0"/>
      <p:bldP spid="7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54112" y="2255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87512" y="2255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s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25712" y="2255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16312" y="2255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t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116512" y="2255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r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49912" y="2255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488112" y="2255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78712" y="2255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116512" y="3017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r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49912" y="3017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t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488112" y="3017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78712" y="3017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v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47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071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07112" y="30009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591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215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21512" y="3017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cxnSp>
        <p:nvCxnSpPr>
          <p:cNvPr id="4" name="Straight Arrow Connector 3"/>
          <p:cNvCxnSpPr>
            <a:endCxn id="6" idx="2"/>
          </p:cNvCxnSpPr>
          <p:nvPr/>
        </p:nvCxnSpPr>
        <p:spPr bwMode="auto">
          <a:xfrm flipH="1" flipV="1">
            <a:off x="1382712" y="2789237"/>
            <a:ext cx="1143000" cy="1828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>
            <a:endCxn id="9" idx="2"/>
          </p:cNvCxnSpPr>
          <p:nvPr/>
        </p:nvCxnSpPr>
        <p:spPr bwMode="auto">
          <a:xfrm flipV="1">
            <a:off x="2982912" y="2789237"/>
            <a:ext cx="762000" cy="1828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endCxn id="13" idx="1"/>
          </p:cNvCxnSpPr>
          <p:nvPr/>
        </p:nvCxnSpPr>
        <p:spPr bwMode="auto">
          <a:xfrm flipV="1">
            <a:off x="3744912" y="2522537"/>
            <a:ext cx="3733800" cy="20955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>
            <a:endCxn id="17" idx="1"/>
          </p:cNvCxnSpPr>
          <p:nvPr/>
        </p:nvCxnSpPr>
        <p:spPr bwMode="auto">
          <a:xfrm flipV="1">
            <a:off x="4278312" y="3284537"/>
            <a:ext cx="3200400" cy="13335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1916112" y="4770437"/>
            <a:ext cx="4724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Pseudorandom??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64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With Errors over Rings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906712" y="1951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1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06712" y="2484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a</a:t>
            </a:r>
            <a:r>
              <a:rPr lang="en-US" sz="2300" baseline="-25000" dirty="0" smtClean="0">
                <a:latin typeface="+mj-lt"/>
              </a:rPr>
              <a:t>2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06712" y="3017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a</a:t>
            </a:r>
            <a:r>
              <a:rPr lang="en-US" sz="2300" baseline="-25000" dirty="0" smtClean="0">
                <a:latin typeface="+mj-lt"/>
              </a:rPr>
              <a:t>3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906712" y="35512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06712" y="4084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…</a:t>
            </a:r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06712" y="4618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06712" y="5151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j-lt"/>
              </a:rPr>
              <a:t>a</a:t>
            </a:r>
            <a:r>
              <a:rPr lang="en-US" sz="2000" baseline="-25000" dirty="0" smtClean="0">
                <a:latin typeface="+mj-lt"/>
              </a:rPr>
              <a:t>m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16312" y="19510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54712" y="1951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 smtClean="0">
                <a:latin typeface="+mj-lt"/>
              </a:rPr>
              <a:t>b</a:t>
            </a:r>
            <a:r>
              <a:rPr lang="en-US" sz="2200" baseline="-25000" dirty="0" smtClean="0">
                <a:latin typeface="+mj-lt"/>
              </a:rPr>
              <a:t>1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954712" y="2484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100" dirty="0" smtClean="0">
                <a:latin typeface="+mj-lt"/>
              </a:rPr>
              <a:t>b</a:t>
            </a:r>
            <a:r>
              <a:rPr lang="en-US" sz="2100" baseline="-25000" dirty="0" smtClean="0">
                <a:latin typeface="+mj-lt"/>
              </a:rPr>
              <a:t>2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954712" y="3017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100" dirty="0" smtClean="0">
                <a:latin typeface="+mj-lt"/>
              </a:rPr>
              <a:t>b</a:t>
            </a:r>
            <a:r>
              <a:rPr lang="en-US" sz="2100" baseline="-25000" dirty="0" smtClean="0">
                <a:latin typeface="+mj-lt"/>
              </a:rPr>
              <a:t>3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954712" y="35512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954712" y="4084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…</a:t>
            </a:r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954712" y="4618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954712" y="5151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900" dirty="0" err="1" smtClean="0">
                <a:latin typeface="+mj-lt"/>
              </a:rPr>
              <a:t>b</a:t>
            </a:r>
            <a:r>
              <a:rPr lang="en-US" sz="1900" baseline="-25000" dirty="0" err="1" smtClean="0">
                <a:latin typeface="+mj-lt"/>
              </a:rPr>
              <a:t>m</a:t>
            </a:r>
            <a:endParaRPr lang="en-US" sz="19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49712" y="35512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68912" y="36105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659312" y="19510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j-lt"/>
              </a:rPr>
              <a:t>e</a:t>
            </a:r>
            <a:r>
              <a:rPr lang="en-US" sz="2400" baseline="-25000" dirty="0" smtClean="0">
                <a:latin typeface="+mj-lt"/>
              </a:rPr>
              <a:t>1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659312" y="24844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 smtClean="0">
                <a:latin typeface="+mj-lt"/>
              </a:rPr>
              <a:t>e</a:t>
            </a:r>
            <a:r>
              <a:rPr lang="en-US" sz="2200" baseline="-25000" dirty="0" smtClean="0">
                <a:latin typeface="+mj-lt"/>
              </a:rPr>
              <a:t>2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659312" y="3017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 smtClean="0">
                <a:latin typeface="+mj-lt"/>
              </a:rPr>
              <a:t>e</a:t>
            </a:r>
            <a:r>
              <a:rPr lang="en-US" sz="2200" baseline="-25000" dirty="0" smtClean="0">
                <a:latin typeface="+mj-lt"/>
              </a:rPr>
              <a:t>3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659312" y="35512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659312" y="40846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…</a:t>
            </a:r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659312" y="46180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659312" y="51514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+mj-lt"/>
              </a:rPr>
              <a:t>e</a:t>
            </a:r>
            <a:r>
              <a:rPr lang="en-US" sz="2000" baseline="-25000" dirty="0" err="1" smtClean="0">
                <a:latin typeface="+mj-lt"/>
              </a:rPr>
              <a:t>m</a:t>
            </a:r>
            <a:endParaRPr lang="en-US" sz="20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4512" y="6124721"/>
            <a:ext cx="9677400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2060"/>
                </a:solidFill>
                <a:latin typeface="+mj-lt"/>
              </a:rPr>
              <a:t>Theorem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[LPR ‘10]: Finding s is as hard as solving lattice problems in all ideals of the ring Z[x]/(f(x))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18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</a:t>
            </a:r>
            <a:br>
              <a:rPr lang="en-US" dirty="0" smtClean="0"/>
            </a:br>
            <a:r>
              <a:rPr lang="en-US" dirty="0" smtClean="0"/>
              <a:t>Learning With Errors over Rings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077912" y="2179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1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7912" y="2713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a</a:t>
            </a:r>
            <a:r>
              <a:rPr lang="en-US" sz="2300" baseline="-25000" dirty="0" smtClean="0">
                <a:latin typeface="+mj-lt"/>
              </a:rPr>
              <a:t>2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77912" y="3246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a</a:t>
            </a:r>
            <a:r>
              <a:rPr lang="en-US" sz="2300" baseline="-25000" dirty="0" smtClean="0">
                <a:latin typeface="+mj-lt"/>
              </a:rPr>
              <a:t>3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77912" y="3779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77912" y="43132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…</a:t>
            </a:r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77912" y="4846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77912" y="5380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j-lt"/>
              </a:rPr>
              <a:t>a</a:t>
            </a:r>
            <a:r>
              <a:rPr lang="en-US" sz="2000" baseline="-25000" dirty="0" smtClean="0">
                <a:latin typeface="+mj-lt"/>
              </a:rPr>
              <a:t>m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87512" y="21796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754312" y="21796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54312" y="27130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54312" y="32464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754312" y="3779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754312" y="43132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54312" y="48466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54312" y="53800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125912" y="2179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 smtClean="0">
                <a:latin typeface="+mj-lt"/>
              </a:rPr>
              <a:t>b</a:t>
            </a:r>
            <a:r>
              <a:rPr lang="en-US" sz="2200" baseline="-25000" dirty="0" smtClean="0">
                <a:latin typeface="+mj-lt"/>
              </a:rPr>
              <a:t>1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125912" y="2713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100" dirty="0" smtClean="0">
                <a:latin typeface="+mj-lt"/>
              </a:rPr>
              <a:t>b</a:t>
            </a:r>
            <a:r>
              <a:rPr lang="en-US" sz="2100" baseline="-25000" dirty="0" smtClean="0">
                <a:latin typeface="+mj-lt"/>
              </a:rPr>
              <a:t>2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125912" y="3246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100" dirty="0" smtClean="0">
                <a:latin typeface="+mj-lt"/>
              </a:rPr>
              <a:t>b</a:t>
            </a:r>
            <a:r>
              <a:rPr lang="en-US" sz="2100" baseline="-25000" dirty="0" smtClean="0">
                <a:latin typeface="+mj-lt"/>
              </a:rPr>
              <a:t>3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125912" y="3779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125912" y="43132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…</a:t>
            </a:r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125912" y="4846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25912" y="5380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900" dirty="0" err="1" smtClean="0">
                <a:latin typeface="+mj-lt"/>
              </a:rPr>
              <a:t>b</a:t>
            </a:r>
            <a:r>
              <a:rPr lang="en-US" sz="1900" baseline="-25000" dirty="0" err="1" smtClean="0">
                <a:latin typeface="+mj-lt"/>
              </a:rPr>
              <a:t>m</a:t>
            </a:r>
            <a:endParaRPr lang="en-US" sz="19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20912" y="3779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40112" y="38391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097712" y="2179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1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097712" y="2713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a</a:t>
            </a:r>
            <a:r>
              <a:rPr lang="en-US" sz="2300" baseline="-25000" dirty="0" smtClean="0">
                <a:latin typeface="+mj-lt"/>
              </a:rPr>
              <a:t>2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097712" y="3246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a</a:t>
            </a:r>
            <a:r>
              <a:rPr lang="en-US" sz="2300" baseline="-25000" dirty="0" smtClean="0">
                <a:latin typeface="+mj-lt"/>
              </a:rPr>
              <a:t>3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097712" y="3779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097712" y="43132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…</a:t>
            </a:r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097712" y="4846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097712" y="5380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j-lt"/>
              </a:rPr>
              <a:t>a</a:t>
            </a:r>
            <a:r>
              <a:rPr lang="en-US" sz="2000" baseline="-25000" dirty="0" smtClean="0">
                <a:latin typeface="+mj-lt"/>
              </a:rPr>
              <a:t>m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164512" y="2179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 smtClean="0">
                <a:latin typeface="+mj-lt"/>
              </a:rPr>
              <a:t>b</a:t>
            </a:r>
            <a:r>
              <a:rPr lang="en-US" sz="2200" baseline="-25000" dirty="0" smtClean="0">
                <a:latin typeface="+mj-lt"/>
              </a:rPr>
              <a:t>1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164512" y="2713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100" dirty="0" smtClean="0">
                <a:latin typeface="+mj-lt"/>
              </a:rPr>
              <a:t>b</a:t>
            </a:r>
            <a:r>
              <a:rPr lang="en-US" sz="2100" baseline="-25000" dirty="0" smtClean="0">
                <a:latin typeface="+mj-lt"/>
              </a:rPr>
              <a:t>2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164512" y="3246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100" dirty="0" smtClean="0">
                <a:latin typeface="+mj-lt"/>
              </a:rPr>
              <a:t>b</a:t>
            </a:r>
            <a:r>
              <a:rPr lang="en-US" sz="2100" baseline="-25000" dirty="0" smtClean="0">
                <a:latin typeface="+mj-lt"/>
              </a:rPr>
              <a:t>3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164512" y="3779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164512" y="43132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latin typeface="+mj-lt"/>
              </a:rPr>
              <a:t>…</a:t>
            </a:r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164512" y="4846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3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8164512" y="53800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900" dirty="0" err="1" smtClean="0">
                <a:latin typeface="+mj-lt"/>
              </a:rPr>
              <a:t>b</a:t>
            </a:r>
            <a:r>
              <a:rPr lang="en-US" sz="1900" baseline="-25000" dirty="0" err="1" smtClean="0">
                <a:latin typeface="+mj-lt"/>
              </a:rPr>
              <a:t>m</a:t>
            </a:r>
            <a:endParaRPr lang="en-US" sz="1900" baseline="-250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649912" y="2179637"/>
            <a:ext cx="0" cy="3886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315912" y="6268274"/>
            <a:ext cx="967740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solidFill>
                  <a:srgbClr val="002060"/>
                </a:solidFill>
                <a:latin typeface="+mj-lt"/>
              </a:rPr>
              <a:t>Theorem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 [LPR ‘10]: In </a:t>
            </a:r>
            <a:r>
              <a:rPr lang="en-US" sz="2200" i="1" dirty="0" err="1" smtClean="0">
                <a:solidFill>
                  <a:srgbClr val="002060"/>
                </a:solidFill>
                <a:latin typeface="+mj-lt"/>
              </a:rPr>
              <a:t>cyclotomic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 rings,  Search-RLWE &lt; Decision-RLWE</a:t>
            </a:r>
            <a:endParaRPr lang="en-US" sz="2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73312" y="1646237"/>
            <a:ext cx="13716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+mj-lt"/>
              </a:rPr>
              <a:t>World 1</a:t>
            </a:r>
            <a:endParaRPr lang="en-US" sz="2400" u="sng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50112" y="1646237"/>
            <a:ext cx="13716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+mj-lt"/>
              </a:rPr>
              <a:t>World 2</a:t>
            </a:r>
            <a:endParaRPr lang="en-US" sz="24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02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Polynomials in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[x]/(f(x))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54112" y="2255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87512" y="2255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25712" y="2255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16312" y="2255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t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116512" y="2255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49912" y="2255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488112" y="2255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78712" y="2255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u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116512" y="3017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49912" y="3017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t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488112" y="3017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78712" y="3017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v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47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071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07112" y="30009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591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15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1512" y="3017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43194"/>
              </p:ext>
            </p:extLst>
          </p:nvPr>
        </p:nvGraphicFramePr>
        <p:xfrm>
          <a:off x="1001713" y="4770437"/>
          <a:ext cx="7451988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83996"/>
                <a:gridCol w="2483996"/>
                <a:gridCol w="24839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n-bit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 LWE / 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</a:t>
                      </a:r>
                      <a:r>
                        <a:rPr lang="en-US" baseline="0" dirty="0" smtClean="0"/>
                        <a:t> Ring-LWE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Key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  / Õ(n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 Key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 / Õ 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Ciphertext</a:t>
                      </a:r>
                      <a:r>
                        <a:rPr lang="en-US" dirty="0" smtClean="0"/>
                        <a:t> Expansion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 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Õ </a:t>
                      </a:r>
                      <a:r>
                        <a:rPr lang="en-US" baseline="0" dirty="0" smtClean="0"/>
                        <a:t>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Encryption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 / Õ 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Decryption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Õ(n)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8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8312" y="2347913"/>
            <a:ext cx="9296400" cy="1620837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Part 4.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1-Element Cryptosystem Based on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Learning With Errors over Rings 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Worst-Case Ideal Lattice Problems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[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Stehle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Steinfeld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2011]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9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Ring Elements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154112" y="22558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87512" y="2255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s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525712" y="2255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16312" y="2255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t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16512" y="2255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49912" y="2255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88112" y="2255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78712" y="2255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u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16512" y="3017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649912" y="3017837"/>
            <a:ext cx="4572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t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488112" y="3017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78712" y="3017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v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47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071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07112" y="30009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1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1512" y="2255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21512" y="3017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=</a:t>
            </a:r>
            <a:endParaRPr lang="en-US" sz="32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16512" y="4541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u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030912" y="4541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v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4312" y="4541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326312" y="45418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45312" y="4313237"/>
            <a:ext cx="3810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  <a:endParaRPr lang="en-US" sz="24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5312" y="4868012"/>
            <a:ext cx="3810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30" name="Straight Connector 29"/>
          <p:cNvCxnSpPr>
            <a:stCxn id="24" idx="3"/>
          </p:cNvCxnSpPr>
          <p:nvPr/>
        </p:nvCxnSpPr>
        <p:spPr bwMode="auto">
          <a:xfrm flipV="1">
            <a:off x="6945312" y="4816976"/>
            <a:ext cx="304800" cy="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5649912" y="4715612"/>
            <a:ext cx="3810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,</a:t>
            </a:r>
            <a:endParaRPr lang="en-US" sz="24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3112" y="5989637"/>
            <a:ext cx="8305800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Can you have a </a:t>
            </a:r>
            <a:r>
              <a:rPr lang="en-US" sz="2600" dirty="0" err="1" smtClean="0">
                <a:latin typeface="+mj-lt"/>
              </a:rPr>
              <a:t>ciphertext</a:t>
            </a:r>
            <a:r>
              <a:rPr lang="en-US" sz="2600" dirty="0" smtClean="0">
                <a:latin typeface="+mj-lt"/>
              </a:rPr>
              <a:t> with just 1 ring element?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6512" y="4541837"/>
            <a:ext cx="36576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Encryption of m: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691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Stehle</a:t>
            </a:r>
            <a:r>
              <a:rPr lang="en-US" dirty="0" smtClean="0"/>
              <a:t>, </a:t>
            </a:r>
            <a:r>
              <a:rPr lang="en-US" dirty="0" err="1" smtClean="0"/>
              <a:t>Steinfeld</a:t>
            </a:r>
            <a:r>
              <a:rPr lang="en-US" dirty="0" smtClean="0"/>
              <a:t> Cryptosystem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73112" y="17986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+mj-lt"/>
              </a:rPr>
              <a:t>f</a:t>
            </a:r>
            <a:endParaRPr lang="en-US" sz="32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73112" y="25606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39912" y="2179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26112" y="21796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59512" y="21796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2912" y="21796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173912" y="21796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9712" y="21796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13" name="Left Bracket 12"/>
          <p:cNvSpPr/>
          <p:nvPr/>
        </p:nvSpPr>
        <p:spPr bwMode="auto">
          <a:xfrm>
            <a:off x="5649912" y="19510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14" name="Left Bracket 13"/>
          <p:cNvSpPr/>
          <p:nvPr/>
        </p:nvSpPr>
        <p:spPr bwMode="auto">
          <a:xfrm flipH="1">
            <a:off x="7631112" y="19510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21796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430712" y="21796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8912" y="2238958"/>
            <a:ext cx="533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4112" y="22389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916112" y="40084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449512" y="4008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30712" y="40084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4112" y="40084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345112" y="40084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11912" y="40084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26" name="Left Bracket 25"/>
          <p:cNvSpPr/>
          <p:nvPr/>
        </p:nvSpPr>
        <p:spPr bwMode="auto">
          <a:xfrm>
            <a:off x="3821112" y="37798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27" name="Left Bracket 26"/>
          <p:cNvSpPr/>
          <p:nvPr/>
        </p:nvSpPr>
        <p:spPr bwMode="auto">
          <a:xfrm flipH="1">
            <a:off x="6259512" y="37798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326312" y="40084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40112" y="4067758"/>
            <a:ext cx="533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897312" y="4008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+mj-lt"/>
              </a:rPr>
              <a:t>f</a:t>
            </a:r>
            <a:endParaRPr lang="en-US" sz="32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878512" y="4008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792912" y="4008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59112" y="40677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916112" y="4922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449512" y="4922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59112" y="4922837"/>
            <a:ext cx="1676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mod 2</a:t>
            </a:r>
            <a:endParaRPr lang="en-US" sz="32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06912" y="4922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649912" y="49228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116512" y="4922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916112" y="59134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449512" y="5913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59112" y="5913437"/>
            <a:ext cx="1676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mod 2</a:t>
            </a:r>
            <a:endParaRPr lang="en-US" sz="3200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06912" y="62775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906712" y="6675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192712" y="62182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20712" y="2454776"/>
            <a:ext cx="762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1763712" y="6599237"/>
            <a:ext cx="25908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1382712" y="22389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cxnSp>
        <p:nvCxnSpPr>
          <p:cNvPr id="54" name="Straight Arrow Connector 53"/>
          <p:cNvCxnSpPr>
            <a:endCxn id="7" idx="2"/>
          </p:cNvCxnSpPr>
          <p:nvPr/>
        </p:nvCxnSpPr>
        <p:spPr bwMode="auto">
          <a:xfrm flipH="1" flipV="1">
            <a:off x="2068512" y="2713037"/>
            <a:ext cx="228600" cy="43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>
            <a:endCxn id="16" idx="2"/>
          </p:cNvCxnSpPr>
          <p:nvPr/>
        </p:nvCxnSpPr>
        <p:spPr bwMode="auto">
          <a:xfrm flipH="1" flipV="1">
            <a:off x="4659312" y="2713037"/>
            <a:ext cx="4953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>
            <a:endCxn id="8" idx="2"/>
          </p:cNvCxnSpPr>
          <p:nvPr/>
        </p:nvCxnSpPr>
        <p:spPr bwMode="auto">
          <a:xfrm flipV="1">
            <a:off x="5497512" y="2713037"/>
            <a:ext cx="4572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1306512" y="3144074"/>
            <a:ext cx="251460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Uniformly random</a:t>
            </a:r>
            <a:endParaRPr lang="en-US" sz="2200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9312" y="3296474"/>
            <a:ext cx="472440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Pseudorandom based on Ring-LWE </a:t>
            </a:r>
            <a:endParaRPr lang="en-US" sz="2200" dirty="0">
              <a:latin typeface="+mj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373312" y="2201012"/>
            <a:ext cx="10668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mod p</a:t>
            </a:r>
            <a:endParaRPr lang="en-US" sz="2400" dirty="0"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774112" y="2255837"/>
            <a:ext cx="10668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mod p</a:t>
            </a:r>
            <a:endParaRPr lang="en-US" sz="2400" dirty="0">
              <a:latin typeface="+mj-lt"/>
            </a:endParaRPr>
          </a:p>
        </p:txBody>
      </p:sp>
      <p:cxnSp>
        <p:nvCxnSpPr>
          <p:cNvPr id="81" name="Straight Arrow Connector 80"/>
          <p:cNvCxnSpPr>
            <a:endCxn id="5" idx="3"/>
          </p:cNvCxnSpPr>
          <p:nvPr/>
        </p:nvCxnSpPr>
        <p:spPr bwMode="auto">
          <a:xfrm flipH="1">
            <a:off x="1230312" y="1646237"/>
            <a:ext cx="685800" cy="419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endCxn id="6" idx="3"/>
          </p:cNvCxnSpPr>
          <p:nvPr/>
        </p:nvCxnSpPr>
        <p:spPr bwMode="auto">
          <a:xfrm flipH="1">
            <a:off x="1230312" y="1646237"/>
            <a:ext cx="685800" cy="11811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Box 83"/>
          <p:cNvSpPr txBox="1"/>
          <p:nvPr/>
        </p:nvSpPr>
        <p:spPr>
          <a:xfrm>
            <a:off x="2182812" y="1493837"/>
            <a:ext cx="316230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“small” coefficients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07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2" grpId="0" animBg="1"/>
      <p:bldP spid="23" grpId="0"/>
      <p:bldP spid="24" grpId="0" animBg="1"/>
      <p:bldP spid="25" grpId="0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 animBg="1"/>
      <p:bldP spid="45" grpId="0" animBg="1"/>
      <p:bldP spid="52" grpId="0"/>
      <p:bldP spid="60" grpId="0"/>
      <p:bldP spid="63" grpId="0"/>
      <p:bldP spid="78" grpId="0"/>
      <p:bldP spid="79" grpId="0"/>
      <p:bldP spid="8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2112" y="2347913"/>
            <a:ext cx="9525000" cy="1620837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Part 5.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NTRU Cryptosystem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[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Hoffstein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Pipher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, Silverman 1998]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50825"/>
            <a:ext cx="8877301" cy="4900612"/>
          </a:xfrm>
        </p:spPr>
        <p:txBody>
          <a:bodyPr/>
          <a:lstStyle/>
          <a:p>
            <a:pPr marL="0" indent="0"/>
            <a:r>
              <a:rPr lang="en-US" sz="3000" dirty="0"/>
              <a:t>	</a:t>
            </a:r>
            <a:r>
              <a:rPr lang="en-US" sz="3000" dirty="0" smtClean="0"/>
              <a:t>		Subset Sum Problem</a:t>
            </a:r>
          </a:p>
          <a:p>
            <a:pPr marL="0" indent="0"/>
            <a:endParaRPr lang="en-US" sz="3000" dirty="0" smtClean="0"/>
          </a:p>
          <a:p>
            <a:pPr marL="0" indent="0"/>
            <a:r>
              <a:rPr lang="en-US" sz="3000" dirty="0" smtClean="0"/>
              <a:t>Subset-Sum Based </a:t>
            </a:r>
            <a:r>
              <a:rPr lang="en-US" sz="3000" dirty="0" smtClean="0">
                <a:solidFill>
                  <a:srgbClr val="00B050"/>
                </a:solidFill>
              </a:rPr>
              <a:t>[L, Palacio, </a:t>
            </a:r>
            <a:r>
              <a:rPr lang="en-US" sz="3000" dirty="0" err="1" smtClean="0">
                <a:solidFill>
                  <a:srgbClr val="00B050"/>
                </a:solidFill>
              </a:rPr>
              <a:t>Segev</a:t>
            </a:r>
            <a:r>
              <a:rPr lang="en-US" sz="3000" dirty="0" smtClean="0">
                <a:solidFill>
                  <a:srgbClr val="00B050"/>
                </a:solidFill>
              </a:rPr>
              <a:t> ‘10]</a:t>
            </a:r>
          </a:p>
          <a:p>
            <a:pPr marL="0" indent="0"/>
            <a:endParaRPr lang="en-US" sz="3000" dirty="0" smtClean="0"/>
          </a:p>
          <a:p>
            <a:pPr marL="0" indent="0"/>
            <a:r>
              <a:rPr lang="en-US" sz="3000" dirty="0" smtClean="0"/>
              <a:t>LWE-Based </a:t>
            </a:r>
            <a:r>
              <a:rPr lang="en-US" sz="3000" dirty="0" smtClean="0">
                <a:solidFill>
                  <a:srgbClr val="00B050"/>
                </a:solidFill>
              </a:rPr>
              <a:t>[</a:t>
            </a:r>
            <a:r>
              <a:rPr lang="en-US" sz="3000" dirty="0" err="1" smtClean="0">
                <a:solidFill>
                  <a:srgbClr val="00B050"/>
                </a:solidFill>
              </a:rPr>
              <a:t>Regev</a:t>
            </a:r>
            <a:r>
              <a:rPr lang="en-US" sz="3000" dirty="0" smtClean="0">
                <a:solidFill>
                  <a:srgbClr val="00B050"/>
                </a:solidFill>
              </a:rPr>
              <a:t> ‘05]</a:t>
            </a:r>
          </a:p>
          <a:p>
            <a:pPr marL="0" indent="0"/>
            <a:endParaRPr lang="en-US" sz="3000" dirty="0" smtClean="0"/>
          </a:p>
          <a:p>
            <a:pPr marL="0" indent="0"/>
            <a:r>
              <a:rPr lang="en-US" sz="3000" dirty="0" smtClean="0"/>
              <a:t>Ring-LWE Based </a:t>
            </a:r>
            <a:r>
              <a:rPr lang="en-US" sz="3000" dirty="0" smtClean="0">
                <a:solidFill>
                  <a:srgbClr val="00B050"/>
                </a:solidFill>
              </a:rPr>
              <a:t>[L, </a:t>
            </a:r>
            <a:r>
              <a:rPr lang="en-US" sz="3000" dirty="0" err="1" smtClean="0">
                <a:solidFill>
                  <a:srgbClr val="00B050"/>
                </a:solidFill>
              </a:rPr>
              <a:t>Peikert</a:t>
            </a:r>
            <a:r>
              <a:rPr lang="en-US" sz="3000" dirty="0" smtClean="0">
                <a:solidFill>
                  <a:srgbClr val="00B050"/>
                </a:solidFill>
              </a:rPr>
              <a:t>, </a:t>
            </a:r>
            <a:r>
              <a:rPr lang="en-US" sz="3000" dirty="0" err="1" smtClean="0">
                <a:solidFill>
                  <a:srgbClr val="00B050"/>
                </a:solidFill>
              </a:rPr>
              <a:t>Regev</a:t>
            </a:r>
            <a:r>
              <a:rPr lang="en-US" sz="3000" dirty="0" smtClean="0">
                <a:solidFill>
                  <a:srgbClr val="00B050"/>
                </a:solidFill>
              </a:rPr>
              <a:t> ’10]</a:t>
            </a:r>
          </a:p>
          <a:p>
            <a:pPr marL="0" indent="0"/>
            <a:endParaRPr lang="en-US" sz="3000" dirty="0" smtClean="0"/>
          </a:p>
          <a:p>
            <a:pPr marL="0" indent="0"/>
            <a:r>
              <a:rPr lang="en-US" sz="3000" dirty="0" smtClean="0"/>
              <a:t>“NTRU-like” with a proof of security         	</a:t>
            </a:r>
            <a:r>
              <a:rPr lang="en-US" sz="3000" dirty="0" smtClean="0">
                <a:solidFill>
                  <a:srgbClr val="00B050"/>
                </a:solidFill>
              </a:rPr>
              <a:t>[</a:t>
            </a:r>
            <a:r>
              <a:rPr lang="en-US" sz="3000" dirty="0" err="1" smtClean="0">
                <a:solidFill>
                  <a:srgbClr val="00B050"/>
                </a:solidFill>
              </a:rPr>
              <a:t>Stehle</a:t>
            </a:r>
            <a:r>
              <a:rPr lang="en-US" sz="3000" dirty="0" smtClean="0">
                <a:solidFill>
                  <a:srgbClr val="00B050"/>
                </a:solidFill>
              </a:rPr>
              <a:t>, </a:t>
            </a:r>
            <a:r>
              <a:rPr lang="en-US" sz="3000" dirty="0" err="1" smtClean="0">
                <a:solidFill>
                  <a:srgbClr val="00B050"/>
                </a:solidFill>
              </a:rPr>
              <a:t>Steinfeld</a:t>
            </a:r>
            <a:r>
              <a:rPr lang="en-US" sz="3000" dirty="0" smtClean="0">
                <a:solidFill>
                  <a:srgbClr val="00B050"/>
                </a:solidFill>
              </a:rPr>
              <a:t> ‘11]</a:t>
            </a:r>
          </a:p>
          <a:p>
            <a:pPr marL="0" indent="0"/>
            <a:endParaRPr lang="en-US" sz="3000" dirty="0" smtClean="0"/>
          </a:p>
          <a:p>
            <a:pPr marL="0" indent="0"/>
            <a:r>
              <a:rPr lang="en-US" sz="3000" dirty="0" smtClean="0"/>
              <a:t>NTRU  </a:t>
            </a:r>
            <a:r>
              <a:rPr lang="en-US" sz="3000" dirty="0" smtClean="0">
                <a:solidFill>
                  <a:srgbClr val="00B050"/>
                </a:solidFill>
              </a:rPr>
              <a:t>[</a:t>
            </a:r>
            <a:r>
              <a:rPr lang="en-US" sz="3000" dirty="0" err="1" smtClean="0">
                <a:solidFill>
                  <a:srgbClr val="00B050"/>
                </a:solidFill>
              </a:rPr>
              <a:t>Hoffstein</a:t>
            </a:r>
            <a:r>
              <a:rPr lang="en-US" sz="3000" dirty="0" smtClean="0">
                <a:solidFill>
                  <a:srgbClr val="00B050"/>
                </a:solidFill>
              </a:rPr>
              <a:t>, </a:t>
            </a:r>
            <a:r>
              <a:rPr lang="en-US" sz="3000" dirty="0" err="1" smtClean="0">
                <a:solidFill>
                  <a:srgbClr val="00B050"/>
                </a:solidFill>
              </a:rPr>
              <a:t>Pipher</a:t>
            </a:r>
            <a:r>
              <a:rPr lang="en-US" sz="3000" dirty="0" smtClean="0">
                <a:solidFill>
                  <a:srgbClr val="00B050"/>
                </a:solidFill>
              </a:rPr>
              <a:t>, Silverman ‘98]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92D05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3855084" y="1874837"/>
            <a:ext cx="5334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3821112" y="3170237"/>
            <a:ext cx="5334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821112" y="4389437"/>
            <a:ext cx="5334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3821112" y="6065837"/>
            <a:ext cx="5334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3821112" y="731837"/>
            <a:ext cx="5334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48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NTRU Cryptosystem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73112" y="31702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f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73112" y="39322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g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39912" y="35512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16512" y="35512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49912" y="35512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r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3312" y="35512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564312" y="35512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50112" y="35512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+</a:t>
            </a:r>
          </a:p>
        </p:txBody>
      </p:sp>
      <p:sp>
        <p:nvSpPr>
          <p:cNvPr id="13" name="Left Bracket 12"/>
          <p:cNvSpPr/>
          <p:nvPr/>
        </p:nvSpPr>
        <p:spPr bwMode="auto">
          <a:xfrm>
            <a:off x="5040312" y="33226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Left Bracket 13"/>
          <p:cNvSpPr/>
          <p:nvPr/>
        </p:nvSpPr>
        <p:spPr bwMode="auto">
          <a:xfrm flipH="1">
            <a:off x="7021512" y="33226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631112" y="35512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m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821112" y="35512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9312" y="3610558"/>
            <a:ext cx="533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54512" y="36105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20712" y="3826376"/>
            <a:ext cx="762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1382712" y="36105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cxnSp>
        <p:nvCxnSpPr>
          <p:cNvPr id="54" name="Straight Arrow Connector 53"/>
          <p:cNvCxnSpPr>
            <a:endCxn id="7" idx="2"/>
          </p:cNvCxnSpPr>
          <p:nvPr/>
        </p:nvCxnSpPr>
        <p:spPr bwMode="auto">
          <a:xfrm flipH="1" flipV="1">
            <a:off x="2068512" y="4084637"/>
            <a:ext cx="228600" cy="43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>
            <a:endCxn id="16" idx="2"/>
          </p:cNvCxnSpPr>
          <p:nvPr/>
        </p:nvCxnSpPr>
        <p:spPr bwMode="auto">
          <a:xfrm flipH="1" flipV="1">
            <a:off x="4049712" y="4084637"/>
            <a:ext cx="4953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>
            <a:endCxn id="8" idx="2"/>
          </p:cNvCxnSpPr>
          <p:nvPr/>
        </p:nvCxnSpPr>
        <p:spPr bwMode="auto">
          <a:xfrm flipV="1">
            <a:off x="4887912" y="4084637"/>
            <a:ext cx="4572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1306512" y="4515674"/>
            <a:ext cx="251460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Comic Sans MS"/>
              </a:rPr>
              <a:t>“looks” </a:t>
            </a:r>
            <a:r>
              <a:rPr lang="en-US" sz="2200" dirty="0">
                <a:solidFill>
                  <a:srgbClr val="000000"/>
                </a:solidFill>
                <a:latin typeface="Comic Sans MS"/>
              </a:rPr>
              <a:t>random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49712" y="4618037"/>
            <a:ext cx="4724400" cy="72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Comic Sans MS"/>
              </a:rPr>
              <a:t>If a is random, then pseudorandom based on Ring-LWE</a:t>
            </a:r>
            <a:endParaRPr lang="en-US" sz="2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382712" y="19510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f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068512" y="19510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g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8112" y="1951037"/>
            <a:ext cx="57912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- Very small</a:t>
            </a:r>
            <a:endParaRPr lang="en-US" sz="3200" dirty="0"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916112" y="5684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449512" y="5684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430712" y="56848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64112" y="5684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345112" y="5684837"/>
            <a:ext cx="457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11912" y="5684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65" name="Left Bracket 64"/>
          <p:cNvSpPr/>
          <p:nvPr/>
        </p:nvSpPr>
        <p:spPr bwMode="auto">
          <a:xfrm>
            <a:off x="3821112" y="54562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6" name="Left Bracket 65"/>
          <p:cNvSpPr/>
          <p:nvPr/>
        </p:nvSpPr>
        <p:spPr bwMode="auto">
          <a:xfrm flipH="1">
            <a:off x="6259512" y="5456237"/>
            <a:ext cx="152400" cy="9906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326312" y="56848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440112" y="5744158"/>
            <a:ext cx="533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897312" y="5684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+mj-lt"/>
              </a:rPr>
              <a:t>f</a:t>
            </a:r>
            <a:endParaRPr lang="en-US" sz="32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878512" y="5684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792912" y="5684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59112" y="57441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297112" y="3648812"/>
            <a:ext cx="10668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mod p</a:t>
            </a:r>
            <a:endParaRPr lang="en-US" sz="2400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164512" y="3572612"/>
            <a:ext cx="10668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mod p</a:t>
            </a:r>
            <a:endParaRPr lang="en-US" sz="2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0312" y="6668214"/>
            <a:ext cx="8839200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Since f, g are smaller, p can be smaller as well</a:t>
            </a:r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336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52" grpId="0"/>
      <p:bldP spid="60" grpId="0"/>
      <p:bldP spid="63" grpId="0"/>
      <p:bldP spid="51" grpId="0" animBg="1"/>
      <p:bldP spid="53" grpId="0" animBg="1"/>
      <p:bldP spid="2" grpId="0"/>
      <p:bldP spid="55" grpId="0" animBg="1"/>
      <p:bldP spid="57" grpId="0" animBg="1"/>
      <p:bldP spid="59" grpId="0" animBg="1"/>
      <p:bldP spid="61" grpId="0"/>
      <p:bldP spid="62" grpId="0" animBg="1"/>
      <p:bldP spid="64" grpId="0"/>
      <p:bldP spid="65" grpId="0" animBg="1"/>
      <p:bldP spid="66" grpId="0" animBg="1"/>
      <p:bldP spid="67" grpId="0" animBg="1"/>
      <p:bldP spid="68" grpId="0"/>
      <p:bldP spid="69" grpId="0" animBg="1"/>
      <p:bldP spid="70" grpId="0" animBg="1"/>
      <p:bldP spid="71" grpId="0" animBg="1"/>
      <p:bldP spid="72" grpId="0"/>
      <p:bldP spid="73" grpId="0"/>
      <p:bldP spid="74" grpId="0"/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5912" y="301625"/>
            <a:ext cx="9448800" cy="1260475"/>
          </a:xfrm>
        </p:spPr>
        <p:txBody>
          <a:bodyPr/>
          <a:lstStyle/>
          <a:p>
            <a:r>
              <a:rPr lang="en-US" dirty="0" smtClean="0"/>
              <a:t>(Textbook) NTRU </a:t>
            </a:r>
            <a:br>
              <a:rPr lang="en-US" dirty="0" smtClean="0"/>
            </a:br>
            <a:r>
              <a:rPr lang="en-US" dirty="0" smtClean="0"/>
              <a:t>Cryptosystem / Trap-Door Function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73112" y="2865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f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73112" y="36274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g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39912" y="3246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a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20712" y="3521576"/>
            <a:ext cx="762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1382712" y="33057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382712" y="1874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f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068512" y="1874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g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8112" y="1874837"/>
            <a:ext cx="57912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- Very small</a:t>
            </a:r>
            <a:endParaRPr lang="en-US" sz="3200" dirty="0"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839912" y="46180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373312" y="46180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354512" y="46180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87912" y="46180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802312" y="46180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63912" y="4677358"/>
            <a:ext cx="533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821112" y="46180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+mj-lt"/>
              </a:rPr>
              <a:t>f</a:t>
            </a:r>
            <a:endParaRPr lang="en-US" sz="3200" dirty="0" smtClean="0">
              <a:latin typeface="+mj-lt"/>
            </a:endParaRP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268912" y="46180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982912" y="46773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297112" y="3344012"/>
            <a:ext cx="10668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mod p</a:t>
            </a:r>
            <a:endParaRPr lang="en-US" sz="2400" dirty="0"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268912" y="3246437"/>
            <a:ext cx="4572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a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802312" y="3246437"/>
            <a:ext cx="457200" cy="533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r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259512" y="32464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+</a:t>
            </a:r>
            <a:endParaRPr lang="en-US" sz="3200" dirty="0">
              <a:latin typeface="+mj-lt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640512" y="32464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3973512" y="32464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87912" y="3246437"/>
            <a:ext cx="4572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06912" y="33057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173912" y="3322637"/>
            <a:ext cx="106680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mod p</a:t>
            </a:r>
            <a:endParaRPr lang="en-US" sz="2400" dirty="0">
              <a:latin typeface="+mj-lt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839912" y="53038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2373312" y="5303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982912" y="5303837"/>
            <a:ext cx="1676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mod 2</a:t>
            </a:r>
            <a:endParaRPr lang="en-US" sz="3200" dirty="0">
              <a:latin typeface="+mj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430712" y="5303837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5573712" y="53038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5040312" y="53038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839912" y="5989637"/>
            <a:ext cx="457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u</a:t>
            </a:r>
          </a:p>
          <a:p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2373312" y="59896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982912" y="5989637"/>
            <a:ext cx="16764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mod 2</a:t>
            </a:r>
            <a:endParaRPr lang="en-US" sz="3200" dirty="0">
              <a:latin typeface="+mj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30712" y="6353758"/>
            <a:ext cx="38100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mic Sans MS"/>
              </a:rPr>
              <a:t>=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2830512" y="6751637"/>
            <a:ext cx="457200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latin typeface="+mj-lt"/>
              </a:rPr>
              <a:t>g</a:t>
            </a:r>
          </a:p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MS Gothic" pitchFamily="49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5116512" y="6294437"/>
            <a:ext cx="4572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MS Gothic" pitchFamily="49" charset="-128"/>
              </a:rPr>
              <a:t>m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687512" y="6675437"/>
            <a:ext cx="25908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405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59" grpId="0" animBg="1"/>
      <p:bldP spid="61" grpId="0"/>
      <p:bldP spid="67" grpId="0" animBg="1"/>
      <p:bldP spid="68" grpId="0"/>
      <p:bldP spid="69" grpId="0" animBg="1"/>
      <p:bldP spid="71" grpId="0" animBg="1"/>
      <p:bldP spid="72" grpId="0"/>
      <p:bldP spid="82" grpId="0" animBg="1"/>
      <p:bldP spid="83" grpId="0" animBg="1"/>
      <p:bldP spid="86" grpId="0"/>
      <p:bldP spid="89" grpId="0" animBg="1"/>
      <p:bldP spid="90" grpId="0" animBg="1"/>
      <p:bldP spid="91" grpId="0"/>
      <p:bldP spid="92" grpId="0"/>
      <p:bldP spid="93" grpId="0"/>
      <p:bldP spid="94" grpId="0" animBg="1"/>
      <p:bldP spid="95" grpId="0" animBg="1"/>
      <p:bldP spid="96" grpId="0"/>
      <p:bldP spid="97" grpId="0"/>
      <p:bldP spid="98" grpId="0" animBg="1"/>
      <p:bldP spid="99" grpId="0" animBg="1"/>
      <p:bldP spid="100" grpId="0" animBg="1"/>
      <p:bldP spid="101" grpId="0" animBg="1"/>
      <p:bldP spid="102" grpId="0"/>
      <p:bldP spid="103" grpId="0"/>
      <p:bldP spid="104" grpId="0" animBg="1"/>
      <p:bldP spid="10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3238" y="301625"/>
            <a:ext cx="9070975" cy="581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en-US" sz="5400" dirty="0" smtClean="0">
                <a:solidFill>
                  <a:srgbClr val="280099"/>
                </a:solidFill>
                <a:latin typeface="Comic Sans MS" pitchFamily="66" charset="0"/>
              </a:rPr>
              <a:t>Thanks, eh!</a:t>
            </a:r>
            <a:endParaRPr lang="en-US" sz="5400" dirty="0">
              <a:solidFill>
                <a:srgbClr val="280099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409" y="5000266"/>
            <a:ext cx="2510631" cy="167517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Part 0.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The Subset Sum Problem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subTitle"/>
            <p:custDataLst>
              <p:tags r:id="rId1"/>
            </p:custDataLst>
          </p:nvPr>
        </p:nvSpPr>
        <p:spPr>
          <a:xfrm>
            <a:off x="720725" y="1704975"/>
            <a:ext cx="8855075" cy="5040313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i</a:t>
            </a:r>
            <a:r>
              <a:rPr lang="en-US" sz="3200" smtClean="0">
                <a:latin typeface="Comic Sans MS" pitchFamily="66" charset="0"/>
              </a:rPr>
              <a:t> ,</a:t>
            </a:r>
            <a:r>
              <a:rPr lang="en-US" sz="3200" baseline="-33000" smtClean="0">
                <a:latin typeface="Comic Sans MS" pitchFamily="66" charset="0"/>
              </a:rPr>
              <a:t>  </a:t>
            </a:r>
            <a:r>
              <a:rPr lang="en-US" sz="3200" smtClean="0">
                <a:solidFill>
                  <a:srgbClr val="008000"/>
                </a:solidFill>
                <a:latin typeface="Comic Sans MS" pitchFamily="66" charset="0"/>
              </a:rPr>
              <a:t>T</a:t>
            </a:r>
            <a:r>
              <a:rPr lang="en-US" sz="3200" smtClean="0">
                <a:latin typeface="Comic Sans MS" pitchFamily="66" charset="0"/>
              </a:rPr>
              <a:t>  in </a:t>
            </a:r>
            <a:r>
              <a:rPr lang="en-US" sz="3200" b="1" smtClean="0">
                <a:latin typeface="Comic Sans MS" pitchFamily="66" charset="0"/>
              </a:rPr>
              <a:t>Z</a:t>
            </a:r>
            <a:r>
              <a:rPr lang="en-US" sz="3200" baseline="-33000" smtClean="0">
                <a:latin typeface="Comic Sans MS" pitchFamily="66" charset="0"/>
              </a:rPr>
              <a:t>M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3200" smtClean="0">
              <a:solidFill>
                <a:srgbClr val="800000"/>
              </a:solidFill>
              <a:latin typeface="Comic Sans MS" pitchFamily="66" charset="0"/>
            </a:endParaRP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i</a:t>
            </a:r>
            <a:r>
              <a:rPr lang="en-US" sz="3200" smtClean="0">
                <a:latin typeface="Comic Sans MS" pitchFamily="66" charset="0"/>
              </a:rPr>
              <a:t> are chosen randomly 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008000"/>
                </a:solidFill>
                <a:latin typeface="Comic Sans MS" pitchFamily="66" charset="0"/>
              </a:rPr>
              <a:t>T</a:t>
            </a:r>
            <a:r>
              <a:rPr lang="en-US" sz="3200" smtClean="0">
                <a:latin typeface="Comic Sans MS" pitchFamily="66" charset="0"/>
              </a:rPr>
              <a:t> is a sum of a random subset of the </a:t>
            </a: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i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3200" baseline="-33000" smtClean="0">
              <a:latin typeface="Comic Sans MS" pitchFamily="66" charset="0"/>
            </a:endParaRP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1        </a:t>
            </a: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2        </a:t>
            </a: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3     </a:t>
            </a: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 …     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  </a:t>
            </a: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n</a:t>
            </a:r>
            <a:r>
              <a:rPr lang="en-US" sz="3200" baseline="-33000" smtClean="0">
                <a:latin typeface="Comic Sans MS" pitchFamily="66" charset="0"/>
              </a:rPr>
              <a:t>                     </a:t>
            </a:r>
            <a:r>
              <a:rPr lang="en-US" sz="3200" smtClean="0">
                <a:solidFill>
                  <a:srgbClr val="008000"/>
                </a:solidFill>
                <a:latin typeface="Comic Sans MS" pitchFamily="66" charset="0"/>
              </a:rPr>
              <a:t>T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3200" smtClean="0">
              <a:latin typeface="Comic Sans MS" pitchFamily="66" charset="0"/>
            </a:endParaRP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000080"/>
                </a:solidFill>
                <a:latin typeface="Comic Sans MS" pitchFamily="66" charset="0"/>
              </a:rPr>
              <a:t>Find a subset of </a:t>
            </a: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i</a:t>
            </a:r>
            <a:r>
              <a:rPr lang="en-US" sz="3200" smtClean="0">
                <a:solidFill>
                  <a:srgbClr val="000080"/>
                </a:solidFill>
                <a:latin typeface="Comic Sans MS" pitchFamily="66" charset="0"/>
              </a:rPr>
              <a:t>'s that sums to </a:t>
            </a:r>
            <a:r>
              <a:rPr lang="en-US" sz="3200" smtClean="0">
                <a:solidFill>
                  <a:srgbClr val="008000"/>
                </a:solidFill>
                <a:latin typeface="Comic Sans MS" pitchFamily="66" charset="0"/>
              </a:rPr>
              <a:t>T</a:t>
            </a:r>
            <a:r>
              <a:rPr lang="en-US" sz="3200" smtClean="0">
                <a:solidFill>
                  <a:srgbClr val="000080"/>
                </a:solidFill>
                <a:latin typeface="Comic Sans MS" pitchFamily="66" charset="0"/>
              </a:rPr>
              <a:t> (mod M)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Subset Sum Problem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subTitle"/>
            <p:custDataLst>
              <p:tags r:id="rId1"/>
            </p:custDataLst>
          </p:nvPr>
        </p:nvSpPr>
        <p:spPr>
          <a:xfrm>
            <a:off x="720725" y="1747838"/>
            <a:ext cx="8855075" cy="49561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i</a:t>
            </a:r>
            <a:r>
              <a:rPr lang="en-US" sz="3200" smtClean="0">
                <a:latin typeface="Comic Sans MS" pitchFamily="66" charset="0"/>
              </a:rPr>
              <a:t> ,</a:t>
            </a:r>
            <a:r>
              <a:rPr lang="en-US" sz="3200" baseline="-33000" smtClean="0">
                <a:latin typeface="Comic Sans MS" pitchFamily="66" charset="0"/>
              </a:rPr>
              <a:t>  </a:t>
            </a:r>
            <a:r>
              <a:rPr lang="en-US" sz="3200" smtClean="0">
                <a:solidFill>
                  <a:srgbClr val="008000"/>
                </a:solidFill>
                <a:latin typeface="Comic Sans MS" pitchFamily="66" charset="0"/>
              </a:rPr>
              <a:t>T</a:t>
            </a:r>
            <a:r>
              <a:rPr lang="en-US" sz="3200" smtClean="0">
                <a:latin typeface="Comic Sans MS" pitchFamily="66" charset="0"/>
              </a:rPr>
              <a:t>  in </a:t>
            </a:r>
            <a:r>
              <a:rPr lang="en-US" sz="3200" b="1" smtClean="0">
                <a:latin typeface="Comic Sans MS" pitchFamily="66" charset="0"/>
              </a:rPr>
              <a:t>Z</a:t>
            </a:r>
            <a:r>
              <a:rPr lang="en-US" sz="3200" baseline="-33000" smtClean="0">
                <a:latin typeface="Comic Sans MS" pitchFamily="66" charset="0"/>
              </a:rPr>
              <a:t>49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3200" smtClean="0">
              <a:solidFill>
                <a:srgbClr val="800000"/>
              </a:solidFill>
              <a:latin typeface="Comic Sans MS" pitchFamily="66" charset="0"/>
            </a:endParaRP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i</a:t>
            </a:r>
            <a:r>
              <a:rPr lang="en-US" sz="3200" smtClean="0">
                <a:latin typeface="Comic Sans MS" pitchFamily="66" charset="0"/>
              </a:rPr>
              <a:t> are chosen randomly 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008000"/>
                </a:solidFill>
                <a:latin typeface="Comic Sans MS" pitchFamily="66" charset="0"/>
              </a:rPr>
              <a:t>T</a:t>
            </a:r>
            <a:r>
              <a:rPr lang="en-US" sz="3200" smtClean="0">
                <a:latin typeface="Comic Sans MS" pitchFamily="66" charset="0"/>
              </a:rPr>
              <a:t> is a sum of a random subset of the </a:t>
            </a: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i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3200" baseline="-33000" smtClean="0">
              <a:latin typeface="Comic Sans MS" pitchFamily="66" charset="0"/>
            </a:endParaRP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15 </a:t>
            </a:r>
            <a:r>
              <a:rPr lang="en-US" sz="3200" baseline="-33000" smtClean="0">
                <a:solidFill>
                  <a:srgbClr val="800000"/>
                </a:solidFill>
                <a:latin typeface="Comic Sans MS" pitchFamily="66" charset="0"/>
              </a:rPr>
              <a:t>       </a:t>
            </a: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31     24     3     14</a:t>
            </a:r>
            <a:r>
              <a:rPr lang="en-US" sz="3200" smtClean="0">
                <a:latin typeface="Comic Sans MS" pitchFamily="66" charset="0"/>
              </a:rPr>
              <a:t>              </a:t>
            </a:r>
            <a:r>
              <a:rPr lang="en-US" sz="3200" smtClean="0">
                <a:solidFill>
                  <a:srgbClr val="008000"/>
                </a:solidFill>
                <a:latin typeface="Comic Sans MS" pitchFamily="66" charset="0"/>
              </a:rPr>
              <a:t>11</a:t>
            </a: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3200" smtClean="0">
              <a:latin typeface="Comic Sans MS" pitchFamily="66" charset="0"/>
            </a:endParaRPr>
          </a:p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smtClean="0">
                <a:solidFill>
                  <a:srgbClr val="800000"/>
                </a:solidFill>
                <a:latin typeface="Comic Sans MS" pitchFamily="66" charset="0"/>
              </a:rPr>
              <a:t>15 + 31 + 14</a:t>
            </a:r>
            <a:r>
              <a:rPr lang="en-US" sz="3200" smtClean="0">
                <a:latin typeface="Comic Sans MS" pitchFamily="66" charset="0"/>
              </a:rPr>
              <a:t> </a:t>
            </a:r>
            <a:r>
              <a:rPr lang="en-US" sz="3200" smtClean="0">
                <a:solidFill>
                  <a:srgbClr val="000080"/>
                </a:solidFill>
                <a:latin typeface="Comic Sans MS" pitchFamily="66" charset="0"/>
              </a:rPr>
              <a:t>=</a:t>
            </a:r>
            <a:r>
              <a:rPr lang="en-US" sz="3200" smtClean="0">
                <a:latin typeface="Comic Sans MS" pitchFamily="66" charset="0"/>
              </a:rPr>
              <a:t> </a:t>
            </a:r>
            <a:r>
              <a:rPr lang="en-US" sz="3200" smtClean="0">
                <a:solidFill>
                  <a:srgbClr val="008000"/>
                </a:solidFill>
                <a:latin typeface="Comic Sans MS" pitchFamily="66" charset="0"/>
              </a:rPr>
              <a:t>11</a:t>
            </a:r>
            <a:r>
              <a:rPr lang="en-US" sz="3200" smtClean="0">
                <a:latin typeface="Comic Sans MS" pitchFamily="66" charset="0"/>
              </a:rPr>
              <a:t> </a:t>
            </a:r>
            <a:r>
              <a:rPr lang="en-US" sz="3200" smtClean="0">
                <a:solidFill>
                  <a:srgbClr val="000080"/>
                </a:solidFill>
                <a:latin typeface="Comic Sans MS" pitchFamily="66" charset="0"/>
              </a:rPr>
              <a:t>(mod 49)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Subset Sum Problem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>
                <a:latin typeface="Comic Sans MS" pitchFamily="66" charset="0"/>
              </a:rPr>
              <a:t>How Hard is Subset Sum?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  <p:custDataLst>
              <p:tags r:id="rId2"/>
            </p:custDataLst>
          </p:nvPr>
        </p:nvSpPr>
        <p:spPr>
          <a:xfrm>
            <a:off x="720725" y="1231900"/>
            <a:ext cx="9359900" cy="5638800"/>
          </a:xfrm>
        </p:spPr>
        <p:txBody>
          <a:bodyPr tIns="0" anchor="ctr"/>
          <a:lstStyle/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rgbClr val="280099"/>
              </a:solidFill>
              <a:latin typeface="Comic Sans MS" pitchFamily="66" charset="0"/>
            </a:endParaRP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err="1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err="1" smtClean="0">
                <a:solidFill>
                  <a:srgbClr val="800000"/>
                </a:solidFill>
                <a:latin typeface="Comic Sans MS" pitchFamily="66" charset="0"/>
              </a:rPr>
              <a:t>i</a:t>
            </a:r>
            <a:r>
              <a:rPr lang="en-US" sz="2800" dirty="0" smtClean="0">
                <a:solidFill>
                  <a:srgbClr val="280099"/>
                </a:solidFill>
                <a:latin typeface="Comic Sans MS" pitchFamily="66" charset="0"/>
              </a:rPr>
              <a:t> ,</a:t>
            </a:r>
            <a:r>
              <a:rPr lang="en-US" sz="2800" baseline="-33000" dirty="0" smtClean="0">
                <a:solidFill>
                  <a:srgbClr val="280099"/>
                </a:solidFill>
                <a:latin typeface="Comic Sans MS" pitchFamily="66" charset="0"/>
              </a:rPr>
              <a:t>  </a:t>
            </a:r>
            <a:r>
              <a:rPr lang="en-US" sz="2800" dirty="0" smtClean="0">
                <a:solidFill>
                  <a:srgbClr val="00800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280099"/>
                </a:solidFill>
                <a:latin typeface="Comic Sans MS" pitchFamily="66" charset="0"/>
              </a:rPr>
              <a:t>  in </a:t>
            </a:r>
            <a:r>
              <a:rPr lang="en-US" sz="2800" b="1" dirty="0" smtClean="0">
                <a:solidFill>
                  <a:srgbClr val="280099"/>
                </a:solidFill>
                <a:latin typeface="Comic Sans MS" pitchFamily="66" charset="0"/>
              </a:rPr>
              <a:t>Z</a:t>
            </a:r>
            <a:r>
              <a:rPr lang="en-US" sz="2800" baseline="-33000" dirty="0" smtClean="0">
                <a:solidFill>
                  <a:srgbClr val="280099"/>
                </a:solidFill>
                <a:latin typeface="Comic Sans MS" pitchFamily="66" charset="0"/>
              </a:rPr>
              <a:t>M</a:t>
            </a: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1       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2       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3    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 …     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 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smtClean="0">
                <a:solidFill>
                  <a:srgbClr val="800000"/>
                </a:solidFill>
                <a:latin typeface="Comic Sans MS" pitchFamily="66" charset="0"/>
              </a:rPr>
              <a:t>n</a:t>
            </a:r>
            <a:r>
              <a:rPr lang="en-US" sz="2800" baseline="-33000" dirty="0" smtClean="0">
                <a:solidFill>
                  <a:srgbClr val="280099"/>
                </a:solidFill>
                <a:latin typeface="Comic Sans MS" pitchFamily="66" charset="0"/>
              </a:rPr>
              <a:t>                     </a:t>
            </a:r>
            <a:r>
              <a:rPr lang="en-US" sz="2800" dirty="0" smtClean="0">
                <a:solidFill>
                  <a:srgbClr val="008000"/>
                </a:solidFill>
                <a:latin typeface="Comic Sans MS" pitchFamily="66" charset="0"/>
              </a:rPr>
              <a:t>T</a:t>
            </a: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mic Sans MS" pitchFamily="66" charset="0"/>
              </a:rPr>
              <a:t>Find a subset of </a:t>
            </a:r>
            <a:r>
              <a:rPr lang="en-US" sz="2800" dirty="0" err="1" smtClean="0">
                <a:solidFill>
                  <a:srgbClr val="800000"/>
                </a:solidFill>
                <a:latin typeface="Comic Sans MS" pitchFamily="66" charset="0"/>
              </a:rPr>
              <a:t>a</a:t>
            </a:r>
            <a:r>
              <a:rPr lang="en-US" sz="2800" baseline="-33000" dirty="0" err="1" smtClean="0">
                <a:solidFill>
                  <a:srgbClr val="800000"/>
                </a:solidFill>
                <a:latin typeface="Comic Sans MS" pitchFamily="66" charset="0"/>
              </a:rPr>
              <a:t>i</a:t>
            </a:r>
            <a:r>
              <a:rPr lang="en-US" sz="2800" dirty="0" err="1" smtClean="0">
                <a:latin typeface="Comic Sans MS" pitchFamily="66" charset="0"/>
              </a:rPr>
              <a:t>'s</a:t>
            </a:r>
            <a:r>
              <a:rPr lang="en-US" sz="2800" dirty="0" smtClean="0">
                <a:latin typeface="Comic Sans MS" pitchFamily="66" charset="0"/>
              </a:rPr>
              <a:t> that sums to </a:t>
            </a:r>
            <a:r>
              <a:rPr lang="en-US" sz="2800" dirty="0" smtClean="0">
                <a:solidFill>
                  <a:srgbClr val="00800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latin typeface="Comic Sans MS" pitchFamily="66" charset="0"/>
              </a:rPr>
              <a:t> (mod M)</a:t>
            </a:r>
          </a:p>
          <a:p>
            <a:pPr marL="0" indent="0" algn="ctr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marL="0" indent="0" eaLnBrk="1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u="sng" dirty="0" smtClean="0">
                <a:latin typeface="Comic Sans MS" pitchFamily="66" charset="0"/>
              </a:rPr>
              <a:t>Hardness Depends on</a:t>
            </a:r>
            <a:r>
              <a:rPr lang="en-US" sz="2800" dirty="0" smtClean="0">
                <a:latin typeface="Comic Sans MS" pitchFamily="66" charset="0"/>
              </a:rPr>
              <a:t>:</a:t>
            </a:r>
          </a:p>
          <a:p>
            <a:pPr marL="0" indent="0" eaLnBrk="1">
              <a:lnSpc>
                <a:spcPct val="117000"/>
              </a:lnSpc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mic Sans MS" pitchFamily="66" charset="0"/>
              </a:rPr>
              <a:t> Size of n and M</a:t>
            </a:r>
          </a:p>
          <a:p>
            <a:pPr marL="0" indent="0" eaLnBrk="1">
              <a:lnSpc>
                <a:spcPct val="117000"/>
              </a:lnSpc>
              <a:spcAft>
                <a:spcPct val="0"/>
              </a:spcAft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mic Sans MS" pitchFamily="66" charset="0"/>
              </a:rPr>
              <a:t> Relationship between n and 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mic Al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mic Al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13518</TotalTime>
  <Words>2010</Words>
  <Application>Microsoft Office PowerPoint</Application>
  <PresentationFormat>Custom</PresentationFormat>
  <Paragraphs>854</Paragraphs>
  <Slides>52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3_Default Design</vt:lpstr>
      <vt:lpstr>1_Default Design</vt:lpstr>
      <vt:lpstr>2_Default Design</vt:lpstr>
      <vt:lpstr>PowerPoint Presentation</vt:lpstr>
      <vt:lpstr>PowerPoint Presentation</vt:lpstr>
      <vt:lpstr>Lattice-Based Encryption Schemes </vt:lpstr>
      <vt:lpstr>Cryptosystèmes Reposant sur les Réseaux</vt:lpstr>
      <vt:lpstr>PowerPoint Presentation</vt:lpstr>
      <vt:lpstr>  Part 0.  The Subset Sum Problem  </vt:lpstr>
      <vt:lpstr>Subset Sum Problem</vt:lpstr>
      <vt:lpstr>Subset Sum Problem</vt:lpstr>
      <vt:lpstr>How Hard is Subset Sum?</vt:lpstr>
      <vt:lpstr>Complexity of Solving Subset Sum</vt:lpstr>
      <vt:lpstr>Subset Sum Crypto</vt:lpstr>
      <vt:lpstr>Subset Sum is “Pseudorandom”</vt:lpstr>
      <vt:lpstr>  Part 1.  Cryptosystem Based on   Subset Sum  [L, Palacio, Segev 2010]</vt:lpstr>
      <vt:lpstr>Public Key Encryption</vt:lpstr>
      <vt:lpstr>Public Key Encryption</vt:lpstr>
      <vt:lpstr>Public Key Encryption</vt:lpstr>
      <vt:lpstr>Public Key Encryption</vt:lpstr>
      <vt:lpstr>Public Key Encryption</vt:lpstr>
      <vt:lpstr>Subset Sum Cryptosystem</vt:lpstr>
      <vt:lpstr>Facts About Addition</vt:lpstr>
      <vt:lpstr>So...</vt:lpstr>
      <vt:lpstr>Column Subset Sum Addition  Is Also Pseudorandom </vt:lpstr>
      <vt:lpstr>“Hybrid” Subset Sum Addition Is Also Pseudorandom</vt:lpstr>
      <vt:lpstr>Encryption Scheme (for 1 bit)</vt:lpstr>
      <vt:lpstr>Encryption Scheme </vt:lpstr>
      <vt:lpstr>Encryption Scheme </vt:lpstr>
      <vt:lpstr>Encryption Scheme</vt:lpstr>
      <vt:lpstr>Encryption Scheme</vt:lpstr>
      <vt:lpstr>Encryption Scheme</vt:lpstr>
      <vt:lpstr>  Part 2.  Cryptosystem Based on   Learning With Errors  and Worst-Case Lattice Problems  [Regev 2005]</vt:lpstr>
      <vt:lpstr>Encryption Scheme (what we needed) </vt:lpstr>
      <vt:lpstr>Picking the “Carries” </vt:lpstr>
      <vt:lpstr>So...</vt:lpstr>
      <vt:lpstr>PowerPoint Presentation</vt:lpstr>
      <vt:lpstr>Decision LWE Problem</vt:lpstr>
      <vt:lpstr>LWE vs. Subset Sum</vt:lpstr>
      <vt:lpstr>LWE / Subset Sum Encryption </vt:lpstr>
      <vt:lpstr>  Part 3.  Cryptosystem Based on   Learning With Errors over Rings  and Worst-Case Ideal Lattice Problems  [L, Peikert, Regev 2010]</vt:lpstr>
      <vt:lpstr>Source of Inefficiency of LWE</vt:lpstr>
      <vt:lpstr>Use Polynomials</vt:lpstr>
      <vt:lpstr>Polynomial Interpretation of the LWE-based cryptosystem</vt:lpstr>
      <vt:lpstr>Security</vt:lpstr>
      <vt:lpstr>Learning With Errors over Rings</vt:lpstr>
      <vt:lpstr>Decision  Learning With Errors over Rings</vt:lpstr>
      <vt:lpstr>Use Polynomials in Zp[x]/(f(x))</vt:lpstr>
      <vt:lpstr>  Part 4.  1-Element Cryptosystem Based on   Learning With Errors over Rings  and Worst-Case Ideal Lattice Problems  [Stehle, Steinfeld 2011]</vt:lpstr>
      <vt:lpstr>Number of Ring Elements</vt:lpstr>
      <vt:lpstr>Stehle, Steinfeld Cryptosystem</vt:lpstr>
      <vt:lpstr>  Part 5.  NTRU Cryptosystem  [Hoffstein, Pipher, Silverman 1998]</vt:lpstr>
      <vt:lpstr>NTRU Cryptosystem</vt:lpstr>
      <vt:lpstr>(Textbook) NTRU  Cryptosystem / Trap-Door Function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Vadim.. Lyubashevsky</dc:creator>
  <cp:lastModifiedBy>Vadim</cp:lastModifiedBy>
  <cp:revision>170</cp:revision>
  <cp:lastPrinted>1601-01-01T00:00:00Z</cp:lastPrinted>
  <dcterms:created xsi:type="dcterms:W3CDTF">2009-10-22T20:08:15Z</dcterms:created>
  <dcterms:modified xsi:type="dcterms:W3CDTF">2011-09-12T16:07:46Z</dcterms:modified>
</cp:coreProperties>
</file>