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2"/>
  </p:notesMasterIdLst>
  <p:sldIdLst>
    <p:sldId id="256" r:id="rId2"/>
    <p:sldId id="257" r:id="rId3"/>
    <p:sldId id="378" r:id="rId4"/>
    <p:sldId id="351" r:id="rId5"/>
    <p:sldId id="353" r:id="rId6"/>
    <p:sldId id="391" r:id="rId7"/>
    <p:sldId id="392" r:id="rId8"/>
    <p:sldId id="402" r:id="rId9"/>
    <p:sldId id="362" r:id="rId10"/>
    <p:sldId id="355" r:id="rId11"/>
    <p:sldId id="371" r:id="rId12"/>
    <p:sldId id="410" r:id="rId13"/>
    <p:sldId id="372" r:id="rId14"/>
    <p:sldId id="373" r:id="rId15"/>
    <p:sldId id="374" r:id="rId16"/>
    <p:sldId id="401" r:id="rId17"/>
    <p:sldId id="403" r:id="rId18"/>
    <p:sldId id="404" r:id="rId19"/>
    <p:sldId id="276" r:id="rId20"/>
    <p:sldId id="416" r:id="rId21"/>
    <p:sldId id="278" r:id="rId22"/>
    <p:sldId id="406" r:id="rId23"/>
    <p:sldId id="407" r:id="rId24"/>
    <p:sldId id="413" r:id="rId25"/>
    <p:sldId id="411" r:id="rId26"/>
    <p:sldId id="408" r:id="rId27"/>
    <p:sldId id="409" r:id="rId28"/>
    <p:sldId id="415" r:id="rId29"/>
    <p:sldId id="412" r:id="rId30"/>
    <p:sldId id="40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7153" autoAdjust="0"/>
  </p:normalViewPr>
  <p:slideViewPr>
    <p:cSldViewPr>
      <p:cViewPr varScale="1">
        <p:scale>
          <a:sx n="73" d="100"/>
          <a:sy n="73" d="100"/>
        </p:scale>
        <p:origin x="164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7stewar\Dropbox\Copy%20of%20PoANI%20Results%2010jan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7stewar\Dropbox\PoANI-%20Factor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7stewar\Dropbox\Copy%20of%20PoANI%20Results%2010jan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7stewar\Dropbox\PoANI-%20Facto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 Gases (3)'!$P$15</c:f>
              <c:strCache>
                <c:ptCount val="1"/>
                <c:pt idx="0">
                  <c:v>Methanol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'3 Gases (3)'!$Q$14:$S$14</c:f>
              <c:strCache>
                <c:ptCount val="3"/>
                <c:pt idx="0">
                  <c:v>PoANI</c:v>
                </c:pt>
                <c:pt idx="1">
                  <c:v>PoANI 20% NiO</c:v>
                </c:pt>
                <c:pt idx="2">
                  <c:v>PoANI 20% ZnO</c:v>
                </c:pt>
              </c:strCache>
            </c:strRef>
          </c:cat>
          <c:val>
            <c:numRef>
              <c:f>'3 Gases (3)'!$Q$15:$S$15</c:f>
              <c:numCache>
                <c:formatCode>0.000</c:formatCode>
                <c:ptCount val="3"/>
                <c:pt idx="0">
                  <c:v>1.0000000000000009E-2</c:v>
                </c:pt>
                <c:pt idx="1">
                  <c:v>2.5000000000000022E-2</c:v>
                </c:pt>
                <c:pt idx="2">
                  <c:v>0.11166666666666675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C7-4E53-A058-ADB698A161D0}"/>
            </c:ext>
          </c:extLst>
        </c:ser>
        <c:ser>
          <c:idx val="1"/>
          <c:order val="1"/>
          <c:tx>
            <c:strRef>
              <c:f>'3 Gases (3)'!$P$16</c:f>
              <c:strCache>
                <c:ptCount val="1"/>
                <c:pt idx="0">
                  <c:v>Ethanol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'3 Gases (3)'!$Q$14:$S$14</c:f>
              <c:strCache>
                <c:ptCount val="3"/>
                <c:pt idx="0">
                  <c:v>PoANI</c:v>
                </c:pt>
                <c:pt idx="1">
                  <c:v>PoANI 20% NiO</c:v>
                </c:pt>
                <c:pt idx="2">
                  <c:v>PoANI 20% ZnO</c:v>
                </c:pt>
              </c:strCache>
            </c:strRef>
          </c:cat>
          <c:val>
            <c:numRef>
              <c:f>'3 Gases (3)'!$Q$16:$S$16</c:f>
              <c:numCache>
                <c:formatCode>0.000</c:formatCode>
                <c:ptCount val="3"/>
                <c:pt idx="0">
                  <c:v>4.0000000000000036E-2</c:v>
                </c:pt>
                <c:pt idx="1">
                  <c:v>4.6666666666666634E-2</c:v>
                </c:pt>
                <c:pt idx="2">
                  <c:v>0.11166666666666658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C7-4E53-A058-ADB698A161D0}"/>
            </c:ext>
          </c:extLst>
        </c:ser>
        <c:ser>
          <c:idx val="2"/>
          <c:order val="2"/>
          <c:tx>
            <c:strRef>
              <c:f>'3 Gases (3)'!$P$17</c:f>
              <c:strCache>
                <c:ptCount val="1"/>
                <c:pt idx="0">
                  <c:v>Acetone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'3 Gases (3)'!$Q$14:$S$14</c:f>
              <c:strCache>
                <c:ptCount val="3"/>
                <c:pt idx="0">
                  <c:v>PoANI</c:v>
                </c:pt>
                <c:pt idx="1">
                  <c:v>PoANI 20% NiO</c:v>
                </c:pt>
                <c:pt idx="2">
                  <c:v>PoANI 20% ZnO</c:v>
                </c:pt>
              </c:strCache>
            </c:strRef>
          </c:cat>
          <c:val>
            <c:numRef>
              <c:f>'3 Gases (3)'!$Q$17:$S$17</c:f>
              <c:numCache>
                <c:formatCode>0.000</c:formatCode>
                <c:ptCount val="3"/>
                <c:pt idx="0">
                  <c:v>2.833333333333336E-2</c:v>
                </c:pt>
                <c:pt idx="1">
                  <c:v>4.8333333333333339E-2</c:v>
                </c:pt>
                <c:pt idx="2">
                  <c:v>8.1666666666666624E-2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C7-4E53-A058-ADB698A161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2004096"/>
        <c:axId val="112005888"/>
      </c:barChart>
      <c:catAx>
        <c:axId val="112004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2005888"/>
        <c:crosses val="autoZero"/>
        <c:auto val="1"/>
        <c:lblAlgn val="ctr"/>
        <c:lblOffset val="100"/>
        <c:noMultiLvlLbl val="0"/>
      </c:catAx>
      <c:valAx>
        <c:axId val="112005888"/>
        <c:scaling>
          <c:orientation val="minMax"/>
          <c:max val="0.15000000000000002"/>
          <c:min val="0"/>
        </c:scaling>
        <c:delete val="1"/>
        <c:axPos val="l"/>
        <c:numFmt formatCode="0.000" sourceLinked="1"/>
        <c:majorTickMark val="none"/>
        <c:minorTickMark val="none"/>
        <c:tickLblPos val="nextTo"/>
        <c:crossAx val="11200409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Book Antiqua" panose="0204060205030503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74762468284822E-2"/>
          <c:y val="9.7568979295594674E-2"/>
          <c:w val="0.83399991863908851"/>
          <c:h val="0.78034722249031951"/>
        </c:manualLayout>
      </c:layout>
      <c:scatterChart>
        <c:scatterStyle val="lineMarker"/>
        <c:varyColors val="0"/>
        <c:ser>
          <c:idx val="4"/>
          <c:order val="0"/>
          <c:tx>
            <c:v>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rgbClr val="C0000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(MEA!$A$25:$A$26,MEA!$A$29:$A$30)</c:f>
              <c:numCache>
                <c:formatCode>0.00000</c:formatCode>
                <c:ptCount val="4"/>
                <c:pt idx="0">
                  <c:v>-1.4924893523490521</c:v>
                </c:pt>
                <c:pt idx="1">
                  <c:v>-1.4578143187467076</c:v>
                </c:pt>
                <c:pt idx="2">
                  <c:v>-1.4894910478837431</c:v>
                </c:pt>
                <c:pt idx="3">
                  <c:v>-1.5223590869129182</c:v>
                </c:pt>
              </c:numCache>
            </c:numRef>
          </c:xVal>
          <c:yVal>
            <c:numRef>
              <c:f>(MEA!$B$25:$B$26,MEA!$B$29:$B$30)</c:f>
              <c:numCache>
                <c:formatCode>0.00000</c:formatCode>
                <c:ptCount val="4"/>
                <c:pt idx="0">
                  <c:v>3.5712741509387387</c:v>
                </c:pt>
                <c:pt idx="1">
                  <c:v>3.507894571689715</c:v>
                </c:pt>
                <c:pt idx="2">
                  <c:v>3.2383277605632639</c:v>
                </c:pt>
                <c:pt idx="3">
                  <c:v>3.3049267547287879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2-47F0-BB49-9DC5488E07C2}"/>
            </c:ext>
          </c:extLst>
        </c:ser>
        <c:ser>
          <c:idx val="5"/>
          <c:order val="1"/>
          <c:tx>
            <c:v>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(MEA!$A$31:$A$32,MEA!$A$35:$A$36)</c:f>
              <c:numCache>
                <c:formatCode>0.00000</c:formatCode>
                <c:ptCount val="4"/>
                <c:pt idx="0">
                  <c:v>-2.0080134682270216</c:v>
                </c:pt>
                <c:pt idx="1">
                  <c:v>-1.9762041408215565</c:v>
                </c:pt>
                <c:pt idx="2">
                  <c:v>-1.9346106546584421</c:v>
                </c:pt>
                <c:pt idx="3">
                  <c:v>-1.8352541529309692</c:v>
                </c:pt>
              </c:numCache>
            </c:numRef>
          </c:xVal>
          <c:yVal>
            <c:numRef>
              <c:f>(MEA!$B$31:$B$32,MEA!$B$35:$B$36)</c:f>
              <c:numCache>
                <c:formatCode>0.00000</c:formatCode>
                <c:ptCount val="4"/>
                <c:pt idx="0">
                  <c:v>-2.2786317830996947</c:v>
                </c:pt>
                <c:pt idx="1">
                  <c:v>-2.254597066479493</c:v>
                </c:pt>
                <c:pt idx="2">
                  <c:v>-2.2699016829007541</c:v>
                </c:pt>
                <c:pt idx="3">
                  <c:v>-2.0994606337244961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2-47F0-BB49-9DC5488E07C2}"/>
            </c:ext>
          </c:extLst>
        </c:ser>
        <c:ser>
          <c:idx val="6"/>
          <c:order val="2"/>
          <c:tx>
            <c:v>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rgbClr val="0070C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(MEA!$A$37:$A$38,MEA!$A$41:$A$42)</c:f>
              <c:numCache>
                <c:formatCode>0.00000</c:formatCode>
                <c:ptCount val="4"/>
                <c:pt idx="0">
                  <c:v>4.5204267606498627</c:v>
                </c:pt>
                <c:pt idx="1">
                  <c:v>4.4328303469832493</c:v>
                </c:pt>
                <c:pt idx="2">
                  <c:v>3.6829786570850378</c:v>
                </c:pt>
                <c:pt idx="3">
                  <c:v>3.5710872896430446</c:v>
                </c:pt>
              </c:numCache>
            </c:numRef>
          </c:xVal>
          <c:yVal>
            <c:numRef>
              <c:f>(MEA!$B$37:$B$38,MEA!$B$41:$B$42)</c:f>
              <c:numCache>
                <c:formatCode>0.00000</c:formatCode>
                <c:ptCount val="4"/>
                <c:pt idx="0">
                  <c:v>-0.54692169570142568</c:v>
                </c:pt>
                <c:pt idx="1">
                  <c:v>-0.51565124396697015</c:v>
                </c:pt>
                <c:pt idx="2">
                  <c:v>-0.4093452854130743</c:v>
                </c:pt>
                <c:pt idx="3">
                  <c:v>-0.40554286927162098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A92-47F0-BB49-9DC5488E0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036096"/>
        <c:axId val="112054656"/>
      </c:scatterChart>
      <c:valAx>
        <c:axId val="1120360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crossAx val="112054656"/>
        <c:crosses val="autoZero"/>
        <c:crossBetween val="midCat"/>
      </c:valAx>
      <c:valAx>
        <c:axId val="112054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crossAx val="112036096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Book Antiqua" panose="02040602050305030304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 Gases (3)'!$P$15</c:f>
              <c:strCache>
                <c:ptCount val="1"/>
                <c:pt idx="0">
                  <c:v>Methanol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'3 Gases (3)'!$Q$14:$S$14</c:f>
              <c:strCache>
                <c:ptCount val="3"/>
                <c:pt idx="0">
                  <c:v>PoANI</c:v>
                </c:pt>
                <c:pt idx="1">
                  <c:v>PoANI 20% NiO</c:v>
                </c:pt>
                <c:pt idx="2">
                  <c:v>PoANI 20% ZnO</c:v>
                </c:pt>
              </c:strCache>
            </c:strRef>
          </c:cat>
          <c:val>
            <c:numRef>
              <c:f>'3 Gases (3)'!$Q$15:$S$15</c:f>
              <c:numCache>
                <c:formatCode>0.000</c:formatCode>
                <c:ptCount val="3"/>
                <c:pt idx="0">
                  <c:v>1.0000000000000009E-2</c:v>
                </c:pt>
                <c:pt idx="1">
                  <c:v>2.5000000000000022E-2</c:v>
                </c:pt>
                <c:pt idx="2">
                  <c:v>0.11166666666666675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57-4664-A011-D8A43F6BF73F}"/>
            </c:ext>
          </c:extLst>
        </c:ser>
        <c:ser>
          <c:idx val="1"/>
          <c:order val="1"/>
          <c:tx>
            <c:strRef>
              <c:f>'3 Gases (3)'!$P$16</c:f>
              <c:strCache>
                <c:ptCount val="1"/>
                <c:pt idx="0">
                  <c:v>Ethanol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'3 Gases (3)'!$Q$14:$S$14</c:f>
              <c:strCache>
                <c:ptCount val="3"/>
                <c:pt idx="0">
                  <c:v>PoANI</c:v>
                </c:pt>
                <c:pt idx="1">
                  <c:v>PoANI 20% NiO</c:v>
                </c:pt>
                <c:pt idx="2">
                  <c:v>PoANI 20% ZnO</c:v>
                </c:pt>
              </c:strCache>
            </c:strRef>
          </c:cat>
          <c:val>
            <c:numRef>
              <c:f>'3 Gases (3)'!$Q$16:$S$16</c:f>
              <c:numCache>
                <c:formatCode>0.000</c:formatCode>
                <c:ptCount val="3"/>
                <c:pt idx="0">
                  <c:v>4.0000000000000036E-2</c:v>
                </c:pt>
                <c:pt idx="1">
                  <c:v>4.6666666666666634E-2</c:v>
                </c:pt>
                <c:pt idx="2">
                  <c:v>0.11166666666666658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57-4664-A011-D8A43F6BF73F}"/>
            </c:ext>
          </c:extLst>
        </c:ser>
        <c:ser>
          <c:idx val="2"/>
          <c:order val="2"/>
          <c:tx>
            <c:strRef>
              <c:f>'3 Gases (3)'!$P$17</c:f>
              <c:strCache>
                <c:ptCount val="1"/>
                <c:pt idx="0">
                  <c:v>Acetone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'3 Gases (3)'!$Q$14:$S$14</c:f>
              <c:strCache>
                <c:ptCount val="3"/>
                <c:pt idx="0">
                  <c:v>PoANI</c:v>
                </c:pt>
                <c:pt idx="1">
                  <c:v>PoANI 20% NiO</c:v>
                </c:pt>
                <c:pt idx="2">
                  <c:v>PoANI 20% ZnO</c:v>
                </c:pt>
              </c:strCache>
            </c:strRef>
          </c:cat>
          <c:val>
            <c:numRef>
              <c:f>'3 Gases (3)'!$Q$17:$S$17</c:f>
              <c:numCache>
                <c:formatCode>0.000</c:formatCode>
                <c:ptCount val="3"/>
                <c:pt idx="0">
                  <c:v>2.833333333333336E-2</c:v>
                </c:pt>
                <c:pt idx="1">
                  <c:v>4.8333333333333339E-2</c:v>
                </c:pt>
                <c:pt idx="2">
                  <c:v>8.1666666666666624E-2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57-4664-A011-D8A43F6BF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2494464"/>
        <c:axId val="112496000"/>
      </c:barChart>
      <c:catAx>
        <c:axId val="112494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2496000"/>
        <c:crosses val="autoZero"/>
        <c:auto val="1"/>
        <c:lblAlgn val="ctr"/>
        <c:lblOffset val="100"/>
        <c:noMultiLvlLbl val="0"/>
      </c:catAx>
      <c:valAx>
        <c:axId val="112496000"/>
        <c:scaling>
          <c:orientation val="minMax"/>
          <c:max val="0.15000000000000002"/>
          <c:min val="0"/>
        </c:scaling>
        <c:delete val="1"/>
        <c:axPos val="l"/>
        <c:numFmt formatCode="0.000" sourceLinked="1"/>
        <c:majorTickMark val="none"/>
        <c:minorTickMark val="none"/>
        <c:tickLblPos val="nextTo"/>
        <c:crossAx val="11249446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Book Antiqua" panose="02040602050305030304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74762468284822E-2"/>
          <c:y val="9.7568979295594674E-2"/>
          <c:w val="0.83399991863908851"/>
          <c:h val="0.78034722249031951"/>
        </c:manualLayout>
      </c:layout>
      <c:scatterChart>
        <c:scatterStyle val="lineMarker"/>
        <c:varyColors val="0"/>
        <c:ser>
          <c:idx val="4"/>
          <c:order val="0"/>
          <c:tx>
            <c:v>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rgbClr val="C0000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(MEA!$A$25:$A$26,MEA!$A$29:$A$30)</c:f>
              <c:numCache>
                <c:formatCode>0.00000</c:formatCode>
                <c:ptCount val="4"/>
                <c:pt idx="0">
                  <c:v>-1.4924893523490521</c:v>
                </c:pt>
                <c:pt idx="1">
                  <c:v>-1.4578143187467076</c:v>
                </c:pt>
                <c:pt idx="2">
                  <c:v>-1.4894910478837431</c:v>
                </c:pt>
                <c:pt idx="3">
                  <c:v>-1.5223590869129182</c:v>
                </c:pt>
              </c:numCache>
            </c:numRef>
          </c:xVal>
          <c:yVal>
            <c:numRef>
              <c:f>(MEA!$B$25:$B$26,MEA!$B$29:$B$30)</c:f>
              <c:numCache>
                <c:formatCode>0.00000</c:formatCode>
                <c:ptCount val="4"/>
                <c:pt idx="0">
                  <c:v>3.5712741509387387</c:v>
                </c:pt>
                <c:pt idx="1">
                  <c:v>3.507894571689715</c:v>
                </c:pt>
                <c:pt idx="2">
                  <c:v>3.2383277605632639</c:v>
                </c:pt>
                <c:pt idx="3">
                  <c:v>3.3049267547287879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0DC-452F-B4FD-C42101A3EC21}"/>
            </c:ext>
          </c:extLst>
        </c:ser>
        <c:ser>
          <c:idx val="5"/>
          <c:order val="1"/>
          <c:tx>
            <c:v>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(MEA!$A$31:$A$32,MEA!$A$35:$A$36)</c:f>
              <c:numCache>
                <c:formatCode>0.00000</c:formatCode>
                <c:ptCount val="4"/>
                <c:pt idx="0">
                  <c:v>-2.0080134682270216</c:v>
                </c:pt>
                <c:pt idx="1">
                  <c:v>-1.9762041408215565</c:v>
                </c:pt>
                <c:pt idx="2">
                  <c:v>-1.9346106546584421</c:v>
                </c:pt>
                <c:pt idx="3">
                  <c:v>-1.8352541529309692</c:v>
                </c:pt>
              </c:numCache>
            </c:numRef>
          </c:xVal>
          <c:yVal>
            <c:numRef>
              <c:f>(MEA!$B$31:$B$32,MEA!$B$35:$B$36)</c:f>
              <c:numCache>
                <c:formatCode>0.00000</c:formatCode>
                <c:ptCount val="4"/>
                <c:pt idx="0">
                  <c:v>-2.2786317830996947</c:v>
                </c:pt>
                <c:pt idx="1">
                  <c:v>-2.254597066479493</c:v>
                </c:pt>
                <c:pt idx="2">
                  <c:v>-2.2699016829007541</c:v>
                </c:pt>
                <c:pt idx="3">
                  <c:v>-2.0994606337244961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0DC-452F-B4FD-C42101A3EC21}"/>
            </c:ext>
          </c:extLst>
        </c:ser>
        <c:ser>
          <c:idx val="6"/>
          <c:order val="2"/>
          <c:tx>
            <c:v>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rgbClr val="0070C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(MEA!$A$37:$A$38,MEA!$A$41:$A$42)</c:f>
              <c:numCache>
                <c:formatCode>0.00000</c:formatCode>
                <c:ptCount val="4"/>
                <c:pt idx="0">
                  <c:v>4.5204267606498627</c:v>
                </c:pt>
                <c:pt idx="1">
                  <c:v>4.4328303469832493</c:v>
                </c:pt>
                <c:pt idx="2">
                  <c:v>3.6829786570850378</c:v>
                </c:pt>
                <c:pt idx="3">
                  <c:v>3.5710872896430446</c:v>
                </c:pt>
              </c:numCache>
            </c:numRef>
          </c:xVal>
          <c:yVal>
            <c:numRef>
              <c:f>(MEA!$B$37:$B$38,MEA!$B$41:$B$42)</c:f>
              <c:numCache>
                <c:formatCode>0.00000</c:formatCode>
                <c:ptCount val="4"/>
                <c:pt idx="0">
                  <c:v>-0.54692169570142568</c:v>
                </c:pt>
                <c:pt idx="1">
                  <c:v>-0.51565124396697015</c:v>
                </c:pt>
                <c:pt idx="2">
                  <c:v>-0.4093452854130743</c:v>
                </c:pt>
                <c:pt idx="3">
                  <c:v>-0.40554286927162098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0DC-452F-B4FD-C42101A3E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661632"/>
        <c:axId val="112663552"/>
      </c:scatterChart>
      <c:valAx>
        <c:axId val="1126616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crossAx val="112663552"/>
        <c:crosses val="autoZero"/>
        <c:crossBetween val="midCat"/>
      </c:valAx>
      <c:valAx>
        <c:axId val="112663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crossAx val="112661632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Book Antiqua" panose="02040602050305030304" pitchFamily="18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260E3-BF1F-4BD9-B0BA-D85586D5584E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11E8EFF-F66C-431B-9E5A-1BC079288AFD}">
      <dgm:prSet phldrT="[Text]"/>
      <dgm:spPr/>
      <dgm:t>
        <a:bodyPr/>
        <a:lstStyle/>
        <a:p>
          <a:r>
            <a:rPr lang="en-CA" dirty="0" smtClean="0"/>
            <a:t>Sensing Material</a:t>
          </a:r>
          <a:endParaRPr lang="en-US" dirty="0"/>
        </a:p>
      </dgm:t>
    </dgm:pt>
    <dgm:pt modelId="{407DE25A-2286-456B-8B2C-23CA998BB6FC}" type="parTrans" cxnId="{ED883780-9AD7-4365-B9EF-72CB27A0DC91}">
      <dgm:prSet/>
      <dgm:spPr/>
      <dgm:t>
        <a:bodyPr/>
        <a:lstStyle/>
        <a:p>
          <a:endParaRPr lang="en-US"/>
        </a:p>
      </dgm:t>
    </dgm:pt>
    <dgm:pt modelId="{A0866D1D-7AED-43DE-BB97-D75705984010}" type="sibTrans" cxnId="{ED883780-9AD7-4365-B9EF-72CB27A0DC91}">
      <dgm:prSet/>
      <dgm:spPr/>
      <dgm:t>
        <a:bodyPr/>
        <a:lstStyle/>
        <a:p>
          <a:endParaRPr lang="en-US"/>
        </a:p>
      </dgm:t>
    </dgm:pt>
    <dgm:pt modelId="{D49B7134-B8B7-400A-B89F-CF191976174C}">
      <dgm:prSet phldrT="[Text]" custT="1"/>
      <dgm:spPr/>
      <dgm:t>
        <a:bodyPr/>
        <a:lstStyle/>
        <a:p>
          <a:pPr algn="l"/>
          <a:r>
            <a:rPr lang="en-CA" sz="2600" dirty="0" smtClean="0"/>
            <a:t>Conductive</a:t>
          </a:r>
        </a:p>
      </dgm:t>
    </dgm:pt>
    <dgm:pt modelId="{9259E911-4A6E-474B-9DD2-9467623BB42C}" type="parTrans" cxnId="{E7C7E805-598C-4D91-93F4-B6DA31E18F53}">
      <dgm:prSet/>
      <dgm:spPr/>
      <dgm:t>
        <a:bodyPr/>
        <a:lstStyle/>
        <a:p>
          <a:endParaRPr lang="en-US"/>
        </a:p>
      </dgm:t>
    </dgm:pt>
    <dgm:pt modelId="{948BAD5F-70EA-42B9-9018-B848DBC1B26B}" type="sibTrans" cxnId="{E7C7E805-598C-4D91-93F4-B6DA31E18F53}">
      <dgm:prSet/>
      <dgm:spPr/>
      <dgm:t>
        <a:bodyPr/>
        <a:lstStyle/>
        <a:p>
          <a:endParaRPr lang="en-US"/>
        </a:p>
      </dgm:t>
    </dgm:pt>
    <dgm:pt modelId="{395B11AC-A7F2-4D72-9CB7-0447E8571C49}">
      <dgm:prSet phldrT="[Text]"/>
      <dgm:spPr/>
      <dgm:t>
        <a:bodyPr/>
        <a:lstStyle/>
        <a:p>
          <a:r>
            <a:rPr lang="en-CA" dirty="0" smtClean="0"/>
            <a:t>Material Response</a:t>
          </a:r>
          <a:endParaRPr lang="en-US" dirty="0"/>
        </a:p>
      </dgm:t>
    </dgm:pt>
    <dgm:pt modelId="{A227602B-0AA8-4D50-B2E7-7F19E1473007}" type="parTrans" cxnId="{E5964CD0-539A-4FDD-83CF-35B04A5F8A47}">
      <dgm:prSet/>
      <dgm:spPr/>
      <dgm:t>
        <a:bodyPr/>
        <a:lstStyle/>
        <a:p>
          <a:endParaRPr lang="en-US"/>
        </a:p>
      </dgm:t>
    </dgm:pt>
    <dgm:pt modelId="{EB4E1DB9-C661-4B33-97F0-A080F58D62B3}" type="sibTrans" cxnId="{E5964CD0-539A-4FDD-83CF-35B04A5F8A47}">
      <dgm:prSet/>
      <dgm:spPr/>
      <dgm:t>
        <a:bodyPr/>
        <a:lstStyle/>
        <a:p>
          <a:endParaRPr lang="en-US"/>
        </a:p>
      </dgm:t>
    </dgm:pt>
    <dgm:pt modelId="{93DDD685-C558-4791-B972-CAA55BE98205}">
      <dgm:prSet phldrT="[Text]" custT="1"/>
      <dgm:spPr/>
      <dgm:t>
        <a:bodyPr/>
        <a:lstStyle/>
        <a:p>
          <a:r>
            <a:rPr lang="el-GR" sz="2600" dirty="0" smtClean="0"/>
            <a:t>Δ</a:t>
          </a:r>
          <a:r>
            <a:rPr lang="en-CA" sz="2600" dirty="0" smtClean="0"/>
            <a:t> Conductivity</a:t>
          </a:r>
          <a:endParaRPr lang="en-US" sz="2600" dirty="0"/>
        </a:p>
      </dgm:t>
    </dgm:pt>
    <dgm:pt modelId="{D9814FF5-BF59-4A0E-87B0-CD889930F4F1}" type="parTrans" cxnId="{0734F1FF-A690-453A-BE78-F4FF5D0CB43F}">
      <dgm:prSet/>
      <dgm:spPr/>
      <dgm:t>
        <a:bodyPr/>
        <a:lstStyle/>
        <a:p>
          <a:endParaRPr lang="en-US"/>
        </a:p>
      </dgm:t>
    </dgm:pt>
    <dgm:pt modelId="{BB9A572E-5CB8-40F0-A8BE-C41F8A3AB7CF}" type="sibTrans" cxnId="{0734F1FF-A690-453A-BE78-F4FF5D0CB43F}">
      <dgm:prSet/>
      <dgm:spPr/>
      <dgm:t>
        <a:bodyPr/>
        <a:lstStyle/>
        <a:p>
          <a:endParaRPr lang="en-US"/>
        </a:p>
      </dgm:t>
    </dgm:pt>
    <dgm:pt modelId="{8821372A-DAAF-45EF-8F1D-9D5767728D02}">
      <dgm:prSet phldrT="[Text]"/>
      <dgm:spPr/>
      <dgm:t>
        <a:bodyPr/>
        <a:lstStyle/>
        <a:p>
          <a:r>
            <a:rPr lang="en-CA" dirty="0" smtClean="0"/>
            <a:t>Sensor Type</a:t>
          </a:r>
          <a:endParaRPr lang="en-US" dirty="0"/>
        </a:p>
      </dgm:t>
    </dgm:pt>
    <dgm:pt modelId="{6EF4E4BD-8E3C-418F-A96B-565EB862A4B2}" type="parTrans" cxnId="{2A8DFCAD-2333-4276-980F-38478F6772D4}">
      <dgm:prSet/>
      <dgm:spPr/>
      <dgm:t>
        <a:bodyPr/>
        <a:lstStyle/>
        <a:p>
          <a:endParaRPr lang="en-US"/>
        </a:p>
      </dgm:t>
    </dgm:pt>
    <dgm:pt modelId="{287D5355-B60B-4546-9DAD-35DEE6187ED7}" type="sibTrans" cxnId="{2A8DFCAD-2333-4276-980F-38478F6772D4}">
      <dgm:prSet/>
      <dgm:spPr/>
      <dgm:t>
        <a:bodyPr/>
        <a:lstStyle/>
        <a:p>
          <a:endParaRPr lang="en-US"/>
        </a:p>
      </dgm:t>
    </dgm:pt>
    <dgm:pt modelId="{CF05FC3C-8036-49C4-AB76-1E416F34C98E}">
      <dgm:prSet phldrT="[Text]" custT="1"/>
      <dgm:spPr/>
      <dgm:t>
        <a:bodyPr/>
        <a:lstStyle/>
        <a:p>
          <a:r>
            <a:rPr lang="en-CA" sz="2600" dirty="0" smtClean="0"/>
            <a:t>Resistive Sensor</a:t>
          </a:r>
          <a:endParaRPr lang="en-US" sz="2600" dirty="0"/>
        </a:p>
      </dgm:t>
    </dgm:pt>
    <dgm:pt modelId="{CFD39925-7ADC-46D9-81C4-5016EB8F816C}" type="parTrans" cxnId="{5DC67CF4-CF90-46AA-B68E-62C702A5F54C}">
      <dgm:prSet/>
      <dgm:spPr/>
      <dgm:t>
        <a:bodyPr/>
        <a:lstStyle/>
        <a:p>
          <a:endParaRPr lang="en-US"/>
        </a:p>
      </dgm:t>
    </dgm:pt>
    <dgm:pt modelId="{7483357F-F87C-4498-914F-7AF72CACB65C}" type="sibTrans" cxnId="{5DC67CF4-CF90-46AA-B68E-62C702A5F54C}">
      <dgm:prSet/>
      <dgm:spPr/>
      <dgm:t>
        <a:bodyPr/>
        <a:lstStyle/>
        <a:p>
          <a:endParaRPr lang="en-US"/>
        </a:p>
      </dgm:t>
    </dgm:pt>
    <dgm:pt modelId="{07C078AC-27C2-454D-834A-86978D6276B7}">
      <dgm:prSet phldrT="[Text]" custT="1"/>
      <dgm:spPr/>
      <dgm:t>
        <a:bodyPr/>
        <a:lstStyle/>
        <a:p>
          <a:r>
            <a:rPr lang="el-GR" sz="2600" dirty="0" smtClean="0"/>
            <a:t>Δ</a:t>
          </a:r>
          <a:r>
            <a:rPr lang="en-CA" sz="2600" dirty="0" smtClean="0"/>
            <a:t> Mass</a:t>
          </a:r>
          <a:endParaRPr lang="en-US" sz="2600" dirty="0"/>
        </a:p>
      </dgm:t>
    </dgm:pt>
    <dgm:pt modelId="{41034694-D886-49E2-89ED-64C3EED288DB}" type="parTrans" cxnId="{42E182E5-2D8E-4F67-AEC8-F71A5D980D2C}">
      <dgm:prSet/>
      <dgm:spPr/>
      <dgm:t>
        <a:bodyPr/>
        <a:lstStyle/>
        <a:p>
          <a:endParaRPr lang="en-US"/>
        </a:p>
      </dgm:t>
    </dgm:pt>
    <dgm:pt modelId="{1E80CEF6-38AA-4561-8578-8E10B193A7FD}" type="sibTrans" cxnId="{42E182E5-2D8E-4F67-AEC8-F71A5D980D2C}">
      <dgm:prSet/>
      <dgm:spPr/>
      <dgm:t>
        <a:bodyPr/>
        <a:lstStyle/>
        <a:p>
          <a:endParaRPr lang="en-US"/>
        </a:p>
      </dgm:t>
    </dgm:pt>
    <dgm:pt modelId="{29586FAB-8DB6-4AD1-BB2C-1E6BBE9925EE}">
      <dgm:prSet phldrT="[Text]" custT="1"/>
      <dgm:spPr/>
      <dgm:t>
        <a:bodyPr/>
        <a:lstStyle/>
        <a:p>
          <a:r>
            <a:rPr lang="en-CA" sz="2600" dirty="0" smtClean="0"/>
            <a:t>Capacitive Sensor</a:t>
          </a:r>
          <a:endParaRPr lang="en-US" sz="2600" dirty="0"/>
        </a:p>
      </dgm:t>
    </dgm:pt>
    <dgm:pt modelId="{3EA4C219-B204-4911-9709-A1D74A7BA2E7}" type="parTrans" cxnId="{FED91B2F-4BE8-4388-9B4C-1E761A970EDD}">
      <dgm:prSet/>
      <dgm:spPr/>
      <dgm:t>
        <a:bodyPr/>
        <a:lstStyle/>
        <a:p>
          <a:endParaRPr lang="en-US"/>
        </a:p>
      </dgm:t>
    </dgm:pt>
    <dgm:pt modelId="{ED166884-33EF-41FC-A2E9-2C3F324E141D}" type="sibTrans" cxnId="{FED91B2F-4BE8-4388-9B4C-1E761A970EDD}">
      <dgm:prSet/>
      <dgm:spPr/>
      <dgm:t>
        <a:bodyPr/>
        <a:lstStyle/>
        <a:p>
          <a:endParaRPr lang="en-US"/>
        </a:p>
      </dgm:t>
    </dgm:pt>
    <dgm:pt modelId="{10F715C5-D209-40A8-9206-A787A50D1738}">
      <dgm:prSet phldrT="[Text]" custT="1"/>
      <dgm:spPr/>
      <dgm:t>
        <a:bodyPr/>
        <a:lstStyle/>
        <a:p>
          <a:r>
            <a:rPr lang="en-CA" sz="2600" dirty="0" smtClean="0"/>
            <a:t>Mass-Based Sensor</a:t>
          </a:r>
          <a:endParaRPr lang="en-US" sz="2600" dirty="0"/>
        </a:p>
      </dgm:t>
    </dgm:pt>
    <dgm:pt modelId="{7E490A6D-C188-489B-A35B-FBD6E104CD05}" type="parTrans" cxnId="{6FF0B747-0098-4AD5-B5FE-958069B2C0CC}">
      <dgm:prSet/>
      <dgm:spPr/>
      <dgm:t>
        <a:bodyPr/>
        <a:lstStyle/>
        <a:p>
          <a:endParaRPr lang="en-US"/>
        </a:p>
      </dgm:t>
    </dgm:pt>
    <dgm:pt modelId="{490EFF92-C4F7-46E8-95D7-6E3DC88714E1}" type="sibTrans" cxnId="{6FF0B747-0098-4AD5-B5FE-958069B2C0CC}">
      <dgm:prSet/>
      <dgm:spPr/>
      <dgm:t>
        <a:bodyPr/>
        <a:lstStyle/>
        <a:p>
          <a:endParaRPr lang="en-US"/>
        </a:p>
      </dgm:t>
    </dgm:pt>
    <dgm:pt modelId="{8656009F-150D-43BE-99FD-3786A858AE99}">
      <dgm:prSet phldrT="[Text]" custT="1"/>
      <dgm:spPr/>
      <dgm:t>
        <a:bodyPr/>
        <a:lstStyle/>
        <a:p>
          <a:pPr algn="l"/>
          <a:r>
            <a:rPr lang="en-CA" sz="2600" dirty="0" smtClean="0"/>
            <a:t>Non-Conductive</a:t>
          </a:r>
        </a:p>
      </dgm:t>
    </dgm:pt>
    <dgm:pt modelId="{D8FD6867-0DC9-480A-AE64-1F1F81182386}" type="parTrans" cxnId="{456B0F42-B10F-4BBC-B342-3E9DF51454B8}">
      <dgm:prSet/>
      <dgm:spPr/>
      <dgm:t>
        <a:bodyPr/>
        <a:lstStyle/>
        <a:p>
          <a:endParaRPr lang="en-US"/>
        </a:p>
      </dgm:t>
    </dgm:pt>
    <dgm:pt modelId="{7D921076-6D3C-4E10-ACF9-50772015B1DA}" type="sibTrans" cxnId="{456B0F42-B10F-4BBC-B342-3E9DF51454B8}">
      <dgm:prSet/>
      <dgm:spPr/>
      <dgm:t>
        <a:bodyPr/>
        <a:lstStyle/>
        <a:p>
          <a:endParaRPr lang="en-US"/>
        </a:p>
      </dgm:t>
    </dgm:pt>
    <dgm:pt modelId="{9CB4D262-2D57-411F-B417-936A1D21E8A6}">
      <dgm:prSet phldrT="[Text]" custT="1"/>
      <dgm:spPr/>
      <dgm:t>
        <a:bodyPr/>
        <a:lstStyle/>
        <a:p>
          <a:pPr algn="l"/>
          <a:r>
            <a:rPr lang="en-CA" sz="2600" dirty="0" smtClean="0"/>
            <a:t>Lightweight</a:t>
          </a:r>
        </a:p>
      </dgm:t>
    </dgm:pt>
    <dgm:pt modelId="{6C80CC86-448D-4794-897E-D88B510139E5}" type="parTrans" cxnId="{E6C80CA1-9C2C-422B-ABD8-8098213A931C}">
      <dgm:prSet/>
      <dgm:spPr/>
      <dgm:t>
        <a:bodyPr/>
        <a:lstStyle/>
        <a:p>
          <a:endParaRPr lang="en-US"/>
        </a:p>
      </dgm:t>
    </dgm:pt>
    <dgm:pt modelId="{D7E8A647-E62D-453B-A0C5-3E976955B709}" type="sibTrans" cxnId="{E6C80CA1-9C2C-422B-ABD8-8098213A931C}">
      <dgm:prSet/>
      <dgm:spPr/>
      <dgm:t>
        <a:bodyPr/>
        <a:lstStyle/>
        <a:p>
          <a:endParaRPr lang="en-US"/>
        </a:p>
      </dgm:t>
    </dgm:pt>
    <dgm:pt modelId="{04475320-E568-4774-ACF8-776FBC0948BC}">
      <dgm:prSet phldrT="[Text]" custT="1"/>
      <dgm:spPr/>
      <dgm:t>
        <a:bodyPr/>
        <a:lstStyle/>
        <a:p>
          <a:r>
            <a:rPr lang="el-GR" sz="2600" dirty="0" smtClean="0"/>
            <a:t>Δ</a:t>
          </a:r>
          <a:r>
            <a:rPr lang="en-CA" sz="2600" dirty="0" smtClean="0"/>
            <a:t> Capacitance</a:t>
          </a:r>
          <a:endParaRPr lang="en-US" sz="2600" dirty="0"/>
        </a:p>
      </dgm:t>
    </dgm:pt>
    <dgm:pt modelId="{1EEEDE5D-750C-41AB-AE81-9EE53FED74CE}" type="parTrans" cxnId="{6CB0C7FD-4F65-40EA-907F-744ED34ECDE6}">
      <dgm:prSet/>
      <dgm:spPr/>
      <dgm:t>
        <a:bodyPr/>
        <a:lstStyle/>
        <a:p>
          <a:endParaRPr lang="en-US"/>
        </a:p>
      </dgm:t>
    </dgm:pt>
    <dgm:pt modelId="{E8C93004-AA1D-4FA8-A920-E2BD158B86CA}" type="sibTrans" cxnId="{6CB0C7FD-4F65-40EA-907F-744ED34ECDE6}">
      <dgm:prSet/>
      <dgm:spPr/>
      <dgm:t>
        <a:bodyPr/>
        <a:lstStyle/>
        <a:p>
          <a:endParaRPr lang="en-US"/>
        </a:p>
      </dgm:t>
    </dgm:pt>
    <dgm:pt modelId="{EF629C9E-6338-4B54-8570-4D68ED1E31EA}" type="pres">
      <dgm:prSet presAssocID="{919260E3-BF1F-4BD9-B0BA-D85586D558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0BC539-E273-4DD1-9580-FCA8100CEFA5}" type="pres">
      <dgm:prSet presAssocID="{211E8EFF-F66C-431B-9E5A-1BC079288AFD}" presName="composite" presStyleCnt="0"/>
      <dgm:spPr/>
    </dgm:pt>
    <dgm:pt modelId="{2941BA52-684D-46EA-A88F-1FA8287AA378}" type="pres">
      <dgm:prSet presAssocID="{211E8EFF-F66C-431B-9E5A-1BC079288AF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02DFD-D5D6-464D-A1DE-352CC556FD79}" type="pres">
      <dgm:prSet presAssocID="{211E8EFF-F66C-431B-9E5A-1BC079288AFD}" presName="desTx" presStyleLbl="revTx" presStyleIdx="0" presStyleCnt="3" custScaleX="105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53614C-3468-4691-AE9A-35AFD16F8A01}" type="pres">
      <dgm:prSet presAssocID="{A0866D1D-7AED-43DE-BB97-D75705984010}" presName="space" presStyleCnt="0"/>
      <dgm:spPr/>
    </dgm:pt>
    <dgm:pt modelId="{1E417753-F2E3-479D-927A-8146DBD3D8E1}" type="pres">
      <dgm:prSet presAssocID="{395B11AC-A7F2-4D72-9CB7-0447E8571C49}" presName="composite" presStyleCnt="0"/>
      <dgm:spPr/>
    </dgm:pt>
    <dgm:pt modelId="{34A0CFFC-413A-428C-A852-73FE3BEF863A}" type="pres">
      <dgm:prSet presAssocID="{395B11AC-A7F2-4D72-9CB7-0447E8571C49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B5E96-1E2E-434C-8A04-527C0D041894}" type="pres">
      <dgm:prSet presAssocID="{395B11AC-A7F2-4D72-9CB7-0447E8571C49}" presName="desTx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16E15-901E-42DD-8B23-AC97B9460941}" type="pres">
      <dgm:prSet presAssocID="{EB4E1DB9-C661-4B33-97F0-A080F58D62B3}" presName="space" presStyleCnt="0"/>
      <dgm:spPr/>
    </dgm:pt>
    <dgm:pt modelId="{AE04A551-B69A-4D48-8BC8-D9F23F7B782F}" type="pres">
      <dgm:prSet presAssocID="{8821372A-DAAF-45EF-8F1D-9D5767728D02}" presName="composite" presStyleCnt="0"/>
      <dgm:spPr/>
    </dgm:pt>
    <dgm:pt modelId="{79319B04-557C-42AD-87CB-65DA95FDCF81}" type="pres">
      <dgm:prSet presAssocID="{8821372A-DAAF-45EF-8F1D-9D5767728D02}" presName="parTx" presStyleLbl="node1" presStyleIdx="2" presStyleCnt="3" custLinFactNeighborX="-92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E287B-78D9-4494-907C-C5062B277F27}" type="pres">
      <dgm:prSet presAssocID="{8821372A-DAAF-45EF-8F1D-9D5767728D02}" presName="desTx" presStyleLbl="revTx" presStyleIdx="2" presStyleCnt="3" custScaleX="124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C80CA1-9C2C-422B-ABD8-8098213A931C}" srcId="{211E8EFF-F66C-431B-9E5A-1BC079288AFD}" destId="{9CB4D262-2D57-411F-B417-936A1D21E8A6}" srcOrd="2" destOrd="0" parTransId="{6C80CC86-448D-4794-897E-D88B510139E5}" sibTransId="{D7E8A647-E62D-453B-A0C5-3E976955B709}"/>
    <dgm:cxn modelId="{5DC67CF4-CF90-46AA-B68E-62C702A5F54C}" srcId="{8821372A-DAAF-45EF-8F1D-9D5767728D02}" destId="{CF05FC3C-8036-49C4-AB76-1E416F34C98E}" srcOrd="0" destOrd="0" parTransId="{CFD39925-7ADC-46D9-81C4-5016EB8F816C}" sibTransId="{7483357F-F87C-4498-914F-7AF72CACB65C}"/>
    <dgm:cxn modelId="{32D87219-B199-428B-B5C3-BC606D870A40}" type="presOf" srcId="{93DDD685-C558-4791-B972-CAA55BE98205}" destId="{44AB5E96-1E2E-434C-8A04-527C0D041894}" srcOrd="0" destOrd="0" presId="urn:microsoft.com/office/officeart/2005/8/layout/chevron1"/>
    <dgm:cxn modelId="{30F132AD-2298-408E-8BA5-7C50C2916524}" type="presOf" srcId="{04475320-E568-4774-ACF8-776FBC0948BC}" destId="{44AB5E96-1E2E-434C-8A04-527C0D041894}" srcOrd="0" destOrd="1" presId="urn:microsoft.com/office/officeart/2005/8/layout/chevron1"/>
    <dgm:cxn modelId="{FE79D80D-8486-4837-BCBB-DB8DD93D512E}" type="presOf" srcId="{10F715C5-D209-40A8-9206-A787A50D1738}" destId="{912E287B-78D9-4494-907C-C5062B277F27}" srcOrd="0" destOrd="2" presId="urn:microsoft.com/office/officeart/2005/8/layout/chevron1"/>
    <dgm:cxn modelId="{0734F1FF-A690-453A-BE78-F4FF5D0CB43F}" srcId="{395B11AC-A7F2-4D72-9CB7-0447E8571C49}" destId="{93DDD685-C558-4791-B972-CAA55BE98205}" srcOrd="0" destOrd="0" parTransId="{D9814FF5-BF59-4A0E-87B0-CD889930F4F1}" sibTransId="{BB9A572E-5CB8-40F0-A8BE-C41F8A3AB7CF}"/>
    <dgm:cxn modelId="{38570B07-E64D-4F2F-89BC-D0AE4710D2ED}" type="presOf" srcId="{07C078AC-27C2-454D-834A-86978D6276B7}" destId="{44AB5E96-1E2E-434C-8A04-527C0D041894}" srcOrd="0" destOrd="2" presId="urn:microsoft.com/office/officeart/2005/8/layout/chevron1"/>
    <dgm:cxn modelId="{DEBFD9D7-C9E0-46D9-923E-E5F0EE42C69D}" type="presOf" srcId="{211E8EFF-F66C-431B-9E5A-1BC079288AFD}" destId="{2941BA52-684D-46EA-A88F-1FA8287AA378}" srcOrd="0" destOrd="0" presId="urn:microsoft.com/office/officeart/2005/8/layout/chevron1"/>
    <dgm:cxn modelId="{2A8DFCAD-2333-4276-980F-38478F6772D4}" srcId="{919260E3-BF1F-4BD9-B0BA-D85586D5584E}" destId="{8821372A-DAAF-45EF-8F1D-9D5767728D02}" srcOrd="2" destOrd="0" parTransId="{6EF4E4BD-8E3C-418F-A96B-565EB862A4B2}" sibTransId="{287D5355-B60B-4546-9DAD-35DEE6187ED7}"/>
    <dgm:cxn modelId="{E5964CD0-539A-4FDD-83CF-35B04A5F8A47}" srcId="{919260E3-BF1F-4BD9-B0BA-D85586D5584E}" destId="{395B11AC-A7F2-4D72-9CB7-0447E8571C49}" srcOrd="1" destOrd="0" parTransId="{A227602B-0AA8-4D50-B2E7-7F19E1473007}" sibTransId="{EB4E1DB9-C661-4B33-97F0-A080F58D62B3}"/>
    <dgm:cxn modelId="{2A28941E-74DA-495B-AE2D-5C9123623444}" type="presOf" srcId="{919260E3-BF1F-4BD9-B0BA-D85586D5584E}" destId="{EF629C9E-6338-4B54-8570-4D68ED1E31EA}" srcOrd="0" destOrd="0" presId="urn:microsoft.com/office/officeart/2005/8/layout/chevron1"/>
    <dgm:cxn modelId="{649C6542-C3F5-4E21-85E4-281F2F195BB0}" type="presOf" srcId="{395B11AC-A7F2-4D72-9CB7-0447E8571C49}" destId="{34A0CFFC-413A-428C-A852-73FE3BEF863A}" srcOrd="0" destOrd="0" presId="urn:microsoft.com/office/officeart/2005/8/layout/chevron1"/>
    <dgm:cxn modelId="{74F17005-55BF-4207-8E03-3AF997F310B5}" type="presOf" srcId="{D49B7134-B8B7-400A-B89F-CF191976174C}" destId="{6A202DFD-D5D6-464D-A1DE-352CC556FD79}" srcOrd="0" destOrd="0" presId="urn:microsoft.com/office/officeart/2005/8/layout/chevron1"/>
    <dgm:cxn modelId="{FED91B2F-4BE8-4388-9B4C-1E761A970EDD}" srcId="{8821372A-DAAF-45EF-8F1D-9D5767728D02}" destId="{29586FAB-8DB6-4AD1-BB2C-1E6BBE9925EE}" srcOrd="1" destOrd="0" parTransId="{3EA4C219-B204-4911-9709-A1D74A7BA2E7}" sibTransId="{ED166884-33EF-41FC-A2E9-2C3F324E141D}"/>
    <dgm:cxn modelId="{0105ECEC-B5F9-455D-B285-E7959774616B}" type="presOf" srcId="{9CB4D262-2D57-411F-B417-936A1D21E8A6}" destId="{6A202DFD-D5D6-464D-A1DE-352CC556FD79}" srcOrd="0" destOrd="2" presId="urn:microsoft.com/office/officeart/2005/8/layout/chevron1"/>
    <dgm:cxn modelId="{6FF0B747-0098-4AD5-B5FE-958069B2C0CC}" srcId="{8821372A-DAAF-45EF-8F1D-9D5767728D02}" destId="{10F715C5-D209-40A8-9206-A787A50D1738}" srcOrd="2" destOrd="0" parTransId="{7E490A6D-C188-489B-A35B-FBD6E104CD05}" sibTransId="{490EFF92-C4F7-46E8-95D7-6E3DC88714E1}"/>
    <dgm:cxn modelId="{76F6758F-FEBD-4E59-9802-AAE730615C9C}" type="presOf" srcId="{8821372A-DAAF-45EF-8F1D-9D5767728D02}" destId="{79319B04-557C-42AD-87CB-65DA95FDCF81}" srcOrd="0" destOrd="0" presId="urn:microsoft.com/office/officeart/2005/8/layout/chevron1"/>
    <dgm:cxn modelId="{5BC2EB72-8743-4E35-B7E1-DEA053FC486C}" type="presOf" srcId="{8656009F-150D-43BE-99FD-3786A858AE99}" destId="{6A202DFD-D5D6-464D-A1DE-352CC556FD79}" srcOrd="0" destOrd="1" presId="urn:microsoft.com/office/officeart/2005/8/layout/chevron1"/>
    <dgm:cxn modelId="{59F02247-2E22-402D-B63B-2016124FDEED}" type="presOf" srcId="{29586FAB-8DB6-4AD1-BB2C-1E6BBE9925EE}" destId="{912E287B-78D9-4494-907C-C5062B277F27}" srcOrd="0" destOrd="1" presId="urn:microsoft.com/office/officeart/2005/8/layout/chevron1"/>
    <dgm:cxn modelId="{E7C7E805-598C-4D91-93F4-B6DA31E18F53}" srcId="{211E8EFF-F66C-431B-9E5A-1BC079288AFD}" destId="{D49B7134-B8B7-400A-B89F-CF191976174C}" srcOrd="0" destOrd="0" parTransId="{9259E911-4A6E-474B-9DD2-9467623BB42C}" sibTransId="{948BAD5F-70EA-42B9-9018-B848DBC1B26B}"/>
    <dgm:cxn modelId="{6CB0C7FD-4F65-40EA-907F-744ED34ECDE6}" srcId="{395B11AC-A7F2-4D72-9CB7-0447E8571C49}" destId="{04475320-E568-4774-ACF8-776FBC0948BC}" srcOrd="1" destOrd="0" parTransId="{1EEEDE5D-750C-41AB-AE81-9EE53FED74CE}" sibTransId="{E8C93004-AA1D-4FA8-A920-E2BD158B86CA}"/>
    <dgm:cxn modelId="{42E182E5-2D8E-4F67-AEC8-F71A5D980D2C}" srcId="{395B11AC-A7F2-4D72-9CB7-0447E8571C49}" destId="{07C078AC-27C2-454D-834A-86978D6276B7}" srcOrd="2" destOrd="0" parTransId="{41034694-D886-49E2-89ED-64C3EED288DB}" sibTransId="{1E80CEF6-38AA-4561-8578-8E10B193A7FD}"/>
    <dgm:cxn modelId="{61769E0F-4CB4-4A1E-BB67-90CFB65418D1}" type="presOf" srcId="{CF05FC3C-8036-49C4-AB76-1E416F34C98E}" destId="{912E287B-78D9-4494-907C-C5062B277F27}" srcOrd="0" destOrd="0" presId="urn:microsoft.com/office/officeart/2005/8/layout/chevron1"/>
    <dgm:cxn modelId="{456B0F42-B10F-4BBC-B342-3E9DF51454B8}" srcId="{211E8EFF-F66C-431B-9E5A-1BC079288AFD}" destId="{8656009F-150D-43BE-99FD-3786A858AE99}" srcOrd="1" destOrd="0" parTransId="{D8FD6867-0DC9-480A-AE64-1F1F81182386}" sibTransId="{7D921076-6D3C-4E10-ACF9-50772015B1DA}"/>
    <dgm:cxn modelId="{ED883780-9AD7-4365-B9EF-72CB27A0DC91}" srcId="{919260E3-BF1F-4BD9-B0BA-D85586D5584E}" destId="{211E8EFF-F66C-431B-9E5A-1BC079288AFD}" srcOrd="0" destOrd="0" parTransId="{407DE25A-2286-456B-8B2C-23CA998BB6FC}" sibTransId="{A0866D1D-7AED-43DE-BB97-D75705984010}"/>
    <dgm:cxn modelId="{67059C0D-E9D5-494F-92FF-A869083CD797}" type="presParOf" srcId="{EF629C9E-6338-4B54-8570-4D68ED1E31EA}" destId="{840BC539-E273-4DD1-9580-FCA8100CEFA5}" srcOrd="0" destOrd="0" presId="urn:microsoft.com/office/officeart/2005/8/layout/chevron1"/>
    <dgm:cxn modelId="{3E2BE826-B967-4CC3-81FB-90FDE6230BFC}" type="presParOf" srcId="{840BC539-E273-4DD1-9580-FCA8100CEFA5}" destId="{2941BA52-684D-46EA-A88F-1FA8287AA378}" srcOrd="0" destOrd="0" presId="urn:microsoft.com/office/officeart/2005/8/layout/chevron1"/>
    <dgm:cxn modelId="{1769A54B-4E36-4B47-801D-D3238BA7002C}" type="presParOf" srcId="{840BC539-E273-4DD1-9580-FCA8100CEFA5}" destId="{6A202DFD-D5D6-464D-A1DE-352CC556FD79}" srcOrd="1" destOrd="0" presId="urn:microsoft.com/office/officeart/2005/8/layout/chevron1"/>
    <dgm:cxn modelId="{970B8687-7745-4B86-8C29-DAD16866C054}" type="presParOf" srcId="{EF629C9E-6338-4B54-8570-4D68ED1E31EA}" destId="{3353614C-3468-4691-AE9A-35AFD16F8A01}" srcOrd="1" destOrd="0" presId="urn:microsoft.com/office/officeart/2005/8/layout/chevron1"/>
    <dgm:cxn modelId="{3887EED5-361F-4B44-BC62-4930D76169EB}" type="presParOf" srcId="{EF629C9E-6338-4B54-8570-4D68ED1E31EA}" destId="{1E417753-F2E3-479D-927A-8146DBD3D8E1}" srcOrd="2" destOrd="0" presId="urn:microsoft.com/office/officeart/2005/8/layout/chevron1"/>
    <dgm:cxn modelId="{6726A736-A7AB-4054-B387-E4ECB2097948}" type="presParOf" srcId="{1E417753-F2E3-479D-927A-8146DBD3D8E1}" destId="{34A0CFFC-413A-428C-A852-73FE3BEF863A}" srcOrd="0" destOrd="0" presId="urn:microsoft.com/office/officeart/2005/8/layout/chevron1"/>
    <dgm:cxn modelId="{474F70B6-72D0-41DE-BCF9-4F622C9E546B}" type="presParOf" srcId="{1E417753-F2E3-479D-927A-8146DBD3D8E1}" destId="{44AB5E96-1E2E-434C-8A04-527C0D041894}" srcOrd="1" destOrd="0" presId="urn:microsoft.com/office/officeart/2005/8/layout/chevron1"/>
    <dgm:cxn modelId="{00D735AC-F217-4475-9096-9181042E14A8}" type="presParOf" srcId="{EF629C9E-6338-4B54-8570-4D68ED1E31EA}" destId="{70016E15-901E-42DD-8B23-AC97B9460941}" srcOrd="3" destOrd="0" presId="urn:microsoft.com/office/officeart/2005/8/layout/chevron1"/>
    <dgm:cxn modelId="{F3404420-1D28-4B78-A064-245E1904925B}" type="presParOf" srcId="{EF629C9E-6338-4B54-8570-4D68ED1E31EA}" destId="{AE04A551-B69A-4D48-8BC8-D9F23F7B782F}" srcOrd="4" destOrd="0" presId="urn:microsoft.com/office/officeart/2005/8/layout/chevron1"/>
    <dgm:cxn modelId="{14DD27E0-6163-4933-8A39-FE92070C7F74}" type="presParOf" srcId="{AE04A551-B69A-4D48-8BC8-D9F23F7B782F}" destId="{79319B04-557C-42AD-87CB-65DA95FDCF81}" srcOrd="0" destOrd="0" presId="urn:microsoft.com/office/officeart/2005/8/layout/chevron1"/>
    <dgm:cxn modelId="{50926A5A-4A50-4FB2-BA2C-BF646C2CB104}" type="presParOf" srcId="{AE04A551-B69A-4D48-8BC8-D9F23F7B782F}" destId="{912E287B-78D9-4494-907C-C5062B277F27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D48135-84A7-4669-8AA5-DB5FF1F65C2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9AD063-E22F-41ED-833A-D108689E408C}">
      <dgm:prSet phldrT="[Text]" custT="1"/>
      <dgm:spPr/>
      <dgm:t>
        <a:bodyPr/>
        <a:lstStyle/>
        <a:p>
          <a:r>
            <a:rPr lang="en-CA" sz="3000" b="1" dirty="0" smtClean="0">
              <a:solidFill>
                <a:schemeClr val="tx1"/>
              </a:solidFill>
            </a:rPr>
            <a:t>Bulk Polymer Properties</a:t>
          </a:r>
          <a:endParaRPr lang="en-US" sz="3000" b="1" dirty="0">
            <a:solidFill>
              <a:schemeClr val="tx1"/>
            </a:solidFill>
          </a:endParaRPr>
        </a:p>
      </dgm:t>
    </dgm:pt>
    <dgm:pt modelId="{2896710C-CFCD-42D2-A6F2-6A51687DA050}" type="parTrans" cxnId="{376ABD40-795F-42C8-A1A7-AB9E07A73A08}">
      <dgm:prSet/>
      <dgm:spPr/>
      <dgm:t>
        <a:bodyPr/>
        <a:lstStyle/>
        <a:p>
          <a:endParaRPr lang="en-US"/>
        </a:p>
      </dgm:t>
    </dgm:pt>
    <dgm:pt modelId="{B2222389-BA46-47E1-938C-1D32BDA0E7CE}" type="sibTrans" cxnId="{376ABD40-795F-42C8-A1A7-AB9E07A73A08}">
      <dgm:prSet/>
      <dgm:spPr/>
      <dgm:t>
        <a:bodyPr/>
        <a:lstStyle/>
        <a:p>
          <a:endParaRPr lang="en-US"/>
        </a:p>
      </dgm:t>
    </dgm:pt>
    <dgm:pt modelId="{24B2AD08-3280-4C9E-81CA-BE1972353B3F}">
      <dgm:prSet phldrT="[Text]"/>
      <dgm:spPr/>
      <dgm:t>
        <a:bodyPr/>
        <a:lstStyle/>
        <a:p>
          <a:r>
            <a:rPr lang="en-CA" dirty="0" smtClean="0"/>
            <a:t>Depend on sensor type</a:t>
          </a:r>
          <a:endParaRPr lang="en-US" dirty="0"/>
        </a:p>
      </dgm:t>
    </dgm:pt>
    <dgm:pt modelId="{8936E74D-4969-408F-9325-D27969F05DB1}" type="parTrans" cxnId="{A98EC764-51C7-4E6C-8CE4-B0B51D433047}">
      <dgm:prSet/>
      <dgm:spPr/>
      <dgm:t>
        <a:bodyPr/>
        <a:lstStyle/>
        <a:p>
          <a:endParaRPr lang="en-US"/>
        </a:p>
      </dgm:t>
    </dgm:pt>
    <dgm:pt modelId="{994A42A8-106E-4D13-815C-1936A7EEF5E4}" type="sibTrans" cxnId="{A98EC764-51C7-4E6C-8CE4-B0B51D433047}">
      <dgm:prSet/>
      <dgm:spPr/>
      <dgm:t>
        <a:bodyPr/>
        <a:lstStyle/>
        <a:p>
          <a:endParaRPr lang="en-US"/>
        </a:p>
      </dgm:t>
    </dgm:pt>
    <dgm:pt modelId="{2577E929-09F3-4B79-8B60-A2B727C0BF7B}">
      <dgm:prSet phldrT="[Text]"/>
      <dgm:spPr/>
      <dgm:t>
        <a:bodyPr/>
        <a:lstStyle/>
        <a:p>
          <a:r>
            <a:rPr lang="en-CA" dirty="0" smtClean="0"/>
            <a:t>Glass transition temperature</a:t>
          </a:r>
          <a:endParaRPr lang="en-US" dirty="0"/>
        </a:p>
      </dgm:t>
    </dgm:pt>
    <dgm:pt modelId="{9A555159-1ECA-41F2-8A61-E9C0F77E5201}" type="parTrans" cxnId="{F2DFE507-C969-48D6-AD60-54409DE6FF18}">
      <dgm:prSet/>
      <dgm:spPr/>
      <dgm:t>
        <a:bodyPr/>
        <a:lstStyle/>
        <a:p>
          <a:endParaRPr lang="en-US"/>
        </a:p>
      </dgm:t>
    </dgm:pt>
    <dgm:pt modelId="{9054CE66-B07D-47F8-8800-1EDCF8C88565}" type="sibTrans" cxnId="{F2DFE507-C969-48D6-AD60-54409DE6FF18}">
      <dgm:prSet/>
      <dgm:spPr/>
      <dgm:t>
        <a:bodyPr/>
        <a:lstStyle/>
        <a:p>
          <a:endParaRPr lang="en-US"/>
        </a:p>
      </dgm:t>
    </dgm:pt>
    <dgm:pt modelId="{B62296A3-57C1-4C96-A741-115AD638F366}">
      <dgm:prSet phldrT="[Text]" custT="1"/>
      <dgm:spPr/>
      <dgm:t>
        <a:bodyPr/>
        <a:lstStyle/>
        <a:p>
          <a:r>
            <a:rPr lang="en-CA" sz="3000" b="1" dirty="0" smtClean="0">
              <a:solidFill>
                <a:schemeClr val="tx1"/>
              </a:solidFill>
            </a:rPr>
            <a:t>Application-Specific Properties</a:t>
          </a:r>
          <a:endParaRPr lang="en-US" sz="3000" b="1" dirty="0">
            <a:solidFill>
              <a:schemeClr val="tx1"/>
            </a:solidFill>
          </a:endParaRPr>
        </a:p>
      </dgm:t>
    </dgm:pt>
    <dgm:pt modelId="{6C26170F-04F2-43CC-8568-BC5E015BF41B}" type="parTrans" cxnId="{08C99F03-E67E-40A3-8054-1735DA5B404B}">
      <dgm:prSet/>
      <dgm:spPr/>
      <dgm:t>
        <a:bodyPr/>
        <a:lstStyle/>
        <a:p>
          <a:endParaRPr lang="en-US"/>
        </a:p>
      </dgm:t>
    </dgm:pt>
    <dgm:pt modelId="{28A4EE48-656C-4B2F-9571-3FDE4633DFA8}" type="sibTrans" cxnId="{08C99F03-E67E-40A3-8054-1735DA5B404B}">
      <dgm:prSet/>
      <dgm:spPr/>
      <dgm:t>
        <a:bodyPr/>
        <a:lstStyle/>
        <a:p>
          <a:endParaRPr lang="en-US"/>
        </a:p>
      </dgm:t>
    </dgm:pt>
    <dgm:pt modelId="{2E2C5A57-51A5-428D-9DC0-21EC680F283F}">
      <dgm:prSet phldrT="[Text]"/>
      <dgm:spPr/>
      <dgm:t>
        <a:bodyPr/>
        <a:lstStyle/>
        <a:p>
          <a:r>
            <a:rPr lang="en-CA" dirty="0" smtClean="0"/>
            <a:t>Sensitivity</a:t>
          </a:r>
          <a:endParaRPr lang="en-US" dirty="0"/>
        </a:p>
      </dgm:t>
    </dgm:pt>
    <dgm:pt modelId="{DF514387-ABA7-41B9-AD37-9E2FF1640C47}" type="parTrans" cxnId="{DF6B99E6-E87A-401B-8F50-E2D59FBFAE75}">
      <dgm:prSet/>
      <dgm:spPr/>
      <dgm:t>
        <a:bodyPr/>
        <a:lstStyle/>
        <a:p>
          <a:endParaRPr lang="en-US"/>
        </a:p>
      </dgm:t>
    </dgm:pt>
    <dgm:pt modelId="{0B67B70A-3111-4022-BAD0-5F5076AFE5FA}" type="sibTrans" cxnId="{DF6B99E6-E87A-401B-8F50-E2D59FBFAE75}">
      <dgm:prSet/>
      <dgm:spPr/>
      <dgm:t>
        <a:bodyPr/>
        <a:lstStyle/>
        <a:p>
          <a:endParaRPr lang="en-US"/>
        </a:p>
      </dgm:t>
    </dgm:pt>
    <dgm:pt modelId="{1624C799-38F0-46A6-B443-ADE7909ABF07}">
      <dgm:prSet phldrT="[Text]"/>
      <dgm:spPr/>
      <dgm:t>
        <a:bodyPr/>
        <a:lstStyle/>
        <a:p>
          <a:r>
            <a:rPr lang="en-CA" dirty="0" smtClean="0"/>
            <a:t>Selectivity</a:t>
          </a:r>
          <a:endParaRPr lang="en-US" dirty="0"/>
        </a:p>
      </dgm:t>
    </dgm:pt>
    <dgm:pt modelId="{A25105F5-E898-46EF-BBBD-49710B51895C}" type="parTrans" cxnId="{BF92E5B3-BCC7-4289-B52A-849CEF4B8E28}">
      <dgm:prSet/>
      <dgm:spPr/>
      <dgm:t>
        <a:bodyPr/>
        <a:lstStyle/>
        <a:p>
          <a:endParaRPr lang="en-US"/>
        </a:p>
      </dgm:t>
    </dgm:pt>
    <dgm:pt modelId="{C6D8C614-B766-45BE-AAC2-93F2F8D79C7E}" type="sibTrans" cxnId="{BF92E5B3-BCC7-4289-B52A-849CEF4B8E28}">
      <dgm:prSet/>
      <dgm:spPr/>
      <dgm:t>
        <a:bodyPr/>
        <a:lstStyle/>
        <a:p>
          <a:endParaRPr lang="en-US"/>
        </a:p>
      </dgm:t>
    </dgm:pt>
    <dgm:pt modelId="{94C5D187-9088-4354-9F2F-4C909A81C575}">
      <dgm:prSet phldrT="[Text]"/>
      <dgm:spPr/>
      <dgm:t>
        <a:bodyPr/>
        <a:lstStyle/>
        <a:p>
          <a:r>
            <a:rPr lang="en-CA" dirty="0" smtClean="0"/>
            <a:t>Physical structure</a:t>
          </a:r>
          <a:endParaRPr lang="en-US" dirty="0"/>
        </a:p>
      </dgm:t>
    </dgm:pt>
    <dgm:pt modelId="{16E3D11F-012F-4930-B85F-A13463B5C11D}" type="parTrans" cxnId="{9B3D7D98-D728-4CAB-8859-4E98966D461D}">
      <dgm:prSet/>
      <dgm:spPr/>
      <dgm:t>
        <a:bodyPr/>
        <a:lstStyle/>
        <a:p>
          <a:endParaRPr lang="en-US"/>
        </a:p>
      </dgm:t>
    </dgm:pt>
    <dgm:pt modelId="{4EF63CB4-64BF-4E9A-BB41-E0ADC3FF212A}" type="sibTrans" cxnId="{9B3D7D98-D728-4CAB-8859-4E98966D461D}">
      <dgm:prSet/>
      <dgm:spPr/>
      <dgm:t>
        <a:bodyPr/>
        <a:lstStyle/>
        <a:p>
          <a:endParaRPr lang="en-US"/>
        </a:p>
      </dgm:t>
    </dgm:pt>
    <dgm:pt modelId="{D665E085-591F-4785-A449-2B014EE3B8A7}">
      <dgm:prSet phldrT="[Text]"/>
      <dgm:spPr/>
      <dgm:t>
        <a:bodyPr/>
        <a:lstStyle/>
        <a:p>
          <a:r>
            <a:rPr lang="en-CA" dirty="0" smtClean="0"/>
            <a:t>Affinity towards target analyte(s)</a:t>
          </a:r>
          <a:endParaRPr lang="en-US" dirty="0"/>
        </a:p>
      </dgm:t>
    </dgm:pt>
    <dgm:pt modelId="{037B7296-AE0C-46E3-9977-90488F1CA0F0}" type="parTrans" cxnId="{87F11388-7D7E-4C7E-A4C5-9A589502C944}">
      <dgm:prSet/>
      <dgm:spPr/>
      <dgm:t>
        <a:bodyPr/>
        <a:lstStyle/>
        <a:p>
          <a:endParaRPr lang="en-US"/>
        </a:p>
      </dgm:t>
    </dgm:pt>
    <dgm:pt modelId="{FB915FEA-6BF8-4C23-BBCC-9E6E6E8373AC}" type="sibTrans" cxnId="{87F11388-7D7E-4C7E-A4C5-9A589502C944}">
      <dgm:prSet/>
      <dgm:spPr/>
      <dgm:t>
        <a:bodyPr/>
        <a:lstStyle/>
        <a:p>
          <a:endParaRPr lang="en-US"/>
        </a:p>
      </dgm:t>
    </dgm:pt>
    <dgm:pt modelId="{C49BC49D-024A-484A-8CC5-20BC12058615}">
      <dgm:prSet phldrT="[Text]"/>
      <dgm:spPr/>
      <dgm:t>
        <a:bodyPr/>
        <a:lstStyle/>
        <a:p>
          <a:r>
            <a:rPr lang="en-CA" dirty="0" smtClean="0"/>
            <a:t>Other (e.g. stability)</a:t>
          </a:r>
          <a:endParaRPr lang="en-US" dirty="0"/>
        </a:p>
      </dgm:t>
    </dgm:pt>
    <dgm:pt modelId="{98C93F6D-55EE-4411-A356-17C4207E11EE}" type="sibTrans" cxnId="{349F29AB-809E-4FCA-AE9F-9C7519DFBAEB}">
      <dgm:prSet/>
      <dgm:spPr/>
      <dgm:t>
        <a:bodyPr/>
        <a:lstStyle/>
        <a:p>
          <a:endParaRPr lang="en-US"/>
        </a:p>
      </dgm:t>
    </dgm:pt>
    <dgm:pt modelId="{BB7DC8D5-FD21-4989-9F25-D9F539987FA0}" type="parTrans" cxnId="{349F29AB-809E-4FCA-AE9F-9C7519DFBAEB}">
      <dgm:prSet/>
      <dgm:spPr/>
      <dgm:t>
        <a:bodyPr/>
        <a:lstStyle/>
        <a:p>
          <a:endParaRPr lang="en-US"/>
        </a:p>
      </dgm:t>
    </dgm:pt>
    <dgm:pt modelId="{2B9716D4-C28A-4977-812F-25DB86B35703}" type="pres">
      <dgm:prSet presAssocID="{5ED48135-84A7-4669-8AA5-DB5FF1F65C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FE4D21-8259-44C3-918A-B8DF8DCF32C2}" type="pres">
      <dgm:prSet presAssocID="{D69AD063-E22F-41ED-833A-D108689E408C}" presName="composite" presStyleCnt="0"/>
      <dgm:spPr/>
    </dgm:pt>
    <dgm:pt modelId="{1BF85FC2-D1D4-4B29-85AB-9CCA8C64843A}" type="pres">
      <dgm:prSet presAssocID="{D69AD063-E22F-41ED-833A-D108689E408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246E4-1F9E-41F2-9E27-E557415170C3}" type="pres">
      <dgm:prSet presAssocID="{D69AD063-E22F-41ED-833A-D108689E408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EA1A8-4288-400D-AB8A-B6C00F9433CC}" type="pres">
      <dgm:prSet presAssocID="{B2222389-BA46-47E1-938C-1D32BDA0E7CE}" presName="space" presStyleCnt="0"/>
      <dgm:spPr/>
    </dgm:pt>
    <dgm:pt modelId="{9E55CAA4-C7BE-4E69-B664-A226581EF2C0}" type="pres">
      <dgm:prSet presAssocID="{B62296A3-57C1-4C96-A741-115AD638F366}" presName="composite" presStyleCnt="0"/>
      <dgm:spPr/>
    </dgm:pt>
    <dgm:pt modelId="{05D63185-826D-4C0E-9313-2657E95DF087}" type="pres">
      <dgm:prSet presAssocID="{B62296A3-57C1-4C96-A741-115AD638F36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AA9E7-0C14-40B1-BBF5-3BBBF2180E4C}" type="pres">
      <dgm:prSet presAssocID="{B62296A3-57C1-4C96-A741-115AD638F36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4EDEF9-53F7-41D3-9C3D-4D4732AF80D9}" type="presOf" srcId="{1624C799-38F0-46A6-B443-ADE7909ABF07}" destId="{8B1AA9E7-0C14-40B1-BBF5-3BBBF2180E4C}" srcOrd="0" destOrd="1" presId="urn:microsoft.com/office/officeart/2005/8/layout/hList1"/>
    <dgm:cxn modelId="{07EE079A-80EA-4EAB-96CB-72D191E6ED16}" type="presOf" srcId="{2E2C5A57-51A5-428D-9DC0-21EC680F283F}" destId="{8B1AA9E7-0C14-40B1-BBF5-3BBBF2180E4C}" srcOrd="0" destOrd="0" presId="urn:microsoft.com/office/officeart/2005/8/layout/hList1"/>
    <dgm:cxn modelId="{349F29AB-809E-4FCA-AE9F-9C7519DFBAEB}" srcId="{B62296A3-57C1-4C96-A741-115AD638F366}" destId="{C49BC49D-024A-484A-8CC5-20BC12058615}" srcOrd="2" destOrd="0" parTransId="{BB7DC8D5-FD21-4989-9F25-D9F539987FA0}" sibTransId="{98C93F6D-55EE-4411-A356-17C4207E11EE}"/>
    <dgm:cxn modelId="{F2DFE507-C969-48D6-AD60-54409DE6FF18}" srcId="{D69AD063-E22F-41ED-833A-D108689E408C}" destId="{2577E929-09F3-4B79-8B60-A2B727C0BF7B}" srcOrd="1" destOrd="0" parTransId="{9A555159-1ECA-41F2-8A61-E9C0F77E5201}" sibTransId="{9054CE66-B07D-47F8-8800-1EDCF8C88565}"/>
    <dgm:cxn modelId="{376ABD40-795F-42C8-A1A7-AB9E07A73A08}" srcId="{5ED48135-84A7-4669-8AA5-DB5FF1F65C29}" destId="{D69AD063-E22F-41ED-833A-D108689E408C}" srcOrd="0" destOrd="0" parTransId="{2896710C-CFCD-42D2-A6F2-6A51687DA050}" sibTransId="{B2222389-BA46-47E1-938C-1D32BDA0E7CE}"/>
    <dgm:cxn modelId="{C927F014-B134-40AA-8379-9229307FD58B}" type="presOf" srcId="{C49BC49D-024A-484A-8CC5-20BC12058615}" destId="{8B1AA9E7-0C14-40B1-BBF5-3BBBF2180E4C}" srcOrd="0" destOrd="2" presId="urn:microsoft.com/office/officeart/2005/8/layout/hList1"/>
    <dgm:cxn modelId="{7F6FE7F0-2557-4FA5-86A9-492496E44B3B}" type="presOf" srcId="{B62296A3-57C1-4C96-A741-115AD638F366}" destId="{05D63185-826D-4C0E-9313-2657E95DF087}" srcOrd="0" destOrd="0" presId="urn:microsoft.com/office/officeart/2005/8/layout/hList1"/>
    <dgm:cxn modelId="{9B3D7D98-D728-4CAB-8859-4E98966D461D}" srcId="{D69AD063-E22F-41ED-833A-D108689E408C}" destId="{94C5D187-9088-4354-9F2F-4C909A81C575}" srcOrd="2" destOrd="0" parTransId="{16E3D11F-012F-4930-B85F-A13463B5C11D}" sibTransId="{4EF63CB4-64BF-4E9A-BB41-E0ADC3FF212A}"/>
    <dgm:cxn modelId="{BF92E5B3-BCC7-4289-B52A-849CEF4B8E28}" srcId="{B62296A3-57C1-4C96-A741-115AD638F366}" destId="{1624C799-38F0-46A6-B443-ADE7909ABF07}" srcOrd="1" destOrd="0" parTransId="{A25105F5-E898-46EF-BBBD-49710B51895C}" sibTransId="{C6D8C614-B766-45BE-AAC2-93F2F8D79C7E}"/>
    <dgm:cxn modelId="{87F11388-7D7E-4C7E-A4C5-9A589502C944}" srcId="{D69AD063-E22F-41ED-833A-D108689E408C}" destId="{D665E085-591F-4785-A449-2B014EE3B8A7}" srcOrd="3" destOrd="0" parTransId="{037B7296-AE0C-46E3-9977-90488F1CA0F0}" sibTransId="{FB915FEA-6BF8-4C23-BBCC-9E6E6E8373AC}"/>
    <dgm:cxn modelId="{C489232C-1D07-4ED7-9DF9-963B27224B64}" type="presOf" srcId="{24B2AD08-3280-4C9E-81CA-BE1972353B3F}" destId="{651246E4-1F9E-41F2-9E27-E557415170C3}" srcOrd="0" destOrd="0" presId="urn:microsoft.com/office/officeart/2005/8/layout/hList1"/>
    <dgm:cxn modelId="{DF6B99E6-E87A-401B-8F50-E2D59FBFAE75}" srcId="{B62296A3-57C1-4C96-A741-115AD638F366}" destId="{2E2C5A57-51A5-428D-9DC0-21EC680F283F}" srcOrd="0" destOrd="0" parTransId="{DF514387-ABA7-41B9-AD37-9E2FF1640C47}" sibTransId="{0B67B70A-3111-4022-BAD0-5F5076AFE5FA}"/>
    <dgm:cxn modelId="{C5E1E836-0F5C-4CDB-93CE-DD4A8714A44B}" type="presOf" srcId="{5ED48135-84A7-4669-8AA5-DB5FF1F65C29}" destId="{2B9716D4-C28A-4977-812F-25DB86B35703}" srcOrd="0" destOrd="0" presId="urn:microsoft.com/office/officeart/2005/8/layout/hList1"/>
    <dgm:cxn modelId="{3711DBF1-94C7-474E-9727-904786DD0D7F}" type="presOf" srcId="{D69AD063-E22F-41ED-833A-D108689E408C}" destId="{1BF85FC2-D1D4-4B29-85AB-9CCA8C64843A}" srcOrd="0" destOrd="0" presId="urn:microsoft.com/office/officeart/2005/8/layout/hList1"/>
    <dgm:cxn modelId="{A98EC764-51C7-4E6C-8CE4-B0B51D433047}" srcId="{D69AD063-E22F-41ED-833A-D108689E408C}" destId="{24B2AD08-3280-4C9E-81CA-BE1972353B3F}" srcOrd="0" destOrd="0" parTransId="{8936E74D-4969-408F-9325-D27969F05DB1}" sibTransId="{994A42A8-106E-4D13-815C-1936A7EEF5E4}"/>
    <dgm:cxn modelId="{842CB4F5-1C77-4369-9E03-FD385E2904A9}" type="presOf" srcId="{D665E085-591F-4785-A449-2B014EE3B8A7}" destId="{651246E4-1F9E-41F2-9E27-E557415170C3}" srcOrd="0" destOrd="3" presId="urn:microsoft.com/office/officeart/2005/8/layout/hList1"/>
    <dgm:cxn modelId="{08C99F03-E67E-40A3-8054-1735DA5B404B}" srcId="{5ED48135-84A7-4669-8AA5-DB5FF1F65C29}" destId="{B62296A3-57C1-4C96-A741-115AD638F366}" srcOrd="1" destOrd="0" parTransId="{6C26170F-04F2-43CC-8568-BC5E015BF41B}" sibTransId="{28A4EE48-656C-4B2F-9571-3FDE4633DFA8}"/>
    <dgm:cxn modelId="{8A251358-F52F-482F-BB50-ACEB27A5A2E2}" type="presOf" srcId="{2577E929-09F3-4B79-8B60-A2B727C0BF7B}" destId="{651246E4-1F9E-41F2-9E27-E557415170C3}" srcOrd="0" destOrd="1" presId="urn:microsoft.com/office/officeart/2005/8/layout/hList1"/>
    <dgm:cxn modelId="{3DCAE181-FB19-4D34-ADE5-65C54F42DD4E}" type="presOf" srcId="{94C5D187-9088-4354-9F2F-4C909A81C575}" destId="{651246E4-1F9E-41F2-9E27-E557415170C3}" srcOrd="0" destOrd="2" presId="urn:microsoft.com/office/officeart/2005/8/layout/hList1"/>
    <dgm:cxn modelId="{86DDACA0-683E-49BC-8C3F-6E1C1ED5F1BC}" type="presParOf" srcId="{2B9716D4-C28A-4977-812F-25DB86B35703}" destId="{82FE4D21-8259-44C3-918A-B8DF8DCF32C2}" srcOrd="0" destOrd="0" presId="urn:microsoft.com/office/officeart/2005/8/layout/hList1"/>
    <dgm:cxn modelId="{0D06BEDF-0122-48F0-8136-6668D53FFDD8}" type="presParOf" srcId="{82FE4D21-8259-44C3-918A-B8DF8DCF32C2}" destId="{1BF85FC2-D1D4-4B29-85AB-9CCA8C64843A}" srcOrd="0" destOrd="0" presId="urn:microsoft.com/office/officeart/2005/8/layout/hList1"/>
    <dgm:cxn modelId="{42C41367-B19C-40CB-975C-1D7208B4383A}" type="presParOf" srcId="{82FE4D21-8259-44C3-918A-B8DF8DCF32C2}" destId="{651246E4-1F9E-41F2-9E27-E557415170C3}" srcOrd="1" destOrd="0" presId="urn:microsoft.com/office/officeart/2005/8/layout/hList1"/>
    <dgm:cxn modelId="{4F65AA24-700B-4D25-AB35-ABBAA08DF87E}" type="presParOf" srcId="{2B9716D4-C28A-4977-812F-25DB86B35703}" destId="{DCDEA1A8-4288-400D-AB8A-B6C00F9433CC}" srcOrd="1" destOrd="0" presId="urn:microsoft.com/office/officeart/2005/8/layout/hList1"/>
    <dgm:cxn modelId="{FAF54DBC-7546-40E3-9825-54673004FFC9}" type="presParOf" srcId="{2B9716D4-C28A-4977-812F-25DB86B35703}" destId="{9E55CAA4-C7BE-4E69-B664-A226581EF2C0}" srcOrd="2" destOrd="0" presId="urn:microsoft.com/office/officeart/2005/8/layout/hList1"/>
    <dgm:cxn modelId="{59D83271-5195-48EE-82E5-627AD507FE00}" type="presParOf" srcId="{9E55CAA4-C7BE-4E69-B664-A226581EF2C0}" destId="{05D63185-826D-4C0E-9313-2657E95DF087}" srcOrd="0" destOrd="0" presId="urn:microsoft.com/office/officeart/2005/8/layout/hList1"/>
    <dgm:cxn modelId="{3ADC2439-3593-4780-9890-0C5A2C6D5D56}" type="presParOf" srcId="{9E55CAA4-C7BE-4E69-B664-A226581EF2C0}" destId="{8B1AA9E7-0C14-40B1-BBF5-3BBBF2180E4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1BA52-684D-46EA-A88F-1FA8287AA378}">
      <dsp:nvSpPr>
        <dsp:cNvPr id="0" name=""/>
        <dsp:cNvSpPr/>
      </dsp:nvSpPr>
      <dsp:spPr>
        <a:xfrm>
          <a:off x="70811" y="220617"/>
          <a:ext cx="2925901" cy="117036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100" kern="1200" dirty="0" smtClean="0"/>
            <a:t>Sensing Material</a:t>
          </a:r>
          <a:endParaRPr lang="en-US" sz="3100" kern="1200" dirty="0"/>
        </a:p>
      </dsp:txBody>
      <dsp:txXfrm>
        <a:off x="655991" y="220617"/>
        <a:ext cx="1755541" cy="1170360"/>
      </dsp:txXfrm>
    </dsp:sp>
    <dsp:sp modelId="{6A202DFD-D5D6-464D-A1DE-352CC556FD79}">
      <dsp:nvSpPr>
        <dsp:cNvPr id="0" name=""/>
        <dsp:cNvSpPr/>
      </dsp:nvSpPr>
      <dsp:spPr>
        <a:xfrm>
          <a:off x="4580" y="1537273"/>
          <a:ext cx="2473182" cy="2306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600" kern="1200" dirty="0" smtClean="0"/>
            <a:t>Conductive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600" kern="1200" dirty="0" smtClean="0"/>
            <a:t>Non-Conductive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600" kern="1200" dirty="0" smtClean="0"/>
            <a:t>Lightweight</a:t>
          </a:r>
        </a:p>
      </dsp:txBody>
      <dsp:txXfrm>
        <a:off x="4580" y="1537273"/>
        <a:ext cx="2473182" cy="2306109"/>
      </dsp:txXfrm>
    </dsp:sp>
    <dsp:sp modelId="{34A0CFFC-413A-428C-A852-73FE3BEF863A}">
      <dsp:nvSpPr>
        <dsp:cNvPr id="0" name=""/>
        <dsp:cNvSpPr/>
      </dsp:nvSpPr>
      <dsp:spPr>
        <a:xfrm>
          <a:off x="2780712" y="220617"/>
          <a:ext cx="2925901" cy="117036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100" kern="1200" dirty="0" smtClean="0"/>
            <a:t>Material Response</a:t>
          </a:r>
          <a:endParaRPr lang="en-US" sz="3100" kern="1200" dirty="0"/>
        </a:p>
      </dsp:txBody>
      <dsp:txXfrm>
        <a:off x="3365892" y="220617"/>
        <a:ext cx="1755541" cy="1170360"/>
      </dsp:txXfrm>
    </dsp:sp>
    <dsp:sp modelId="{44AB5E96-1E2E-434C-8A04-527C0D041894}">
      <dsp:nvSpPr>
        <dsp:cNvPr id="0" name=""/>
        <dsp:cNvSpPr/>
      </dsp:nvSpPr>
      <dsp:spPr>
        <a:xfrm>
          <a:off x="2780712" y="1537273"/>
          <a:ext cx="2340721" cy="2306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600" kern="1200" dirty="0" smtClean="0"/>
            <a:t>Δ</a:t>
          </a:r>
          <a:r>
            <a:rPr lang="en-CA" sz="2600" kern="1200" dirty="0" smtClean="0"/>
            <a:t> Conductivity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600" kern="1200" dirty="0" smtClean="0"/>
            <a:t>Δ</a:t>
          </a:r>
          <a:r>
            <a:rPr lang="en-CA" sz="2600" kern="1200" dirty="0" smtClean="0"/>
            <a:t> Capacitance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600" kern="1200" dirty="0" smtClean="0"/>
            <a:t>Δ</a:t>
          </a:r>
          <a:r>
            <a:rPr lang="en-CA" sz="2600" kern="1200" dirty="0" smtClean="0"/>
            <a:t> Mass</a:t>
          </a:r>
          <a:endParaRPr lang="en-US" sz="2600" kern="1200" dirty="0"/>
        </a:p>
      </dsp:txBody>
      <dsp:txXfrm>
        <a:off x="2780712" y="1537273"/>
        <a:ext cx="2340721" cy="2306109"/>
      </dsp:txXfrm>
    </dsp:sp>
    <dsp:sp modelId="{79319B04-557C-42AD-87CB-65DA95FDCF81}">
      <dsp:nvSpPr>
        <dsp:cNvPr id="0" name=""/>
        <dsp:cNvSpPr/>
      </dsp:nvSpPr>
      <dsp:spPr>
        <a:xfrm>
          <a:off x="5509263" y="220617"/>
          <a:ext cx="2925901" cy="117036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100" kern="1200" dirty="0" smtClean="0"/>
            <a:t>Sensor Type</a:t>
          </a:r>
          <a:endParaRPr lang="en-US" sz="3100" kern="1200" dirty="0"/>
        </a:p>
      </dsp:txBody>
      <dsp:txXfrm>
        <a:off x="6094443" y="220617"/>
        <a:ext cx="1755541" cy="1170360"/>
      </dsp:txXfrm>
    </dsp:sp>
    <dsp:sp modelId="{912E287B-78D9-4494-907C-C5062B277F27}">
      <dsp:nvSpPr>
        <dsp:cNvPr id="0" name=""/>
        <dsp:cNvSpPr/>
      </dsp:nvSpPr>
      <dsp:spPr>
        <a:xfrm>
          <a:off x="5490614" y="1537273"/>
          <a:ext cx="2917849" cy="2306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600" kern="1200" dirty="0" smtClean="0"/>
            <a:t>Resistive Sensor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600" kern="1200" dirty="0" smtClean="0"/>
            <a:t>Capacitive Sensor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600" kern="1200" dirty="0" smtClean="0"/>
            <a:t>Mass-Based Sensor</a:t>
          </a:r>
          <a:endParaRPr lang="en-US" sz="2600" kern="1200" dirty="0"/>
        </a:p>
      </dsp:txBody>
      <dsp:txXfrm>
        <a:off x="5490614" y="1537273"/>
        <a:ext cx="2917849" cy="2306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85FC2-D1D4-4B29-85AB-9CCA8C64843A}">
      <dsp:nvSpPr>
        <dsp:cNvPr id="0" name=""/>
        <dsp:cNvSpPr/>
      </dsp:nvSpPr>
      <dsp:spPr>
        <a:xfrm>
          <a:off x="40" y="80512"/>
          <a:ext cx="3845569" cy="10866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000" b="1" kern="1200" dirty="0" smtClean="0">
              <a:solidFill>
                <a:schemeClr val="tx1"/>
              </a:solidFill>
            </a:rPr>
            <a:t>Bulk Polymer Properties</a:t>
          </a:r>
          <a:endParaRPr lang="en-US" sz="3000" b="1" kern="1200" dirty="0">
            <a:solidFill>
              <a:schemeClr val="tx1"/>
            </a:solidFill>
          </a:endParaRPr>
        </a:p>
      </dsp:txBody>
      <dsp:txXfrm>
        <a:off x="40" y="80512"/>
        <a:ext cx="3845569" cy="1086605"/>
      </dsp:txXfrm>
    </dsp:sp>
    <dsp:sp modelId="{651246E4-1F9E-41F2-9E27-E557415170C3}">
      <dsp:nvSpPr>
        <dsp:cNvPr id="0" name=""/>
        <dsp:cNvSpPr/>
      </dsp:nvSpPr>
      <dsp:spPr>
        <a:xfrm>
          <a:off x="40" y="1167117"/>
          <a:ext cx="3845569" cy="28163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700" kern="1200" dirty="0" smtClean="0"/>
            <a:t>Depend on sensor type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700" kern="1200" dirty="0" smtClean="0"/>
            <a:t>Glass transition temperature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700" kern="1200" dirty="0" smtClean="0"/>
            <a:t>Physical structure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700" kern="1200" dirty="0" smtClean="0"/>
            <a:t>Affinity towards target analyte(s)</a:t>
          </a:r>
          <a:endParaRPr lang="en-US" sz="2700" kern="1200" dirty="0"/>
        </a:p>
      </dsp:txBody>
      <dsp:txXfrm>
        <a:off x="40" y="1167117"/>
        <a:ext cx="3845569" cy="2816369"/>
      </dsp:txXfrm>
    </dsp:sp>
    <dsp:sp modelId="{05D63185-826D-4C0E-9313-2657E95DF087}">
      <dsp:nvSpPr>
        <dsp:cNvPr id="0" name=""/>
        <dsp:cNvSpPr/>
      </dsp:nvSpPr>
      <dsp:spPr>
        <a:xfrm>
          <a:off x="4383989" y="80512"/>
          <a:ext cx="3845569" cy="10866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000" b="1" kern="1200" dirty="0" smtClean="0">
              <a:solidFill>
                <a:schemeClr val="tx1"/>
              </a:solidFill>
            </a:rPr>
            <a:t>Application-Specific Properties</a:t>
          </a:r>
          <a:endParaRPr lang="en-US" sz="3000" b="1" kern="1200" dirty="0">
            <a:solidFill>
              <a:schemeClr val="tx1"/>
            </a:solidFill>
          </a:endParaRPr>
        </a:p>
      </dsp:txBody>
      <dsp:txXfrm>
        <a:off x="4383989" y="80512"/>
        <a:ext cx="3845569" cy="1086605"/>
      </dsp:txXfrm>
    </dsp:sp>
    <dsp:sp modelId="{8B1AA9E7-0C14-40B1-BBF5-3BBBF2180E4C}">
      <dsp:nvSpPr>
        <dsp:cNvPr id="0" name=""/>
        <dsp:cNvSpPr/>
      </dsp:nvSpPr>
      <dsp:spPr>
        <a:xfrm>
          <a:off x="4383989" y="1167117"/>
          <a:ext cx="3845569" cy="28163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700" kern="1200" dirty="0" smtClean="0"/>
            <a:t>Sensitivity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700" kern="1200" dirty="0" smtClean="0"/>
            <a:t>Selectivity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700" kern="1200" dirty="0" smtClean="0"/>
            <a:t>Other (e.g. stability)</a:t>
          </a:r>
          <a:endParaRPr lang="en-US" sz="2700" kern="1200" dirty="0"/>
        </a:p>
      </dsp:txBody>
      <dsp:txXfrm>
        <a:off x="4383989" y="1167117"/>
        <a:ext cx="3845569" cy="2816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F9A9B-E540-4168-A52A-7254E968BE50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B1745-467B-49F7-963D-1044EFD46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31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B1745-467B-49F7-963D-1044EFD46D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87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Separation is much improved when we eliminate </a:t>
            </a:r>
            <a:r>
              <a:rPr lang="en-CA" dirty="0" err="1" smtClean="0"/>
              <a:t>PoANI</a:t>
            </a:r>
            <a:r>
              <a:rPr lang="en-CA" dirty="0" smtClean="0"/>
              <a:t> as a sensing material.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“Sensor array” only requires </a:t>
            </a:r>
            <a:r>
              <a:rPr lang="en-CA" dirty="0" err="1" smtClean="0"/>
              <a:t>NiO</a:t>
            </a:r>
            <a:r>
              <a:rPr lang="en-CA" dirty="0" smtClean="0"/>
              <a:t> doped </a:t>
            </a:r>
            <a:r>
              <a:rPr lang="en-CA" dirty="0" err="1" smtClean="0"/>
              <a:t>PoANI</a:t>
            </a:r>
            <a:r>
              <a:rPr lang="en-CA" dirty="0" smtClean="0"/>
              <a:t> and </a:t>
            </a:r>
            <a:r>
              <a:rPr lang="en-CA" dirty="0" err="1" smtClean="0"/>
              <a:t>ZnO</a:t>
            </a:r>
            <a:r>
              <a:rPr lang="en-CA" dirty="0" smtClean="0"/>
              <a:t> doped </a:t>
            </a:r>
            <a:r>
              <a:rPr lang="en-CA" dirty="0" err="1" smtClean="0"/>
              <a:t>PoANI</a:t>
            </a:r>
            <a:r>
              <a:rPr lang="en-CA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B1745-467B-49F7-963D-1044EFD46D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51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B is still indistinguishable from gas mixtures, but M E and A are distinguishable.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B and mixtures containing B have similar projections (need to add a material to the array that is sensitive to B).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B1745-467B-49F7-963D-1044EFD46D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13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 smtClean="0"/>
              <a:t>Interior gas mixtures are still not distinguishable, but isolating individual gases is a step in the right direction; need to design materials that are highly sensitive and selective towards different gas analytes.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 smtClean="0"/>
              <a:t>P25DMA w 20% </a:t>
            </a:r>
            <a:r>
              <a:rPr lang="en-CA" dirty="0" err="1" smtClean="0"/>
              <a:t>NiO</a:t>
            </a:r>
            <a:r>
              <a:rPr lang="en-CA" dirty="0" smtClean="0"/>
              <a:t> (data from 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B1745-467B-49F7-963D-1044EFD46D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78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B1745-467B-49F7-963D-1044EFD46D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93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In the 4-gas mixture, benzene has better sorption than acetone. This indicates interactions between benzene and the other gases.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Interactions confound PCA results; makes sense that benzene (alone) cannot be “separated” from other benzene-containing gas mixtures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B1745-467B-49F7-963D-1044EFD46D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5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B1745-467B-49F7-963D-1044EFD46D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04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Sensing materials are the materials that interact with the target</a:t>
            </a:r>
            <a:r>
              <a:rPr lang="en-CA" baseline="0" dirty="0" smtClean="0"/>
              <a:t> analyte (adsorption or absorption occurs)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Sensors convert non-electrical inputs into an electrical output signal; certain sensor types require a specific material response, which in turn dictates material property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B1745-467B-49F7-963D-1044EFD46D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54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Linear parameter estimation techniques: incorrect parameter estimates and/or distorted error 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Poorly designed experiments: too few data points (chosen at random and not necessarily replicated)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Experimental difficulties: error is inherent in experimental work, especially for low conversion experiments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Inappropriate kinetic models: several different copolymerization models exist, and this one (the ICC or Mayo-Lewis model) is not always valid.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B1745-467B-49F7-963D-1044EFD46D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25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2 by 3 gives best separation, therefore we can use it to evaluate MEAB mixture (use 4 gas, 3 gas, 2 gas mixture data &amp; individual gas data)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B1745-467B-49F7-963D-1044EFD46D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625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As expected, B response is “confounded” with other gas mixtures.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However, M E  and A (individual gases) can be identified.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B1745-467B-49F7-963D-1044EFD46D9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80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B1745-467B-49F7-963D-1044EFD46D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457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 smtClean="0"/>
              <a:t>Interior gas mixtures are still not distinguishable, but isolating individual gases is a step in the right direction; need to design materials that are highly sensitive and selective towards different gas analytes.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 smtClean="0"/>
              <a:t>P25DMA w 20% </a:t>
            </a:r>
            <a:r>
              <a:rPr lang="en-CA" dirty="0" err="1" smtClean="0"/>
              <a:t>NiO</a:t>
            </a:r>
            <a:r>
              <a:rPr lang="en-CA" dirty="0" smtClean="0"/>
              <a:t> (data from 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B1745-467B-49F7-963D-1044EFD46D9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698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B1745-467B-49F7-963D-1044EFD46D9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63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C5BF9-05CC-4C26-B6EE-4E04B246F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11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B1745-467B-49F7-963D-1044EFD46D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42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This was the response of 4 gases for the </a:t>
            </a:r>
            <a:r>
              <a:rPr lang="en-CA" dirty="0" err="1" smtClean="0"/>
              <a:t>ZnO</a:t>
            </a:r>
            <a:r>
              <a:rPr lang="en-CA" dirty="0" smtClean="0"/>
              <a:t>-doped</a:t>
            </a:r>
            <a:r>
              <a:rPr lang="en-CA" baseline="0" dirty="0" smtClean="0"/>
              <a:t> </a:t>
            </a:r>
            <a:r>
              <a:rPr lang="en-CA" baseline="0" dirty="0" err="1" smtClean="0"/>
              <a:t>PoANI</a:t>
            </a:r>
            <a:r>
              <a:rPr lang="en-CA" baseline="0" dirty="0" smtClean="0"/>
              <a:t>.</a:t>
            </a: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1 vs. 2 gives best separation between gases (may be hard to distinguish E and A in 1 vs. 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We will choose to plot the projection of cases for Factors 1 &amp; 2 to create a “reference plot”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B1745-467B-49F7-963D-1044EFD46D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88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This can act as a reference plot; unknown gases fit into this “scheme”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Easy to distinguish between all 4 gases. However, since benzene is in the middle (likely due to low sorption on the sensing material), it may be harder to detect in gas mixtures.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B1745-467B-49F7-963D-1044EFD46D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51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This can act as a reference plot; unknown gases fit into this “scheme”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Easy to distinguish between all 4 gases. Benzene is not “central” anymore, which can theoretically improve distinction of gas mixtures.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B1745-467B-49F7-963D-1044EFD46D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18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Direct alignment no longer exists; interaction exists between gas analytes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Poor separation &amp; outlying PoANI_M (doesn’t align with other M projections);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Motivated to remove </a:t>
            </a:r>
            <a:r>
              <a:rPr lang="en-CA" dirty="0" err="1" smtClean="0"/>
              <a:t>PoANI</a:t>
            </a:r>
            <a:r>
              <a:rPr lang="en-CA" dirty="0" smtClean="0"/>
              <a:t> data and try again (using 2 sensing materials)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B1745-467B-49F7-963D-1044EFD46D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27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Direct alignment no longer exists; interaction exists between gas analytes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Poor separation &amp; outlying PoANI_M (doesn’t align with other M projections);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Motivated to remove </a:t>
            </a:r>
            <a:r>
              <a:rPr lang="en-CA" dirty="0" err="1" smtClean="0"/>
              <a:t>PoANI</a:t>
            </a:r>
            <a:r>
              <a:rPr lang="en-CA" dirty="0" smtClean="0"/>
              <a:t> data and try again (using 2 sensing materials)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B1745-467B-49F7-963D-1044EFD46D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4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535B7-8841-479E-AE8C-48B9EDA64D7D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3BB6-3317-479F-9681-D71B93AD1C6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5069-7FBE-4E15-8DD2-71A4E2A0AC4A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3BB6-3317-479F-9681-D71B93AD1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F10D-4E56-404B-A41B-ED995C84D0E7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3BB6-3317-479F-9681-D71B93AD1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B810-6A70-4595-A4B6-9511007177FE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3BB6-3317-479F-9681-D71B93AD1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05F8-C2B4-47E3-B89A-8822C3CA7357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3BB6-3317-479F-9681-D71B93AD1C6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B56B-1A0E-4CC3-860D-F70698FFE89D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3BB6-3317-479F-9681-D71B93AD1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4596-F1B0-4C1D-8344-CA07B646F22B}" type="datetime1">
              <a:rPr lang="en-US" smtClean="0"/>
              <a:t>8/8/2018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3BB6-3317-479F-9681-D71B93AD1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B326-6025-4B3F-9844-40C6CBFF9BC7}" type="datetime1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3BB6-3317-479F-9681-D71B93AD1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BE79-7B8B-432F-A3CC-CE984964CB54}" type="datetime1">
              <a:rPr lang="en-US" smtClean="0"/>
              <a:t>8/8/2018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3BB6-3317-479F-9681-D71B93AD1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4314-76FC-4634-89B8-3E0548EFE6AA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3BB6-3317-479F-9681-D71B93AD1C6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3E5B99E-B142-4F2D-B26B-3F63B5EC7AF5}" type="datetime1">
              <a:rPr lang="en-US" smtClean="0"/>
              <a:t>8/8/2018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53B3BB6-3317-479F-9681-D71B93AD1C6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241600E-3DF1-4B29-A4A0-D7D71D325537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53B3BB6-3317-479F-9681-D71B93AD1C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3848"/>
            <a:ext cx="8077200" cy="1673352"/>
          </a:xfrm>
        </p:spPr>
        <p:txBody>
          <a:bodyPr>
            <a:noAutofit/>
          </a:bodyPr>
          <a:lstStyle/>
          <a:p>
            <a:r>
              <a:rPr lang="en-CA" sz="3600" dirty="0" smtClean="0"/>
              <a:t>Principal Component Analysis Applied to Polymeric Sensing Materials</a:t>
            </a:r>
            <a:endParaRPr lang="en-US" sz="3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29200"/>
            <a:ext cx="8077200" cy="1499616"/>
          </a:xfrm>
        </p:spPr>
        <p:txBody>
          <a:bodyPr>
            <a:noAutofit/>
          </a:bodyPr>
          <a:lstStyle/>
          <a:p>
            <a:r>
              <a:rPr lang="en-CA" sz="1800" b="1" i="1" dirty="0" smtClean="0">
                <a:latin typeface="+mj-lt"/>
                <a:cs typeface="Arial" pitchFamily="34" charset="0"/>
              </a:rPr>
              <a:t>Department of Chemical Engineering</a:t>
            </a:r>
          </a:p>
          <a:p>
            <a:r>
              <a:rPr lang="en-US" sz="1800" b="1" i="1" dirty="0" smtClean="0">
                <a:latin typeface="+mj-lt"/>
                <a:cs typeface="Arial" pitchFamily="34" charset="0"/>
              </a:rPr>
              <a:t>Institute </a:t>
            </a:r>
            <a:r>
              <a:rPr lang="en-US" sz="1800" b="1" i="1" dirty="0">
                <a:latin typeface="+mj-lt"/>
                <a:cs typeface="Arial" pitchFamily="34" charset="0"/>
              </a:rPr>
              <a:t>for Polymer </a:t>
            </a:r>
            <a:r>
              <a:rPr lang="en-US" sz="1800" b="1" i="1" dirty="0" smtClean="0">
                <a:latin typeface="+mj-lt"/>
                <a:cs typeface="Arial" pitchFamily="34" charset="0"/>
              </a:rPr>
              <a:t>Research (IPR), University </a:t>
            </a:r>
            <a:r>
              <a:rPr lang="en-US" sz="1800" b="1" i="1" dirty="0">
                <a:latin typeface="+mj-lt"/>
                <a:cs typeface="Arial" pitchFamily="34" charset="0"/>
              </a:rPr>
              <a:t>of </a:t>
            </a:r>
            <a:r>
              <a:rPr lang="en-US" sz="1800" b="1" i="1" dirty="0" smtClean="0">
                <a:latin typeface="+mj-lt"/>
                <a:cs typeface="Arial" pitchFamily="34" charset="0"/>
              </a:rPr>
              <a:t>Waterloo</a:t>
            </a:r>
          </a:p>
          <a:p>
            <a:r>
              <a:rPr lang="en-US" sz="1800" b="1" i="1" dirty="0">
                <a:latin typeface="+mj-lt"/>
                <a:cs typeface="Arial" pitchFamily="34" charset="0"/>
              </a:rPr>
              <a:t>4</a:t>
            </a:r>
            <a:r>
              <a:rPr lang="en-US" sz="1800" b="1" i="1" dirty="0" smtClean="0">
                <a:latin typeface="+mj-lt"/>
                <a:cs typeface="Arial" pitchFamily="34" charset="0"/>
              </a:rPr>
              <a:t>0</a:t>
            </a:r>
            <a:r>
              <a:rPr lang="en-US" sz="1800" b="1" i="1" baseline="30000" dirty="0" smtClean="0">
                <a:latin typeface="+mj-lt"/>
                <a:cs typeface="Arial" pitchFamily="34" charset="0"/>
              </a:rPr>
              <a:t>th</a:t>
            </a:r>
            <a:r>
              <a:rPr lang="en-US" sz="1800" b="1" i="1" dirty="0" smtClean="0">
                <a:latin typeface="+mj-lt"/>
                <a:cs typeface="Arial" pitchFamily="34" charset="0"/>
              </a:rPr>
              <a:t>  Annual Symposium on Polymer Science/Engineering</a:t>
            </a:r>
          </a:p>
          <a:p>
            <a:r>
              <a:rPr lang="en-US" sz="1800" b="1" i="1" dirty="0" smtClean="0">
                <a:latin typeface="+mj-lt"/>
                <a:cs typeface="Arial" pitchFamily="34" charset="0"/>
              </a:rPr>
              <a:t>Wednesday, May 9</a:t>
            </a:r>
            <a:r>
              <a:rPr lang="en-US" sz="1800" b="1" i="1" baseline="30000" dirty="0" smtClean="0">
                <a:latin typeface="+mj-lt"/>
                <a:cs typeface="Arial" pitchFamily="34" charset="0"/>
              </a:rPr>
              <a:t>th</a:t>
            </a:r>
            <a:r>
              <a:rPr lang="en-US" sz="1800" b="1" i="1" dirty="0" smtClean="0">
                <a:latin typeface="+mj-lt"/>
                <a:cs typeface="Arial" pitchFamily="34" charset="0"/>
              </a:rPr>
              <a:t>, 2018</a:t>
            </a:r>
            <a:endParaRPr lang="en-US" sz="1800" b="1" i="1" dirty="0">
              <a:latin typeface="+mj-lt"/>
              <a:cs typeface="Arial" pitchFamily="34" charset="0"/>
            </a:endParaRPr>
          </a:p>
        </p:txBody>
      </p:sp>
      <p:pic>
        <p:nvPicPr>
          <p:cNvPr id="4" name="Picture 2" descr="http://www.bulletin.uwaterloo.ca/images/2009/0724UWlogoceremon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676400" cy="16764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06680"/>
            <a:ext cx="335280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5800" y="4095690"/>
            <a:ext cx="80772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300" b="1" dirty="0"/>
              <a:t>Alison J. </a:t>
            </a:r>
            <a:r>
              <a:rPr lang="en-CA" sz="2300" b="1" dirty="0" smtClean="0"/>
              <a:t>Scott and </a:t>
            </a:r>
            <a:r>
              <a:rPr lang="en-CA" sz="2300" b="1" dirty="0"/>
              <a:t>Alexander Penlidis</a:t>
            </a:r>
            <a:endParaRPr lang="en-CA" sz="2300" b="1" baseline="30000" dirty="0"/>
          </a:p>
        </p:txBody>
      </p:sp>
    </p:spTree>
    <p:extLst>
      <p:ext uri="{BB962C8B-B14F-4D97-AF65-F5344CB8AC3E}">
        <p14:creationId xmlns:p14="http://schemas.microsoft.com/office/powerpoint/2010/main" val="173148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 Individual Gases; 1 Material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3ABA-77D8-4F3F-A45B-D11BAD17F57D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939" t="7614" r="18956"/>
          <a:stretch/>
        </p:blipFill>
        <p:spPr>
          <a:xfrm>
            <a:off x="0" y="2590800"/>
            <a:ext cx="4419600" cy="412463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1219200"/>
          </a:xfrm>
        </p:spPr>
        <p:txBody>
          <a:bodyPr>
            <a:noAutofit/>
          </a:bodyPr>
          <a:lstStyle/>
          <a:p>
            <a:r>
              <a:rPr lang="en-CA" b="1" u="sng" dirty="0" smtClean="0"/>
              <a:t>Scores:</a:t>
            </a:r>
            <a:r>
              <a:rPr lang="en-CA" dirty="0" smtClean="0"/>
              <a:t> easy distinction between all 4 gases (reference plot for unknown gases)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940" y="2590800"/>
            <a:ext cx="4518660" cy="36218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17806" y="5867400"/>
            <a:ext cx="3792794" cy="851297"/>
          </a:xfrm>
          <a:prstGeom prst="roundRect">
            <a:avLst/>
          </a:prstGeom>
          <a:solidFill>
            <a:srgbClr val="4472C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200" dirty="0" smtClean="0">
                <a:solidFill>
                  <a:schemeClr val="bg1"/>
                </a:solidFill>
              </a:rPr>
              <a:t>Benzene may be difficult to detect in gas mixtures…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8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 Individual Gases; Material Array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3ABA-77D8-4F3F-A45B-D11BAD17F57D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1219200"/>
          </a:xfrm>
        </p:spPr>
        <p:txBody>
          <a:bodyPr>
            <a:noAutofit/>
          </a:bodyPr>
          <a:lstStyle/>
          <a:p>
            <a:r>
              <a:rPr lang="en-CA" b="1" u="sng" dirty="0" smtClean="0"/>
              <a:t>Material Array:</a:t>
            </a:r>
            <a:r>
              <a:rPr lang="en-CA" dirty="0" smtClean="0"/>
              <a:t> </a:t>
            </a:r>
            <a:r>
              <a:rPr lang="en-CA" dirty="0"/>
              <a:t>combination of 3 </a:t>
            </a:r>
            <a:r>
              <a:rPr lang="en-CA" dirty="0" err="1"/>
              <a:t>PoANI</a:t>
            </a:r>
            <a:r>
              <a:rPr lang="en-CA" dirty="0"/>
              <a:t>-based sensing materials to improve separation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743200"/>
            <a:ext cx="4038600" cy="3275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390" t="7275" r="18569"/>
          <a:stretch/>
        </p:blipFill>
        <p:spPr>
          <a:xfrm>
            <a:off x="304800" y="2636519"/>
            <a:ext cx="438912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4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4-Gas Mixture; Material Array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3ABA-77D8-4F3F-A45B-D11BAD17F57D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5800"/>
          </a:xfrm>
        </p:spPr>
        <p:txBody>
          <a:bodyPr>
            <a:noAutofit/>
          </a:bodyPr>
          <a:lstStyle/>
          <a:p>
            <a:r>
              <a:rPr lang="en-CA" b="1" u="sng" dirty="0"/>
              <a:t>4-Gas </a:t>
            </a:r>
            <a:r>
              <a:rPr lang="en-CA" b="1" u="sng" dirty="0" smtClean="0"/>
              <a:t>Mixture:</a:t>
            </a:r>
            <a:r>
              <a:rPr lang="en-CA" dirty="0" smtClean="0"/>
              <a:t> can individual gases still be identified when we include gas mixture data?</a:t>
            </a:r>
          </a:p>
          <a:p>
            <a:r>
              <a:rPr lang="en-CA" dirty="0" smtClean="0"/>
              <a:t>Experimental data include material responses to:</a:t>
            </a:r>
          </a:p>
          <a:p>
            <a:pPr lvl="1"/>
            <a:r>
              <a:rPr lang="en-CA" dirty="0" smtClean="0"/>
              <a:t>Individual gases: Methanol (M), Ethanol (E), Acetone (A) &amp; Benzene (B)</a:t>
            </a:r>
          </a:p>
          <a:p>
            <a:pPr lvl="1"/>
            <a:r>
              <a:rPr lang="en-CA" dirty="0" smtClean="0"/>
              <a:t>2-Gas Mixtures: ME, MA, MB, EA, EB, AB</a:t>
            </a:r>
          </a:p>
          <a:p>
            <a:pPr lvl="1"/>
            <a:r>
              <a:rPr lang="en-CA" dirty="0" smtClean="0"/>
              <a:t>3-Gas Mixtures: MEA, MEB, MAB, EAB</a:t>
            </a:r>
          </a:p>
          <a:p>
            <a:pPr lvl="1"/>
            <a:r>
              <a:rPr lang="en-CA" dirty="0" smtClean="0"/>
              <a:t>4-Gas Mixture: MEAB</a:t>
            </a:r>
          </a:p>
        </p:txBody>
      </p:sp>
    </p:spTree>
    <p:extLst>
      <p:ext uri="{BB962C8B-B14F-4D97-AF65-F5344CB8AC3E}">
        <p14:creationId xmlns:p14="http://schemas.microsoft.com/office/powerpoint/2010/main" val="31554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6483" t="5647" r="18001"/>
          <a:stretch/>
        </p:blipFill>
        <p:spPr>
          <a:xfrm>
            <a:off x="4533398" y="2571926"/>
            <a:ext cx="4458202" cy="41793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8127" t="6859" r="20197"/>
          <a:stretch/>
        </p:blipFill>
        <p:spPr>
          <a:xfrm>
            <a:off x="152400" y="2590800"/>
            <a:ext cx="4267200" cy="41605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4-Gas Mixture; Material Array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3ABA-77D8-4F3F-A45B-D11BAD17F57D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81060" cy="1219200"/>
          </a:xfrm>
        </p:spPr>
        <p:txBody>
          <a:bodyPr>
            <a:noAutofit/>
          </a:bodyPr>
          <a:lstStyle/>
          <a:p>
            <a:r>
              <a:rPr lang="en-CA" b="1" u="sng" dirty="0"/>
              <a:t>3-Material </a:t>
            </a:r>
            <a:r>
              <a:rPr lang="en-CA" b="1" u="sng" dirty="0" smtClean="0"/>
              <a:t>Array</a:t>
            </a:r>
            <a:r>
              <a:rPr lang="en-CA" b="1" u="sng" dirty="0"/>
              <a:t>:</a:t>
            </a:r>
            <a:r>
              <a:rPr lang="en-CA" dirty="0"/>
              <a:t> does a material array help with gas identification?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154570" y="2616288"/>
            <a:ext cx="5541630" cy="4235746"/>
            <a:chOff x="2154570" y="2616288"/>
            <a:chExt cx="5541630" cy="4235746"/>
          </a:xfrm>
        </p:grpSpPr>
        <p:sp>
          <p:nvSpPr>
            <p:cNvPr id="12" name="Oval 11"/>
            <p:cNvSpPr/>
            <p:nvPr/>
          </p:nvSpPr>
          <p:spPr>
            <a:xfrm rot="2116088">
              <a:off x="2154570" y="3491809"/>
              <a:ext cx="1102568" cy="2006752"/>
            </a:xfrm>
            <a:prstGeom prst="ellipse">
              <a:avLst/>
            </a:prstGeom>
            <a:noFill/>
            <a:ln w="63500" cmpd="sng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297730" y="2616288"/>
              <a:ext cx="1398470" cy="1803312"/>
            </a:xfrm>
            <a:prstGeom prst="ellipse">
              <a:avLst/>
            </a:prstGeom>
            <a:noFill/>
            <a:ln w="63500" cmpd="sng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240468" y="6000737"/>
                  <a:ext cx="2914523" cy="851297"/>
                </a:xfrm>
                <a:prstGeom prst="roundRect">
                  <a:avLst/>
                </a:prstGeom>
                <a:solidFill>
                  <a:srgbClr val="C000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CA" sz="2200" dirty="0" smtClean="0">
                      <a:solidFill>
                        <a:schemeClr val="bg1"/>
                      </a:solidFill>
                    </a:rPr>
                    <a:t>OUTLYING PoANI_M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</m:oMath>
                  </a14:m>
                  <a:r>
                    <a:rPr lang="en-US" sz="2200" dirty="0" smtClean="0">
                      <a:solidFill>
                        <a:schemeClr val="bg1"/>
                      </a:solidFill>
                    </a:rPr>
                    <a:t> REMOVE </a:t>
                  </a:r>
                  <a:r>
                    <a:rPr lang="en-US" sz="2200" dirty="0" err="1" smtClean="0">
                      <a:solidFill>
                        <a:schemeClr val="bg1"/>
                      </a:solidFill>
                    </a:rPr>
                    <a:t>PoANI</a:t>
                  </a:r>
                  <a:endParaRPr lang="en-US" sz="2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0468" y="6000737"/>
                  <a:ext cx="2914523" cy="851297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 b="-9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8429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6659" t="6614" r="18902"/>
          <a:stretch/>
        </p:blipFill>
        <p:spPr>
          <a:xfrm>
            <a:off x="4724400" y="2743200"/>
            <a:ext cx="4280566" cy="4029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4-Gas Mixture; Material Array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47766" cy="1219200"/>
          </a:xfrm>
        </p:spPr>
        <p:txBody>
          <a:bodyPr>
            <a:noAutofit/>
          </a:bodyPr>
          <a:lstStyle/>
          <a:p>
            <a:r>
              <a:rPr lang="en-CA" b="1" u="sng" dirty="0" smtClean="0"/>
              <a:t>2-Material Array:</a:t>
            </a:r>
            <a:r>
              <a:rPr lang="en-CA" dirty="0" smtClean="0"/>
              <a:t> 2 sensing materials give better separation than 3 (better without </a:t>
            </a:r>
            <a:r>
              <a:rPr lang="en-CA" dirty="0" err="1" smtClean="0"/>
              <a:t>PoANI</a:t>
            </a:r>
            <a:r>
              <a:rPr lang="en-CA" dirty="0" smtClean="0"/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6660" t="6935" r="20086"/>
          <a:stretch/>
        </p:blipFill>
        <p:spPr>
          <a:xfrm>
            <a:off x="267366" y="2717800"/>
            <a:ext cx="4330034" cy="4127500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>
            <a:off x="8023860" y="25084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14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011" y="2568677"/>
            <a:ext cx="7035394" cy="4176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4-Gas Mixture; Material Array</a:t>
            </a:r>
            <a:endParaRPr lang="en-US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</p:spPr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8600" y="2717976"/>
            <a:ext cx="4622838" cy="2305320"/>
            <a:chOff x="-673333" y="4022919"/>
            <a:chExt cx="4622838" cy="2061546"/>
          </a:xfrm>
        </p:grpSpPr>
        <p:sp>
          <p:nvSpPr>
            <p:cNvPr id="12" name="Oval 11"/>
            <p:cNvSpPr/>
            <p:nvPr/>
          </p:nvSpPr>
          <p:spPr>
            <a:xfrm>
              <a:off x="2133600" y="4797565"/>
              <a:ext cx="1815905" cy="1286900"/>
            </a:xfrm>
            <a:prstGeom prst="ellipse">
              <a:avLst/>
            </a:prstGeom>
            <a:noFill/>
            <a:ln w="63500" cmpd="sng">
              <a:solidFill>
                <a:srgbClr val="4472C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673333" y="4022919"/>
              <a:ext cx="3657600" cy="6880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72C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sz="2200" dirty="0" smtClean="0"/>
                <a:t>Benzene &amp; </a:t>
              </a:r>
            </a:p>
            <a:p>
              <a:r>
                <a:rPr lang="en-CA" sz="2200" dirty="0" smtClean="0"/>
                <a:t>Benzene-containing Mixtures</a:t>
              </a:r>
              <a:endParaRPr lang="en-US" sz="2200" dirty="0"/>
            </a:p>
          </p:txBody>
        </p:sp>
        <p:cxnSp>
          <p:nvCxnSpPr>
            <p:cNvPr id="14" name="Straight Arrow Connector 13"/>
            <p:cNvCxnSpPr>
              <a:stCxn id="13" idx="2"/>
            </p:cNvCxnSpPr>
            <p:nvPr/>
          </p:nvCxnSpPr>
          <p:spPr>
            <a:xfrm>
              <a:off x="1155467" y="4710996"/>
              <a:ext cx="978133" cy="461415"/>
            </a:xfrm>
            <a:prstGeom prst="straightConnector1">
              <a:avLst/>
            </a:prstGeom>
            <a:ln w="38100"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81060" cy="1219200"/>
          </a:xfrm>
        </p:spPr>
        <p:txBody>
          <a:bodyPr>
            <a:noAutofit/>
          </a:bodyPr>
          <a:lstStyle/>
          <a:p>
            <a:r>
              <a:rPr lang="en-CA" b="1" u="sng" dirty="0" smtClean="0"/>
              <a:t>2-Material Array:</a:t>
            </a:r>
            <a:r>
              <a:rPr lang="en-CA" dirty="0" smtClean="0"/>
              <a:t> </a:t>
            </a:r>
            <a:r>
              <a:rPr lang="en-CA" dirty="0"/>
              <a:t>m</a:t>
            </a:r>
            <a:r>
              <a:rPr lang="en-CA" dirty="0" smtClean="0"/>
              <a:t>ethanol, ethanol and acetone can be identified individually</a:t>
            </a:r>
          </a:p>
        </p:txBody>
      </p:sp>
      <p:sp>
        <p:nvSpPr>
          <p:cNvPr id="4" name="Arc 3"/>
          <p:cNvSpPr/>
          <p:nvPr/>
        </p:nvSpPr>
        <p:spPr>
          <a:xfrm rot="18039632">
            <a:off x="4076156" y="4900554"/>
            <a:ext cx="2032317" cy="526564"/>
          </a:xfrm>
          <a:prstGeom prst="arc">
            <a:avLst>
              <a:gd name="adj1" fmla="val 10918548"/>
              <a:gd name="adj2" fmla="val 21568923"/>
            </a:avLst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2692102">
            <a:off x="3375213" y="5494355"/>
            <a:ext cx="981378" cy="273128"/>
          </a:xfrm>
          <a:prstGeom prst="arc">
            <a:avLst>
              <a:gd name="adj1" fmla="val 10918548"/>
              <a:gd name="adj2" fmla="val 21344463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460121" y="4280970"/>
            <a:ext cx="1981200" cy="103248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73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4-Gas Mixture; Material Array</a:t>
            </a:r>
            <a:endParaRPr lang="en-US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</p:spPr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81060" cy="1219200"/>
          </a:xfrm>
        </p:spPr>
        <p:txBody>
          <a:bodyPr>
            <a:noAutofit/>
          </a:bodyPr>
          <a:lstStyle/>
          <a:p>
            <a:r>
              <a:rPr lang="en-CA" b="1" u="sng" dirty="0" smtClean="0"/>
              <a:t>3-Material Array:</a:t>
            </a:r>
            <a:r>
              <a:rPr lang="en-CA" dirty="0" smtClean="0"/>
              <a:t> adding another (benzene-sensitive) material improves array performance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40" y="2583890"/>
            <a:ext cx="7102456" cy="42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4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369"/>
          <a:stretch/>
        </p:blipFill>
        <p:spPr>
          <a:xfrm>
            <a:off x="4648200" y="2895600"/>
            <a:ext cx="4371074" cy="32952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Results Make Sense?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3999"/>
                <a:ext cx="8229600" cy="5227319"/>
              </a:xfrm>
            </p:spPr>
            <p:txBody>
              <a:bodyPr>
                <a:noAutofit/>
              </a:bodyPr>
              <a:lstStyle/>
              <a:p>
                <a:r>
                  <a:rPr lang="en-CA" b="1" u="sng" dirty="0" smtClean="0"/>
                  <a:t>Individual Gases:</a:t>
                </a:r>
                <a:r>
                  <a:rPr lang="en-CA" dirty="0" smtClean="0"/>
                  <a:t> benzene had lowest sorption (hard to detect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CA" dirty="0" smtClean="0"/>
                  <a:t> hard to isolate)</a:t>
                </a:r>
              </a:p>
            </p:txBody>
          </p:sp>
        </mc:Choice>
        <mc:Fallback xmlns="">
          <p:sp>
            <p:nvSpPr>
              <p:cNvPr id="1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3999"/>
                <a:ext cx="8229600" cy="5227319"/>
              </a:xfrm>
              <a:blipFill rotWithShape="0">
                <a:blip r:embed="rId4"/>
                <a:stretch>
                  <a:fillRect t="-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2545081"/>
            <a:ext cx="4267200" cy="5227319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/>
            <a:r>
              <a:rPr lang="en-CA" dirty="0" smtClean="0"/>
              <a:t>Material </a:t>
            </a:r>
            <a:r>
              <a:rPr lang="en-CA" dirty="0"/>
              <a:t>array provides more sensing </a:t>
            </a:r>
            <a:r>
              <a:rPr lang="en-CA" dirty="0" smtClean="0"/>
              <a:t>info and </a:t>
            </a:r>
            <a:r>
              <a:rPr lang="en-CA" dirty="0"/>
              <a:t>better separation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(</a:t>
            </a:r>
            <a:r>
              <a:rPr lang="en-CA" dirty="0"/>
              <a:t>vs. individual </a:t>
            </a:r>
            <a:r>
              <a:rPr lang="en-CA" dirty="0" smtClean="0"/>
              <a:t>sensing material response)</a:t>
            </a:r>
          </a:p>
          <a:p>
            <a:pPr lvl="1"/>
            <a:r>
              <a:rPr lang="en-CA" dirty="0" smtClean="0"/>
              <a:t>No interaction between gases (parallel loadings)</a:t>
            </a:r>
          </a:p>
          <a:p>
            <a:endParaRPr lang="en-CA" dirty="0" smtClean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</p:spPr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2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Results Make Sense?</a:t>
            </a:r>
            <a:endParaRPr lang="en-US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</p:spPr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8382000" cy="5227319"/>
          </a:xfrm>
        </p:spPr>
        <p:txBody>
          <a:bodyPr>
            <a:noAutofit/>
          </a:bodyPr>
          <a:lstStyle/>
          <a:p>
            <a:r>
              <a:rPr lang="en-CA" b="1" u="sng" dirty="0" smtClean="0"/>
              <a:t>4-Gas Mixture:</a:t>
            </a:r>
            <a:r>
              <a:rPr lang="en-CA" dirty="0" smtClean="0"/>
              <a:t> benzene </a:t>
            </a:r>
            <a:r>
              <a:rPr lang="en-CA" i="1" dirty="0" smtClean="0"/>
              <a:t>interactions</a:t>
            </a:r>
            <a:r>
              <a:rPr lang="en-CA" dirty="0" smtClean="0"/>
              <a:t> prevalent</a:t>
            </a:r>
            <a:r>
              <a:rPr lang="en-CA" dirty="0"/>
              <a:t> </a:t>
            </a:r>
            <a:r>
              <a:rPr lang="en-CA" dirty="0" smtClean="0"/>
              <a:t>when gas mixtures are analyzed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2545081"/>
            <a:ext cx="4419600" cy="3779519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/>
            <a:r>
              <a:rPr lang="en-CA" dirty="0" smtClean="0"/>
              <a:t>Benzene sorption &gt; acetone sorption for </a:t>
            </a:r>
            <a:r>
              <a:rPr lang="en-CA" dirty="0" err="1" smtClean="0"/>
              <a:t>PoANI</a:t>
            </a:r>
            <a:r>
              <a:rPr lang="en-CA" dirty="0" smtClean="0"/>
              <a:t> w </a:t>
            </a:r>
            <a:r>
              <a:rPr lang="en-CA" dirty="0" err="1" smtClean="0"/>
              <a:t>ZnO</a:t>
            </a:r>
            <a:endParaRPr lang="en-CA" dirty="0" smtClean="0"/>
          </a:p>
          <a:p>
            <a:pPr lvl="1"/>
            <a:r>
              <a:rPr lang="en-CA" dirty="0" smtClean="0"/>
              <a:t>Interactions?</a:t>
            </a:r>
          </a:p>
          <a:p>
            <a:pPr lvl="2">
              <a:buClr>
                <a:schemeClr val="tx2"/>
              </a:buClr>
            </a:pPr>
            <a:r>
              <a:rPr lang="en-CA" dirty="0" smtClean="0"/>
              <a:t>Benzene cannot be separated from other benzene-containing gas mixtures</a:t>
            </a:r>
          </a:p>
          <a:p>
            <a:pPr marL="118872" indent="0">
              <a:buNone/>
            </a:pPr>
            <a:endParaRPr lang="en-CA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273" y="2831161"/>
            <a:ext cx="4476135" cy="334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2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Concluding Remarks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3BB6-3317-479F-9681-D71B93AD1C66}" type="slidenum">
              <a:rPr lang="en-US" smtClean="0"/>
              <a:t>19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5227319"/>
          </a:xfrm>
        </p:spPr>
        <p:txBody>
          <a:bodyPr>
            <a:noAutofit/>
          </a:bodyPr>
          <a:lstStyle/>
          <a:p>
            <a:r>
              <a:rPr lang="en-CA" dirty="0" smtClean="0"/>
              <a:t>Principal component analysis (PCA) is a valuable tool for analyzing sensing data</a:t>
            </a:r>
          </a:p>
          <a:p>
            <a:pPr lvl="1"/>
            <a:r>
              <a:rPr lang="en-CA" dirty="0" smtClean="0"/>
              <a:t>Filtering algorithm provides “separation”</a:t>
            </a:r>
          </a:p>
          <a:p>
            <a:pPr lvl="1"/>
            <a:r>
              <a:rPr lang="en-CA" dirty="0" smtClean="0"/>
              <a:t>Statistical results agree with </a:t>
            </a:r>
            <a:r>
              <a:rPr lang="en-CA" dirty="0" err="1" smtClean="0"/>
              <a:t>physico</a:t>
            </a:r>
            <a:r>
              <a:rPr lang="en-CA" dirty="0" smtClean="0"/>
              <a:t>-chemical expectations</a:t>
            </a:r>
          </a:p>
          <a:p>
            <a:pPr lvl="1"/>
            <a:endParaRPr lang="en-CA" sz="800" dirty="0" smtClean="0"/>
          </a:p>
          <a:p>
            <a:r>
              <a:rPr lang="en-CA" dirty="0" smtClean="0"/>
              <a:t>Information from PCA allows for tailor-made, improved sensor arrays</a:t>
            </a:r>
          </a:p>
          <a:p>
            <a:pPr lvl="1"/>
            <a:endParaRPr lang="en-CA" sz="1200" dirty="0" smtClean="0"/>
          </a:p>
        </p:txBody>
      </p:sp>
    </p:spTree>
    <p:extLst>
      <p:ext uri="{BB962C8B-B14F-4D97-AF65-F5344CB8AC3E}">
        <p14:creationId xmlns:p14="http://schemas.microsoft.com/office/powerpoint/2010/main" val="83152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3BB6-3317-479F-9681-D71B93AD1C66}" type="slidenum">
              <a:rPr lang="en-US" smtClean="0"/>
              <a:t>2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5181600"/>
          </a:xfrm>
        </p:spPr>
        <p:txBody>
          <a:bodyPr>
            <a:noAutofit/>
          </a:bodyPr>
          <a:lstStyle/>
          <a:p>
            <a:r>
              <a:rPr lang="en-CA" sz="3000" dirty="0" smtClean="0"/>
              <a:t>Why Gas </a:t>
            </a:r>
            <a:r>
              <a:rPr lang="en-CA" sz="3000" dirty="0"/>
              <a:t>Analyte </a:t>
            </a:r>
            <a:r>
              <a:rPr lang="en-CA" sz="3000" dirty="0" smtClean="0"/>
              <a:t>Detection?</a:t>
            </a:r>
            <a:endParaRPr lang="en-CA" sz="3000" dirty="0"/>
          </a:p>
          <a:p>
            <a:endParaRPr lang="en-CA" sz="3000" dirty="0" smtClean="0"/>
          </a:p>
          <a:p>
            <a:pPr marL="118872" indent="0">
              <a:buNone/>
            </a:pPr>
            <a:endParaRPr lang="en-CA" sz="3000" dirty="0" smtClean="0"/>
          </a:p>
          <a:p>
            <a:pPr marL="118872" indent="0">
              <a:buNone/>
            </a:pPr>
            <a:endParaRPr lang="en-CA" sz="3000" dirty="0"/>
          </a:p>
          <a:p>
            <a:endParaRPr lang="en-CA" sz="3000" dirty="0" smtClean="0"/>
          </a:p>
          <a:p>
            <a:endParaRPr lang="en-CA" sz="1200" dirty="0" smtClean="0"/>
          </a:p>
          <a:p>
            <a:endParaRPr lang="en-CA" sz="1200" dirty="0" smtClean="0"/>
          </a:p>
          <a:p>
            <a:r>
              <a:rPr lang="en-CA" sz="3000" dirty="0" smtClean="0"/>
              <a:t>Why Polymeric Sensing Materials?</a:t>
            </a:r>
          </a:p>
          <a:p>
            <a:pPr lvl="1"/>
            <a:r>
              <a:rPr lang="en-CA" sz="2600" dirty="0" smtClean="0"/>
              <a:t>Good sensitivity and selectivity </a:t>
            </a:r>
          </a:p>
          <a:p>
            <a:pPr lvl="1"/>
            <a:r>
              <a:rPr lang="en-CA" sz="2600" dirty="0" smtClean="0"/>
              <a:t>Room temperature operation</a:t>
            </a:r>
          </a:p>
          <a:p>
            <a:pPr lvl="1"/>
            <a:r>
              <a:rPr lang="en-CA" sz="2600" dirty="0" smtClean="0"/>
              <a:t>Product customization potential</a:t>
            </a:r>
          </a:p>
          <a:p>
            <a:pPr lvl="2">
              <a:buClr>
                <a:schemeClr val="tx2"/>
              </a:buClr>
            </a:pPr>
            <a:r>
              <a:rPr lang="en-CA" sz="2200" dirty="0" smtClean="0"/>
              <a:t>Backbone/functional group selection &amp; polymer doping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854899"/>
              </p:ext>
            </p:extLst>
          </p:nvPr>
        </p:nvGraphicFramePr>
        <p:xfrm>
          <a:off x="990600" y="2164080"/>
          <a:ext cx="6553200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6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600" dirty="0" smtClean="0">
                          <a:solidFill>
                            <a:schemeClr val="tx1"/>
                          </a:solidFill>
                        </a:rPr>
                        <a:t>Analyte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600" dirty="0" smtClean="0">
                          <a:solidFill>
                            <a:schemeClr val="tx1"/>
                          </a:solidFill>
                        </a:rPr>
                        <a:t>Application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Ethanol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Reduce drinking &amp; driving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Acetone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Diagnose diabetes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Benzene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Monitor</a:t>
                      </a:r>
                      <a:r>
                        <a:rPr lang="en-CA" sz="2400" baseline="0" dirty="0" smtClean="0"/>
                        <a:t> indoor air quality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03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3848"/>
            <a:ext cx="8077200" cy="1673352"/>
          </a:xfrm>
        </p:spPr>
        <p:txBody>
          <a:bodyPr>
            <a:noAutofit/>
          </a:bodyPr>
          <a:lstStyle/>
          <a:p>
            <a:r>
              <a:rPr lang="en-CA" sz="3600" dirty="0" smtClean="0"/>
              <a:t>Principal Component Analysis Applied to Polymeric Sensing Materials</a:t>
            </a:r>
            <a:endParaRPr lang="en-US" sz="3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29200"/>
            <a:ext cx="8077200" cy="1499616"/>
          </a:xfrm>
        </p:spPr>
        <p:txBody>
          <a:bodyPr>
            <a:noAutofit/>
          </a:bodyPr>
          <a:lstStyle/>
          <a:p>
            <a:r>
              <a:rPr lang="en-CA" sz="1800" b="1" i="1" dirty="0" smtClean="0">
                <a:latin typeface="+mj-lt"/>
                <a:cs typeface="Arial" pitchFamily="34" charset="0"/>
              </a:rPr>
              <a:t>Department of Chemical Engineering</a:t>
            </a:r>
          </a:p>
          <a:p>
            <a:r>
              <a:rPr lang="en-US" sz="1800" b="1" i="1" dirty="0" smtClean="0">
                <a:latin typeface="+mj-lt"/>
                <a:cs typeface="Arial" pitchFamily="34" charset="0"/>
              </a:rPr>
              <a:t>Institute </a:t>
            </a:r>
            <a:r>
              <a:rPr lang="en-US" sz="1800" b="1" i="1" dirty="0">
                <a:latin typeface="+mj-lt"/>
                <a:cs typeface="Arial" pitchFamily="34" charset="0"/>
              </a:rPr>
              <a:t>for Polymer </a:t>
            </a:r>
            <a:r>
              <a:rPr lang="en-US" sz="1800" b="1" i="1" dirty="0" smtClean="0">
                <a:latin typeface="+mj-lt"/>
                <a:cs typeface="Arial" pitchFamily="34" charset="0"/>
              </a:rPr>
              <a:t>Research (IPR), University </a:t>
            </a:r>
            <a:r>
              <a:rPr lang="en-US" sz="1800" b="1" i="1" dirty="0">
                <a:latin typeface="+mj-lt"/>
                <a:cs typeface="Arial" pitchFamily="34" charset="0"/>
              </a:rPr>
              <a:t>of </a:t>
            </a:r>
            <a:r>
              <a:rPr lang="en-US" sz="1800" b="1" i="1" dirty="0" smtClean="0">
                <a:latin typeface="+mj-lt"/>
                <a:cs typeface="Arial" pitchFamily="34" charset="0"/>
              </a:rPr>
              <a:t>Waterloo</a:t>
            </a:r>
          </a:p>
          <a:p>
            <a:r>
              <a:rPr lang="en-US" sz="1800" b="1" i="1" dirty="0">
                <a:latin typeface="+mj-lt"/>
                <a:cs typeface="Arial" pitchFamily="34" charset="0"/>
              </a:rPr>
              <a:t>4</a:t>
            </a:r>
            <a:r>
              <a:rPr lang="en-US" sz="1800" b="1" i="1" dirty="0" smtClean="0">
                <a:latin typeface="+mj-lt"/>
                <a:cs typeface="Arial" pitchFamily="34" charset="0"/>
              </a:rPr>
              <a:t>0</a:t>
            </a:r>
            <a:r>
              <a:rPr lang="en-US" sz="1800" b="1" i="1" baseline="30000" dirty="0" smtClean="0">
                <a:latin typeface="+mj-lt"/>
                <a:cs typeface="Arial" pitchFamily="34" charset="0"/>
              </a:rPr>
              <a:t>th</a:t>
            </a:r>
            <a:r>
              <a:rPr lang="en-US" sz="1800" b="1" i="1" dirty="0" smtClean="0">
                <a:latin typeface="+mj-lt"/>
                <a:cs typeface="Arial" pitchFamily="34" charset="0"/>
              </a:rPr>
              <a:t>  Annual Symposium on Polymer Science/Engineering</a:t>
            </a:r>
          </a:p>
          <a:p>
            <a:r>
              <a:rPr lang="en-US" sz="1800" b="1" i="1" dirty="0" smtClean="0">
                <a:latin typeface="+mj-lt"/>
                <a:cs typeface="Arial" pitchFamily="34" charset="0"/>
              </a:rPr>
              <a:t>Wednesday, May 9</a:t>
            </a:r>
            <a:r>
              <a:rPr lang="en-US" sz="1800" b="1" i="1" baseline="30000" dirty="0" smtClean="0">
                <a:latin typeface="+mj-lt"/>
                <a:cs typeface="Arial" pitchFamily="34" charset="0"/>
              </a:rPr>
              <a:t>th</a:t>
            </a:r>
            <a:r>
              <a:rPr lang="en-US" sz="1800" b="1" i="1" dirty="0" smtClean="0">
                <a:latin typeface="+mj-lt"/>
                <a:cs typeface="Arial" pitchFamily="34" charset="0"/>
              </a:rPr>
              <a:t>, 2018</a:t>
            </a:r>
            <a:endParaRPr lang="en-US" sz="1800" b="1" i="1" dirty="0">
              <a:latin typeface="+mj-lt"/>
              <a:cs typeface="Arial" pitchFamily="34" charset="0"/>
            </a:endParaRPr>
          </a:p>
        </p:txBody>
      </p:sp>
      <p:pic>
        <p:nvPicPr>
          <p:cNvPr id="4" name="Picture 2" descr="http://www.bulletin.uwaterloo.ca/images/2009/0724UWlogoceremon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676400" cy="16764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06680"/>
            <a:ext cx="335280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5800" y="4095690"/>
            <a:ext cx="80772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300" b="1" dirty="0"/>
              <a:t>Alison J. </a:t>
            </a:r>
            <a:r>
              <a:rPr lang="en-CA" sz="2300" b="1" dirty="0" smtClean="0"/>
              <a:t>Scott and </a:t>
            </a:r>
            <a:r>
              <a:rPr lang="en-CA" sz="2300" b="1" dirty="0"/>
              <a:t>Alexander Penlidis</a:t>
            </a:r>
            <a:endParaRPr lang="en-CA" sz="2300" b="1" baseline="30000" dirty="0"/>
          </a:p>
        </p:txBody>
      </p:sp>
    </p:spTree>
    <p:extLst>
      <p:ext uri="{BB962C8B-B14F-4D97-AF65-F5344CB8AC3E}">
        <p14:creationId xmlns:p14="http://schemas.microsoft.com/office/powerpoint/2010/main" val="209741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References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713849"/>
              </p:ext>
            </p:extLst>
          </p:nvPr>
        </p:nvGraphicFramePr>
        <p:xfrm>
          <a:off x="439994" y="1681337"/>
          <a:ext cx="7515099" cy="2577978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7515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10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Stewart, KME; Penlidis, A. (2013) </a:t>
                      </a:r>
                      <a:r>
                        <a:rPr lang="en-CA" sz="2400" i="1" dirty="0" smtClean="0"/>
                        <a:t>Macromolecular Symposia </a:t>
                      </a:r>
                      <a:r>
                        <a:rPr lang="en-CA" sz="2400" b="1" dirty="0" smtClean="0"/>
                        <a:t>324</a:t>
                      </a:r>
                      <a:r>
                        <a:rPr lang="en-CA" sz="2400" dirty="0" smtClean="0"/>
                        <a:t> (1).</a:t>
                      </a:r>
                      <a:endParaRPr lang="en-US" sz="2400" dirty="0" smtClean="0"/>
                    </a:p>
                  </a:txBody>
                  <a:tcPr marL="9039" marR="9039" marT="9039" marB="90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9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Stewart, KME; Chen, WT; Mansour, RR; Penlidis, A. (2015) </a:t>
                      </a:r>
                      <a:r>
                        <a:rPr lang="en-CA" sz="2400" i="1" dirty="0" smtClean="0"/>
                        <a:t>Journal of Applied Polymer Science</a:t>
                      </a:r>
                      <a:r>
                        <a:rPr lang="en-CA" sz="2400" dirty="0" smtClean="0"/>
                        <a:t> </a:t>
                      </a:r>
                      <a:r>
                        <a:rPr lang="en-CA" sz="2400" b="1" dirty="0" smtClean="0"/>
                        <a:t>132</a:t>
                      </a:r>
                      <a:r>
                        <a:rPr lang="en-CA" sz="2400" dirty="0" smtClean="0"/>
                        <a:t> (28).</a:t>
                      </a:r>
                    </a:p>
                  </a:txBody>
                  <a:tcPr marL="9039" marR="9039" marT="9039" marB="90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9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Stewart, KME; Penlidis, A. (2017) </a:t>
                      </a:r>
                      <a:r>
                        <a:rPr lang="en-CA" sz="2400" i="1" dirty="0" smtClean="0"/>
                        <a:t>Polymers for Advanced Technologies</a:t>
                      </a:r>
                      <a:r>
                        <a:rPr lang="en-CA" sz="2400" i="1" baseline="0" dirty="0" smtClean="0"/>
                        <a:t> </a:t>
                      </a:r>
                      <a:r>
                        <a:rPr lang="en-CA" sz="2400" b="1" i="0" baseline="0" dirty="0" smtClean="0"/>
                        <a:t>28</a:t>
                      </a:r>
                      <a:r>
                        <a:rPr lang="en-CA" sz="2400" dirty="0" smtClean="0"/>
                        <a:t> (3).</a:t>
                      </a:r>
                      <a:endParaRPr lang="en-US" sz="2400" dirty="0" smtClean="0"/>
                    </a:p>
                  </a:txBody>
                  <a:tcPr marL="9039" marR="9039" marT="9039" marB="90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3BB6-3317-479F-9681-D71B93AD1C6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Sensing Materials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3BB6-3317-479F-9681-D71B93AD1C66}" type="slidenum">
              <a:rPr lang="en-US" smtClean="0"/>
              <a:t>22</a:t>
            </a:fld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1524000" y="1543665"/>
            <a:ext cx="6096000" cy="1143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8872" indent="0" algn="ctr">
              <a:buNone/>
            </a:pPr>
            <a:r>
              <a:rPr lang="en-CA" sz="3000" b="1" dirty="0">
                <a:solidFill>
                  <a:schemeClr val="tx1"/>
                </a:solidFill>
              </a:rPr>
              <a:t>Sensing Materials </a:t>
            </a:r>
            <a:r>
              <a:rPr lang="en-CA" sz="3000" b="1" dirty="0" smtClean="0">
                <a:solidFill>
                  <a:schemeClr val="tx1"/>
                </a:solidFill>
              </a:rPr>
              <a:t>vs. </a:t>
            </a:r>
            <a:r>
              <a:rPr lang="en-CA" sz="3000" b="1" dirty="0">
                <a:solidFill>
                  <a:schemeClr val="tx1"/>
                </a:solidFill>
              </a:rPr>
              <a:t>Sensors</a:t>
            </a:r>
          </a:p>
        </p:txBody>
      </p:sp>
      <p:graphicFrame>
        <p:nvGraphicFramePr>
          <p:cNvPr id="55" name="Diagram 54"/>
          <p:cNvGraphicFramePr/>
          <p:nvPr>
            <p:extLst/>
          </p:nvPr>
        </p:nvGraphicFramePr>
        <p:xfrm>
          <a:off x="381000" y="2946400"/>
          <a:ext cx="87096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708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Sensing Materials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3BB6-3317-479F-9681-D71B93AD1C66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22" name="Diagram 21"/>
          <p:cNvGraphicFramePr/>
          <p:nvPr>
            <p:extLst/>
          </p:nvPr>
        </p:nvGraphicFramePr>
        <p:xfrm>
          <a:off x="457200" y="1910587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889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B7E5-7507-4776-8A27-96128B018E69}" type="slidenum">
              <a:rPr lang="en-CA" smtClean="0"/>
              <a:pPr/>
              <a:t>24</a:t>
            </a:fld>
            <a:endParaRPr lang="en-C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Principal Component Analysis (PCA)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46591"/>
            <a:ext cx="6781800" cy="4625609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CA" sz="3000" dirty="0"/>
              <a:t>What is </a:t>
            </a:r>
            <a:r>
              <a:rPr lang="en-CA" sz="3000" dirty="0" smtClean="0"/>
              <a:t>PCA?</a:t>
            </a:r>
            <a:endParaRPr lang="en-CA" sz="3000" dirty="0"/>
          </a:p>
          <a:p>
            <a:pPr lvl="1"/>
            <a:r>
              <a:rPr lang="en-CA" sz="2600" dirty="0"/>
              <a:t>Multivariate data analysis technique</a:t>
            </a:r>
          </a:p>
          <a:p>
            <a:pPr lvl="1"/>
            <a:r>
              <a:rPr lang="en-CA" sz="2600" dirty="0"/>
              <a:t>Attempts to </a:t>
            </a:r>
            <a:r>
              <a:rPr lang="en-CA" sz="2600" b="1" i="1" dirty="0"/>
              <a:t>reduce</a:t>
            </a:r>
            <a:r>
              <a:rPr lang="en-CA" sz="2600" dirty="0"/>
              <a:t> total number of variables by creating </a:t>
            </a:r>
            <a:r>
              <a:rPr lang="en-CA" sz="2600" u="sng" dirty="0"/>
              <a:t>components</a:t>
            </a:r>
            <a:r>
              <a:rPr lang="en-CA" sz="2600" dirty="0"/>
              <a:t> or </a:t>
            </a:r>
            <a:r>
              <a:rPr lang="en-CA" sz="2600" u="sng" dirty="0"/>
              <a:t>factors</a:t>
            </a:r>
            <a:endParaRPr lang="en-CA" sz="2600" dirty="0"/>
          </a:p>
          <a:p>
            <a:pPr lvl="1"/>
            <a:r>
              <a:rPr lang="en-CA" sz="2600" dirty="0"/>
              <a:t>These </a:t>
            </a:r>
            <a:r>
              <a:rPr lang="en-CA" sz="2600" dirty="0" smtClean="0"/>
              <a:t>factors account </a:t>
            </a:r>
            <a:r>
              <a:rPr lang="en-CA" sz="2600" dirty="0"/>
              <a:t>for the majority of the variation using fewer data points</a:t>
            </a:r>
          </a:p>
          <a:p>
            <a:pPr lvl="1"/>
            <a:r>
              <a:rPr lang="en-CA" sz="2600" dirty="0"/>
              <a:t>Method gives us a 2-dimensional “window” through which we can look at a data set that contains many more variables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091643" y="1699533"/>
            <a:ext cx="1629570" cy="4799514"/>
            <a:chOff x="1049254" y="2113872"/>
            <a:chExt cx="2728582" cy="4799514"/>
          </a:xfrm>
        </p:grpSpPr>
        <p:graphicFrame>
          <p:nvGraphicFramePr>
            <p:cNvPr id="8" name="Content Placeholder 6"/>
            <p:cNvGraphicFramePr>
              <a:graphicFrameLocks/>
            </p:cNvGraphicFramePr>
            <p:nvPr>
              <p:extLst/>
            </p:nvPr>
          </p:nvGraphicFramePr>
          <p:xfrm>
            <a:off x="1168399" y="2113872"/>
            <a:ext cx="2451101" cy="155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9" name="Content Placeholder 7"/>
            <p:cNvGraphicFramePr>
              <a:graphicFrameLocks/>
            </p:cNvGraphicFramePr>
            <p:nvPr>
              <p:extLst/>
            </p:nvPr>
          </p:nvGraphicFramePr>
          <p:xfrm>
            <a:off x="1049254" y="5359224"/>
            <a:ext cx="2728582" cy="155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Right Arrow 9"/>
            <p:cNvSpPr/>
            <p:nvPr/>
          </p:nvSpPr>
          <p:spPr>
            <a:xfrm rot="5400000">
              <a:off x="1627892" y="3600050"/>
              <a:ext cx="1532114" cy="1850065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Filtering Algorithm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5412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B7E5-7507-4776-8A27-96128B018E69}" type="slidenum">
              <a:rPr lang="en-CA" smtClean="0"/>
              <a:pPr/>
              <a:t>25</a:t>
            </a:fld>
            <a:endParaRPr lang="en-C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Principal Component Analysis (PCA)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46591"/>
            <a:ext cx="5029200" cy="4625609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CA" sz="3000" dirty="0" smtClean="0"/>
              <a:t>How does PCA work?</a:t>
            </a:r>
          </a:p>
          <a:p>
            <a:pPr lvl="1"/>
            <a:r>
              <a:rPr lang="en-CA" sz="2600" dirty="0" smtClean="0"/>
              <a:t>Creates </a:t>
            </a:r>
            <a:r>
              <a:rPr lang="en-CA" sz="2600" u="sng" dirty="0" smtClean="0"/>
              <a:t>factors</a:t>
            </a:r>
            <a:r>
              <a:rPr lang="en-CA" sz="2600" dirty="0" smtClean="0"/>
              <a:t>, which are weighted linear combinations of the original variables</a:t>
            </a:r>
          </a:p>
          <a:p>
            <a:pPr lvl="1"/>
            <a:endParaRPr lang="en-CA" sz="1200" dirty="0" smtClean="0"/>
          </a:p>
          <a:p>
            <a:pPr lvl="1"/>
            <a:endParaRPr lang="en-CA" sz="1200" dirty="0"/>
          </a:p>
          <a:p>
            <a:pPr lvl="1"/>
            <a:endParaRPr lang="en-CA" sz="1200" dirty="0" smtClean="0"/>
          </a:p>
          <a:p>
            <a:pPr lvl="1"/>
            <a:r>
              <a:rPr lang="en-CA" sz="2600" dirty="0" smtClean="0"/>
              <a:t>First few factors contain most of the variation (for the entire data set), so only a few </a:t>
            </a:r>
            <a:r>
              <a:rPr lang="en-CA" sz="2600" b="1" dirty="0" smtClean="0"/>
              <a:t>“principal components” </a:t>
            </a:r>
            <a:r>
              <a:rPr lang="en-CA" sz="2600" dirty="0" smtClean="0"/>
              <a:t>need to be retained for analysis </a:t>
            </a:r>
            <a:endParaRPr lang="en-CA" sz="2600" dirty="0"/>
          </a:p>
          <a:p>
            <a:pPr lvl="1"/>
            <a:endParaRPr lang="en-CA" sz="2600" dirty="0" smtClean="0"/>
          </a:p>
          <a:p>
            <a:pPr lvl="1"/>
            <a:endParaRPr lang="en-CA" sz="1200" dirty="0"/>
          </a:p>
        </p:txBody>
      </p:sp>
      <p:sp>
        <p:nvSpPr>
          <p:cNvPr id="2" name="Rectangle 1"/>
          <p:cNvSpPr/>
          <p:nvPr/>
        </p:nvSpPr>
        <p:spPr>
          <a:xfrm>
            <a:off x="1302127" y="3469957"/>
            <a:ext cx="4031873" cy="49244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600" dirty="0"/>
              <a:t>z</a:t>
            </a:r>
            <a:r>
              <a:rPr lang="en-US" sz="2600" baseline="-25000" dirty="0"/>
              <a:t>1</a:t>
            </a:r>
            <a:r>
              <a:rPr lang="en-US" sz="2600" dirty="0"/>
              <a:t> = a</a:t>
            </a:r>
            <a:r>
              <a:rPr lang="en-US" sz="2600" baseline="-25000" dirty="0"/>
              <a:t>11</a:t>
            </a:r>
            <a:r>
              <a:rPr lang="en-US" sz="2600" dirty="0"/>
              <a:t> x</a:t>
            </a:r>
            <a:r>
              <a:rPr lang="en-US" sz="2600" baseline="-25000" dirty="0"/>
              <a:t>1</a:t>
            </a:r>
            <a:r>
              <a:rPr lang="en-US" sz="2600" dirty="0"/>
              <a:t> + a</a:t>
            </a:r>
            <a:r>
              <a:rPr lang="en-US" sz="2600" baseline="-25000" dirty="0"/>
              <a:t>12</a:t>
            </a:r>
            <a:r>
              <a:rPr lang="en-US" sz="2600" dirty="0"/>
              <a:t> x</a:t>
            </a:r>
            <a:r>
              <a:rPr lang="en-US" sz="2600" baseline="-25000" dirty="0"/>
              <a:t>2</a:t>
            </a:r>
            <a:r>
              <a:rPr lang="en-US" sz="2600" dirty="0"/>
              <a:t> + … + a</a:t>
            </a:r>
            <a:r>
              <a:rPr lang="en-US" sz="2600" baseline="-25000" dirty="0"/>
              <a:t>1p</a:t>
            </a:r>
            <a:r>
              <a:rPr lang="en-US" sz="2600" dirty="0"/>
              <a:t> </a:t>
            </a:r>
            <a:r>
              <a:rPr lang="en-US" sz="2600" dirty="0" err="1"/>
              <a:t>x</a:t>
            </a:r>
            <a:r>
              <a:rPr lang="en-US" sz="2600" baseline="-25000" dirty="0" err="1"/>
              <a:t>p</a:t>
            </a:r>
            <a:endParaRPr lang="en-US" sz="2600" baseline="-25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562600" y="1676400"/>
          <a:ext cx="32004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" name="Unknown" r:id="rId3" imgW="3200400" imgH="4572000" progId="STATISTICA.Graph">
                  <p:embed/>
                </p:oleObj>
              </mc:Choice>
              <mc:Fallback>
                <p:oleObj name="Unknown" r:id="rId3" imgW="3200400" imgH="4572000" progId="STATISTICA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62600" y="1676400"/>
                        <a:ext cx="3200400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934200" y="2249269"/>
            <a:ext cx="1642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/>
              <a:t>~86% variation in 3 PCs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4-Gas Mixture; 1 </a:t>
            </a:r>
            <a:r>
              <a:rPr lang="en-US" dirty="0"/>
              <a:t>M</a:t>
            </a:r>
            <a:r>
              <a:rPr lang="en-US" dirty="0" smtClean="0"/>
              <a:t>aterial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3ABA-77D8-4F3F-A45B-D11BAD17F57D}" type="slidenum">
              <a:rPr lang="en-US" smtClean="0"/>
              <a:t>26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1219200"/>
          </a:xfrm>
        </p:spPr>
        <p:txBody>
          <a:bodyPr>
            <a:noAutofit/>
          </a:bodyPr>
          <a:lstStyle/>
          <a:p>
            <a:r>
              <a:rPr lang="en-CA" b="1" u="sng" dirty="0" smtClean="0"/>
              <a:t>4-Gas Mixture:</a:t>
            </a:r>
            <a:r>
              <a:rPr lang="en-CA" dirty="0" smtClean="0"/>
              <a:t> separation of gases when mixture data is included in analysis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353" t="6640" r="20498"/>
          <a:stretch/>
        </p:blipFill>
        <p:spPr>
          <a:xfrm>
            <a:off x="3051970" y="2874244"/>
            <a:ext cx="3051970" cy="29880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7981" t="5564" r="20871"/>
          <a:stretch/>
        </p:blipFill>
        <p:spPr>
          <a:xfrm>
            <a:off x="0" y="2815842"/>
            <a:ext cx="3051970" cy="3022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8330" t="7111" r="20474"/>
          <a:stretch/>
        </p:blipFill>
        <p:spPr>
          <a:xfrm>
            <a:off x="6089052" y="2893501"/>
            <a:ext cx="3054948" cy="2973899"/>
          </a:xfrm>
          <a:prstGeom prst="rect">
            <a:avLst/>
          </a:prstGeom>
        </p:spPr>
      </p:pic>
      <p:sp>
        <p:nvSpPr>
          <p:cNvPr id="16" name="5-Point Star 15"/>
          <p:cNvSpPr/>
          <p:nvPr/>
        </p:nvSpPr>
        <p:spPr>
          <a:xfrm>
            <a:off x="8114128" y="2438399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01" t="4215" r="3215" b="403"/>
          <a:stretch/>
        </p:blipFill>
        <p:spPr>
          <a:xfrm>
            <a:off x="952499" y="2590800"/>
            <a:ext cx="678180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4-Gas Mixture; 1 Material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3ABA-77D8-4F3F-A45B-D11BAD17F57D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88878" y="3283157"/>
            <a:ext cx="11673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Acetone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5460064" y="4189082"/>
            <a:ext cx="13099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Methanol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1206743" y="4238997"/>
            <a:ext cx="10919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Ethanol</a:t>
            </a:r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3033794" y="5436573"/>
            <a:ext cx="11977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Benzene</a:t>
            </a:r>
            <a:endParaRPr lang="en-US" sz="2200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1219200"/>
          </a:xfrm>
        </p:spPr>
        <p:txBody>
          <a:bodyPr>
            <a:noAutofit/>
          </a:bodyPr>
          <a:lstStyle/>
          <a:p>
            <a:r>
              <a:rPr lang="en-CA" b="1" u="sng" dirty="0" smtClean="0"/>
              <a:t>4-Gas Mixture:</a:t>
            </a:r>
            <a:r>
              <a:rPr lang="en-CA" dirty="0" smtClean="0"/>
              <a:t> is one sensing material enough to distinguish between gases?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133600" y="4619969"/>
            <a:ext cx="6248400" cy="2056341"/>
            <a:chOff x="2133600" y="4802847"/>
            <a:chExt cx="6248400" cy="2056341"/>
          </a:xfrm>
        </p:grpSpPr>
        <p:sp>
          <p:nvSpPr>
            <p:cNvPr id="8" name="Oval 7"/>
            <p:cNvSpPr/>
            <p:nvPr/>
          </p:nvSpPr>
          <p:spPr>
            <a:xfrm>
              <a:off x="2133600" y="4802847"/>
              <a:ext cx="3200400" cy="1183022"/>
            </a:xfrm>
            <a:prstGeom prst="ellipse">
              <a:avLst/>
            </a:prstGeom>
            <a:noFill/>
            <a:ln w="63500" cmpd="sng">
              <a:solidFill>
                <a:srgbClr val="4472C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10100" y="6089747"/>
              <a:ext cx="3771900" cy="7694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72C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sz="2200" dirty="0" smtClean="0"/>
                <a:t>Benzene &amp; </a:t>
              </a:r>
            </a:p>
            <a:p>
              <a:r>
                <a:rPr lang="en-CA" sz="2200" dirty="0" smtClean="0"/>
                <a:t>Benzene-containing Mixtures</a:t>
              </a:r>
              <a:endParaRPr lang="en-US" sz="2200" dirty="0"/>
            </a:p>
          </p:txBody>
        </p:sp>
        <p:cxnSp>
          <p:nvCxnSpPr>
            <p:cNvPr id="20" name="Straight Arrow Connector 19"/>
            <p:cNvCxnSpPr>
              <a:stCxn id="9" idx="0"/>
            </p:cNvCxnSpPr>
            <p:nvPr/>
          </p:nvCxnSpPr>
          <p:spPr>
            <a:xfrm flipH="1" flipV="1">
              <a:off x="5334002" y="5619451"/>
              <a:ext cx="1162048" cy="470296"/>
            </a:xfrm>
            <a:prstGeom prst="straightConnector1">
              <a:avLst/>
            </a:prstGeom>
            <a:ln w="38100"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678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4-Gas Mixture; Material Array</a:t>
            </a:r>
            <a:endParaRPr lang="en-US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</p:spPr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81060" cy="1219200"/>
          </a:xfrm>
        </p:spPr>
        <p:txBody>
          <a:bodyPr>
            <a:noAutofit/>
          </a:bodyPr>
          <a:lstStyle/>
          <a:p>
            <a:r>
              <a:rPr lang="en-CA" b="1" u="sng" dirty="0" smtClean="0"/>
              <a:t>3-Material Array:</a:t>
            </a:r>
            <a:r>
              <a:rPr lang="en-CA" dirty="0" smtClean="0"/>
              <a:t> adding another (benzene-sensitive) material improves array performance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14400" y="2686665"/>
            <a:ext cx="2971800" cy="76944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200" dirty="0" smtClean="0"/>
              <a:t>Poly (2,5-dimethyl aniline) doped with </a:t>
            </a:r>
            <a:r>
              <a:rPr lang="en-CA" sz="2200" dirty="0" err="1" smtClean="0"/>
              <a:t>NiO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328" y="2667000"/>
            <a:ext cx="4572000" cy="324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8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Unknown Gas 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3BB6-3317-479F-9681-D71B93AD1C66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" y="2052377"/>
            <a:ext cx="8839200" cy="4043623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728594" y="3041515"/>
            <a:ext cx="6257169" cy="1733579"/>
            <a:chOff x="1728594" y="2665538"/>
            <a:chExt cx="6257169" cy="1733579"/>
          </a:xfrm>
        </p:grpSpPr>
        <p:sp>
          <p:nvSpPr>
            <p:cNvPr id="7" name="5-Point Star 6"/>
            <p:cNvSpPr/>
            <p:nvPr/>
          </p:nvSpPr>
          <p:spPr>
            <a:xfrm>
              <a:off x="6385972" y="3505760"/>
              <a:ext cx="123426" cy="111809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727767" y="3989479"/>
              <a:ext cx="123426" cy="111809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7862337" y="4101287"/>
              <a:ext cx="123426" cy="111809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1728594" y="4287308"/>
              <a:ext cx="123426" cy="111809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3319312" y="3546524"/>
              <a:ext cx="123426" cy="111809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6286282" y="2665538"/>
              <a:ext cx="123426" cy="111809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/>
          <p:cNvSpPr/>
          <p:nvPr/>
        </p:nvSpPr>
        <p:spPr>
          <a:xfrm rot="19295217">
            <a:off x="1210766" y="4026182"/>
            <a:ext cx="607636" cy="99027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19295217">
            <a:off x="2740026" y="3327569"/>
            <a:ext cx="710751" cy="963819"/>
          </a:xfrm>
          <a:prstGeom prst="ellipse">
            <a:avLst/>
          </a:prstGeom>
          <a:noFill/>
          <a:ln w="38100">
            <a:solidFill>
              <a:srgbClr val="00B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19295217">
            <a:off x="5987926" y="2456207"/>
            <a:ext cx="710751" cy="963819"/>
          </a:xfrm>
          <a:prstGeom prst="ellipse">
            <a:avLst/>
          </a:prstGeom>
          <a:noFill/>
          <a:ln w="38100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18783505">
            <a:off x="7813449" y="4247036"/>
            <a:ext cx="668863" cy="8298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19383866">
            <a:off x="6542904" y="4246446"/>
            <a:ext cx="681565" cy="937861"/>
          </a:xfrm>
          <a:prstGeom prst="ellipse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15789418">
            <a:off x="6133944" y="3589859"/>
            <a:ext cx="583372" cy="589128"/>
          </a:xfrm>
          <a:prstGeom prst="ellipse">
            <a:avLst/>
          </a:prstGeom>
          <a:noFill/>
          <a:ln w="38100">
            <a:solidFill>
              <a:srgbClr val="FF4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7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Sensing Materials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3BB6-3317-479F-9681-D71B93AD1C66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524000"/>
            <a:ext cx="4343400" cy="44958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CA" sz="3000" dirty="0" smtClean="0"/>
              <a:t>Sensitivity:</a:t>
            </a:r>
          </a:p>
          <a:p>
            <a:pPr lvl="1"/>
            <a:r>
              <a:rPr lang="en-CA" sz="2600" dirty="0" smtClean="0"/>
              <a:t>Related to sensor’s detection limit</a:t>
            </a:r>
          </a:p>
          <a:p>
            <a:pPr lvl="1"/>
            <a:r>
              <a:rPr lang="en-CA" sz="2600" dirty="0" smtClean="0"/>
              <a:t>Lower detection limit = more sensitive sensor</a:t>
            </a:r>
          </a:p>
          <a:p>
            <a:endParaRPr lang="en-CA" sz="1200" dirty="0" smtClean="0"/>
          </a:p>
          <a:p>
            <a:r>
              <a:rPr lang="en-CA" sz="3000" dirty="0" smtClean="0"/>
              <a:t>Selectivity:</a:t>
            </a:r>
          </a:p>
          <a:p>
            <a:pPr lvl="1"/>
            <a:r>
              <a:rPr lang="en-CA" sz="2600" dirty="0" smtClean="0"/>
              <a:t>Ratio between responses (target analyte vs. interferent analyte)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6581001"/>
            <a:ext cx="739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Stewart, KME; Chen, WT; Mansour, RR; Penlidis, A. (2015) </a:t>
            </a:r>
            <a:r>
              <a:rPr lang="en-CA" sz="1200" i="1" dirty="0" smtClean="0"/>
              <a:t>Journal of Applied Polymer Science</a:t>
            </a:r>
            <a:r>
              <a:rPr lang="en-CA" sz="1200" dirty="0" smtClean="0"/>
              <a:t> </a:t>
            </a:r>
            <a:r>
              <a:rPr lang="en-CA" sz="1200" b="1" dirty="0" smtClean="0"/>
              <a:t>132</a:t>
            </a:r>
            <a:r>
              <a:rPr lang="en-CA" sz="1200" dirty="0" smtClean="0"/>
              <a:t> (28).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810000"/>
            <a:ext cx="4161544" cy="2611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002" y="1524000"/>
            <a:ext cx="4218798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8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Results Make Sense?</a:t>
            </a:r>
            <a:endParaRPr lang="en-US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</p:spPr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8382000" cy="5227319"/>
          </a:xfrm>
        </p:spPr>
        <p:txBody>
          <a:bodyPr>
            <a:noAutofit/>
          </a:bodyPr>
          <a:lstStyle/>
          <a:p>
            <a:r>
              <a:rPr lang="en-CA" b="1" u="sng" dirty="0" smtClean="0"/>
              <a:t>PCA:</a:t>
            </a:r>
            <a:r>
              <a:rPr lang="en-CA" dirty="0" smtClean="0"/>
              <a:t> successful filtering algorithm for sensing material data</a:t>
            </a:r>
          </a:p>
          <a:p>
            <a:pPr lvl="1"/>
            <a:r>
              <a:rPr lang="en-CA" b="1" u="sng" dirty="0"/>
              <a:t>Loadings</a:t>
            </a:r>
            <a:r>
              <a:rPr lang="en-CA" dirty="0"/>
              <a:t> show separation between analytes &amp; predict degree of </a:t>
            </a:r>
            <a:r>
              <a:rPr lang="en-CA" dirty="0" smtClean="0"/>
              <a:t>separation</a:t>
            </a:r>
          </a:p>
          <a:p>
            <a:pPr lvl="2"/>
            <a:r>
              <a:rPr lang="en-CA" dirty="0" smtClean="0"/>
              <a:t>Outliers suggest which sensing materials may not be appropriate for detecting target analytes</a:t>
            </a:r>
            <a:endParaRPr lang="en-CA" dirty="0"/>
          </a:p>
          <a:p>
            <a:pPr lvl="1"/>
            <a:r>
              <a:rPr lang="en-CA" b="1" u="sng" dirty="0"/>
              <a:t>Scores</a:t>
            </a:r>
            <a:r>
              <a:rPr lang="en-CA" dirty="0"/>
              <a:t> show how observations are </a:t>
            </a:r>
            <a:r>
              <a:rPr lang="en-CA" dirty="0" smtClean="0"/>
              <a:t>linked</a:t>
            </a:r>
          </a:p>
          <a:p>
            <a:pPr lvl="2"/>
            <a:r>
              <a:rPr lang="en-CA" dirty="0" smtClean="0"/>
              <a:t>Array performance is based on separation (and identification) of analytes</a:t>
            </a:r>
          </a:p>
          <a:p>
            <a:pPr lvl="2"/>
            <a:r>
              <a:rPr lang="en-CA" dirty="0" smtClean="0"/>
              <a:t>Plots demonstrate how mixtures relate to pure (individual) gases &amp; suggest interactions between gases</a:t>
            </a:r>
            <a:endParaRPr lang="en-CA" dirty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9260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Test System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6810" y="2132365"/>
            <a:ext cx="8967486" cy="3253845"/>
            <a:chOff x="637999" y="1700153"/>
            <a:chExt cx="11160209" cy="3547892"/>
          </a:xfrm>
        </p:grpSpPr>
        <p:grpSp>
          <p:nvGrpSpPr>
            <p:cNvPr id="8" name="Group 7"/>
            <p:cNvGrpSpPr/>
            <p:nvPr/>
          </p:nvGrpSpPr>
          <p:grpSpPr>
            <a:xfrm>
              <a:off x="637999" y="1700153"/>
              <a:ext cx="11160209" cy="2431990"/>
              <a:chOff x="926757" y="1732237"/>
              <a:chExt cx="11160209" cy="2431990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926757" y="1841157"/>
                <a:ext cx="976184" cy="232307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2">
                      <a:lumMod val="25000"/>
                    </a:schemeClr>
                  </a:gs>
                  <a:gs pos="54000">
                    <a:schemeClr val="bg1">
                      <a:lumMod val="5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Analyte</a:t>
                </a:r>
                <a:endParaRPr lang="en-US" sz="135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1902941" y="2075935"/>
                <a:ext cx="693214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391033" y="2656703"/>
                <a:ext cx="132835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879125" y="3266303"/>
                <a:ext cx="132835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3719384" y="2075935"/>
                <a:ext cx="0" cy="58076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4207476" y="2075935"/>
                <a:ext cx="0" cy="119036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837420" y="1785552"/>
                <a:ext cx="568994" cy="5231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25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MFC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107722" y="2395151"/>
                <a:ext cx="568994" cy="5231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25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MFC</a:t>
                </a:r>
                <a:endParaRPr lang="en-US" sz="788" dirty="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348681" y="3004751"/>
                <a:ext cx="568994" cy="5231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25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MFC</a:t>
                </a:r>
                <a:endParaRPr lang="en-US" sz="788" dirty="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003193" y="1785552"/>
                <a:ext cx="435576" cy="52310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25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PC</a:t>
                </a:r>
                <a:endParaRPr lang="en-US" sz="788" dirty="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721427" y="1779925"/>
                <a:ext cx="435576" cy="52310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25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FM</a:t>
                </a:r>
                <a:endParaRPr lang="en-US" sz="788" dirty="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8464378" y="2656702"/>
                <a:ext cx="1029730" cy="1214529"/>
                <a:chOff x="8995719" y="2303028"/>
                <a:chExt cx="1029730" cy="1214529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33" name="Oval 32"/>
                <p:cNvSpPr/>
                <p:nvPr/>
              </p:nvSpPr>
              <p:spPr>
                <a:xfrm>
                  <a:off x="8995719" y="2487827"/>
                  <a:ext cx="1029730" cy="102973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9281984" y="2303028"/>
                  <a:ext cx="457200" cy="4633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23" name="Straight Arrow Connector 22"/>
              <p:cNvCxnSpPr/>
              <p:nvPr/>
            </p:nvCxnSpPr>
            <p:spPr>
              <a:xfrm>
                <a:off x="8835081" y="2075935"/>
                <a:ext cx="0" cy="14498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 flipV="1">
                <a:off x="9069860" y="2075937"/>
                <a:ext cx="9090" cy="9011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9082216" y="2078546"/>
                <a:ext cx="151292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/>
              <p:cNvSpPr/>
              <p:nvPr/>
            </p:nvSpPr>
            <p:spPr>
              <a:xfrm>
                <a:off x="10604155" y="1779925"/>
                <a:ext cx="1482811" cy="10209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Gas Chromatograph</a:t>
                </a:r>
              </a:p>
            </p:txBody>
          </p:sp>
          <p:sp>
            <p:nvSpPr>
              <p:cNvPr id="27" name="Curved Up Arrow 26"/>
              <p:cNvSpPr/>
              <p:nvPr/>
            </p:nvSpPr>
            <p:spPr>
              <a:xfrm>
                <a:off x="4565160" y="1736238"/>
                <a:ext cx="715402" cy="626829"/>
              </a:xfrm>
              <a:prstGeom prst="curvedUpArrow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3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Block Arc 27"/>
              <p:cNvSpPr/>
              <p:nvPr/>
            </p:nvSpPr>
            <p:spPr>
              <a:xfrm rot="10800000">
                <a:off x="8492604" y="2983199"/>
                <a:ext cx="973278" cy="859824"/>
              </a:xfrm>
              <a:prstGeom prst="blockArc">
                <a:avLst>
                  <a:gd name="adj1" fmla="val 10708647"/>
                  <a:gd name="adj2" fmla="val 0"/>
                  <a:gd name="adj3" fmla="val 25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t">
                <a:normAutofit/>
              </a:bodyPr>
              <a:lstStyle/>
              <a:p>
                <a:pPr algn="ctr"/>
                <a:endParaRPr lang="en-US" sz="9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656879" y="3572094"/>
                <a:ext cx="628815" cy="251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Sample</a:t>
                </a:r>
              </a:p>
            </p:txBody>
          </p:sp>
          <p:sp>
            <p:nvSpPr>
              <p:cNvPr id="30" name="Curved Up Arrow 29"/>
              <p:cNvSpPr/>
              <p:nvPr/>
            </p:nvSpPr>
            <p:spPr>
              <a:xfrm>
                <a:off x="5312854" y="1732237"/>
                <a:ext cx="715402" cy="626829"/>
              </a:xfrm>
              <a:prstGeom prst="curvedUpArrow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3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Curved Up Arrow 30"/>
              <p:cNvSpPr/>
              <p:nvPr/>
            </p:nvSpPr>
            <p:spPr>
              <a:xfrm>
                <a:off x="6065321" y="1741115"/>
                <a:ext cx="715402" cy="626829"/>
              </a:xfrm>
              <a:prstGeom prst="curvedUpArrow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3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700544" y="1958546"/>
                <a:ext cx="1902940" cy="2347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Passive Mixer</a:t>
                </a:r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1173353" y="2332176"/>
              <a:ext cx="976184" cy="232307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54000">
                  <a:schemeClr val="bg1">
                    <a:lumMod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Analyte</a:t>
              </a:r>
              <a:endParaRPr lang="en-US" sz="135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93331" y="2924975"/>
              <a:ext cx="976184" cy="232307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54000">
                  <a:schemeClr val="bg1">
                    <a:lumMod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Analyte</a:t>
              </a:r>
              <a:endParaRPr lang="en-US" sz="135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74225" y="5737547"/>
            <a:ext cx="75600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latin typeface="Book Antiqua" panose="02040602050305030304" pitchFamily="18" charset="0"/>
              </a:rPr>
              <a:t>MFC</a:t>
            </a:r>
            <a:r>
              <a:rPr lang="en-US" sz="1350" dirty="0">
                <a:latin typeface="Book Antiqua" panose="02040602050305030304" pitchFamily="18" charset="0"/>
              </a:rPr>
              <a:t>: Mass Flow Controller, </a:t>
            </a:r>
            <a:r>
              <a:rPr lang="en-US" sz="1350" b="1" dirty="0">
                <a:latin typeface="Book Antiqua" panose="02040602050305030304" pitchFamily="18" charset="0"/>
              </a:rPr>
              <a:t>PC</a:t>
            </a:r>
            <a:r>
              <a:rPr lang="en-US" sz="1350" dirty="0">
                <a:latin typeface="Book Antiqua" panose="02040602050305030304" pitchFamily="18" charset="0"/>
              </a:rPr>
              <a:t>: Pressure Controller, </a:t>
            </a:r>
            <a:r>
              <a:rPr lang="en-US" sz="1350" b="1" dirty="0">
                <a:latin typeface="Book Antiqua" panose="02040602050305030304" pitchFamily="18" charset="0"/>
              </a:rPr>
              <a:t>FM</a:t>
            </a:r>
            <a:r>
              <a:rPr lang="en-US" sz="1350" dirty="0">
                <a:latin typeface="Book Antiqua" panose="02040602050305030304" pitchFamily="18" charset="0"/>
              </a:rPr>
              <a:t>: Flow Meter, </a:t>
            </a:r>
            <a:r>
              <a:rPr lang="en-US" sz="1350" b="1" dirty="0">
                <a:latin typeface="Book Antiqua" panose="02040602050305030304" pitchFamily="18" charset="0"/>
              </a:rPr>
              <a:t>GC</a:t>
            </a:r>
            <a:r>
              <a:rPr lang="en-US" sz="1350" dirty="0">
                <a:latin typeface="Book Antiqua" panose="02040602050305030304" pitchFamily="18" charset="0"/>
              </a:rPr>
              <a:t>: Gas Chromatograph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7200" y="6581001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Stewart, KME; Penlidis, A. (2013) </a:t>
            </a:r>
            <a:r>
              <a:rPr lang="en-CA" sz="1200" i="1" dirty="0" smtClean="0"/>
              <a:t>Macromolecular Symposia </a:t>
            </a:r>
            <a:r>
              <a:rPr lang="en-CA" sz="1200" b="1" dirty="0" smtClean="0"/>
              <a:t>324</a:t>
            </a:r>
            <a:r>
              <a:rPr lang="en-CA" sz="1200" dirty="0" smtClean="0"/>
              <a:t> (1).</a:t>
            </a:r>
            <a:endParaRPr lang="en-US" sz="1200" dirty="0"/>
          </a:p>
        </p:txBody>
      </p:sp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</p:spPr>
        <p:txBody>
          <a:bodyPr/>
          <a:lstStyle/>
          <a:p>
            <a:r>
              <a:rPr lang="en-CA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62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81060" cy="125272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Principal Component Analysis (PCA)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300E8-978D-44AA-AAB3-030DCF998F22}" type="slidenum">
              <a:rPr lang="en-US" smtClean="0"/>
              <a:t>5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546591"/>
            <a:ext cx="6400800" cy="4625609"/>
          </a:xfrm>
        </p:spPr>
        <p:txBody>
          <a:bodyPr>
            <a:noAutofit/>
          </a:bodyPr>
          <a:lstStyle/>
          <a:p>
            <a:r>
              <a:rPr lang="en-CA" sz="3000" dirty="0" smtClean="0"/>
              <a:t>Experimental work </a:t>
            </a: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CA" sz="3000" dirty="0" smtClean="0">
                <a:latin typeface="+mj-lt"/>
                <a:cs typeface="Times New Roman" panose="02020603050405020304" pitchFamily="18" charset="0"/>
              </a:rPr>
              <a:t>large </a:t>
            </a:r>
            <a:r>
              <a:rPr lang="en-CA" sz="3000" dirty="0" smtClean="0">
                <a:latin typeface="+mj-lt"/>
              </a:rPr>
              <a:t>data sets</a:t>
            </a:r>
          </a:p>
          <a:p>
            <a:pPr lvl="1"/>
            <a:r>
              <a:rPr lang="en-CA" sz="2600" dirty="0" smtClean="0"/>
              <a:t>PCA allows us to “see” useful  trends (and clusters) </a:t>
            </a:r>
          </a:p>
          <a:p>
            <a:pPr lvl="1"/>
            <a:r>
              <a:rPr lang="en-CA" sz="2600" dirty="0" smtClean="0"/>
              <a:t>PCA helps us to determine </a:t>
            </a:r>
            <a:r>
              <a:rPr lang="en-CA" sz="2600" u="sng" dirty="0" smtClean="0"/>
              <a:t>inter-relationships</a:t>
            </a:r>
            <a:r>
              <a:rPr lang="en-CA" sz="2600" dirty="0" smtClean="0"/>
              <a:t> </a:t>
            </a:r>
            <a:r>
              <a:rPr lang="en-CA" sz="2600" dirty="0"/>
              <a:t>among </a:t>
            </a:r>
            <a:r>
              <a:rPr lang="en-CA" sz="2600" dirty="0" smtClean="0"/>
              <a:t>variables</a:t>
            </a:r>
            <a:endParaRPr lang="en-CA" sz="2600" dirty="0"/>
          </a:p>
          <a:p>
            <a:endParaRPr lang="en-CA" sz="1200" dirty="0" smtClean="0"/>
          </a:p>
          <a:p>
            <a:r>
              <a:rPr lang="en-CA" sz="3000" dirty="0" smtClean="0"/>
              <a:t>For sensing materials, PCA acts in essence as a filtering algorithm</a:t>
            </a:r>
          </a:p>
          <a:p>
            <a:pPr lvl="1"/>
            <a:r>
              <a:rPr lang="en-CA" sz="2600" dirty="0" smtClean="0"/>
              <a:t>Collect responses from a variety of sensing materials</a:t>
            </a:r>
          </a:p>
          <a:p>
            <a:pPr lvl="1"/>
            <a:r>
              <a:rPr lang="en-CA" sz="2600" dirty="0" smtClean="0"/>
              <a:t>Combine data to simulate a sensor array</a:t>
            </a:r>
          </a:p>
          <a:p>
            <a:pPr marL="457200" lvl="1" indent="0">
              <a:buNone/>
            </a:pPr>
            <a:endParaRPr lang="en-CA" sz="1200" dirty="0"/>
          </a:p>
        </p:txBody>
      </p:sp>
      <p:grpSp>
        <p:nvGrpSpPr>
          <p:cNvPr id="5" name="Group 4"/>
          <p:cNvGrpSpPr/>
          <p:nvPr/>
        </p:nvGrpSpPr>
        <p:grpSpPr>
          <a:xfrm>
            <a:off x="7091643" y="1699533"/>
            <a:ext cx="1629570" cy="4799514"/>
            <a:chOff x="1049254" y="2113872"/>
            <a:chExt cx="2728582" cy="4799514"/>
          </a:xfrm>
        </p:grpSpPr>
        <p:graphicFrame>
          <p:nvGraphicFramePr>
            <p:cNvPr id="6" name="Content Placeholder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54646114"/>
                </p:ext>
              </p:extLst>
            </p:nvPr>
          </p:nvGraphicFramePr>
          <p:xfrm>
            <a:off x="1168399" y="2113872"/>
            <a:ext cx="2451101" cy="155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Content Placeholder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40618228"/>
                </p:ext>
              </p:extLst>
            </p:nvPr>
          </p:nvGraphicFramePr>
          <p:xfrm>
            <a:off x="1049254" y="5359224"/>
            <a:ext cx="2728582" cy="155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9" name="Right Arrow 8"/>
            <p:cNvSpPr/>
            <p:nvPr/>
          </p:nvSpPr>
          <p:spPr>
            <a:xfrm rot="5400000">
              <a:off x="1627892" y="3600050"/>
              <a:ext cx="1532114" cy="1850065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Filtering Algorithm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2339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B7E5-7507-4776-8A27-96128B018E69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Principal Component Analysis (PCA)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46591"/>
            <a:ext cx="7543800" cy="4625609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CA" sz="3000" dirty="0" smtClean="0"/>
              <a:t>How does PCA work?</a:t>
            </a:r>
          </a:p>
          <a:p>
            <a:pPr lvl="1"/>
            <a:r>
              <a:rPr lang="en-CA" sz="2600" dirty="0" smtClean="0"/>
              <a:t>Decomposes </a:t>
            </a:r>
            <a:r>
              <a:rPr lang="en-CA" sz="2600" dirty="0"/>
              <a:t>the data matrix (</a:t>
            </a:r>
            <a:r>
              <a:rPr lang="en-CA" sz="2600" i="1" dirty="0" smtClean="0"/>
              <a:t>n</a:t>
            </a:r>
            <a:r>
              <a:rPr lang="en-CA" sz="2600" dirty="0" smtClean="0"/>
              <a:t> observations &amp; </a:t>
            </a:r>
            <a:r>
              <a:rPr lang="en-CA" sz="2600" i="1" dirty="0" smtClean="0"/>
              <a:t>p</a:t>
            </a:r>
            <a:r>
              <a:rPr lang="en-CA" sz="2600" dirty="0" smtClean="0"/>
              <a:t> variables</a:t>
            </a:r>
            <a:r>
              <a:rPr lang="en-CA" sz="2600" dirty="0"/>
              <a:t>) </a:t>
            </a:r>
            <a:r>
              <a:rPr lang="en-CA" sz="2600" dirty="0" smtClean="0"/>
              <a:t>into:</a:t>
            </a:r>
            <a:endParaRPr lang="en-CA" sz="2600" dirty="0"/>
          </a:p>
          <a:p>
            <a:pPr marL="1179576" lvl="2" indent="-457200">
              <a:buClr>
                <a:schemeClr val="tx2"/>
              </a:buClr>
              <a:buFont typeface="+mj-lt"/>
              <a:buAutoNum type="alphaLcParenR"/>
            </a:pPr>
            <a:r>
              <a:rPr lang="en-CA" sz="2200" dirty="0"/>
              <a:t>A </a:t>
            </a:r>
            <a:r>
              <a:rPr lang="en-CA" sz="2200" u="sng" dirty="0" smtClean="0"/>
              <a:t>score</a:t>
            </a:r>
            <a:r>
              <a:rPr lang="en-CA" sz="2200" dirty="0" smtClean="0"/>
              <a:t> matrix (related to observations/cases) </a:t>
            </a:r>
          </a:p>
          <a:p>
            <a:pPr marL="1179576" lvl="2" indent="-457200">
              <a:buClr>
                <a:schemeClr val="tx2"/>
              </a:buClr>
              <a:buFont typeface="+mj-lt"/>
              <a:buAutoNum type="alphaLcParenR"/>
            </a:pPr>
            <a:r>
              <a:rPr lang="en-CA" sz="2200" dirty="0" smtClean="0"/>
              <a:t>A </a:t>
            </a:r>
            <a:r>
              <a:rPr lang="en-CA" sz="2200" u="sng" dirty="0" smtClean="0"/>
              <a:t>loading</a:t>
            </a:r>
            <a:r>
              <a:rPr lang="en-CA" sz="2200" dirty="0" smtClean="0"/>
              <a:t> matrix (related to variables)</a:t>
            </a:r>
          </a:p>
          <a:p>
            <a:pPr marL="1179576" lvl="2" indent="-457200">
              <a:buFont typeface="+mj-lt"/>
              <a:buAutoNum type="alphaLcParenR"/>
            </a:pPr>
            <a:endParaRPr lang="en-CA" sz="2200" dirty="0" smtClean="0"/>
          </a:p>
          <a:p>
            <a:pPr marL="1179576" lvl="2" indent="-457200">
              <a:buFont typeface="+mj-lt"/>
              <a:buAutoNum type="alphaLcParenR"/>
            </a:pPr>
            <a:endParaRPr lang="en-CA" sz="2200" dirty="0"/>
          </a:p>
          <a:p>
            <a:pPr marL="1179576" lvl="2" indent="-457200">
              <a:buFont typeface="+mj-lt"/>
              <a:buAutoNum type="alphaLcParenR"/>
            </a:pPr>
            <a:endParaRPr lang="en-CA" sz="2200" dirty="0" smtClean="0"/>
          </a:p>
          <a:p>
            <a:pPr marL="1179576" lvl="2" indent="-457200">
              <a:buFont typeface="+mj-lt"/>
              <a:buAutoNum type="alphaLcParenR"/>
            </a:pPr>
            <a:endParaRPr lang="en-CA" sz="2200" dirty="0"/>
          </a:p>
          <a:p>
            <a:pPr marL="1179576" lvl="2" indent="-457200">
              <a:buFont typeface="+mj-lt"/>
              <a:buAutoNum type="alphaLcParenR"/>
            </a:pPr>
            <a:endParaRPr lang="en-CA" sz="1200" dirty="0" smtClean="0"/>
          </a:p>
          <a:p>
            <a:pPr marL="1179576" lvl="2" indent="-457200">
              <a:buFont typeface="+mj-lt"/>
              <a:buAutoNum type="alphaLcParenR"/>
            </a:pPr>
            <a:endParaRPr lang="en-CA" sz="1200" dirty="0"/>
          </a:p>
          <a:p>
            <a:pPr lvl="1"/>
            <a:r>
              <a:rPr lang="en-CA" sz="2600" dirty="0" smtClean="0"/>
              <a:t>These show us the inter-relationships among the observations </a:t>
            </a:r>
            <a:r>
              <a:rPr lang="en-CA" sz="2600" u="sng" dirty="0" smtClean="0"/>
              <a:t>and</a:t>
            </a:r>
            <a:r>
              <a:rPr lang="en-CA" sz="2600" dirty="0" smtClean="0"/>
              <a:t> among the variables </a:t>
            </a:r>
          </a:p>
          <a:p>
            <a:pPr lvl="1"/>
            <a:endParaRPr lang="en-CA" sz="1200" dirty="0"/>
          </a:p>
          <a:p>
            <a:pPr lvl="1"/>
            <a:endParaRPr lang="en-CA" sz="1200" dirty="0" smtClean="0"/>
          </a:p>
          <a:p>
            <a:pPr lvl="1"/>
            <a:endParaRPr lang="en-CA" sz="2600" dirty="0" smtClean="0"/>
          </a:p>
          <a:p>
            <a:pPr lvl="1"/>
            <a:endParaRPr lang="en-CA" sz="1200" dirty="0"/>
          </a:p>
        </p:txBody>
      </p:sp>
      <p:sp>
        <p:nvSpPr>
          <p:cNvPr id="10" name="Rectangle 9"/>
          <p:cNvSpPr/>
          <p:nvPr/>
        </p:nvSpPr>
        <p:spPr>
          <a:xfrm>
            <a:off x="1524000" y="4022730"/>
            <a:ext cx="1071570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3381388" y="4022730"/>
            <a:ext cx="1071570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2667008" y="4451358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latin typeface="Calibri"/>
              </a:rPr>
              <a:t>≈</a:t>
            </a:r>
            <a:endParaRPr lang="en-CA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524396" y="445135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x</a:t>
            </a:r>
            <a:endParaRPr lang="en-CA" sz="2400" dirty="0"/>
          </a:p>
        </p:txBody>
      </p:sp>
      <p:sp>
        <p:nvSpPr>
          <p:cNvPr id="14" name="Rectangle 13"/>
          <p:cNvSpPr/>
          <p:nvPr/>
        </p:nvSpPr>
        <p:spPr>
          <a:xfrm>
            <a:off x="5167338" y="4237044"/>
            <a:ext cx="178595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1666876" y="452279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Data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3452826" y="452279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Scores</a:t>
            </a:r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5381652" y="452279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Loadings</a:t>
            </a:r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1166810" y="452279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n</a:t>
            </a:r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1809752" y="547053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p</a:t>
            </a:r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3667140" y="549806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m</a:t>
            </a:r>
            <a:endParaRPr lang="en-CA" dirty="0"/>
          </a:p>
        </p:txBody>
      </p:sp>
      <p:sp>
        <p:nvSpPr>
          <p:cNvPr id="21" name="TextBox 20"/>
          <p:cNvSpPr txBox="1"/>
          <p:nvPr/>
        </p:nvSpPr>
        <p:spPr>
          <a:xfrm>
            <a:off x="3095636" y="452279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n</a:t>
            </a:r>
            <a:endParaRPr lang="en-CA" dirty="0"/>
          </a:p>
        </p:txBody>
      </p:sp>
      <p:sp>
        <p:nvSpPr>
          <p:cNvPr id="22" name="TextBox 21"/>
          <p:cNvSpPr txBox="1"/>
          <p:nvPr/>
        </p:nvSpPr>
        <p:spPr>
          <a:xfrm>
            <a:off x="5919790" y="529436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p</a:t>
            </a:r>
            <a:endParaRPr lang="en-CA" dirty="0"/>
          </a:p>
        </p:txBody>
      </p:sp>
      <p:sp>
        <p:nvSpPr>
          <p:cNvPr id="23" name="TextBox 22"/>
          <p:cNvSpPr txBox="1"/>
          <p:nvPr/>
        </p:nvSpPr>
        <p:spPr>
          <a:xfrm>
            <a:off x="6953288" y="452279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1219200"/>
          </a:xfrm>
        </p:spPr>
        <p:txBody>
          <a:bodyPr>
            <a:noAutofit/>
          </a:bodyPr>
          <a:lstStyle/>
          <a:p>
            <a:r>
              <a:rPr lang="en-CA" dirty="0" smtClean="0"/>
              <a:t>Use PCA as a filtering algorithm for sensing 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3BB6-3317-479F-9681-D71B93AD1C66}" type="slidenum">
              <a:rPr lang="en-US" smtClean="0"/>
              <a:t>7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23619" t="17106" r="28332" b="9333"/>
          <a:stretch/>
        </p:blipFill>
        <p:spPr>
          <a:xfrm>
            <a:off x="484239" y="3874528"/>
            <a:ext cx="3105778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553" y="3937084"/>
            <a:ext cx="3084843" cy="280440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953000" y="2667000"/>
            <a:ext cx="4114800" cy="1219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CA" sz="2200" b="1" u="sng" dirty="0" smtClean="0"/>
              <a:t>Scores:</a:t>
            </a:r>
            <a:r>
              <a:rPr lang="en-CA" sz="2200" dirty="0" smtClean="0"/>
              <a:t> provide information about how observations are linked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667000"/>
            <a:ext cx="4267200" cy="1219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1" indent="0">
              <a:buNone/>
            </a:pPr>
            <a:r>
              <a:rPr lang="en-CA" sz="2200" b="1" u="sng" dirty="0" smtClean="0"/>
              <a:t>Loadings:</a:t>
            </a:r>
            <a:r>
              <a:rPr lang="en-CA" sz="2200" dirty="0" smtClean="0"/>
              <a:t> show </a:t>
            </a:r>
            <a:r>
              <a:rPr lang="en-CA" sz="2200" dirty="0"/>
              <a:t>separation between analytes (variables) to distinguish between different cases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7913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Case Study: </a:t>
            </a:r>
            <a:r>
              <a:rPr lang="en-CA" dirty="0" err="1" smtClean="0"/>
              <a:t>PoANI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4800600" cy="4952998"/>
          </a:xfrm>
        </p:spPr>
        <p:txBody>
          <a:bodyPr>
            <a:noAutofit/>
          </a:bodyPr>
          <a:lstStyle/>
          <a:p>
            <a:r>
              <a:rPr lang="en-CA" dirty="0" smtClean="0"/>
              <a:t>Derivative of polyaniline, poly-</a:t>
            </a:r>
            <a:r>
              <a:rPr lang="en-CA" i="1" dirty="0" smtClean="0"/>
              <a:t>o</a:t>
            </a:r>
            <a:r>
              <a:rPr lang="en-CA" dirty="0" smtClean="0"/>
              <a:t>-</a:t>
            </a:r>
            <a:r>
              <a:rPr lang="en-CA" dirty="0" err="1" smtClean="0"/>
              <a:t>anisidine</a:t>
            </a:r>
            <a:r>
              <a:rPr lang="en-CA" dirty="0" smtClean="0"/>
              <a:t> (</a:t>
            </a:r>
            <a:r>
              <a:rPr lang="en-CA" dirty="0" err="1" smtClean="0"/>
              <a:t>PoANI</a:t>
            </a:r>
            <a:r>
              <a:rPr lang="en-CA" dirty="0" smtClean="0"/>
              <a:t>)</a:t>
            </a:r>
          </a:p>
          <a:p>
            <a:pPr lvl="1"/>
            <a:r>
              <a:rPr lang="en-CA" dirty="0" err="1" smtClean="0"/>
              <a:t>Undoped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/>
              <a:t>Doped with </a:t>
            </a:r>
            <a:r>
              <a:rPr lang="en-CA" dirty="0" err="1" smtClean="0"/>
              <a:t>NiO</a:t>
            </a:r>
            <a:r>
              <a:rPr lang="en-CA" dirty="0" smtClean="0"/>
              <a:t> or </a:t>
            </a:r>
            <a:r>
              <a:rPr lang="en-CA" dirty="0" err="1" smtClean="0"/>
              <a:t>ZnO</a:t>
            </a:r>
            <a:r>
              <a:rPr lang="en-CA" dirty="0" smtClean="0"/>
              <a:t> nanoparticles</a:t>
            </a:r>
          </a:p>
          <a:p>
            <a:pPr lvl="1"/>
            <a:endParaRPr lang="en-CA" sz="1200" dirty="0" smtClean="0"/>
          </a:p>
          <a:p>
            <a:r>
              <a:rPr lang="en-CA" dirty="0" smtClean="0"/>
              <a:t>Use individual materials (or combinations) to detect gas analytes</a:t>
            </a:r>
            <a:endParaRPr lang="en-CA" dirty="0"/>
          </a:p>
          <a:p>
            <a:pPr lvl="1"/>
            <a:r>
              <a:rPr lang="en-CA" dirty="0" smtClean="0"/>
              <a:t>Methanol, ethanol, acetone &amp; benzene</a:t>
            </a:r>
            <a:endParaRPr lang="en-CA" dirty="0"/>
          </a:p>
          <a:p>
            <a:pPr lvl="1"/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3BB6-3317-479F-9681-D71B93AD1C66}" type="slidenum">
              <a:rPr lang="en-US" smtClean="0"/>
              <a:t>8</a:t>
            </a:fld>
            <a:endParaRPr lang="en-US"/>
          </a:p>
        </p:txBody>
      </p:sp>
      <p:sp>
        <p:nvSpPr>
          <p:cNvPr id="8" name="AutoShape 8" descr="Image result for anil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2" descr="Image result for poly-o-anisid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328" y="2895600"/>
            <a:ext cx="3048000" cy="2458065"/>
          </a:xfrm>
          <a:prstGeom prst="rect">
            <a:avLst/>
          </a:prstGeom>
          <a:noFill/>
          <a:ln w="57150" cmpd="thickThin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6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580" t="6000" r="19392" b="-104"/>
          <a:stretch/>
        </p:blipFill>
        <p:spPr>
          <a:xfrm>
            <a:off x="4724400" y="2514600"/>
            <a:ext cx="4419600" cy="4204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 Individual Gases; 1 Material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3ABA-77D8-4F3F-A45B-D11BAD17F57D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939" t="7614" r="18956"/>
          <a:stretch/>
        </p:blipFill>
        <p:spPr>
          <a:xfrm>
            <a:off x="0" y="2583121"/>
            <a:ext cx="4419600" cy="4124634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1219200"/>
          </a:xfrm>
        </p:spPr>
        <p:txBody>
          <a:bodyPr>
            <a:noAutofit/>
          </a:bodyPr>
          <a:lstStyle/>
          <a:p>
            <a:r>
              <a:rPr lang="en-CA" b="1" u="sng" dirty="0" smtClean="0"/>
              <a:t>Loadings:</a:t>
            </a:r>
            <a:r>
              <a:rPr lang="en-CA" b="1" dirty="0" smtClean="0"/>
              <a:t> </a:t>
            </a:r>
            <a:r>
              <a:rPr lang="en-CA" dirty="0" smtClean="0"/>
              <a:t>which combination of factors gives best separation?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3352800" y="255454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4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12073</TotalTime>
  <Words>1804</Words>
  <Application>Microsoft Office PowerPoint</Application>
  <PresentationFormat>On-screen Show (4:3)</PresentationFormat>
  <Paragraphs>287</Paragraphs>
  <Slides>30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Arial Narrow</vt:lpstr>
      <vt:lpstr>Book Antiqua</vt:lpstr>
      <vt:lpstr>Calibri</vt:lpstr>
      <vt:lpstr>Cambria Math</vt:lpstr>
      <vt:lpstr>Corbel</vt:lpstr>
      <vt:lpstr>Times New Roman</vt:lpstr>
      <vt:lpstr>Wingdings</vt:lpstr>
      <vt:lpstr>Wingdings 2</vt:lpstr>
      <vt:lpstr>Wingdings 3</vt:lpstr>
      <vt:lpstr>Module</vt:lpstr>
      <vt:lpstr>Unknown</vt:lpstr>
      <vt:lpstr>Principal Component Analysis Applied to Polymeric Sensing Materials</vt:lpstr>
      <vt:lpstr>Introduction</vt:lpstr>
      <vt:lpstr>Sensing Materials</vt:lpstr>
      <vt:lpstr>Experimental Test System</vt:lpstr>
      <vt:lpstr>Principal Component Analysis (PCA)</vt:lpstr>
      <vt:lpstr>Principal Component Analysis (PCA)</vt:lpstr>
      <vt:lpstr>Case Study</vt:lpstr>
      <vt:lpstr>Case Study: PoANI</vt:lpstr>
      <vt:lpstr>4 Individual Gases; 1 Material</vt:lpstr>
      <vt:lpstr>4 Individual Gases; 1 Material</vt:lpstr>
      <vt:lpstr>4 Individual Gases; Material Array</vt:lpstr>
      <vt:lpstr>4-Gas Mixture; Material Array</vt:lpstr>
      <vt:lpstr>4-Gas Mixture; Material Array</vt:lpstr>
      <vt:lpstr>4-Gas Mixture; Material Array</vt:lpstr>
      <vt:lpstr>4-Gas Mixture; Material Array</vt:lpstr>
      <vt:lpstr>4-Gas Mixture; Material Array</vt:lpstr>
      <vt:lpstr>Do Results Make Sense?</vt:lpstr>
      <vt:lpstr>Do Results Make Sense?</vt:lpstr>
      <vt:lpstr>Concluding Remarks</vt:lpstr>
      <vt:lpstr>Principal Component Analysis Applied to Polymeric Sensing Materials</vt:lpstr>
      <vt:lpstr>References</vt:lpstr>
      <vt:lpstr>Sensing Materials</vt:lpstr>
      <vt:lpstr>Sensing Materials</vt:lpstr>
      <vt:lpstr>Principal Component Analysis (PCA)</vt:lpstr>
      <vt:lpstr>Principal Component Analysis (PCA)</vt:lpstr>
      <vt:lpstr>4-Gas Mixture; 1 Material</vt:lpstr>
      <vt:lpstr>4-Gas Mixture; 1 Material</vt:lpstr>
      <vt:lpstr>4-Gas Mixture; Material Array</vt:lpstr>
      <vt:lpstr>Unknown Gas ID</vt:lpstr>
      <vt:lpstr>Do Results Make Sense?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Pret a Porter EVM</dc:title>
  <dc:creator>Scott, Alison Jean</dc:creator>
  <cp:lastModifiedBy>Mechler, Colleen</cp:lastModifiedBy>
  <cp:revision>293</cp:revision>
  <dcterms:created xsi:type="dcterms:W3CDTF">2015-04-27T18:48:40Z</dcterms:created>
  <dcterms:modified xsi:type="dcterms:W3CDTF">2018-08-08T11:31:00Z</dcterms:modified>
</cp:coreProperties>
</file>