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295" r:id="rId4"/>
    <p:sldId id="296" r:id="rId5"/>
    <p:sldId id="29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4823"/>
    <a:srgbClr val="FEF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0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FF12-1866-46A1-9F21-97CF858DCA56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305C-05EA-4D2B-BECB-AE7800DB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4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FF12-1866-46A1-9F21-97CF858DCA56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305C-05EA-4D2B-BECB-AE7800DB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18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FF12-1866-46A1-9F21-97CF858DCA56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305C-05EA-4D2B-BECB-AE7800DB9FA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0051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FF12-1866-46A1-9F21-97CF858DCA56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305C-05EA-4D2B-BECB-AE7800DB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38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FF12-1866-46A1-9F21-97CF858DCA56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305C-05EA-4D2B-BECB-AE7800DB9FA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1396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FF12-1866-46A1-9F21-97CF858DCA56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305C-05EA-4D2B-BECB-AE7800DB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54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FF12-1866-46A1-9F21-97CF858DCA56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305C-05EA-4D2B-BECB-AE7800DB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9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FF12-1866-46A1-9F21-97CF858DCA56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305C-05EA-4D2B-BECB-AE7800DB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60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FF12-1866-46A1-9F21-97CF858DCA56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305C-05EA-4D2B-BECB-AE7800DB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7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FF12-1866-46A1-9F21-97CF858DCA56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305C-05EA-4D2B-BECB-AE7800DB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5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FF12-1866-46A1-9F21-97CF858DCA56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305C-05EA-4D2B-BECB-AE7800DB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27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FF12-1866-46A1-9F21-97CF858DCA56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305C-05EA-4D2B-BECB-AE7800DB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5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FF12-1866-46A1-9F21-97CF858DCA56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305C-05EA-4D2B-BECB-AE7800DB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7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FF12-1866-46A1-9F21-97CF858DCA56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305C-05EA-4D2B-BECB-AE7800DB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2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FF12-1866-46A1-9F21-97CF858DCA56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305C-05EA-4D2B-BECB-AE7800DB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02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FF12-1866-46A1-9F21-97CF858DCA56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305C-05EA-4D2B-BECB-AE7800DB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4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6FF12-1866-46A1-9F21-97CF858DCA56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416305C-05EA-4D2B-BECB-AE7800DB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oleObject" Target="../embeddings/oleObject4.bin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microsoft.com/office/2007/relationships/hdphoto" Target="../media/hdphoto1.wdp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1.png"/><Relationship Id="rId10" Type="http://schemas.openxmlformats.org/officeDocument/2006/relationships/image" Target="../media/image6.e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microsoft.com/office/2007/relationships/hdphoto" Target="../media/hdphoto3.wdp"/><Relationship Id="rId3" Type="http://schemas.openxmlformats.org/officeDocument/2006/relationships/image" Target="../media/image15.pn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11" Type="http://schemas.openxmlformats.org/officeDocument/2006/relationships/image" Target="../media/image19.png"/><Relationship Id="rId5" Type="http://schemas.openxmlformats.org/officeDocument/2006/relationships/image" Target="../media/image17.png"/><Relationship Id="rId10" Type="http://schemas.openxmlformats.org/officeDocument/2006/relationships/image" Target="../media/image14.e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7134" y="202314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2018 IPR Symposium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7457" y="4303143"/>
            <a:ext cx="2938670" cy="69228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By Jenner Ngai</a:t>
            </a:r>
          </a:p>
          <a:p>
            <a:pPr marL="0" indent="0" algn="ctr">
              <a:buNone/>
            </a:pPr>
            <a:r>
              <a:rPr lang="en-US" dirty="0"/>
              <a:t>Supervisor: Prof. </a:t>
            </a:r>
            <a:r>
              <a:rPr lang="en-US" dirty="0" err="1"/>
              <a:t>Yuning</a:t>
            </a:r>
            <a:r>
              <a:rPr lang="en-US" dirty="0"/>
              <a:t> Li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35842" name="Picture 2" descr="Image result for university of waterloo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955" y="237037"/>
            <a:ext cx="6401979" cy="16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7FDF6F7-A252-497E-9A9E-0CAED2295902}"/>
              </a:ext>
            </a:extLst>
          </p:cNvPr>
          <p:cNvSpPr txBox="1">
            <a:spLocks/>
          </p:cNvSpPr>
          <p:nvPr/>
        </p:nvSpPr>
        <p:spPr>
          <a:xfrm>
            <a:off x="708992" y="28465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Low‐cost Synthetic Approach to Prepare Indigoid‐based Polymers for Solution Processable P‐type Organic Field‐effect Transistors</a:t>
            </a:r>
          </a:p>
        </p:txBody>
      </p:sp>
    </p:spTree>
    <p:extLst>
      <p:ext uri="{BB962C8B-B14F-4D97-AF65-F5344CB8AC3E}">
        <p14:creationId xmlns:p14="http://schemas.microsoft.com/office/powerpoint/2010/main" val="1309411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FA6C2-42BE-4C66-A4F8-D7EF08058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 of Polymer Semiconductors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46B99-7C5C-4215-80FE-596262D6B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663E610-7ECC-46B5-A9A1-CC3B538EBA6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427879" y="2176059"/>
            <a:ext cx="139588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36F49D2-FDD7-4DF0-98FF-3CCB88E77E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592244"/>
              </p:ext>
            </p:extLst>
          </p:nvPr>
        </p:nvGraphicFramePr>
        <p:xfrm>
          <a:off x="304577" y="1335206"/>
          <a:ext cx="7088187" cy="520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7" name="CS ChemDraw Drawing" r:id="rId3" imgW="6724944" imgH="4938868" progId="ChemDraw.Document.6.0">
                  <p:embed/>
                </p:oleObj>
              </mc:Choice>
              <mc:Fallback>
                <p:oleObj name="CS ChemDraw Drawing" r:id="rId3" imgW="6724944" imgH="4938868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577" y="1335206"/>
                        <a:ext cx="7088187" cy="5207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C68D63EF-F78E-44CD-8AF5-22547F93F1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4" r="26522"/>
          <a:stretch/>
        </p:blipFill>
        <p:spPr>
          <a:xfrm rot="5400000">
            <a:off x="9361132" y="3246732"/>
            <a:ext cx="2402444" cy="2440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F6E73E-CD22-49B6-BAEE-BDADA4238E2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250" t="26038" r="21948" b="22820"/>
          <a:stretch/>
        </p:blipFill>
        <p:spPr>
          <a:xfrm>
            <a:off x="7633841" y="1568375"/>
            <a:ext cx="3267755" cy="16541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8E7A69-DD76-4E64-A6B7-E17E294F3D9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1862" t="18368" r="41023" b="20819"/>
          <a:stretch/>
        </p:blipFill>
        <p:spPr>
          <a:xfrm>
            <a:off x="7633841" y="3265742"/>
            <a:ext cx="1640161" cy="32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66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84D9BE5-AA03-4189-9128-58E2A81155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95" y="551853"/>
            <a:ext cx="4179758" cy="3198501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A76C559-BA48-4D8E-9A1C-715BF62C9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774" y="244751"/>
            <a:ext cx="4754340" cy="363819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B01643-E645-403E-ACB3-44A1FFD52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67" y="152400"/>
            <a:ext cx="8596668" cy="1320800"/>
          </a:xfrm>
        </p:spPr>
        <p:txBody>
          <a:bodyPr/>
          <a:lstStyle/>
          <a:p>
            <a:r>
              <a:rPr lang="en-US" dirty="0"/>
              <a:t>Physical Properties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7CA4BAC-FF70-4DBF-B370-8FC9CAC5D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84A2E18-C163-44C3-92FC-D9B17BD79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767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862C3E7-B2C3-4DBD-9BB6-4BD03F4C1D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440171"/>
              </p:ext>
            </p:extLst>
          </p:nvPr>
        </p:nvGraphicFramePr>
        <p:xfrm>
          <a:off x="160599" y="5264136"/>
          <a:ext cx="11212643" cy="1305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5079">
                  <a:extLst>
                    <a:ext uri="{9D8B030D-6E8A-4147-A177-3AD203B41FA5}">
                      <a16:colId xmlns:a16="http://schemas.microsoft.com/office/drawing/2014/main" val="1796402466"/>
                    </a:ext>
                  </a:extLst>
                </a:gridCol>
                <a:gridCol w="1804368">
                  <a:extLst>
                    <a:ext uri="{9D8B030D-6E8A-4147-A177-3AD203B41FA5}">
                      <a16:colId xmlns:a16="http://schemas.microsoft.com/office/drawing/2014/main" val="3666719638"/>
                    </a:ext>
                  </a:extLst>
                </a:gridCol>
                <a:gridCol w="1713294">
                  <a:extLst>
                    <a:ext uri="{9D8B030D-6E8A-4147-A177-3AD203B41FA5}">
                      <a16:colId xmlns:a16="http://schemas.microsoft.com/office/drawing/2014/main" val="2485383733"/>
                    </a:ext>
                  </a:extLst>
                </a:gridCol>
                <a:gridCol w="1571857">
                  <a:extLst>
                    <a:ext uri="{9D8B030D-6E8A-4147-A177-3AD203B41FA5}">
                      <a16:colId xmlns:a16="http://schemas.microsoft.com/office/drawing/2014/main" val="377071738"/>
                    </a:ext>
                  </a:extLst>
                </a:gridCol>
                <a:gridCol w="1350062">
                  <a:extLst>
                    <a:ext uri="{9D8B030D-6E8A-4147-A177-3AD203B41FA5}">
                      <a16:colId xmlns:a16="http://schemas.microsoft.com/office/drawing/2014/main" val="2138567543"/>
                    </a:ext>
                  </a:extLst>
                </a:gridCol>
                <a:gridCol w="1470067">
                  <a:extLst>
                    <a:ext uri="{9D8B030D-6E8A-4147-A177-3AD203B41FA5}">
                      <a16:colId xmlns:a16="http://schemas.microsoft.com/office/drawing/2014/main" val="3189013835"/>
                    </a:ext>
                  </a:extLst>
                </a:gridCol>
                <a:gridCol w="1287916">
                  <a:extLst>
                    <a:ext uri="{9D8B030D-6E8A-4147-A177-3AD203B41FA5}">
                      <a16:colId xmlns:a16="http://schemas.microsoft.com/office/drawing/2014/main" val="4167337759"/>
                    </a:ext>
                  </a:extLst>
                </a:gridCol>
              </a:tblGrid>
              <a:tr h="326405">
                <a:tc>
                  <a:txBody>
                    <a:bodyPr/>
                    <a:lstStyle/>
                    <a:p>
                      <a:pPr algn="l"/>
                      <a:endParaRPr lang="en-US" sz="16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HOMO</a:t>
                      </a:r>
                      <a:r>
                        <a:rPr lang="en-US" sz="1600" kern="1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(eV)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LUMO</a:t>
                      </a:r>
                      <a:r>
                        <a:rPr lang="en-US" sz="1600" kern="1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r>
                        <a:rPr lang="en-US" sz="1600" kern="1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(eV)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 kern="1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g,CV </a:t>
                      </a: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(eV)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 kern="1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g,opt</a:t>
                      </a:r>
                      <a:r>
                        <a:rPr lang="en-US" sz="1600" kern="1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lang="en-US" sz="1600" kern="1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(eV)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λ</a:t>
                      </a:r>
                      <a:r>
                        <a:rPr lang="en-US" sz="1600" kern="1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</a:t>
                      </a: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(nm)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λ</a:t>
                      </a:r>
                      <a:r>
                        <a:rPr lang="en-US" sz="1600" kern="100" baseline="-25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edge</a:t>
                      </a:r>
                      <a:r>
                        <a:rPr lang="en-US" sz="1600" kern="1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(nm)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0625239"/>
                  </a:ext>
                </a:extLst>
              </a:tr>
              <a:tr h="32640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PIDG-T-C20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-5.48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-4.30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1.17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1.48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762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836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8749244"/>
                  </a:ext>
                </a:extLst>
              </a:tr>
              <a:tr h="32640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PIDG-BT-C20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-5.27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-3.89</a:t>
                      </a:r>
                      <a:endParaRPr lang="en-US" sz="1600" kern="1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1.38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1.44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758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860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9854537"/>
                  </a:ext>
                </a:extLst>
              </a:tr>
              <a:tr h="326405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PIDG-BDT-C8_#3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-5.26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-3.73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1.53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1.51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747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823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7364857"/>
                  </a:ext>
                </a:extLst>
              </a:tr>
            </a:tbl>
          </a:graphicData>
        </a:graphic>
      </p:graphicFrame>
      <p:graphicFrame>
        <p:nvGraphicFramePr>
          <p:cNvPr id="11" name="Content Placeholder 4">
            <a:extLst>
              <a:ext uri="{FF2B5EF4-FFF2-40B4-BE49-F238E27FC236}">
                <a16:creationId xmlns:a16="http://schemas.microsoft.com/office/drawing/2014/main" id="{3C7D7879-2759-45C4-9095-3972F9036B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418271"/>
              </p:ext>
            </p:extLst>
          </p:nvPr>
        </p:nvGraphicFramePr>
        <p:xfrm>
          <a:off x="160599" y="3699468"/>
          <a:ext cx="8596668" cy="1320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9167">
                  <a:extLst>
                    <a:ext uri="{9D8B030D-6E8A-4147-A177-3AD203B41FA5}">
                      <a16:colId xmlns:a16="http://schemas.microsoft.com/office/drawing/2014/main" val="3012313228"/>
                    </a:ext>
                  </a:extLst>
                </a:gridCol>
                <a:gridCol w="2149167">
                  <a:extLst>
                    <a:ext uri="{9D8B030D-6E8A-4147-A177-3AD203B41FA5}">
                      <a16:colId xmlns:a16="http://schemas.microsoft.com/office/drawing/2014/main" val="749379158"/>
                    </a:ext>
                  </a:extLst>
                </a:gridCol>
                <a:gridCol w="2149167">
                  <a:extLst>
                    <a:ext uri="{9D8B030D-6E8A-4147-A177-3AD203B41FA5}">
                      <a16:colId xmlns:a16="http://schemas.microsoft.com/office/drawing/2014/main" val="2254715643"/>
                    </a:ext>
                  </a:extLst>
                </a:gridCol>
                <a:gridCol w="2149167">
                  <a:extLst>
                    <a:ext uri="{9D8B030D-6E8A-4147-A177-3AD203B41FA5}">
                      <a16:colId xmlns:a16="http://schemas.microsoft.com/office/drawing/2014/main" val="415089521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Polymer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Mn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PDI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3606715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PIDG-T-C20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55,491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21,622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2.57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8288649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PIDG-BT-C20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38,574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18,586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1318606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PIDG-BDT-C8_#3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63,545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21,642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88027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6ECA1B4-549A-4F50-B9A6-E5AE724D32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40313" t="23320" r="40312" b="34715"/>
          <a:stretch/>
        </p:blipFill>
        <p:spPr>
          <a:xfrm>
            <a:off x="8809291" y="1510101"/>
            <a:ext cx="2984845" cy="36347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FC62DC-6D9D-4AB5-BA8F-24F329A082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1" t="24226" r="2161" b="32870"/>
          <a:stretch/>
        </p:blipFill>
        <p:spPr>
          <a:xfrm>
            <a:off x="8701849" y="98894"/>
            <a:ext cx="3120923" cy="25345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83DFF8E-0A3F-48A2-A4BB-FD28FACF1C34}"/>
              </a:ext>
            </a:extLst>
          </p:cNvPr>
          <p:cNvSpPr txBox="1"/>
          <p:nvPr/>
        </p:nvSpPr>
        <p:spPr>
          <a:xfrm>
            <a:off x="8786309" y="4868827"/>
            <a:ext cx="2977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Polymer semiconductor ink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75684D3-439D-4C03-8700-E85FBC0002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413615"/>
              </p:ext>
            </p:extLst>
          </p:nvPr>
        </p:nvGraphicFramePr>
        <p:xfrm>
          <a:off x="1434753" y="929047"/>
          <a:ext cx="65087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3" name="CS ChemDraw Drawing" r:id="rId9" imgW="808645" imgH="397238" progId="ChemDraw.Document.6.0">
                  <p:embed/>
                </p:oleObj>
              </mc:Choice>
              <mc:Fallback>
                <p:oleObj name="CS ChemDraw Drawing" r:id="rId9" imgW="808645" imgH="39723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34753" y="929047"/>
                        <a:ext cx="650875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34A4E39-1780-469B-AA6A-E431E45071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090734"/>
              </p:ext>
            </p:extLst>
          </p:nvPr>
        </p:nvGraphicFramePr>
        <p:xfrm>
          <a:off x="1217646" y="1331123"/>
          <a:ext cx="1085091" cy="425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4" name="CS ChemDraw Drawing" r:id="rId11" imgW="1157682" imgH="453986" progId="ChemDraw.Document.6.0">
                  <p:embed/>
                </p:oleObj>
              </mc:Choice>
              <mc:Fallback>
                <p:oleObj name="CS ChemDraw Drawing" r:id="rId11" imgW="1157682" imgH="45398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17646" y="1331123"/>
                        <a:ext cx="1085091" cy="4257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4C5BFB3-6845-4AC7-B6F7-E43E8ED4E4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202111"/>
              </p:ext>
            </p:extLst>
          </p:nvPr>
        </p:nvGraphicFramePr>
        <p:xfrm>
          <a:off x="3183682" y="915795"/>
          <a:ext cx="1133588" cy="93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5" name="CS ChemDraw Drawing" r:id="rId13" imgW="1282908" imgH="1060482" progId="ChemDraw.Document.6.0">
                  <p:embed/>
                </p:oleObj>
              </mc:Choice>
              <mc:Fallback>
                <p:oleObj name="CS ChemDraw Drawing" r:id="rId13" imgW="1282908" imgH="106048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83682" y="915795"/>
                        <a:ext cx="1133588" cy="93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301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757A1E2-D13A-4FDE-957C-36D5BCE4F66E}"/>
              </a:ext>
            </a:extLst>
          </p:cNvPr>
          <p:cNvSpPr/>
          <p:nvPr/>
        </p:nvSpPr>
        <p:spPr>
          <a:xfrm>
            <a:off x="10342826" y="704034"/>
            <a:ext cx="1788794" cy="4233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10564B-BDB1-4027-8AA4-D4F9E722B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32" y="190501"/>
            <a:ext cx="8596668" cy="1320800"/>
          </a:xfrm>
        </p:spPr>
        <p:txBody>
          <a:bodyPr/>
          <a:lstStyle/>
          <a:p>
            <a:r>
              <a:rPr lang="en-US" dirty="0"/>
              <a:t>Organic Field-effect Transistor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323B9F8-29F6-4056-B5AF-E3F8B422E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08" y="107950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52352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2F7DA22-4FB0-4934-8A8B-319DF09422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23" y="2832706"/>
            <a:ext cx="2779083" cy="2126655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ECA520-F68C-4F30-808D-2791C68481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876" y="2899864"/>
            <a:ext cx="2662928" cy="20377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9AE84A-5F69-483F-9CBF-D5AD194D5C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226" y="733323"/>
            <a:ext cx="2743444" cy="20993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D058A30-0393-46E1-B3BC-10F42A0E3C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997" y="704034"/>
            <a:ext cx="2662928" cy="2037769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6866E39-737D-483A-910B-3760315A5C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949406"/>
              </p:ext>
            </p:extLst>
          </p:nvPr>
        </p:nvGraphicFramePr>
        <p:xfrm>
          <a:off x="10457003" y="875818"/>
          <a:ext cx="1543678" cy="1865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6" name="CS ChemDraw Drawing" r:id="rId7" imgW="1736744" imgH="2096581" progId="ChemDraw.Document.6.0">
                  <p:embed/>
                </p:oleObj>
              </mc:Choice>
              <mc:Fallback>
                <p:oleObj name="CS ChemDraw Drawing" r:id="rId7" imgW="1736744" imgH="2096581" progId="ChemDraw.Document.6.0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37AAF0A-D890-401E-8226-F3A4D82BBE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57003" y="875818"/>
                        <a:ext cx="1543678" cy="18659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8A01967-F708-48BF-8313-F22B2F25C4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154810"/>
              </p:ext>
            </p:extLst>
          </p:nvPr>
        </p:nvGraphicFramePr>
        <p:xfrm>
          <a:off x="10457003" y="3116438"/>
          <a:ext cx="1687869" cy="1832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7" name="CS ChemDraw Drawing" r:id="rId9" imgW="1890835" imgH="2058453" progId="ChemDraw.Document.6.0">
                  <p:embed/>
                </p:oleObj>
              </mc:Choice>
              <mc:Fallback>
                <p:oleObj name="CS ChemDraw Drawing" r:id="rId9" imgW="1890835" imgH="2058453" progId="ChemDraw.Document.6.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79A9814-3ADB-40B3-AA2C-DF3E75A6A8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57003" y="3116438"/>
                        <a:ext cx="1687869" cy="18320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1EC0B82-0810-4CC6-BCDC-945BB04AC2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99885"/>
              </p:ext>
            </p:extLst>
          </p:nvPr>
        </p:nvGraphicFramePr>
        <p:xfrm>
          <a:off x="131262" y="3706956"/>
          <a:ext cx="6117138" cy="28559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6636">
                  <a:extLst>
                    <a:ext uri="{9D8B030D-6E8A-4147-A177-3AD203B41FA5}">
                      <a16:colId xmlns:a16="http://schemas.microsoft.com/office/drawing/2014/main" val="3066041277"/>
                    </a:ext>
                  </a:extLst>
                </a:gridCol>
                <a:gridCol w="1357884">
                  <a:extLst>
                    <a:ext uri="{9D8B030D-6E8A-4147-A177-3AD203B41FA5}">
                      <a16:colId xmlns:a16="http://schemas.microsoft.com/office/drawing/2014/main" val="3005914994"/>
                    </a:ext>
                  </a:extLst>
                </a:gridCol>
                <a:gridCol w="1427049">
                  <a:extLst>
                    <a:ext uri="{9D8B030D-6E8A-4147-A177-3AD203B41FA5}">
                      <a16:colId xmlns:a16="http://schemas.microsoft.com/office/drawing/2014/main" val="2928979086"/>
                    </a:ext>
                  </a:extLst>
                </a:gridCol>
                <a:gridCol w="1097948">
                  <a:extLst>
                    <a:ext uri="{9D8B030D-6E8A-4147-A177-3AD203B41FA5}">
                      <a16:colId xmlns:a16="http://schemas.microsoft.com/office/drawing/2014/main" val="1561432287"/>
                    </a:ext>
                  </a:extLst>
                </a:gridCol>
                <a:gridCol w="1037621">
                  <a:extLst>
                    <a:ext uri="{9D8B030D-6E8A-4147-A177-3AD203B41FA5}">
                      <a16:colId xmlns:a16="http://schemas.microsoft.com/office/drawing/2014/main" val="2592038431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Polymer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Annealing Temperature (</a:t>
                      </a:r>
                      <a:r>
                        <a:rPr lang="en-US" sz="1400" baseline="30000">
                          <a:effectLst/>
                        </a:rPr>
                        <a:t>o</a:t>
                      </a:r>
                      <a:r>
                        <a:rPr lang="en-US" sz="1400">
                          <a:effectLst/>
                        </a:rPr>
                        <a:t>C)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μ</a:t>
                      </a:r>
                      <a:r>
                        <a:rPr lang="en-US" sz="1400" baseline="-25000">
                          <a:effectLst/>
                        </a:rPr>
                        <a:t>sat,h</a:t>
                      </a:r>
                      <a:r>
                        <a:rPr lang="en-US" sz="1400">
                          <a:effectLst/>
                        </a:rPr>
                        <a:t> (cm</a:t>
                      </a:r>
                      <a:r>
                        <a:rPr lang="en-US" sz="1400" baseline="3000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V</a:t>
                      </a:r>
                      <a:r>
                        <a:rPr lang="en-US" sz="1400" baseline="30000">
                          <a:effectLst/>
                        </a:rPr>
                        <a:t>-1</a:t>
                      </a:r>
                      <a:r>
                        <a:rPr lang="en-US" sz="1400">
                          <a:effectLst/>
                        </a:rPr>
                        <a:t>s</a:t>
                      </a:r>
                      <a:r>
                        <a:rPr lang="en-US" sz="1400" baseline="30000">
                          <a:effectLst/>
                        </a:rPr>
                        <a:t>-1</a:t>
                      </a:r>
                      <a:r>
                        <a:rPr lang="en-US" sz="1400">
                          <a:effectLst/>
                        </a:rPr>
                        <a:t>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effectLst/>
                        </a:rPr>
                        <a:t>V</a:t>
                      </a:r>
                      <a:r>
                        <a:rPr lang="en-US" sz="1400" baseline="-25000" dirty="0" err="1">
                          <a:effectLst/>
                        </a:rPr>
                        <a:t>T,h</a:t>
                      </a:r>
                      <a:r>
                        <a:rPr lang="en-US" sz="1400" baseline="-2500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(V)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I</a:t>
                      </a:r>
                      <a:r>
                        <a:rPr lang="en-US" sz="1400" baseline="-25000" dirty="0">
                          <a:effectLst/>
                        </a:rPr>
                        <a:t>ON/</a:t>
                      </a:r>
                      <a:r>
                        <a:rPr lang="en-US" sz="1400" baseline="-25000" dirty="0" err="1">
                          <a:effectLst/>
                        </a:rPr>
                        <a:t>OFF,h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0752991"/>
                  </a:ext>
                </a:extLst>
              </a:tr>
              <a:tr h="44450">
                <a:tc rowSpan="4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PIDG-T-C20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2.4 × 10</a:t>
                      </a:r>
                      <a:r>
                        <a:rPr lang="en-US" sz="1400" baseline="30000">
                          <a:effectLst/>
                        </a:rPr>
                        <a:t>-3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-34.2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1.3 × 10</a:t>
                      </a:r>
                      <a:r>
                        <a:rPr lang="en-US" sz="1400" baseline="300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6565671"/>
                  </a:ext>
                </a:extLst>
              </a:tr>
              <a:tr h="285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5.0 × 10</a:t>
                      </a:r>
                      <a:r>
                        <a:rPr lang="en-US" sz="1400" baseline="30000">
                          <a:effectLst/>
                        </a:rPr>
                        <a:t>-3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-58.8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3.1 × 10</a:t>
                      </a:r>
                      <a:r>
                        <a:rPr lang="en-US" sz="1400" baseline="300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7682986"/>
                  </a:ext>
                </a:extLst>
              </a:tr>
              <a:tr h="285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highlight>
                            <a:srgbClr val="FFFF00"/>
                          </a:highlight>
                        </a:rPr>
                        <a:t>0.015</a:t>
                      </a:r>
                      <a:endParaRPr lang="en-US" sz="1400" b="1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-52.0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3.0 × 10</a:t>
                      </a:r>
                      <a:r>
                        <a:rPr lang="en-US" sz="1400" baseline="300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731980"/>
                  </a:ext>
                </a:extLst>
              </a:tr>
              <a:tr h="285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2.2 × 10</a:t>
                      </a:r>
                      <a:r>
                        <a:rPr lang="en-US" sz="1400" baseline="30000">
                          <a:effectLst/>
                        </a:rPr>
                        <a:t>-3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-63.7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3.0 × 10</a:t>
                      </a:r>
                      <a:r>
                        <a:rPr lang="en-US" sz="1400" baseline="300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9748236"/>
                  </a:ext>
                </a:extLst>
              </a:tr>
              <a:tr h="153670">
                <a:tc rowSpan="4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PIDG-BT-C20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2.0 × 10</a:t>
                      </a:r>
                      <a:r>
                        <a:rPr lang="en-US" sz="1400" baseline="30000">
                          <a:effectLst/>
                        </a:rPr>
                        <a:t>-3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-43.3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1.7 × 10</a:t>
                      </a:r>
                      <a:r>
                        <a:rPr lang="en-US" sz="1400" baseline="300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95976747"/>
                  </a:ext>
                </a:extLst>
              </a:tr>
              <a:tr h="285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2.7 × 10</a:t>
                      </a:r>
                      <a:r>
                        <a:rPr lang="en-US" sz="1400" baseline="30000" dirty="0">
                          <a:effectLst/>
                        </a:rPr>
                        <a:t>-3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-39.9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1.3 × 10</a:t>
                      </a:r>
                      <a:r>
                        <a:rPr lang="en-US" sz="1400" baseline="300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558483"/>
                  </a:ext>
                </a:extLst>
              </a:tr>
              <a:tr h="285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highlight>
                            <a:srgbClr val="FFFF00"/>
                          </a:highlight>
                        </a:rPr>
                        <a:t>0.027</a:t>
                      </a:r>
                      <a:endParaRPr lang="en-US" sz="1400" b="1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-43.8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1.4 × 10</a:t>
                      </a:r>
                      <a:r>
                        <a:rPr lang="en-US" sz="1400" baseline="30000" dirty="0">
                          <a:effectLst/>
                        </a:rPr>
                        <a:t>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9039248"/>
                  </a:ext>
                </a:extLst>
              </a:tr>
              <a:tr h="285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3.0 × 10</a:t>
                      </a:r>
                      <a:r>
                        <a:rPr lang="en-US" sz="1400" baseline="30000">
                          <a:effectLst/>
                        </a:rPr>
                        <a:t>-3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-43/6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3.3 × 10</a:t>
                      </a:r>
                      <a:r>
                        <a:rPr lang="en-US" sz="1400" baseline="300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4636052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BC941830-245D-497A-903D-A87AD556AE8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3" t="63980" r="42448" b="14048"/>
          <a:stretch/>
        </p:blipFill>
        <p:spPr>
          <a:xfrm>
            <a:off x="660718" y="976187"/>
            <a:ext cx="2862469" cy="253328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74897FC-3A73-4279-BD8F-4DDDD5D678D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42174" t="34259" r="42138" b="30534"/>
          <a:stretch/>
        </p:blipFill>
        <p:spPr>
          <a:xfrm>
            <a:off x="3984872" y="976187"/>
            <a:ext cx="1912686" cy="241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71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F6C61A33-CA3B-4480-9EA8-AA6CC342BF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5" y="3759500"/>
            <a:ext cx="3900273" cy="29242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138F32-B138-4497-B0BF-DC29A48AB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826" y="197205"/>
            <a:ext cx="8596668" cy="1320800"/>
          </a:xfrm>
        </p:spPr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09E86-88D2-4A24-B0FD-9F5D94B52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9219" y="4049636"/>
            <a:ext cx="8596668" cy="3880773"/>
          </a:xfrm>
        </p:spPr>
        <p:txBody>
          <a:bodyPr/>
          <a:lstStyle/>
          <a:p>
            <a:r>
              <a:rPr lang="en-US" dirty="0"/>
              <a:t>Chemical Sensors</a:t>
            </a:r>
          </a:p>
          <a:p>
            <a:r>
              <a:rPr lang="en-US" dirty="0"/>
              <a:t>Gas Sensors</a:t>
            </a:r>
          </a:p>
          <a:p>
            <a:r>
              <a:rPr lang="en-US" dirty="0"/>
              <a:t>Biological Sensors</a:t>
            </a:r>
          </a:p>
          <a:p>
            <a:r>
              <a:rPr lang="en-US" dirty="0"/>
              <a:t>Solar Cells</a:t>
            </a:r>
          </a:p>
          <a:p>
            <a:r>
              <a:rPr lang="en-US" dirty="0"/>
              <a:t>Others…</a:t>
            </a:r>
            <a:r>
              <a:rPr lang="en-US" dirty="0" err="1"/>
              <a:t>etc</a:t>
            </a:r>
            <a:endParaRPr lang="en-US" dirty="0"/>
          </a:p>
        </p:txBody>
      </p:sp>
      <p:pic>
        <p:nvPicPr>
          <p:cNvPr id="83970" name="Picture 4">
            <a:extLst>
              <a:ext uri="{FF2B5EF4-FFF2-40B4-BE49-F238E27FC236}">
                <a16:creationId xmlns:a16="http://schemas.microsoft.com/office/drawing/2014/main" id="{06225D33-32B9-4C24-B981-D4D97B68A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6" y="857605"/>
            <a:ext cx="3087680" cy="205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69" name="Picture 5">
            <a:extLst>
              <a:ext uri="{FF2B5EF4-FFF2-40B4-BE49-F238E27FC236}">
                <a16:creationId xmlns:a16="http://schemas.microsoft.com/office/drawing/2014/main" id="{2353A227-6392-4DA1-A83B-BF71D4A36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9" r="18576"/>
          <a:stretch>
            <a:fillRect/>
          </a:stretch>
        </p:blipFill>
        <p:spPr bwMode="auto">
          <a:xfrm>
            <a:off x="3668112" y="364342"/>
            <a:ext cx="2244798" cy="261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D3E657F8-3FEA-4F70-AFFF-845FD3EB1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251E4385-36BF-448F-B068-F5B3F8AD7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33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4742C4-597B-48A0-8F0A-F2C0982F399B}"/>
              </a:ext>
            </a:extLst>
          </p:cNvPr>
          <p:cNvSpPr txBox="1"/>
          <p:nvPr/>
        </p:nvSpPr>
        <p:spPr>
          <a:xfrm>
            <a:off x="277451" y="2991756"/>
            <a:ext cx="3087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Water-gated organic field-effect transistor for sensing applications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B0B5D4-8078-4BA4-ADF3-FBC1D8D0743E}"/>
              </a:ext>
            </a:extLst>
          </p:cNvPr>
          <p:cNvSpPr txBox="1"/>
          <p:nvPr/>
        </p:nvSpPr>
        <p:spPr>
          <a:xfrm>
            <a:off x="3327281" y="2988382"/>
            <a:ext cx="3688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Water-gated transistor transfer characteristic with low operating voltage (1-100mV)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4B80EB-47E1-4CF5-B368-B68C0657EFA2}"/>
              </a:ext>
            </a:extLst>
          </p:cNvPr>
          <p:cNvSpPr txBox="1"/>
          <p:nvPr/>
        </p:nvSpPr>
        <p:spPr>
          <a:xfrm>
            <a:off x="292426" y="6412661"/>
            <a:ext cx="368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Sensitivity of different anions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C521FE8-1B27-4B06-8698-56B5B225E4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704045"/>
              </p:ext>
            </p:extLst>
          </p:nvPr>
        </p:nvGraphicFramePr>
        <p:xfrm>
          <a:off x="2399421" y="817048"/>
          <a:ext cx="1350996" cy="1486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8" name="CS ChemDraw Drawing" r:id="rId6" imgW="1890835" imgH="2087270" progId="ChemDraw.Document.6.0">
                  <p:embed/>
                </p:oleObj>
              </mc:Choice>
              <mc:Fallback>
                <p:oleObj name="CS ChemDraw Drawing" r:id="rId6" imgW="1890835" imgH="208727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9421" y="817048"/>
                        <a:ext cx="1350996" cy="1486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5F9DE233-23DD-409D-BA7A-9B2A1EDD36B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604" t="20736" r="23769" b="23139"/>
          <a:stretch/>
        </p:blipFill>
        <p:spPr>
          <a:xfrm>
            <a:off x="7140506" y="3694476"/>
            <a:ext cx="2423683" cy="140004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92926D8-D6ED-454C-B31E-0452E5A6066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0945" t="27371" r="41831" b="31646"/>
          <a:stretch/>
        </p:blipFill>
        <p:spPr>
          <a:xfrm rot="5400000">
            <a:off x="7602106" y="4874988"/>
            <a:ext cx="1573062" cy="21043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06AF2C-FDA8-495C-9269-F9CE4167499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983" y="533056"/>
            <a:ext cx="3857021" cy="289186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7C4AAD7-3A89-4B03-B152-1C4094950DA2}"/>
              </a:ext>
            </a:extLst>
          </p:cNvPr>
          <p:cNvSpPr txBox="1"/>
          <p:nvPr/>
        </p:nvSpPr>
        <p:spPr>
          <a:xfrm>
            <a:off x="7407689" y="137451"/>
            <a:ext cx="3251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Halide ions sensing at 100 ppm values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3489A8E-1C9C-43F9-944F-2BF9B8D1BA35}"/>
              </a:ext>
            </a:extLst>
          </p:cNvPr>
          <p:cNvSpPr/>
          <p:nvPr/>
        </p:nvSpPr>
        <p:spPr>
          <a:xfrm>
            <a:off x="9755970" y="2253976"/>
            <a:ext cx="163977" cy="163977"/>
          </a:xfrm>
          <a:prstGeom prst="ellipse">
            <a:avLst/>
          </a:prstGeo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98BEB89-95C1-46D7-A2D5-4F2D37697819}"/>
              </a:ext>
            </a:extLst>
          </p:cNvPr>
          <p:cNvSpPr/>
          <p:nvPr/>
        </p:nvSpPr>
        <p:spPr>
          <a:xfrm>
            <a:off x="10138237" y="2206492"/>
            <a:ext cx="258943" cy="258943"/>
          </a:xfrm>
          <a:prstGeom prst="ellipse">
            <a:avLst/>
          </a:prstGeom>
          <a:solidFill>
            <a:srgbClr val="00B050"/>
          </a:solidFill>
          <a:ln>
            <a:solidFill>
              <a:srgbClr val="4F79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E4A235D-7235-4B2A-8122-12AA90952209}"/>
              </a:ext>
            </a:extLst>
          </p:cNvPr>
          <p:cNvSpPr/>
          <p:nvPr/>
        </p:nvSpPr>
        <p:spPr>
          <a:xfrm>
            <a:off x="10615470" y="2118468"/>
            <a:ext cx="443115" cy="44311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C30CEB5-6E44-4440-9D83-4571F1021C4A}"/>
              </a:ext>
            </a:extLst>
          </p:cNvPr>
          <p:cNvSpPr/>
          <p:nvPr/>
        </p:nvSpPr>
        <p:spPr>
          <a:xfrm>
            <a:off x="11318780" y="1999730"/>
            <a:ext cx="682149" cy="682149"/>
          </a:xfrm>
          <a:prstGeom prst="ellipse">
            <a:avLst/>
          </a:prstGeom>
          <a:solidFill>
            <a:srgbClr val="7030A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096B89-A5EA-42C5-A914-14065960198B}"/>
              </a:ext>
            </a:extLst>
          </p:cNvPr>
          <p:cNvSpPr txBox="1"/>
          <p:nvPr/>
        </p:nvSpPr>
        <p:spPr>
          <a:xfrm>
            <a:off x="9693295" y="1863571"/>
            <a:ext cx="87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CA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CA" baseline="30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BBC604-DCE3-4067-972F-6B298BB22996}"/>
              </a:ext>
            </a:extLst>
          </p:cNvPr>
          <p:cNvSpPr txBox="1"/>
          <p:nvPr/>
        </p:nvSpPr>
        <p:spPr>
          <a:xfrm>
            <a:off x="10049944" y="1744101"/>
            <a:ext cx="87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CA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CA" baseline="30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E35FE8-3A71-4509-99CE-01E5831486B0}"/>
              </a:ext>
            </a:extLst>
          </p:cNvPr>
          <p:cNvSpPr txBox="1"/>
          <p:nvPr/>
        </p:nvSpPr>
        <p:spPr>
          <a:xfrm>
            <a:off x="10640613" y="1652201"/>
            <a:ext cx="87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en-CA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CA" baseline="30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82BA038-D7D4-468D-B639-7EB3E983397E}"/>
              </a:ext>
            </a:extLst>
          </p:cNvPr>
          <p:cNvSpPr txBox="1"/>
          <p:nvPr/>
        </p:nvSpPr>
        <p:spPr>
          <a:xfrm>
            <a:off x="11495969" y="1609655"/>
            <a:ext cx="87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CA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CA" baseline="30000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80B3F6E-7DDD-4DA0-8D6C-9B7FCB8FEFF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85"/>
          <a:stretch/>
        </p:blipFill>
        <p:spPr>
          <a:xfrm>
            <a:off x="4105651" y="3898219"/>
            <a:ext cx="2423683" cy="288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3503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29584</TotalTime>
  <Words>238</Words>
  <Application>Microsoft Office PowerPoint</Application>
  <PresentationFormat>Widescreen</PresentationFormat>
  <Paragraphs>104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PMingLiU</vt:lpstr>
      <vt:lpstr>Arial</vt:lpstr>
      <vt:lpstr>Calibri</vt:lpstr>
      <vt:lpstr>Times New Roman</vt:lpstr>
      <vt:lpstr>Trebuchet MS</vt:lpstr>
      <vt:lpstr>Wingdings 3</vt:lpstr>
      <vt:lpstr>Facet</vt:lpstr>
      <vt:lpstr>CS ChemDraw Drawing</vt:lpstr>
      <vt:lpstr>2018 IPR Symposium</vt:lpstr>
      <vt:lpstr>Synthesis of Polymer Semiconductors</vt:lpstr>
      <vt:lpstr>Physical Properties</vt:lpstr>
      <vt:lpstr>Organic Field-effect Transistor</vt:lpstr>
      <vt:lpstr>Applications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Jenner</dc:creator>
  <cp:lastModifiedBy>Mechler, Colleen</cp:lastModifiedBy>
  <cp:revision>205</cp:revision>
  <dcterms:created xsi:type="dcterms:W3CDTF">2017-03-27T20:03:54Z</dcterms:created>
  <dcterms:modified xsi:type="dcterms:W3CDTF">2018-08-08T11:31:26Z</dcterms:modified>
</cp:coreProperties>
</file>