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9" r:id="rId4"/>
    <p:sldId id="264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王Jingki" initials="王Jingk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6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/>
    <p:restoredTop sz="74588"/>
  </p:normalViewPr>
  <p:slideViewPr>
    <p:cSldViewPr snapToGrid="0" snapToObjects="1">
      <p:cViewPr varScale="1">
        <p:scale>
          <a:sx n="57" d="100"/>
          <a:sy n="57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89438-84DD-944D-ADBE-E0E13D39218D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23214-BF13-1546-A177-92DD9B2E9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1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2E07F-22B3-F448-B869-30BACD9BBA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chromophores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2E07F-22B3-F448-B869-30BACD9BBA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1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monomer Q1 produced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Huc’s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lab beforehand was reduced to amine by hydrogen with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paldium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carbon as catalyst.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Meanwhile, another part of Q1 turns into acid through the saponification of ester by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NaOH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subsequently the acid is activated by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oxlyl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acid. Then the coupling of amine and acid chloride is in the present of the reagent of DIEPA.</a:t>
            </a:r>
            <a:r>
              <a:rPr lang="en-US" dirty="0" smtClean="0">
                <a:effectLst/>
              </a:rPr>
              <a:t> </a:t>
            </a:r>
          </a:p>
          <a:p>
            <a:endParaRPr lang="en-US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As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oligamer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prolong, the activity of nitro group is decreased, so we use ammonium format with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 and ammonium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matavanadate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catalyst to reduce the nitro group.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problems arise from the low reactivity of the amine end-group and the formation of anhydrides between two acid end groups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3214-BF13-1546-A177-92DD9B2E96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聊两句 </a:t>
            </a:r>
            <a:r>
              <a:rPr lang="en-US" altLang="zh-CN" dirty="0" smtClean="0"/>
              <a:t>fluorescence</a:t>
            </a:r>
          </a:p>
          <a:p>
            <a:r>
              <a:rPr lang="zh-CN" altLang="en-US" dirty="0" smtClean="0"/>
              <a:t>删掉</a:t>
            </a:r>
            <a:r>
              <a:rPr lang="en-US" altLang="zh-CN" dirty="0" smtClean="0"/>
              <a:t>polymer</a:t>
            </a:r>
            <a:r>
              <a:rPr lang="zh-CN" altLang="en-US" dirty="0" smtClean="0"/>
              <a:t> 加</a:t>
            </a:r>
            <a:r>
              <a:rPr lang="en-US" altLang="zh-CN" dirty="0" smtClean="0"/>
              <a:t>decay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3214-BF13-1546-A177-92DD9B2E96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2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2E07F-22B3-F448-B869-30BACD9BBA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40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7BC-A2BE-0A41-9C0E-499B2F13B5C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7672-A041-3843-8373-62EAECFD1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7BC-A2BE-0A41-9C0E-499B2F13B5C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7672-A041-3843-8373-62EAECFD1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7BC-A2BE-0A41-9C0E-499B2F13B5C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7672-A041-3843-8373-62EAECFD1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7BC-A2BE-0A41-9C0E-499B2F13B5C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7672-A041-3843-8373-62EAECFD1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7BC-A2BE-0A41-9C0E-499B2F13B5C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7672-A041-3843-8373-62EAECFD1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7BC-A2BE-0A41-9C0E-499B2F13B5C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7672-A041-3843-8373-62EAECFD1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7BC-A2BE-0A41-9C0E-499B2F13B5C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7672-A041-3843-8373-62EAECFD1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7BC-A2BE-0A41-9C0E-499B2F13B5C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7672-A041-3843-8373-62EAECFD1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7BC-A2BE-0A41-9C0E-499B2F13B5C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7672-A041-3843-8373-62EAECFD1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7BC-A2BE-0A41-9C0E-499B2F13B5C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7672-A041-3843-8373-62EAECFD1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7BC-A2BE-0A41-9C0E-499B2F13B5C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7672-A041-3843-8373-62EAECFD1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867BC-A2BE-0A41-9C0E-499B2F13B5C9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57672-A041-3843-8373-62EAECFD1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tif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20"/>
          <p:cNvGrpSpPr/>
          <p:nvPr/>
        </p:nvGrpSpPr>
        <p:grpSpPr>
          <a:xfrm>
            <a:off x="0" y="6011758"/>
            <a:ext cx="9144000" cy="857287"/>
            <a:chOff x="0" y="6014362"/>
            <a:chExt cx="9144000" cy="857286"/>
          </a:xfrm>
        </p:grpSpPr>
        <p:sp>
          <p:nvSpPr>
            <p:cNvPr id="9" name="矩形 16"/>
            <p:cNvSpPr/>
            <p:nvPr/>
          </p:nvSpPr>
          <p:spPr>
            <a:xfrm>
              <a:off x="0" y="6051760"/>
              <a:ext cx="9144000" cy="819888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0" name="矩形 17"/>
            <p:cNvSpPr/>
            <p:nvPr/>
          </p:nvSpPr>
          <p:spPr>
            <a:xfrm>
              <a:off x="0" y="6014362"/>
              <a:ext cx="914399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431994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CN" sz="3600" b="1" dirty="0"/>
              <a:t>Characterization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of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Self-Assembling Quinoline-Based Foldamers by Fluorescence Anisotropy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4293285"/>
            <a:ext cx="6858000" cy="1655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Jingqi Wang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Supervisor: Prof. Jean Duhamel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May 9, 2018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004B-A0CB-D848-BC7F-3515DEB4D414}" type="slidenum">
              <a:rPr lang="en-US" altLang="zh-CN" sz="1800">
                <a:solidFill>
                  <a:schemeClr val="tx1"/>
                </a:solidFill>
              </a:rPr>
              <a:t>1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3" name="Picture 1328" descr="colour_RG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4000" contrast="40000"/>
          </a:blip>
          <a:srcRect/>
          <a:stretch>
            <a:fillRect/>
          </a:stretch>
        </p:blipFill>
        <p:spPr bwMode="auto">
          <a:xfrm>
            <a:off x="196551" y="174527"/>
            <a:ext cx="2273350" cy="176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33" y="425520"/>
            <a:ext cx="3005666" cy="11545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754" y="129731"/>
            <a:ext cx="3628490" cy="17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0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8820" y="4757823"/>
            <a:ext cx="492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Quinoline</a:t>
            </a:r>
            <a:r>
              <a:rPr lang="en-US" altLang="zh-CN" dirty="0" smtClean="0"/>
              <a:t>-based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aromatic</a:t>
            </a:r>
            <a:r>
              <a:rPr lang="zh-CN" altLang="en-US" dirty="0" smtClean="0"/>
              <a:t> </a:t>
            </a:r>
            <a:r>
              <a:rPr lang="en-US" altLang="zh-CN" dirty="0" smtClean="0"/>
              <a:t>amide</a:t>
            </a:r>
            <a:r>
              <a:rPr lang="zh-CN" altLang="en-US" dirty="0" smtClean="0"/>
              <a:t> </a:t>
            </a:r>
            <a:r>
              <a:rPr lang="en-US" altLang="zh-CN" dirty="0" smtClean="0"/>
              <a:t>helical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foldamer</a:t>
            </a:r>
            <a:endParaRPr lang="en-US" dirty="0"/>
          </a:p>
        </p:txBody>
      </p:sp>
      <p:pic>
        <p:nvPicPr>
          <p:cNvPr id="6" name="Picture 5" descr="../helix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248" y="1833601"/>
            <a:ext cx="2050964" cy="25418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99790" y="3882446"/>
            <a:ext cx="457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Q</a:t>
            </a:r>
            <a:r>
              <a:rPr lang="en-US" altLang="zh-CN" baseline="-25000" dirty="0" smtClean="0"/>
              <a:t>1</a:t>
            </a:r>
            <a:endParaRPr lang="en-US" baseline="-25000" dirty="0"/>
          </a:p>
        </p:txBody>
      </p:sp>
      <p:grpSp>
        <p:nvGrpSpPr>
          <p:cNvPr id="10" name="组 20"/>
          <p:cNvGrpSpPr/>
          <p:nvPr/>
        </p:nvGrpSpPr>
        <p:grpSpPr>
          <a:xfrm>
            <a:off x="0" y="5612398"/>
            <a:ext cx="9144000" cy="1256644"/>
            <a:chOff x="0" y="5615004"/>
            <a:chExt cx="9144000" cy="1256644"/>
          </a:xfrm>
        </p:grpSpPr>
        <p:sp>
          <p:nvSpPr>
            <p:cNvPr id="11" name="矩形 16"/>
            <p:cNvSpPr/>
            <p:nvPr/>
          </p:nvSpPr>
          <p:spPr>
            <a:xfrm>
              <a:off x="0" y="6051760"/>
              <a:ext cx="9144000" cy="819888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7"/>
            <p:cNvSpPr/>
            <p:nvPr/>
          </p:nvSpPr>
          <p:spPr>
            <a:xfrm>
              <a:off x="0" y="6014362"/>
              <a:ext cx="914399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3" name="Picture 1328" descr="colour_RGB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4000" contrast="40000"/>
            </a:blip>
            <a:srcRect/>
            <a:stretch>
              <a:fillRect/>
            </a:stretch>
          </p:blipFill>
          <p:spPr bwMode="auto">
            <a:xfrm>
              <a:off x="0" y="5615004"/>
              <a:ext cx="1153766" cy="897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E3B1-0157-6E4F-8449-7C987D24BAAC}" type="slidenum">
              <a:rPr lang="en-US" sz="1600" smtClean="0">
                <a:solidFill>
                  <a:schemeClr val="tx1"/>
                </a:solidFill>
              </a:rPr>
              <a:t>2</a:t>
            </a:fld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059943"/>
              </p:ext>
            </p:extLst>
          </p:nvPr>
        </p:nvGraphicFramePr>
        <p:xfrm>
          <a:off x="456650" y="2669159"/>
          <a:ext cx="1565294" cy="1101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r:id="rId6" imgW="1222920" imgH="861120" progId="">
                  <p:embed/>
                </p:oleObj>
              </mc:Choice>
              <mc:Fallback>
                <p:oleObj r:id="rId6" imgW="1222920" imgH="861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6650" y="2669159"/>
                        <a:ext cx="1565294" cy="1101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76060" y="4465208"/>
            <a:ext cx="58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Q</a:t>
            </a:r>
            <a:r>
              <a:rPr lang="en-US" altLang="zh-CN" baseline="-25000" dirty="0" err="1" smtClean="0"/>
              <a:t>n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4000" y="4229112"/>
            <a:ext cx="5241150" cy="1708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27" y="2319829"/>
            <a:ext cx="4136191" cy="199848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20374" y="6236970"/>
            <a:ext cx="81226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Li, X. Synthesis and Physical Properties of Helical </a:t>
            </a:r>
            <a:r>
              <a:rPr lang="en-US" sz="1100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Nanosized</a:t>
            </a:r>
            <a:r>
              <a:rPr lang="en-US" sz="11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Quinoline</a:t>
            </a:r>
            <a:r>
              <a:rPr lang="en-US" sz="11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-Based </a:t>
            </a:r>
            <a:r>
              <a:rPr lang="en-US" sz="1100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Foldamers</a:t>
            </a:r>
            <a:r>
              <a:rPr lang="en-US" sz="11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: Dynamic and </a:t>
            </a:r>
            <a:r>
              <a:rPr lang="en-US" sz="1100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Photoinduced</a:t>
            </a:r>
            <a:r>
              <a:rPr lang="en-US" sz="11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Electron Transport. </a:t>
            </a:r>
            <a:r>
              <a:rPr lang="en-US" sz="1100" i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Ph.D</a:t>
            </a:r>
            <a:r>
              <a:rPr lang="en-US" sz="1100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thesis, </a:t>
            </a:r>
            <a:r>
              <a:rPr lang="en-US" sz="11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University of Bordeaux, </a:t>
            </a:r>
            <a:r>
              <a:rPr lang="en-US" sz="11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2016</a:t>
            </a:r>
            <a:r>
              <a:rPr lang="en-US" sz="11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1100" dirty="0">
              <a:effectLst/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2339" y="238466"/>
            <a:ext cx="7546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Foldamers</a:t>
            </a:r>
            <a:r>
              <a:rPr lang="en-US" altLang="zh-CN" sz="2400" dirty="0" smtClean="0"/>
              <a:t>:</a:t>
            </a:r>
            <a:r>
              <a:rPr lang="zh-CN" altLang="en-US" sz="2400" dirty="0" smtClean="0"/>
              <a:t> </a:t>
            </a:r>
            <a:r>
              <a:rPr lang="en-US" altLang="zh-CN" sz="2400" b="1" i="1" dirty="0" smtClean="0"/>
              <a:t>Artificial</a:t>
            </a:r>
            <a:r>
              <a:rPr lang="zh-CN" altLang="en-US" sz="2400" b="1" i="1" dirty="0" smtClean="0"/>
              <a:t> </a:t>
            </a:r>
            <a:r>
              <a:rPr lang="en-US" altLang="zh-CN" sz="2400" b="1" i="1" dirty="0" smtClean="0"/>
              <a:t>folded</a:t>
            </a:r>
            <a:r>
              <a:rPr lang="zh-CN" altLang="en-US" sz="2400" b="1" i="1" dirty="0" smtClean="0"/>
              <a:t> </a:t>
            </a:r>
            <a:r>
              <a:rPr lang="en-US" altLang="zh-CN" sz="2400" b="1" i="1" dirty="0" smtClean="0"/>
              <a:t>molecular</a:t>
            </a:r>
            <a:r>
              <a:rPr lang="zh-CN" altLang="en-US" sz="2400" b="1" i="1" dirty="0" smtClean="0"/>
              <a:t> </a:t>
            </a:r>
            <a:r>
              <a:rPr lang="en-US" altLang="zh-CN" sz="2400" b="1" i="1" dirty="0" smtClean="0"/>
              <a:t>architectures.</a:t>
            </a:r>
            <a:endParaRPr lang="en-US" sz="24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3270" y="827724"/>
            <a:ext cx="44926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4">
                    <a:lumMod val="50000"/>
                  </a:schemeClr>
                </a:solidFill>
              </a:rPr>
              <a:t>Problems</a:t>
            </a:r>
            <a:r>
              <a:rPr lang="zh-CN" alt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CA" altLang="zh-CN" b="1" dirty="0" smtClean="0">
                <a:solidFill>
                  <a:schemeClr val="accent4">
                    <a:lumMod val="50000"/>
                  </a:schemeClr>
                </a:solidFill>
              </a:rPr>
              <a:t>encountered when dealing with </a:t>
            </a:r>
            <a:r>
              <a:rPr lang="en-US" altLang="zh-CN" b="1" dirty="0" err="1" smtClean="0">
                <a:solidFill>
                  <a:schemeClr val="accent4">
                    <a:lumMod val="50000"/>
                  </a:schemeClr>
                </a:solidFill>
              </a:rPr>
              <a:t>Q</a:t>
            </a:r>
            <a:r>
              <a:rPr lang="en-US" altLang="zh-CN" b="1" baseline="-25000" dirty="0" err="1" smtClean="0">
                <a:solidFill>
                  <a:schemeClr val="accent4">
                    <a:lumMod val="50000"/>
                  </a:schemeClr>
                </a:solidFill>
              </a:rPr>
              <a:t>n</a:t>
            </a:r>
            <a:endParaRPr lang="en-US" altLang="zh-CN" b="1" baseline="-25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altLang="zh-CN" b="1" dirty="0" smtClean="0">
                <a:solidFill>
                  <a:schemeClr val="accent4">
                    <a:lumMod val="50000"/>
                  </a:schemeClr>
                </a:solidFill>
              </a:rPr>
              <a:t>Method</a:t>
            </a:r>
            <a:r>
              <a:rPr lang="zh-CN" alt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CN" b="1" dirty="0" smtClean="0">
                <a:solidFill>
                  <a:schemeClr val="accent4">
                    <a:lumMod val="50000"/>
                  </a:schemeClr>
                </a:solidFill>
              </a:rPr>
              <a:t>for</a:t>
            </a:r>
            <a:r>
              <a:rPr lang="zh-CN" alt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CN" b="1" dirty="0" smtClean="0">
                <a:solidFill>
                  <a:schemeClr val="accent4">
                    <a:lumMod val="50000"/>
                  </a:schemeClr>
                </a:solidFill>
              </a:rPr>
              <a:t>elongating</a:t>
            </a:r>
            <a:r>
              <a:rPr lang="zh-CN" alt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</a:rPr>
              <a:t>the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CN" b="1" dirty="0" err="1">
                <a:solidFill>
                  <a:schemeClr val="accent4">
                    <a:lumMod val="50000"/>
                  </a:schemeClr>
                </a:solidFill>
              </a:rPr>
              <a:t>foldamer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CA" altLang="zh-CN" b="1" dirty="0" smtClean="0">
                <a:solidFill>
                  <a:schemeClr val="accent4">
                    <a:lumMod val="50000"/>
                  </a:schemeClr>
                </a:solidFill>
              </a:rPr>
              <a:t>in</a:t>
            </a:r>
            <a:r>
              <a:rPr lang="en-US" altLang="zh-CN" b="1" dirty="0" smtClean="0">
                <a:solidFill>
                  <a:schemeClr val="accent4">
                    <a:lumMod val="50000"/>
                  </a:schemeClr>
                </a:solidFill>
              </a:rPr>
              <a:t>to</a:t>
            </a:r>
            <a:r>
              <a:rPr lang="zh-CN" alt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</a:rPr>
              <a:t>a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</a:rPr>
              <a:t>polymer </a:t>
            </a:r>
            <a:endParaRPr lang="en-US" altLang="zh-CN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altLang="zh-CN" b="1" dirty="0" smtClean="0">
                <a:solidFill>
                  <a:schemeClr val="accent4">
                    <a:lumMod val="50000"/>
                  </a:schemeClr>
                </a:solidFill>
              </a:rPr>
              <a:t>Difficult</a:t>
            </a:r>
            <a:r>
              <a:rPr lang="zh-CN" alt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CN" b="1" dirty="0" smtClean="0">
                <a:solidFill>
                  <a:schemeClr val="accent4">
                    <a:lumMod val="50000"/>
                  </a:schemeClr>
                </a:solidFill>
              </a:rPr>
              <a:t>to</a:t>
            </a:r>
            <a:r>
              <a:rPr lang="zh-CN" alt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CN" b="1" dirty="0" smtClean="0">
                <a:solidFill>
                  <a:schemeClr val="accent4">
                    <a:lumMod val="50000"/>
                  </a:schemeClr>
                </a:solidFill>
              </a:rPr>
              <a:t>characterize</a:t>
            </a:r>
            <a:r>
              <a:rPr lang="zh-CN" alt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CN" b="1" dirty="0" smtClean="0">
                <a:solidFill>
                  <a:schemeClr val="accent4">
                    <a:lumMod val="50000"/>
                  </a:schemeClr>
                </a:solidFill>
              </a:rPr>
              <a:t>the</a:t>
            </a:r>
            <a:r>
              <a:rPr lang="zh-CN" alt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CN" b="1" dirty="0" smtClean="0">
                <a:solidFill>
                  <a:schemeClr val="accent4">
                    <a:lumMod val="50000"/>
                  </a:schemeClr>
                </a:solidFill>
              </a:rPr>
              <a:t>size</a:t>
            </a:r>
            <a:r>
              <a:rPr lang="zh-CN" alt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CN" b="1" dirty="0" smtClean="0">
                <a:solidFill>
                  <a:schemeClr val="accent4">
                    <a:lumMod val="50000"/>
                  </a:schemeClr>
                </a:solidFill>
              </a:rPr>
              <a:t>in</a:t>
            </a:r>
            <a:r>
              <a:rPr lang="zh-CN" alt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CN" b="1" dirty="0" smtClean="0">
                <a:solidFill>
                  <a:schemeClr val="accent4">
                    <a:lumMod val="50000"/>
                  </a:schemeClr>
                </a:solidFill>
              </a:rPr>
              <a:t>solution.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81682" y="789879"/>
            <a:ext cx="42623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Potential</a:t>
            </a:r>
            <a:r>
              <a:rPr lang="zh-CN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</a:rPr>
              <a:t>methods</a:t>
            </a:r>
            <a:r>
              <a:rPr lang="zh-CN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</a:rPr>
              <a:t>to</a:t>
            </a:r>
            <a:r>
              <a:rPr lang="zh-CN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</a:rPr>
              <a:t>solve</a:t>
            </a:r>
            <a:r>
              <a:rPr lang="zh-CN" altLang="en-US" b="1" dirty="0" smtClean="0">
                <a:solidFill>
                  <a:srgbClr val="C00000"/>
                </a:solidFill>
              </a:rPr>
              <a:t> </a:t>
            </a:r>
            <a:r>
              <a:rPr lang="en-CA" altLang="zh-CN" b="1" dirty="0" smtClean="0">
                <a:solidFill>
                  <a:srgbClr val="C00000"/>
                </a:solidFill>
              </a:rPr>
              <a:t>these </a:t>
            </a:r>
            <a:r>
              <a:rPr lang="en-US" altLang="zh-CN" b="1" dirty="0" smtClean="0">
                <a:solidFill>
                  <a:srgbClr val="C00000"/>
                </a:solidFill>
              </a:rPr>
              <a:t>problems</a:t>
            </a:r>
          </a:p>
          <a:p>
            <a:pPr marL="342900" indent="-342900">
              <a:buAutoNum type="arabicPeriod"/>
            </a:pPr>
            <a:r>
              <a:rPr lang="en-US" altLang="zh-CN" b="1" dirty="0" smtClean="0">
                <a:solidFill>
                  <a:srgbClr val="C00000"/>
                </a:solidFill>
              </a:rPr>
              <a:t>Induce</a:t>
            </a:r>
            <a:r>
              <a:rPr lang="zh-CN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</a:rPr>
              <a:t>polymerization of </a:t>
            </a:r>
            <a:r>
              <a:rPr lang="en-US" altLang="zh-CN" b="1" dirty="0" err="1" smtClean="0">
                <a:solidFill>
                  <a:srgbClr val="C00000"/>
                </a:solidFill>
              </a:rPr>
              <a:t>foldamers</a:t>
            </a:r>
            <a:r>
              <a:rPr lang="zh-CN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</a:rPr>
              <a:t>by</a:t>
            </a:r>
            <a:r>
              <a:rPr lang="zh-CN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</a:rPr>
              <a:t>metal</a:t>
            </a:r>
            <a:r>
              <a:rPr lang="zh-CN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</a:rPr>
              <a:t>complex</a:t>
            </a:r>
            <a:r>
              <a:rPr lang="en-CA" altLang="zh-CN" b="1" dirty="0" err="1" smtClean="0">
                <a:solidFill>
                  <a:srgbClr val="C00000"/>
                </a:solidFill>
              </a:rPr>
              <a:t>ation</a:t>
            </a:r>
            <a:r>
              <a:rPr lang="en-US" altLang="zh-CN" b="1" dirty="0">
                <a:solidFill>
                  <a:srgbClr val="C00000"/>
                </a:solidFill>
              </a:rPr>
              <a:t>.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n-US" altLang="zh-CN" b="1" dirty="0" smtClean="0">
                <a:solidFill>
                  <a:srgbClr val="DF6A65"/>
                </a:solidFill>
              </a:rPr>
              <a:t>Characterize</a:t>
            </a:r>
            <a:r>
              <a:rPr lang="zh-CN" altLang="en-US" b="1" dirty="0" smtClean="0">
                <a:solidFill>
                  <a:srgbClr val="DF6A65"/>
                </a:solidFill>
              </a:rPr>
              <a:t> </a:t>
            </a:r>
            <a:r>
              <a:rPr lang="en-US" altLang="zh-CN" b="1" dirty="0" smtClean="0">
                <a:solidFill>
                  <a:srgbClr val="DF6A65"/>
                </a:solidFill>
              </a:rPr>
              <a:t>the</a:t>
            </a:r>
            <a:r>
              <a:rPr lang="zh-CN" altLang="en-US" b="1" dirty="0" smtClean="0">
                <a:solidFill>
                  <a:srgbClr val="DF6A65"/>
                </a:solidFill>
              </a:rPr>
              <a:t> </a:t>
            </a:r>
            <a:r>
              <a:rPr lang="en-US" altLang="zh-CN" b="1" dirty="0" smtClean="0">
                <a:solidFill>
                  <a:srgbClr val="DF6A65"/>
                </a:solidFill>
              </a:rPr>
              <a:t>average</a:t>
            </a:r>
            <a:r>
              <a:rPr lang="zh-CN" altLang="en-US" b="1" dirty="0" smtClean="0">
                <a:solidFill>
                  <a:srgbClr val="DF6A65"/>
                </a:solidFill>
              </a:rPr>
              <a:t> </a:t>
            </a:r>
            <a:r>
              <a:rPr lang="en-US" altLang="zh-CN" b="1" dirty="0" smtClean="0">
                <a:solidFill>
                  <a:srgbClr val="DF6A65"/>
                </a:solidFill>
              </a:rPr>
              <a:t>degree</a:t>
            </a:r>
            <a:r>
              <a:rPr lang="zh-CN" altLang="en-US" b="1" dirty="0" smtClean="0">
                <a:solidFill>
                  <a:srgbClr val="DF6A65"/>
                </a:solidFill>
              </a:rPr>
              <a:t> </a:t>
            </a:r>
            <a:r>
              <a:rPr lang="en-US" altLang="zh-CN" b="1" dirty="0" smtClean="0">
                <a:solidFill>
                  <a:srgbClr val="DF6A65"/>
                </a:solidFill>
              </a:rPr>
              <a:t>of</a:t>
            </a:r>
            <a:r>
              <a:rPr lang="zh-CN" altLang="en-US" b="1" dirty="0" smtClean="0">
                <a:solidFill>
                  <a:srgbClr val="DF6A65"/>
                </a:solidFill>
              </a:rPr>
              <a:t> </a:t>
            </a:r>
            <a:r>
              <a:rPr lang="en-US" altLang="zh-CN" b="1" dirty="0" smtClean="0">
                <a:solidFill>
                  <a:srgbClr val="DF6A65"/>
                </a:solidFill>
              </a:rPr>
              <a:t>polymerization</a:t>
            </a:r>
            <a:r>
              <a:rPr lang="zh-CN" altLang="en-US" b="1" dirty="0" smtClean="0">
                <a:solidFill>
                  <a:srgbClr val="DF6A65"/>
                </a:solidFill>
              </a:rPr>
              <a:t> </a:t>
            </a:r>
            <a:r>
              <a:rPr lang="en-CA" altLang="zh-CN" b="1" dirty="0" smtClean="0">
                <a:solidFill>
                  <a:srgbClr val="DF6A65"/>
                </a:solidFill>
              </a:rPr>
              <a:t>of the </a:t>
            </a:r>
            <a:r>
              <a:rPr lang="en-CA" altLang="zh-CN" b="1" dirty="0" err="1" smtClean="0">
                <a:solidFill>
                  <a:srgbClr val="DF6A65"/>
                </a:solidFill>
              </a:rPr>
              <a:t>foldamers</a:t>
            </a:r>
            <a:r>
              <a:rPr lang="en-CA" altLang="zh-CN" b="1" dirty="0" smtClean="0">
                <a:solidFill>
                  <a:srgbClr val="DF6A65"/>
                </a:solidFill>
              </a:rPr>
              <a:t> </a:t>
            </a:r>
            <a:r>
              <a:rPr lang="en-US" altLang="zh-CN" b="1" dirty="0" smtClean="0">
                <a:solidFill>
                  <a:srgbClr val="DF6A65"/>
                </a:solidFill>
              </a:rPr>
              <a:t>by</a:t>
            </a:r>
            <a:r>
              <a:rPr lang="zh-CN" altLang="en-US" b="1" dirty="0" smtClean="0">
                <a:solidFill>
                  <a:srgbClr val="DF6A65"/>
                </a:solidFill>
              </a:rPr>
              <a:t> </a:t>
            </a:r>
            <a:r>
              <a:rPr lang="en-US" altLang="zh-CN" b="1" dirty="0" smtClean="0">
                <a:solidFill>
                  <a:srgbClr val="DF6A65"/>
                </a:solidFill>
              </a:rPr>
              <a:t>fluorescence</a:t>
            </a:r>
            <a:r>
              <a:rPr lang="zh-CN" altLang="en-US" b="1" dirty="0" smtClean="0">
                <a:solidFill>
                  <a:srgbClr val="DF6A65"/>
                </a:solidFill>
              </a:rPr>
              <a:t> </a:t>
            </a:r>
            <a:r>
              <a:rPr lang="en-US" altLang="zh-CN" b="1" dirty="0" smtClean="0">
                <a:solidFill>
                  <a:srgbClr val="DF6A65"/>
                </a:solidFill>
              </a:rPr>
              <a:t>anisotropy</a:t>
            </a:r>
            <a:r>
              <a:rPr lang="zh-CN" altLang="en-US" b="1" dirty="0" smtClean="0">
                <a:solidFill>
                  <a:srgbClr val="DF6A65"/>
                </a:solidFill>
              </a:rPr>
              <a:t> </a:t>
            </a:r>
            <a:endParaRPr lang="en-US" b="1" dirty="0">
              <a:solidFill>
                <a:srgbClr val="DF6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7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8" y="825652"/>
            <a:ext cx="4234624" cy="4673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983" y="364226"/>
            <a:ext cx="3328521" cy="2323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478" y="549873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Chromatography-free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large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scale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synthesis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08540" y="2650561"/>
            <a:ext cx="341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Segment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doubling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synthesis</a:t>
            </a:r>
            <a:endParaRPr lang="en-US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9318" y="-183230"/>
            <a:ext cx="7886700" cy="1325563"/>
          </a:xfrm>
        </p:spPr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altLang="zh-CN" sz="3600" dirty="0" smtClean="0">
                <a:latin typeface="+mj-lt"/>
              </a:rPr>
              <a:t>Synthesis</a:t>
            </a:r>
            <a:r>
              <a:rPr lang="zh-CN" altLang="en-US" sz="3600" dirty="0" smtClean="0">
                <a:latin typeface="+mj-lt"/>
              </a:rPr>
              <a:t> </a:t>
            </a:r>
            <a:r>
              <a:rPr lang="en-US" altLang="zh-CN" sz="3600" dirty="0" smtClean="0">
                <a:latin typeface="+mj-lt"/>
              </a:rPr>
              <a:t>of</a:t>
            </a:r>
            <a:r>
              <a:rPr lang="zh-CN" altLang="en-US" sz="3600" dirty="0" smtClean="0">
                <a:latin typeface="+mj-lt"/>
              </a:rPr>
              <a:t> </a:t>
            </a:r>
            <a:r>
              <a:rPr lang="en-US" altLang="zh-CN" sz="3600" dirty="0" smtClean="0">
                <a:latin typeface="+mj-lt"/>
              </a:rPr>
              <a:t>foldamers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102" y="3194890"/>
            <a:ext cx="3815748" cy="23038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695" y="3335011"/>
            <a:ext cx="1223576" cy="7046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79724" y="5140960"/>
            <a:ext cx="949124" cy="231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458" y="4692900"/>
            <a:ext cx="2762473" cy="1535396"/>
          </a:xfrm>
          <a:prstGeom prst="rect">
            <a:avLst/>
          </a:prstGeom>
        </p:spPr>
      </p:pic>
      <p:pic>
        <p:nvPicPr>
          <p:cNvPr id="19" name="Picture 1328" descr="colour_RGB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4000" contrast="40000"/>
          </a:blip>
          <a:srcRect/>
          <a:stretch>
            <a:fillRect/>
          </a:stretch>
        </p:blipFill>
        <p:spPr bwMode="auto">
          <a:xfrm>
            <a:off x="196769" y="5868070"/>
            <a:ext cx="1153766" cy="89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328204" y="5291757"/>
            <a:ext cx="2290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Times" charset="0"/>
                <a:ea typeface="Times" charset="0"/>
                <a:cs typeface="Times" charset="0"/>
              </a:rPr>
              <a:t>n</a:t>
            </a:r>
            <a:endParaRPr lang="en-US" sz="8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3" name="Left Brace 2"/>
          <p:cNvSpPr/>
          <p:nvPr/>
        </p:nvSpPr>
        <p:spPr>
          <a:xfrm rot="16200000">
            <a:off x="5549122" y="5324888"/>
            <a:ext cx="352642" cy="180681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74970" y="6404617"/>
            <a:ext cx="75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OPV</a:t>
            </a:r>
            <a:endParaRPr lang="en-US" dirty="0"/>
          </a:p>
        </p:txBody>
      </p:sp>
      <p:sp>
        <p:nvSpPr>
          <p:cNvPr id="16" name="Left Brace 15"/>
          <p:cNvSpPr/>
          <p:nvPr/>
        </p:nvSpPr>
        <p:spPr>
          <a:xfrm rot="16200000">
            <a:off x="7034459" y="5656090"/>
            <a:ext cx="352642" cy="114230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12483" y="6414863"/>
            <a:ext cx="75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Q</a:t>
            </a:r>
            <a:r>
              <a:rPr lang="en-US" altLang="zh-CN" baseline="-25000" dirty="0" err="1" smtClean="0"/>
              <a:t>n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64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altLang="zh-CN" sz="3600" dirty="0" smtClean="0">
                <a:latin typeface="+mj-lt"/>
              </a:rPr>
              <a:t>Synthesis</a:t>
            </a:r>
            <a:r>
              <a:rPr lang="zh-CN" altLang="en-US" sz="3600" dirty="0" smtClean="0">
                <a:latin typeface="+mj-lt"/>
              </a:rPr>
              <a:t> </a:t>
            </a:r>
            <a:r>
              <a:rPr lang="en-US" altLang="zh-CN" sz="3600" dirty="0" smtClean="0">
                <a:latin typeface="+mj-lt"/>
              </a:rPr>
              <a:t>of</a:t>
            </a:r>
            <a:r>
              <a:rPr lang="zh-CN" altLang="en-US" sz="3600" dirty="0" smtClean="0">
                <a:latin typeface="+mj-lt"/>
              </a:rPr>
              <a:t> </a:t>
            </a:r>
            <a:r>
              <a:rPr lang="en-US" altLang="zh-CN" sz="3600" dirty="0" smtClean="0">
                <a:latin typeface="+mj-lt"/>
              </a:rPr>
              <a:t>foldamers</a:t>
            </a:r>
            <a:endParaRPr lang="en-US" dirty="0"/>
          </a:p>
        </p:txBody>
      </p:sp>
      <p:grpSp>
        <p:nvGrpSpPr>
          <p:cNvPr id="9" name="组 20"/>
          <p:cNvGrpSpPr/>
          <p:nvPr/>
        </p:nvGrpSpPr>
        <p:grpSpPr>
          <a:xfrm>
            <a:off x="0" y="5638859"/>
            <a:ext cx="9144000" cy="1256644"/>
            <a:chOff x="0" y="5615004"/>
            <a:chExt cx="9144000" cy="1256644"/>
          </a:xfrm>
        </p:grpSpPr>
        <p:sp>
          <p:nvSpPr>
            <p:cNvPr id="10" name="矩形 16"/>
            <p:cNvSpPr/>
            <p:nvPr/>
          </p:nvSpPr>
          <p:spPr>
            <a:xfrm>
              <a:off x="0" y="6051760"/>
              <a:ext cx="9144000" cy="819888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7"/>
            <p:cNvSpPr/>
            <p:nvPr/>
          </p:nvSpPr>
          <p:spPr>
            <a:xfrm>
              <a:off x="0" y="6014362"/>
              <a:ext cx="914399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2" name="Picture 1328" descr="colour_RGB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4000" contrast="40000"/>
            </a:blip>
            <a:srcRect/>
            <a:stretch>
              <a:fillRect/>
            </a:stretch>
          </p:blipFill>
          <p:spPr bwMode="auto">
            <a:xfrm>
              <a:off x="0" y="5615004"/>
              <a:ext cx="1153766" cy="897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079820"/>
              </p:ext>
            </p:extLst>
          </p:nvPr>
        </p:nvGraphicFramePr>
        <p:xfrm>
          <a:off x="7295276" y="1380007"/>
          <a:ext cx="1429425" cy="29069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7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OPVQ</a:t>
                      </a:r>
                      <a:r>
                        <a:rPr lang="en-US" sz="1500" u="none" strike="noStrike" baseline="-25000" dirty="0">
                          <a:effectLst/>
                        </a:rPr>
                        <a:t>4</a:t>
                      </a:r>
                      <a:endParaRPr lang="en-US" sz="15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510" marR="10510" marT="1051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OPVQ</a:t>
                      </a:r>
                      <a:r>
                        <a:rPr lang="en-US" sz="1500" u="none" strike="noStrike" baseline="-25000" dirty="0">
                          <a:effectLst/>
                        </a:rPr>
                        <a:t>7</a:t>
                      </a:r>
                      <a:endParaRPr lang="en-US" sz="1500" b="0" i="0" u="none" strike="noStrike" baseline="-25000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510" marR="10510" marT="1051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OPVQ</a:t>
                      </a:r>
                      <a:r>
                        <a:rPr lang="en-US" sz="1500" u="none" strike="noStrike" baseline="-25000" dirty="0">
                          <a:effectLst/>
                        </a:rPr>
                        <a:t>9</a:t>
                      </a:r>
                      <a:endParaRPr lang="en-US" sz="15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510" marR="10510" marT="1051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OPVQ</a:t>
                      </a:r>
                      <a:r>
                        <a:rPr lang="en-US" sz="1500" u="none" strike="noStrike" baseline="-25000" dirty="0">
                          <a:effectLst/>
                        </a:rPr>
                        <a:t>17</a:t>
                      </a:r>
                      <a:endParaRPr lang="en-US" sz="15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510" marR="10510" marT="1051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OPVQ</a:t>
                      </a:r>
                      <a:r>
                        <a:rPr lang="en-US" sz="1500" u="none" strike="noStrike" baseline="-25000" dirty="0">
                          <a:effectLst/>
                        </a:rPr>
                        <a:t>24</a:t>
                      </a:r>
                      <a:endParaRPr lang="en-US" sz="1500" b="0" i="0" u="none" strike="noStrike" baseline="-25000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510" marR="10510" marT="1051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OPVA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510" marR="10510" marT="1051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OPVQ</a:t>
                      </a:r>
                      <a:r>
                        <a:rPr lang="en-US" sz="1500" u="none" strike="noStrike" baseline="-25000" dirty="0">
                          <a:effectLst/>
                        </a:rPr>
                        <a:t>4</a:t>
                      </a:r>
                      <a:r>
                        <a:rPr lang="en-US" sz="1500" u="none" strike="noStrike" dirty="0">
                          <a:effectLst/>
                        </a:rPr>
                        <a:t>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510" marR="10510" marT="1051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OPVQ</a:t>
                      </a:r>
                      <a:r>
                        <a:rPr lang="en-US" sz="1500" u="none" strike="noStrike" baseline="-25000" dirty="0">
                          <a:effectLst/>
                        </a:rPr>
                        <a:t>8</a:t>
                      </a:r>
                      <a:r>
                        <a:rPr lang="en-US" sz="1500" u="none" strike="noStrike" dirty="0">
                          <a:effectLst/>
                        </a:rPr>
                        <a:t>A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510" marR="10510" marT="1051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OPVQ</a:t>
                      </a:r>
                      <a:r>
                        <a:rPr lang="en-US" sz="1500" u="none" strike="noStrike" baseline="-25000" dirty="0">
                          <a:effectLst/>
                        </a:rPr>
                        <a:t>17</a:t>
                      </a:r>
                      <a:r>
                        <a:rPr lang="en-US" sz="1500" u="none" strike="noStrike" dirty="0">
                          <a:effectLst/>
                        </a:rPr>
                        <a:t>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510" marR="10510" marT="1051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u="none" strike="noStrike" dirty="0">
                          <a:effectLst/>
                        </a:rPr>
                        <a:t>Q</a:t>
                      </a:r>
                      <a:r>
                        <a:rPr lang="fr-FR" sz="1500" u="none" strike="noStrike" baseline="-25000" dirty="0">
                          <a:effectLst/>
                        </a:rPr>
                        <a:t>8</a:t>
                      </a:r>
                      <a:r>
                        <a:rPr lang="fr-FR" sz="1500" u="none" strike="noStrike" dirty="0">
                          <a:effectLst/>
                        </a:rPr>
                        <a:t>A</a:t>
                      </a:r>
                      <a:endParaRPr lang="fr-FR" sz="15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510" marR="10510" marT="1051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u="none" strike="noStrike" dirty="0">
                          <a:effectLst/>
                        </a:rPr>
                        <a:t>Q</a:t>
                      </a:r>
                      <a:r>
                        <a:rPr lang="fr-FR" sz="1500" u="none" strike="noStrike" baseline="-25000" dirty="0">
                          <a:effectLst/>
                        </a:rPr>
                        <a:t>16</a:t>
                      </a:r>
                      <a:r>
                        <a:rPr lang="fr-FR" sz="1500" u="none" strike="noStrike" dirty="0">
                          <a:effectLst/>
                        </a:rPr>
                        <a:t>A</a:t>
                      </a:r>
                      <a:endParaRPr lang="fr-FR" sz="15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510" marR="10510" marT="1051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u="none" strike="noStrike" dirty="0">
                          <a:effectLst/>
                        </a:rPr>
                        <a:t>Q</a:t>
                      </a:r>
                      <a:r>
                        <a:rPr lang="it-IT" sz="1500" u="none" strike="noStrike" baseline="-25000" dirty="0">
                          <a:effectLst/>
                        </a:rPr>
                        <a:t>32</a:t>
                      </a:r>
                      <a:r>
                        <a:rPr lang="it-IT" sz="1500" u="none" strike="noStrike" dirty="0">
                          <a:effectLst/>
                        </a:rPr>
                        <a:t>A</a:t>
                      </a:r>
                      <a:endParaRPr lang="it-IT" sz="15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10510" marR="10510" marT="1051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70" y="1380007"/>
            <a:ext cx="58801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9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66208" cy="856527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Complex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foldamers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with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metal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coordination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374"/>
            <a:ext cx="4795023" cy="217083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" name="组 20"/>
          <p:cNvGrpSpPr/>
          <p:nvPr/>
        </p:nvGrpSpPr>
        <p:grpSpPr>
          <a:xfrm>
            <a:off x="0" y="5612398"/>
            <a:ext cx="9144000" cy="1256644"/>
            <a:chOff x="0" y="5615004"/>
            <a:chExt cx="9144000" cy="1256644"/>
          </a:xfrm>
        </p:grpSpPr>
        <p:sp>
          <p:nvSpPr>
            <p:cNvPr id="14" name="矩形 16"/>
            <p:cNvSpPr/>
            <p:nvPr/>
          </p:nvSpPr>
          <p:spPr>
            <a:xfrm>
              <a:off x="0" y="6051760"/>
              <a:ext cx="9144000" cy="819888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矩形 17"/>
            <p:cNvSpPr/>
            <p:nvPr/>
          </p:nvSpPr>
          <p:spPr>
            <a:xfrm>
              <a:off x="0" y="6014362"/>
              <a:ext cx="914399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6" name="Picture 1328" descr="colour_RGB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4000" contrast="40000"/>
            </a:blip>
            <a:srcRect/>
            <a:stretch>
              <a:fillRect/>
            </a:stretch>
          </p:blipFill>
          <p:spPr bwMode="auto">
            <a:xfrm>
              <a:off x="0" y="5615004"/>
              <a:ext cx="1153766" cy="897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Rectangle 41"/>
          <p:cNvSpPr/>
          <p:nvPr/>
        </p:nvSpPr>
        <p:spPr>
          <a:xfrm>
            <a:off x="747528" y="6104380"/>
            <a:ext cx="81742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Maurizot</a:t>
            </a:r>
            <a:r>
              <a:rPr lang="en-US" sz="11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, V. Ligation of Helical </a:t>
            </a:r>
            <a:r>
              <a:rPr lang="en-US" sz="11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Foldamers</a:t>
            </a:r>
            <a:r>
              <a:rPr lang="en-US" sz="11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by Metal Coordination. </a:t>
            </a:r>
            <a:r>
              <a:rPr lang="en-US" sz="1100" i="1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Unpublished.</a:t>
            </a:r>
            <a:r>
              <a:rPr lang="en-US" sz="11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2017</a:t>
            </a:r>
            <a:r>
              <a:rPr lang="en-US" sz="1100" dirty="0"/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63211" y="6387140"/>
            <a:ext cx="6600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Meijer, E.W. Reversible </a:t>
            </a:r>
            <a:r>
              <a:rPr lang="en-US" sz="900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Polumers</a:t>
            </a:r>
            <a:r>
              <a:rPr lang="en-US" sz="9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Formed from Self-Complementary Monomers Using Quadruple Hydrogen Bonding. </a:t>
            </a:r>
            <a:r>
              <a:rPr lang="en-US" sz="900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Science</a:t>
            </a:r>
            <a:r>
              <a:rPr lang="en-US" sz="9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1997</a:t>
            </a:r>
            <a:r>
              <a:rPr lang="en-US" sz="9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900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278</a:t>
            </a:r>
            <a:r>
              <a:rPr lang="en-US" sz="9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,1601-1604.</a:t>
            </a:r>
            <a:endParaRPr lang="en-US" sz="900" dirty="0">
              <a:effectLst/>
              <a:latin typeface="Calibri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95" y="773374"/>
            <a:ext cx="4146661" cy="2369521"/>
          </a:xfrm>
          <a:prstGeom prst="rect">
            <a:avLst/>
          </a:prstGeom>
        </p:spPr>
      </p:pic>
      <p:pic>
        <p:nvPicPr>
          <p:cNvPr id="44" name="Picture 43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3183252"/>
            <a:ext cx="4859655" cy="24291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172010" y="3059781"/>
                <a:ext cx="2957925" cy="763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𝑉𝑀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𝜊</m:t>
                          </m:r>
                        </m:sub>
                      </m:sSub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0">
                              <a:latin typeface="Cambria Math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010" y="3059781"/>
                <a:ext cx="2957925" cy="7630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127630" y="3714759"/>
                <a:ext cx="3170483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𝑉𝑉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𝑉𝑀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i="0">
                              <a:latin typeface="Cambria Math" charset="0"/>
                            </a:rPr>
                            <m:t>3</m:t>
                          </m:r>
                        </m:den>
                      </m:f>
                      <m:r>
                        <a:rPr lang="en-US" i="0">
                          <a:latin typeface="Cambria Math" charset="0"/>
                        </a:rPr>
                        <m:t>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charset="0"/>
                            </a:rPr>
                            <m:t>1+2</m:t>
                          </m:r>
                          <m:r>
                            <a:rPr lang="en-US" i="1">
                              <a:latin typeface="Cambria Math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630" y="3714759"/>
                <a:ext cx="3170483" cy="62985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172010" y="4265584"/>
                <a:ext cx="3057696" cy="629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𝑉𝐻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𝑉𝑀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i="0">
                              <a:latin typeface="Cambria Math" charset="0"/>
                            </a:rPr>
                            <m:t>3</m:t>
                          </m:r>
                          <m:r>
                            <a:rPr lang="en-US" i="1">
                              <a:latin typeface="Cambria Math" charset="0"/>
                            </a:rPr>
                            <m:t>𝐺</m:t>
                          </m:r>
                        </m:den>
                      </m:f>
                      <m:r>
                        <a:rPr lang="en-US" i="0">
                          <a:latin typeface="Cambria Math" charset="0"/>
                        </a:rPr>
                        <m:t>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010" y="4265584"/>
                <a:ext cx="3057696" cy="62991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172010" y="4835652"/>
                <a:ext cx="2844881" cy="763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charset="0"/>
                        </a:rPr>
                        <m:t>r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charset="0"/>
                            </a:rPr>
                            <m:t>t</m:t>
                          </m:r>
                        </m:e>
                      </m:d>
                      <m:r>
                        <a:rPr lang="en-US" i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𝑜</m:t>
                          </m:r>
                        </m:sub>
                      </m:sSub>
                      <m:r>
                        <a:rPr lang="en-US" i="0">
                          <a:latin typeface="Cambria Math" charset="0"/>
                        </a:rPr>
                        <m:t>×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0">
                              <a:latin typeface="Cambria Math" charset="0"/>
                            </a:rPr>
                            <m:t>×</m:t>
                          </m:r>
                          <m:r>
                            <a:rPr lang="en-US" i="1">
                              <a:latin typeface="Cambria Math" charset="0"/>
                            </a:rPr>
                            <m:t>𝑒𝑥𝑝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010" y="4835652"/>
                <a:ext cx="2844881" cy="76302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Can 48"/>
          <p:cNvSpPr/>
          <p:nvPr/>
        </p:nvSpPr>
        <p:spPr>
          <a:xfrm>
            <a:off x="8542061" y="4658221"/>
            <a:ext cx="464695" cy="850483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5127630" y="5542744"/>
                <a:ext cx="4148764" cy="461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i="1" smtClean="0">
                        <a:latin typeface="Cambria Math"/>
                      </a:rPr>
                      <m:t>𝜙</m:t>
                    </m:r>
                    <m:r>
                      <a:rPr lang="en-CA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/>
                          </a:rPr>
                          <m:t>𝜂</m:t>
                        </m:r>
                      </m:num>
                      <m:den>
                        <m:r>
                          <a:rPr lang="en-CA" i="1">
                            <a:latin typeface="Cambria Math"/>
                          </a:rPr>
                          <m:t>𝑅𝑇</m:t>
                        </m:r>
                      </m:den>
                    </m:f>
                    <m:r>
                      <a:rPr lang="en-CA" i="1">
                        <a:latin typeface="Cambria Math"/>
                      </a:rPr>
                      <m:t>(</m:t>
                    </m:r>
                    <m:r>
                      <a:rPr lang="en-CA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CA" i="1">
                                <a:latin typeface="Cambria Math"/>
                              </a:rPr>
                              <m:t>h</m:t>
                            </m:r>
                          </m:sub>
                        </m:sSub>
                      </m:e>
                      <m:sup>
                        <m:r>
                          <a:rPr lang="en-CA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CA" i="1">
                        <a:latin typeface="Cambria Math"/>
                      </a:rPr>
                      <m:t>×∆</m:t>
                    </m:r>
                    <m:r>
                      <a:rPr lang="en-CA" i="1">
                        <a:latin typeface="Cambria Math"/>
                      </a:rPr>
                      <m:t>h</m:t>
                    </m:r>
                    <m:r>
                      <a:rPr lang="en-CA" i="1">
                        <a:latin typeface="Cambria Math"/>
                      </a:rPr>
                      <m:t>×</m:t>
                    </m:r>
                    <m:r>
                      <a:rPr lang="en-CA" i="1">
                        <a:latin typeface="Cambria Math"/>
                      </a:rPr>
                      <m:t>𝐷𝑃</m:t>
                    </m:r>
                    <m:r>
                      <a:rPr lang="en-CA" i="1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b="0" i="0" smtClean="0">
                        <a:latin typeface="Cambria Math" charset="0"/>
                      </a:rPr>
                      <m:t>      </m:t>
                    </m:r>
                    <m:r>
                      <a:rPr lang="en-CA" i="1">
                        <a:latin typeface="Cambria Math"/>
                      </a:rPr>
                      <m:t>∆</m:t>
                    </m:r>
                    <m:r>
                      <a:rPr lang="en-CA" i="1">
                        <a:latin typeface="Cambria Math"/>
                      </a:rPr>
                      <m:t>h</m:t>
                    </m:r>
                  </m:oMath>
                </a14:m>
                <a:r>
                  <a:rPr lang="en-US" altLang="zh-CN" dirty="0" smtClean="0"/>
                  <a:t>=0.136nm</a:t>
                </a:r>
                <a:r>
                  <a:rPr lang="zh-CN" alt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630" y="5542744"/>
                <a:ext cx="4148764" cy="461473"/>
              </a:xfrm>
              <a:prstGeom prst="rect">
                <a:avLst/>
              </a:prstGeom>
              <a:blipFill rotWithShape="0">
                <a:blip r:embed="rId11"/>
                <a:stretch>
                  <a:fillRect l="-294" t="-68421" b="-8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07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484"/>
            <a:ext cx="7886700" cy="1325563"/>
          </a:xfrm>
        </p:spPr>
        <p:txBody>
          <a:bodyPr/>
          <a:lstStyle/>
          <a:p>
            <a:r>
              <a:rPr lang="en-US" altLang="zh-CN" sz="3600" b="1" dirty="0"/>
              <a:t>Acknowledgements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882" y="1058694"/>
            <a:ext cx="8084517" cy="2900775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US" altLang="zh-CN" dirty="0">
                <a:latin typeface="Times New Roman 常规体" charset="0"/>
              </a:rPr>
              <a:t>Supervisor</a:t>
            </a:r>
            <a:r>
              <a:rPr lang="zh-CN" altLang="en-US" dirty="0">
                <a:latin typeface="Times New Roman 常规体" charset="0"/>
              </a:rPr>
              <a:t> </a:t>
            </a:r>
            <a:r>
              <a:rPr lang="en-US" altLang="zh-CN" dirty="0">
                <a:latin typeface="Times New Roman 常规体" charset="0"/>
              </a:rPr>
              <a:t>Prof.</a:t>
            </a:r>
            <a:r>
              <a:rPr lang="zh-CN" altLang="en-US" dirty="0">
                <a:latin typeface="Times New Roman 常规体" charset="0"/>
              </a:rPr>
              <a:t> </a:t>
            </a:r>
            <a:r>
              <a:rPr lang="zh-CN" altLang="en-US" dirty="0" smtClean="0">
                <a:latin typeface="Times New Roman 常规体" charset="0"/>
              </a:rPr>
              <a:t>Duhamel</a:t>
            </a:r>
            <a:endParaRPr lang="en-US" altLang="zh-CN" dirty="0">
              <a:latin typeface="Times New Roman 常规体" charset="0"/>
            </a:endParaRPr>
          </a:p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zh-CN" altLang="en-US" dirty="0" smtClean="0">
                <a:latin typeface="Times New Roman 常规体" charset="0"/>
              </a:rPr>
              <a:t> </a:t>
            </a:r>
            <a:r>
              <a:rPr lang="en-US" altLang="zh-CN" dirty="0" err="1" smtClean="0">
                <a:latin typeface="Times New Roman 常规体" charset="0"/>
              </a:rPr>
              <a:t>Huc’s</a:t>
            </a:r>
            <a:r>
              <a:rPr lang="zh-CN" altLang="en-US" dirty="0" smtClean="0">
                <a:latin typeface="Times New Roman 常规体" charset="0"/>
              </a:rPr>
              <a:t> </a:t>
            </a:r>
            <a:r>
              <a:rPr lang="en-US" altLang="zh-CN" dirty="0" smtClean="0">
                <a:latin typeface="Times New Roman 常规体" charset="0"/>
              </a:rPr>
              <a:t>Group</a:t>
            </a:r>
            <a:r>
              <a:rPr lang="zh-CN" altLang="en-US" dirty="0" smtClean="0">
                <a:latin typeface="Times New Roman 常规体" charset="0"/>
              </a:rPr>
              <a:t> </a:t>
            </a:r>
            <a:r>
              <a:rPr lang="en-US" altLang="zh-CN" dirty="0" smtClean="0">
                <a:latin typeface="Times New Roman 常规体" charset="0"/>
              </a:rPr>
              <a:t>of</a:t>
            </a:r>
            <a:r>
              <a:rPr lang="zh-CN" altLang="en-US" dirty="0" smtClean="0">
                <a:latin typeface="Times New Roman 常规体" charset="0"/>
              </a:rPr>
              <a:t> </a:t>
            </a:r>
            <a:r>
              <a:rPr lang="en-US" altLang="zh-CN" dirty="0" smtClean="0">
                <a:latin typeface="Times New Roman 常规体" charset="0"/>
              </a:rPr>
              <a:t>University</a:t>
            </a:r>
            <a:r>
              <a:rPr lang="zh-CN" altLang="en-US" dirty="0" smtClean="0">
                <a:latin typeface="Times New Roman 常规体" charset="0"/>
              </a:rPr>
              <a:t> </a:t>
            </a:r>
            <a:r>
              <a:rPr lang="en-US" altLang="zh-CN" dirty="0" smtClean="0">
                <a:latin typeface="Times New Roman 常规体" charset="0"/>
              </a:rPr>
              <a:t>of</a:t>
            </a:r>
            <a:r>
              <a:rPr lang="zh-CN" altLang="en-US" dirty="0" smtClean="0">
                <a:latin typeface="Times New Roman 常规体" charset="0"/>
              </a:rPr>
              <a:t> </a:t>
            </a:r>
            <a:r>
              <a:rPr lang="en-US" altLang="zh-CN" dirty="0" smtClean="0">
                <a:latin typeface="Times New Roman 常规体" charset="0"/>
              </a:rPr>
              <a:t>Bordeaux</a:t>
            </a:r>
            <a:endParaRPr lang="en-US" altLang="zh-CN" dirty="0">
              <a:latin typeface="Times New Roman 常规体" charset="0"/>
            </a:endParaRPr>
          </a:p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zh-CN" altLang="en-US" dirty="0" smtClean="0">
                <a:latin typeface="Times New Roman 常规体" charset="0"/>
              </a:rPr>
              <a:t>Other </a:t>
            </a:r>
            <a:r>
              <a:rPr lang="en-CA" altLang="zh-CN" dirty="0" smtClean="0">
                <a:latin typeface="Times New Roman 常规体" charset="0"/>
              </a:rPr>
              <a:t>lab </a:t>
            </a:r>
            <a:r>
              <a:rPr lang="zh-CN" altLang="en-US" dirty="0" smtClean="0">
                <a:latin typeface="Times New Roman 常规体" charset="0"/>
              </a:rPr>
              <a:t>members </a:t>
            </a:r>
            <a:r>
              <a:rPr lang="zh-CN" altLang="en-US" dirty="0">
                <a:latin typeface="Times New Roman 常规体" charset="0"/>
              </a:rPr>
              <a:t>in </a:t>
            </a:r>
            <a:r>
              <a:rPr lang="en-US" altLang="zh-CN" dirty="0" smtClean="0">
                <a:latin typeface="Times New Roman 常规体" charset="0"/>
              </a:rPr>
              <a:t>Duhamel and Gauthier’s</a:t>
            </a:r>
            <a:r>
              <a:rPr lang="zh-CN" altLang="en-US" dirty="0" smtClean="0">
                <a:latin typeface="Times New Roman 常规体" charset="0"/>
              </a:rPr>
              <a:t> Group</a:t>
            </a:r>
            <a:r>
              <a:rPr lang="en-CA" altLang="zh-CN" dirty="0" smtClean="0">
                <a:latin typeface="Times New Roman 常规体" charset="0"/>
              </a:rPr>
              <a:t>s</a:t>
            </a:r>
            <a:endParaRPr lang="en-US" altLang="zh-CN" dirty="0">
              <a:latin typeface="Times New Roman 常规体" charset="0"/>
            </a:endParaRPr>
          </a:p>
        </p:txBody>
      </p:sp>
      <p:grpSp>
        <p:nvGrpSpPr>
          <p:cNvPr id="4" name="组 20"/>
          <p:cNvGrpSpPr/>
          <p:nvPr/>
        </p:nvGrpSpPr>
        <p:grpSpPr>
          <a:xfrm>
            <a:off x="0" y="5612398"/>
            <a:ext cx="9144000" cy="1256644"/>
            <a:chOff x="0" y="5615004"/>
            <a:chExt cx="9144000" cy="1256644"/>
          </a:xfrm>
        </p:grpSpPr>
        <p:sp>
          <p:nvSpPr>
            <p:cNvPr id="5" name="矩形 16"/>
            <p:cNvSpPr/>
            <p:nvPr/>
          </p:nvSpPr>
          <p:spPr>
            <a:xfrm>
              <a:off x="0" y="6051760"/>
              <a:ext cx="9144000" cy="819888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17"/>
            <p:cNvSpPr/>
            <p:nvPr/>
          </p:nvSpPr>
          <p:spPr>
            <a:xfrm>
              <a:off x="0" y="6014362"/>
              <a:ext cx="914399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7" name="Picture 1328" descr="colour_RGB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4000" contrast="40000"/>
            </a:blip>
            <a:srcRect/>
            <a:stretch>
              <a:fillRect/>
            </a:stretch>
          </p:blipFill>
          <p:spPr bwMode="auto">
            <a:xfrm>
              <a:off x="0" y="5615004"/>
              <a:ext cx="1153766" cy="897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E3B1-0157-6E4F-8449-7C987D24BAAC}" type="slidenum">
              <a:rPr lang="en-US" sz="1600" smtClean="0">
                <a:solidFill>
                  <a:schemeClr val="tx1"/>
                </a:solidFill>
              </a:rPr>
              <a:t>6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76882" y="341069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/>
              <a:t>Funding</a:t>
            </a:r>
            <a:endParaRPr lang="en-US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76882" y="4317867"/>
            <a:ext cx="6655768" cy="14942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en-CA" altLang="zh-CN" dirty="0" smtClean="0">
                <a:latin typeface="Times New Roman 常规体" charset="0"/>
              </a:rPr>
              <a:t>Bordeaux-Waterloo Research Grant</a:t>
            </a:r>
            <a:endParaRPr lang="en-US" altLang="zh-CN" dirty="0" smtClean="0">
              <a:latin typeface="Times New Roman 常规体" charset="0"/>
            </a:endParaRPr>
          </a:p>
          <a:p>
            <a:pPr marL="457200" indent="-457200">
              <a:lnSpc>
                <a:spcPct val="150000"/>
              </a:lnSpc>
              <a:buFont typeface="Wingdings" charset="2"/>
              <a:buChar char="Ø"/>
            </a:pPr>
            <a:r>
              <a:rPr lang="zh-CN" altLang="en-US" dirty="0" smtClean="0">
                <a:latin typeface="Times New Roman 常规体" charset="0"/>
              </a:rPr>
              <a:t> </a:t>
            </a:r>
            <a:r>
              <a:rPr lang="en-CA" altLang="zh-CN" dirty="0" smtClean="0">
                <a:latin typeface="Times New Roman 常规体" charset="0"/>
              </a:rPr>
              <a:t>NSERC</a:t>
            </a:r>
            <a:endParaRPr lang="en-US" altLang="zh-CN" dirty="0" smtClean="0">
              <a:latin typeface="Times New Roman 常规体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713C07-C1D1-4DEA-8516-2AB930174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4945639"/>
            <a:ext cx="2500513" cy="101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5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16828</TotalTime>
  <Words>369</Words>
  <Application>Microsoft Office PowerPoint</Application>
  <PresentationFormat>On-screen Show (4:3)</PresentationFormat>
  <Paragraphs>66</Paragraphs>
  <Slides>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等线</vt:lpstr>
      <vt:lpstr>等线</vt:lpstr>
      <vt:lpstr>等线 Light</vt:lpstr>
      <vt:lpstr>Times</vt:lpstr>
      <vt:lpstr>Times New Roman</vt:lpstr>
      <vt:lpstr>Times New Roman 常规体</vt:lpstr>
      <vt:lpstr>Wingdings</vt:lpstr>
      <vt:lpstr>Office Theme</vt:lpstr>
      <vt:lpstr>Characterization of Self-Assembling Quinoline-Based Foldamers by Fluorescence Anisotropy</vt:lpstr>
      <vt:lpstr>PowerPoint Presentation</vt:lpstr>
      <vt:lpstr>Synthesis of foldamers</vt:lpstr>
      <vt:lpstr>Synthesis of foldamers</vt:lpstr>
      <vt:lpstr>Complex foldamers with metal coordination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of Self-Assembling Quinoline-Based Foldamers by Fluorescence Anisotropy</dc:title>
  <dc:creator>王Jingki</dc:creator>
  <cp:lastModifiedBy>Mechler, Colleen</cp:lastModifiedBy>
  <cp:revision>45</cp:revision>
  <dcterms:created xsi:type="dcterms:W3CDTF">2018-03-13T16:29:15Z</dcterms:created>
  <dcterms:modified xsi:type="dcterms:W3CDTF">2018-08-08T18:49:13Z</dcterms:modified>
</cp:coreProperties>
</file>