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0"/>
  </p:notesMasterIdLst>
  <p:sldIdLst>
    <p:sldId id="256" r:id="rId2"/>
    <p:sldId id="259" r:id="rId3"/>
    <p:sldId id="258" r:id="rId4"/>
    <p:sldId id="260" r:id="rId5"/>
    <p:sldId id="261" r:id="rId6"/>
    <p:sldId id="262" r:id="rId7"/>
    <p:sldId id="270" r:id="rId8"/>
    <p:sldId id="302" r:id="rId9"/>
    <p:sldId id="263" r:id="rId10"/>
    <p:sldId id="273" r:id="rId11"/>
    <p:sldId id="272" r:id="rId12"/>
    <p:sldId id="271" r:id="rId13"/>
    <p:sldId id="289" r:id="rId14"/>
    <p:sldId id="290" r:id="rId15"/>
    <p:sldId id="295" r:id="rId16"/>
    <p:sldId id="294" r:id="rId17"/>
    <p:sldId id="297" r:id="rId18"/>
    <p:sldId id="298" r:id="rId19"/>
    <p:sldId id="300" r:id="rId20"/>
    <p:sldId id="269" r:id="rId21"/>
    <p:sldId id="280" r:id="rId22"/>
    <p:sldId id="274" r:id="rId23"/>
    <p:sldId id="276" r:id="rId24"/>
    <p:sldId id="278" r:id="rId25"/>
    <p:sldId id="291" r:id="rId26"/>
    <p:sldId id="285" r:id="rId27"/>
    <p:sldId id="301" r:id="rId28"/>
    <p:sldId id="305" r:id="rId29"/>
    <p:sldId id="277" r:id="rId30"/>
    <p:sldId id="266" r:id="rId31"/>
    <p:sldId id="281" r:id="rId32"/>
    <p:sldId id="264" r:id="rId33"/>
    <p:sldId id="288" r:id="rId34"/>
    <p:sldId id="296" r:id="rId35"/>
    <p:sldId id="286" r:id="rId36"/>
    <p:sldId id="303" r:id="rId37"/>
    <p:sldId id="306" r:id="rId38"/>
    <p:sldId id="304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2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7" autoAdjust="0"/>
    <p:restoredTop sz="98754" autoAdjust="0"/>
  </p:normalViewPr>
  <p:slideViewPr>
    <p:cSldViewPr snapToGrid="0">
      <p:cViewPr varScale="1">
        <p:scale>
          <a:sx n="77" d="100"/>
          <a:sy n="77" d="100"/>
        </p:scale>
        <p:origin x="618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B1187-A384-4B93-BA06-DFDC1B6120DC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3F1A3-966E-474B-9E2E-CB3C1675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33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Often at the beginning of a modelling</a:t>
            </a:r>
            <a:r>
              <a:rPr lang="en-US" baseline="0" dirty="0" smtClean="0"/>
              <a:t> study, there are several models which seem to provide a reasonable description of the process based on theory or existing experimental data. To model the process a decision needs to be made on which model is best.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F1A3-966E-474B-9E2E-CB3C1675D3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60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</a:t>
            </a:r>
            <a:r>
              <a:rPr lang="en-US" baseline="0" dirty="0" smtClean="0"/>
              <a:t> can often be obtained from the literature or from the researcher’s past work, but they may not be precise unless the experiments were designed specifically for the purpose of PE.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step: Design step: in which a discrimination criterion is used to choose the next experiment</a:t>
            </a:r>
          </a:p>
          <a:p>
            <a:r>
              <a:rPr lang="en-US" baseline="0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step: Data analysis is performed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F1A3-966E-474B-9E2E-CB3C1675D3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99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 In</a:t>
            </a:r>
            <a:r>
              <a:rPr lang="en-US" baseline="0" dirty="0" smtClean="0"/>
              <a:t> this method, uncertainty in the parameter estimation is expressed in the form of discrete parameter probability dist.</a:t>
            </a:r>
          </a:p>
          <a:p>
            <a:r>
              <a:rPr lang="en-US" baseline="0" dirty="0" smtClean="0"/>
              <a:t>3. In BFF the next experiment is designed to maximize the difference in model predictions relative to prediction variance.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F1A3-966E-474B-9E2E-CB3C1675D3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47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F1A3-966E-474B-9E2E-CB3C1675D3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42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literature, several different mechanism</a:t>
            </a:r>
            <a:r>
              <a:rPr lang="en-US" baseline="0" dirty="0" smtClean="0"/>
              <a:t> have been proposed to describe the propagation step in free radical copolymerization</a:t>
            </a:r>
          </a:p>
          <a:p>
            <a:r>
              <a:rPr lang="en-US" dirty="0" smtClean="0"/>
              <a:t>S1=S2=0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F1A3-966E-474B-9E2E-CB3C1675D3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55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F1A3-966E-474B-9E2E-CB3C1675D3A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36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4658-E746-4BE6-BD96-A62667E21E8D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ACF7-831C-4B28-9F9F-327BDF2B8FC9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2EA2-F1D7-4D7A-BA7A-3992B684928F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BF02-B45F-4090-B0B5-7B9D0F35AE16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DBAA-4FA3-4300-90AA-2D008057DB05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16E0-08A3-4ED9-9549-F0209424B9FA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BCAB-082C-45DD-8B62-9F0E709D4C56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B5B1-DC44-4B9D-A1D5-3784941DD635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DE641-1AF8-4952-8CB2-5990D891C610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4742-7BF9-490A-BF5B-6F416CFD5590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B63F-A816-444F-B1E3-FD06825FE6A5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D2EB-8208-405E-9884-0EB5B5CB2268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0A600-5232-4C65-82F4-901B509627A5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F7FD-5049-46D2-8D0A-FA03A6323C92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F0E8-4A0F-4BFC-B42A-4963B60FDE92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7658-2AA9-4D2E-AE9C-A26706C46A31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B17EE-9A57-45F2-A924-C10FD425750C}" type="datetime1">
              <a:rPr lang="en-US" smtClean="0"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5065" y="1422400"/>
            <a:ext cx="8789548" cy="3108960"/>
          </a:xfrm>
        </p:spPr>
        <p:txBody>
          <a:bodyPr>
            <a:noAutofit/>
          </a:bodyPr>
          <a:lstStyle/>
          <a:p>
            <a:r>
              <a:rPr lang="en-US" sz="4400" b="1" dirty="0"/>
              <a:t>An Overview </a:t>
            </a:r>
            <a:r>
              <a:rPr lang="en-US" sz="4400" b="1" dirty="0" smtClean="0"/>
              <a:t>of Model Discrimination Techniques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b="1" dirty="0"/>
              <a:t>in Polymerization Processes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5065" y="4749074"/>
            <a:ext cx="8789546" cy="1880325"/>
          </a:xfrm>
        </p:spPr>
        <p:txBody>
          <a:bodyPr>
            <a:no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Noushin </a:t>
            </a:r>
            <a:r>
              <a:rPr lang="en-US" sz="2400" dirty="0"/>
              <a:t>Majdabadifarahani, </a:t>
            </a:r>
            <a:r>
              <a:rPr lang="en-US" sz="2400" dirty="0" smtClean="0"/>
              <a:t>Alexander Penlidis</a:t>
            </a:r>
          </a:p>
          <a:p>
            <a:r>
              <a:rPr lang="en-US" sz="1400" dirty="0" smtClean="0"/>
              <a:t>		Department of Chemical Engineering, University of Waterloo</a:t>
            </a:r>
          </a:p>
          <a:p>
            <a:r>
              <a:rPr lang="en-US" dirty="0" smtClean="0"/>
              <a:t>				      </a:t>
            </a:r>
            <a:r>
              <a:rPr lang="en-US" sz="2400" dirty="0" smtClean="0"/>
              <a:t>Thomas Duever</a:t>
            </a:r>
          </a:p>
          <a:p>
            <a:r>
              <a:rPr lang="en-US" sz="1400" dirty="0" smtClean="0"/>
              <a:t>		Department </a:t>
            </a:r>
            <a:r>
              <a:rPr lang="en-US" sz="1400" dirty="0"/>
              <a:t>of Chemical </a:t>
            </a:r>
            <a:r>
              <a:rPr lang="en-US" sz="1400" dirty="0" smtClean="0"/>
              <a:t>Engineering, Ryerson University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462" y="-1"/>
            <a:ext cx="3152537" cy="154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84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900" y="535210"/>
            <a:ext cx="9256712" cy="9379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Simulations Based on </a:t>
            </a:r>
            <a:r>
              <a:rPr lang="en-US" sz="3200" dirty="0"/>
              <a:t>Triad Fraction Data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89212" y="1384300"/>
            <a:ext cx="8915400" cy="48768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Triad fractions depend on same reactivity ratios (parameters) as copolymer composition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Triad fractions are simulated using the same models as copolymer composition </a:t>
            </a:r>
            <a:r>
              <a:rPr lang="en-US" dirty="0" smtClean="0">
                <a:solidFill>
                  <a:schemeClr val="tx1"/>
                </a:solidFill>
              </a:rPr>
              <a:t>data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Use four out of six triad fractions: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	A</a:t>
            </a:r>
            <a:r>
              <a:rPr lang="en-US" baseline="-25000" dirty="0" smtClean="0">
                <a:solidFill>
                  <a:schemeClr val="tx1"/>
                </a:solidFill>
              </a:rPr>
              <a:t>111</a:t>
            </a:r>
            <a:r>
              <a:rPr lang="en-US" dirty="0" smtClean="0">
                <a:solidFill>
                  <a:schemeClr val="tx1"/>
                </a:solidFill>
              </a:rPr>
              <a:t>+A</a:t>
            </a:r>
            <a:r>
              <a:rPr lang="en-US" baseline="-25000" dirty="0">
                <a:solidFill>
                  <a:schemeClr val="tx1"/>
                </a:solidFill>
              </a:rPr>
              <a:t>112+211</a:t>
            </a:r>
            <a:r>
              <a:rPr lang="en-US" dirty="0" smtClean="0">
                <a:solidFill>
                  <a:schemeClr val="tx1"/>
                </a:solidFill>
              </a:rPr>
              <a:t>+A</a:t>
            </a:r>
            <a:r>
              <a:rPr lang="en-US" baseline="-25000" dirty="0">
                <a:solidFill>
                  <a:schemeClr val="tx1"/>
                </a:solidFill>
              </a:rPr>
              <a:t>212</a:t>
            </a:r>
            <a:r>
              <a:rPr lang="en-US" dirty="0" smtClean="0">
                <a:solidFill>
                  <a:schemeClr val="tx1"/>
                </a:solidFill>
              </a:rPr>
              <a:t>=1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	A</a:t>
            </a:r>
            <a:r>
              <a:rPr lang="en-US" baseline="-25000" dirty="0">
                <a:solidFill>
                  <a:schemeClr val="tx1"/>
                </a:solidFill>
              </a:rPr>
              <a:t>222</a:t>
            </a:r>
            <a:r>
              <a:rPr lang="en-US" dirty="0" smtClean="0">
                <a:solidFill>
                  <a:schemeClr val="tx1"/>
                </a:solidFill>
              </a:rPr>
              <a:t>+A</a:t>
            </a:r>
            <a:r>
              <a:rPr lang="en-US" baseline="-25000" dirty="0">
                <a:solidFill>
                  <a:schemeClr val="tx1"/>
                </a:solidFill>
              </a:rPr>
              <a:t>221+122</a:t>
            </a:r>
            <a:r>
              <a:rPr lang="en-US" dirty="0" smtClean="0">
                <a:solidFill>
                  <a:schemeClr val="tx1"/>
                </a:solidFill>
              </a:rPr>
              <a:t>+A</a:t>
            </a:r>
            <a:r>
              <a:rPr lang="en-US" baseline="-25000" dirty="0">
                <a:solidFill>
                  <a:schemeClr val="tx1"/>
                </a:solidFill>
              </a:rPr>
              <a:t>121</a:t>
            </a:r>
            <a:r>
              <a:rPr lang="en-US" dirty="0" smtClean="0">
                <a:solidFill>
                  <a:schemeClr val="tx1"/>
                </a:solidFill>
              </a:rPr>
              <a:t>=1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(Requires multivariate extensions of univariate discrimination criteria)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19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4229" y="377372"/>
            <a:ext cx="9240383" cy="1090696"/>
          </a:xfrm>
        </p:spPr>
        <p:txBody>
          <a:bodyPr>
            <a:normAutofit/>
          </a:bodyPr>
          <a:lstStyle/>
          <a:p>
            <a:r>
              <a:rPr lang="en-US" sz="3100" dirty="0" smtClean="0"/>
              <a:t>Application of BFF criterion to STY/AN based on Triad Fractions</a:t>
            </a:r>
            <a:endParaRPr lang="en-US" sz="31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10249" y="1633747"/>
            <a:ext cx="5370286" cy="489131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0891300"/>
              </p:ext>
            </p:extLst>
          </p:nvPr>
        </p:nvGraphicFramePr>
        <p:xfrm>
          <a:off x="377373" y="1598697"/>
          <a:ext cx="6226628" cy="5161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9833">
                  <a:extLst>
                    <a:ext uri="{9D8B030D-6E8A-4147-A177-3AD203B41FA5}">
                      <a16:colId xmlns:a16="http://schemas.microsoft.com/office/drawing/2014/main" val="3098911274"/>
                    </a:ext>
                  </a:extLst>
                </a:gridCol>
                <a:gridCol w="1102677">
                  <a:extLst>
                    <a:ext uri="{9D8B030D-6E8A-4147-A177-3AD203B41FA5}">
                      <a16:colId xmlns:a16="http://schemas.microsoft.com/office/drawing/2014/main" val="1369092071"/>
                    </a:ext>
                  </a:extLst>
                </a:gridCol>
                <a:gridCol w="1338966">
                  <a:extLst>
                    <a:ext uri="{9D8B030D-6E8A-4147-A177-3AD203B41FA5}">
                      <a16:colId xmlns:a16="http://schemas.microsoft.com/office/drawing/2014/main" val="2144737034"/>
                    </a:ext>
                  </a:extLst>
                </a:gridCol>
                <a:gridCol w="945152">
                  <a:extLst>
                    <a:ext uri="{9D8B030D-6E8A-4147-A177-3AD203B41FA5}">
                      <a16:colId xmlns:a16="http://schemas.microsoft.com/office/drawing/2014/main" val="1634462197"/>
                    </a:ext>
                  </a:extLst>
                </a:gridCol>
              </a:tblGrid>
              <a:tr h="1305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Simulation Model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Model chosen as “best” at 95%                                                                                                                                            confidence (Number of simulation </a:t>
                      </a:r>
                      <a:r>
                        <a:rPr lang="en-US" sz="1600" b="1" dirty="0" smtClean="0">
                          <a:effectLst/>
                        </a:rPr>
                        <a:t>runs)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</a:rPr>
                        <a:t> Terminal    Penultimate    Neither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759323"/>
                  </a:ext>
                </a:extLst>
              </a:tr>
              <a:tr h="228008">
                <a:tc gridSpan="4"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dirty="0">
                          <a:effectLst/>
                        </a:rPr>
                        <a:t>Application to STY/MMA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92D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229094"/>
                  </a:ext>
                </a:extLst>
              </a:tr>
              <a:tr h="8259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Terminal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Strong penultimate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Small penultimate</a:t>
                      </a:r>
                      <a:endParaRPr lang="en-US" sz="1800" b="0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600" b="1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600" b="1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8389348"/>
                  </a:ext>
                </a:extLst>
              </a:tr>
              <a:tr h="263589">
                <a:tc gridSpan="4"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dirty="0">
                          <a:effectLst/>
                        </a:rPr>
                        <a:t>Application to STY/AN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92D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785333"/>
                  </a:ext>
                </a:extLst>
              </a:tr>
              <a:tr h="9827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Terminal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Strong penultimate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Small </a:t>
                      </a:r>
                      <a:r>
                        <a:rPr lang="en-US" sz="1800" b="0" dirty="0" smtClean="0">
                          <a:effectLst/>
                        </a:rPr>
                        <a:t>penultimate</a:t>
                      </a:r>
                      <a:endParaRPr lang="en-US" sz="1800" b="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  <a:endParaRPr lang="en-US" sz="1600" b="1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9</a:t>
                      </a:r>
                      <a:endParaRPr lang="en-US" sz="1600" b="1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  <a:endParaRPr lang="en-US" sz="1600" b="1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6482047"/>
                  </a:ext>
                </a:extLst>
              </a:tr>
              <a:tr h="208404">
                <a:tc gridSpan="4"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dirty="0">
                          <a:effectLst/>
                        </a:rPr>
                        <a:t>Application to STY/BA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92D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124679"/>
                  </a:ext>
                </a:extLst>
              </a:tr>
              <a:tr h="7583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Terminal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Strong penultimate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Small </a:t>
                      </a:r>
                      <a:r>
                        <a:rPr lang="en-US" sz="1800" b="0" dirty="0" smtClean="0">
                          <a:effectLst/>
                        </a:rPr>
                        <a:t>penultimate</a:t>
                      </a:r>
                      <a:endParaRPr lang="en-US" sz="1800" b="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  <a:endParaRPr lang="en-US" sz="1600" b="1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600" b="1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8089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2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9090"/>
          </a:xfrm>
        </p:spPr>
        <p:txBody>
          <a:bodyPr>
            <a:normAutofit/>
          </a:bodyPr>
          <a:lstStyle/>
          <a:p>
            <a:r>
              <a:rPr lang="en-US" sz="3200" dirty="0"/>
              <a:t>Simulation results - </a:t>
            </a:r>
            <a:r>
              <a:rPr lang="en-US" sz="3200" dirty="0" smtClean="0"/>
              <a:t>Triad </a:t>
            </a:r>
            <a:r>
              <a:rPr lang="en-US" sz="3200" dirty="0"/>
              <a:t>Fraction Data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1663700"/>
            <a:ext cx="8499702" cy="451938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Use of triad fractions greatly improved ability to correctly discriminate compared to composition data (best method picked “correct” model in 98.8% of simulations)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Able to detect ‘smaller/weaker’ penultimate effects than those in 	literature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Improvement may be due to the use of 4 triad fractions instead of 1 copolymer composition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smtClean="0"/>
              <a:t>This finding may justify effort needed to obtain accurate triad fraction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1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800" y="348343"/>
            <a:ext cx="9144000" cy="1464009"/>
          </a:xfrm>
        </p:spPr>
        <p:txBody>
          <a:bodyPr>
            <a:noAutofit/>
          </a:bodyPr>
          <a:lstStyle/>
          <a:p>
            <a:r>
              <a:rPr lang="en-US" sz="2800" dirty="0"/>
              <a:t>Application of BFF method </a:t>
            </a:r>
            <a:r>
              <a:rPr lang="en-US" sz="2800" dirty="0" smtClean="0"/>
              <a:t>to STY/AN based on Copolymer </a:t>
            </a:r>
            <a:r>
              <a:rPr lang="en-US" sz="2800" dirty="0"/>
              <a:t>Composition and Chain-Length </a:t>
            </a:r>
            <a:r>
              <a:rPr lang="en-US" sz="2800" dirty="0" smtClean="0"/>
              <a:t>Data)</a:t>
            </a:r>
            <a:endParaRPr lang="en-U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9498" y="1814286"/>
            <a:ext cx="4915316" cy="44787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7370" y="1812352"/>
            <a:ext cx="4613429" cy="448065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36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6999" y="478971"/>
            <a:ext cx="8812213" cy="711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Effect of Impurities on MD – First Approach</a:t>
            </a:r>
            <a:endParaRPr lang="en-US" sz="3200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2476500" y="1358900"/>
            <a:ext cx="8597900" cy="5041900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sz="1800" dirty="0" smtClean="0"/>
              <a:t>Impurities are often ignored when describing polymerizations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Does the presence of impurities adversely affect the model discrimination procedure?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Could it lead to incorrect choices about aspects of the polymerization mechanism?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Generate </a:t>
            </a:r>
            <a:r>
              <a:rPr lang="en-US" dirty="0"/>
              <a:t>data using (process) models with impurity effects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Candidate </a:t>
            </a:r>
            <a:r>
              <a:rPr lang="en-US" dirty="0"/>
              <a:t>models for model discrimination have no impurity effects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Examples </a:t>
            </a:r>
            <a:r>
              <a:rPr lang="en-US" dirty="0"/>
              <a:t>with impurity effects for the triad fraction and chain length (molecular weight) case studies for the STY/MMA system follow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9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1071" y="532421"/>
            <a:ext cx="9633858" cy="124097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Weight Average Chain Length and Triad Fractions for the STY/MMA Case Study</a:t>
            </a:r>
            <a:endParaRPr lang="en-US" sz="2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452204"/>
              </p:ext>
            </p:extLst>
          </p:nvPr>
        </p:nvGraphicFramePr>
        <p:xfrm>
          <a:off x="1311579" y="2487387"/>
          <a:ext cx="3584815" cy="2795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4815">
                  <a:extLst>
                    <a:ext uri="{9D8B030D-6E8A-4147-A177-3AD203B41FA5}">
                      <a16:colId xmlns:a16="http://schemas.microsoft.com/office/drawing/2014/main" val="2056717875"/>
                    </a:ext>
                  </a:extLst>
                </a:gridCol>
              </a:tblGrid>
              <a:tr h="7152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Case   </a:t>
                      </a:r>
                      <a:r>
                        <a:rPr lang="en-US" sz="1600" dirty="0">
                          <a:effectLst/>
                        </a:rPr>
                        <a:t>Level of </a:t>
                      </a:r>
                      <a:r>
                        <a:rPr lang="en-US" sz="1600" dirty="0" smtClean="0">
                          <a:effectLst/>
                        </a:rPr>
                        <a:t>Impurity    </a:t>
                      </a:r>
                      <a:r>
                        <a:rPr lang="en-US" sz="1600" dirty="0" err="1" smtClean="0">
                          <a:effectLst/>
                        </a:rPr>
                        <a:t>k</a:t>
                      </a:r>
                      <a:r>
                        <a:rPr lang="en-US" sz="1600" baseline="-25000" dirty="0" err="1" smtClean="0">
                          <a:effectLst/>
                        </a:rPr>
                        <a:t>imp</a:t>
                      </a:r>
                      <a:r>
                        <a:rPr lang="en-US" sz="1600" dirty="0" smtClean="0">
                          <a:effectLst/>
                        </a:rPr>
                        <a:t>/</a:t>
                      </a:r>
                      <a:r>
                        <a:rPr lang="en-US" sz="1600" dirty="0" err="1" smtClean="0">
                          <a:effectLst/>
                        </a:rPr>
                        <a:t>k</a:t>
                      </a:r>
                      <a:r>
                        <a:rPr lang="en-US" sz="1600" baseline="-25000" dirty="0" err="1" smtClean="0">
                          <a:effectLst/>
                        </a:rPr>
                        <a:t>STY</a:t>
                      </a:r>
                      <a:endParaRPr lang="en-US" sz="16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                    (</a:t>
                      </a:r>
                      <a:r>
                        <a:rPr lang="en-US" sz="1600" dirty="0">
                          <a:effectLst/>
                        </a:rPr>
                        <a:t>ppm)	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737355"/>
                  </a:ext>
                </a:extLst>
              </a:tr>
              <a:tr h="386989">
                <a:tc>
                  <a:txBody>
                    <a:bodyPr/>
                    <a:lstStyle/>
                    <a:p>
                      <a:pPr marL="7175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085850" algn="ctr"/>
                          <a:tab pos="2171700" algn="r"/>
                          <a:tab pos="2910205" algn="l"/>
                        </a:tabLst>
                      </a:pPr>
                      <a:r>
                        <a:rPr lang="en-US" sz="1800" dirty="0">
                          <a:effectLst/>
                        </a:rPr>
                        <a:t>1	</a:t>
                      </a:r>
                      <a:r>
                        <a:rPr lang="en-US" sz="1800" dirty="0" smtClean="0">
                          <a:effectLst/>
                        </a:rPr>
                        <a:t>           0</a:t>
                      </a:r>
                      <a:r>
                        <a:rPr lang="en-US" sz="1800" dirty="0">
                          <a:effectLst/>
                        </a:rPr>
                        <a:t>	</a:t>
                      </a:r>
                      <a:r>
                        <a:rPr lang="en-US" sz="1800" dirty="0" smtClean="0">
                          <a:effectLst/>
                        </a:rPr>
                        <a:t>                   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6259514"/>
                  </a:ext>
                </a:extLst>
              </a:tr>
              <a:tr h="445532">
                <a:tc>
                  <a:txBody>
                    <a:bodyPr/>
                    <a:lstStyle/>
                    <a:p>
                      <a:pPr marL="7175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085850" algn="ctr"/>
                          <a:tab pos="2171700" algn="r"/>
                          <a:tab pos="2901950" algn="l"/>
                        </a:tabLst>
                      </a:pPr>
                      <a:r>
                        <a:rPr lang="en-US" sz="1800" dirty="0">
                          <a:effectLst/>
                        </a:rPr>
                        <a:t>2	</a:t>
                      </a:r>
                      <a:r>
                        <a:rPr lang="en-US" sz="1800" dirty="0" smtClean="0">
                          <a:effectLst/>
                        </a:rPr>
                        <a:t>            50</a:t>
                      </a:r>
                      <a:r>
                        <a:rPr lang="en-US" sz="1800" dirty="0">
                          <a:effectLst/>
                        </a:rPr>
                        <a:t>	</a:t>
                      </a:r>
                      <a:r>
                        <a:rPr lang="en-US" sz="1800" dirty="0" smtClean="0">
                          <a:effectLst/>
                        </a:rPr>
                        <a:t>                 0.1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6908946"/>
                  </a:ext>
                </a:extLst>
              </a:tr>
              <a:tr h="413708">
                <a:tc>
                  <a:txBody>
                    <a:bodyPr/>
                    <a:lstStyle/>
                    <a:p>
                      <a:pPr marL="7175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085850" algn="ctr"/>
                          <a:tab pos="2171700" algn="r"/>
                          <a:tab pos="2894330" algn="l"/>
                        </a:tabLst>
                      </a:pPr>
                      <a:r>
                        <a:rPr lang="en-US" sz="1800" dirty="0">
                          <a:effectLst/>
                        </a:rPr>
                        <a:t>3	</a:t>
                      </a:r>
                      <a:r>
                        <a:rPr lang="en-US" sz="1800" dirty="0" smtClean="0">
                          <a:effectLst/>
                        </a:rPr>
                        <a:t>             50</a:t>
                      </a:r>
                      <a:r>
                        <a:rPr lang="en-US" sz="1800" dirty="0">
                          <a:effectLst/>
                        </a:rPr>
                        <a:t>	</a:t>
                      </a:r>
                      <a:r>
                        <a:rPr lang="en-US" sz="1800" dirty="0" smtClean="0">
                          <a:effectLst/>
                        </a:rPr>
                        <a:t>                  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5420112"/>
                  </a:ext>
                </a:extLst>
              </a:tr>
              <a:tr h="413708">
                <a:tc>
                  <a:txBody>
                    <a:bodyPr/>
                    <a:lstStyle/>
                    <a:p>
                      <a:pPr marL="7175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085850" algn="ctr"/>
                          <a:tab pos="2171700" algn="r"/>
                          <a:tab pos="2901950" algn="l"/>
                        </a:tabLst>
                      </a:pPr>
                      <a:r>
                        <a:rPr lang="en-US" sz="1800" dirty="0">
                          <a:effectLst/>
                        </a:rPr>
                        <a:t>4	</a:t>
                      </a:r>
                      <a:r>
                        <a:rPr lang="en-US" sz="1800" dirty="0" smtClean="0">
                          <a:effectLst/>
                        </a:rPr>
                        <a:t>             500</a:t>
                      </a:r>
                      <a:r>
                        <a:rPr lang="en-US" sz="1800" dirty="0">
                          <a:effectLst/>
                        </a:rPr>
                        <a:t>	</a:t>
                      </a:r>
                      <a:r>
                        <a:rPr lang="en-US" sz="1800" dirty="0" smtClean="0">
                          <a:effectLst/>
                        </a:rPr>
                        <a:t>                0.1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7669012"/>
                  </a:ext>
                </a:extLst>
              </a:tr>
              <a:tr h="420630">
                <a:tc>
                  <a:txBody>
                    <a:bodyPr/>
                    <a:lstStyle/>
                    <a:p>
                      <a:pPr marL="7175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085850" algn="ctr"/>
                          <a:tab pos="2171700" algn="r"/>
                          <a:tab pos="2981960" algn="l"/>
                        </a:tabLst>
                      </a:pPr>
                      <a:r>
                        <a:rPr lang="en-US" sz="1800" dirty="0">
                          <a:effectLst/>
                        </a:rPr>
                        <a:t>5	</a:t>
                      </a:r>
                      <a:r>
                        <a:rPr lang="en-US" sz="1800" dirty="0" smtClean="0">
                          <a:effectLst/>
                        </a:rPr>
                        <a:t>             500</a:t>
                      </a:r>
                      <a:r>
                        <a:rPr lang="en-US" sz="1800" dirty="0">
                          <a:effectLst/>
                        </a:rPr>
                        <a:t>	</a:t>
                      </a:r>
                      <a:r>
                        <a:rPr lang="en-US" sz="1800" dirty="0" smtClean="0">
                          <a:effectLst/>
                        </a:rPr>
                        <a:t>                  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8842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2189" y="2116943"/>
            <a:ext cx="6979174" cy="3903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92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100" y="547613"/>
            <a:ext cx="9069841" cy="84546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Case 5 Results</a:t>
            </a:r>
            <a:endParaRPr lang="en-US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0829" y="1822817"/>
            <a:ext cx="5129836" cy="47902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4714" y="1739749"/>
            <a:ext cx="5497285" cy="487332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78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7641" y="1714501"/>
            <a:ext cx="9136969" cy="445797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Generate data using models with impurity effects included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Add </a:t>
            </a:r>
            <a:r>
              <a:rPr lang="en-US" b="1" dirty="0" smtClean="0"/>
              <a:t>terminal model with impurities </a:t>
            </a:r>
            <a:r>
              <a:rPr lang="en-US" dirty="0" smtClean="0"/>
              <a:t>to the list of candidate models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Possible Outcomes?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The terminal/penultimate model is the only adequate model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The terminal model with impurities is the only adequate model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There is no adequate model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There are two or more adequate models</a:t>
            </a: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80283" y="460824"/>
            <a:ext cx="8911687" cy="1025076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Effect of Impurities - Second Approach: Discrimination with Three models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9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682" y="330196"/>
            <a:ext cx="8911687" cy="128089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Impurity Effect Using Weight Average Chain Length (WACL) and Triad Fractions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82" y="2056218"/>
            <a:ext cx="5570130" cy="3417482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212" y="2057400"/>
            <a:ext cx="6345788" cy="391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23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0058"/>
          </a:xfrm>
        </p:spPr>
        <p:txBody>
          <a:bodyPr>
            <a:normAutofit/>
          </a:bodyPr>
          <a:lstStyle/>
          <a:p>
            <a:r>
              <a:rPr lang="en-US" sz="3200" dirty="0"/>
              <a:t>Effect of </a:t>
            </a:r>
            <a:r>
              <a:rPr lang="en-US" sz="3200" dirty="0" smtClean="0"/>
              <a:t>Impurities – Overall Remarks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886857"/>
            <a:ext cx="8223931" cy="406399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Polymerization data with impurity side reactions may be very misleading with regards to the real copolymerization mechanism.</a:t>
            </a:r>
          </a:p>
          <a:p>
            <a:pPr algn="just">
              <a:lnSpc>
                <a:spcPct val="150000"/>
              </a:lnSpc>
            </a:pPr>
            <a:endParaRPr lang="en-US" sz="2000" dirty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Data from the terminal model with impurity side reactions (</a:t>
            </a:r>
            <a:r>
              <a:rPr lang="en-US" sz="2000" dirty="0" err="1" smtClean="0"/>
              <a:t>rxns</a:t>
            </a:r>
            <a:r>
              <a:rPr lang="en-US" sz="2000" dirty="0" smtClean="0"/>
              <a:t>) </a:t>
            </a:r>
            <a:r>
              <a:rPr lang="en-US" sz="2000" u="sng" dirty="0" smtClean="0"/>
              <a:t>could be mistaken for the penultimate model </a:t>
            </a:r>
            <a:r>
              <a:rPr lang="en-US" sz="2000" dirty="0" smtClean="0"/>
              <a:t>when only the terminal and penultimate models are used for discrimination</a:t>
            </a:r>
          </a:p>
          <a:p>
            <a:pPr algn="just">
              <a:lnSpc>
                <a:spcPct val="150000"/>
              </a:lnSpc>
            </a:pPr>
            <a:endParaRPr lang="en-US" sz="2000" dirty="0"/>
          </a:p>
          <a:p>
            <a:pPr algn="just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11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Model Discrimination (MD) Basics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51000"/>
            <a:ext cx="8438452" cy="42602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Model discrimination is a sequential procedure consisting of two steps: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Experimental design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Data analysis</a:t>
            </a:r>
          </a:p>
          <a:p>
            <a:pPr lvl="1"/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Start with </a:t>
            </a:r>
            <a:r>
              <a:rPr lang="en-US" sz="2000" i="1" dirty="0" smtClean="0"/>
              <a:t>m</a:t>
            </a:r>
            <a:r>
              <a:rPr lang="en-US" sz="2000" dirty="0" smtClean="0"/>
              <a:t> (rival) mathematical models that can describe a process </a:t>
            </a:r>
            <a:r>
              <a:rPr lang="en-US" dirty="0" smtClean="0"/>
              <a:t>response y: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551" y="5242872"/>
            <a:ext cx="4273233" cy="47529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7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28168"/>
            <a:ext cx="8911687" cy="8617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Experimental Verification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00200"/>
            <a:ext cx="8661174" cy="431102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Purpose:</a:t>
            </a:r>
            <a:r>
              <a:rPr lang="en-US" sz="2000" dirty="0" smtClean="0"/>
              <a:t> To verify the MD simulation results</a:t>
            </a:r>
          </a:p>
          <a:p>
            <a:endParaRPr lang="en-US" sz="2000" dirty="0" smtClean="0"/>
          </a:p>
          <a:p>
            <a:r>
              <a:rPr lang="en-US" sz="2000" b="1" dirty="0" smtClean="0"/>
              <a:t>Plan:</a:t>
            </a:r>
            <a:r>
              <a:rPr lang="en-US" sz="2000" dirty="0" smtClean="0"/>
              <a:t> Based on the simulation results pick: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-the most promising model discrimination method: </a:t>
            </a:r>
            <a:r>
              <a:rPr lang="en-US" sz="2000" b="1" dirty="0" smtClean="0"/>
              <a:t>BFF</a:t>
            </a:r>
          </a:p>
          <a:p>
            <a:endParaRPr lang="en-US" sz="2000" b="1" dirty="0" smtClean="0"/>
          </a:p>
          <a:p>
            <a:pPr marL="0" indent="0">
              <a:buNone/>
            </a:pPr>
            <a:r>
              <a:rPr lang="en-US" sz="2000" dirty="0" smtClean="0"/>
              <a:t>	-the most informative combination of the three measurements: 	 </a:t>
            </a:r>
            <a:r>
              <a:rPr lang="en-US" sz="2000" b="1" dirty="0" smtClean="0"/>
              <a:t>Triad Fractions</a:t>
            </a:r>
          </a:p>
          <a:p>
            <a:endParaRPr lang="en-US" sz="2000" b="1" dirty="0" smtClean="0"/>
          </a:p>
          <a:p>
            <a:pPr marL="0" indent="0">
              <a:buNone/>
            </a:pPr>
            <a:r>
              <a:rPr lang="en-US" sz="2000" dirty="0" smtClean="0"/>
              <a:t>	-a well studied copolymerization system: </a:t>
            </a:r>
            <a:r>
              <a:rPr lang="en-US" sz="2000" b="1" dirty="0" smtClean="0"/>
              <a:t>STY/MMA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1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36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Experiments (several phases)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49400"/>
            <a:ext cx="8510588" cy="45847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Multi-response D-optimal criterion to choose 4 optimal parameter estimation experiments: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lnSpc>
                <a:spcPct val="170000"/>
              </a:lnSpc>
            </a:pPr>
            <a:r>
              <a:rPr lang="en-US" dirty="0" smtClean="0"/>
              <a:t>8 parameter estimation experiments (2 independent replicates of the four optimal compositions)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C-NMR peak assignments (triad data) in good agreement with literature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909561"/>
              </p:ext>
            </p:extLst>
          </p:nvPr>
        </p:nvGraphicFramePr>
        <p:xfrm>
          <a:off x="3942000" y="2608398"/>
          <a:ext cx="5805012" cy="1003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769">
                  <a:extLst>
                    <a:ext uri="{9D8B030D-6E8A-4147-A177-3AD203B41FA5}">
                      <a16:colId xmlns:a16="http://schemas.microsoft.com/office/drawing/2014/main" val="1808315615"/>
                    </a:ext>
                  </a:extLst>
                </a:gridCol>
                <a:gridCol w="883263">
                  <a:extLst>
                    <a:ext uri="{9D8B030D-6E8A-4147-A177-3AD203B41FA5}">
                      <a16:colId xmlns:a16="http://schemas.microsoft.com/office/drawing/2014/main" val="3107502091"/>
                    </a:ext>
                  </a:extLst>
                </a:gridCol>
                <a:gridCol w="896112">
                  <a:extLst>
                    <a:ext uri="{9D8B030D-6E8A-4147-A177-3AD203B41FA5}">
                      <a16:colId xmlns:a16="http://schemas.microsoft.com/office/drawing/2014/main" val="4060217302"/>
                    </a:ext>
                  </a:extLst>
                </a:gridCol>
                <a:gridCol w="884856">
                  <a:extLst>
                    <a:ext uri="{9D8B030D-6E8A-4147-A177-3AD203B41FA5}">
                      <a16:colId xmlns:a16="http://schemas.microsoft.com/office/drawing/2014/main" val="68365290"/>
                    </a:ext>
                  </a:extLst>
                </a:gridCol>
                <a:gridCol w="852012">
                  <a:extLst>
                    <a:ext uri="{9D8B030D-6E8A-4147-A177-3AD203B41FA5}">
                      <a16:colId xmlns:a16="http://schemas.microsoft.com/office/drawing/2014/main" val="651708559"/>
                    </a:ext>
                  </a:extLst>
                </a:gridCol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Exp.</a:t>
                      </a:r>
                      <a:r>
                        <a:rPr lang="en-US" baseline="0" dirty="0" smtClean="0"/>
                        <a:t>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512464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r>
                        <a:rPr lang="en-US" dirty="0" smtClean="0"/>
                        <a:t>Feed Composition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00135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20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57410"/>
            <a:ext cx="8911687" cy="99241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95% joint confidence region for the terminal model parameters after 8 experiments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1968" y="1516743"/>
            <a:ext cx="9753600" cy="5341257"/>
          </a:xfrm>
        </p:spPr>
        <p:txBody>
          <a:bodyPr>
            <a:normAutofit/>
          </a:bodyPr>
          <a:lstStyle/>
          <a:p>
            <a:r>
              <a:rPr lang="en-US" sz="2000" dirty="0"/>
              <a:t>after 8 </a:t>
            </a:r>
            <a:r>
              <a:rPr lang="en-US" sz="2000" dirty="0" smtClean="0"/>
              <a:t>experiments	</a:t>
            </a:r>
            <a:r>
              <a:rPr lang="en-US" sz="2000" dirty="0"/>
              <a:t>		</a:t>
            </a:r>
            <a:r>
              <a:rPr lang="en-US" sz="2000" dirty="0" smtClean="0"/>
              <a:t>           </a:t>
            </a:r>
            <a:r>
              <a:rPr lang="en-US" sz="2000" dirty="0"/>
              <a:t>Based on the data of Maxwell et al.(1993) </a:t>
            </a:r>
            <a:r>
              <a:rPr lang="en-US" sz="2400" dirty="0" smtClean="0"/>
              <a:t>	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056" y="2004099"/>
            <a:ext cx="5025799" cy="47148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1698" y="2076757"/>
            <a:ext cx="4762914" cy="4569569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6342743" y="1659950"/>
            <a:ext cx="174172" cy="1004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46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9919" y="304795"/>
            <a:ext cx="8499702" cy="105954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95</a:t>
            </a:r>
            <a:r>
              <a:rPr lang="en-US" sz="2800" dirty="0"/>
              <a:t>% joint confidence region for </a:t>
            </a:r>
            <a:r>
              <a:rPr lang="en-US" sz="2800" dirty="0" smtClean="0"/>
              <a:t>model </a:t>
            </a:r>
            <a:r>
              <a:rPr lang="en-US" sz="2800" dirty="0"/>
              <a:t>parameters after </a:t>
            </a:r>
            <a:r>
              <a:rPr lang="en-US" sz="2800" dirty="0" smtClean="0"/>
              <a:t>9 experiments</a:t>
            </a: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31999" y="1538514"/>
            <a:ext cx="9898744" cy="5181600"/>
          </a:xfrm>
        </p:spPr>
        <p:txBody>
          <a:bodyPr/>
          <a:lstStyle/>
          <a:p>
            <a:pPr lvl="1"/>
            <a:r>
              <a:rPr lang="en-US" sz="2000" dirty="0" smtClean="0"/>
              <a:t>For the Terminal Model                  </a:t>
            </a:r>
            <a:r>
              <a:rPr lang="en-US" dirty="0" smtClean="0"/>
              <a:t>		  	</a:t>
            </a:r>
            <a:r>
              <a:rPr lang="en-US" sz="2000" dirty="0" smtClean="0"/>
              <a:t>For the Penultimate Model</a:t>
            </a:r>
            <a:endParaRPr lang="en-US" sz="1800" baseline="-25000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826" y="2063489"/>
            <a:ext cx="4672267" cy="4467941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7794170" y="1649703"/>
            <a:ext cx="174172" cy="1004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452" y="2063489"/>
            <a:ext cx="4488674" cy="446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86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08210"/>
            <a:ext cx="8911687" cy="9125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Experiments: Overall Remarks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20800"/>
            <a:ext cx="8650288" cy="5156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Reduction in joint confidence region area; better parameter precision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Terminal model lines </a:t>
            </a:r>
            <a:r>
              <a:rPr lang="en-US" sz="2000" dirty="0"/>
              <a:t>(r</a:t>
            </a:r>
            <a:r>
              <a:rPr lang="en-US" sz="2000" baseline="-25000" dirty="0"/>
              <a:t>11</a:t>
            </a:r>
            <a:r>
              <a:rPr lang="en-US" sz="2000" dirty="0"/>
              <a:t> </a:t>
            </a:r>
            <a:r>
              <a:rPr lang="en-US" sz="2000" dirty="0" smtClean="0"/>
              <a:t>= r</a:t>
            </a:r>
            <a:r>
              <a:rPr lang="en-US" sz="2000" baseline="-25000" dirty="0" smtClean="0"/>
              <a:t>21</a:t>
            </a:r>
            <a:r>
              <a:rPr lang="en-US" sz="2000" dirty="0"/>
              <a:t> </a:t>
            </a:r>
            <a:r>
              <a:rPr lang="en-US" sz="2000" dirty="0" smtClean="0"/>
              <a:t>and r</a:t>
            </a:r>
            <a:r>
              <a:rPr lang="en-US" sz="2000" baseline="-25000" dirty="0" smtClean="0"/>
              <a:t>22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smtClean="0"/>
              <a:t>r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) pass through JCR slices; therefore, no improvement due to penultimate description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Estimation using the data of Maxwell et al. (1993) also yields large uncertainty in r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. May indicate that it is difficult to precisely estimate all penultimate parameters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(Diagnostic tests indicated no significant improvement obtained by using penultimate model)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4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2914" y="629258"/>
            <a:ext cx="9173028" cy="68217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More Recent Methods in MD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2914" y="1683657"/>
            <a:ext cx="9051699" cy="493485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Sequential Bayesian Monte Carlo model discrimination </a:t>
            </a:r>
            <a:r>
              <a:rPr lang="en-US" sz="2000" dirty="0" smtClean="0"/>
              <a:t>approach (SBMCMD)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/>
              <a:t>SBMCMD can discriminate between rival models in copolymerization in </a:t>
            </a:r>
            <a:r>
              <a:rPr lang="en-US" sz="2000" dirty="0" smtClean="0"/>
              <a:t>fewer experiments </a:t>
            </a:r>
            <a:r>
              <a:rPr lang="en-US" sz="2000" dirty="0"/>
              <a:t>compared to other </a:t>
            </a:r>
            <a:r>
              <a:rPr lang="en-US" sz="2000" dirty="0" smtClean="0"/>
              <a:t>methods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Confirmed that copolymer composition data do not provide enough insight for discrimination between terminal and penultimate </a:t>
            </a:r>
            <a:r>
              <a:rPr lang="en-US" sz="2000" dirty="0" smtClean="0"/>
              <a:t>models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25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388637"/>
            <a:ext cx="8911687" cy="7982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Concluding Remarks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52907"/>
            <a:ext cx="9032812" cy="53284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MD methods do improve our ability to choose between competing models </a:t>
            </a:r>
            <a:r>
              <a:rPr lang="en-US" sz="2000" u="sng" dirty="0" smtClean="0"/>
              <a:t>and </a:t>
            </a:r>
            <a:r>
              <a:rPr lang="en-US" sz="2000" dirty="0" smtClean="0"/>
              <a:t>better quality models, in general, are obtained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Select measured variables carefully: </a:t>
            </a:r>
            <a:r>
              <a:rPr lang="en-US" sz="1800" dirty="0" smtClean="0"/>
              <a:t>Multiple responses may provide greater insight; using certain responses may pose a more difficult estimation problem</a:t>
            </a:r>
          </a:p>
          <a:p>
            <a:pPr>
              <a:lnSpc>
                <a:spcPct val="150000"/>
              </a:lnSpc>
            </a:pP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Applications </a:t>
            </a:r>
            <a:r>
              <a:rPr lang="en-US" sz="2000" u="sng" dirty="0" smtClean="0"/>
              <a:t>everywhere in Science/Engineering</a:t>
            </a:r>
            <a:r>
              <a:rPr lang="en-US" sz="2000" dirty="0" smtClean="0"/>
              <a:t>, as long as rival mechanisms exist!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1800" dirty="0" smtClean="0"/>
              <a:t>	- Polymerization, Pharmacokinetics, Reservoir Eng., Chemical </a:t>
            </a:r>
            <a:r>
              <a:rPr lang="en-US" sz="1800" dirty="0" err="1" smtClean="0"/>
              <a:t>Rxn</a:t>
            </a:r>
            <a:r>
              <a:rPr lang="en-US" sz="1800" dirty="0" smtClean="0"/>
              <a:t> </a:t>
            </a:r>
            <a:r>
              <a:rPr lang="en-US" sz="1800" dirty="0"/>
              <a:t>E</a:t>
            </a:r>
            <a:r>
              <a:rPr lang="en-US" sz="1800" dirty="0" smtClean="0"/>
              <a:t>ng.,           	  Catalysis,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76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3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20910"/>
            <a:ext cx="8911687" cy="760190"/>
          </a:xfrm>
        </p:spPr>
        <p:txBody>
          <a:bodyPr>
            <a:normAutofit/>
          </a:bodyPr>
          <a:lstStyle/>
          <a:p>
            <a:r>
              <a:rPr lang="en-US" sz="3200" smtClean="0"/>
              <a:t>General Bibliography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81100"/>
            <a:ext cx="8915400" cy="54610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1600" dirty="0"/>
              <a:t>Box, G. E. P., Hill W. J., </a:t>
            </a:r>
            <a:r>
              <a:rPr lang="en-US" sz="1600" dirty="0" err="1"/>
              <a:t>Technometrics</a:t>
            </a:r>
            <a:r>
              <a:rPr lang="en-US" sz="1600" dirty="0"/>
              <a:t>, 1967, 9, 57</a:t>
            </a:r>
          </a:p>
          <a:p>
            <a:pPr lvl="0">
              <a:lnSpc>
                <a:spcPct val="150000"/>
              </a:lnSpc>
            </a:pPr>
            <a:r>
              <a:rPr lang="en-US" sz="1600" dirty="0"/>
              <a:t>Burke A. L., </a:t>
            </a:r>
            <a:r>
              <a:rPr lang="en-US" sz="1600" dirty="0" err="1"/>
              <a:t>Duever</a:t>
            </a:r>
            <a:r>
              <a:rPr lang="en-US" sz="1600" dirty="0"/>
              <a:t> T. A., and </a:t>
            </a:r>
            <a:r>
              <a:rPr lang="en-US" sz="1600" dirty="0" err="1"/>
              <a:t>Penlidis</a:t>
            </a:r>
            <a:r>
              <a:rPr lang="en-US" sz="1600" dirty="0"/>
              <a:t> A., Ind. Eng. Chem. Res. 1997, 36, 1016</a:t>
            </a:r>
          </a:p>
          <a:p>
            <a:pPr lvl="0">
              <a:lnSpc>
                <a:spcPct val="150000"/>
              </a:lnSpc>
            </a:pPr>
            <a:r>
              <a:rPr lang="en-US" sz="1600" dirty="0"/>
              <a:t>Burke A. L., </a:t>
            </a:r>
            <a:r>
              <a:rPr lang="en-US" sz="1600" dirty="0" err="1"/>
              <a:t>Duever</a:t>
            </a:r>
            <a:r>
              <a:rPr lang="en-US" sz="1600" dirty="0"/>
              <a:t> T. A, and </a:t>
            </a:r>
            <a:r>
              <a:rPr lang="en-US" sz="1600" dirty="0" err="1"/>
              <a:t>Penlidis</a:t>
            </a:r>
            <a:r>
              <a:rPr lang="en-US" sz="1600" dirty="0"/>
              <a:t> A.,  J. of </a:t>
            </a:r>
            <a:r>
              <a:rPr lang="en-US" sz="1600" dirty="0" err="1" smtClean="0"/>
              <a:t>Polym</a:t>
            </a:r>
            <a:r>
              <a:rPr lang="en-US" sz="1600" dirty="0" smtClean="0"/>
              <a:t>. </a:t>
            </a:r>
            <a:r>
              <a:rPr lang="en-US" sz="1600" dirty="0"/>
              <a:t>Sci., 1996, 34, 2665</a:t>
            </a:r>
          </a:p>
          <a:p>
            <a:pPr lvl="0">
              <a:lnSpc>
                <a:spcPct val="150000"/>
              </a:lnSpc>
            </a:pPr>
            <a:r>
              <a:rPr lang="en-US" sz="1600" dirty="0" err="1"/>
              <a:t>Buzzi</a:t>
            </a:r>
            <a:r>
              <a:rPr lang="en-US" sz="1600" dirty="0"/>
              <a:t>-Ferraris G., and </a:t>
            </a:r>
            <a:r>
              <a:rPr lang="en-US" sz="1600" dirty="0" err="1"/>
              <a:t>Forzatti</a:t>
            </a:r>
            <a:r>
              <a:rPr lang="en-US" sz="1600" dirty="0"/>
              <a:t> P., Chem. Eng. Sci., 1984, 39, 81</a:t>
            </a:r>
          </a:p>
          <a:p>
            <a:pPr lvl="0">
              <a:lnSpc>
                <a:spcPct val="150000"/>
              </a:lnSpc>
            </a:pPr>
            <a:r>
              <a:rPr lang="en-US" sz="1600" dirty="0" err="1"/>
              <a:t>Buzzi</a:t>
            </a:r>
            <a:r>
              <a:rPr lang="en-US" sz="1600" dirty="0"/>
              <a:t>-Ferraris G., and </a:t>
            </a:r>
            <a:r>
              <a:rPr lang="en-US" sz="1600" dirty="0" err="1"/>
              <a:t>Forzatti</a:t>
            </a:r>
            <a:r>
              <a:rPr lang="en-US" sz="1600" dirty="0"/>
              <a:t> P., Chem. Eng. Sci. 1983, 38, 225</a:t>
            </a:r>
          </a:p>
          <a:p>
            <a:pPr lvl="0">
              <a:lnSpc>
                <a:spcPct val="150000"/>
              </a:lnSpc>
            </a:pPr>
            <a:r>
              <a:rPr lang="en-US" sz="1600" dirty="0"/>
              <a:t>Hill D. J. T., O’Donnell J. H., O’Sullivan, P. W., Macromolecules, 1982, 15, 960</a:t>
            </a:r>
          </a:p>
          <a:p>
            <a:pPr lvl="0">
              <a:lnSpc>
                <a:spcPct val="150000"/>
              </a:lnSpc>
            </a:pPr>
            <a:r>
              <a:rPr lang="en-US" sz="1600" dirty="0"/>
              <a:t>Hsiang T., and Reilly P. M., Can. J. Chem. Eng., 1971, 49, 865</a:t>
            </a:r>
          </a:p>
          <a:p>
            <a:pPr lvl="0">
              <a:lnSpc>
                <a:spcPct val="150000"/>
              </a:lnSpc>
            </a:pPr>
            <a:r>
              <a:rPr lang="en-US" sz="1600" dirty="0"/>
              <a:t>Landry R., </a:t>
            </a:r>
            <a:r>
              <a:rPr lang="en-US" sz="1600" dirty="0" err="1"/>
              <a:t>Penlidis</a:t>
            </a:r>
            <a:r>
              <a:rPr lang="en-US" sz="1600" dirty="0"/>
              <a:t> A., and </a:t>
            </a:r>
            <a:r>
              <a:rPr lang="en-US" sz="1600" dirty="0" err="1"/>
              <a:t>Duever</a:t>
            </a:r>
            <a:r>
              <a:rPr lang="en-US" sz="1600" dirty="0"/>
              <a:t> T. A., J. of </a:t>
            </a:r>
            <a:r>
              <a:rPr lang="en-US" sz="1600" dirty="0" err="1" smtClean="0"/>
              <a:t>Polym</a:t>
            </a:r>
            <a:r>
              <a:rPr lang="en-US" sz="1600" dirty="0" smtClean="0"/>
              <a:t>. </a:t>
            </a:r>
            <a:r>
              <a:rPr lang="en-US" sz="1600" dirty="0"/>
              <a:t>Sci., 2000, 38, 2319</a:t>
            </a:r>
          </a:p>
          <a:p>
            <a:pPr lvl="0">
              <a:lnSpc>
                <a:spcPct val="150000"/>
              </a:lnSpc>
            </a:pPr>
            <a:r>
              <a:rPr lang="en-US" sz="1600" dirty="0"/>
              <a:t>Maxwell, I. A., </a:t>
            </a:r>
            <a:r>
              <a:rPr lang="en-US" sz="1600" dirty="0" err="1"/>
              <a:t>Aerdts</a:t>
            </a:r>
            <a:r>
              <a:rPr lang="en-US" sz="1600" dirty="0"/>
              <a:t> A. M., and German A. L., Macromolecules, 1993, 26, 1956 </a:t>
            </a:r>
          </a:p>
          <a:p>
            <a:pPr lvl="0">
              <a:lnSpc>
                <a:spcPct val="150000"/>
              </a:lnSpc>
            </a:pPr>
            <a:r>
              <a:rPr lang="en-US" sz="1600" dirty="0"/>
              <a:t>Reilly, P. M., Can. J. Chem. Eng. 1970, 48, </a:t>
            </a:r>
            <a:r>
              <a:rPr lang="en-US" sz="1600" dirty="0" smtClean="0"/>
              <a:t>168</a:t>
            </a:r>
          </a:p>
          <a:p>
            <a:pPr lvl="0">
              <a:lnSpc>
                <a:spcPct val="150000"/>
              </a:lnSpc>
            </a:pPr>
            <a:r>
              <a:rPr lang="en-US" sz="1600" dirty="0" err="1" smtClean="0"/>
              <a:t>Massoumi</a:t>
            </a:r>
            <a:r>
              <a:rPr lang="en-US" sz="1600" dirty="0" smtClean="0"/>
              <a:t> S., </a:t>
            </a:r>
            <a:r>
              <a:rPr lang="en-US" sz="1600" dirty="0" err="1"/>
              <a:t>Duever</a:t>
            </a:r>
            <a:r>
              <a:rPr lang="en-US" sz="1600" dirty="0"/>
              <a:t> T. </a:t>
            </a:r>
            <a:r>
              <a:rPr lang="en-US" sz="1600" dirty="0" smtClean="0"/>
              <a:t>A., </a:t>
            </a:r>
            <a:r>
              <a:rPr lang="en-US" sz="1600" dirty="0" err="1" smtClean="0"/>
              <a:t>Macromol</a:t>
            </a:r>
            <a:r>
              <a:rPr lang="en-US" sz="1600" dirty="0" smtClean="0"/>
              <a:t>. Theory Simul., 2016, 25, 435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46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35429"/>
            <a:ext cx="8911687" cy="77439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MD Basics 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02657"/>
            <a:ext cx="8915400" cy="52904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First step: Parameter </a:t>
            </a:r>
            <a:r>
              <a:rPr lang="en-US" dirty="0" smtClean="0"/>
              <a:t>estimation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Literature values and past work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(n-1) preliminary (or prior) experiments (trials, runs)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Carry out model discrimination experiments in a sequential fashion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Perform the next (</a:t>
            </a:r>
            <a:r>
              <a:rPr lang="en-US" i="1" dirty="0" smtClean="0"/>
              <a:t>n</a:t>
            </a:r>
            <a:r>
              <a:rPr lang="en-US" i="1" baseline="30000" dirty="0" smtClean="0"/>
              <a:t>th</a:t>
            </a:r>
            <a:r>
              <a:rPr lang="en-US" dirty="0" smtClean="0"/>
              <a:t>) experiment at those values of </a:t>
            </a:r>
            <a:r>
              <a:rPr lang="en-US" b="1" dirty="0" smtClean="0"/>
              <a:t>x</a:t>
            </a:r>
            <a:r>
              <a:rPr lang="en-US" dirty="0" smtClean="0"/>
              <a:t> for which: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Improve by considering the prediction variance: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038" y="3947889"/>
            <a:ext cx="2615785" cy="780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038" y="5401999"/>
            <a:ext cx="2742127" cy="90033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16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100" y="292100"/>
            <a:ext cx="8902700" cy="800099"/>
          </a:xfrm>
        </p:spPr>
        <p:txBody>
          <a:bodyPr>
            <a:noAutofit/>
          </a:bodyPr>
          <a:lstStyle/>
          <a:p>
            <a:r>
              <a:rPr lang="en-US" sz="3200" dirty="0"/>
              <a:t>Simulation results </a:t>
            </a:r>
            <a:r>
              <a:rPr lang="en-US" sz="3200" dirty="0" smtClean="0"/>
              <a:t>- Composition </a:t>
            </a:r>
            <a:r>
              <a:rPr lang="en-US" sz="3200" dirty="0"/>
              <a:t>Data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4401" y="1291253"/>
            <a:ext cx="5021942" cy="494264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6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7771" y="198114"/>
            <a:ext cx="8853715" cy="1179335"/>
          </a:xfrm>
        </p:spPr>
        <p:txBody>
          <a:bodyPr>
            <a:noAutofit/>
          </a:bodyPr>
          <a:lstStyle/>
          <a:p>
            <a:r>
              <a:rPr lang="en-US" sz="3100" dirty="0"/>
              <a:t>Application of BFF method </a:t>
            </a:r>
            <a:r>
              <a:rPr lang="en-US" sz="3100" dirty="0" smtClean="0"/>
              <a:t>using Composition </a:t>
            </a:r>
            <a:r>
              <a:rPr lang="en-US" sz="3100" dirty="0"/>
              <a:t>Data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572371"/>
              </p:ext>
            </p:extLst>
          </p:nvPr>
        </p:nvGraphicFramePr>
        <p:xfrm>
          <a:off x="3323773" y="1395998"/>
          <a:ext cx="7344228" cy="5251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9546">
                  <a:extLst>
                    <a:ext uri="{9D8B030D-6E8A-4147-A177-3AD203B41FA5}">
                      <a16:colId xmlns:a16="http://schemas.microsoft.com/office/drawing/2014/main" val="1250142354"/>
                    </a:ext>
                  </a:extLst>
                </a:gridCol>
                <a:gridCol w="1300594">
                  <a:extLst>
                    <a:ext uri="{9D8B030D-6E8A-4147-A177-3AD203B41FA5}">
                      <a16:colId xmlns:a16="http://schemas.microsoft.com/office/drawing/2014/main" val="2133120949"/>
                    </a:ext>
                  </a:extLst>
                </a:gridCol>
                <a:gridCol w="1579293">
                  <a:extLst>
                    <a:ext uri="{9D8B030D-6E8A-4147-A177-3AD203B41FA5}">
                      <a16:colId xmlns:a16="http://schemas.microsoft.com/office/drawing/2014/main" val="4020348976"/>
                    </a:ext>
                  </a:extLst>
                </a:gridCol>
                <a:gridCol w="1114795">
                  <a:extLst>
                    <a:ext uri="{9D8B030D-6E8A-4147-A177-3AD203B41FA5}">
                      <a16:colId xmlns:a16="http://schemas.microsoft.com/office/drawing/2014/main" val="3179806783"/>
                    </a:ext>
                  </a:extLst>
                </a:gridCol>
              </a:tblGrid>
              <a:tr h="11328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Simulation Model</a:t>
                      </a:r>
                      <a:endParaRPr lang="en-US" sz="1600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Model chosen as “best” at 95%                                                                                                                                            confidence (Number of simulation runs)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Terminal        Penultimate          Neither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022396"/>
                  </a:ext>
                </a:extLst>
              </a:tr>
              <a:tr h="273210">
                <a:tc gridSpan="4"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1600" dirty="0">
                          <a:effectLst/>
                        </a:rPr>
                        <a:t>Application to STY/MMA</a:t>
                      </a:r>
                      <a:endParaRPr lang="en-US" sz="1600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92D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629689"/>
                  </a:ext>
                </a:extLst>
              </a:tr>
              <a:tr h="10928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Terminal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Strong penultimate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Small penultimate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7458602"/>
                  </a:ext>
                </a:extLst>
              </a:tr>
              <a:tr h="294155">
                <a:tc gridSpan="4"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1600" dirty="0">
                          <a:effectLst/>
                        </a:rPr>
                        <a:t>Application to STY/AN</a:t>
                      </a:r>
                      <a:endParaRPr lang="en-US" sz="1600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92D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678202"/>
                  </a:ext>
                </a:extLst>
              </a:tr>
              <a:tr h="10928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Terminal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Strong penultimate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Small penultimate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93991"/>
                  </a:ext>
                </a:extLst>
              </a:tr>
              <a:tr h="273210">
                <a:tc gridSpan="4"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1600" dirty="0">
                          <a:effectLst/>
                        </a:rPr>
                        <a:t>Application to STY/BA</a:t>
                      </a:r>
                      <a:endParaRPr lang="en-US" sz="1600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92D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670566"/>
                  </a:ext>
                </a:extLst>
              </a:tr>
              <a:tr h="10928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Terminal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Strong penultimate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Small penultimate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600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176896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95300"/>
            <a:ext cx="9537699" cy="7366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Simulation results - Copolymer Composition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6700" y="1498600"/>
            <a:ext cx="8229600" cy="4412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Use of statistical model discrimination methods can reduce the number of experiments required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Using BFF method enabled the detection of much smaller penultimate effects than previously found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Composition data provide more information than thought possible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2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17710"/>
            <a:ext cx="8671975" cy="988790"/>
          </a:xfrm>
        </p:spPr>
        <p:txBody>
          <a:bodyPr>
            <a:normAutofit/>
          </a:bodyPr>
          <a:lstStyle/>
          <a:p>
            <a:r>
              <a:rPr lang="en-US" sz="2800" dirty="0"/>
              <a:t>Application of BFF method to Copolymer Composition and Chain-Length data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717568"/>
              </p:ext>
            </p:extLst>
          </p:nvPr>
        </p:nvGraphicFramePr>
        <p:xfrm>
          <a:off x="2897723" y="1320800"/>
          <a:ext cx="7389276" cy="5397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0091">
                  <a:extLst>
                    <a:ext uri="{9D8B030D-6E8A-4147-A177-3AD203B41FA5}">
                      <a16:colId xmlns:a16="http://schemas.microsoft.com/office/drawing/2014/main" val="443247219"/>
                    </a:ext>
                  </a:extLst>
                </a:gridCol>
                <a:gridCol w="1308572">
                  <a:extLst>
                    <a:ext uri="{9D8B030D-6E8A-4147-A177-3AD203B41FA5}">
                      <a16:colId xmlns:a16="http://schemas.microsoft.com/office/drawing/2014/main" val="458180894"/>
                    </a:ext>
                  </a:extLst>
                </a:gridCol>
                <a:gridCol w="1588980">
                  <a:extLst>
                    <a:ext uri="{9D8B030D-6E8A-4147-A177-3AD203B41FA5}">
                      <a16:colId xmlns:a16="http://schemas.microsoft.com/office/drawing/2014/main" val="4094891422"/>
                    </a:ext>
                  </a:extLst>
                </a:gridCol>
                <a:gridCol w="1121633">
                  <a:extLst>
                    <a:ext uri="{9D8B030D-6E8A-4147-A177-3AD203B41FA5}">
                      <a16:colId xmlns:a16="http://schemas.microsoft.com/office/drawing/2014/main" val="2781591472"/>
                    </a:ext>
                  </a:extLst>
                </a:gridCol>
              </a:tblGrid>
              <a:tr h="1272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Simulation Model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78" marR="64678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Model chosen as “best” at 95%                                                                                                                                            confidence (Number of simulation runs</a:t>
                      </a:r>
                      <a:r>
                        <a:rPr lang="en-US" sz="1600" b="1" dirty="0" smtClean="0">
                          <a:effectLst/>
                        </a:rPr>
                        <a:t>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Terminal        </a:t>
                      </a:r>
                      <a:r>
                        <a:rPr lang="en-US" sz="1600" b="1" dirty="0">
                          <a:effectLst/>
                        </a:rPr>
                        <a:t>Penultimate          Neither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78" marR="6467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210580"/>
                  </a:ext>
                </a:extLst>
              </a:tr>
              <a:tr h="275474">
                <a:tc gridSpan="4"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dirty="0">
                          <a:effectLst/>
                        </a:rPr>
                        <a:t>Application to STY/MMA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78" marR="64678" marT="0" marB="0">
                    <a:solidFill>
                      <a:srgbClr val="C92D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050884"/>
                  </a:ext>
                </a:extLst>
              </a:tr>
              <a:tr h="1061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Implicit penultimate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Strong explicit penultimate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Small explicit penultimate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Terminal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78" marR="646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9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78" marR="646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  <a:endParaRPr lang="en-US" sz="1600" b="1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78" marR="646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  <a:endParaRPr lang="en-US" sz="1600" b="1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78" marR="64678" marT="0" marB="0"/>
                </a:tc>
                <a:extLst>
                  <a:ext uri="{0D108BD9-81ED-4DB2-BD59-A6C34878D82A}">
                    <a16:rowId xmlns:a16="http://schemas.microsoft.com/office/drawing/2014/main" val="2910602732"/>
                  </a:ext>
                </a:extLst>
              </a:tr>
              <a:tr h="275474">
                <a:tc gridSpan="4"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dirty="0">
                          <a:effectLst/>
                        </a:rPr>
                        <a:t>Application to STY/AN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78" marR="64678" marT="0" marB="0">
                    <a:solidFill>
                      <a:srgbClr val="C92D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106085"/>
                  </a:ext>
                </a:extLst>
              </a:tr>
              <a:tr h="11028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Implicit penultimate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Strong explicit penultimate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Small explicit penultimate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Terminal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78" marR="646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9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78" marR="646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  <a:endParaRPr lang="en-US" sz="1600" b="1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78" marR="646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  <a:endParaRPr lang="en-US" sz="1600" b="1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78" marR="64678" marT="0" marB="0"/>
                </a:tc>
                <a:extLst>
                  <a:ext uri="{0D108BD9-81ED-4DB2-BD59-A6C34878D82A}">
                    <a16:rowId xmlns:a16="http://schemas.microsoft.com/office/drawing/2014/main" val="3671948736"/>
                  </a:ext>
                </a:extLst>
              </a:tr>
              <a:tr h="275474">
                <a:tc gridSpan="4"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dirty="0">
                          <a:effectLst/>
                        </a:rPr>
                        <a:t>Application to STY/BA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78" marR="64678" marT="0" marB="0">
                    <a:solidFill>
                      <a:srgbClr val="C92D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396666"/>
                  </a:ext>
                </a:extLst>
              </a:tr>
              <a:tr h="11018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Implicit penultimate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Strong explicit penultimate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Small explicit penultimate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Terminal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78" marR="646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7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78" marR="646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  <a:endParaRPr lang="en-US" sz="1600" b="1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78" marR="646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78" marR="64678" marT="0" marB="0"/>
                </a:tc>
                <a:extLst>
                  <a:ext uri="{0D108BD9-81ED-4DB2-BD59-A6C34878D82A}">
                    <a16:rowId xmlns:a16="http://schemas.microsoft.com/office/drawing/2014/main" val="166275771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041" y="420910"/>
            <a:ext cx="8911687" cy="12808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Impurity Effects on Model Discrimination with Triad Fractions</a:t>
            </a:r>
            <a:endParaRPr lang="en-US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344" y="1905000"/>
            <a:ext cx="8336384" cy="4441371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300" y="143324"/>
            <a:ext cx="9252999" cy="119199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Application of </a:t>
            </a:r>
            <a:r>
              <a:rPr lang="en-US" sz="3200" dirty="0" smtClean="0"/>
              <a:t>Sequential Bayesian Monte Carlo </a:t>
            </a:r>
            <a:r>
              <a:rPr lang="en-US" sz="3200" dirty="0"/>
              <a:t>Approach </a:t>
            </a:r>
            <a:r>
              <a:rPr lang="en-US" sz="3200" dirty="0" smtClean="0"/>
              <a:t>on Model Discrimination</a:t>
            </a:r>
            <a:br>
              <a:rPr lang="en-US" sz="3200" dirty="0" smtClean="0"/>
            </a:br>
            <a:endParaRPr lang="en-US" sz="32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573328"/>
              </p:ext>
            </p:extLst>
          </p:nvPr>
        </p:nvGraphicFramePr>
        <p:xfrm>
          <a:off x="3062514" y="1335313"/>
          <a:ext cx="6836229" cy="53412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0321">
                  <a:extLst>
                    <a:ext uri="{9D8B030D-6E8A-4147-A177-3AD203B41FA5}">
                      <a16:colId xmlns:a16="http://schemas.microsoft.com/office/drawing/2014/main" val="2348816197"/>
                    </a:ext>
                  </a:extLst>
                </a:gridCol>
                <a:gridCol w="1327040">
                  <a:extLst>
                    <a:ext uri="{9D8B030D-6E8A-4147-A177-3AD203B41FA5}">
                      <a16:colId xmlns:a16="http://schemas.microsoft.com/office/drawing/2014/main" val="3541532296"/>
                    </a:ext>
                  </a:extLst>
                </a:gridCol>
                <a:gridCol w="1611405">
                  <a:extLst>
                    <a:ext uri="{9D8B030D-6E8A-4147-A177-3AD203B41FA5}">
                      <a16:colId xmlns:a16="http://schemas.microsoft.com/office/drawing/2014/main" val="1239028271"/>
                    </a:ext>
                  </a:extLst>
                </a:gridCol>
                <a:gridCol w="1137463">
                  <a:extLst>
                    <a:ext uri="{9D8B030D-6E8A-4147-A177-3AD203B41FA5}">
                      <a16:colId xmlns:a16="http://schemas.microsoft.com/office/drawing/2014/main" val="2489590233"/>
                    </a:ext>
                  </a:extLst>
                </a:gridCol>
              </a:tblGrid>
              <a:tr h="1211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Simulation Model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Model chosen as “best” at 95%                                                                                                                                            confidence (Number of simulation runs</a:t>
                      </a:r>
                      <a:r>
                        <a:rPr lang="en-US" sz="1600" b="1" dirty="0" smtClean="0">
                          <a:effectLst/>
                        </a:rPr>
                        <a:t>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Terminal </a:t>
                      </a:r>
                      <a:r>
                        <a:rPr lang="en-US" sz="1600" b="1" dirty="0" smtClean="0">
                          <a:effectLst/>
                        </a:rPr>
                        <a:t> Penultimate   </a:t>
                      </a:r>
                      <a:r>
                        <a:rPr lang="en-US" sz="1600" b="1" dirty="0">
                          <a:effectLst/>
                        </a:rPr>
                        <a:t>Neither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143013"/>
                  </a:ext>
                </a:extLst>
              </a:tr>
              <a:tr h="306590">
                <a:tc gridSpan="4"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1600" b="1" dirty="0">
                          <a:effectLst/>
                        </a:rPr>
                        <a:t>Application to STY/MMA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92D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998735"/>
                  </a:ext>
                </a:extLst>
              </a:tr>
              <a:tr h="1049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Terminal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Strong penultimate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Small penultimate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600" b="1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600" b="1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8849742"/>
                  </a:ext>
                </a:extLst>
              </a:tr>
              <a:tr h="354433">
                <a:tc gridSpan="4"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1600" b="1" dirty="0">
                          <a:effectLst/>
                        </a:rPr>
                        <a:t>Application to STY/AN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92D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451645"/>
                  </a:ext>
                </a:extLst>
              </a:tr>
              <a:tr h="1049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Terminal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Strong penultimate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Small penultimate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8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</a:t>
                      </a:r>
                      <a:endParaRPr lang="en-US" sz="1600" b="1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1155409"/>
                  </a:ext>
                </a:extLst>
              </a:tr>
              <a:tr h="280226">
                <a:tc gridSpan="4"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1600" b="1" dirty="0">
                          <a:effectLst/>
                        </a:rPr>
                        <a:t>Application to STY/BA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92D2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91627"/>
                  </a:ext>
                </a:extLst>
              </a:tr>
              <a:tr h="10898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Terminal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Strong penultimate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Small penultimate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</a:t>
                      </a:r>
                      <a:endParaRPr lang="en-US" sz="16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8412939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0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41469"/>
            <a:ext cx="8911687" cy="69262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D-optimal Criterion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316736"/>
                <a:ext cx="8915400" cy="4956048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/>
                  <a:t>Draper and Hunter (1966):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		φ = max |</a:t>
                </a:r>
                <a:r>
                  <a:rPr lang="el-GR" sz="2000" dirty="0"/>
                  <a:t>Θ</a:t>
                </a:r>
                <a:r>
                  <a:rPr lang="en-US" sz="2000" dirty="0" smtClean="0"/>
                  <a:t>|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		</a:t>
                </a:r>
                <a:r>
                  <a:rPr lang="el-GR" sz="2000" dirty="0" smtClean="0"/>
                  <a:t>Θ</a:t>
                </a:r>
                <a:r>
                  <a:rPr lang="en-US" sz="2000" baseline="30000" dirty="0" smtClean="0"/>
                  <a:t>-1</a:t>
                </a:r>
                <a:r>
                  <a:rPr lang="en-US" sz="2000" dirty="0" smtClean="0"/>
                  <a:t> =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grow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000" dirty="0"/>
                          <m:t> </m:t>
                        </m:r>
                      </m:e>
                    </m:nary>
                    <m:nary>
                      <m:naryPr>
                        <m:chr m:val="∑"/>
                        <m:grow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000" dirty="0"/>
                          <m:t> </m:t>
                        </m:r>
                      </m:e>
                    </m:nary>
                  </m:oMath>
                </a14:m>
                <a:r>
                  <a:rPr lang="el-GR" sz="2000" dirty="0" smtClean="0"/>
                  <a:t>σ</a:t>
                </a:r>
                <a:r>
                  <a:rPr lang="en-US" sz="2000" baseline="30000" dirty="0" err="1" smtClean="0"/>
                  <a:t>ij</a:t>
                </a:r>
                <a:r>
                  <a:rPr lang="en-US" sz="2000" dirty="0" err="1" smtClean="0"/>
                  <a:t>J’</a:t>
                </a:r>
                <a:r>
                  <a:rPr lang="en-US" sz="2000" baseline="-25000" dirty="0" err="1" smtClean="0"/>
                  <a:t>i</a:t>
                </a:r>
                <a:r>
                  <a:rPr lang="en-US" sz="2000" dirty="0" err="1" smtClean="0"/>
                  <a:t>J</a:t>
                </a:r>
                <a:r>
                  <a:rPr lang="en-US" sz="2000" baseline="-25000" dirty="0" err="1" smtClean="0"/>
                  <a:t>j</a:t>
                </a:r>
                <a:r>
                  <a:rPr lang="en-US" sz="2000" dirty="0" smtClean="0"/>
                  <a:t>)</a:t>
                </a:r>
                <a:r>
                  <a:rPr lang="en-US" sz="2000" baseline="30000" dirty="0" smtClean="0"/>
                  <a:t>-1</a:t>
                </a:r>
              </a:p>
              <a:p>
                <a:pPr marL="0" indent="0">
                  <a:buNone/>
                </a:pPr>
                <a:r>
                  <a:rPr lang="en-US" sz="2000" baseline="30000" dirty="0" smtClean="0"/>
                  <a:t>		</a:t>
                </a:r>
                <a:r>
                  <a:rPr lang="en-US" sz="2000" dirty="0" smtClean="0"/>
                  <a:t>An </a:t>
                </a:r>
                <a:r>
                  <a:rPr lang="en-US" sz="2000" dirty="0"/>
                  <a:t>estimate of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grow m:val="on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n-US" sz="2000" dirty="0"/>
                          <m:t> </m:t>
                        </m:r>
                      </m:e>
                    </m:nary>
                  </m:oMath>
                </a14:m>
                <a:r>
                  <a:rPr lang="en-US" sz="2000" dirty="0"/>
                  <a:t>is required to calculate </a:t>
                </a:r>
                <a:r>
                  <a:rPr lang="el-GR" sz="2000" dirty="0"/>
                  <a:t>Θ</a:t>
                </a:r>
                <a:r>
                  <a:rPr lang="en-US" sz="2000" dirty="0" smtClean="0"/>
                  <a:t>-1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dirty="0" smtClean="0"/>
                  <a:t>It produces four optimal experiments, however at least 8 degrees of freedom are needed to estimate the four penultimate reactivity ratios and the 4*4 covariance matrix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grow m:val="on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n-US" sz="2000" dirty="0"/>
                          <m:t> </m:t>
                        </m:r>
                      </m:e>
                    </m:nary>
                  </m:oMath>
                </a14:m>
                <a:r>
                  <a:rPr lang="en-US" sz="2000" baseline="30000" dirty="0" smtClean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dirty="0" smtClean="0"/>
                  <a:t>Four experiments are simulated twice to 2 mole % conversion.</a:t>
                </a:r>
                <a:endParaRPr lang="en-US" sz="2000" baseline="30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316736"/>
                <a:ext cx="8915400" cy="4956048"/>
              </a:xfrm>
              <a:blipFill>
                <a:blip r:embed="rId2"/>
                <a:stretch>
                  <a:fillRect l="-684" t="-615" r="-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3730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25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Experiments: Phase II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536700"/>
            <a:ext cx="8659275" cy="43745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BFF model discrimination criterion picks f</a:t>
            </a:r>
            <a:r>
              <a:rPr lang="en-US" sz="2000" baseline="-25000" dirty="0" smtClean="0"/>
              <a:t>1,0</a:t>
            </a:r>
            <a:r>
              <a:rPr lang="en-US" sz="2000" dirty="0" smtClean="0"/>
              <a:t> = 0.84 (however, final decision criterion is not satisfied)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Need for additional parameter estimation experiment at </a:t>
            </a:r>
            <a:r>
              <a:rPr lang="en-US" sz="2000" dirty="0"/>
              <a:t>f</a:t>
            </a:r>
            <a:r>
              <a:rPr lang="en-US" sz="2000" baseline="-25000" dirty="0"/>
              <a:t>1,0</a:t>
            </a:r>
            <a:r>
              <a:rPr lang="en-US" sz="2000" dirty="0"/>
              <a:t> = </a:t>
            </a:r>
            <a:r>
              <a:rPr lang="en-US" sz="2000" dirty="0" smtClean="0"/>
              <a:t>0.56 (G-optimality)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33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509810"/>
            <a:ext cx="8911687" cy="7347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G-optimal Criterion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49829"/>
            <a:ext cx="8915400" cy="456139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Seeks </a:t>
            </a:r>
            <a:r>
              <a:rPr lang="en-US" sz="2000" dirty="0"/>
              <a:t>to minimize the maximum entry in the </a:t>
            </a:r>
            <a:r>
              <a:rPr lang="en-US" sz="2000" dirty="0" smtClean="0"/>
              <a:t>diagonal</a:t>
            </a:r>
            <a:r>
              <a:rPr lang="en-US" sz="2000" dirty="0"/>
              <a:t> of the </a:t>
            </a:r>
            <a:r>
              <a:rPr lang="en-US" sz="2000" dirty="0" smtClean="0"/>
              <a:t>hat matrix:</a:t>
            </a:r>
            <a:r>
              <a:rPr lang="en-US" sz="2000" dirty="0"/>
              <a:t> </a:t>
            </a:r>
            <a:r>
              <a:rPr lang="en-US" sz="2000" dirty="0" smtClean="0"/>
              <a:t>		X(X'X</a:t>
            </a:r>
            <a:r>
              <a:rPr lang="en-US" sz="2000" dirty="0"/>
              <a:t>)</a:t>
            </a:r>
            <a:r>
              <a:rPr lang="en-US" sz="2000" baseline="30000" dirty="0"/>
              <a:t>−1</a:t>
            </a:r>
            <a:r>
              <a:rPr lang="en-US" sz="2000" dirty="0"/>
              <a:t>X</a:t>
            </a:r>
            <a:r>
              <a:rPr lang="en-US" sz="2000" dirty="0" smtClean="0"/>
              <a:t>'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This </a:t>
            </a:r>
            <a:r>
              <a:rPr lang="en-US" sz="2000" dirty="0"/>
              <a:t>has the effect of minimizing the maximum variance of the predicted </a:t>
            </a:r>
            <a:r>
              <a:rPr lang="en-US" sz="2000" dirty="0" smtClean="0"/>
              <a:t>values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59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49240"/>
            <a:ext cx="8911687" cy="7484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Bayesian Approach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320800"/>
            <a:ext cx="8915400" cy="5156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Weigh the criterion using model probabilities</a:t>
            </a:r>
          </a:p>
          <a:p>
            <a:pPr lvl="2">
              <a:lnSpc>
                <a:spcPct val="150000"/>
              </a:lnSpc>
            </a:pPr>
            <a:r>
              <a:rPr lang="en-US" sz="1800" dirty="0"/>
              <a:t>Start by assigning prior model </a:t>
            </a:r>
            <a:r>
              <a:rPr lang="en-US" sz="1800" dirty="0" smtClean="0"/>
              <a:t>probabilities</a:t>
            </a:r>
          </a:p>
          <a:p>
            <a:pPr lvl="2" indent="-285750">
              <a:lnSpc>
                <a:spcPct val="150000"/>
              </a:lnSpc>
            </a:pPr>
            <a:r>
              <a:rPr lang="en-US" sz="1800" dirty="0" smtClean="0"/>
              <a:t> Modify criterion:</a:t>
            </a:r>
            <a:endParaRPr lang="en-US" sz="1800" dirty="0"/>
          </a:p>
          <a:p>
            <a:pPr lvl="2">
              <a:lnSpc>
                <a:spcPct val="150000"/>
              </a:lnSpc>
            </a:pPr>
            <a:endParaRPr lang="en-US" sz="1800" dirty="0" smtClean="0"/>
          </a:p>
          <a:p>
            <a:pPr lvl="2">
              <a:lnSpc>
                <a:spcPct val="150000"/>
              </a:lnSpc>
            </a:pPr>
            <a:endParaRPr lang="en-US" sz="1800" dirty="0" smtClean="0"/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Update </a:t>
            </a:r>
            <a:r>
              <a:rPr lang="en-US" sz="1800" dirty="0"/>
              <a:t>model probabilities after each experiment</a:t>
            </a:r>
          </a:p>
          <a:p>
            <a:pPr lvl="2">
              <a:lnSpc>
                <a:spcPct val="150000"/>
              </a:lnSpc>
            </a:pPr>
            <a:endParaRPr lang="en-US" sz="1800" dirty="0" smtClean="0"/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Continue until </a:t>
            </a:r>
            <a:r>
              <a:rPr lang="en-US" sz="1800" dirty="0" err="1" smtClean="0"/>
              <a:t>Pr</a:t>
            </a:r>
            <a:r>
              <a:rPr lang="en-US" sz="1800" dirty="0" smtClean="0"/>
              <a:t>(</a:t>
            </a:r>
            <a:r>
              <a:rPr lang="en-US" sz="1800" dirty="0" err="1" smtClean="0"/>
              <a:t>M</a:t>
            </a:r>
            <a:r>
              <a:rPr lang="en-US" sz="1800" baseline="-25000" dirty="0" err="1" smtClean="0"/>
              <a:t>i.n</a:t>
            </a:r>
            <a:r>
              <a:rPr lang="en-US" sz="1800" dirty="0" smtClean="0"/>
              <a:t>) becomes sufficiently large, compared to others, such that model </a:t>
            </a:r>
            <a:r>
              <a:rPr lang="en-US" sz="1800" dirty="0" err="1" smtClean="0"/>
              <a:t>i</a:t>
            </a:r>
            <a:r>
              <a:rPr lang="en-US" sz="1800" dirty="0" smtClean="0"/>
              <a:t> is judged to be the “best”.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(Examine the “best” model for Lack-of-Fit (LOF))</a:t>
            </a:r>
            <a:endParaRPr lang="en-US" b="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746" y="1793503"/>
            <a:ext cx="2590801" cy="6698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633" y="2902073"/>
            <a:ext cx="3921124" cy="825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633" y="4286189"/>
            <a:ext cx="3230467" cy="528623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99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4229" y="449937"/>
            <a:ext cx="9240383" cy="98697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Statistical Model Discrimination Methods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600" y="1277257"/>
            <a:ext cx="8863012" cy="541382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1. Expected Entropy (EE)</a:t>
            </a:r>
          </a:p>
          <a:p>
            <a:pPr lvl="2">
              <a:lnSpc>
                <a:spcPct val="150000"/>
              </a:lnSpc>
            </a:pPr>
            <a:r>
              <a:rPr lang="en-US" sz="1600" dirty="0" smtClean="0"/>
              <a:t>Designed to maximize the </a:t>
            </a:r>
            <a:r>
              <a:rPr lang="en-US" sz="1600" dirty="0" smtClean="0">
                <a:solidFill>
                  <a:schemeClr val="tx1"/>
                </a:solidFill>
              </a:rPr>
              <a:t>expected change in entropy (</a:t>
            </a:r>
            <a:r>
              <a:rPr lang="en-US" sz="1600" dirty="0" smtClean="0"/>
              <a:t>Bayesian approach); note: max entropy occurs when no info exists as to which model is best</a:t>
            </a:r>
            <a:endParaRPr lang="en-US" sz="1800" dirty="0" smtClean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</a:pPr>
            <a:r>
              <a:rPr lang="en-US" dirty="0" smtClean="0"/>
              <a:t>2. Hsiang and Reilly (HR)</a:t>
            </a:r>
          </a:p>
          <a:p>
            <a:pPr lvl="2">
              <a:lnSpc>
                <a:spcPct val="160000"/>
              </a:lnSpc>
            </a:pPr>
            <a:r>
              <a:rPr lang="en-US" sz="1600" dirty="0" smtClean="0"/>
              <a:t>Improved the criterion by eliminating the need to linearize nonlinear models</a:t>
            </a:r>
          </a:p>
          <a:p>
            <a:pPr marL="1371600" lvl="3" indent="0">
              <a:lnSpc>
                <a:spcPct val="160000"/>
              </a:lnSpc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Buzzi</a:t>
            </a:r>
            <a:r>
              <a:rPr lang="en-US" dirty="0" smtClean="0"/>
              <a:t>-Ferraris &amp; </a:t>
            </a:r>
            <a:r>
              <a:rPr lang="en-US" dirty="0" err="1" smtClean="0"/>
              <a:t>Forzatti</a:t>
            </a:r>
            <a:r>
              <a:rPr lang="en-US" dirty="0" smtClean="0"/>
              <a:t> (BFF)</a:t>
            </a:r>
          </a:p>
          <a:p>
            <a:endParaRPr lang="en-US" dirty="0"/>
          </a:p>
          <a:p>
            <a:r>
              <a:rPr lang="en-US" dirty="0" smtClean="0"/>
              <a:t>4. Other…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817" y="4694382"/>
            <a:ext cx="2838989" cy="1230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83" y="4066573"/>
            <a:ext cx="1384402" cy="708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514" y="4064306"/>
            <a:ext cx="2659274" cy="49874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41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86354"/>
            <a:ext cx="8911687" cy="6839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Remarks on Methods/Criteria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52907"/>
            <a:ext cx="9005888" cy="540029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Data analysis: can handle nested and non-nested models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Models selected could all be inadequate! (Need to check residual plots, LOF tests, etc.)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Only models satisfying adequacy tests are considered for next step, i.e., the selection of a new experiment.</a:t>
            </a:r>
          </a:p>
          <a:p>
            <a:pPr>
              <a:lnSpc>
                <a:spcPct val="150000"/>
              </a:lnSpc>
            </a:pPr>
            <a:r>
              <a:rPr lang="en-US" dirty="0"/>
              <a:t>An estimate of the measurement variance is </a:t>
            </a:r>
            <a:r>
              <a:rPr lang="en-US" dirty="0" smtClean="0"/>
              <a:t>required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</a:t>
            </a:r>
            <a:r>
              <a:rPr lang="en-US" dirty="0"/>
              <a:t>discrimination is not achieved, then: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sz="1800" u="sng" dirty="0"/>
              <a:t>either </a:t>
            </a:r>
            <a:r>
              <a:rPr lang="en-US" sz="1800" dirty="0"/>
              <a:t>more parameter estimation experiments are needed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sz="1800" u="sng" dirty="0"/>
              <a:t>or</a:t>
            </a:r>
            <a:r>
              <a:rPr lang="en-US" sz="1800" dirty="0"/>
              <a:t> all models being considered are equally ‘good’ (or ‘bad’)  	descriptions of the process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78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55185"/>
            <a:ext cx="8911687" cy="66519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Typical Design </a:t>
            </a:r>
            <a:r>
              <a:rPr lang="en-US" sz="3200" dirty="0"/>
              <a:t>of Simulation Runs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35100"/>
            <a:ext cx="8915400" cy="484958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Each run simulated with up to 20 experiments</a:t>
            </a:r>
          </a:p>
          <a:p>
            <a:endParaRPr lang="en-US" dirty="0" smtClean="0"/>
          </a:p>
          <a:p>
            <a:r>
              <a:rPr lang="en-US" sz="2000" dirty="0" smtClean="0"/>
              <a:t>Primary variables: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Three copolymer systems (STY/MMA, STY/AN, STY/BA)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Three model discrimination methods (EE, HR, BFF)</a:t>
            </a:r>
          </a:p>
          <a:p>
            <a:pPr lvl="2"/>
            <a:endParaRPr lang="en-US" sz="1800" dirty="0" smtClean="0"/>
          </a:p>
          <a:p>
            <a:r>
              <a:rPr lang="en-US" sz="2000" dirty="0" smtClean="0"/>
              <a:t>Secondary variables: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Measurement error level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Simulation model (terminal vs. penultimate)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Initial parameter estimates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2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313" y="381995"/>
            <a:ext cx="8911687" cy="1176698"/>
          </a:xfrm>
        </p:spPr>
        <p:txBody>
          <a:bodyPr>
            <a:noAutofit/>
          </a:bodyPr>
          <a:lstStyle/>
          <a:p>
            <a:r>
              <a:rPr lang="en-US" sz="3200" dirty="0" smtClean="0"/>
              <a:t>Terminal vs Penultimate Mechanism (for the propagation steps)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89100"/>
            <a:ext cx="8840788" cy="4876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Terminal mechanism/model </a:t>
            </a:r>
          </a:p>
          <a:p>
            <a:pPr lvl="1" algn="just">
              <a:lnSpc>
                <a:spcPct val="150000"/>
              </a:lnSpc>
            </a:pPr>
            <a:r>
              <a:rPr lang="en-US" sz="1800" dirty="0" smtClean="0"/>
              <a:t>Only the last monomer unit on the growing polymer radical is                     assumed to influence radical reactivity (a total of 4 propagation steps and 2 reactivity ratios as parameters)</a:t>
            </a:r>
          </a:p>
          <a:p>
            <a:pPr lvl="1" algn="just">
              <a:lnSpc>
                <a:spcPct val="150000"/>
              </a:lnSpc>
            </a:pPr>
            <a:endParaRPr lang="en-US" sz="18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Penultimate </a:t>
            </a:r>
            <a:r>
              <a:rPr lang="en-US" sz="2000" dirty="0"/>
              <a:t>mechanism/model 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/>
              <a:t> </a:t>
            </a:r>
            <a:r>
              <a:rPr lang="en-US" sz="1800" dirty="0" smtClean="0"/>
              <a:t>The environment of the terminal unit is taken into account (the last         two monomer units on the growing polymer radical are affecting  reactivity with a total of 8 propagation steps and </a:t>
            </a:r>
            <a:r>
              <a:rPr lang="en-US" sz="1800" dirty="0" smtClean="0">
                <a:solidFill>
                  <a:schemeClr val="tx1"/>
                </a:solidFill>
              </a:rPr>
              <a:t>6 reactivity ratios </a:t>
            </a:r>
            <a:r>
              <a:rPr lang="en-US" sz="1800" dirty="0" smtClean="0"/>
              <a:t>as parameters)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8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88637"/>
            <a:ext cx="8911687" cy="7982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Steps in the Simulation Program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186927"/>
            <a:ext cx="8915400" cy="5272314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1. Design initial parameter estimation experiments (for instance, using the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D-optimal design criterion)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2. Simulate six parameter estimation experiments 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3. Estimate reactivity ratios for both the terminal and penultimate models   using </a:t>
            </a:r>
            <a:r>
              <a:rPr lang="en-US" dirty="0"/>
              <a:t>the integrated copolymer equation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4. Select the model discrimination experiment and simulate it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5. Re-estimate reactivity ratios based on all available data (copolymer  	    	composition, triad fractions, other,…)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6. Update model probabilities or decision criterion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7. Repeat steps 4-6 until one model is chosen as ‘best’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46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1987</TotalTime>
  <Words>2059</Words>
  <Application>Microsoft Office PowerPoint</Application>
  <PresentationFormat>Widescreen</PresentationFormat>
  <Paragraphs>463</Paragraphs>
  <Slides>38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Cambria Math</vt:lpstr>
      <vt:lpstr>Century Gothic</vt:lpstr>
      <vt:lpstr>Times New Roman</vt:lpstr>
      <vt:lpstr>Wingdings 3</vt:lpstr>
      <vt:lpstr>Wisp</vt:lpstr>
      <vt:lpstr>An Overview of Model Discrimination Techniques in Polymerization Processes </vt:lpstr>
      <vt:lpstr>Model Discrimination (MD) Basics</vt:lpstr>
      <vt:lpstr>MD Basics (Cont’d)</vt:lpstr>
      <vt:lpstr>Bayesian Approach</vt:lpstr>
      <vt:lpstr>Statistical Model Discrimination Methods</vt:lpstr>
      <vt:lpstr>Remarks on Methods/Criteria</vt:lpstr>
      <vt:lpstr>Typical Design of Simulation Runs</vt:lpstr>
      <vt:lpstr>Terminal vs Penultimate Mechanism (for the propagation steps)</vt:lpstr>
      <vt:lpstr>Steps in the Simulation Program</vt:lpstr>
      <vt:lpstr>Simulations Based on Triad Fraction Data</vt:lpstr>
      <vt:lpstr>Application of BFF criterion to STY/AN based on Triad Fractions</vt:lpstr>
      <vt:lpstr>Simulation results - Triad Fraction Data</vt:lpstr>
      <vt:lpstr>Application of BFF method to STY/AN based on Copolymer Composition and Chain-Length Data)</vt:lpstr>
      <vt:lpstr>Effect of Impurities on MD – First Approach</vt:lpstr>
      <vt:lpstr>Weight Average Chain Length and Triad Fractions for the STY/MMA Case Study</vt:lpstr>
      <vt:lpstr>Case 5 Results</vt:lpstr>
      <vt:lpstr>Effect of Impurities - Second Approach: Discrimination with Three models</vt:lpstr>
      <vt:lpstr>Impurity Effect Using Weight Average Chain Length (WACL) and Triad Fractions</vt:lpstr>
      <vt:lpstr>Effect of Impurities – Overall Remarks</vt:lpstr>
      <vt:lpstr>Experimental Verification</vt:lpstr>
      <vt:lpstr>Experiments (several phases)</vt:lpstr>
      <vt:lpstr>95% joint confidence region for the terminal model parameters after 8 experiments</vt:lpstr>
      <vt:lpstr>95% joint confidence region for model parameters after 9 experiments</vt:lpstr>
      <vt:lpstr>Experiments: Overall Remarks</vt:lpstr>
      <vt:lpstr>More Recent Methods in MD</vt:lpstr>
      <vt:lpstr>Concluding Remarks</vt:lpstr>
      <vt:lpstr>Thank you for your attention!</vt:lpstr>
      <vt:lpstr>PowerPoint Presentation</vt:lpstr>
      <vt:lpstr>General Bibliography</vt:lpstr>
      <vt:lpstr>Simulation results - Composition Data</vt:lpstr>
      <vt:lpstr>Application of BFF method using Composition Data</vt:lpstr>
      <vt:lpstr>Simulation results - Copolymer Composition Data</vt:lpstr>
      <vt:lpstr>Application of BFF method to Copolymer Composition and Chain-Length data</vt:lpstr>
      <vt:lpstr>Impurity Effects on Model Discrimination with Triad Fractions</vt:lpstr>
      <vt:lpstr>Application of Sequential Bayesian Monte Carlo Approach on Model Discrimination </vt:lpstr>
      <vt:lpstr>D-optimal Criterion</vt:lpstr>
      <vt:lpstr>Experiments: Phase II</vt:lpstr>
      <vt:lpstr>G-optimal Criterion</vt:lpstr>
    </vt:vector>
  </TitlesOfParts>
  <Company>Dept Chem Eng University of Waterloo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Model Discrimination Techniques in Polymerization Processes</dc:title>
  <dc:creator>Noushin Majdabadifarahani</dc:creator>
  <cp:lastModifiedBy>Mechler, Colleen</cp:lastModifiedBy>
  <cp:revision>189</cp:revision>
  <dcterms:created xsi:type="dcterms:W3CDTF">2018-03-28T18:09:56Z</dcterms:created>
  <dcterms:modified xsi:type="dcterms:W3CDTF">2018-08-08T11:31:50Z</dcterms:modified>
</cp:coreProperties>
</file>