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22" r:id="rId2"/>
  </p:sldMasterIdLst>
  <p:notesMasterIdLst>
    <p:notesMasterId r:id="rId12"/>
  </p:notesMasterIdLst>
  <p:sldIdLst>
    <p:sldId id="256" r:id="rId3"/>
    <p:sldId id="319" r:id="rId4"/>
    <p:sldId id="269" r:id="rId5"/>
    <p:sldId id="318" r:id="rId6"/>
    <p:sldId id="314" r:id="rId7"/>
    <p:sldId id="317" r:id="rId8"/>
    <p:sldId id="268" r:id="rId9"/>
    <p:sldId id="321" r:id="rId10"/>
    <p:sldId id="32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A38C463-9F6B-492C-A6DB-51BEF044A644}">
          <p14:sldIdLst>
            <p14:sldId id="256"/>
            <p14:sldId id="319"/>
            <p14:sldId id="269"/>
            <p14:sldId id="318"/>
            <p14:sldId id="314"/>
            <p14:sldId id="317"/>
            <p14:sldId id="268"/>
            <p14:sldId id="321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6251-EF0D-464D-A60C-4A88CE1C9C01}" type="datetimeFigureOut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D12B0-A71F-48D4-91F6-4E0B7759D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11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E619AD0-89FD-475E-BBC2-669994592B37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8336-858C-4F1E-9300-A0E7E81BEBEC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59C65-05D3-4FCE-9106-784CBFD2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40D9-5E7B-4B63-A159-0715963C7F42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A0035-4BBA-41D9-84BF-673C77F1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23AD5-A88D-4287-AFDE-7F25FC53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82E-6F53-47B0-B92B-EE99D75FD0E1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C849-AD5B-4993-854D-B41E9FE0EBAF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4CF4C09C-2AC9-48CF-B8BE-1CE176B5FFA0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5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8A0A4466-FA79-4FD6-9D4C-89601A844B12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B6735DCC-035E-424D-8457-FD826ED74E4F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A77CDF73-A06B-4C5D-8F68-B3A62083AD28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A55EB-CD28-4FC3-80FD-F67AA8839E56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56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BA164C9-80F9-444D-8885-987639BEF016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0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65E4-F64F-4987-8CD2-A2E114A135C3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08DC-4B97-4742-ABBD-65122E736E9E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02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D277-3E3F-486B-B2EC-7BB728C10110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505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92B4-B758-4262-B8C8-A18F8E989BF8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13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F9D2-3D5E-43D3-8EBE-D8A16A0BC92E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093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A284-C427-4958-A408-53A19E382182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11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B657-1381-424C-A815-C92512596E7D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88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6CAE-9527-4D7B-83F8-849D852FAF8B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850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3DBFF5-0173-44A2-AF99-0EBA855B2A38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1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72-D51F-4CF9-8C50-106F18B77A84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3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4CB3A31-4CD6-4789-A977-9F63A202ACD8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96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3D2-8C65-4857-8B98-397ABA5F36EB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427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A29F-6400-492D-BC5E-ED97691EFFDC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50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42411A8-BBF0-459D-8422-D699FDDE0597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41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C8E6-2AFD-4FF9-83DD-7D8F510D1BF6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662D68-2FC4-45B6-B4FA-CD901843B3B1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3F9A-53FD-4D84-B6DB-872422E8ED11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992C-0CA8-4722-843E-92D203152F3F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A7D2-B133-4B83-9796-CEBA5C1FEF43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7DD0E8B-D230-439D-BF54-E119A8E3FA20}" type="datetime1">
              <a:rPr lang="zh-CN" altLang="en-US" smtClean="0"/>
              <a:t>2018/8/8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202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AC40B9-5FEC-490B-89B4-54DE51ADC3CD}" type="datetime1">
              <a:rPr lang="zh-CN" altLang="en-US" smtClean="0"/>
              <a:t>2018/8/8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2817A1-1B84-4FD6-85CD-6CAD3E8DD93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E9754-D976-4382-B57D-EB949109CDD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93074" y="1928223"/>
            <a:ext cx="10058400" cy="1035050"/>
          </a:xfrm>
        </p:spPr>
        <p:txBody>
          <a:bodyPr>
            <a:normAutofit fontScale="90000"/>
          </a:bodyPr>
          <a:lstStyle/>
          <a:p>
            <a:r>
              <a:rPr lang="en-US" altLang="zh-CN" sz="6600" dirty="0"/>
              <a:t>New Conjugated Building Block IBDP For Organic Solar Cell</a:t>
            </a:r>
            <a:endParaRPr lang="zh-CN" altLang="en-US" sz="6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07E7E0-8E12-4E3C-8238-3399EA4DC5A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26517" y="3684836"/>
            <a:ext cx="10058400" cy="114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zh-CN" dirty="0"/>
              <a:t>Xiaocheng ZHOU, </a:t>
            </a:r>
            <a:r>
              <a:rPr lang="en-US" altLang="zh-CN" dirty="0" err="1"/>
              <a:t>Yinghui</a:t>
            </a:r>
            <a:r>
              <a:rPr lang="en-US" altLang="zh-CN" dirty="0"/>
              <a:t> HE </a:t>
            </a:r>
          </a:p>
          <a:p>
            <a:pPr algn="ctr"/>
            <a:r>
              <a:rPr lang="en-US" altLang="zh-CN" dirty="0"/>
              <a:t>Printed Electronic Materials Lab, Department of  Chemical Engineering</a:t>
            </a:r>
          </a:p>
          <a:p>
            <a:pPr algn="ctr"/>
            <a:r>
              <a:rPr lang="en-US" altLang="zh-CN" dirty="0"/>
              <a:t>2018 IPR Symposium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60A040-A4CC-4DC2-AE56-9A42F4EE5BFF}"/>
              </a:ext>
            </a:extLst>
          </p:cNvPr>
          <p:cNvSpPr/>
          <p:nvPr/>
        </p:nvSpPr>
        <p:spPr>
          <a:xfrm>
            <a:off x="5170341" y="4781586"/>
            <a:ext cx="150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MAY. 09.2018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282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6634E-CF3C-4266-9247-F4339F07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for IBDP: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37438F-50F5-4ECD-9E71-F1257513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9DC7D44-1FCA-4DDB-BEAC-36FF87711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66" y="1840597"/>
            <a:ext cx="7416497" cy="2031861"/>
          </a:xfrm>
          <a:prstGeom prst="rect">
            <a:avLst/>
          </a:prstGeom>
        </p:spPr>
      </p:pic>
      <p:sp>
        <p:nvSpPr>
          <p:cNvPr id="6" name="Arrow: Right 10">
            <a:extLst>
              <a:ext uri="{FF2B5EF4-FFF2-40B4-BE49-F238E27FC236}">
                <a16:creationId xmlns:a16="http://schemas.microsoft.com/office/drawing/2014/main" id="{BA3C29B0-1DE7-4087-B806-146139FC9A8E}"/>
              </a:ext>
            </a:extLst>
          </p:cNvPr>
          <p:cNvSpPr/>
          <p:nvPr/>
        </p:nvSpPr>
        <p:spPr>
          <a:xfrm>
            <a:off x="5539767" y="4451788"/>
            <a:ext cx="744717" cy="337086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B8ABAF72-BFEB-4205-86C7-BB1ACC284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518782"/>
              </p:ext>
            </p:extLst>
          </p:nvPr>
        </p:nvGraphicFramePr>
        <p:xfrm>
          <a:off x="2833732" y="3784963"/>
          <a:ext cx="2190750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CS ChemDraw Drawing" r:id="rId4" imgW="2191263" imgH="2384417" progId="ChemDraw.Document.6.0">
                  <p:embed/>
                </p:oleObj>
              </mc:Choice>
              <mc:Fallback>
                <p:oleObj name="CS ChemDraw Drawing" r:id="rId4" imgW="2191263" imgH="2384417" progId="ChemDraw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744802F-819B-43D3-A27A-5069ED156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3732" y="3784963"/>
                        <a:ext cx="2190750" cy="238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5380FB02-3D2E-4FB0-A1C9-8A1066CF9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50049"/>
              </p:ext>
            </p:extLst>
          </p:nvPr>
        </p:nvGraphicFramePr>
        <p:xfrm>
          <a:off x="7411439" y="3962476"/>
          <a:ext cx="1704975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CS ChemDraw Drawing" r:id="rId6" imgW="1704924" imgH="1662622" progId="ChemDraw.Document.6.0">
                  <p:embed/>
                </p:oleObj>
              </mc:Choice>
              <mc:Fallback>
                <p:oleObj name="CS ChemDraw Drawing" r:id="rId6" imgW="1704924" imgH="1662622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89A2ADF-0437-4B9B-974D-2ADA66CC0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1439" y="3962476"/>
                        <a:ext cx="1704975" cy="166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7ED5E2D0-488C-4998-8222-691759679832}"/>
              </a:ext>
            </a:extLst>
          </p:cNvPr>
          <p:cNvSpPr txBox="1"/>
          <p:nvPr/>
        </p:nvSpPr>
        <p:spPr>
          <a:xfrm>
            <a:off x="226422" y="6426926"/>
            <a:ext cx="38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Chem. </a:t>
            </a:r>
            <a:r>
              <a:rPr lang="en-US" altLang="zh-CN" i="1" dirty="0" err="1"/>
              <a:t>Commun</a:t>
            </a:r>
            <a:r>
              <a:rPr lang="en-US" altLang="zh-CN" i="1" dirty="0"/>
              <a:t>., </a:t>
            </a:r>
            <a:r>
              <a:rPr lang="en-US" altLang="zh-CN" dirty="0"/>
              <a:t>2015, 51, 8093--8096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2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FC278-32B9-42AD-8956-F24989C2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0768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IBDP Core Synthesis Scheme: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738" y="6470135"/>
            <a:ext cx="4806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MuseoSans-100Italic"/>
              </a:rPr>
              <a:t>Yinghui He, et al., </a:t>
            </a:r>
            <a:r>
              <a:rPr lang="en-US" sz="1400" i="1" dirty="0">
                <a:latin typeface="MuseoSans-100Italic"/>
              </a:rPr>
              <a:t>Chem. </a:t>
            </a:r>
            <a:r>
              <a:rPr lang="en-US" sz="1400" i="1" dirty="0" err="1">
                <a:latin typeface="MuseoSans-100Italic"/>
              </a:rPr>
              <a:t>Commun</a:t>
            </a:r>
            <a:r>
              <a:rPr lang="en-US" sz="1400" i="1" dirty="0">
                <a:latin typeface="MuseoSans-100Italic"/>
              </a:rPr>
              <a:t>., </a:t>
            </a:r>
            <a:r>
              <a:rPr lang="en-US" sz="1400" dirty="0">
                <a:latin typeface="MuseoSans-100"/>
              </a:rPr>
              <a:t>2015, </a:t>
            </a:r>
            <a:r>
              <a:rPr lang="en-US" sz="1400" dirty="0">
                <a:latin typeface="MuseoSans-500"/>
              </a:rPr>
              <a:t>51</a:t>
            </a:r>
            <a:r>
              <a:rPr lang="en-US" sz="1400" dirty="0">
                <a:latin typeface="MuseoSans-100"/>
              </a:rPr>
              <a:t>, 8093--8096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6F4B471-D765-4DA0-9DF6-0E28EA1C6087}"/>
              </a:ext>
            </a:extLst>
          </p:cNvPr>
          <p:cNvSpPr txBox="1"/>
          <p:nvPr/>
        </p:nvSpPr>
        <p:spPr>
          <a:xfrm>
            <a:off x="702733" y="5850467"/>
            <a:ext cx="464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Xiaocheng’s</a:t>
            </a:r>
            <a:r>
              <a:rPr lang="en-US" altLang="zh-CN" dirty="0">
                <a:solidFill>
                  <a:srgbClr val="FF0000"/>
                </a:solidFill>
              </a:rPr>
              <a:t> data </a:t>
            </a:r>
            <a:r>
              <a:rPr lang="en-US" altLang="zh-CN" dirty="0"/>
              <a:t>(Previous PHD Student’s Data)</a:t>
            </a:r>
            <a:endParaRPr lang="zh-CN" altLang="en-US" dirty="0"/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5F29F498-5761-40E4-9886-1839BE927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7865"/>
              </p:ext>
            </p:extLst>
          </p:nvPr>
        </p:nvGraphicFramePr>
        <p:xfrm>
          <a:off x="259669" y="2316980"/>
          <a:ext cx="11742737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CS ChemDraw Drawing" r:id="rId3" imgW="11742066" imgH="3096705" progId="ChemDraw.Document.6.0">
                  <p:embed/>
                </p:oleObj>
              </mc:Choice>
              <mc:Fallback>
                <p:oleObj name="CS ChemDraw Drawing" r:id="rId3" imgW="11742066" imgH="3096705" progId="ChemDraw.Document.6.0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095FBF7F-9FCE-43A8-9882-8F31B78EA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669" y="2316980"/>
                        <a:ext cx="11742737" cy="309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2F22C627-6A0A-43FF-A33C-906FE3DACC70}"/>
              </a:ext>
            </a:extLst>
          </p:cNvPr>
          <p:cNvSpPr txBox="1"/>
          <p:nvPr/>
        </p:nvSpPr>
        <p:spPr>
          <a:xfrm>
            <a:off x="826339" y="3403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24.5%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DEBA38-AB70-4229-8574-5931F8382BC4}"/>
              </a:ext>
            </a:extLst>
          </p:cNvPr>
          <p:cNvSpPr txBox="1"/>
          <p:nvPr/>
        </p:nvSpPr>
        <p:spPr>
          <a:xfrm>
            <a:off x="6174581" y="36896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75%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A8615A9-3662-4AED-BAB7-9D70FC7BA0FE}"/>
              </a:ext>
            </a:extLst>
          </p:cNvPr>
          <p:cNvSpPr txBox="1"/>
          <p:nvPr/>
        </p:nvSpPr>
        <p:spPr>
          <a:xfrm>
            <a:off x="746098" y="526655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28%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75DA61-E064-4B95-A36D-2474327800AA}"/>
              </a:ext>
            </a:extLst>
          </p:cNvPr>
          <p:cNvSpPr txBox="1"/>
          <p:nvPr/>
        </p:nvSpPr>
        <p:spPr>
          <a:xfrm>
            <a:off x="3760839" y="518918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54%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D51AB55-A94C-4012-BEE2-3F77F43CA0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97000" y="2451100"/>
          <a:ext cx="9097963" cy="207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CS ChemDraw Drawing" r:id="rId3" imgW="6540618" imgH="1488433" progId="ChemDraw.Document.6.0">
                  <p:embed/>
                </p:oleObj>
              </mc:Choice>
              <mc:Fallback>
                <p:oleObj name="CS ChemDraw Drawing" r:id="rId3" imgW="6540618" imgH="1488433" progId="ChemDraw.Document.6.0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D51AB55-A94C-4012-BEE2-3F77F43CA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0" y="2451100"/>
                        <a:ext cx="9097963" cy="207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6B88EAB-FDA6-4D01-9D72-725E286D0EC2}"/>
              </a:ext>
            </a:extLst>
          </p:cNvPr>
          <p:cNvSpPr txBox="1"/>
          <p:nvPr/>
        </p:nvSpPr>
        <p:spPr>
          <a:xfrm>
            <a:off x="1115037" y="925935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monomer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B6F971-D520-432D-B7D2-6CD63609F196}"/>
              </a:ext>
            </a:extLst>
          </p:cNvPr>
          <p:cNvSpPr txBox="1"/>
          <p:nvPr/>
        </p:nvSpPr>
        <p:spPr>
          <a:xfrm>
            <a:off x="7406364" y="4991001"/>
            <a:ext cx="35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Yield</a:t>
            </a:r>
            <a:r>
              <a:rPr lang="zh-CN" altLang="en-US" dirty="0"/>
              <a:t>：</a:t>
            </a:r>
            <a:r>
              <a:rPr lang="en-US" altLang="zh-CN" dirty="0"/>
              <a:t>increased from 28% to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44%!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235201AD-09A6-4002-85AB-DE02A6A6C205}"/>
              </a:ext>
            </a:extLst>
          </p:cNvPr>
          <p:cNvGrpSpPr/>
          <p:nvPr/>
        </p:nvGrpSpPr>
        <p:grpSpPr>
          <a:xfrm>
            <a:off x="1196723" y="5053830"/>
            <a:ext cx="174483" cy="268872"/>
            <a:chOff x="2082018" y="1899138"/>
            <a:chExt cx="329039" cy="403864"/>
          </a:xfrm>
          <a:effectLst/>
        </p:grpSpPr>
        <p:cxnSp>
          <p:nvCxnSpPr>
            <p:cNvPr id="11" name="Straight Connector 4">
              <a:extLst>
                <a:ext uri="{FF2B5EF4-FFF2-40B4-BE49-F238E27FC236}">
                  <a16:creationId xmlns:a16="http://schemas.microsoft.com/office/drawing/2014/main" id="{E7395923-BB0A-416B-9A9B-422A7162EA6B}"/>
                </a:ext>
              </a:extLst>
            </p:cNvPr>
            <p:cNvCxnSpPr/>
            <p:nvPr/>
          </p:nvCxnSpPr>
          <p:spPr>
            <a:xfrm>
              <a:off x="2082018" y="1899138"/>
              <a:ext cx="309490" cy="196948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5">
              <a:extLst>
                <a:ext uri="{FF2B5EF4-FFF2-40B4-BE49-F238E27FC236}">
                  <a16:creationId xmlns:a16="http://schemas.microsoft.com/office/drawing/2014/main" id="{DFB651E7-8703-4802-9469-FFC37C8E8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1567" y="2077919"/>
              <a:ext cx="309490" cy="225083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4F5006FA-BC6A-4B8A-810C-A3296DAB6D34}"/>
              </a:ext>
            </a:extLst>
          </p:cNvPr>
          <p:cNvSpPr txBox="1"/>
          <p:nvPr/>
        </p:nvSpPr>
        <p:spPr>
          <a:xfrm>
            <a:off x="1754094" y="5000282"/>
            <a:ext cx="408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Optimized amount of solvent and catalyst</a:t>
            </a:r>
            <a:endParaRPr lang="zh-CN" altLang="en-US" dirty="0"/>
          </a:p>
        </p:txBody>
      </p:sp>
      <p:sp>
        <p:nvSpPr>
          <p:cNvPr id="15" name="箭头: 左弧形 14">
            <a:extLst>
              <a:ext uri="{FF2B5EF4-FFF2-40B4-BE49-F238E27FC236}">
                <a16:creationId xmlns:a16="http://schemas.microsoft.com/office/drawing/2014/main" id="{0D919435-9CB3-409D-A2D8-14E6E0CAF283}"/>
              </a:ext>
            </a:extLst>
          </p:cNvPr>
          <p:cNvSpPr/>
          <p:nvPr/>
        </p:nvSpPr>
        <p:spPr>
          <a:xfrm rot="12103108">
            <a:off x="11103990" y="4757608"/>
            <a:ext cx="287274" cy="854682"/>
          </a:xfrm>
          <a:prstGeom prst="curvedRightArrow">
            <a:avLst>
              <a:gd name="adj1" fmla="val 25000"/>
              <a:gd name="adj2" fmla="val 50000"/>
              <a:gd name="adj3" fmla="val 20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FD9E7F9-C882-430E-BE7D-BB8B85BAD3C7}"/>
              </a:ext>
            </a:extLst>
          </p:cNvPr>
          <p:cNvSpPr txBox="1"/>
          <p:nvPr/>
        </p:nvSpPr>
        <p:spPr>
          <a:xfrm>
            <a:off x="11072971" y="50002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57%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2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E640D9-B2E4-4AAA-A6E2-7CC25AE9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397501-50D3-487B-B472-004E2CF52636}"/>
              </a:ext>
            </a:extLst>
          </p:cNvPr>
          <p:cNvSpPr txBox="1">
            <a:spLocks/>
          </p:cNvSpPr>
          <p:nvPr/>
        </p:nvSpPr>
        <p:spPr>
          <a:xfrm>
            <a:off x="620542" y="411560"/>
            <a:ext cx="8692199" cy="543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Charge transport properties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59962D3-AACE-4884-9537-1CA0403077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9119" y="4509190"/>
          <a:ext cx="959763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811">
                  <a:extLst>
                    <a:ext uri="{9D8B030D-6E8A-4147-A177-3AD203B41FA5}">
                      <a16:colId xmlns:a16="http://schemas.microsoft.com/office/drawing/2014/main" val="814123495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3575236815"/>
                    </a:ext>
                  </a:extLst>
                </a:gridCol>
                <a:gridCol w="2057924">
                  <a:extLst>
                    <a:ext uri="{9D8B030D-6E8A-4147-A177-3AD203B41FA5}">
                      <a16:colId xmlns:a16="http://schemas.microsoft.com/office/drawing/2014/main" val="3264390720"/>
                    </a:ext>
                  </a:extLst>
                </a:gridCol>
                <a:gridCol w="2078648">
                  <a:extLst>
                    <a:ext uri="{9D8B030D-6E8A-4147-A177-3AD203B41FA5}">
                      <a16:colId xmlns:a16="http://schemas.microsoft.com/office/drawing/2014/main" val="2312952030"/>
                    </a:ext>
                  </a:extLst>
                </a:gridCol>
                <a:gridCol w="2136862">
                  <a:extLst>
                    <a:ext uri="{9D8B030D-6E8A-4147-A177-3AD203B41FA5}">
                      <a16:colId xmlns:a16="http://schemas.microsoft.com/office/drawing/2014/main" val="3219398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Avg. µ</a:t>
                      </a:r>
                      <a:r>
                        <a:rPr lang="en-US" sz="1800" i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CA" sz="1800" i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Max. µ</a:t>
                      </a:r>
                      <a:r>
                        <a:rPr lang="en-US" sz="1800" i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CA" sz="1800" i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Avg. µ</a:t>
                      </a:r>
                      <a:r>
                        <a:rPr lang="en-US" sz="1800" i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CA" sz="1800" i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Max. µ</a:t>
                      </a:r>
                      <a:r>
                        <a:rPr lang="en-US" sz="1800" i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i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CA" sz="1800" i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62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PIBDPBT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0.048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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0.006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0.053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0.14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0.03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0.175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332864"/>
                  </a:ext>
                </a:extLst>
              </a:tr>
            </a:tbl>
          </a:graphicData>
        </a:graphic>
      </p:graphicFrame>
      <p:grpSp>
        <p:nvGrpSpPr>
          <p:cNvPr id="9" name="Group 12">
            <a:extLst>
              <a:ext uri="{FF2B5EF4-FFF2-40B4-BE49-F238E27FC236}">
                <a16:creationId xmlns:a16="http://schemas.microsoft.com/office/drawing/2014/main" id="{DCC202F9-A131-4293-8F61-A2FE47D61F5D}"/>
              </a:ext>
            </a:extLst>
          </p:cNvPr>
          <p:cNvGrpSpPr/>
          <p:nvPr/>
        </p:nvGrpSpPr>
        <p:grpSpPr>
          <a:xfrm>
            <a:off x="1250445" y="1611720"/>
            <a:ext cx="3138434" cy="1741715"/>
            <a:chOff x="2019765" y="1991173"/>
            <a:chExt cx="7526155" cy="3276863"/>
          </a:xfrm>
        </p:grpSpPr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5C1D1473-CDF4-4751-B2B0-03A850542B68}"/>
                </a:ext>
              </a:extLst>
            </p:cNvPr>
            <p:cNvSpPr/>
            <p:nvPr/>
          </p:nvSpPr>
          <p:spPr bwMode="auto">
            <a:xfrm>
              <a:off x="2036673" y="1991173"/>
              <a:ext cx="7509247" cy="3827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354036A-C9DD-4E9A-A6DD-B33728544158}"/>
                </a:ext>
              </a:extLst>
            </p:cNvPr>
            <p:cNvSpPr/>
            <p:nvPr/>
          </p:nvSpPr>
          <p:spPr bwMode="auto">
            <a:xfrm>
              <a:off x="2036672" y="2264745"/>
              <a:ext cx="2041463" cy="60370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2C03A5C5-0F4D-444B-8CA1-7A63313DE907}"/>
                </a:ext>
              </a:extLst>
            </p:cNvPr>
            <p:cNvSpPr/>
            <p:nvPr/>
          </p:nvSpPr>
          <p:spPr bwMode="auto">
            <a:xfrm>
              <a:off x="7470639" y="2295704"/>
              <a:ext cx="2058372" cy="57274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752197DB-9C30-4222-9BDA-7B7BA3455686}"/>
                </a:ext>
              </a:extLst>
            </p:cNvPr>
            <p:cNvSpPr/>
            <p:nvPr/>
          </p:nvSpPr>
          <p:spPr bwMode="auto">
            <a:xfrm>
              <a:off x="2019765" y="2868450"/>
              <a:ext cx="7509246" cy="7492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28173080-2FEF-4970-AD88-1B324A8508A1}"/>
                </a:ext>
              </a:extLst>
            </p:cNvPr>
            <p:cNvSpPr/>
            <p:nvPr/>
          </p:nvSpPr>
          <p:spPr bwMode="auto">
            <a:xfrm>
              <a:off x="2019765" y="3597306"/>
              <a:ext cx="7509247" cy="16707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3F15955E-1A2E-4EAD-A418-1CB927514561}"/>
                </a:ext>
              </a:extLst>
            </p:cNvPr>
            <p:cNvSpPr/>
            <p:nvPr/>
          </p:nvSpPr>
          <p:spPr bwMode="auto">
            <a:xfrm>
              <a:off x="4078137" y="2276230"/>
              <a:ext cx="3413305" cy="5921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6D06328D-C65F-4DCB-A9A0-17ECE4FFA282}"/>
                </a:ext>
              </a:extLst>
            </p:cNvPr>
            <p:cNvSpPr txBox="1"/>
            <p:nvPr/>
          </p:nvSpPr>
          <p:spPr>
            <a:xfrm>
              <a:off x="3436212" y="2154564"/>
              <a:ext cx="4939357" cy="75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Polymer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373D213D-1F91-44AD-B84D-B5ECB907601A}"/>
                </a:ext>
              </a:extLst>
            </p:cNvPr>
            <p:cNvSpPr txBox="1"/>
            <p:nvPr/>
          </p:nvSpPr>
          <p:spPr>
            <a:xfrm>
              <a:off x="2558215" y="2199877"/>
              <a:ext cx="1459002" cy="75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238F6D15-2D0C-426F-831D-0FC64E004665}"/>
                </a:ext>
              </a:extLst>
            </p:cNvPr>
            <p:cNvSpPr txBox="1"/>
            <p:nvPr/>
          </p:nvSpPr>
          <p:spPr>
            <a:xfrm>
              <a:off x="8015720" y="2221189"/>
              <a:ext cx="1412162" cy="75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1FB8A02E-BE17-4261-967A-E9636926D139}"/>
                </a:ext>
              </a:extLst>
            </p:cNvPr>
            <p:cNvSpPr txBox="1"/>
            <p:nvPr/>
          </p:nvSpPr>
          <p:spPr>
            <a:xfrm>
              <a:off x="3216261" y="2890906"/>
              <a:ext cx="5243340" cy="75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DDTS Modified SiO</a:t>
              </a:r>
              <a:r>
                <a:rPr lang="en-CA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AD17A3A-9476-4D6D-A7BD-B68D828D705C}"/>
                </a:ext>
              </a:extLst>
            </p:cNvPr>
            <p:cNvSpPr txBox="1"/>
            <p:nvPr/>
          </p:nvSpPr>
          <p:spPr>
            <a:xfrm>
              <a:off x="4078135" y="3963639"/>
              <a:ext cx="3627967" cy="75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N++ doped Si</a:t>
              </a:r>
            </a:p>
          </p:txBody>
        </p: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id="{ED0F3060-B2F3-40B1-9BE3-BDB8D4D89AA7}"/>
              </a:ext>
            </a:extLst>
          </p:cNvPr>
          <p:cNvSpPr txBox="1"/>
          <p:nvPr/>
        </p:nvSpPr>
        <p:spPr>
          <a:xfrm>
            <a:off x="739119" y="5620444"/>
            <a:ext cx="980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An </a:t>
            </a:r>
            <a:r>
              <a:rPr lang="en-US" dirty="0" err="1">
                <a:solidFill>
                  <a:srgbClr val="0000FF"/>
                </a:solidFill>
              </a:rPr>
              <a:t>ambipolar</a:t>
            </a:r>
            <a:r>
              <a:rPr lang="en-US" dirty="0">
                <a:solidFill>
                  <a:srgbClr val="0000FF"/>
                </a:solidFill>
              </a:rPr>
              <a:t> polymer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High electron and hole </a:t>
            </a:r>
            <a:r>
              <a:rPr lang="en-US" dirty="0" err="1">
                <a:solidFill>
                  <a:srgbClr val="0000FF"/>
                </a:solidFill>
              </a:rPr>
              <a:t>mobilities</a:t>
            </a:r>
            <a:r>
              <a:rPr lang="en-US" dirty="0">
                <a:solidFill>
                  <a:srgbClr val="0000FF"/>
                </a:solidFill>
              </a:rPr>
              <a:t>, which are sufficient as acceptor and donor for OPVs, respectively.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D4937C3-A875-45DA-AE0A-4E299E545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131351"/>
            <a:ext cx="3566886" cy="26751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1470F0E-DB2B-42E0-BD39-D499C984A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77" y="1148161"/>
            <a:ext cx="3561815" cy="26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B521F-FC28-41F7-BD09-30CCC926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58" y="518322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PIBDPBT</a:t>
            </a:r>
            <a:b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C0ED79-82F2-4DBB-A01F-0BBFC18D0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4689"/>
              </p:ext>
            </p:extLst>
          </p:nvPr>
        </p:nvGraphicFramePr>
        <p:xfrm>
          <a:off x="2509831" y="5323041"/>
          <a:ext cx="68990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760">
                  <a:extLst>
                    <a:ext uri="{9D8B030D-6E8A-4147-A177-3AD203B41FA5}">
                      <a16:colId xmlns:a16="http://schemas.microsoft.com/office/drawing/2014/main" val="814123495"/>
                    </a:ext>
                  </a:extLst>
                </a:gridCol>
                <a:gridCol w="1724760">
                  <a:extLst>
                    <a:ext uri="{9D8B030D-6E8A-4147-A177-3AD203B41FA5}">
                      <a16:colId xmlns:a16="http://schemas.microsoft.com/office/drawing/2014/main" val="3575236815"/>
                    </a:ext>
                  </a:extLst>
                </a:gridCol>
                <a:gridCol w="1170554">
                  <a:extLst>
                    <a:ext uri="{9D8B030D-6E8A-4147-A177-3AD203B41FA5}">
                      <a16:colId xmlns:a16="http://schemas.microsoft.com/office/drawing/2014/main" val="2312952030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val="3219398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800" kern="1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r>
                        <a:rPr lang="en-US" sz="1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/film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(nm)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kern="1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(eV)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HOMO/LUMO (eV)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62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PIBDPBT</a:t>
                      </a:r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699/699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 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-5.6/-3.7</a:t>
                      </a:r>
                      <a:endParaRPr lang="en-CA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3328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43258" y="1796149"/>
            <a:ext cx="37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Cyclic voltammetry: HOMO and LUMO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9954" y="1837925"/>
            <a:ext cx="216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UV-vis-NIR: band gap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E552566-DFBB-4CA2-BF3C-8298B6521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42514"/>
              </p:ext>
            </p:extLst>
          </p:nvPr>
        </p:nvGraphicFramePr>
        <p:xfrm>
          <a:off x="497846" y="1948069"/>
          <a:ext cx="4115744" cy="314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Graph" r:id="rId3" imgW="5789960" imgH="4420228" progId="Origin50.Graph">
                  <p:embed/>
                </p:oleObj>
              </mc:Choice>
              <mc:Fallback>
                <p:oleObj name="Graph" r:id="rId3" imgW="5789960" imgH="4420228" progId="Origin50.Grap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91CB53BE-5872-471A-B046-2953F5760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6" y="1948069"/>
                        <a:ext cx="4115744" cy="3140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EF306A73-AB14-4FE9-BBBD-4B0066AFD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12202"/>
              </p:ext>
            </p:extLst>
          </p:nvPr>
        </p:nvGraphicFramePr>
        <p:xfrm>
          <a:off x="4003829" y="1961222"/>
          <a:ext cx="4092606" cy="313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0E14BC89-0FA2-4092-AF6B-F53074E93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829" y="1961222"/>
                        <a:ext cx="4092606" cy="3131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1C26B8B7-AA14-4AEA-B9AF-C28D005E5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05080"/>
              </p:ext>
            </p:extLst>
          </p:nvPr>
        </p:nvGraphicFramePr>
        <p:xfrm>
          <a:off x="7652551" y="2017553"/>
          <a:ext cx="4012707" cy="307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0227AAD2-3E71-4FD7-A7A6-BEBC709ACB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551" y="2017553"/>
                        <a:ext cx="4012707" cy="3071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C96C779A-0604-40AF-9935-767577887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65086"/>
              </p:ext>
            </p:extLst>
          </p:nvPr>
        </p:nvGraphicFramePr>
        <p:xfrm>
          <a:off x="9033010" y="71022"/>
          <a:ext cx="2820128" cy="164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CS ChemDraw Drawing" r:id="rId9" imgW="3551806" imgH="2067475" progId="ChemDraw.Document.6.0">
                  <p:embed/>
                </p:oleObj>
              </mc:Choice>
              <mc:Fallback>
                <p:oleObj name="CS ChemDraw Drawing" r:id="rId9" imgW="3551806" imgH="2067475" progId="ChemDraw.Document.6.0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81160E36-E5B2-478F-8B5D-73A9B72EB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33010" y="71022"/>
                        <a:ext cx="2820128" cy="1641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9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E85EF-87E3-4770-9FC7-AEA223631E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060" y="336020"/>
            <a:ext cx="12106940" cy="1140562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OPV plans: Used as both donor and acceptor in OSCs </a:t>
            </a:r>
            <a:b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C8EABCBA-A81E-4D92-9833-AE718D8042E0}"/>
              </a:ext>
            </a:extLst>
          </p:cNvPr>
          <p:cNvCxnSpPr>
            <a:cxnSpLocks/>
          </p:cNvCxnSpPr>
          <p:nvPr/>
        </p:nvCxnSpPr>
        <p:spPr>
          <a:xfrm>
            <a:off x="2693786" y="1692705"/>
            <a:ext cx="646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D7B90444-9C40-4ED6-8748-7F0AECEF001F}"/>
              </a:ext>
            </a:extLst>
          </p:cNvPr>
          <p:cNvCxnSpPr>
            <a:cxnSpLocks/>
          </p:cNvCxnSpPr>
          <p:nvPr/>
        </p:nvCxnSpPr>
        <p:spPr>
          <a:xfrm>
            <a:off x="2693786" y="3347046"/>
            <a:ext cx="646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F768D06-F0A1-41DC-ADE9-8AE5ECF7BF82}"/>
              </a:ext>
            </a:extLst>
          </p:cNvPr>
          <p:cNvCxnSpPr>
            <a:cxnSpLocks/>
          </p:cNvCxnSpPr>
          <p:nvPr/>
        </p:nvCxnSpPr>
        <p:spPr>
          <a:xfrm>
            <a:off x="3964101" y="2081086"/>
            <a:ext cx="64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0FC3BB01-3E9F-44C8-AF5B-4C769A228F48}"/>
              </a:ext>
            </a:extLst>
          </p:cNvPr>
          <p:cNvCxnSpPr>
            <a:cxnSpLocks/>
          </p:cNvCxnSpPr>
          <p:nvPr/>
        </p:nvCxnSpPr>
        <p:spPr>
          <a:xfrm>
            <a:off x="3964101" y="3751517"/>
            <a:ext cx="64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4EF39007-2C06-4B3D-8A1A-6B637C6093C6}"/>
              </a:ext>
            </a:extLst>
          </p:cNvPr>
          <p:cNvSpPr txBox="1"/>
          <p:nvPr/>
        </p:nvSpPr>
        <p:spPr>
          <a:xfrm>
            <a:off x="2743335" y="125790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-3.2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3F467B4-EB0C-4854-939E-65ACBB978EC4}"/>
              </a:ext>
            </a:extLst>
          </p:cNvPr>
          <p:cNvSpPr txBox="1"/>
          <p:nvPr/>
        </p:nvSpPr>
        <p:spPr>
          <a:xfrm>
            <a:off x="2704018" y="331252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-5.1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714B22D-697A-472A-B907-2C7A05C3E301}"/>
              </a:ext>
            </a:extLst>
          </p:cNvPr>
          <p:cNvSpPr txBox="1"/>
          <p:nvPr/>
        </p:nvSpPr>
        <p:spPr>
          <a:xfrm>
            <a:off x="3988668" y="376554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-5.68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879FD26-1B25-4B41-A7A5-4CD97126ECC6}"/>
              </a:ext>
            </a:extLst>
          </p:cNvPr>
          <p:cNvSpPr txBox="1"/>
          <p:nvPr/>
        </p:nvSpPr>
        <p:spPr>
          <a:xfrm>
            <a:off x="4013650" y="161063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-3.7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C7691CAE-B981-491D-B218-3C676B865491}"/>
              </a:ext>
            </a:extLst>
          </p:cNvPr>
          <p:cNvSpPr txBox="1"/>
          <p:nvPr/>
        </p:nvSpPr>
        <p:spPr>
          <a:xfrm>
            <a:off x="2682920" y="228995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P3HT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9AB82949-6A17-4DAE-8FA5-6CAC32B67A86}"/>
              </a:ext>
            </a:extLst>
          </p:cNvPr>
          <p:cNvSpPr txBox="1"/>
          <p:nvPr/>
        </p:nvSpPr>
        <p:spPr>
          <a:xfrm>
            <a:off x="3747849" y="2790079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PIBDPBT</a:t>
            </a:r>
            <a:endParaRPr lang="en-CA" dirty="0"/>
          </a:p>
        </p:txBody>
      </p: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E4AD35C2-6318-46B5-973E-8D519DA6FE42}"/>
              </a:ext>
            </a:extLst>
          </p:cNvPr>
          <p:cNvCxnSpPr>
            <a:cxnSpLocks/>
          </p:cNvCxnSpPr>
          <p:nvPr/>
        </p:nvCxnSpPr>
        <p:spPr>
          <a:xfrm flipV="1">
            <a:off x="2069514" y="1376595"/>
            <a:ext cx="0" cy="23749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>
            <a:extLst>
              <a:ext uri="{FF2B5EF4-FFF2-40B4-BE49-F238E27FC236}">
                <a16:creationId xmlns:a16="http://schemas.microsoft.com/office/drawing/2014/main" id="{AF94637A-C661-4C25-AACA-68EE7B368F8D}"/>
              </a:ext>
            </a:extLst>
          </p:cNvPr>
          <p:cNvSpPr txBox="1"/>
          <p:nvPr/>
        </p:nvSpPr>
        <p:spPr>
          <a:xfrm rot="16200000">
            <a:off x="1302364" y="251823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 (eV)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A5C64917-9E0D-46C1-A0FF-AF1B3CCF62A4}"/>
              </a:ext>
            </a:extLst>
          </p:cNvPr>
          <p:cNvSpPr txBox="1"/>
          <p:nvPr/>
        </p:nvSpPr>
        <p:spPr>
          <a:xfrm>
            <a:off x="7082987" y="4517670"/>
            <a:ext cx="346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covered the range from 400 nm to 1000 nm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aphicFrame>
        <p:nvGraphicFramePr>
          <p:cNvPr id="26" name="Object 20">
            <a:extLst>
              <a:ext uri="{FF2B5EF4-FFF2-40B4-BE49-F238E27FC236}">
                <a16:creationId xmlns:a16="http://schemas.microsoft.com/office/drawing/2014/main" id="{619D6729-BC92-48CF-84A5-AB855223F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35063"/>
              </p:ext>
            </p:extLst>
          </p:nvPr>
        </p:nvGraphicFramePr>
        <p:xfrm>
          <a:off x="6251097" y="966138"/>
          <a:ext cx="4826721" cy="369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CF910B2-38FD-4A5D-B032-B080C58276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1097" y="966138"/>
                        <a:ext cx="4826721" cy="369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D68C0D2D-2180-4EB4-BB19-1BA607F2874A}"/>
              </a:ext>
            </a:extLst>
          </p:cNvPr>
          <p:cNvGrpSpPr/>
          <p:nvPr/>
        </p:nvGrpSpPr>
        <p:grpSpPr>
          <a:xfrm>
            <a:off x="1399906" y="4268932"/>
            <a:ext cx="3521662" cy="1883954"/>
            <a:chOff x="1144957" y="4423492"/>
            <a:chExt cx="4042036" cy="21483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0D0A9E-BF89-4EAB-B7B1-B89AF475BF92}"/>
                </a:ext>
              </a:extLst>
            </p:cNvPr>
            <p:cNvSpPr/>
            <p:nvPr/>
          </p:nvSpPr>
          <p:spPr>
            <a:xfrm>
              <a:off x="1144958" y="5785607"/>
              <a:ext cx="4042035" cy="7862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ITO/glass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57DB45-E4EB-4B0E-B10B-AB9B963F42CD}"/>
                </a:ext>
              </a:extLst>
            </p:cNvPr>
            <p:cNvSpPr/>
            <p:nvPr/>
          </p:nvSpPr>
          <p:spPr>
            <a:xfrm>
              <a:off x="1144958" y="5507667"/>
              <a:ext cx="4042035" cy="2798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PEDOT:PSS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9CE6BC-DBC4-4C97-937C-4B1D9621CB71}"/>
                </a:ext>
              </a:extLst>
            </p:cNvPr>
            <p:cNvSpPr/>
            <p:nvPr/>
          </p:nvSpPr>
          <p:spPr>
            <a:xfrm>
              <a:off x="1144959" y="4423492"/>
              <a:ext cx="4042034" cy="3051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Al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4F3A42-60B7-4EB7-8EEB-3ABABE18B0A5}"/>
                </a:ext>
              </a:extLst>
            </p:cNvPr>
            <p:cNvSpPr/>
            <p:nvPr/>
          </p:nvSpPr>
          <p:spPr>
            <a:xfrm>
              <a:off x="1144958" y="5001276"/>
              <a:ext cx="4042035" cy="514984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P3HT:PIBDPBT</a:t>
              </a:r>
              <a:endParaRPr lang="en-CA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3104EC-68C9-406C-BDD7-AA052AC7C17A}"/>
                </a:ext>
              </a:extLst>
            </p:cNvPr>
            <p:cNvSpPr/>
            <p:nvPr/>
          </p:nvSpPr>
          <p:spPr>
            <a:xfrm>
              <a:off x="1144957" y="4728900"/>
              <a:ext cx="4042035" cy="2798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err="1"/>
                <a:t>LiF</a:t>
              </a:r>
              <a:endParaRPr lang="en-CA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72" y="5218604"/>
            <a:ext cx="1720215" cy="932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591516" y="5587977"/>
            <a:ext cx="395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HT-P3HT is a commercially available donor.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33" name="Straight Connector 3">
            <a:extLst>
              <a:ext uri="{FF2B5EF4-FFF2-40B4-BE49-F238E27FC236}">
                <a16:creationId xmlns:a16="http://schemas.microsoft.com/office/drawing/2014/main" id="{24C07B18-BA47-4CA3-98CE-5132F3F607C0}"/>
              </a:ext>
            </a:extLst>
          </p:cNvPr>
          <p:cNvCxnSpPr>
            <a:cxnSpLocks/>
          </p:cNvCxnSpPr>
          <p:nvPr/>
        </p:nvCxnSpPr>
        <p:spPr>
          <a:xfrm>
            <a:off x="7270432" y="1709003"/>
            <a:ext cx="646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4">
            <a:extLst>
              <a:ext uri="{FF2B5EF4-FFF2-40B4-BE49-F238E27FC236}">
                <a16:creationId xmlns:a16="http://schemas.microsoft.com/office/drawing/2014/main" id="{35F4A002-B62E-405E-93C2-55E273D9E0C7}"/>
              </a:ext>
            </a:extLst>
          </p:cNvPr>
          <p:cNvCxnSpPr>
            <a:cxnSpLocks/>
          </p:cNvCxnSpPr>
          <p:nvPr/>
        </p:nvCxnSpPr>
        <p:spPr>
          <a:xfrm>
            <a:off x="7270432" y="3363344"/>
            <a:ext cx="646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5">
            <a:extLst>
              <a:ext uri="{FF2B5EF4-FFF2-40B4-BE49-F238E27FC236}">
                <a16:creationId xmlns:a16="http://schemas.microsoft.com/office/drawing/2014/main" id="{D59E8485-894D-45B7-8854-27A3FF54791C}"/>
              </a:ext>
            </a:extLst>
          </p:cNvPr>
          <p:cNvCxnSpPr>
            <a:cxnSpLocks/>
          </p:cNvCxnSpPr>
          <p:nvPr/>
        </p:nvCxnSpPr>
        <p:spPr>
          <a:xfrm>
            <a:off x="8540747" y="2062548"/>
            <a:ext cx="64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6">
            <a:extLst>
              <a:ext uri="{FF2B5EF4-FFF2-40B4-BE49-F238E27FC236}">
                <a16:creationId xmlns:a16="http://schemas.microsoft.com/office/drawing/2014/main" id="{CE255669-6C18-4A00-9285-50D227D505C6}"/>
              </a:ext>
            </a:extLst>
          </p:cNvPr>
          <p:cNvCxnSpPr>
            <a:cxnSpLocks/>
          </p:cNvCxnSpPr>
          <p:nvPr/>
        </p:nvCxnSpPr>
        <p:spPr>
          <a:xfrm>
            <a:off x="8540747" y="3759106"/>
            <a:ext cx="64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7">
            <a:extLst>
              <a:ext uri="{FF2B5EF4-FFF2-40B4-BE49-F238E27FC236}">
                <a16:creationId xmlns:a16="http://schemas.microsoft.com/office/drawing/2014/main" id="{9E1B4B5E-116B-4CF0-8D79-31AACDA8C99C}"/>
              </a:ext>
            </a:extLst>
          </p:cNvPr>
          <p:cNvSpPr txBox="1"/>
          <p:nvPr/>
        </p:nvSpPr>
        <p:spPr>
          <a:xfrm>
            <a:off x="7264788" y="128987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-3.7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045D4B2D-CEF0-4730-93E1-5F3ABC7B9890}"/>
              </a:ext>
            </a:extLst>
          </p:cNvPr>
          <p:cNvSpPr txBox="1"/>
          <p:nvPr/>
        </p:nvSpPr>
        <p:spPr>
          <a:xfrm>
            <a:off x="7281098" y="336334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-5.68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F29A8FB-72FF-4BE7-9988-77BDC3DCD186}"/>
              </a:ext>
            </a:extLst>
          </p:cNvPr>
          <p:cNvSpPr txBox="1"/>
          <p:nvPr/>
        </p:nvSpPr>
        <p:spPr>
          <a:xfrm>
            <a:off x="8564902" y="370223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-5.9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3B176171-840D-4E3B-9770-D9FF369DB775}"/>
              </a:ext>
            </a:extLst>
          </p:cNvPr>
          <p:cNvSpPr txBox="1"/>
          <p:nvPr/>
        </p:nvSpPr>
        <p:spPr>
          <a:xfrm>
            <a:off x="8536284" y="161209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-4.1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B0C05016-7598-4330-B87B-C766818FE2EC}"/>
              </a:ext>
            </a:extLst>
          </p:cNvPr>
          <p:cNvSpPr txBox="1"/>
          <p:nvPr/>
        </p:nvSpPr>
        <p:spPr>
          <a:xfrm>
            <a:off x="7031369" y="2276212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PIBDPBT</a:t>
            </a:r>
            <a:endParaRPr lang="en-CA" dirty="0"/>
          </a:p>
        </p:txBody>
      </p:sp>
      <p:cxnSp>
        <p:nvCxnSpPr>
          <p:cNvPr id="42" name="Straight Arrow Connector 18">
            <a:extLst>
              <a:ext uri="{FF2B5EF4-FFF2-40B4-BE49-F238E27FC236}">
                <a16:creationId xmlns:a16="http://schemas.microsoft.com/office/drawing/2014/main" id="{5B95CCEF-1AEF-4764-A774-77D9F0E5E7B8}"/>
              </a:ext>
            </a:extLst>
          </p:cNvPr>
          <p:cNvCxnSpPr>
            <a:cxnSpLocks/>
          </p:cNvCxnSpPr>
          <p:nvPr/>
        </p:nvCxnSpPr>
        <p:spPr>
          <a:xfrm flipV="1">
            <a:off x="6646160" y="1392893"/>
            <a:ext cx="0" cy="23749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9">
            <a:extLst>
              <a:ext uri="{FF2B5EF4-FFF2-40B4-BE49-F238E27FC236}">
                <a16:creationId xmlns:a16="http://schemas.microsoft.com/office/drawing/2014/main" id="{0A9BD67A-300A-48D7-9B36-80AD5329D212}"/>
              </a:ext>
            </a:extLst>
          </p:cNvPr>
          <p:cNvSpPr txBox="1"/>
          <p:nvPr/>
        </p:nvSpPr>
        <p:spPr>
          <a:xfrm rot="16200000">
            <a:off x="5879010" y="253453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 (eV)</a:t>
            </a:r>
          </a:p>
        </p:txBody>
      </p:sp>
      <p:grpSp>
        <p:nvGrpSpPr>
          <p:cNvPr id="44" name="Group 24">
            <a:extLst>
              <a:ext uri="{FF2B5EF4-FFF2-40B4-BE49-F238E27FC236}">
                <a16:creationId xmlns:a16="http://schemas.microsoft.com/office/drawing/2014/main" id="{FDDFFA1D-18DB-4C6A-B455-44C00F5E7625}"/>
              </a:ext>
            </a:extLst>
          </p:cNvPr>
          <p:cNvGrpSpPr/>
          <p:nvPr/>
        </p:nvGrpSpPr>
        <p:grpSpPr>
          <a:xfrm>
            <a:off x="5976552" y="4285230"/>
            <a:ext cx="3521662" cy="1883954"/>
            <a:chOff x="1144957" y="4423492"/>
            <a:chExt cx="4042036" cy="2148364"/>
          </a:xfrm>
        </p:grpSpPr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73924F20-9F2F-438D-B339-EACD44C035A7}"/>
                </a:ext>
              </a:extLst>
            </p:cNvPr>
            <p:cNvSpPr/>
            <p:nvPr/>
          </p:nvSpPr>
          <p:spPr>
            <a:xfrm>
              <a:off x="1144958" y="5785607"/>
              <a:ext cx="4042035" cy="7862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ITO/glass</a:t>
              </a:r>
            </a:p>
          </p:txBody>
        </p:sp>
        <p:sp>
          <p:nvSpPr>
            <p:cNvPr id="46" name="Rectangle 26">
              <a:extLst>
                <a:ext uri="{FF2B5EF4-FFF2-40B4-BE49-F238E27FC236}">
                  <a16:creationId xmlns:a16="http://schemas.microsoft.com/office/drawing/2014/main" id="{593754C0-FD9E-44B1-BCCA-B45715B8B9E0}"/>
                </a:ext>
              </a:extLst>
            </p:cNvPr>
            <p:cNvSpPr/>
            <p:nvPr/>
          </p:nvSpPr>
          <p:spPr>
            <a:xfrm>
              <a:off x="1144958" y="5507667"/>
              <a:ext cx="4042035" cy="2798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PEDOT:PSS</a:t>
              </a:r>
            </a:p>
          </p:txBody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47EE3B79-6FC0-44C6-B6DA-393761095D21}"/>
                </a:ext>
              </a:extLst>
            </p:cNvPr>
            <p:cNvSpPr/>
            <p:nvPr/>
          </p:nvSpPr>
          <p:spPr>
            <a:xfrm>
              <a:off x="1144959" y="4423492"/>
              <a:ext cx="4042034" cy="3051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Al</a:t>
              </a:r>
            </a:p>
          </p:txBody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DCBD8512-84F7-4D31-86D5-FD8341AC5F3A}"/>
                </a:ext>
              </a:extLst>
            </p:cNvPr>
            <p:cNvSpPr/>
            <p:nvPr/>
          </p:nvSpPr>
          <p:spPr>
            <a:xfrm>
              <a:off x="1144958" y="5001276"/>
              <a:ext cx="4042035" cy="514984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PC</a:t>
              </a:r>
              <a:r>
                <a:rPr lang="en-CA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71</a:t>
              </a:r>
              <a:r>
                <a:rPr lang="en-CA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BM:PIBDPBT</a:t>
              </a:r>
              <a:endParaRPr lang="en-CA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5ABE19E0-99F2-4D40-A3BA-DB2B99DE0DE8}"/>
                </a:ext>
              </a:extLst>
            </p:cNvPr>
            <p:cNvSpPr/>
            <p:nvPr/>
          </p:nvSpPr>
          <p:spPr>
            <a:xfrm>
              <a:off x="1144957" y="4728900"/>
              <a:ext cx="4042035" cy="2798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err="1"/>
                <a:t>LiF</a:t>
              </a:r>
              <a:endParaRPr lang="en-CA" dirty="0"/>
            </a:p>
          </p:txBody>
        </p:sp>
      </p:grpSp>
      <p:sp>
        <p:nvSpPr>
          <p:cNvPr id="50" name="TextBox 30">
            <a:extLst>
              <a:ext uri="{FF2B5EF4-FFF2-40B4-BE49-F238E27FC236}">
                <a16:creationId xmlns:a16="http://schemas.microsoft.com/office/drawing/2014/main" id="{AC7765AF-2719-46C7-8D2B-F0FB4985ED21}"/>
              </a:ext>
            </a:extLst>
          </p:cNvPr>
          <p:cNvSpPr txBox="1"/>
          <p:nvPr/>
        </p:nvSpPr>
        <p:spPr>
          <a:xfrm>
            <a:off x="8366932" y="268782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PC</a:t>
            </a:r>
            <a:r>
              <a:rPr lang="en-CA" baseline="-25000" dirty="0" err="1"/>
              <a:t>71</a:t>
            </a:r>
            <a:r>
              <a:rPr lang="en-CA" dirty="0" err="1"/>
              <a:t>BM</a:t>
            </a:r>
            <a:endParaRPr lang="en-CA" dirty="0"/>
          </a:p>
        </p:txBody>
      </p:sp>
      <p:pic>
        <p:nvPicPr>
          <p:cNvPr id="51" name="Picture 11">
            <a:extLst>
              <a:ext uri="{FF2B5EF4-FFF2-40B4-BE49-F238E27FC236}">
                <a16:creationId xmlns:a16="http://schemas.microsoft.com/office/drawing/2014/main" id="{2A5B95AA-3E64-4EFB-B23D-3A8093EA0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83" y="2449258"/>
            <a:ext cx="1539569" cy="796329"/>
          </a:xfrm>
          <a:prstGeom prst="rect">
            <a:avLst/>
          </a:prstGeom>
        </p:spPr>
      </p:pic>
      <p:sp>
        <p:nvSpPr>
          <p:cNvPr id="52" name="Rectangle 13">
            <a:extLst>
              <a:ext uri="{FF2B5EF4-FFF2-40B4-BE49-F238E27FC236}">
                <a16:creationId xmlns:a16="http://schemas.microsoft.com/office/drawing/2014/main" id="{4C09FA09-B360-4C79-A6BD-6B0220B7FBBE}"/>
              </a:ext>
            </a:extLst>
          </p:cNvPr>
          <p:cNvSpPr/>
          <p:nvPr/>
        </p:nvSpPr>
        <p:spPr>
          <a:xfrm>
            <a:off x="10064670" y="3345620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PC</a:t>
            </a:r>
            <a:r>
              <a:rPr lang="en-CA" sz="1200" baseline="-25000" dirty="0"/>
              <a:t>71</a:t>
            </a:r>
            <a:r>
              <a:rPr lang="en-CA" sz="1200" dirty="0"/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0459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37" grpId="0"/>
      <p:bldP spid="38" grpId="0"/>
      <p:bldP spid="39" grpId="0"/>
      <p:bldP spid="40" grpId="0"/>
      <p:bldP spid="41" grpId="0"/>
      <p:bldP spid="43" grpId="0"/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395D937-2CAC-48FA-8EAB-B583C701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Future work</a:t>
            </a:r>
            <a:endParaRPr lang="zh-CN" altLang="en-US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00800D-F925-479F-A86C-B9456531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5D2BBFE-BD4C-417E-9F4C-C3144560D8C8}"/>
              </a:ext>
            </a:extLst>
          </p:cNvPr>
          <p:cNvGrpSpPr/>
          <p:nvPr/>
        </p:nvGrpSpPr>
        <p:grpSpPr>
          <a:xfrm>
            <a:off x="1075931" y="2492061"/>
            <a:ext cx="174484" cy="268873"/>
            <a:chOff x="2082018" y="1899138"/>
            <a:chExt cx="329039" cy="403864"/>
          </a:xfrm>
          <a:effectLst/>
        </p:grpSpPr>
        <p:cxnSp>
          <p:nvCxnSpPr>
            <p:cNvPr id="6" name="Straight Connector 4">
              <a:extLst>
                <a:ext uri="{FF2B5EF4-FFF2-40B4-BE49-F238E27FC236}">
                  <a16:creationId xmlns:a16="http://schemas.microsoft.com/office/drawing/2014/main" id="{2F762445-9349-4589-8A9E-B054665B88AF}"/>
                </a:ext>
              </a:extLst>
            </p:cNvPr>
            <p:cNvCxnSpPr/>
            <p:nvPr/>
          </p:nvCxnSpPr>
          <p:spPr>
            <a:xfrm>
              <a:off x="2082018" y="1899138"/>
              <a:ext cx="309490" cy="196948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5">
              <a:extLst>
                <a:ext uri="{FF2B5EF4-FFF2-40B4-BE49-F238E27FC236}">
                  <a16:creationId xmlns:a16="http://schemas.microsoft.com/office/drawing/2014/main" id="{08B639FB-8884-47E8-9ABB-52364A3CB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1567" y="2077919"/>
              <a:ext cx="309490" cy="225083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C034E249-2C52-4501-8403-FBD6F40B4B65}"/>
              </a:ext>
            </a:extLst>
          </p:cNvPr>
          <p:cNvSpPr txBox="1"/>
          <p:nvPr/>
        </p:nvSpPr>
        <p:spPr>
          <a:xfrm>
            <a:off x="1639136" y="2420283"/>
            <a:ext cx="384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Synthesis optimization (New route)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85267D8-C38C-4ED5-BB49-D98F076FF36A}"/>
              </a:ext>
            </a:extLst>
          </p:cNvPr>
          <p:cNvGrpSpPr/>
          <p:nvPr/>
        </p:nvGrpSpPr>
        <p:grpSpPr>
          <a:xfrm>
            <a:off x="1086298" y="3488433"/>
            <a:ext cx="174484" cy="268873"/>
            <a:chOff x="2082018" y="1899138"/>
            <a:chExt cx="329039" cy="403864"/>
          </a:xfrm>
          <a:effectLst/>
        </p:grpSpPr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id="{A62AE83C-D0FC-4B3A-A278-89A0CF323E69}"/>
                </a:ext>
              </a:extLst>
            </p:cNvPr>
            <p:cNvCxnSpPr/>
            <p:nvPr/>
          </p:nvCxnSpPr>
          <p:spPr>
            <a:xfrm>
              <a:off x="2082018" y="1899138"/>
              <a:ext cx="309490" cy="196948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id="{A90680EF-2E1A-4F7B-9A37-812A8AD927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1567" y="2077919"/>
              <a:ext cx="309490" cy="225083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F9CB8901-DCD1-4BE8-A53C-BE2DDBF0CA64}"/>
              </a:ext>
            </a:extLst>
          </p:cNvPr>
          <p:cNvSpPr txBox="1"/>
          <p:nvPr/>
        </p:nvSpPr>
        <p:spPr>
          <a:xfrm>
            <a:off x="1649503" y="3416655"/>
            <a:ext cx="787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Polymer optimization such as side chains and donor building blocks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F6504D9B-9372-4F56-9565-0546038DE6A4}"/>
              </a:ext>
            </a:extLst>
          </p:cNvPr>
          <p:cNvGrpSpPr/>
          <p:nvPr/>
        </p:nvGrpSpPr>
        <p:grpSpPr>
          <a:xfrm>
            <a:off x="1075931" y="4496776"/>
            <a:ext cx="174484" cy="268873"/>
            <a:chOff x="2082018" y="1899138"/>
            <a:chExt cx="329039" cy="403864"/>
          </a:xfrm>
          <a:effectLst/>
        </p:grpSpPr>
        <p:cxnSp>
          <p:nvCxnSpPr>
            <p:cNvPr id="14" name="Straight Connector 12">
              <a:extLst>
                <a:ext uri="{FF2B5EF4-FFF2-40B4-BE49-F238E27FC236}">
                  <a16:creationId xmlns:a16="http://schemas.microsoft.com/office/drawing/2014/main" id="{D46CCAD2-9AF6-4E79-B687-1CE76E80957F}"/>
                </a:ext>
              </a:extLst>
            </p:cNvPr>
            <p:cNvCxnSpPr/>
            <p:nvPr/>
          </p:nvCxnSpPr>
          <p:spPr>
            <a:xfrm>
              <a:off x="2082018" y="1899138"/>
              <a:ext cx="309490" cy="196948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3">
              <a:extLst>
                <a:ext uri="{FF2B5EF4-FFF2-40B4-BE49-F238E27FC236}">
                  <a16:creationId xmlns:a16="http://schemas.microsoft.com/office/drawing/2014/main" id="{58754988-550C-4D4B-8971-604A931E0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1567" y="2077919"/>
              <a:ext cx="309490" cy="225083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4">
            <a:extLst>
              <a:ext uri="{FF2B5EF4-FFF2-40B4-BE49-F238E27FC236}">
                <a16:creationId xmlns:a16="http://schemas.microsoft.com/office/drawing/2014/main" id="{E01E8B50-05E2-4110-9F49-2523AC05EC8F}"/>
              </a:ext>
            </a:extLst>
          </p:cNvPr>
          <p:cNvSpPr txBox="1"/>
          <p:nvPr/>
        </p:nvSpPr>
        <p:spPr>
          <a:xfrm>
            <a:off x="1651168" y="4435879"/>
            <a:ext cx="206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Device fabrication</a:t>
            </a:r>
          </a:p>
        </p:txBody>
      </p:sp>
    </p:spTree>
    <p:extLst>
      <p:ext uri="{BB962C8B-B14F-4D97-AF65-F5344CB8AC3E}">
        <p14:creationId xmlns:p14="http://schemas.microsoft.com/office/powerpoint/2010/main" val="263355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D330834-53F2-424B-84CF-D515531C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Acknowledgments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0D97A9-B33B-43FA-9DB4-CFC23CD7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7A1-1B84-4FD6-85CD-6CAD3E8DD93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392B99-F5EA-4C5A-BCE1-AB0DA0DDB760}"/>
              </a:ext>
            </a:extLst>
          </p:cNvPr>
          <p:cNvSpPr txBox="1"/>
          <p:nvPr/>
        </p:nvSpPr>
        <p:spPr>
          <a:xfrm>
            <a:off x="1103339" y="2154046"/>
            <a:ext cx="309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The project is supported by: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1B7701-D361-4723-A29F-E9D079F71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75" y="2897776"/>
            <a:ext cx="2279403" cy="9725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1917FF-A1F6-4AEE-BFC6-16939E908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59" y="2935604"/>
            <a:ext cx="2588129" cy="7916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86545A4-0345-4F91-9547-F77314854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07" y="2832054"/>
            <a:ext cx="2408646" cy="9997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406FF6F-CD76-46A4-AF36-EBF8EC0C9BB8}"/>
              </a:ext>
            </a:extLst>
          </p:cNvPr>
          <p:cNvSpPr txBox="1"/>
          <p:nvPr/>
        </p:nvSpPr>
        <p:spPr>
          <a:xfrm>
            <a:off x="1166949" y="4876798"/>
            <a:ext cx="569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 err="1"/>
              <a:t>Yuning</a:t>
            </a:r>
            <a:r>
              <a:rPr lang="en-CA" altLang="zh-CN" dirty="0"/>
              <a:t> Li, Jenner H.L. Ngai, Arthur D </a:t>
            </a:r>
            <a:r>
              <a:rPr lang="en-CA" altLang="zh-CN" dirty="0" err="1"/>
              <a:t>Hendsbee</a:t>
            </a:r>
            <a:r>
              <a:rPr lang="en-CA" altLang="zh-CN" dirty="0"/>
              <a:t>, Han Meng,</a:t>
            </a:r>
          </a:p>
          <a:p>
            <a:r>
              <a:rPr lang="en-CA" altLang="zh-CN" dirty="0" err="1"/>
              <a:t>Jiaxin</a:t>
            </a:r>
            <a:r>
              <a:rPr lang="en-CA" altLang="zh-CN" dirty="0"/>
              <a:t> Zhu, George Chang, </a:t>
            </a:r>
            <a:r>
              <a:rPr lang="en-CA" altLang="zh-CN" dirty="0" err="1"/>
              <a:t>Mozhgan</a:t>
            </a:r>
            <a:r>
              <a:rPr lang="en-CA" altLang="zh-CN" dirty="0"/>
              <a:t> </a:t>
            </a:r>
            <a:r>
              <a:rPr lang="en-CA" altLang="zh-CN" dirty="0" err="1"/>
              <a:t>Sadeghianlemraski</a:t>
            </a:r>
            <a:r>
              <a:rPr lang="en-CA" altLang="zh-CN" dirty="0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52EE60-86EC-4365-9869-F08FDC69F5B5}"/>
              </a:ext>
            </a:extLst>
          </p:cNvPr>
          <p:cNvSpPr txBox="1"/>
          <p:nvPr/>
        </p:nvSpPr>
        <p:spPr>
          <a:xfrm>
            <a:off x="1175658" y="4380411"/>
            <a:ext cx="1249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Members</a:t>
            </a:r>
            <a:r>
              <a:rPr lang="en-US" altLang="zh-CN" dirty="0"/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2295824"/>
      </p:ext>
    </p:extLst>
  </p:cSld>
  <p:clrMapOvr>
    <a:masterClrMapping/>
  </p:clrMapOvr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341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等线</vt:lpstr>
      <vt:lpstr>Georgia</vt:lpstr>
      <vt:lpstr>Impact</vt:lpstr>
      <vt:lpstr>MuseoSans-100</vt:lpstr>
      <vt:lpstr>MuseoSans-100Italic</vt:lpstr>
      <vt:lpstr>MuseoSans-500</vt:lpstr>
      <vt:lpstr>Symbol</vt:lpstr>
      <vt:lpstr>Times New Roman</vt:lpstr>
      <vt:lpstr>Verdana</vt:lpstr>
      <vt:lpstr>Wingdings</vt:lpstr>
      <vt:lpstr>UofWaterloo_WhiteBkgrd</vt:lpstr>
      <vt:lpstr>回顾</vt:lpstr>
      <vt:lpstr>CS ChemDraw Drawing</vt:lpstr>
      <vt:lpstr>Graph</vt:lpstr>
      <vt:lpstr>New Conjugated Building Block IBDP For Organic Solar Cell</vt:lpstr>
      <vt:lpstr>Background for IBDP:</vt:lpstr>
      <vt:lpstr>IBDP Core Synthesis Scheme:</vt:lpstr>
      <vt:lpstr>PowerPoint Presentation</vt:lpstr>
      <vt:lpstr>PowerPoint Presentation</vt:lpstr>
      <vt:lpstr>Properties of PIBDPBT </vt:lpstr>
      <vt:lpstr>Preliminary OPV plans: Used as both donor and acceptor in OSCs  </vt:lpstr>
      <vt:lpstr>Future work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IBDP</dc:title>
  <dc:creator>xiaocheng zhou</dc:creator>
  <cp:lastModifiedBy>Mechler, Colleen</cp:lastModifiedBy>
  <cp:revision>76</cp:revision>
  <dcterms:created xsi:type="dcterms:W3CDTF">2017-09-28T15:47:04Z</dcterms:created>
  <dcterms:modified xsi:type="dcterms:W3CDTF">2018-08-08T11:36:00Z</dcterms:modified>
</cp:coreProperties>
</file>