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68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B04ABC-F49B-9D49-AD68-6D9A9059891D}">
          <p14:sldIdLst>
            <p14:sldId id="277"/>
            <p14:sldId id="268"/>
            <p14:sldId id="278"/>
            <p14:sldId id="279"/>
            <p14:sldId id="280"/>
            <p14:sldId id="281"/>
          </p14:sldIdLst>
        </p14:section>
        <p14:section name="Untitled Section" id="{35542D88-5274-4946-AED5-A136C690C6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96"/>
    <a:srgbClr val="0077C8"/>
    <a:srgbClr val="002D72"/>
    <a:srgbClr val="00A9EF"/>
    <a:srgbClr val="FFDC00"/>
    <a:srgbClr val="004C9B"/>
    <a:srgbClr val="5BC2F4"/>
    <a:srgbClr val="FFEE00"/>
    <a:srgbClr val="861734"/>
    <a:srgbClr val="44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1" autoAdjust="0"/>
    <p:restoredTop sz="97849" autoAdjust="0"/>
  </p:normalViewPr>
  <p:slideViewPr>
    <p:cSldViewPr snapToGrid="0">
      <p:cViewPr varScale="1">
        <p:scale>
          <a:sx n="73" d="100"/>
          <a:sy n="73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wnloads\Ryerson%20University\PhD%20of%20CHEM%20ENG\2018\IPR%20Conference\Pics\My%20Experiment%20Results%20Study-Both%20System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ownloads\Ryerson%20University\PhD%20of%20CHEM%20ENG\2018\IPR%20Conference\Pics\My%20Experiment%20Results%20Study-Both%20System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ownloads\Ryerson%20University\PhD%20of%20CHEM%20ENG\2018\IPR%20Conference\Pics\My%20Experiment%20Results%20Study-Both%20System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ownloads\Ryerson%20University\PhD%20of%20CHEM%20ENG\2018\IPR%20Conference\Pics\My%20Experiment%20Results%20Study-Both%20Syste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358941155995"/>
          <c:y val="4.9608168685809702E-2"/>
          <c:w val="0.79503249223441164"/>
          <c:h val="0.76519483670519373"/>
        </c:manualLayout>
      </c:layout>
      <c:scatterChart>
        <c:scatterStyle val="lineMarker"/>
        <c:varyColors val="0"/>
        <c:ser>
          <c:idx val="1"/>
          <c:order val="0"/>
          <c:tx>
            <c:v>E2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'dif Ligand effect E11bpy-E2 bpy'!$T$6:$T$11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'dif Ligand effect E11bpy-E2 bpy'!$Q$6:$Q$11</c:f>
              <c:numCache>
                <c:formatCode>General</c:formatCode>
                <c:ptCount val="6"/>
                <c:pt idx="0">
                  <c:v>0.34091000000000055</c:v>
                </c:pt>
                <c:pt idx="1">
                  <c:v>0.37652000000000041</c:v>
                </c:pt>
                <c:pt idx="2">
                  <c:v>0.54230999999999996</c:v>
                </c:pt>
                <c:pt idx="3">
                  <c:v>0.66604000000000085</c:v>
                </c:pt>
                <c:pt idx="4">
                  <c:v>0.71486000000000005</c:v>
                </c:pt>
                <c:pt idx="5">
                  <c:v>0.78200999999999998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DE-44B1-9E95-28B8FF85EE9F}"/>
            </c:ext>
          </c:extLst>
        </c:ser>
        <c:ser>
          <c:idx val="0"/>
          <c:order val="1"/>
          <c:tx>
            <c:v>E1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'dif Ligand effect E11bpy-E2 bpy'!$T$38:$T$44</c:f>
              <c:numCache>
                <c:formatCode>General</c:formatCode>
                <c:ptCount val="7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</c:numCache>
            </c:numRef>
          </c:xVal>
          <c:yVal>
            <c:numRef>
              <c:f>'dif Ligand effect E11bpy-E2 bpy'!$Q$38:$Q$44</c:f>
              <c:numCache>
                <c:formatCode>General</c:formatCode>
                <c:ptCount val="7"/>
                <c:pt idx="0">
                  <c:v>9.7913E-2</c:v>
                </c:pt>
                <c:pt idx="1">
                  <c:v>0.12051000000000002</c:v>
                </c:pt>
                <c:pt idx="2">
                  <c:v>0.16675000000000018</c:v>
                </c:pt>
                <c:pt idx="3">
                  <c:v>0.18365999999999999</c:v>
                </c:pt>
                <c:pt idx="4">
                  <c:v>0.24949000000000024</c:v>
                </c:pt>
                <c:pt idx="5">
                  <c:v>0.35416000000000025</c:v>
                </c:pt>
                <c:pt idx="6">
                  <c:v>0.34072000000000041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DE-44B1-9E95-28B8FF85E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16832"/>
        <c:axId val="60207104"/>
      </c:scatterChart>
      <c:valAx>
        <c:axId val="4021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0207104"/>
        <c:crosses val="autoZero"/>
        <c:crossBetween val="midCat"/>
      </c:valAx>
      <c:valAx>
        <c:axId val="6020710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Conversion (%)</a:t>
                </a:r>
              </a:p>
            </c:rich>
          </c:tx>
          <c:layout>
            <c:manualLayout>
              <c:xMode val="edge"/>
              <c:yMode val="edge"/>
              <c:x val="5.0839967361691503E-2"/>
              <c:y val="0.33771917804860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16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468613372480984"/>
          <c:y val="0.64657833003506071"/>
          <c:w val="7.3042679834512375E-2"/>
          <c:h val="0.15182058366698939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E2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'dif Ligand effect E11bpy-E2 bpy'!$T$6:$T$11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</c:numCache>
            </c:numRef>
          </c:xVal>
          <c:yVal>
            <c:numRef>
              <c:f>'dif Ligand effect E11bpy-E2 bpy'!$U$6:$U$11</c:f>
              <c:numCache>
                <c:formatCode>General</c:formatCode>
                <c:ptCount val="6"/>
                <c:pt idx="0">
                  <c:v>0.41690000000000033</c:v>
                </c:pt>
                <c:pt idx="1">
                  <c:v>0.47240000000000032</c:v>
                </c:pt>
                <c:pt idx="2">
                  <c:v>0.78159999999999996</c:v>
                </c:pt>
                <c:pt idx="3">
                  <c:v>1.0967</c:v>
                </c:pt>
                <c:pt idx="4">
                  <c:v>1.2547999999999988</c:v>
                </c:pt>
                <c:pt idx="5">
                  <c:v>1.523299999999999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4E-4BA6-AAC0-D0236E932C77}"/>
            </c:ext>
          </c:extLst>
        </c:ser>
        <c:ser>
          <c:idx val="0"/>
          <c:order val="1"/>
          <c:tx>
            <c:v>E1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'dif Ligand effect E11bpy-E2 bpy'!$T$38:$T$44</c:f>
              <c:numCache>
                <c:formatCode>General</c:formatCode>
                <c:ptCount val="7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</c:numCache>
            </c:numRef>
          </c:xVal>
          <c:yVal>
            <c:numRef>
              <c:f>'dif Ligand effect E11bpy-E2 bpy'!$U$38:$U$44</c:f>
              <c:numCache>
                <c:formatCode>General</c:formatCode>
                <c:ptCount val="7"/>
                <c:pt idx="0">
                  <c:v>0.10299999999999998</c:v>
                </c:pt>
                <c:pt idx="1">
                  <c:v>0.12839999999999999</c:v>
                </c:pt>
                <c:pt idx="2">
                  <c:v>0.18240000000000017</c:v>
                </c:pt>
                <c:pt idx="3">
                  <c:v>0.20290000000000014</c:v>
                </c:pt>
                <c:pt idx="4">
                  <c:v>0.28700000000000025</c:v>
                </c:pt>
                <c:pt idx="5">
                  <c:v>0.43720000000000026</c:v>
                </c:pt>
                <c:pt idx="6">
                  <c:v>0.41660000000000008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4E-4BA6-AAC0-D0236E932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00992"/>
        <c:axId val="32915456"/>
      </c:scatterChart>
      <c:valAx>
        <c:axId val="3290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915456"/>
        <c:crosses val="autoZero"/>
        <c:crossBetween val="midCat"/>
      </c:valAx>
      <c:valAx>
        <c:axId val="32915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ln ([M]o/[M])</a:t>
                </a:r>
              </a:p>
            </c:rich>
          </c:tx>
          <c:layout>
            <c:manualLayout>
              <c:xMode val="edge"/>
              <c:yMode val="edge"/>
              <c:x val="1.6817268023774586E-2"/>
              <c:y val="0.319400645583468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900992"/>
        <c:crosses val="autoZero"/>
        <c:crossBetween val="midCat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391304347826148"/>
          <c:y val="8.8635686343783673E-2"/>
          <c:w val="7.8070980257902572E-2"/>
          <c:h val="0.15483846173554375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E2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'dif Ligand effect E11bpy-E2 bpy'!$P$4:$P$11</c:f>
              <c:numCache>
                <c:formatCode>General</c:formatCode>
                <c:ptCount val="8"/>
                <c:pt idx="0">
                  <c:v>38.488</c:v>
                </c:pt>
                <c:pt idx="1">
                  <c:v>49.196000000000012</c:v>
                </c:pt>
                <c:pt idx="2">
                  <c:v>34.091000000000001</c:v>
                </c:pt>
                <c:pt idx="3">
                  <c:v>37.652000000000001</c:v>
                </c:pt>
                <c:pt idx="4">
                  <c:v>54.231000000000002</c:v>
                </c:pt>
                <c:pt idx="5">
                  <c:v>60.604000000000006</c:v>
                </c:pt>
                <c:pt idx="6">
                  <c:v>71.486000000000004</c:v>
                </c:pt>
                <c:pt idx="7">
                  <c:v>78.200999999999993</c:v>
                </c:pt>
              </c:numCache>
            </c:numRef>
          </c:xVal>
          <c:yVal>
            <c:numRef>
              <c:f>'dif Ligand effect E11bpy-E2 bpy'!$AB$4:$AB$11</c:f>
              <c:numCache>
                <c:formatCode>General</c:formatCode>
                <c:ptCount val="8"/>
                <c:pt idx="3" formatCode="#,##0">
                  <c:v>13954</c:v>
                </c:pt>
                <c:pt idx="5" formatCode="#,##0">
                  <c:v>20400</c:v>
                </c:pt>
                <c:pt idx="7" formatCode="#,##0">
                  <c:v>25216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5-4691-A975-6061D10F4160}"/>
            </c:ext>
          </c:extLst>
        </c:ser>
        <c:ser>
          <c:idx val="0"/>
          <c:order val="1"/>
          <c:tx>
            <c:v>E1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'dif Ligand effect E11bpy-E2 bpy'!$P$35:$P$44</c:f>
              <c:numCache>
                <c:formatCode>General</c:formatCode>
                <c:ptCount val="10"/>
                <c:pt idx="0">
                  <c:v>13.602</c:v>
                </c:pt>
                <c:pt idx="1">
                  <c:v>17.036999999999999</c:v>
                </c:pt>
                <c:pt idx="2">
                  <c:v>9.7294</c:v>
                </c:pt>
                <c:pt idx="3">
                  <c:v>9.7912999999999997</c:v>
                </c:pt>
                <c:pt idx="4">
                  <c:v>12.051</c:v>
                </c:pt>
                <c:pt idx="5">
                  <c:v>16.675000000000001</c:v>
                </c:pt>
                <c:pt idx="6">
                  <c:v>18.366</c:v>
                </c:pt>
                <c:pt idx="7">
                  <c:v>24.949000000000002</c:v>
                </c:pt>
                <c:pt idx="8">
                  <c:v>35.416000000000004</c:v>
                </c:pt>
                <c:pt idx="9">
                  <c:v>34.072000000000003</c:v>
                </c:pt>
              </c:numCache>
            </c:numRef>
          </c:xVal>
          <c:yVal>
            <c:numRef>
              <c:f>'dif Ligand effect E11bpy-E2 bpy'!$AB$35:$AB$44</c:f>
              <c:numCache>
                <c:formatCode>General</c:formatCode>
                <c:ptCount val="10"/>
                <c:pt idx="4" formatCode="#,##0">
                  <c:v>5719</c:v>
                </c:pt>
                <c:pt idx="7" formatCode="#,##0">
                  <c:v>6913</c:v>
                </c:pt>
                <c:pt idx="9" formatCode="#,##0">
                  <c:v>7340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5-4691-A975-6061D10F4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30432"/>
        <c:axId val="32945280"/>
      </c:scatterChart>
      <c:valAx>
        <c:axId val="3293043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Conversion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945280"/>
        <c:crosses val="autoZero"/>
        <c:crossBetween val="midCat"/>
        <c:majorUnit val="10"/>
      </c:valAx>
      <c:valAx>
        <c:axId val="32945280"/>
        <c:scaling>
          <c:orientation val="minMax"/>
          <c:max val="3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Mn (g/mol)</a:t>
                </a:r>
              </a:p>
            </c:rich>
          </c:tx>
          <c:layout>
            <c:manualLayout>
              <c:xMode val="edge"/>
              <c:yMode val="edge"/>
              <c:x val="1.9010675060731532E-2"/>
              <c:y val="0.34529385677264335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32930432"/>
        <c:crosses val="autoZero"/>
        <c:crossBetween val="midCat"/>
        <c:majorUnit val="5000"/>
      </c:valAx>
    </c:plotArea>
    <c:legend>
      <c:legendPos val="l"/>
      <c:layout>
        <c:manualLayout>
          <c:xMode val="edge"/>
          <c:yMode val="edge"/>
          <c:x val="0.21183323639100907"/>
          <c:y val="9.3882336759051208E-2"/>
          <c:w val="7.3148971841105914E-2"/>
          <c:h val="0.13977135372858718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9219495373297"/>
          <c:y val="4.3539292882507331E-2"/>
          <c:w val="0.80949387895856084"/>
          <c:h val="0.8142775976532346"/>
        </c:manualLayout>
      </c:layout>
      <c:scatterChart>
        <c:scatterStyle val="lineMarker"/>
        <c:varyColors val="0"/>
        <c:ser>
          <c:idx val="5"/>
          <c:order val="0"/>
          <c:tx>
            <c:v>E2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'dif Ligand effect E11bpy-E2 bpy'!$P$4:$P$11</c:f>
              <c:numCache>
                <c:formatCode>General</c:formatCode>
                <c:ptCount val="8"/>
                <c:pt idx="0">
                  <c:v>38.488</c:v>
                </c:pt>
                <c:pt idx="1">
                  <c:v>49.196000000000012</c:v>
                </c:pt>
                <c:pt idx="2">
                  <c:v>34.091000000000001</c:v>
                </c:pt>
                <c:pt idx="3">
                  <c:v>37.652000000000001</c:v>
                </c:pt>
                <c:pt idx="4">
                  <c:v>54.231000000000002</c:v>
                </c:pt>
                <c:pt idx="5">
                  <c:v>60.604000000000006</c:v>
                </c:pt>
                <c:pt idx="6">
                  <c:v>71.486000000000004</c:v>
                </c:pt>
                <c:pt idx="7">
                  <c:v>78.200999999999993</c:v>
                </c:pt>
              </c:numCache>
            </c:numRef>
          </c:xVal>
          <c:yVal>
            <c:numRef>
              <c:f>'dif Ligand effect E11bpy-E2 bpy'!$O$4:$O$11</c:f>
              <c:numCache>
                <c:formatCode>General</c:formatCode>
                <c:ptCount val="8"/>
                <c:pt idx="3">
                  <c:v>1.1900000000000011</c:v>
                </c:pt>
                <c:pt idx="5">
                  <c:v>1.180000000000001</c:v>
                </c:pt>
                <c:pt idx="7">
                  <c:v>1.170000000000001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E9-4BFA-A0BC-9D0C95B2F8EA}"/>
            </c:ext>
          </c:extLst>
        </c:ser>
        <c:ser>
          <c:idx val="0"/>
          <c:order val="1"/>
          <c:tx>
            <c:v>E1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'dif Ligand effect E11bpy-E2 bpy'!$P$35:$P$44</c:f>
              <c:numCache>
                <c:formatCode>General</c:formatCode>
                <c:ptCount val="10"/>
                <c:pt idx="0">
                  <c:v>13.602</c:v>
                </c:pt>
                <c:pt idx="1">
                  <c:v>17.036999999999999</c:v>
                </c:pt>
                <c:pt idx="2">
                  <c:v>9.7294</c:v>
                </c:pt>
                <c:pt idx="3">
                  <c:v>9.7912999999999997</c:v>
                </c:pt>
                <c:pt idx="4">
                  <c:v>12.051</c:v>
                </c:pt>
                <c:pt idx="5">
                  <c:v>16.675000000000001</c:v>
                </c:pt>
                <c:pt idx="6">
                  <c:v>18.366</c:v>
                </c:pt>
                <c:pt idx="7">
                  <c:v>24.949000000000002</c:v>
                </c:pt>
                <c:pt idx="8">
                  <c:v>35.416000000000004</c:v>
                </c:pt>
                <c:pt idx="9">
                  <c:v>34.072000000000003</c:v>
                </c:pt>
              </c:numCache>
            </c:numRef>
          </c:xVal>
          <c:yVal>
            <c:numRef>
              <c:f>'dif Ligand effect E11bpy-E2 bpy'!$O$35:$O$44</c:f>
              <c:numCache>
                <c:formatCode>General</c:formatCode>
                <c:ptCount val="10"/>
                <c:pt idx="4">
                  <c:v>1.1900000000000011</c:v>
                </c:pt>
                <c:pt idx="7">
                  <c:v>1.1599999999999988</c:v>
                </c:pt>
                <c:pt idx="9">
                  <c:v>1.1499999999999988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E9-4BFA-A0BC-9D0C95B2F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4544"/>
        <c:axId val="33571200"/>
      </c:scatterChart>
      <c:valAx>
        <c:axId val="3356454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Conversion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571200"/>
        <c:crosses val="autoZero"/>
        <c:crossBetween val="midCat"/>
        <c:majorUnit val="10"/>
      </c:valAx>
      <c:valAx>
        <c:axId val="33571200"/>
        <c:scaling>
          <c:orientation val="minMax"/>
          <c:max val="1.5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564544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8102189781021899"/>
          <c:y val="0.13104739848695457"/>
          <c:w val="7.8640841427668251E-2"/>
          <c:h val="0.14182677165354307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0.85424</cdr:x>
      <cdr:y>0.02924</cdr:y>
    </cdr:from>
    <cdr:to>
      <cdr:x>1</cdr:x>
      <cdr:y>0.14992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1" y="88446"/>
          <a:ext cx="682624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0.90217</cdr:x>
      <cdr:y>0.01606</cdr:y>
    </cdr:from>
    <cdr:to>
      <cdr:x>1</cdr:x>
      <cdr:y>0.1552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2874" y="47625"/>
          <a:ext cx="428625" cy="412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(B)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0.91319</cdr:x>
      <cdr:y>0.02415</cdr:y>
    </cdr:from>
    <cdr:to>
      <cdr:x>1</cdr:x>
      <cdr:y>0.15942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70374" y="79375"/>
          <a:ext cx="405945" cy="44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0.91241</cdr:x>
      <cdr:y>0.0049</cdr:y>
    </cdr:from>
    <cdr:to>
      <cdr:x>1</cdr:x>
      <cdr:y>0.19608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8749" y="15875"/>
          <a:ext cx="381000" cy="61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(B)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7D47C-56AB-D640-9B17-AAED43BB044D}" type="datetime1">
              <a:rPr lang="en-CA" smtClean="0"/>
              <a:pPr/>
              <a:t>08/08/2018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87DC-B16F-864E-8478-5A3841A8E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0886C-4F01-C94F-A2D6-4788DD63E257}" type="datetime1">
              <a:rPr lang="en-CA" smtClean="0"/>
              <a:pPr/>
              <a:t>08/08/2018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8372-CF29-40A2-B068-973AB56E999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151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11803" y="588362"/>
            <a:ext cx="7117676" cy="2988919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1803" y="3584814"/>
            <a:ext cx="7117676" cy="11514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3456450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4716" y="4237089"/>
            <a:ext cx="4947741" cy="1525083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44716" y="5859440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6275910" y="6155267"/>
            <a:ext cx="2072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321D2AE1-B685-45A1-8C17-19D6BB8C161E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28000" y="6155267"/>
            <a:ext cx="67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1497D35-93D5-5047-9160-8F9C97C9D0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35640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vertical img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397354" y="1465537"/>
            <a:ext cx="3746646" cy="539246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icon to           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7" y="1472184"/>
            <a:ext cx="4783746" cy="421263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032493" y="6155267"/>
            <a:ext cx="231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C64B3BD0-F30B-4573-BE55-881D3F207823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39463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horizontal img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04114" y="1465320"/>
            <a:ext cx="5339886" cy="422942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icon to           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8" y="1472184"/>
            <a:ext cx="3117135" cy="422256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873743" y="6155267"/>
            <a:ext cx="2474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3D0BB221-354A-484A-903F-3F013EC2DF92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1000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1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1152" y="-7340"/>
            <a:ext cx="9155151" cy="5726459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80010 w 9144000"/>
              <a:gd name="connsiteY0" fmla="*/ 800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80010 w 9144000"/>
              <a:gd name="connsiteY4" fmla="*/ 800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55151"/>
              <a:gd name="connsiteY0" fmla="*/ 0 h 6865341"/>
              <a:gd name="connsiteX1" fmla="*/ 9155151 w 9155151"/>
              <a:gd name="connsiteY1" fmla="*/ 7341 h 6865341"/>
              <a:gd name="connsiteX2" fmla="*/ 9155151 w 9155151"/>
              <a:gd name="connsiteY2" fmla="*/ 6865341 h 6865341"/>
              <a:gd name="connsiteX3" fmla="*/ 11151 w 9155151"/>
              <a:gd name="connsiteY3" fmla="*/ 6865341 h 6865341"/>
              <a:gd name="connsiteX4" fmla="*/ 0 w 9155151"/>
              <a:gd name="connsiteY4" fmla="*/ 0 h 6865341"/>
              <a:gd name="connsiteX0" fmla="*/ 0 w 9155151"/>
              <a:gd name="connsiteY0" fmla="*/ 0 h 6865341"/>
              <a:gd name="connsiteX1" fmla="*/ 9155151 w 9155151"/>
              <a:gd name="connsiteY1" fmla="*/ 7341 h 6865341"/>
              <a:gd name="connsiteX2" fmla="*/ 9155151 w 9155151"/>
              <a:gd name="connsiteY2" fmla="*/ 6865341 h 6865341"/>
              <a:gd name="connsiteX3" fmla="*/ 11151 w 9155151"/>
              <a:gd name="connsiteY3" fmla="*/ 6865341 h 6865341"/>
              <a:gd name="connsiteX4" fmla="*/ 0 w 9155151"/>
              <a:gd name="connsiteY4" fmla="*/ 0 h 68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151" h="6865341">
                <a:moveTo>
                  <a:pt x="0" y="0"/>
                </a:moveTo>
                <a:lnTo>
                  <a:pt x="9155151" y="7341"/>
                </a:lnTo>
                <a:lnTo>
                  <a:pt x="9155151" y="6865341"/>
                </a:lnTo>
                <a:lnTo>
                  <a:pt x="11151" y="68653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+mn-lt"/>
                <a:cs typeface="DIN Offc Pro"/>
              </a:defRPr>
            </a:lvl1pPr>
          </a:lstStyle>
          <a:p>
            <a:r>
              <a:rPr lang="en-US" dirty="0"/>
              <a:t>Click icon to                 place image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725577" y="6155267"/>
            <a:ext cx="2622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C16F859B-D459-498F-A8B6-46F0A2E32664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79275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2897109" y="845779"/>
            <a:ext cx="6246892" cy="6012221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r>
              <a:rPr lang="en-US" dirty="0"/>
              <a:t>Click icon to             place 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512247" cy="548888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r>
              <a:rPr lang="en-US" dirty="0"/>
              <a:t>Click icon to             place image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15600" y="5909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6021910" y="6155267"/>
            <a:ext cx="2326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7CAF51A4-9E3F-43A3-A9B5-095BCD2248C4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09180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3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5923198" cy="5627857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r>
              <a:rPr lang="en-US" dirty="0"/>
              <a:t>Click icon to             place image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921116" y="0"/>
            <a:ext cx="4222883" cy="2906899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r>
              <a:rPr lang="en-US" dirty="0"/>
              <a:t>Click icon to             place image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038093" y="3214455"/>
            <a:ext cx="5105905" cy="3643545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r>
              <a:rPr lang="en-US" dirty="0"/>
              <a:t>Click icon to             place image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BB508BD7-8B53-4CE3-A3FA-0E10F2E34F65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96261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ection slide 1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3264" y="719668"/>
            <a:ext cx="8103469" cy="5145816"/>
          </a:xfrm>
        </p:spPr>
        <p:txBody>
          <a:bodyPr wrap="square" anchor="t">
            <a:noAutofit/>
          </a:bodyPr>
          <a:lstStyle>
            <a:lvl1pPr indent="0" algn="l">
              <a:lnSpc>
                <a:spcPts val="6800"/>
              </a:lnSpc>
              <a:spcAft>
                <a:spcPts val="0"/>
              </a:spcAft>
              <a:defRPr sz="6500" b="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quote or section start</a:t>
            </a:r>
            <a:endParaRPr lang="en-CA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D7BCC4F1-CC22-409C-98A9-A75F084C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A87E2521-8D4C-43D8-8050-E9383E9BB2E8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E18C63-3011-475B-8262-12F4E424E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8262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ection slide 3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3264" y="719668"/>
            <a:ext cx="8103469" cy="5145816"/>
          </a:xfrm>
        </p:spPr>
        <p:txBody>
          <a:bodyPr wrap="square" anchor="t">
            <a:noAutofit/>
          </a:bodyPr>
          <a:lstStyle>
            <a:lvl1pPr indent="0" algn="l">
              <a:lnSpc>
                <a:spcPts val="6800"/>
              </a:lnSpc>
              <a:spcAft>
                <a:spcPts val="0"/>
              </a:spcAft>
              <a:defRPr sz="65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section start</a:t>
            </a:r>
            <a:endParaRPr lang="en-CA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3E29EF0-C0D0-4973-9147-4ED9508C1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D4AEE69C-DD59-4C49-AB9C-4AC5CAC95A94}" type="datetime4">
              <a:rPr lang="en-US" smtClean="0"/>
              <a:pPr/>
              <a:t>August 8, 2018</a:t>
            </a:fld>
            <a:r>
              <a:rPr lang="en-CA"/>
              <a:t>     |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AF7EDB-4664-4AC1-B985-01E6B30AE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8262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/Section slide 3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3264" y="719668"/>
            <a:ext cx="8103469" cy="1711475"/>
          </a:xfrm>
        </p:spPr>
        <p:txBody>
          <a:bodyPr wrap="square" anchor="t">
            <a:noAutofit/>
          </a:bodyPr>
          <a:lstStyle>
            <a:lvl1pPr indent="0" algn="l">
              <a:lnSpc>
                <a:spcPts val="6800"/>
              </a:lnSpc>
              <a:spcAft>
                <a:spcPts val="0"/>
              </a:spcAft>
              <a:defRPr sz="65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section start</a:t>
            </a:r>
            <a:endParaRPr lang="en-CA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125D806-AFBC-4C80-A00C-194EC173C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6CD0797B-E785-42B9-8E26-0DD9535302B8}" type="datetime4">
              <a:rPr lang="en-US" smtClean="0"/>
              <a:pPr/>
              <a:t>August 8, 2018</a:t>
            </a:fld>
            <a:r>
              <a:rPr lang="en-CA"/>
              <a:t>     |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8BC27F-BC0F-4324-A43D-0000BBBC4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1803" y="588362"/>
            <a:ext cx="7117676" cy="2988919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1803" y="3584814"/>
            <a:ext cx="7117676" cy="11514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5843264"/>
      </p:ext>
    </p:extLst>
  </p:cSld>
  <p:clrMapOvr>
    <a:masterClrMapping/>
  </p:clrMapOvr>
  <p:transition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ection slide 3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3264" y="719668"/>
            <a:ext cx="8103469" cy="1711475"/>
          </a:xfrm>
        </p:spPr>
        <p:txBody>
          <a:bodyPr wrap="square" anchor="t">
            <a:noAutofit/>
          </a:bodyPr>
          <a:lstStyle>
            <a:lvl1pPr indent="0" algn="l">
              <a:lnSpc>
                <a:spcPts val="6800"/>
              </a:lnSpc>
              <a:spcAft>
                <a:spcPts val="0"/>
              </a:spcAft>
              <a:defRPr sz="65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section start</a:t>
            </a:r>
            <a:endParaRPr lang="en-CA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A27DA5A-D0E8-4588-97B4-FE038403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fld id="{FBFEF9DD-5E9E-4AEE-83E3-8A85EDB2E09D}" type="datetime4">
              <a:rPr lang="en-US" smtClean="0"/>
              <a:pPr/>
              <a:t>August 8, 2018</a:t>
            </a:fld>
            <a:r>
              <a:rPr lang="en-CA"/>
              <a:t>     |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C705BC-257C-4CE1-AC22-06E6DE52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/Section slide 3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4B118B1-9773-497D-B290-116540DC3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9B6E9601-C3ED-4E51-A2DA-94B062F90893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EA02D00-1767-4CA8-8CE6-00DDE427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3264" y="404484"/>
            <a:ext cx="7866403" cy="4709383"/>
          </a:xfrm>
        </p:spPr>
        <p:txBody>
          <a:bodyPr wrap="square" anchor="t">
            <a:noAutofit/>
          </a:bodyPr>
          <a:lstStyle>
            <a:lvl1pPr indent="0" algn="l">
              <a:lnSpc>
                <a:spcPts val="5100"/>
              </a:lnSpc>
              <a:spcAft>
                <a:spcPts val="0"/>
              </a:spcAft>
              <a:defRPr sz="4800" b="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closing message</a:t>
            </a:r>
            <a:endParaRPr lang="en-CA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7E42ABD-81B0-4352-8EA2-AA1F67F76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43077" y="6155267"/>
            <a:ext cx="23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A7E99A24-F02C-4FD0-8541-33EF0C918890}" type="datetime4">
              <a:rPr lang="en-US" smtClean="0"/>
              <a:pPr/>
              <a:t>August 8, 2018</a:t>
            </a:fld>
            <a:r>
              <a:rPr lang="en-CA"/>
              <a:t>     </a:t>
            </a:r>
            <a:r>
              <a:rPr lang="en-CA" dirty="0"/>
              <a:t>|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F3BB-E405-48E8-87E3-FDCAD16E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9167" y="6155266"/>
            <a:ext cx="65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E9E0D846-2D6A-8643-B2BF-83884A82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8262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002" y="396621"/>
            <a:ext cx="3220541" cy="2981242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831" y="3589015"/>
            <a:ext cx="2146484" cy="107233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5843264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6774" y="4296434"/>
            <a:ext cx="5252541" cy="1262538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</a:t>
            </a:r>
            <a:r>
              <a:rPr lang="en-US"/>
              <a:t>document title</a:t>
            </a:r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6774" y="5769428"/>
            <a:ext cx="2146484" cy="56907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39059" y="4276751"/>
            <a:ext cx="5252541" cy="1262538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39059" y="5787823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4030" y="517551"/>
            <a:ext cx="3438255" cy="263930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4030" y="3588909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4030" y="1189089"/>
            <a:ext cx="4947741" cy="1525083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4030" y="3059137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4716" y="4237089"/>
            <a:ext cx="4947741" cy="1525083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44716" y="5859440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4716" y="4237089"/>
            <a:ext cx="4947741" cy="1525083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the document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44716" y="5859440"/>
            <a:ext cx="2146484" cy="53616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</p:spTree>
    <p:extLst/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568" y="392415"/>
            <a:ext cx="8444818" cy="1069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568" y="1472184"/>
            <a:ext cx="8444818" cy="421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736167" y="6155267"/>
            <a:ext cx="2400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</a:defRPr>
            </a:lvl1pPr>
          </a:lstStyle>
          <a:p>
            <a:fld id="{C767B4DC-1D97-4108-8537-8CF37A3E3692}" type="datetime4">
              <a:rPr lang="en-US" smtClean="0"/>
              <a:pPr/>
              <a:t>August 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28000" y="6155267"/>
            <a:ext cx="67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1497D35-93D5-5047-9160-8F9C97C9D0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4" r:id="rId4"/>
    <p:sldLayoutId id="2147483666" r:id="rId5"/>
    <p:sldLayoutId id="2147483667" r:id="rId6"/>
    <p:sldLayoutId id="2147483669" r:id="rId7"/>
    <p:sldLayoutId id="2147483671" r:id="rId8"/>
    <p:sldLayoutId id="2147483673" r:id="rId9"/>
    <p:sldLayoutId id="2147483674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76" r:id="rId19"/>
    <p:sldLayoutId id="2147483678" r:id="rId20"/>
    <p:sldLayoutId id="2147483680" r:id="rId21"/>
    <p:sldLayoutId id="2147483661" r:id="rId22"/>
    <p:sldLayoutId id="2147483662" r:id="rId23"/>
  </p:sldLayoutIdLst>
  <p:transition>
    <p:checker/>
  </p:transition>
  <p:hf hdr="0" ftr="0"/>
  <p:txStyles>
    <p:titleStyle>
      <a:lvl1pPr indent="-347472" algn="l" defTabSz="914400" rtl="0" eaLnBrk="1" latinLnBrk="0" hangingPunct="1">
        <a:lnSpc>
          <a:spcPts val="2660"/>
        </a:lnSpc>
        <a:spcBef>
          <a:spcPct val="0"/>
        </a:spcBef>
        <a:buNone/>
        <a:defRPr sz="2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400" algn="l" defTabSz="914400" rtl="0" eaLnBrk="1" latinLnBrk="0" hangingPunct="1">
        <a:spcBef>
          <a:spcPts val="672"/>
        </a:spcBef>
        <a:buClr>
          <a:schemeClr val="tx1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100000"/>
        </a:lnSpc>
        <a:spcBef>
          <a:spcPts val="576"/>
        </a:spcBef>
        <a:buClr>
          <a:schemeClr val="tx1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400" algn="l" defTabSz="914400" rtl="0" eaLnBrk="1" latinLnBrk="0" hangingPunct="1">
        <a:lnSpc>
          <a:spcPct val="100000"/>
        </a:lnSpc>
        <a:spcBef>
          <a:spcPts val="480"/>
        </a:spcBef>
        <a:buClr>
          <a:schemeClr val="tx1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ts val="2100"/>
        </a:lnSpc>
        <a:spcBef>
          <a:spcPts val="0"/>
        </a:spcBef>
        <a:buClr>
          <a:srgbClr val="3CA9E0"/>
        </a:buClr>
        <a:buFont typeface="Arial" pitchFamily="34" charset="0"/>
        <a:buChar char="•"/>
        <a:defRPr sz="15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4" y="109178"/>
            <a:ext cx="4271749" cy="2988865"/>
          </a:xfrm>
        </p:spPr>
        <p:txBody>
          <a:bodyPr/>
          <a:lstStyle/>
          <a:p>
            <a:r>
              <a:rPr lang="en-CA" sz="1800" dirty="0" smtClean="0"/>
              <a:t>IMPROVING MMA MONOMER CONVERSION VIA AGET ATRP USING TWO-STEP METHOD IN EMULSION SYSTEM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28" y="3643937"/>
            <a:ext cx="3821371" cy="1181171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65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Presenter: Mohammed Awad</a:t>
            </a:r>
          </a:p>
          <a:p>
            <a:pPr algn="just">
              <a:lnSpc>
                <a:spcPct val="107000"/>
              </a:lnSpc>
              <a:spcAft>
                <a:spcPts val="65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Supervisors: Dr. Ramdhane Dhib and Dr. Thomas Duever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726921"/>
            <a:ext cx="395785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 Black" pitchFamily="34" charset="0"/>
              </a:rPr>
              <a:t>40 IPR </a:t>
            </a:r>
            <a:r>
              <a:rPr lang="en-CA" sz="1600" b="1" dirty="0">
                <a:latin typeface="Arial Black" pitchFamily="34" charset="0"/>
              </a:rPr>
              <a:t>Symposium</a:t>
            </a:r>
          </a:p>
          <a:p>
            <a:r>
              <a:rPr lang="en-CA" sz="1600" b="1" dirty="0" smtClean="0">
                <a:latin typeface="Arial Black" pitchFamily="34" charset="0"/>
              </a:rPr>
              <a:t>May 9, 2018</a:t>
            </a:r>
            <a:endParaRPr lang="en-CA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 Black" pitchFamily="34" charset="0"/>
              </a:rPr>
              <a:t>Introduction</a:t>
            </a:r>
          </a:p>
          <a:p>
            <a:endParaRPr lang="en-US" sz="1800" dirty="0" smtClean="0">
              <a:latin typeface="Arial Black" pitchFamily="34" charset="0"/>
            </a:endParaRPr>
          </a:p>
          <a:p>
            <a:r>
              <a:rPr lang="en-US" sz="1800" dirty="0" smtClean="0">
                <a:latin typeface="Arial Black" pitchFamily="34" charset="0"/>
              </a:rPr>
              <a:t>Experimental Procedure</a:t>
            </a:r>
          </a:p>
          <a:p>
            <a:endParaRPr lang="en-US" sz="1800" dirty="0" smtClean="0">
              <a:latin typeface="Arial Black" pitchFamily="34" charset="0"/>
            </a:endParaRPr>
          </a:p>
          <a:p>
            <a:r>
              <a:rPr lang="en-US" sz="1800" dirty="0" smtClean="0">
                <a:latin typeface="Arial Black" pitchFamily="34" charset="0"/>
              </a:rPr>
              <a:t>Results</a:t>
            </a:r>
          </a:p>
          <a:p>
            <a:endParaRPr lang="en-US" sz="1800" dirty="0" smtClean="0">
              <a:latin typeface="Arial Black" pitchFamily="34" charset="0"/>
            </a:endParaRPr>
          </a:p>
          <a:p>
            <a:r>
              <a:rPr lang="en-US" sz="1800" dirty="0" smtClean="0">
                <a:latin typeface="Arial Black" pitchFamily="34" charset="0"/>
              </a:rPr>
              <a:t>Next Steps</a:t>
            </a:r>
          </a:p>
          <a:p>
            <a:endParaRPr lang="en-US" sz="1800" dirty="0" smtClean="0">
              <a:latin typeface="Arial Black" pitchFamily="34" charset="0"/>
            </a:endParaRPr>
          </a:p>
          <a:p>
            <a:r>
              <a:rPr lang="en-US" sz="1800" dirty="0" smtClean="0">
                <a:latin typeface="Arial Black" pitchFamily="34" charset="0"/>
              </a:rPr>
              <a:t>Acknowledgement</a:t>
            </a:r>
          </a:p>
          <a:p>
            <a:endParaRPr lang="en-US" sz="1800" dirty="0" smtClean="0">
              <a:latin typeface="Arial Black" pitchFamily="34" charset="0"/>
            </a:endParaRPr>
          </a:p>
          <a:p>
            <a:endParaRPr lang="en-US" sz="1800" dirty="0" smtClean="0">
              <a:latin typeface="Arial Black" pitchFamily="34" charset="0"/>
            </a:endParaRPr>
          </a:p>
          <a:p>
            <a:endParaRPr lang="en-US" sz="1800" dirty="0">
              <a:latin typeface="Arial Black" pitchFamily="34" charset="0"/>
            </a:endParaRPr>
          </a:p>
        </p:txBody>
      </p:sp>
      <p:pic>
        <p:nvPicPr>
          <p:cNvPr id="1026" name="Picture 2" descr="C:\Users\User\Downloads\Ryerson University\PhD of CHEM ENG\2018\IPR Conference\Pics\Slide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Ryerson University\PhD of CHEM ENG\2018\IPR Conference\Pics\Slide 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3252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5659" y="1386357"/>
            <a:ext cx="851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Table 1</a:t>
            </a: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Experimental conditions of emulsion AGET ATRP of MMA @ T=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50</a:t>
            </a:r>
            <a:r>
              <a:rPr kumimoji="0" lang="en-C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CA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C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MMA-I = 14.04 (g), and MMA-II = 42.12 (g). Mixing speed = 250 rpm.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18787" y="2097204"/>
          <a:ext cx="5181261" cy="888365"/>
        </p:xfrm>
        <a:graphic>
          <a:graphicData uri="http://schemas.openxmlformats.org/drawingml/2006/table">
            <a:tbl>
              <a:tblPr/>
              <a:tblGrid>
                <a:gridCol w="6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Times New Roman"/>
                          <a:ea typeface="Times New Roman"/>
                          <a:cs typeface="Arial"/>
                        </a:rPr>
                        <a:t>EBiB</a:t>
                      </a:r>
                      <a:r>
                        <a:rPr lang="en-CA" sz="1100" dirty="0">
                          <a:latin typeface="Times New Roman"/>
                          <a:ea typeface="Times New Roman"/>
                          <a:cs typeface="Arial"/>
                        </a:rPr>
                        <a:t> (g)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Times New Roman"/>
                          <a:ea typeface="Times New Roman"/>
                          <a:cs typeface="Arial"/>
                        </a:rPr>
                        <a:t>Brij</a:t>
                      </a:r>
                      <a:r>
                        <a:rPr lang="en-CA" sz="1100" dirty="0">
                          <a:latin typeface="Times New Roman"/>
                          <a:ea typeface="Times New Roman"/>
                          <a:cs typeface="Arial"/>
                        </a:rPr>
                        <a:t> 98 (g)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Times New Roman"/>
                          <a:ea typeface="Times New Roman"/>
                          <a:cs typeface="Arial"/>
                        </a:rPr>
                        <a:t>dNbpy</a:t>
                      </a:r>
                      <a:r>
                        <a:rPr lang="en-CA" sz="1100" dirty="0">
                          <a:latin typeface="Times New Roman"/>
                          <a:ea typeface="Times New Roman"/>
                          <a:cs typeface="Arial"/>
                        </a:rPr>
                        <a:t> (g)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Times New Roman"/>
                          <a:ea typeface="Times New Roman"/>
                          <a:cs typeface="Arial"/>
                        </a:rPr>
                        <a:t>Ascorbic acid (g)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Times New Roman"/>
                          <a:ea typeface="Times New Roman"/>
                          <a:cs typeface="Arial"/>
                        </a:rPr>
                        <a:t>CuBr</a:t>
                      </a:r>
                      <a:r>
                        <a:rPr lang="en-CA" sz="1100" baseline="-25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CA" sz="1100">
                          <a:latin typeface="Times New Roman"/>
                          <a:ea typeface="Times New Roman"/>
                          <a:cs typeface="Arial"/>
                        </a:rPr>
                        <a:t> (g)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latin typeface="Times New Roman"/>
                          <a:ea typeface="Times New Roman"/>
                          <a:cs typeface="Arial"/>
                        </a:rPr>
                        <a:t>N2 Purging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0.4981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15.0000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0.3065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0.0600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0.0837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10 times for whole emulsion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Calibri"/>
                          <a:cs typeface="Arial"/>
                        </a:rPr>
                        <a:t>0.6140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latin typeface="Calibri"/>
                          <a:ea typeface="Calibri"/>
                          <a:cs typeface="Arial"/>
                        </a:rPr>
                        <a:t>22.3820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Calibri"/>
                          <a:cs typeface="Arial"/>
                        </a:rPr>
                        <a:t>0.2920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Calibri"/>
                          <a:cs typeface="Arial"/>
                        </a:rPr>
                        <a:t>0.1420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Calibri"/>
                          <a:cs typeface="Arial"/>
                        </a:rPr>
                        <a:t>0.0800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6 times for whole emulsion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9307" y="3392438"/>
            <a:ext cx="81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u="sng" dirty="0" smtClean="0">
                <a:latin typeface="+mj-lt"/>
              </a:rPr>
              <a:t>Table 2</a:t>
            </a:r>
            <a:r>
              <a:rPr lang="en-CA" sz="1400" b="1" dirty="0" smtClean="0">
                <a:latin typeface="+mj-lt"/>
              </a:rPr>
              <a:t>:</a:t>
            </a:r>
            <a:r>
              <a:rPr lang="en-CA" sz="1400" dirty="0" smtClean="0">
                <a:latin typeface="+mj-lt"/>
              </a:rPr>
              <a:t> Experimental results of emulsion AGET ATRP of MMA 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40100" y="3880740"/>
          <a:ext cx="4965667" cy="1280160"/>
        </p:xfrm>
        <a:graphic>
          <a:graphicData uri="http://schemas.openxmlformats.org/drawingml/2006/table">
            <a:tbl>
              <a:tblPr/>
              <a:tblGrid>
                <a:gridCol w="71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Exp.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T (h)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Conv (%)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Mn (g/mol)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Calibri"/>
                          <a:cs typeface="Arial"/>
                        </a:rPr>
                        <a:t>Ð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E1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12.1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5,719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24.9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6,913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1.16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34.1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7,340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1.15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E2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37.6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13,954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60.6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20,400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78.2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libri"/>
                          <a:ea typeface="Times New Roman"/>
                          <a:cs typeface="Times New Roman"/>
                        </a:rPr>
                        <a:t>25,216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latin typeface="Calibri"/>
                          <a:ea typeface="Times New Roman"/>
                          <a:cs typeface="Times New Roman"/>
                        </a:rPr>
                        <a:t>1.17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783541" y="2285999"/>
            <a:ext cx="38996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6576" y="2272552"/>
            <a:ext cx="38996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72953" y="2286000"/>
            <a:ext cx="38996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64423" y="2272553"/>
            <a:ext cx="38996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30506" y="2286000"/>
            <a:ext cx="3899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0458" y="2286000"/>
            <a:ext cx="389965" cy="0"/>
          </a:xfrm>
          <a:prstGeom prst="line">
            <a:avLst/>
          </a:prstGeom>
          <a:ln>
            <a:solidFill>
              <a:srgbClr val="FCA29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6960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1194" y="5229802"/>
            <a:ext cx="85162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latin typeface="+mj-lt"/>
              </a:rPr>
              <a:t>Figure 1: (A) </a:t>
            </a:r>
            <a:r>
              <a:rPr lang="en-US" sz="1000" dirty="0" smtClean="0">
                <a:latin typeface="+mj-lt"/>
              </a:rPr>
              <a:t>Methyl </a:t>
            </a:r>
            <a:r>
              <a:rPr lang="en-US" sz="1000" dirty="0" err="1" smtClean="0">
                <a:latin typeface="+mj-lt"/>
              </a:rPr>
              <a:t>methacrylate</a:t>
            </a:r>
            <a:r>
              <a:rPr lang="en-US" sz="1000" dirty="0" smtClean="0">
                <a:latin typeface="+mj-lt"/>
              </a:rPr>
              <a:t> (MMA) conversion versus time in emulsion polymerization in experiments E1 and E2 (B) Variations of </a:t>
            </a:r>
            <a:r>
              <a:rPr lang="en-US" sz="1000" dirty="0" err="1" smtClean="0">
                <a:latin typeface="+mj-lt"/>
              </a:rPr>
              <a:t>ln</a:t>
            </a:r>
            <a:r>
              <a:rPr lang="en-US" sz="1000" dirty="0" smtClean="0">
                <a:latin typeface="+mj-lt"/>
              </a:rPr>
              <a:t>([M]o/[M]) with reaction time in experiments E1 and E2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-177420" y="1392072"/>
          <a:ext cx="4860546" cy="37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408227" y="1460310"/>
          <a:ext cx="4735773" cy="354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4696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1194" y="5229802"/>
            <a:ext cx="85162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latin typeface="+mj-lt"/>
              </a:rPr>
              <a:t>Figure 2: (A) </a:t>
            </a:r>
            <a:r>
              <a:rPr lang="en-US" sz="1000" dirty="0" smtClean="0"/>
              <a:t>Variations of experimental number-average molar mass versus methyl </a:t>
            </a:r>
            <a:r>
              <a:rPr lang="en-US" sz="1000" dirty="0" err="1" smtClean="0"/>
              <a:t>methacrylate</a:t>
            </a:r>
            <a:r>
              <a:rPr lang="en-US" sz="1000" dirty="0" smtClean="0"/>
              <a:t> (MMA) conversions </a:t>
            </a:r>
            <a:r>
              <a:rPr lang="en-US" sz="1000" dirty="0" smtClean="0">
                <a:latin typeface="+mj-lt"/>
              </a:rPr>
              <a:t>(B) </a:t>
            </a:r>
            <a:r>
              <a:rPr lang="en-US" sz="1000" dirty="0" smtClean="0"/>
              <a:t>Variations of </a:t>
            </a:r>
            <a:r>
              <a:rPr lang="en-US" sz="1000" dirty="0" err="1" smtClean="0"/>
              <a:t>polydispersity</a:t>
            </a:r>
            <a:r>
              <a:rPr lang="en-US" sz="1000" dirty="0" smtClean="0"/>
              <a:t> index (Ð) versus methyl </a:t>
            </a:r>
            <a:r>
              <a:rPr lang="en-US" sz="1000" dirty="0" err="1" smtClean="0"/>
              <a:t>methacrylate</a:t>
            </a:r>
            <a:r>
              <a:rPr lang="en-US" sz="1000" dirty="0" smtClean="0"/>
              <a:t> (MMA) conversions </a:t>
            </a:r>
            <a:r>
              <a:rPr lang="en-US" sz="1000" dirty="0" smtClean="0">
                <a:latin typeface="+mj-lt"/>
              </a:rPr>
              <a:t> in experiments E1 and E2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0" y="1201003"/>
          <a:ext cx="4585648" cy="39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485232" y="1173707"/>
          <a:ext cx="4658767" cy="39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4696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466" y="1237129"/>
            <a:ext cx="58784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</a:t>
            </a:r>
            <a:r>
              <a:rPr lang="en-US" sz="1400" dirty="0" smtClean="0">
                <a:latin typeface="+mj-lt"/>
              </a:rPr>
              <a:t>Effects of surfactant, water amount, and mixing speed will be studied.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en-US" sz="1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j-lt"/>
              </a:rPr>
              <a:t>  A model will be developed and </a:t>
            </a:r>
            <a:r>
              <a:rPr lang="en-US" sz="1400" dirty="0" err="1" smtClean="0">
                <a:latin typeface="+mj-lt"/>
              </a:rPr>
              <a:t>kp</a:t>
            </a:r>
            <a:r>
              <a:rPr lang="en-US" sz="1400" dirty="0" smtClean="0">
                <a:latin typeface="+mj-lt"/>
              </a:rPr>
              <a:t> of this system will be estimated.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050" name="Picture 2" descr="C:\Users\User\Downloads\Ryerson University\PhD of CHEM ENG\2018\IPR Conference\Pics\Slide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ownloads\Ryerson University\PhD of CHEM ENG\2018\IPR Conference\Pics\Slide 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46960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yersonUniversity_MasterTemplate v1">
  <a:themeElements>
    <a:clrScheme name="Ryerson University">
      <a:dk1>
        <a:srgbClr val="000000"/>
      </a:dk1>
      <a:lt1>
        <a:srgbClr val="FFFFFF"/>
      </a:lt1>
      <a:dk2>
        <a:srgbClr val="004C9B"/>
      </a:dk2>
      <a:lt2>
        <a:srgbClr val="FFDC00"/>
      </a:lt2>
      <a:accent1>
        <a:srgbClr val="011E5E"/>
      </a:accent1>
      <a:accent2>
        <a:srgbClr val="1297EB"/>
      </a:accent2>
      <a:accent3>
        <a:srgbClr val="4CB4F1"/>
      </a:accent3>
      <a:accent4>
        <a:srgbClr val="FD9208"/>
      </a:accent4>
      <a:accent5>
        <a:srgbClr val="FEBC0D"/>
      </a:accent5>
      <a:accent6>
        <a:srgbClr val="FFEE0A"/>
      </a:accent6>
      <a:hlink>
        <a:srgbClr val="878787"/>
      </a:hlink>
      <a:folHlink>
        <a:srgbClr val="D0D0D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 Powerpoint Template STANDARD-2" id="{E4CFBEC6-3E8E-5945-8736-99F9812C87AC}" vid="{CE6ADFF2-644B-6C4B-B06A-D679022860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Powerpoint Template STANDARD-Brand2.0</Template>
  <TotalTime>0</TotalTime>
  <Words>328</Words>
  <Application>Microsoft Office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DIN Offc Pro</vt:lpstr>
      <vt:lpstr>Times New Roman</vt:lpstr>
      <vt:lpstr>Wingdings</vt:lpstr>
      <vt:lpstr>RyersonUniversity_MasterTemplate v1</vt:lpstr>
      <vt:lpstr>IMPROVING MMA MONOMER CONVERSION VIA AGET ATRP USING TWO-STEP METHOD IN EMULSION SYSTEM </vt:lpstr>
      <vt:lpstr>Overview</vt:lpstr>
      <vt:lpstr>Results</vt:lpstr>
      <vt:lpstr>Results</vt:lpstr>
      <vt:lpstr>Results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2017-11-20T16:23:43Z</dcterms:created>
  <dcterms:modified xsi:type="dcterms:W3CDTF">2018-08-08T11:35:14Z</dcterms:modified>
</cp:coreProperties>
</file>