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40" r:id="rId3"/>
    <p:sldId id="257" r:id="rId4"/>
    <p:sldId id="338" r:id="rId5"/>
    <p:sldId id="258" r:id="rId6"/>
    <p:sldId id="264" r:id="rId7"/>
    <p:sldId id="265" r:id="rId8"/>
    <p:sldId id="326" r:id="rId9"/>
    <p:sldId id="260" r:id="rId10"/>
    <p:sldId id="263" r:id="rId11"/>
    <p:sldId id="328" r:id="rId12"/>
    <p:sldId id="269" r:id="rId13"/>
    <p:sldId id="330" r:id="rId14"/>
    <p:sldId id="331" r:id="rId15"/>
    <p:sldId id="334" r:id="rId16"/>
    <p:sldId id="332" r:id="rId17"/>
    <p:sldId id="333" r:id="rId18"/>
    <p:sldId id="259" r:id="rId19"/>
    <p:sldId id="337" r:id="rId20"/>
    <p:sldId id="335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74" y="54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5D74-536B-4F85-914D-35D9C3C4EC1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B4A5-1684-44CD-9B40-C5BB8626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Hydrophobic hydration involves the minimization of the free energies of water molecules near nonpolar surfaces.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B4A5-1684-44CD-9B40-C5BB862695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6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B4A5-1684-44CD-9B40-C5BB862695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FA35F-0253-4345-8E16-AB54F2D4C5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close proximity of the adjacent Fp head groups on the surface of colloids results in two oxidation potentials separated by a redox coupling (Δ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because the oxidation of the iron element next to the oxidized one requires a higher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B4A5-1684-44CD-9B40-C5BB862695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Stern-Volmer plot for the fluorescence quenching of calcein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B4A5-1684-44CD-9B40-C5BB862695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B4A5-1684-44CD-9B40-C5BB862695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A824-15CA-4FB1-85A4-29E416399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B3FBB-6C74-485B-81E3-50F4748FB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CC357-A4F4-4C6D-A47C-E5AFD252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372FE-02A9-43C7-BB17-BFCE046F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C935A-E1B0-4845-A1F8-1A7A0DA8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B5AA-D5FC-4D46-A193-BCC5E91C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8C539-7B6B-4F2C-A9C7-64D6CC132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3566-BFDC-44F6-841D-B428F3D6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7BAFC-7A72-44ED-A9D5-82A505C5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C86B6-B295-4EDF-ACA6-19634DAB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944B0-EDD5-46A3-B5A2-F5DD3915E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0F5C6-268E-4F45-8D26-5464A462B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1A3D1-CFC3-46A5-AC98-EE791463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149C-3CA0-48FB-A1E0-BF45CCF0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781C6-9D38-4409-B25C-91BF2847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72" y="5409303"/>
            <a:ext cx="5138650" cy="1567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9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72" y="5409303"/>
            <a:ext cx="5138650" cy="15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45" y="5223061"/>
            <a:ext cx="5376672" cy="1639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3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45" y="5223061"/>
            <a:ext cx="5376672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5" y="1783162"/>
            <a:ext cx="7310127" cy="1223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521" y="6335309"/>
            <a:ext cx="4525878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64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2B34-EBDE-4DA3-AE34-DE9C7B9F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F0EA4-3A92-4AB4-A2C6-2FF40DA6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B8AD-BCE2-4270-B181-55D8C042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4832D-01A4-41E8-AB27-B9275924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1328-22F4-4B6A-8E2D-BDC76737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04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4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6AA3-37AE-4E0B-963F-8A8B8AC3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34E12-99DC-425E-9218-688F92C0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F6B4-E915-44E3-A5C5-208C051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54E5-A024-44A8-883C-90BE759C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3A92A-6152-48FA-8933-1130AA18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83" y="2754327"/>
            <a:ext cx="7310127" cy="1223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35309"/>
            <a:ext cx="48291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1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8/8/2018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33425" y="6335309"/>
            <a:ext cx="47529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66" y="2800491"/>
            <a:ext cx="7311214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79B3-322C-4534-9696-DD0CE40A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2F39F-BC77-41EA-BB77-6281E0EC6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B773B-5E3B-499C-A164-1BCE78663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0E1BF-807F-452D-8051-CFE14EB4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574DE-D315-4065-AFC1-3DF62169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9DB4C-2A84-4FFD-8CF6-7D8725C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769E-F19D-4C47-9A07-60F43B1A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156C-81CF-41BE-ADD6-986A2227B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711E5-588B-4093-B97F-F49E331C6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19C54-9177-47BB-AD94-E7F098D73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6300-6605-4F0A-8F71-44940296B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33E3B-0F9E-4E17-9798-A700C2AA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698569-E8BE-4BAF-A331-A650BE4B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9E879-10A1-43E1-B448-84005EEA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011C-328E-4B63-95C9-B18CABB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70DCB-5FDD-42DE-AABF-012F1AEB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889F2-AACF-43DB-822E-900E12A4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18838-EBF7-4A0D-94B1-E04B0197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F6EFF-BE24-4718-9962-094CF63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92681-D36E-4BBB-BC08-0C6FD262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4A778-DE5A-4EB0-9818-6CDF7783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AF39-6FC6-4D27-B135-E13A2AA2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278F1-3A2D-4C3A-AAF6-270F19401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86604-5A29-48F4-9FDA-1CE0B2EA6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F056E-D36F-436E-B9E9-4B46D726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6EB7E-23CC-4EEA-BC58-E47817E7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8AD4D-9DF7-4632-BD8E-B85D25B6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6598-2562-4AA4-B44F-F7881221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D2182-0691-4175-AAAC-8816AABCE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92C11-4FCA-483E-812E-BBA22C01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D4A01-CFE5-40B3-B999-A0F242D2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02070-DDC5-47C2-971C-09D0EACB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AEA87-3996-42C3-B8F0-2E521FA1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6D48E-BB4C-4A7D-8A88-0E5AAA31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2AF-0F30-4D60-9E8A-41159AAD4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6E27-A55A-4260-B552-C7069CD33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6AFBE-A07B-41A4-8C75-61CD514B4A4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41F04-C090-4A09-9AE6-C25FF6C9F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FD3F-AF88-462A-9FC2-B3629E3AC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2C4E-6D8D-4F8F-ACA5-FB115672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8/8/2018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06" y="5830801"/>
            <a:ext cx="3848012" cy="117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65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jpe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4.w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9.t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tif"/><Relationship Id="rId5" Type="http://schemas.openxmlformats.org/officeDocument/2006/relationships/image" Target="../media/image17.jp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t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tiff"/><Relationship Id="rId11" Type="http://schemas.openxmlformats.org/officeDocument/2006/relationships/image" Target="../media/image26.jpeg"/><Relationship Id="rId5" Type="http://schemas.openxmlformats.org/officeDocument/2006/relationships/image" Target="../media/image21.wmf"/><Relationship Id="rId10" Type="http://schemas.microsoft.com/office/2007/relationships/hdphoto" Target="../media/hdphoto2.wdp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719" y="1668132"/>
            <a:ext cx="8692199" cy="1474115"/>
          </a:xfrm>
        </p:spPr>
        <p:txBody>
          <a:bodyPr/>
          <a:lstStyle/>
          <a:p>
            <a:r>
              <a:rPr lang="en-US" dirty="0"/>
              <a:t>Hierarchical Self-Assembly Induced by Dilution-Enhanced Hydrophobic Hydration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Presented by: Dapeng Liu</a:t>
            </a:r>
          </a:p>
          <a:p>
            <a:r>
              <a:rPr lang="en-CA" dirty="0"/>
              <a:t>Supervisor: Xiaosong Wang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46208" y="3357563"/>
            <a:ext cx="1182916" cy="3779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4D485-9E4C-422A-874A-A7B0EA07F166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605481-85DC-4B8E-966A-D7CEE7666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55996"/>
              </p:ext>
            </p:extLst>
          </p:nvPr>
        </p:nvGraphicFramePr>
        <p:xfrm>
          <a:off x="0" y="1348404"/>
          <a:ext cx="5801710" cy="453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348404"/>
                        <a:ext cx="5801710" cy="453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8166AA6-5B38-4CB8-8252-6994950D0965}"/>
              </a:ext>
            </a:extLst>
          </p:cNvPr>
          <p:cNvSpPr/>
          <p:nvPr/>
        </p:nvSpPr>
        <p:spPr>
          <a:xfrm>
            <a:off x="106497" y="110169"/>
            <a:ext cx="1224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Dilution-induced zeta potential change of Fp(CH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 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F03618-31F8-463F-A158-B487612D1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529">
            <a:off x="11419595" y="2085953"/>
            <a:ext cx="942147" cy="114155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B93C630-DF6C-4B31-9A68-324C665D7A03}"/>
              </a:ext>
            </a:extLst>
          </p:cNvPr>
          <p:cNvSpPr>
            <a:spLocks noChangeAspect="1"/>
          </p:cNvSpPr>
          <p:nvPr/>
        </p:nvSpPr>
        <p:spPr>
          <a:xfrm>
            <a:off x="9821862" y="2097274"/>
            <a:ext cx="1168771" cy="110350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C8E3DF-DF8C-4339-AFCD-C6E49FE9BF52}"/>
              </a:ext>
            </a:extLst>
          </p:cNvPr>
          <p:cNvSpPr/>
          <p:nvPr/>
        </p:nvSpPr>
        <p:spPr>
          <a:xfrm rot="16200000">
            <a:off x="10780781" y="2533991"/>
            <a:ext cx="349321" cy="205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E15A8A-A328-4E1C-89FE-2FE2016C9CAB}"/>
              </a:ext>
            </a:extLst>
          </p:cNvPr>
          <p:cNvCxnSpPr/>
          <p:nvPr/>
        </p:nvCxnSpPr>
        <p:spPr>
          <a:xfrm flipH="1" flipV="1">
            <a:off x="11149693" y="2720208"/>
            <a:ext cx="324088" cy="7510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FC803C-A10B-4180-9080-5CAD1E18A3FC}"/>
              </a:ext>
            </a:extLst>
          </p:cNvPr>
          <p:cNvGrpSpPr>
            <a:grpSpLocks noChangeAspect="1"/>
          </p:cNvGrpSpPr>
          <p:nvPr/>
        </p:nvGrpSpPr>
        <p:grpSpPr>
          <a:xfrm rot="20344882">
            <a:off x="5829613" y="2196331"/>
            <a:ext cx="860318" cy="126932"/>
            <a:chOff x="3005100" y="1969420"/>
            <a:chExt cx="1329373" cy="19613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7738A35-159E-4E0B-989B-8C42E2FADDFE}"/>
                </a:ext>
              </a:extLst>
            </p:cNvPr>
            <p:cNvSpPr/>
            <p:nvPr/>
          </p:nvSpPr>
          <p:spPr>
            <a:xfrm rot="16200000">
              <a:off x="3150756" y="1833783"/>
              <a:ext cx="186117" cy="4774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0E972F-B167-43A8-9A5D-995516E7E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>
              <a:off x="3448519" y="1969420"/>
              <a:ext cx="885954" cy="144819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458A55-0ABF-4E07-9F7D-73AF8E9B178E}"/>
              </a:ext>
            </a:extLst>
          </p:cNvPr>
          <p:cNvCxnSpPr/>
          <p:nvPr/>
        </p:nvCxnSpPr>
        <p:spPr>
          <a:xfrm flipV="1">
            <a:off x="7012445" y="2589007"/>
            <a:ext cx="2342508" cy="159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26277BA-26C3-4E87-9944-8A238BC69ABA}"/>
              </a:ext>
            </a:extLst>
          </p:cNvPr>
          <p:cNvSpPr txBox="1"/>
          <p:nvPr/>
        </p:nvSpPr>
        <p:spPr>
          <a:xfrm>
            <a:off x="6986822" y="2191900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Self-assembly in water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564D28-548C-4C13-8EC4-A15C0986A580}"/>
              </a:ext>
            </a:extLst>
          </p:cNvPr>
          <p:cNvCxnSpPr/>
          <p:nvPr/>
        </p:nvCxnSpPr>
        <p:spPr>
          <a:xfrm flipH="1">
            <a:off x="11157154" y="2463543"/>
            <a:ext cx="292351" cy="99859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A78E30-D74A-4F6C-85DB-61E569E7FC15}"/>
              </a:ext>
            </a:extLst>
          </p:cNvPr>
          <p:cNvSpPr txBox="1"/>
          <p:nvPr/>
        </p:nvSpPr>
        <p:spPr>
          <a:xfrm>
            <a:off x="5064278" y="3335636"/>
            <a:ext cx="2356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FpC</a:t>
            </a:r>
            <a:r>
              <a:rPr lang="en-CA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Azobenzene</a:t>
            </a:r>
            <a:r>
              <a:rPr lang="en-CA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3BEB9C-0CCF-4683-97AB-3C757CB4A59A}"/>
              </a:ext>
            </a:extLst>
          </p:cNvPr>
          <p:cNvSpPr txBox="1"/>
          <p:nvPr/>
        </p:nvSpPr>
        <p:spPr>
          <a:xfrm>
            <a:off x="7093682" y="2651147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Hydration of Fp head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6B5BA3-5532-4613-9222-499000ACA418}"/>
              </a:ext>
            </a:extLst>
          </p:cNvPr>
          <p:cNvSpPr txBox="1"/>
          <p:nvPr/>
        </p:nvSpPr>
        <p:spPr>
          <a:xfrm>
            <a:off x="9960541" y="3317638"/>
            <a:ext cx="127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MCsome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F25ACC-4EE7-424C-8B31-D33F0A883F82}"/>
              </a:ext>
            </a:extLst>
          </p:cNvPr>
          <p:cNvGrpSpPr>
            <a:grpSpLocks noChangeAspect="1"/>
          </p:cNvGrpSpPr>
          <p:nvPr/>
        </p:nvGrpSpPr>
        <p:grpSpPr>
          <a:xfrm rot="12309061">
            <a:off x="5092552" y="2481735"/>
            <a:ext cx="860318" cy="126932"/>
            <a:chOff x="3005100" y="1969420"/>
            <a:chExt cx="1329373" cy="19613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DE777A-8779-4701-ABC3-8BC9655956EA}"/>
                </a:ext>
              </a:extLst>
            </p:cNvPr>
            <p:cNvSpPr/>
            <p:nvPr/>
          </p:nvSpPr>
          <p:spPr>
            <a:xfrm rot="16200000">
              <a:off x="3150756" y="1833783"/>
              <a:ext cx="186117" cy="4774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49A9ABB-7811-4A12-AEA3-7BFCD13C2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>
              <a:off x="3448519" y="1969420"/>
              <a:ext cx="885954" cy="14481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482E99-4997-4F11-B3D8-139374962ADC}"/>
              </a:ext>
            </a:extLst>
          </p:cNvPr>
          <p:cNvGrpSpPr>
            <a:grpSpLocks noChangeAspect="1"/>
          </p:cNvGrpSpPr>
          <p:nvPr/>
        </p:nvGrpSpPr>
        <p:grpSpPr>
          <a:xfrm rot="8510544">
            <a:off x="5760340" y="2675700"/>
            <a:ext cx="860318" cy="126932"/>
            <a:chOff x="3005100" y="1969420"/>
            <a:chExt cx="1329373" cy="19613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EB9D555-0441-43EB-B746-480F25287BC8}"/>
                </a:ext>
              </a:extLst>
            </p:cNvPr>
            <p:cNvSpPr/>
            <p:nvPr/>
          </p:nvSpPr>
          <p:spPr>
            <a:xfrm rot="16200000">
              <a:off x="3150756" y="1833783"/>
              <a:ext cx="186117" cy="4774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811F146-230D-4F03-AD51-E751341BA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>
              <a:off x="3448519" y="1969420"/>
              <a:ext cx="885954" cy="144819"/>
            </a:xfrm>
            <a:prstGeom prst="rect">
              <a:avLst/>
            </a:prstGeom>
          </p:spPr>
        </p:pic>
      </p:grp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66218368-470A-4945-811C-FEB9ACFD4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72134"/>
              </p:ext>
            </p:extLst>
          </p:nvPr>
        </p:nvGraphicFramePr>
        <p:xfrm>
          <a:off x="8832254" y="4106855"/>
          <a:ext cx="15859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CS ChemDraw Drawing" r:id="rId8" imgW="1225118" imgH="682253" progId="ChemDraw.Document.6.0">
                  <p:embed/>
                </p:oleObj>
              </mc:Choice>
              <mc:Fallback>
                <p:oleObj name="CS ChemDraw Drawing" r:id="rId8" imgW="1225118" imgH="682253" progId="ChemDraw.Document.6.0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32254" y="4106855"/>
                        <a:ext cx="1585912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66">
            <a:extLst>
              <a:ext uri="{FF2B5EF4-FFF2-40B4-BE49-F238E27FC236}">
                <a16:creationId xmlns:a16="http://schemas.microsoft.com/office/drawing/2014/main" id="{807919BD-A8C4-456E-AB07-61001A063F0A}"/>
              </a:ext>
            </a:extLst>
          </p:cNvPr>
          <p:cNvSpPr/>
          <p:nvPr/>
        </p:nvSpPr>
        <p:spPr>
          <a:xfrm rot="16200000">
            <a:off x="7541516" y="4278845"/>
            <a:ext cx="204034" cy="49033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3B59BCD-D91A-4DA6-B45B-2509E3756754}"/>
              </a:ext>
            </a:extLst>
          </p:cNvPr>
          <p:cNvSpPr/>
          <p:nvPr/>
        </p:nvSpPr>
        <p:spPr>
          <a:xfrm>
            <a:off x="9659483" y="4638148"/>
            <a:ext cx="394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1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1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30E7819-ABAC-4B09-AF48-863DEE86D65C}"/>
              </a:ext>
            </a:extLst>
          </p:cNvPr>
          <p:cNvSpPr/>
          <p:nvPr/>
        </p:nvSpPr>
        <p:spPr>
          <a:xfrm>
            <a:off x="9600349" y="4333760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00" b="1" baseline="30000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00" dirty="0">
              <a:solidFill>
                <a:srgbClr val="3B09DD"/>
              </a:solidFill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9E6C691-2072-45B0-B4D6-67A6202CF589}"/>
              </a:ext>
            </a:extLst>
          </p:cNvPr>
          <p:cNvSpPr/>
          <p:nvPr/>
        </p:nvSpPr>
        <p:spPr>
          <a:xfrm>
            <a:off x="8855368" y="4071859"/>
            <a:ext cx="1572323" cy="931932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B2F7A19-70D0-4481-AFAD-E6E19097B5FB}"/>
              </a:ext>
            </a:extLst>
          </p:cNvPr>
          <p:cNvSpPr txBox="1"/>
          <p:nvPr/>
        </p:nvSpPr>
        <p:spPr>
          <a:xfrm>
            <a:off x="6961642" y="4691476"/>
            <a:ext cx="1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Hydrated </a:t>
            </a:r>
          </a:p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 head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9027AD8-6104-4E7D-B937-0BB65231247F}"/>
              </a:ext>
            </a:extLst>
          </p:cNvPr>
          <p:cNvSpPr/>
          <p:nvPr/>
        </p:nvSpPr>
        <p:spPr>
          <a:xfrm>
            <a:off x="10083088" y="4102278"/>
            <a:ext cx="3866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5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5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32B61B5-1D81-487D-B139-D88269667C03}"/>
              </a:ext>
            </a:extLst>
          </p:cNvPr>
          <p:cNvGrpSpPr>
            <a:grpSpLocks noChangeAspect="1"/>
          </p:cNvGrpSpPr>
          <p:nvPr/>
        </p:nvGrpSpPr>
        <p:grpSpPr>
          <a:xfrm>
            <a:off x="8071824" y="4496044"/>
            <a:ext cx="284400" cy="53609"/>
            <a:chOff x="1259305" y="991402"/>
            <a:chExt cx="502118" cy="94648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D81ED8F-7887-4C67-93A1-6EF9BD516F3A}"/>
                </a:ext>
              </a:extLst>
            </p:cNvPr>
            <p:cNvCxnSpPr/>
            <p:nvPr/>
          </p:nvCxnSpPr>
          <p:spPr>
            <a:xfrm>
              <a:off x="1260909" y="991402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724ECB2-6355-4E67-93CB-5771B69D65A2}"/>
                </a:ext>
              </a:extLst>
            </p:cNvPr>
            <p:cNvCxnSpPr/>
            <p:nvPr/>
          </p:nvCxnSpPr>
          <p:spPr>
            <a:xfrm>
              <a:off x="1259305" y="1086050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BA0E402-5595-4C8E-9367-C60253B75EB0}"/>
              </a:ext>
            </a:extLst>
          </p:cNvPr>
          <p:cNvSpPr txBox="1"/>
          <p:nvPr/>
        </p:nvSpPr>
        <p:spPr>
          <a:xfrm>
            <a:off x="108304" y="6369114"/>
            <a:ext cx="1208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Dilution of Fp(CH</a:t>
            </a:r>
            <a:r>
              <a: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Azobenzene</a:t>
            </a:r>
            <a:r>
              <a: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MCsomes could cause the surface charge decrease</a:t>
            </a:r>
          </a:p>
        </p:txBody>
      </p:sp>
    </p:spTree>
    <p:extLst>
      <p:ext uri="{BB962C8B-B14F-4D97-AF65-F5344CB8AC3E}">
        <p14:creationId xmlns:p14="http://schemas.microsoft.com/office/powerpoint/2010/main" val="253072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9856"/>
              </p:ext>
            </p:extLst>
          </p:nvPr>
        </p:nvGraphicFramePr>
        <p:xfrm>
          <a:off x="0" y="797268"/>
          <a:ext cx="6829305" cy="512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Graph" r:id="rId4" imgW="3901320" imgH="2926080" progId="Origin50.Graph">
                  <p:embed/>
                </p:oleObj>
              </mc:Choice>
              <mc:Fallback>
                <p:oleObj name="Graph" r:id="rId4" imgW="3901320" imgH="292608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97268"/>
                        <a:ext cx="6829305" cy="5120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D3371B7-3EA3-41EC-A184-D471D0C4C4F8}"/>
              </a:ext>
            </a:extLst>
          </p:cNvPr>
          <p:cNvSpPr/>
          <p:nvPr/>
        </p:nvSpPr>
        <p:spPr>
          <a:xfrm>
            <a:off x="-25706" y="101292"/>
            <a:ext cx="1224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IR spectra of Fp(CH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 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 during the dilution process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3D0F5B-FA34-4DFC-912F-D57743653D12}"/>
              </a:ext>
            </a:extLst>
          </p:cNvPr>
          <p:cNvGrpSpPr/>
          <p:nvPr/>
        </p:nvGrpSpPr>
        <p:grpSpPr>
          <a:xfrm>
            <a:off x="7209925" y="1885939"/>
            <a:ext cx="3440804" cy="2943247"/>
            <a:chOff x="7354897" y="2127994"/>
            <a:chExt cx="3440804" cy="2943247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C1A56AA3-7549-48A0-A945-64E81ACCB2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126654"/>
                </p:ext>
              </p:extLst>
            </p:nvPr>
          </p:nvGraphicFramePr>
          <p:xfrm>
            <a:off x="8788784" y="4174305"/>
            <a:ext cx="1585912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3" name="CS ChemDraw Drawing" r:id="rId6" imgW="1225118" imgH="682253" progId="ChemDraw.Document.6.0">
                    <p:embed/>
                  </p:oleObj>
                </mc:Choice>
                <mc:Fallback>
                  <p:oleObj name="CS ChemDraw Drawing" r:id="rId6" imgW="1225118" imgH="682253" progId="ChemDraw.Document.6.0">
                    <p:embed/>
                    <p:pic>
                      <p:nvPicPr>
                        <p:cNvPr id="66" name="Object 65">
                          <a:extLst>
                            <a:ext uri="{FF2B5EF4-FFF2-40B4-BE49-F238E27FC236}">
                              <a16:creationId xmlns:a16="http://schemas.microsoft.com/office/drawing/2014/main" id="{66218368-470A-4945-811C-FEB9ACFD43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788784" y="4174305"/>
                          <a:ext cx="1585912" cy="882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764F90-90E4-4EC7-829D-8234DB99DE1E}"/>
                </a:ext>
              </a:extLst>
            </p:cNvPr>
            <p:cNvSpPr/>
            <p:nvPr/>
          </p:nvSpPr>
          <p:spPr>
            <a:xfrm rot="16200000">
              <a:off x="7498046" y="4346295"/>
              <a:ext cx="204034" cy="4903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A688ED-A492-4390-8E03-C20A9572944C}"/>
                </a:ext>
              </a:extLst>
            </p:cNvPr>
            <p:cNvSpPr/>
            <p:nvPr/>
          </p:nvSpPr>
          <p:spPr>
            <a:xfrm>
              <a:off x="9616013" y="4705598"/>
              <a:ext cx="3946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l-GR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1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EB745-6EA0-4E51-95C1-C68944C6E094}"/>
                </a:ext>
              </a:extLst>
            </p:cNvPr>
            <p:cNvSpPr/>
            <p:nvPr/>
          </p:nvSpPr>
          <p:spPr>
            <a:xfrm>
              <a:off x="9556879" y="4401210"/>
              <a:ext cx="3994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l-G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1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0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338B50D-DCE4-4BB5-9F14-E5FF085B8E51}"/>
                </a:ext>
              </a:extLst>
            </p:cNvPr>
            <p:cNvSpPr/>
            <p:nvPr/>
          </p:nvSpPr>
          <p:spPr>
            <a:xfrm>
              <a:off x="8811898" y="4139309"/>
              <a:ext cx="1572323" cy="931932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F220DF-BD04-4A38-A224-8C39EBD65ABF}"/>
                </a:ext>
              </a:extLst>
            </p:cNvPr>
            <p:cNvSpPr/>
            <p:nvPr/>
          </p:nvSpPr>
          <p:spPr>
            <a:xfrm>
              <a:off x="10039618" y="4169728"/>
              <a:ext cx="38664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l-GR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105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05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B67206-E940-4221-AA2C-7415765553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28354" y="4563494"/>
              <a:ext cx="284400" cy="53609"/>
              <a:chOff x="1259305" y="991402"/>
              <a:chExt cx="502118" cy="9464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D4A3B16-57F7-4209-90B5-AE09BBB5D87F}"/>
                  </a:ext>
                </a:extLst>
              </p:cNvPr>
              <p:cNvCxnSpPr/>
              <p:nvPr/>
            </p:nvCxnSpPr>
            <p:spPr>
              <a:xfrm>
                <a:off x="1260909" y="991402"/>
                <a:ext cx="5005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70A3CF-0735-4851-A631-C347103BAA5D}"/>
                  </a:ext>
                </a:extLst>
              </p:cNvPr>
              <p:cNvCxnSpPr/>
              <p:nvPr/>
            </p:nvCxnSpPr>
            <p:spPr>
              <a:xfrm>
                <a:off x="1259305" y="1086050"/>
                <a:ext cx="5005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B77D85-C769-4B34-AB04-10BF83FB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78529">
              <a:off x="9853554" y="2127994"/>
              <a:ext cx="942147" cy="114155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9B3FB4-777F-46CA-98F7-FD9F48097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5821" y="2139315"/>
              <a:ext cx="1168771" cy="11035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D51BC8-5D76-4B8D-928E-AF8E80436CAB}"/>
                </a:ext>
              </a:extLst>
            </p:cNvPr>
            <p:cNvSpPr/>
            <p:nvPr/>
          </p:nvSpPr>
          <p:spPr>
            <a:xfrm rot="16200000">
              <a:off x="9214740" y="2576032"/>
              <a:ext cx="349321" cy="20548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2582C8-C320-48C0-A316-3846D5E0F766}"/>
                </a:ext>
              </a:extLst>
            </p:cNvPr>
            <p:cNvCxnSpPr/>
            <p:nvPr/>
          </p:nvCxnSpPr>
          <p:spPr>
            <a:xfrm flipH="1" flipV="1">
              <a:off x="9583652" y="2762249"/>
              <a:ext cx="324088" cy="75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7C93C2-5417-459B-85DE-CB5643273B18}"/>
                </a:ext>
              </a:extLst>
            </p:cNvPr>
            <p:cNvCxnSpPr/>
            <p:nvPr/>
          </p:nvCxnSpPr>
          <p:spPr>
            <a:xfrm flipH="1">
              <a:off x="9591113" y="2505584"/>
              <a:ext cx="292351" cy="99859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B31500-239A-4B71-80B4-2C769B9BDAE1}"/>
                </a:ext>
              </a:extLst>
            </p:cNvPr>
            <p:cNvSpPr txBox="1"/>
            <p:nvPr/>
          </p:nvSpPr>
          <p:spPr>
            <a:xfrm>
              <a:off x="8394500" y="3359679"/>
              <a:ext cx="1270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MCsome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B19BB71-C694-4ADF-AFC2-E17371204E4A}"/>
              </a:ext>
            </a:extLst>
          </p:cNvPr>
          <p:cNvSpPr/>
          <p:nvPr/>
        </p:nvSpPr>
        <p:spPr>
          <a:xfrm>
            <a:off x="268013" y="6075034"/>
            <a:ext cx="116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shifts in the wavenumbers for the absorption peaks suggest that the dilution results in no detectable variation in polarized CO groups in the Fp head.</a:t>
            </a:r>
          </a:p>
        </p:txBody>
      </p:sp>
    </p:spTree>
    <p:extLst>
      <p:ext uri="{BB962C8B-B14F-4D97-AF65-F5344CB8AC3E}">
        <p14:creationId xmlns:p14="http://schemas.microsoft.com/office/powerpoint/2010/main" val="260894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5EC689-4DF9-4BD0-A721-BB979EB1F6FC}"/>
              </a:ext>
            </a:extLst>
          </p:cNvPr>
          <p:cNvGrpSpPr>
            <a:grpSpLocks noChangeAspect="1"/>
          </p:cNvGrpSpPr>
          <p:nvPr/>
        </p:nvGrpSpPr>
        <p:grpSpPr>
          <a:xfrm>
            <a:off x="361060" y="1623241"/>
            <a:ext cx="4835234" cy="4287495"/>
            <a:chOff x="5958891" y="3235506"/>
            <a:chExt cx="2851658" cy="25286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9ED1A1-EBA2-4873-A87C-35FA1CCCA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8891" y="3235506"/>
              <a:ext cx="2625331" cy="229901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7C6121-B5C0-4FAE-AE90-5D2B92635FC7}"/>
                </a:ext>
              </a:extLst>
            </p:cNvPr>
            <p:cNvSpPr txBox="1"/>
            <p:nvPr/>
          </p:nvSpPr>
          <p:spPr>
            <a:xfrm>
              <a:off x="6262381" y="5549548"/>
              <a:ext cx="877008" cy="214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Potential (V)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E763A2-1CD1-4592-9433-446211526000}"/>
                </a:ext>
              </a:extLst>
            </p:cNvPr>
            <p:cNvSpPr txBox="1"/>
            <p:nvPr/>
          </p:nvSpPr>
          <p:spPr>
            <a:xfrm>
              <a:off x="7633010" y="5548162"/>
              <a:ext cx="877008" cy="214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Potential (V)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F5ACC9-44B8-4C16-A92D-2D90F9082FD5}"/>
                </a:ext>
              </a:extLst>
            </p:cNvPr>
            <p:cNvSpPr txBox="1"/>
            <p:nvPr/>
          </p:nvSpPr>
          <p:spPr>
            <a:xfrm>
              <a:off x="6639826" y="3790749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140 µM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367122-FDFE-40B4-A879-4A516456B87C}"/>
                </a:ext>
              </a:extLst>
            </p:cNvPr>
            <p:cNvSpPr txBox="1"/>
            <p:nvPr/>
          </p:nvSpPr>
          <p:spPr>
            <a:xfrm>
              <a:off x="8024260" y="3808395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70 µM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664C28-1599-44B2-BB2D-E247B8C3ED6E}"/>
                </a:ext>
              </a:extLst>
            </p:cNvPr>
            <p:cNvSpPr txBox="1"/>
            <p:nvPr/>
          </p:nvSpPr>
          <p:spPr>
            <a:xfrm>
              <a:off x="6723245" y="4827069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35 µM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E2D041-90B1-4C6C-B7F0-77337977E3E0}"/>
                </a:ext>
              </a:extLst>
            </p:cNvPr>
            <p:cNvSpPr txBox="1"/>
            <p:nvPr/>
          </p:nvSpPr>
          <p:spPr>
            <a:xfrm>
              <a:off x="8030679" y="4844716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14 µM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6E3E9C-F2D0-4478-AB93-F3966BFAC2E3}"/>
                </a:ext>
              </a:extLst>
            </p:cNvPr>
            <p:cNvSpPr txBox="1"/>
            <p:nvPr/>
          </p:nvSpPr>
          <p:spPr>
            <a:xfrm>
              <a:off x="7814764" y="3992599"/>
              <a:ext cx="9957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CA" sz="1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1/2</a:t>
              </a:r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= 0.20 V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E40A7D-3B57-49B1-AF3B-3CC9FA4376D2}"/>
                </a:ext>
              </a:extLst>
            </p:cNvPr>
            <p:cNvSpPr txBox="1"/>
            <p:nvPr/>
          </p:nvSpPr>
          <p:spPr>
            <a:xfrm>
              <a:off x="6375351" y="5133078"/>
              <a:ext cx="9957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CA" sz="1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1/2</a:t>
              </a:r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= 0.18 V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D7539D-568C-42CB-A1BF-D603C9F14D81}"/>
                </a:ext>
              </a:extLst>
            </p:cNvPr>
            <p:cNvSpPr txBox="1"/>
            <p:nvPr/>
          </p:nvSpPr>
          <p:spPr>
            <a:xfrm>
              <a:off x="7721285" y="5131472"/>
              <a:ext cx="9957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CA" sz="1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1/2</a:t>
              </a:r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= 0.16 V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345FCF-E717-4B5B-A336-A8DFEF91EDF3}"/>
              </a:ext>
            </a:extLst>
          </p:cNvPr>
          <p:cNvSpPr/>
          <p:nvPr/>
        </p:nvSpPr>
        <p:spPr>
          <a:xfrm>
            <a:off x="106497" y="110169"/>
            <a:ext cx="1224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CV experiments of Fp(CH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 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 during the dilution process</a:t>
            </a:r>
            <a:endParaRPr lang="en-US" sz="2400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2EDCC36-13C2-4636-84FB-F7C9D41AE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32679"/>
              </p:ext>
            </p:extLst>
          </p:nvPr>
        </p:nvGraphicFramePr>
        <p:xfrm>
          <a:off x="6498345" y="4236449"/>
          <a:ext cx="15859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CS ChemDraw Drawing" r:id="rId5" imgW="1225118" imgH="682253" progId="ChemDraw.Document.6.0">
                  <p:embed/>
                </p:oleObj>
              </mc:Choice>
              <mc:Fallback>
                <p:oleObj name="CS ChemDraw Drawing" r:id="rId5" imgW="1225118" imgH="682253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1A56AA3-7549-48A0-A945-64E81ACCB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8345" y="4236449"/>
                        <a:ext cx="1585912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7DF92E59-7760-4446-ACA4-51C8BE83E0FF}"/>
              </a:ext>
            </a:extLst>
          </p:cNvPr>
          <p:cNvSpPr/>
          <p:nvPr/>
        </p:nvSpPr>
        <p:spPr>
          <a:xfrm rot="16200000">
            <a:off x="5207607" y="4408439"/>
            <a:ext cx="204034" cy="49033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D2E3E2-B45A-431F-BD77-93CF464DFC8F}"/>
              </a:ext>
            </a:extLst>
          </p:cNvPr>
          <p:cNvSpPr/>
          <p:nvPr/>
        </p:nvSpPr>
        <p:spPr>
          <a:xfrm>
            <a:off x="7325574" y="4767742"/>
            <a:ext cx="394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CCAA11-8555-4A7E-A216-016F34A927EE}"/>
              </a:ext>
            </a:extLst>
          </p:cNvPr>
          <p:cNvSpPr/>
          <p:nvPr/>
        </p:nvSpPr>
        <p:spPr>
          <a:xfrm>
            <a:off x="7266440" y="4463354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A3225E0-EC93-4EA4-9369-233408F0AB8D}"/>
              </a:ext>
            </a:extLst>
          </p:cNvPr>
          <p:cNvSpPr/>
          <p:nvPr/>
        </p:nvSpPr>
        <p:spPr>
          <a:xfrm>
            <a:off x="6521459" y="4201453"/>
            <a:ext cx="1572323" cy="931932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FA485C-6A94-4945-B91B-C1E0273DDAB1}"/>
              </a:ext>
            </a:extLst>
          </p:cNvPr>
          <p:cNvSpPr/>
          <p:nvPr/>
        </p:nvSpPr>
        <p:spPr>
          <a:xfrm>
            <a:off x="7749179" y="4231872"/>
            <a:ext cx="3866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5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5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1CEF2C-C24E-4EE3-92FF-1C239EA63465}"/>
              </a:ext>
            </a:extLst>
          </p:cNvPr>
          <p:cNvGrpSpPr>
            <a:grpSpLocks noChangeAspect="1"/>
          </p:cNvGrpSpPr>
          <p:nvPr/>
        </p:nvGrpSpPr>
        <p:grpSpPr>
          <a:xfrm>
            <a:off x="5737915" y="4625638"/>
            <a:ext cx="284400" cy="53609"/>
            <a:chOff x="1259305" y="991402"/>
            <a:chExt cx="502118" cy="9464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8B63231-E757-46E6-90C7-6E3D9F9DF787}"/>
                </a:ext>
              </a:extLst>
            </p:cNvPr>
            <p:cNvCxnSpPr/>
            <p:nvPr/>
          </p:nvCxnSpPr>
          <p:spPr>
            <a:xfrm>
              <a:off x="1260909" y="991402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3842A1-4270-48E5-B825-0D34AA92EB2B}"/>
                </a:ext>
              </a:extLst>
            </p:cNvPr>
            <p:cNvCxnSpPr/>
            <p:nvPr/>
          </p:nvCxnSpPr>
          <p:spPr>
            <a:xfrm>
              <a:off x="1259305" y="1086050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3F08622-B505-4452-A87E-96CE487DA6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2983">
            <a:off x="7310663" y="2127298"/>
            <a:ext cx="942147" cy="1141559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37D6B968-F266-43B9-9B58-9232D8F0FBC0}"/>
              </a:ext>
            </a:extLst>
          </p:cNvPr>
          <p:cNvSpPr>
            <a:spLocks noChangeAspect="1"/>
          </p:cNvSpPr>
          <p:nvPr/>
        </p:nvSpPr>
        <p:spPr>
          <a:xfrm>
            <a:off x="5597521" y="2120881"/>
            <a:ext cx="1168771" cy="110350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4D31E-51F0-4B82-9C04-95E24A050E92}"/>
              </a:ext>
            </a:extLst>
          </p:cNvPr>
          <p:cNvSpPr/>
          <p:nvPr/>
        </p:nvSpPr>
        <p:spPr>
          <a:xfrm rot="16200000">
            <a:off x="6556440" y="2557598"/>
            <a:ext cx="349321" cy="205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6E619A-F341-4E38-8299-9D541C3DAEB2}"/>
              </a:ext>
            </a:extLst>
          </p:cNvPr>
          <p:cNvCxnSpPr/>
          <p:nvPr/>
        </p:nvCxnSpPr>
        <p:spPr>
          <a:xfrm flipH="1" flipV="1">
            <a:off x="6925352" y="2743815"/>
            <a:ext cx="324088" cy="7510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38A7C7-EA6E-42C9-B152-2FAA8BEA8243}"/>
              </a:ext>
            </a:extLst>
          </p:cNvPr>
          <p:cNvCxnSpPr/>
          <p:nvPr/>
        </p:nvCxnSpPr>
        <p:spPr>
          <a:xfrm flipH="1">
            <a:off x="6932813" y="2487150"/>
            <a:ext cx="292351" cy="99859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3C2A48-C46B-4AEA-9F8B-27CDA3F27383}"/>
              </a:ext>
            </a:extLst>
          </p:cNvPr>
          <p:cNvSpPr txBox="1"/>
          <p:nvPr/>
        </p:nvSpPr>
        <p:spPr>
          <a:xfrm>
            <a:off x="5682934" y="3419707"/>
            <a:ext cx="127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MCsome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D872FD-95B2-4EBB-8E61-574144EDD578}"/>
              </a:ext>
            </a:extLst>
          </p:cNvPr>
          <p:cNvSpPr/>
          <p:nvPr/>
        </p:nvSpPr>
        <p:spPr>
          <a:xfrm>
            <a:off x="362606" y="6180137"/>
            <a:ext cx="11655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indicates that the dilution could enhance the hydrophobic hydration of Fe in the MCsomes.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C3F5A9-47F4-4723-8D7A-DED647687E87}"/>
              </a:ext>
            </a:extLst>
          </p:cNvPr>
          <p:cNvGrpSpPr/>
          <p:nvPr/>
        </p:nvGrpSpPr>
        <p:grpSpPr>
          <a:xfrm rot="1381340">
            <a:off x="8967837" y="2192445"/>
            <a:ext cx="1377723" cy="802460"/>
            <a:chOff x="9921977" y="2255427"/>
            <a:chExt cx="1377723" cy="80246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6DED490-0A30-403C-AF69-E3E3CE984600}"/>
                </a:ext>
              </a:extLst>
            </p:cNvPr>
            <p:cNvSpPr/>
            <p:nvPr/>
          </p:nvSpPr>
          <p:spPr>
            <a:xfrm rot="14488027">
              <a:off x="10952517" y="2112278"/>
              <a:ext cx="204034" cy="4903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205D39-06FC-467D-9A81-CF5749ACE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 rot="8510544">
              <a:off x="10346626" y="2625334"/>
              <a:ext cx="573355" cy="9372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0E8C29F-8C26-4FAE-99A8-32457144F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 rot="8510544">
              <a:off x="9921977" y="2964165"/>
              <a:ext cx="573355" cy="9372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C36B24-39BF-4E94-A393-858041C3497C}"/>
              </a:ext>
            </a:extLst>
          </p:cNvPr>
          <p:cNvGrpSpPr/>
          <p:nvPr/>
        </p:nvGrpSpPr>
        <p:grpSpPr>
          <a:xfrm rot="20951963">
            <a:off x="8909921" y="2689932"/>
            <a:ext cx="1539421" cy="433144"/>
            <a:chOff x="9992998" y="3554747"/>
            <a:chExt cx="1539421" cy="43314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ED67C27-7C64-4E5B-90CE-493F1533B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 rot="11822471">
              <a:off x="9992998" y="3554747"/>
              <a:ext cx="573355" cy="9372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C0971B5-DBD6-496C-B0E6-D528E62CF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 rot="11822471">
              <a:off x="10518259" y="3719076"/>
              <a:ext cx="573355" cy="93722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97F747-86E5-4FD5-847A-FD42A738F694}"/>
                </a:ext>
              </a:extLst>
            </p:cNvPr>
            <p:cNvSpPr/>
            <p:nvPr/>
          </p:nvSpPr>
          <p:spPr>
            <a:xfrm rot="16994301">
              <a:off x="11185236" y="3640708"/>
              <a:ext cx="204034" cy="4903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86C879-24C4-4175-99AA-2F7889C10DC3}"/>
              </a:ext>
            </a:extLst>
          </p:cNvPr>
          <p:cNvCxnSpPr>
            <a:cxnSpLocks/>
          </p:cNvCxnSpPr>
          <p:nvPr/>
        </p:nvCxnSpPr>
        <p:spPr>
          <a:xfrm flipV="1">
            <a:off x="10459215" y="2493708"/>
            <a:ext cx="0" cy="400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148F22-46F2-445A-81F2-FA4759BC0D65}"/>
              </a:ext>
            </a:extLst>
          </p:cNvPr>
          <p:cNvSpPr txBox="1"/>
          <p:nvPr/>
        </p:nvSpPr>
        <p:spPr>
          <a:xfrm>
            <a:off x="10466773" y="249462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n-CA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-Fp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ED2A82-636A-4BD0-9ADF-0B1EF31361F1}"/>
              </a:ext>
            </a:extLst>
          </p:cNvPr>
          <p:cNvSpPr/>
          <p:nvPr/>
        </p:nvSpPr>
        <p:spPr>
          <a:xfrm rot="16200000">
            <a:off x="8029667" y="2765208"/>
            <a:ext cx="273797" cy="1793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67F3770-88D4-46B1-86EA-AB648139025E}"/>
              </a:ext>
            </a:extLst>
          </p:cNvPr>
          <p:cNvCxnSpPr/>
          <p:nvPr/>
        </p:nvCxnSpPr>
        <p:spPr>
          <a:xfrm flipH="1" flipV="1">
            <a:off x="8391647" y="2887338"/>
            <a:ext cx="324088" cy="7510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315B8F8-2CF7-4670-BCD1-DB3EFD67D13F}"/>
              </a:ext>
            </a:extLst>
          </p:cNvPr>
          <p:cNvCxnSpPr/>
          <p:nvPr/>
        </p:nvCxnSpPr>
        <p:spPr>
          <a:xfrm flipH="1">
            <a:off x="8390231" y="2675061"/>
            <a:ext cx="292351" cy="99859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1C3E56-5D00-415E-9265-36CEF428112F}"/>
                  </a:ext>
                </a:extLst>
              </p:cNvPr>
              <p:cNvSpPr txBox="1"/>
              <p:nvPr/>
            </p:nvSpPr>
            <p:spPr>
              <a:xfrm>
                <a:off x="9161756" y="3357563"/>
                <a:ext cx="2325950" cy="462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∝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𝑭𝒑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𝑭𝒑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1C3E56-5D00-415E-9265-36CEF428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756" y="3357563"/>
                <a:ext cx="2325950" cy="462178"/>
              </a:xfrm>
              <a:prstGeom prst="rect">
                <a:avLst/>
              </a:prstGeom>
              <a:blipFill>
                <a:blip r:embed="rId9"/>
                <a:stretch>
                  <a:fillRect l="-367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47A47458-1EC2-4FAC-8569-A64EA07262FE}"/>
              </a:ext>
            </a:extLst>
          </p:cNvPr>
          <p:cNvSpPr txBox="1"/>
          <p:nvPr/>
        </p:nvSpPr>
        <p:spPr>
          <a:xfrm>
            <a:off x="9013540" y="1752184"/>
            <a:ext cx="1950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Hydration cavity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D4D600-D683-4A25-AC7B-36014744C3AE}"/>
              </a:ext>
            </a:extLst>
          </p:cNvPr>
          <p:cNvCxnSpPr>
            <a:cxnSpLocks/>
          </p:cNvCxnSpPr>
          <p:nvPr/>
        </p:nvCxnSpPr>
        <p:spPr>
          <a:xfrm flipH="1">
            <a:off x="9838771" y="2139518"/>
            <a:ext cx="148607" cy="601371"/>
          </a:xfrm>
          <a:prstGeom prst="line">
            <a:avLst/>
          </a:prstGeom>
          <a:noFill/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6164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2E43B0-3F79-48F6-8EB7-E2B224075D95}"/>
              </a:ext>
            </a:extLst>
          </p:cNvPr>
          <p:cNvGrpSpPr>
            <a:grpSpLocks noChangeAspect="1"/>
          </p:cNvGrpSpPr>
          <p:nvPr/>
        </p:nvGrpSpPr>
        <p:grpSpPr>
          <a:xfrm>
            <a:off x="5803814" y="1186350"/>
            <a:ext cx="6272572" cy="4808652"/>
            <a:chOff x="6486986" y="1500791"/>
            <a:chExt cx="3659860" cy="2805706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2330CC5E-CBD3-4E09-A89B-BB370920A8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1605516"/>
                </p:ext>
              </p:extLst>
            </p:nvPr>
          </p:nvGraphicFramePr>
          <p:xfrm>
            <a:off x="6486986" y="1500791"/>
            <a:ext cx="3659860" cy="2805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Graph" r:id="rId4" imgW="3920760" imgH="3000960" progId="Origin50.Graph">
                    <p:embed/>
                  </p:oleObj>
                </mc:Choice>
                <mc:Fallback>
                  <p:oleObj name="Graph" r:id="rId4" imgW="3920760" imgH="3000960" progId="Origin50.Graph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1602CD71-9AB7-47BC-91C3-6A0B7487445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86986" y="1500791"/>
                          <a:ext cx="3659860" cy="28057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7543A9-1CA8-427B-89DE-F6C82888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820" y="2538081"/>
              <a:ext cx="1713241" cy="13114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B78544-6868-422C-B716-3B16E5B12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130" y="2266327"/>
              <a:ext cx="590829" cy="113802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CD9784-8249-49FF-A775-493DCA5265EF}"/>
              </a:ext>
            </a:extLst>
          </p:cNvPr>
          <p:cNvSpPr/>
          <p:nvPr/>
        </p:nvSpPr>
        <p:spPr>
          <a:xfrm>
            <a:off x="268013" y="6075034"/>
            <a:ext cx="116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Calcein quenching experiments verified that the dilution could enhance the hydrophobic hydration of Fe in the MCsomes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D835D-853E-444C-96AA-6E9C52A77BB7}"/>
              </a:ext>
            </a:extLst>
          </p:cNvPr>
          <p:cNvSpPr/>
          <p:nvPr/>
        </p:nvSpPr>
        <p:spPr>
          <a:xfrm>
            <a:off x="106497" y="110169"/>
            <a:ext cx="12243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Calcein quenching experiments of Fp(CH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 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 during the dilution process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E0520D-F035-441B-B9B1-97BCDC22D703}"/>
              </a:ext>
            </a:extLst>
          </p:cNvPr>
          <p:cNvSpPr/>
          <p:nvPr/>
        </p:nvSpPr>
        <p:spPr>
          <a:xfrm>
            <a:off x="3446039" y="3817637"/>
            <a:ext cx="462116" cy="28513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97985DE-8923-4599-AE11-10F3E4410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261680"/>
              </p:ext>
            </p:extLst>
          </p:nvPr>
        </p:nvGraphicFramePr>
        <p:xfrm>
          <a:off x="2852392" y="3540784"/>
          <a:ext cx="1888317" cy="88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CS ChemDraw Drawing" r:id="rId8" imgW="1458305" imgH="682253" progId="ChemDraw.Document.6.0">
                  <p:embed/>
                </p:oleObj>
              </mc:Choice>
              <mc:Fallback>
                <p:oleObj name="CS ChemDraw Drawing" r:id="rId8" imgW="1458305" imgH="682253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C35D17F-B1C3-4987-8DE2-D6BF0839B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2392" y="3540784"/>
                        <a:ext cx="1888317" cy="88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F2355A-6384-4AD9-BFE4-2A7241123AA6}"/>
              </a:ext>
            </a:extLst>
          </p:cNvPr>
          <p:cNvSpPr/>
          <p:nvPr/>
        </p:nvSpPr>
        <p:spPr>
          <a:xfrm>
            <a:off x="4261446" y="3547233"/>
            <a:ext cx="447759" cy="9170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E5B1C8-18B2-49C7-A441-08AA5116D7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937">
            <a:off x="3792929" y="1789453"/>
            <a:ext cx="942147" cy="11415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21ABF34-E5BE-4D9E-BDC2-CFBC7285B4FF}"/>
              </a:ext>
            </a:extLst>
          </p:cNvPr>
          <p:cNvSpPr>
            <a:spLocks noChangeAspect="1"/>
          </p:cNvSpPr>
          <p:nvPr/>
        </p:nvSpPr>
        <p:spPr>
          <a:xfrm>
            <a:off x="2028049" y="1967922"/>
            <a:ext cx="1168771" cy="110350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3212B4-6C3B-4B6F-9310-AD0780867C66}"/>
              </a:ext>
            </a:extLst>
          </p:cNvPr>
          <p:cNvSpPr/>
          <p:nvPr/>
        </p:nvSpPr>
        <p:spPr>
          <a:xfrm rot="16200000">
            <a:off x="2986968" y="2404639"/>
            <a:ext cx="349321" cy="205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D04742-8452-497B-A9C4-386251E7BA74}"/>
              </a:ext>
            </a:extLst>
          </p:cNvPr>
          <p:cNvCxnSpPr/>
          <p:nvPr/>
        </p:nvCxnSpPr>
        <p:spPr>
          <a:xfrm flipH="1" flipV="1">
            <a:off x="3355880" y="2590856"/>
            <a:ext cx="324088" cy="7510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8A12423-192E-4787-B59E-0E0F0F36084D}"/>
              </a:ext>
            </a:extLst>
          </p:cNvPr>
          <p:cNvSpPr/>
          <p:nvPr/>
        </p:nvSpPr>
        <p:spPr>
          <a:xfrm rot="16200000">
            <a:off x="1714761" y="3712969"/>
            <a:ext cx="204034" cy="49033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56CF7C-D694-48E7-857A-3A33A55CBC70}"/>
              </a:ext>
            </a:extLst>
          </p:cNvPr>
          <p:cNvCxnSpPr/>
          <p:nvPr/>
        </p:nvCxnSpPr>
        <p:spPr>
          <a:xfrm flipH="1">
            <a:off x="3363341" y="2334191"/>
            <a:ext cx="292351" cy="99859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3640C-B0FE-461C-9920-E288958FB7AD}"/>
              </a:ext>
            </a:extLst>
          </p:cNvPr>
          <p:cNvSpPr/>
          <p:nvPr/>
        </p:nvSpPr>
        <p:spPr>
          <a:xfrm>
            <a:off x="3696093" y="4072272"/>
            <a:ext cx="394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43AAD8-2BA4-42DE-92ED-8E52F1867C90}"/>
              </a:ext>
            </a:extLst>
          </p:cNvPr>
          <p:cNvSpPr/>
          <p:nvPr/>
        </p:nvSpPr>
        <p:spPr>
          <a:xfrm>
            <a:off x="3605429" y="3767884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00" b="1" baseline="30000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00" dirty="0">
              <a:solidFill>
                <a:srgbClr val="3B09DD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13EC0C1-20EA-484E-BA9D-B21F487C80A9}"/>
              </a:ext>
            </a:extLst>
          </p:cNvPr>
          <p:cNvSpPr/>
          <p:nvPr/>
        </p:nvSpPr>
        <p:spPr>
          <a:xfrm>
            <a:off x="2848429" y="3516495"/>
            <a:ext cx="1572323" cy="931932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7E3FA-2467-45B2-BA0B-A49E77A51F61}"/>
              </a:ext>
            </a:extLst>
          </p:cNvPr>
          <p:cNvSpPr txBox="1"/>
          <p:nvPr/>
        </p:nvSpPr>
        <p:spPr>
          <a:xfrm>
            <a:off x="1086298" y="4170943"/>
            <a:ext cx="1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Hydrated </a:t>
            </a:r>
          </a:p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 head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AE3C38-AA8A-49C1-BD68-70C8BBE66D98}"/>
              </a:ext>
            </a:extLst>
          </p:cNvPr>
          <p:cNvSpPr/>
          <p:nvPr/>
        </p:nvSpPr>
        <p:spPr>
          <a:xfrm>
            <a:off x="4070563" y="3515382"/>
            <a:ext cx="3866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5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27314C-1516-451D-A990-E50D12B04342}"/>
              </a:ext>
            </a:extLst>
          </p:cNvPr>
          <p:cNvSpPr txBox="1"/>
          <p:nvPr/>
        </p:nvSpPr>
        <p:spPr>
          <a:xfrm>
            <a:off x="2166728" y="3188286"/>
            <a:ext cx="127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MCsome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DAC219-EBA5-4931-B4CB-44437DCFAC16}"/>
              </a:ext>
            </a:extLst>
          </p:cNvPr>
          <p:cNvGrpSpPr>
            <a:grpSpLocks noChangeAspect="1"/>
          </p:cNvGrpSpPr>
          <p:nvPr/>
        </p:nvGrpSpPr>
        <p:grpSpPr>
          <a:xfrm>
            <a:off x="2245069" y="3930168"/>
            <a:ext cx="284400" cy="53609"/>
            <a:chOff x="1259305" y="991402"/>
            <a:chExt cx="502118" cy="9464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54B1E4-895A-43DA-AB81-6BE8EC95DE1E}"/>
                </a:ext>
              </a:extLst>
            </p:cNvPr>
            <p:cNvCxnSpPr/>
            <p:nvPr/>
          </p:nvCxnSpPr>
          <p:spPr>
            <a:xfrm>
              <a:off x="1260909" y="991402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1599ED-F75D-4ABF-A1F3-315F3FCA78A6}"/>
                </a:ext>
              </a:extLst>
            </p:cNvPr>
            <p:cNvCxnSpPr/>
            <p:nvPr/>
          </p:nvCxnSpPr>
          <p:spPr>
            <a:xfrm>
              <a:off x="1259305" y="1086050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5BE2C94-2F71-495F-9146-A858A8A1C090}"/>
              </a:ext>
            </a:extLst>
          </p:cNvPr>
          <p:cNvSpPr/>
          <p:nvPr/>
        </p:nvSpPr>
        <p:spPr>
          <a:xfrm>
            <a:off x="4006479" y="4549590"/>
            <a:ext cx="186812" cy="2073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9F01CC-0510-4A4B-9999-065A08ED0D10}"/>
              </a:ext>
            </a:extLst>
          </p:cNvPr>
          <p:cNvSpPr/>
          <p:nvPr/>
        </p:nvSpPr>
        <p:spPr>
          <a:xfrm>
            <a:off x="4591497" y="4165773"/>
            <a:ext cx="186812" cy="2073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3F09638-30EF-4071-B35A-F73421ADE572}"/>
              </a:ext>
            </a:extLst>
          </p:cNvPr>
          <p:cNvSpPr/>
          <p:nvPr/>
        </p:nvSpPr>
        <p:spPr>
          <a:xfrm>
            <a:off x="4350608" y="3118638"/>
            <a:ext cx="186812" cy="2073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334626-7945-4793-9089-8F891BC14ACE}"/>
              </a:ext>
            </a:extLst>
          </p:cNvPr>
          <p:cNvSpPr/>
          <p:nvPr/>
        </p:nvSpPr>
        <p:spPr>
          <a:xfrm>
            <a:off x="3608273" y="3162883"/>
            <a:ext cx="186812" cy="2073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D7D9FA-C1D9-46B1-9E8C-D096C9280F0D}"/>
              </a:ext>
            </a:extLst>
          </p:cNvPr>
          <p:cNvSpPr/>
          <p:nvPr/>
        </p:nvSpPr>
        <p:spPr>
          <a:xfrm>
            <a:off x="4463678" y="3693824"/>
            <a:ext cx="186812" cy="2073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CAC4E-EB14-4853-952A-3A4948DA220D}"/>
              </a:ext>
            </a:extLst>
          </p:cNvPr>
          <p:cNvSpPr txBox="1"/>
          <p:nvPr/>
        </p:nvSpPr>
        <p:spPr>
          <a:xfrm>
            <a:off x="1315490" y="5171605"/>
            <a:ext cx="332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More hydration of Fe, more quenching of calcein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4F944D-DF72-4F52-BAD6-2B979F0D24E8}"/>
              </a:ext>
            </a:extLst>
          </p:cNvPr>
          <p:cNvSpPr/>
          <p:nvPr/>
        </p:nvSpPr>
        <p:spPr>
          <a:xfrm>
            <a:off x="2229723" y="4889141"/>
            <a:ext cx="186812" cy="2073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A87CFC-1EC0-42AD-AD46-580EE5922805}"/>
              </a:ext>
            </a:extLst>
          </p:cNvPr>
          <p:cNvSpPr txBox="1"/>
          <p:nvPr/>
        </p:nvSpPr>
        <p:spPr>
          <a:xfrm>
            <a:off x="2573001" y="484572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Calcein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E6A135-AC7F-4C58-8812-349BAD10BE24}"/>
              </a:ext>
            </a:extLst>
          </p:cNvPr>
          <p:cNvSpPr/>
          <p:nvPr/>
        </p:nvSpPr>
        <p:spPr>
          <a:xfrm>
            <a:off x="6984596" y="1867479"/>
            <a:ext cx="2258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Stern-Volmer plot</a:t>
            </a:r>
          </a:p>
        </p:txBody>
      </p:sp>
    </p:spTree>
    <p:extLst>
      <p:ext uri="{BB962C8B-B14F-4D97-AF65-F5344CB8AC3E}">
        <p14:creationId xmlns:p14="http://schemas.microsoft.com/office/powerpoint/2010/main" val="241124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16F286-2338-431C-AE20-7706D65BF568}"/>
              </a:ext>
            </a:extLst>
          </p:cNvPr>
          <p:cNvSpPr/>
          <p:nvPr/>
        </p:nvSpPr>
        <p:spPr>
          <a:xfrm>
            <a:off x="2202756" y="2655514"/>
            <a:ext cx="1469225" cy="1005327"/>
          </a:xfrm>
          <a:prstGeom prst="round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37D61E-2CEA-498F-8680-9505D581D82B}"/>
              </a:ext>
            </a:extLst>
          </p:cNvPr>
          <p:cNvSpPr/>
          <p:nvPr/>
        </p:nvSpPr>
        <p:spPr>
          <a:xfrm>
            <a:off x="722570" y="2862883"/>
            <a:ext cx="1216404" cy="585831"/>
          </a:xfrm>
          <a:prstGeom prst="round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09DD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E51BFF-A34C-43FE-959A-49ABB3E71E0A}"/>
              </a:ext>
            </a:extLst>
          </p:cNvPr>
          <p:cNvCxnSpPr>
            <a:stCxn id="2" idx="1"/>
            <a:endCxn id="3" idx="3"/>
          </p:cNvCxnSpPr>
          <p:nvPr/>
        </p:nvCxnSpPr>
        <p:spPr>
          <a:xfrm flipH="1" flipV="1">
            <a:off x="1938974" y="3155799"/>
            <a:ext cx="263782" cy="23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2628F2-6114-432D-93FF-7FA8712A442D}"/>
              </a:ext>
            </a:extLst>
          </p:cNvPr>
          <p:cNvSpPr/>
          <p:nvPr/>
        </p:nvSpPr>
        <p:spPr>
          <a:xfrm>
            <a:off x="2328660" y="2855893"/>
            <a:ext cx="1216404" cy="5858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87162-85CF-4383-95FC-9676A8602641}"/>
              </a:ext>
            </a:extLst>
          </p:cNvPr>
          <p:cNvSpPr txBox="1"/>
          <p:nvPr/>
        </p:nvSpPr>
        <p:spPr>
          <a:xfrm>
            <a:off x="2476077" y="2923945"/>
            <a:ext cx="10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[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4723B-92C7-4FFF-9388-2A99BB31162B}"/>
              </a:ext>
            </a:extLst>
          </p:cNvPr>
          <p:cNvSpPr txBox="1"/>
          <p:nvPr/>
        </p:nvSpPr>
        <p:spPr>
          <a:xfrm>
            <a:off x="824638" y="2946772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[</a:t>
            </a:r>
            <a:r>
              <a:rPr lang="el-GR" sz="2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b="1" baseline="30000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4C34546-FE5D-4B50-8BB5-735979C75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48384"/>
              </p:ext>
            </p:extLst>
          </p:nvPr>
        </p:nvGraphicFramePr>
        <p:xfrm>
          <a:off x="597870" y="1244337"/>
          <a:ext cx="3220071" cy="142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CS ChemDraw Drawing" r:id="rId3" imgW="1703723" imgH="752803" progId="ChemDraw.Document.6.0">
                  <p:embed/>
                </p:oleObj>
              </mc:Choice>
              <mc:Fallback>
                <p:oleObj name="CS ChemDraw Drawing" r:id="rId3" imgW="1703723" imgH="752803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870" y="1244337"/>
                        <a:ext cx="3220071" cy="142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60D6896-BDE4-4711-BD1D-A7EC8837B9FC}"/>
              </a:ext>
            </a:extLst>
          </p:cNvPr>
          <p:cNvSpPr/>
          <p:nvPr/>
        </p:nvSpPr>
        <p:spPr>
          <a:xfrm>
            <a:off x="2718627" y="1122955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5019E-DB14-4C62-AC05-1D3BCB65A129}"/>
              </a:ext>
            </a:extLst>
          </p:cNvPr>
          <p:cNvSpPr/>
          <p:nvPr/>
        </p:nvSpPr>
        <p:spPr>
          <a:xfrm>
            <a:off x="1944942" y="1586398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6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1D1CF-CCFF-4D00-A0BA-092104FFDA63}"/>
              </a:ext>
            </a:extLst>
          </p:cNvPr>
          <p:cNvSpPr/>
          <p:nvPr/>
        </p:nvSpPr>
        <p:spPr>
          <a:xfrm>
            <a:off x="2181294" y="2131102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8B02E2-2BFC-4FE4-AE6B-A112B3129889}"/>
              </a:ext>
            </a:extLst>
          </p:cNvPr>
          <p:cNvSpPr/>
          <p:nvPr/>
        </p:nvSpPr>
        <p:spPr>
          <a:xfrm>
            <a:off x="8930794" y="2530161"/>
            <a:ext cx="1494550" cy="1069677"/>
          </a:xfrm>
          <a:prstGeom prst="round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E41CBD-9831-4F13-BA7A-604365CC4F67}"/>
              </a:ext>
            </a:extLst>
          </p:cNvPr>
          <p:cNvSpPr/>
          <p:nvPr/>
        </p:nvSpPr>
        <p:spPr>
          <a:xfrm>
            <a:off x="7232830" y="2771732"/>
            <a:ext cx="1216404" cy="585831"/>
          </a:xfrm>
          <a:prstGeom prst="round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09D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55CBED-94B3-4863-8563-8E27429E5C50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>
            <a:off x="8449234" y="3064648"/>
            <a:ext cx="481560" cy="3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892E0D-320F-4CC1-AD2C-5A8BD6010482}"/>
              </a:ext>
            </a:extLst>
          </p:cNvPr>
          <p:cNvSpPr/>
          <p:nvPr/>
        </p:nvSpPr>
        <p:spPr>
          <a:xfrm>
            <a:off x="9062934" y="2766863"/>
            <a:ext cx="1216404" cy="5858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CBA10-2CAB-4261-9842-43788CF01028}"/>
              </a:ext>
            </a:extLst>
          </p:cNvPr>
          <p:cNvSpPr txBox="1"/>
          <p:nvPr/>
        </p:nvSpPr>
        <p:spPr>
          <a:xfrm>
            <a:off x="9210351" y="2834915"/>
            <a:ext cx="10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[</a:t>
            </a:r>
            <a:r>
              <a:rPr 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BBA77-0D73-4C09-AFDB-738398CE1C66}"/>
              </a:ext>
            </a:extLst>
          </p:cNvPr>
          <p:cNvSpPr txBox="1"/>
          <p:nvPr/>
        </p:nvSpPr>
        <p:spPr>
          <a:xfrm>
            <a:off x="7334898" y="2855621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[</a:t>
            </a:r>
            <a:r>
              <a:rPr lang="el-GR" sz="2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b="1" baseline="30000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FEF02F-C659-4AB9-AF93-6C323E293669}"/>
              </a:ext>
            </a:extLst>
          </p:cNvPr>
          <p:cNvCxnSpPr/>
          <p:nvPr/>
        </p:nvCxnSpPr>
        <p:spPr>
          <a:xfrm>
            <a:off x="4088931" y="3111267"/>
            <a:ext cx="24699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7">
            <a:extLst>
              <a:ext uri="{FF2B5EF4-FFF2-40B4-BE49-F238E27FC236}">
                <a16:creationId xmlns:a16="http://schemas.microsoft.com/office/drawing/2014/main" id="{61D0D717-D240-4B6D-BF4F-9A0A07B57259}"/>
              </a:ext>
            </a:extLst>
          </p:cNvPr>
          <p:cNvSpPr txBox="1"/>
          <p:nvPr/>
        </p:nvSpPr>
        <p:spPr>
          <a:xfrm>
            <a:off x="816501" y="3947750"/>
            <a:ext cx="308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Zeta potential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= -51 mV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4">
            <a:extLst>
              <a:ext uri="{FF2B5EF4-FFF2-40B4-BE49-F238E27FC236}">
                <a16:creationId xmlns:a16="http://schemas.microsoft.com/office/drawing/2014/main" id="{100B2499-2B30-4AB0-9148-FBA8163F8858}"/>
              </a:ext>
            </a:extLst>
          </p:cNvPr>
          <p:cNvSpPr txBox="1"/>
          <p:nvPr/>
        </p:nvSpPr>
        <p:spPr>
          <a:xfrm>
            <a:off x="7942266" y="3826926"/>
            <a:ext cx="164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= -31 mV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39">
            <a:extLst>
              <a:ext uri="{FF2B5EF4-FFF2-40B4-BE49-F238E27FC236}">
                <a16:creationId xmlns:a16="http://schemas.microsoft.com/office/drawing/2014/main" id="{B0ABF45C-7EDE-4B55-91FE-F9BD184712DA}"/>
              </a:ext>
            </a:extLst>
          </p:cNvPr>
          <p:cNvSpPr/>
          <p:nvPr/>
        </p:nvSpPr>
        <p:spPr>
          <a:xfrm>
            <a:off x="272351" y="5218948"/>
            <a:ext cx="863991" cy="436130"/>
          </a:xfrm>
          <a:prstGeom prst="round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3B09DD"/>
              </a:solidFill>
            </a:endParaRPr>
          </a:p>
        </p:txBody>
      </p:sp>
      <p:sp>
        <p:nvSpPr>
          <p:cNvPr id="24" name="Rectangle: Rounded Corners 117">
            <a:extLst>
              <a:ext uri="{FF2B5EF4-FFF2-40B4-BE49-F238E27FC236}">
                <a16:creationId xmlns:a16="http://schemas.microsoft.com/office/drawing/2014/main" id="{2D509641-FD37-4A3C-91F0-5826F78D2A34}"/>
              </a:ext>
            </a:extLst>
          </p:cNvPr>
          <p:cNvSpPr/>
          <p:nvPr/>
        </p:nvSpPr>
        <p:spPr>
          <a:xfrm>
            <a:off x="6457268" y="5224450"/>
            <a:ext cx="937832" cy="439503"/>
          </a:xfrm>
          <a:prstGeom prst="round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3B09DD"/>
              </a:solidFill>
            </a:endParaRPr>
          </a:p>
        </p:txBody>
      </p:sp>
      <p:sp>
        <p:nvSpPr>
          <p:cNvPr id="25" name="Rectangle: Rounded Corners 78">
            <a:extLst>
              <a:ext uri="{FF2B5EF4-FFF2-40B4-BE49-F238E27FC236}">
                <a16:creationId xmlns:a16="http://schemas.microsoft.com/office/drawing/2014/main" id="{1EF83A30-809B-4F42-A098-90C3280E813A}"/>
              </a:ext>
            </a:extLst>
          </p:cNvPr>
          <p:cNvSpPr/>
          <p:nvPr/>
        </p:nvSpPr>
        <p:spPr>
          <a:xfrm>
            <a:off x="2315528" y="5128229"/>
            <a:ext cx="1120129" cy="624499"/>
          </a:xfrm>
          <a:prstGeom prst="round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" name="Rectangle: Rounded Corners 42">
            <a:extLst>
              <a:ext uri="{FF2B5EF4-FFF2-40B4-BE49-F238E27FC236}">
                <a16:creationId xmlns:a16="http://schemas.microsoft.com/office/drawing/2014/main" id="{EA86BA9F-4386-4FB4-B5E7-ABA3B7716D93}"/>
              </a:ext>
            </a:extLst>
          </p:cNvPr>
          <p:cNvSpPr/>
          <p:nvPr/>
        </p:nvSpPr>
        <p:spPr>
          <a:xfrm>
            <a:off x="2422182" y="5271435"/>
            <a:ext cx="927380" cy="3656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TextBox 109">
            <a:extLst>
              <a:ext uri="{FF2B5EF4-FFF2-40B4-BE49-F238E27FC236}">
                <a16:creationId xmlns:a16="http://schemas.microsoft.com/office/drawing/2014/main" id="{1B512ECF-03AF-46D3-9660-9EF1700DB783}"/>
              </a:ext>
            </a:extLst>
          </p:cNvPr>
          <p:cNvSpPr txBox="1"/>
          <p:nvPr/>
        </p:nvSpPr>
        <p:spPr>
          <a:xfrm>
            <a:off x="4746899" y="250871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Dilution</a:t>
            </a:r>
          </a:p>
        </p:txBody>
      </p:sp>
      <p:sp>
        <p:nvSpPr>
          <p:cNvPr id="28" name="TextBox 109">
            <a:extLst>
              <a:ext uri="{FF2B5EF4-FFF2-40B4-BE49-F238E27FC236}">
                <a16:creationId xmlns:a16="http://schemas.microsoft.com/office/drawing/2014/main" id="{B584BBA1-6D61-46AA-B7FF-066B9A0D7408}"/>
              </a:ext>
            </a:extLst>
          </p:cNvPr>
          <p:cNvSpPr txBox="1"/>
          <p:nvPr/>
        </p:nvSpPr>
        <p:spPr>
          <a:xfrm>
            <a:off x="1217060" y="5294040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Less HH</a:t>
            </a:r>
          </a:p>
        </p:txBody>
      </p:sp>
      <p:sp>
        <p:nvSpPr>
          <p:cNvPr id="29" name="TextBox 109">
            <a:extLst>
              <a:ext uri="{FF2B5EF4-FFF2-40B4-BE49-F238E27FC236}">
                <a16:creationId xmlns:a16="http://schemas.microsoft.com/office/drawing/2014/main" id="{18D34888-3D14-4D43-9041-DEC8EFFACCBC}"/>
              </a:ext>
            </a:extLst>
          </p:cNvPr>
          <p:cNvSpPr txBox="1"/>
          <p:nvPr/>
        </p:nvSpPr>
        <p:spPr>
          <a:xfrm>
            <a:off x="7408797" y="5280774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Increased HH</a:t>
            </a:r>
          </a:p>
        </p:txBody>
      </p:sp>
      <p:sp>
        <p:nvSpPr>
          <p:cNvPr id="30" name="TextBox 109">
            <a:extLst>
              <a:ext uri="{FF2B5EF4-FFF2-40B4-BE49-F238E27FC236}">
                <a16:creationId xmlns:a16="http://schemas.microsoft.com/office/drawing/2014/main" id="{5F6FF07C-29D7-4D5E-8992-B3246CBE5361}"/>
              </a:ext>
            </a:extLst>
          </p:cNvPr>
          <p:cNvSpPr txBox="1"/>
          <p:nvPr/>
        </p:nvSpPr>
        <p:spPr>
          <a:xfrm>
            <a:off x="3461054" y="5254907"/>
            <a:ext cx="2926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Water-Carbonyl Interactions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FF387-936B-4597-9555-6B1BCB7CBE79}"/>
              </a:ext>
            </a:extLst>
          </p:cNvPr>
          <p:cNvSpPr/>
          <p:nvPr/>
        </p:nvSpPr>
        <p:spPr>
          <a:xfrm>
            <a:off x="8824341" y="5292014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HH: hydrophobic hydration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90DCD-3A4C-4E95-9594-06A2963C819B}"/>
              </a:ext>
            </a:extLst>
          </p:cNvPr>
          <p:cNvSpPr/>
          <p:nvPr/>
        </p:nvSpPr>
        <p:spPr>
          <a:xfrm>
            <a:off x="106497" y="110169"/>
            <a:ext cx="1224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Dilution-enhanced hydrophobic hydration (HH) of Fe in the MCsomes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63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74B93-E001-4AA1-AD56-BA8DD179BC81}"/>
              </a:ext>
            </a:extLst>
          </p:cNvPr>
          <p:cNvSpPr/>
          <p:nvPr/>
        </p:nvSpPr>
        <p:spPr>
          <a:xfrm>
            <a:off x="2757204" y="2895898"/>
            <a:ext cx="7553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 MCsomes transform to helical structures?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A8DDB-8B7F-4235-AAAC-2DB683318C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82" y="3786823"/>
            <a:ext cx="7046300" cy="19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C6C7D-4985-4984-B25D-3AA68515A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50" y="1195765"/>
            <a:ext cx="5679625" cy="2158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F51B1-E636-4F65-952E-6FC7A795D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46" y="3357563"/>
            <a:ext cx="5707507" cy="2547239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DAC2D166-4ABB-41BD-AD4F-8ECADA4F009A}"/>
              </a:ext>
            </a:extLst>
          </p:cNvPr>
          <p:cNvSpPr txBox="1"/>
          <p:nvPr/>
        </p:nvSpPr>
        <p:spPr>
          <a:xfrm>
            <a:off x="3170120" y="218868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7A029-DD18-4DCC-B6CC-274CD0A2021B}"/>
              </a:ext>
            </a:extLst>
          </p:cNvPr>
          <p:cNvSpPr txBox="1"/>
          <p:nvPr/>
        </p:nvSpPr>
        <p:spPr>
          <a:xfrm>
            <a:off x="3184558" y="33100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EC672-6454-4A33-99CD-2BFCE945681E}"/>
              </a:ext>
            </a:extLst>
          </p:cNvPr>
          <p:cNvSpPr txBox="1"/>
          <p:nvPr/>
        </p:nvSpPr>
        <p:spPr>
          <a:xfrm>
            <a:off x="5059880" y="3318050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C7597-425B-496B-91E7-C7405F95F9CB}"/>
              </a:ext>
            </a:extLst>
          </p:cNvPr>
          <p:cNvSpPr txBox="1"/>
          <p:nvPr/>
        </p:nvSpPr>
        <p:spPr>
          <a:xfrm>
            <a:off x="7560844" y="331644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46083-4472-4E75-AE20-8F1692AA77D1}"/>
              </a:ext>
            </a:extLst>
          </p:cNvPr>
          <p:cNvSpPr txBox="1"/>
          <p:nvPr/>
        </p:nvSpPr>
        <p:spPr>
          <a:xfrm>
            <a:off x="7568865" y="458537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77DBCC-620B-46D5-83B0-FBF58C98F2F3}"/>
              </a:ext>
            </a:extLst>
          </p:cNvPr>
          <p:cNvSpPr/>
          <p:nvPr/>
        </p:nvSpPr>
        <p:spPr>
          <a:xfrm>
            <a:off x="4291975" y="2314864"/>
            <a:ext cx="693019" cy="221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A115C3-997C-4498-B9FF-280515BE73BC}"/>
              </a:ext>
            </a:extLst>
          </p:cNvPr>
          <p:cNvSpPr/>
          <p:nvPr/>
        </p:nvSpPr>
        <p:spPr>
          <a:xfrm rot="18327336">
            <a:off x="5724535" y="2746397"/>
            <a:ext cx="693019" cy="221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E1FCEA-4F7C-41EC-AD15-42339B9D7A7B}"/>
              </a:ext>
            </a:extLst>
          </p:cNvPr>
          <p:cNvSpPr/>
          <p:nvPr/>
        </p:nvSpPr>
        <p:spPr>
          <a:xfrm rot="5400000">
            <a:off x="4962534" y="2504160"/>
            <a:ext cx="693019" cy="221381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B8593F-39FD-41F2-B48A-524ADF011DFC}"/>
              </a:ext>
            </a:extLst>
          </p:cNvPr>
          <p:cNvSpPr/>
          <p:nvPr/>
        </p:nvSpPr>
        <p:spPr>
          <a:xfrm rot="1326796">
            <a:off x="5307440" y="1876913"/>
            <a:ext cx="693019" cy="221381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F8BE464C-AD91-4071-9164-CBFBD01210E9}"/>
              </a:ext>
            </a:extLst>
          </p:cNvPr>
          <p:cNvSpPr txBox="1"/>
          <p:nvPr/>
        </p:nvSpPr>
        <p:spPr>
          <a:xfrm>
            <a:off x="3164865" y="11218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D9D10E4-2D28-4443-8F2B-21BCC36BD259}"/>
              </a:ext>
            </a:extLst>
          </p:cNvPr>
          <p:cNvSpPr txBox="1"/>
          <p:nvPr/>
        </p:nvSpPr>
        <p:spPr>
          <a:xfrm>
            <a:off x="4221155" y="11376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9A0AF74-6BD6-47F0-A12D-199EBEAAD67F}"/>
              </a:ext>
            </a:extLst>
          </p:cNvPr>
          <p:cNvSpPr txBox="1"/>
          <p:nvPr/>
        </p:nvSpPr>
        <p:spPr>
          <a:xfrm>
            <a:off x="6612259" y="118495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D32C946D-F8B2-4402-8C62-947604815503}"/>
              </a:ext>
            </a:extLst>
          </p:cNvPr>
          <p:cNvSpPr txBox="1"/>
          <p:nvPr/>
        </p:nvSpPr>
        <p:spPr>
          <a:xfrm>
            <a:off x="8996159" y="5643071"/>
            <a:ext cx="223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Scale bar: 500 nm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6AE96-3EB4-4322-B90D-18123E15AAEA}"/>
              </a:ext>
            </a:extLst>
          </p:cNvPr>
          <p:cNvSpPr/>
          <p:nvPr/>
        </p:nvSpPr>
        <p:spPr>
          <a:xfrm>
            <a:off x="308168" y="217355"/>
            <a:ext cx="989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 was used to track the hierarchical self-assembly of MCsomes</a:t>
            </a:r>
            <a:endParaRPr lang="en-US" sz="24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5002D5-304A-4B2E-9372-4BFF71438D1B}"/>
              </a:ext>
            </a:extLst>
          </p:cNvPr>
          <p:cNvSpPr/>
          <p:nvPr/>
        </p:nvSpPr>
        <p:spPr>
          <a:xfrm>
            <a:off x="536027" y="6243199"/>
            <a:ext cx="11655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intermediates were obtained by TEM during the structural evolution</a:t>
            </a:r>
          </a:p>
        </p:txBody>
      </p:sp>
    </p:spTree>
    <p:extLst>
      <p:ext uri="{BB962C8B-B14F-4D97-AF65-F5344CB8AC3E}">
        <p14:creationId xmlns:p14="http://schemas.microsoft.com/office/powerpoint/2010/main" val="37085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4586E-8B70-4237-BE52-6AFADC8B34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92" y="1784667"/>
            <a:ext cx="9163402" cy="3901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6DDF6E-0415-47F1-AFE8-E26AF6996D85}"/>
              </a:ext>
            </a:extLst>
          </p:cNvPr>
          <p:cNvSpPr/>
          <p:nvPr/>
        </p:nvSpPr>
        <p:spPr>
          <a:xfrm>
            <a:off x="308168" y="217355"/>
            <a:ext cx="658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hierarchical self-assembly of MCsomes</a:t>
            </a:r>
            <a:endParaRPr lang="en-US" sz="24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70940-1516-4AA6-9817-D03FFCE8F53C}"/>
              </a:ext>
            </a:extLst>
          </p:cNvPr>
          <p:cNvSpPr/>
          <p:nvPr/>
        </p:nvSpPr>
        <p:spPr>
          <a:xfrm>
            <a:off x="536027" y="6243199"/>
            <a:ext cx="11655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of the hierarchical self-assembly of MCsomes</a:t>
            </a:r>
          </a:p>
        </p:txBody>
      </p:sp>
    </p:spTree>
    <p:extLst>
      <p:ext uri="{BB962C8B-B14F-4D97-AF65-F5344CB8AC3E}">
        <p14:creationId xmlns:p14="http://schemas.microsoft.com/office/powerpoint/2010/main" val="130951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5D8D62-B7F5-4455-87D9-45966FC6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1" t="9190" b="1621"/>
          <a:stretch/>
        </p:blipFill>
        <p:spPr>
          <a:xfrm>
            <a:off x="3166369" y="3357563"/>
            <a:ext cx="5859262" cy="2935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B93ADA-4D30-487F-8AB1-6D34CC9CA4D7}"/>
              </a:ext>
            </a:extLst>
          </p:cNvPr>
          <p:cNvSpPr txBox="1"/>
          <p:nvPr/>
        </p:nvSpPr>
        <p:spPr>
          <a:xfrm>
            <a:off x="5580490" y="5854924"/>
            <a:ext cx="676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µm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1E3D5-5D71-43AF-90D3-E8EB71D23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0183" r="12537" b="9913"/>
          <a:stretch/>
        </p:blipFill>
        <p:spPr>
          <a:xfrm>
            <a:off x="3201890" y="900360"/>
            <a:ext cx="2714325" cy="2173632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3DB71-55E3-4646-8F32-FE804E14D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r="60891" b="1621"/>
          <a:stretch/>
        </p:blipFill>
        <p:spPr>
          <a:xfrm>
            <a:off x="5912938" y="864418"/>
            <a:ext cx="3121572" cy="2446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AC725-C8D4-48E1-8A59-FF410EA7333E}"/>
              </a:ext>
            </a:extLst>
          </p:cNvPr>
          <p:cNvSpPr txBox="1"/>
          <p:nvPr/>
        </p:nvSpPr>
        <p:spPr>
          <a:xfrm>
            <a:off x="8334047" y="5847527"/>
            <a:ext cx="72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500 nm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98BD0-9EF9-4F7F-95CD-19AB8399A7CA}"/>
              </a:ext>
            </a:extLst>
          </p:cNvPr>
          <p:cNvSpPr/>
          <p:nvPr/>
        </p:nvSpPr>
        <p:spPr>
          <a:xfrm>
            <a:off x="308168" y="217355"/>
            <a:ext cx="11224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hierarchical self-assembly of FpC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 at pH = 3</a:t>
            </a:r>
            <a:endParaRPr lang="en-US" sz="24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D599E-A828-4338-A5E6-A508EA1867AD}"/>
              </a:ext>
            </a:extLst>
          </p:cNvPr>
          <p:cNvSpPr txBox="1"/>
          <p:nvPr/>
        </p:nvSpPr>
        <p:spPr>
          <a:xfrm>
            <a:off x="4506130" y="3080564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14193-F3E8-46A9-B231-2CA987085BD0}"/>
              </a:ext>
            </a:extLst>
          </p:cNvPr>
          <p:cNvSpPr txBox="1"/>
          <p:nvPr/>
        </p:nvSpPr>
        <p:spPr>
          <a:xfrm rot="16200000">
            <a:off x="2226050" y="1853038"/>
            <a:ext cx="164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Zeta potential (mv)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E4DD-171A-431B-BA2E-A7CA661B991B}"/>
              </a:ext>
            </a:extLst>
          </p:cNvPr>
          <p:cNvSpPr txBox="1"/>
          <p:nvPr/>
        </p:nvSpPr>
        <p:spPr>
          <a:xfrm>
            <a:off x="4119239" y="1003177"/>
            <a:ext cx="169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FpC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Azobenzene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colloid (140 uM)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CB1AD-EEB6-4A18-BB34-EAB9E4280550}"/>
              </a:ext>
            </a:extLst>
          </p:cNvPr>
          <p:cNvSpPr txBox="1"/>
          <p:nvPr/>
        </p:nvSpPr>
        <p:spPr>
          <a:xfrm>
            <a:off x="6597588" y="969146"/>
            <a:ext cx="25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FpC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Azobenzene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colloid (140 uM, pH=3)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5DB0F-EFCA-4E96-A63F-7FCB393F4839}"/>
              </a:ext>
            </a:extLst>
          </p:cNvPr>
          <p:cNvSpPr txBox="1"/>
          <p:nvPr/>
        </p:nvSpPr>
        <p:spPr>
          <a:xfrm>
            <a:off x="8408634" y="3446017"/>
            <a:ext cx="64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6965E7-EC55-423B-B128-C7A87F7967C0}"/>
              </a:ext>
            </a:extLst>
          </p:cNvPr>
          <p:cNvSpPr/>
          <p:nvPr/>
        </p:nvSpPr>
        <p:spPr>
          <a:xfrm>
            <a:off x="355107" y="6349732"/>
            <a:ext cx="11748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hierarchical self-assembly of MCsomes was also observed in the colloid (140 uM) at pH = 3. </a:t>
            </a:r>
          </a:p>
        </p:txBody>
      </p:sp>
    </p:spTree>
    <p:extLst>
      <p:ext uri="{BB962C8B-B14F-4D97-AF65-F5344CB8AC3E}">
        <p14:creationId xmlns:p14="http://schemas.microsoft.com/office/powerpoint/2010/main" val="152455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B3FBB2-46F7-4E07-A255-3791BD7050E8}"/>
              </a:ext>
            </a:extLst>
          </p:cNvPr>
          <p:cNvSpPr/>
          <p:nvPr/>
        </p:nvSpPr>
        <p:spPr>
          <a:xfrm>
            <a:off x="308168" y="217355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Summary</a:t>
            </a:r>
            <a:endParaRPr lang="en-US" sz="24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39C3AF-1F3D-44B8-8B7A-1456D5F7D58E}"/>
              </a:ext>
            </a:extLst>
          </p:cNvPr>
          <p:cNvSpPr txBox="1"/>
          <p:nvPr/>
        </p:nvSpPr>
        <p:spPr>
          <a:xfrm>
            <a:off x="510003" y="1241615"/>
            <a:ext cx="111719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Hydrophobic FpC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Azobenzene molecules could self-assemble into MCsomes in water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hydration of Fp head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Dilution could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hydrophobic hydration of Fe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Fp head which decrease the surface charge of the MCsomes.</a:t>
            </a:r>
          </a:p>
          <a:p>
            <a:pPr marL="342900" indent="-3429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enhanced hydrophobic hydration of Fe could be verified 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and dye quenching experiments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decreasing surface charge could induce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self-assembly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nanovesicles to helical structures.</a:t>
            </a:r>
          </a:p>
          <a:p>
            <a:pPr marL="342900" indent="-3429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structural evolution from nanovesicles to helical structures could be observed by TEM which proceed through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vesicles, one-dimensional array of vesicles, tubes and helical structures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0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79D27-C9D5-4836-848A-4042A85201B6}"/>
              </a:ext>
            </a:extLst>
          </p:cNvPr>
          <p:cNvSpPr txBox="1"/>
          <p:nvPr/>
        </p:nvSpPr>
        <p:spPr>
          <a:xfrm>
            <a:off x="325820" y="26275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D924C-8E1D-4CE5-A0A1-904C85544395}"/>
              </a:ext>
            </a:extLst>
          </p:cNvPr>
          <p:cNvSpPr txBox="1"/>
          <p:nvPr/>
        </p:nvSpPr>
        <p:spPr>
          <a:xfrm>
            <a:off x="793215" y="1222872"/>
            <a:ext cx="8888972" cy="503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1. Introduction</a:t>
            </a:r>
          </a:p>
          <a:p>
            <a:endParaRPr lang="en-US" dirty="0"/>
          </a:p>
          <a:p>
            <a:endParaRPr lang="en-US" dirty="0"/>
          </a:p>
          <a:p>
            <a:pPr algn="just">
              <a:lnSpc>
                <a:spcPts val="1150"/>
              </a:lnSpc>
              <a:spcBef>
                <a:spcPts val="2300"/>
              </a:spcBef>
              <a:spcAft>
                <a:spcPts val="1150"/>
              </a:spcAft>
            </a:pPr>
            <a:r>
              <a:rPr lang="de-DE" sz="20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 Dilution-induced self-assembly of Fp(CH</a:t>
            </a:r>
            <a:r>
              <a:rPr lang="de-DE" sz="20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de-DE" sz="20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de-DE" sz="20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0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0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 </a:t>
            </a:r>
            <a:r>
              <a:rPr lang="de-DE" sz="20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</a:t>
            </a:r>
          </a:p>
          <a:p>
            <a:pPr algn="just">
              <a:lnSpc>
                <a:spcPts val="1150"/>
              </a:lnSpc>
              <a:spcBef>
                <a:spcPts val="2300"/>
              </a:spcBef>
              <a:spcAft>
                <a:spcPts val="1150"/>
              </a:spcAft>
            </a:pPr>
            <a:endParaRPr lang="de-DE" sz="20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150"/>
              </a:lnSpc>
              <a:spcBef>
                <a:spcPts val="2300"/>
              </a:spcBef>
              <a:spcAft>
                <a:spcPts val="1150"/>
              </a:spcAft>
            </a:pPr>
            <a:r>
              <a:rPr lang="de-DE" sz="2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3. The conditional effect of hydrophobic hydration</a:t>
            </a:r>
          </a:p>
          <a:p>
            <a:pPr algn="just">
              <a:lnSpc>
                <a:spcPts val="1150"/>
              </a:lnSpc>
              <a:spcBef>
                <a:spcPts val="2300"/>
              </a:spcBef>
              <a:spcAft>
                <a:spcPts val="1150"/>
              </a:spcAft>
            </a:pPr>
            <a:endParaRPr lang="de-DE" sz="20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150"/>
              </a:lnSpc>
              <a:spcBef>
                <a:spcPts val="2300"/>
              </a:spcBef>
              <a:spcAft>
                <a:spcPts val="1150"/>
              </a:spcAft>
            </a:pPr>
            <a:r>
              <a:rPr lang="de-DE" sz="20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4. Hierarchical self-assembly of MCsomes</a:t>
            </a:r>
          </a:p>
          <a:p>
            <a:pPr algn="just">
              <a:lnSpc>
                <a:spcPts val="1150"/>
              </a:lnSpc>
              <a:spcBef>
                <a:spcPts val="2300"/>
              </a:spcBef>
              <a:spcAft>
                <a:spcPts val="1150"/>
              </a:spcAft>
            </a:pPr>
            <a:endParaRPr lang="de-DE" sz="20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150"/>
              </a:lnSpc>
              <a:spcBef>
                <a:spcPts val="2300"/>
              </a:spcBef>
              <a:spcAft>
                <a:spcPts val="1150"/>
              </a:spcAft>
            </a:pPr>
            <a:r>
              <a:rPr lang="de-DE" sz="20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5. Summary</a:t>
            </a:r>
          </a:p>
        </p:txBody>
      </p:sp>
    </p:spTree>
    <p:extLst>
      <p:ext uri="{BB962C8B-B14F-4D97-AF65-F5344CB8AC3E}">
        <p14:creationId xmlns:p14="http://schemas.microsoft.com/office/powerpoint/2010/main" val="114746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"/>
          <a:stretch/>
        </p:blipFill>
        <p:spPr>
          <a:xfrm>
            <a:off x="10828" y="229308"/>
            <a:ext cx="12181172" cy="6468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8" y="6154972"/>
            <a:ext cx="3113664" cy="521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98804B-DF1F-4D92-90DF-3DC878E6AF44}"/>
              </a:ext>
            </a:extLst>
          </p:cNvPr>
          <p:cNvSpPr/>
          <p:nvPr/>
        </p:nvSpPr>
        <p:spPr>
          <a:xfrm>
            <a:off x="6494868" y="4902264"/>
            <a:ext cx="3007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Thank you</a:t>
            </a:r>
            <a:endParaRPr lang="en-US" sz="44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5CF72-7292-4DBF-9905-D55CB0514C63}"/>
              </a:ext>
            </a:extLst>
          </p:cNvPr>
          <p:cNvSpPr txBox="1"/>
          <p:nvPr/>
        </p:nvSpPr>
        <p:spPr>
          <a:xfrm>
            <a:off x="325820" y="262759"/>
            <a:ext cx="510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Hydration of hydrophobic solutes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 descr="Image result for hydration of hydrophobic molecules">
            <a:extLst>
              <a:ext uri="{FF2B5EF4-FFF2-40B4-BE49-F238E27FC236}">
                <a16:creationId xmlns:a16="http://schemas.microsoft.com/office/drawing/2014/main" id="{B7915EE8-216C-41FB-BD4F-49B4133BFB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2A7CF-6AF3-4464-B334-5DAC1D48D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34"/>
          <a:stretch/>
        </p:blipFill>
        <p:spPr>
          <a:xfrm>
            <a:off x="5779362" y="985839"/>
            <a:ext cx="3458419" cy="431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418E6-6FD0-45C7-9CFE-7D76A8D1D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90"/>
          <a:stretch/>
        </p:blipFill>
        <p:spPr>
          <a:xfrm>
            <a:off x="1861352" y="992658"/>
            <a:ext cx="3506680" cy="4321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7BE5DD-F381-48F6-8E2B-5258F73B221C}"/>
              </a:ext>
            </a:extLst>
          </p:cNvPr>
          <p:cNvSpPr txBox="1"/>
          <p:nvPr/>
        </p:nvSpPr>
        <p:spPr>
          <a:xfrm>
            <a:off x="225247" y="6069571"/>
            <a:ext cx="11741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 hydration is the hydration of hydrophobic molecules or surface.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0D88AB-D70C-435D-B4ED-AB212884100F}"/>
              </a:ext>
            </a:extLst>
          </p:cNvPr>
          <p:cNvSpPr/>
          <p:nvPr/>
        </p:nvSpPr>
        <p:spPr>
          <a:xfrm>
            <a:off x="9348187" y="2210539"/>
            <a:ext cx="497150" cy="514905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A0472-1F1F-4618-9652-863B3AA729FE}"/>
              </a:ext>
            </a:extLst>
          </p:cNvPr>
          <p:cNvSpPr txBox="1"/>
          <p:nvPr/>
        </p:nvSpPr>
        <p:spPr>
          <a:xfrm>
            <a:off x="3141386" y="5459767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Small solutes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4FC82E-4C9E-498E-B899-312C1639A479}"/>
              </a:ext>
            </a:extLst>
          </p:cNvPr>
          <p:cNvSpPr/>
          <p:nvPr/>
        </p:nvSpPr>
        <p:spPr>
          <a:xfrm>
            <a:off x="9518343" y="3082031"/>
            <a:ext cx="238217" cy="25597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66B286-0254-4035-899E-C8BCAD05DC23}"/>
              </a:ext>
            </a:extLst>
          </p:cNvPr>
          <p:cNvSpPr/>
          <p:nvPr/>
        </p:nvSpPr>
        <p:spPr>
          <a:xfrm>
            <a:off x="9502067" y="3633926"/>
            <a:ext cx="238217" cy="2559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F60E9-DEB6-408F-91B6-D1113595AD48}"/>
              </a:ext>
            </a:extLst>
          </p:cNvPr>
          <p:cNvSpPr txBox="1"/>
          <p:nvPr/>
        </p:nvSpPr>
        <p:spPr>
          <a:xfrm>
            <a:off x="9968314" y="3019009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H atom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30383-BF58-4336-B3DA-B60D1E98043B}"/>
              </a:ext>
            </a:extLst>
          </p:cNvPr>
          <p:cNvSpPr txBox="1"/>
          <p:nvPr/>
        </p:nvSpPr>
        <p:spPr>
          <a:xfrm>
            <a:off x="9943161" y="36339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O atom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D48CB-328C-4F79-A189-C091273781A9}"/>
              </a:ext>
            </a:extLst>
          </p:cNvPr>
          <p:cNvSpPr txBox="1"/>
          <p:nvPr/>
        </p:nvSpPr>
        <p:spPr>
          <a:xfrm>
            <a:off x="9968314" y="2300797"/>
            <a:ext cx="222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Hydrophobic solutes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B2FB55-471C-4C6A-93AB-5242CABA3229}"/>
              </a:ext>
            </a:extLst>
          </p:cNvPr>
          <p:cNvSpPr txBox="1"/>
          <p:nvPr/>
        </p:nvSpPr>
        <p:spPr>
          <a:xfrm>
            <a:off x="6960264" y="5425736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Large solutes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C3637-9342-4223-AB5A-14F589E948EF}"/>
              </a:ext>
            </a:extLst>
          </p:cNvPr>
          <p:cNvSpPr/>
          <p:nvPr/>
        </p:nvSpPr>
        <p:spPr>
          <a:xfrm>
            <a:off x="8622295" y="5659060"/>
            <a:ext cx="1491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Nature 437, 640–647</a:t>
            </a:r>
          </a:p>
        </p:txBody>
      </p:sp>
    </p:spTree>
    <p:extLst>
      <p:ext uri="{BB962C8B-B14F-4D97-AF65-F5344CB8AC3E}">
        <p14:creationId xmlns:p14="http://schemas.microsoft.com/office/powerpoint/2010/main" val="231432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C8BE9-F18B-413B-96D4-81234D771568}"/>
              </a:ext>
            </a:extLst>
          </p:cNvPr>
          <p:cNvSpPr txBox="1"/>
          <p:nvPr/>
        </p:nvSpPr>
        <p:spPr>
          <a:xfrm>
            <a:off x="325820" y="262759"/>
            <a:ext cx="659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Hydrophobic hydration in protein chemistry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57B76-F8C2-4ABB-8325-9CF2E24F4864}"/>
              </a:ext>
            </a:extLst>
          </p:cNvPr>
          <p:cNvSpPr txBox="1"/>
          <p:nvPr/>
        </p:nvSpPr>
        <p:spPr>
          <a:xfrm>
            <a:off x="1128791" y="6202737"/>
            <a:ext cx="10322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 hydration plays an important role in protein folding and self-assembly.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AD1B5-1E38-4FC7-9B91-0DE778B1A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18641" y="1132331"/>
            <a:ext cx="10154717" cy="370557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F36670-90AB-4231-854B-559D7D554A52}"/>
              </a:ext>
            </a:extLst>
          </p:cNvPr>
          <p:cNvSpPr/>
          <p:nvPr/>
        </p:nvSpPr>
        <p:spPr>
          <a:xfrm>
            <a:off x="2903651" y="5561405"/>
            <a:ext cx="319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J. Am. Chem. Soc. </a:t>
            </a:r>
            <a:r>
              <a:rPr lang="en-US" sz="1200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2017,</a:t>
            </a:r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139</a:t>
            </a:r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(49), 17890-17901.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E1809-F6D5-4A3B-9E2C-F0CB57204789}"/>
              </a:ext>
            </a:extLst>
          </p:cNvPr>
          <p:cNvSpPr/>
          <p:nvPr/>
        </p:nvSpPr>
        <p:spPr>
          <a:xfrm>
            <a:off x="7229383" y="5556072"/>
            <a:ext cx="4728838" cy="28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Current Opinion in Colloid &amp; Interface Science </a:t>
            </a:r>
            <a:r>
              <a:rPr lang="en-US" sz="1200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2016,</a:t>
            </a:r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22</a:t>
            </a:r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, 73-79.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057418-8645-4334-831C-DFD091C4A5F1}"/>
              </a:ext>
            </a:extLst>
          </p:cNvPr>
          <p:cNvSpPr>
            <a:spLocks noChangeAspect="1"/>
          </p:cNvSpPr>
          <p:nvPr/>
        </p:nvSpPr>
        <p:spPr>
          <a:xfrm>
            <a:off x="1722269" y="5149049"/>
            <a:ext cx="144000" cy="1434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D04A3-D7FC-408D-A586-5F553146DB92}"/>
              </a:ext>
            </a:extLst>
          </p:cNvPr>
          <p:cNvSpPr txBox="1"/>
          <p:nvPr/>
        </p:nvSpPr>
        <p:spPr>
          <a:xfrm>
            <a:off x="1970843" y="506915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0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E8D36-C3B1-4E04-AEC2-B25051F8D397}"/>
              </a:ext>
            </a:extLst>
          </p:cNvPr>
          <p:cNvSpPr txBox="1"/>
          <p:nvPr/>
        </p:nvSpPr>
        <p:spPr>
          <a:xfrm>
            <a:off x="244460" y="5969243"/>
            <a:ext cx="1170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model systems in chemical self-assembly are focused on amphiphilic nature instead of the hydrophobic hydration </a:t>
            </a:r>
          </a:p>
        </p:txBody>
      </p:sp>
      <p:pic>
        <p:nvPicPr>
          <p:cNvPr id="3" name="Picture 2" descr="A block copolymer and the possible self-assembled materials it can form. Taken from ref. 34.">
            <a:extLst>
              <a:ext uri="{FF2B5EF4-FFF2-40B4-BE49-F238E27FC236}">
                <a16:creationId xmlns:a16="http://schemas.microsoft.com/office/drawing/2014/main" id="{AF93CA20-53A0-44E5-AC63-640BAA4759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95" y="2152401"/>
            <a:ext cx="4987035" cy="2925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795E3-E679-40EB-B246-09C120C8BBB6}"/>
              </a:ext>
            </a:extLst>
          </p:cNvPr>
          <p:cNvSpPr txBox="1"/>
          <p:nvPr/>
        </p:nvSpPr>
        <p:spPr>
          <a:xfrm>
            <a:off x="325820" y="262759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Chemical self-assembly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87148-1AFF-4F17-A948-E6C7267C0E28}"/>
              </a:ext>
            </a:extLst>
          </p:cNvPr>
          <p:cNvSpPr/>
          <p:nvPr/>
        </p:nvSpPr>
        <p:spPr>
          <a:xfrm>
            <a:off x="8478524" y="5632428"/>
            <a:ext cx="2834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Chem. Soc. Rev. </a:t>
            </a:r>
            <a:r>
              <a:rPr lang="en-US" sz="1200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2012,</a:t>
            </a:r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41</a:t>
            </a:r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(18), 5969-5985.</a:t>
            </a:r>
          </a:p>
        </p:txBody>
      </p:sp>
      <p:pic>
        <p:nvPicPr>
          <p:cNvPr id="10242" name="Picture 2" descr="Image result for chemical self-assembly amphiphilic">
            <a:extLst>
              <a:ext uri="{FF2B5EF4-FFF2-40B4-BE49-F238E27FC236}">
                <a16:creationId xmlns:a16="http://schemas.microsoft.com/office/drawing/2014/main" id="{BD237FB8-CCE7-407F-851E-F79E3C9F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5" y="1306410"/>
            <a:ext cx="2949866" cy="38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408954-FCD2-4FD1-9369-3077F7577F80}"/>
              </a:ext>
            </a:extLst>
          </p:cNvPr>
          <p:cNvSpPr/>
          <p:nvPr/>
        </p:nvSpPr>
        <p:spPr>
          <a:xfrm>
            <a:off x="3578964" y="5659060"/>
            <a:ext cx="2517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Science 294.5547 (</a:t>
            </a:r>
            <a:r>
              <a:rPr lang="en-US" sz="1200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2001</a:t>
            </a:r>
            <a:r>
              <a:rPr lang="en-US" sz="12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): 1684-1688.</a:t>
            </a:r>
          </a:p>
        </p:txBody>
      </p:sp>
    </p:spTree>
    <p:extLst>
      <p:ext uri="{BB962C8B-B14F-4D97-AF65-F5344CB8AC3E}">
        <p14:creationId xmlns:p14="http://schemas.microsoft.com/office/powerpoint/2010/main" val="427970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30004"/>
              </p:ext>
            </p:extLst>
          </p:nvPr>
        </p:nvGraphicFramePr>
        <p:xfrm>
          <a:off x="4149009" y="3047964"/>
          <a:ext cx="1775569" cy="81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CS ChemDraw Drawing" r:id="rId3" imgW="1531299" imgH="705507" progId="ChemDraw.Document.6.0">
                  <p:embed/>
                </p:oleObj>
              </mc:Choice>
              <mc:Fallback>
                <p:oleObj name="CS ChemDraw Drawing" r:id="rId3" imgW="1531299" imgH="705507" progId="ChemDraw.Document.6.0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9009" y="3047964"/>
                        <a:ext cx="1775569" cy="816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74883"/>
              </p:ext>
            </p:extLst>
          </p:nvPr>
        </p:nvGraphicFramePr>
        <p:xfrm>
          <a:off x="4158270" y="4252704"/>
          <a:ext cx="1888317" cy="88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CS ChemDraw Drawing" r:id="rId5" imgW="1458305" imgH="682253" progId="ChemDraw.Document.6.0">
                  <p:embed/>
                </p:oleObj>
              </mc:Choice>
              <mc:Fallback>
                <p:oleObj name="CS ChemDraw Drawing" r:id="rId5" imgW="1458305" imgH="682253" progId="ChemDraw.Document.6.0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8270" y="4252704"/>
                        <a:ext cx="1888317" cy="88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: Rounded Corners 39"/>
          <p:cNvSpPr/>
          <p:nvPr/>
        </p:nvSpPr>
        <p:spPr>
          <a:xfrm>
            <a:off x="5567324" y="4259153"/>
            <a:ext cx="447759" cy="9170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529">
            <a:off x="9002215" y="1438534"/>
            <a:ext cx="942147" cy="1141559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7404482" y="1449855"/>
            <a:ext cx="1168771" cy="1103502"/>
          </a:xfrm>
          <a:prstGeom prst="ellipse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8363401" y="1886572"/>
            <a:ext cx="349321" cy="205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8732313" y="2072789"/>
            <a:ext cx="324088" cy="7510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>
            <a:grpSpLocks noChangeAspect="1"/>
          </p:cNvGrpSpPr>
          <p:nvPr/>
        </p:nvGrpSpPr>
        <p:grpSpPr>
          <a:xfrm rot="20344882">
            <a:off x="3412233" y="1548912"/>
            <a:ext cx="860318" cy="126932"/>
            <a:chOff x="3005100" y="1969420"/>
            <a:chExt cx="1329373" cy="196136"/>
          </a:xfrm>
        </p:grpSpPr>
        <p:sp>
          <p:nvSpPr>
            <p:cNvPr id="13" name="Oval 12"/>
            <p:cNvSpPr/>
            <p:nvPr/>
          </p:nvSpPr>
          <p:spPr>
            <a:xfrm rot="16200000">
              <a:off x="3150756" y="1833783"/>
              <a:ext cx="186117" cy="4774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>
              <a:off x="3448519" y="1969420"/>
              <a:ext cx="885954" cy="144819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flipV="1">
            <a:off x="4595065" y="1941588"/>
            <a:ext cx="2342508" cy="159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9442" y="1544481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Self-assembly in water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16200000">
            <a:off x="3020639" y="4424889"/>
            <a:ext cx="204034" cy="49033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8739774" y="1816124"/>
            <a:ext cx="292351" cy="99859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ctangle 40"/>
          <p:cNvSpPr/>
          <p:nvPr/>
        </p:nvSpPr>
        <p:spPr>
          <a:xfrm>
            <a:off x="5001971" y="4784192"/>
            <a:ext cx="394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1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100" dirty="0"/>
          </a:p>
        </p:txBody>
      </p:sp>
      <p:sp>
        <p:nvSpPr>
          <p:cNvPr id="43" name="Rectangle 42"/>
          <p:cNvSpPr/>
          <p:nvPr/>
        </p:nvSpPr>
        <p:spPr>
          <a:xfrm>
            <a:off x="4911307" y="4479804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00" b="1" baseline="30000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b="1" dirty="0">
                <a:solidFill>
                  <a:srgbClr val="3B09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00" dirty="0">
              <a:solidFill>
                <a:srgbClr val="3B09DD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16200000">
            <a:off x="3028026" y="3205427"/>
            <a:ext cx="186117" cy="4774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/>
          <p:cNvSpPr/>
          <p:nvPr/>
        </p:nvSpPr>
        <p:spPr>
          <a:xfrm>
            <a:off x="4144475" y="4228415"/>
            <a:ext cx="1572323" cy="931932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/>
          <p:cNvSpPr/>
          <p:nvPr/>
        </p:nvSpPr>
        <p:spPr>
          <a:xfrm>
            <a:off x="5510831" y="3213788"/>
            <a:ext cx="430228" cy="83482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2935" y="2635665"/>
            <a:ext cx="101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FpC</a:t>
            </a:r>
            <a:r>
              <a:rPr lang="en-CA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90212" y="3588496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Hydrophobic </a:t>
            </a:r>
          </a:p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 head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18318" y="4873031"/>
            <a:ext cx="139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Hydrated </a:t>
            </a:r>
          </a:p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 head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76441" y="4227302"/>
            <a:ext cx="3866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l-GR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05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50" dirty="0"/>
          </a:p>
        </p:txBody>
      </p:sp>
      <p:sp>
        <p:nvSpPr>
          <p:cNvPr id="35" name="TextBox 25"/>
          <p:cNvSpPr txBox="1"/>
          <p:nvPr/>
        </p:nvSpPr>
        <p:spPr>
          <a:xfrm>
            <a:off x="4676302" y="200372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Hydration of Fp head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3161" y="2670219"/>
            <a:ext cx="127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MCsome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 rot="12309061">
            <a:off x="2675172" y="1834316"/>
            <a:ext cx="860318" cy="126932"/>
            <a:chOff x="3005100" y="1969420"/>
            <a:chExt cx="1329373" cy="196136"/>
          </a:xfrm>
        </p:grpSpPr>
        <p:sp>
          <p:nvSpPr>
            <p:cNvPr id="49" name="Oval 48"/>
            <p:cNvSpPr/>
            <p:nvPr/>
          </p:nvSpPr>
          <p:spPr>
            <a:xfrm rot="16200000">
              <a:off x="3150756" y="1833783"/>
              <a:ext cx="186117" cy="4774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>
              <a:off x="3448519" y="1969420"/>
              <a:ext cx="885954" cy="144819"/>
            </a:xfrm>
            <a:prstGeom prst="rect">
              <a:avLst/>
            </a:prstGeom>
          </p:spPr>
        </p:pic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 rot="8510544">
            <a:off x="3342960" y="2028281"/>
            <a:ext cx="860318" cy="126932"/>
            <a:chOff x="3005100" y="1969420"/>
            <a:chExt cx="1329373" cy="196136"/>
          </a:xfrm>
        </p:grpSpPr>
        <p:sp>
          <p:nvSpPr>
            <p:cNvPr id="56" name="Oval 55"/>
            <p:cNvSpPr/>
            <p:nvPr/>
          </p:nvSpPr>
          <p:spPr>
            <a:xfrm rot="16200000">
              <a:off x="3150756" y="1833783"/>
              <a:ext cx="186117" cy="4774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43443" r="9160" b="43248"/>
            <a:stretch/>
          </p:blipFill>
          <p:spPr>
            <a:xfrm>
              <a:off x="3448519" y="1969420"/>
              <a:ext cx="885954" cy="144819"/>
            </a:xfrm>
            <a:prstGeom prst="rect">
              <a:avLst/>
            </a:prstGeom>
          </p:spPr>
        </p:pic>
      </p:grpSp>
      <p:sp>
        <p:nvSpPr>
          <p:cNvPr id="20" name="Rectangle: Rounded Corners 19"/>
          <p:cNvSpPr/>
          <p:nvPr/>
        </p:nvSpPr>
        <p:spPr>
          <a:xfrm>
            <a:off x="4136236" y="3047950"/>
            <a:ext cx="1499602" cy="857756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581427" y="3411658"/>
            <a:ext cx="284400" cy="53609"/>
            <a:chOff x="1259305" y="991402"/>
            <a:chExt cx="502118" cy="946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60909" y="991402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59305" y="1086050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3550947" y="4642088"/>
            <a:ext cx="284400" cy="53609"/>
            <a:chOff x="1259305" y="991402"/>
            <a:chExt cx="502118" cy="9464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260909" y="991402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259305" y="1086050"/>
              <a:ext cx="5005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8265076" y="3372543"/>
            <a:ext cx="177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X tail (            )</a:t>
            </a:r>
            <a:endParaRPr lang="en-US" sz="1600" dirty="0"/>
          </a:p>
        </p:txBody>
      </p:sp>
      <p:pic>
        <p:nvPicPr>
          <p:cNvPr id="48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43443" r="9160" b="43248"/>
          <a:stretch/>
        </p:blipFill>
        <p:spPr>
          <a:xfrm>
            <a:off x="9199213" y="3498772"/>
            <a:ext cx="692765" cy="113240"/>
          </a:xfrm>
          <a:prstGeom prst="rect">
            <a:avLst/>
          </a:prstGeom>
        </p:spPr>
      </p:pic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54461"/>
              </p:ext>
            </p:extLst>
          </p:nvPr>
        </p:nvGraphicFramePr>
        <p:xfrm>
          <a:off x="7939841" y="3961828"/>
          <a:ext cx="1035421" cy="38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CS ChemDraw Drawing" r:id="rId9" imgW="1031388" imgH="386649" progId="ChemDraw.Document.6.0">
                  <p:embed/>
                </p:oleObj>
              </mc:Choice>
              <mc:Fallback>
                <p:oleObj name="CS ChemDraw Drawing" r:id="rId9" imgW="1031388" imgH="386649" progId="ChemDraw.Document.6.0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39841" y="3961828"/>
                        <a:ext cx="1035421" cy="388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65947"/>
              </p:ext>
            </p:extLst>
          </p:nvPr>
        </p:nvGraphicFramePr>
        <p:xfrm>
          <a:off x="7928138" y="4541617"/>
          <a:ext cx="2383061" cy="38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CS ChemDraw Drawing" r:id="rId11" imgW="2492850" imgH="399262" progId="ChemDraw.Document.6.0">
                  <p:embed/>
                </p:oleObj>
              </mc:Choice>
              <mc:Fallback>
                <p:oleObj name="CS ChemDraw Drawing" r:id="rId11" imgW="2492850" imgH="399262" progId="ChemDraw.Document.6.0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28138" y="4541617"/>
                        <a:ext cx="2383061" cy="382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6549274" y="3357563"/>
            <a:ext cx="793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FpC</a:t>
            </a:r>
            <a:r>
              <a:rPr lang="en-CA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16595" y="3925455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FpC</a:t>
            </a:r>
            <a:r>
              <a:rPr lang="en-CA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14"/>
          <p:cNvSpPr/>
          <p:nvPr/>
        </p:nvSpPr>
        <p:spPr>
          <a:xfrm>
            <a:off x="5926131" y="4556448"/>
            <a:ext cx="1909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FpC</a:t>
            </a:r>
            <a:r>
              <a:rPr lang="en-CA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Azobenzene</a:t>
            </a:r>
            <a:endParaRPr lang="en-US" sz="16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875341" y="3828583"/>
            <a:ext cx="45046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873740" y="3316842"/>
            <a:ext cx="45046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927003" y="5166855"/>
            <a:ext cx="45046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3A50076-D239-4889-9113-AB8C81477271}"/>
              </a:ext>
            </a:extLst>
          </p:cNvPr>
          <p:cNvSpPr txBox="1"/>
          <p:nvPr/>
        </p:nvSpPr>
        <p:spPr>
          <a:xfrm>
            <a:off x="244460" y="5984185"/>
            <a:ext cx="1170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our groups synthesized a series of hydrophobic metal carbonyl complexes which could self-assemble into nanovesicles by hydrated Fp head.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B56BB3-539E-49CD-A98E-892736F750E3}"/>
              </a:ext>
            </a:extLst>
          </p:cNvPr>
          <p:cNvSpPr txBox="1"/>
          <p:nvPr/>
        </p:nvSpPr>
        <p:spPr>
          <a:xfrm>
            <a:off x="294289" y="220717"/>
            <a:ext cx="859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Aqueous self-assembly of hydrophobic molecules FpC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0215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07624"/>
              </p:ext>
            </p:extLst>
          </p:nvPr>
        </p:nvGraphicFramePr>
        <p:xfrm>
          <a:off x="2720381" y="187712"/>
          <a:ext cx="4273742" cy="327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0381" y="187712"/>
                        <a:ext cx="4273742" cy="3270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8" y="3357563"/>
            <a:ext cx="3315868" cy="32363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29539" y="3350152"/>
            <a:ext cx="2982323" cy="3116047"/>
            <a:chOff x="6653562" y="3335375"/>
            <a:chExt cx="3086188" cy="3228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562" y="3335375"/>
              <a:ext cx="3086188" cy="322840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8720511" y="6444955"/>
              <a:ext cx="969146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93" y="3370410"/>
            <a:ext cx="1100459" cy="110045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9" name="Rectangle 8"/>
          <p:cNvSpPr/>
          <p:nvPr/>
        </p:nvSpPr>
        <p:spPr>
          <a:xfrm flipV="1">
            <a:off x="8900256" y="4365748"/>
            <a:ext cx="540000" cy="36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27716" y="409971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nm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452251" y="54704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3233220" y="32775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6486267" y="331066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8507" y="872261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 = 168 nm</a:t>
            </a:r>
          </a:p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PDI: 0.174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07268D-73BB-4D92-BA7C-9C4EE00F57E7}"/>
              </a:ext>
            </a:extLst>
          </p:cNvPr>
          <p:cNvSpPr/>
          <p:nvPr/>
        </p:nvSpPr>
        <p:spPr>
          <a:xfrm>
            <a:off x="-1" y="89148"/>
            <a:ext cx="9417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Charaterization of Fp(CH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 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</a:t>
            </a:r>
            <a:endParaRPr 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CC97F2-1A64-4743-A5D7-394A91A415F0}"/>
              </a:ext>
            </a:extLst>
          </p:cNvPr>
          <p:cNvGrpSpPr>
            <a:grpSpLocks noChangeAspect="1"/>
          </p:cNvGrpSpPr>
          <p:nvPr/>
        </p:nvGrpSpPr>
        <p:grpSpPr>
          <a:xfrm>
            <a:off x="6507831" y="514159"/>
            <a:ext cx="2930458" cy="2722350"/>
            <a:chOff x="1314400" y="490729"/>
            <a:chExt cx="3492961" cy="3244906"/>
          </a:xfrm>
        </p:grpSpPr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6E3A5FC0-309F-4DB0-A69B-1D6D8B450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400" y="490729"/>
              <a:ext cx="3492961" cy="3244906"/>
            </a:xfrm>
            <a:prstGeom prst="rect">
              <a:avLst/>
            </a:prstGeom>
          </p:spPr>
        </p:pic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458C9D4A-7BE5-42CA-8750-71C27C97A670}"/>
                </a:ext>
              </a:extLst>
            </p:cNvPr>
            <p:cNvSpPr/>
            <p:nvPr/>
          </p:nvSpPr>
          <p:spPr>
            <a:xfrm flipV="1">
              <a:off x="4285929" y="3580004"/>
              <a:ext cx="400375" cy="262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9">
            <a:extLst>
              <a:ext uri="{FF2B5EF4-FFF2-40B4-BE49-F238E27FC236}">
                <a16:creationId xmlns:a16="http://schemas.microsoft.com/office/drawing/2014/main" id="{2B17FB31-0DE2-48AA-87F3-F515B786460F}"/>
              </a:ext>
            </a:extLst>
          </p:cNvPr>
          <p:cNvSpPr txBox="1"/>
          <p:nvPr/>
        </p:nvSpPr>
        <p:spPr>
          <a:xfrm>
            <a:off x="6463465" y="51026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A9EAD-9DDD-4431-82C0-3DE2F11E4DEC}"/>
              </a:ext>
            </a:extLst>
          </p:cNvPr>
          <p:cNvSpPr txBox="1"/>
          <p:nvPr/>
        </p:nvSpPr>
        <p:spPr>
          <a:xfrm>
            <a:off x="488921" y="6457890"/>
            <a:ext cx="1170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Fp(CH</a:t>
            </a:r>
            <a:r>
              <a: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Azobenzene</a:t>
            </a:r>
            <a:r>
              <a: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MCsomes with ca. 170 nm were formed.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75E1142A-BFC8-40C5-91C6-32B6FF6BFE8E}"/>
              </a:ext>
            </a:extLst>
          </p:cNvPr>
          <p:cNvSpPr txBox="1"/>
          <p:nvPr/>
        </p:nvSpPr>
        <p:spPr>
          <a:xfrm>
            <a:off x="8870794" y="511741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84D9F415-5735-43E5-9B3A-6FFF1DCE17F1}"/>
              </a:ext>
            </a:extLst>
          </p:cNvPr>
          <p:cNvSpPr txBox="1"/>
          <p:nvPr/>
        </p:nvSpPr>
        <p:spPr>
          <a:xfrm>
            <a:off x="5889377" y="335756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4AB151E0-0570-467E-B8C9-7F03B5922A94}"/>
              </a:ext>
            </a:extLst>
          </p:cNvPr>
          <p:cNvSpPr txBox="1"/>
          <p:nvPr/>
        </p:nvSpPr>
        <p:spPr>
          <a:xfrm>
            <a:off x="8927019" y="335756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80A3ADCE-F110-48F1-B966-9FD68A907FA1}"/>
              </a:ext>
            </a:extLst>
          </p:cNvPr>
          <p:cNvSpPr txBox="1"/>
          <p:nvPr/>
        </p:nvSpPr>
        <p:spPr>
          <a:xfrm>
            <a:off x="5834796" y="54873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DLS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4824D6-9FB1-4B94-B789-9C374A491739}"/>
              </a:ext>
            </a:extLst>
          </p:cNvPr>
          <p:cNvSpPr txBox="1"/>
          <p:nvPr/>
        </p:nvSpPr>
        <p:spPr>
          <a:xfrm>
            <a:off x="8904552" y="6071881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um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7D91D-1169-46B4-BC50-AA715A27FDCB}"/>
              </a:ext>
            </a:extLst>
          </p:cNvPr>
          <p:cNvSpPr txBox="1"/>
          <p:nvPr/>
        </p:nvSpPr>
        <p:spPr>
          <a:xfrm>
            <a:off x="8743276" y="2856685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500 nm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7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750084-ACAD-4552-AE05-54BBC46AE919}"/>
              </a:ext>
            </a:extLst>
          </p:cNvPr>
          <p:cNvSpPr/>
          <p:nvPr/>
        </p:nvSpPr>
        <p:spPr>
          <a:xfrm>
            <a:off x="106497" y="110169"/>
            <a:ext cx="1224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Dilution-induced self-assembly of Fp(CH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 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B2BFD9-C6C9-46BE-A776-3332F28E5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95" y="1097519"/>
            <a:ext cx="2818016" cy="2872800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177F4D4-ACC6-4265-8ACB-260B59263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795363"/>
              </p:ext>
            </p:extLst>
          </p:nvPr>
        </p:nvGraphicFramePr>
        <p:xfrm>
          <a:off x="981548" y="738287"/>
          <a:ext cx="4434910" cy="3665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548" y="738287"/>
                        <a:ext cx="4434910" cy="3665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>
            <a:extLst>
              <a:ext uri="{FF2B5EF4-FFF2-40B4-BE49-F238E27FC236}">
                <a16:creationId xmlns:a16="http://schemas.microsoft.com/office/drawing/2014/main" id="{F78FEDB8-5BCA-42A9-9ABC-C777106ED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98" y="1101798"/>
            <a:ext cx="2870143" cy="2871916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170B33FB-8509-4E11-B69A-ED3587487F31}"/>
              </a:ext>
            </a:extLst>
          </p:cNvPr>
          <p:cNvSpPr/>
          <p:nvPr/>
        </p:nvSpPr>
        <p:spPr>
          <a:xfrm>
            <a:off x="7497961" y="3825429"/>
            <a:ext cx="178795" cy="2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E9231D5A-275B-48DC-A406-8CD674A0AC2B}"/>
              </a:ext>
            </a:extLst>
          </p:cNvPr>
          <p:cNvSpPr txBox="1"/>
          <p:nvPr/>
        </p:nvSpPr>
        <p:spPr>
          <a:xfrm>
            <a:off x="1745701" y="1087313"/>
            <a:ext cx="31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77452D5B-90C5-4639-9DAB-F62DD947C9CE}"/>
              </a:ext>
            </a:extLst>
          </p:cNvPr>
          <p:cNvSpPr txBox="1"/>
          <p:nvPr/>
        </p:nvSpPr>
        <p:spPr>
          <a:xfrm>
            <a:off x="4889224" y="1064370"/>
            <a:ext cx="31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连接符 35">
            <a:extLst>
              <a:ext uri="{FF2B5EF4-FFF2-40B4-BE49-F238E27FC236}">
                <a16:creationId xmlns:a16="http://schemas.microsoft.com/office/drawing/2014/main" id="{F897EC76-01FC-471C-91FC-320F2B7E78AF}"/>
              </a:ext>
            </a:extLst>
          </p:cNvPr>
          <p:cNvCxnSpPr/>
          <p:nvPr/>
        </p:nvCxnSpPr>
        <p:spPr>
          <a:xfrm>
            <a:off x="9011644" y="1120219"/>
            <a:ext cx="0" cy="28618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45">
            <a:extLst>
              <a:ext uri="{FF2B5EF4-FFF2-40B4-BE49-F238E27FC236}">
                <a16:creationId xmlns:a16="http://schemas.microsoft.com/office/drawing/2014/main" id="{6EFEE3FE-FE1B-4980-A566-3C5BCAB9F10E}"/>
              </a:ext>
            </a:extLst>
          </p:cNvPr>
          <p:cNvCxnSpPr/>
          <p:nvPr/>
        </p:nvCxnSpPr>
        <p:spPr>
          <a:xfrm>
            <a:off x="8765987" y="3505174"/>
            <a:ext cx="564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9">
            <a:extLst>
              <a:ext uri="{FF2B5EF4-FFF2-40B4-BE49-F238E27FC236}">
                <a16:creationId xmlns:a16="http://schemas.microsoft.com/office/drawing/2014/main" id="{FAB34F22-D265-453A-A3E0-A0C942FC360A}"/>
              </a:ext>
            </a:extLst>
          </p:cNvPr>
          <p:cNvSpPr txBox="1"/>
          <p:nvPr/>
        </p:nvSpPr>
        <p:spPr>
          <a:xfrm>
            <a:off x="7811745" y="1053209"/>
            <a:ext cx="31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9F8B47-3DA3-48EF-97CD-42884399656D}"/>
              </a:ext>
            </a:extLst>
          </p:cNvPr>
          <p:cNvSpPr txBox="1"/>
          <p:nvPr/>
        </p:nvSpPr>
        <p:spPr>
          <a:xfrm>
            <a:off x="3746233" y="1839574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55B57-CE08-4F66-AB25-23729D5F72D9}"/>
              </a:ext>
            </a:extLst>
          </p:cNvPr>
          <p:cNvSpPr txBox="1"/>
          <p:nvPr/>
        </p:nvSpPr>
        <p:spPr>
          <a:xfrm>
            <a:off x="3955228" y="3067601"/>
            <a:ext cx="616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89C4EC-566D-47FB-B805-D8BAD60E6F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89" b="84859" l="5594" r="89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14"/>
          <a:stretch/>
        </p:blipFill>
        <p:spPr>
          <a:xfrm>
            <a:off x="8695037" y="3006430"/>
            <a:ext cx="663169" cy="4781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CECB17-FCCE-4008-A5B8-BC5AFC8677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0" b="85013" l="2195" r="9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04" b="14206"/>
          <a:stretch/>
        </p:blipFill>
        <p:spPr>
          <a:xfrm rot="5400000">
            <a:off x="8505973" y="2083029"/>
            <a:ext cx="3045349" cy="943496"/>
          </a:xfrm>
          <a:prstGeom prst="rect">
            <a:avLst/>
          </a:prstGeom>
        </p:spPr>
      </p:pic>
      <p:sp>
        <p:nvSpPr>
          <p:cNvPr id="30" name="Rectangle 9">
            <a:extLst>
              <a:ext uri="{FF2B5EF4-FFF2-40B4-BE49-F238E27FC236}">
                <a16:creationId xmlns:a16="http://schemas.microsoft.com/office/drawing/2014/main" id="{32C44120-9A8C-4E67-A727-5A6986A14976}"/>
              </a:ext>
            </a:extLst>
          </p:cNvPr>
          <p:cNvSpPr/>
          <p:nvPr/>
        </p:nvSpPr>
        <p:spPr>
          <a:xfrm>
            <a:off x="9886485" y="3811572"/>
            <a:ext cx="648000" cy="2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E75CDD-AF6D-436E-8454-3667C8B98B8C}"/>
              </a:ext>
            </a:extLst>
          </p:cNvPr>
          <p:cNvGrpSpPr>
            <a:grpSpLocks noChangeAspect="1"/>
          </p:cNvGrpSpPr>
          <p:nvPr/>
        </p:nvGrpSpPr>
        <p:grpSpPr>
          <a:xfrm>
            <a:off x="3197511" y="4452185"/>
            <a:ext cx="5796978" cy="2024374"/>
            <a:chOff x="1119325" y="688258"/>
            <a:chExt cx="8545337" cy="298413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E65BD98-4C84-4EB5-80BD-D0D9BB28F56E}"/>
                </a:ext>
              </a:extLst>
            </p:cNvPr>
            <p:cNvCxnSpPr>
              <a:cxnSpLocks/>
            </p:cNvCxnSpPr>
            <p:nvPr/>
          </p:nvCxnSpPr>
          <p:spPr>
            <a:xfrm>
              <a:off x="3468169" y="1875629"/>
              <a:ext cx="45647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33" descr="Image result for twisted helical">
              <a:extLst>
                <a:ext uri="{FF2B5EF4-FFF2-40B4-BE49-F238E27FC236}">
                  <a16:creationId xmlns:a16="http://schemas.microsoft.com/office/drawing/2014/main" id="{A71EDB7F-8197-4181-BFB0-F575F656C0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84" t="16070" r="3028" b="21409"/>
            <a:stretch/>
          </p:blipFill>
          <p:spPr bwMode="auto">
            <a:xfrm flipH="1">
              <a:off x="8545060" y="688258"/>
              <a:ext cx="520282" cy="218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3ACC2A3-48DC-48FE-8964-217D7BC626C6}"/>
                </a:ext>
              </a:extLst>
            </p:cNvPr>
            <p:cNvSpPr/>
            <p:nvPr/>
          </p:nvSpPr>
          <p:spPr>
            <a:xfrm>
              <a:off x="1365736" y="1591024"/>
              <a:ext cx="328929" cy="3251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0D26F85-0585-4206-8F22-C604DCA57BE5}"/>
                </a:ext>
              </a:extLst>
            </p:cNvPr>
            <p:cNvSpPr/>
            <p:nvPr/>
          </p:nvSpPr>
          <p:spPr>
            <a:xfrm>
              <a:off x="2168376" y="1875504"/>
              <a:ext cx="328929" cy="3251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E3AE43F-C134-464A-A30B-315ECF2018B7}"/>
                </a:ext>
              </a:extLst>
            </p:cNvPr>
            <p:cNvSpPr/>
            <p:nvPr/>
          </p:nvSpPr>
          <p:spPr>
            <a:xfrm>
              <a:off x="2036296" y="1357344"/>
              <a:ext cx="328929" cy="3251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B2461D-6C03-40BE-AB6E-0BA15FBC3DDC}"/>
                </a:ext>
              </a:extLst>
            </p:cNvPr>
            <p:cNvSpPr txBox="1"/>
            <p:nvPr/>
          </p:nvSpPr>
          <p:spPr>
            <a:xfrm>
              <a:off x="1119325" y="2783571"/>
              <a:ext cx="1654562" cy="77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Dilution of MCsomes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9897DA-7C2C-446D-B987-463EBCF6803E}"/>
                </a:ext>
              </a:extLst>
            </p:cNvPr>
            <p:cNvSpPr txBox="1"/>
            <p:nvPr/>
          </p:nvSpPr>
          <p:spPr>
            <a:xfrm>
              <a:off x="4003130" y="1297261"/>
              <a:ext cx="2762234" cy="49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Time aging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A18051-629F-488B-A1F5-BF51C3D1E0AB}"/>
                </a:ext>
              </a:extLst>
            </p:cNvPr>
            <p:cNvSpPr txBox="1"/>
            <p:nvPr/>
          </p:nvSpPr>
          <p:spPr>
            <a:xfrm>
              <a:off x="8010100" y="2901113"/>
              <a:ext cx="1654562" cy="77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Helical structures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78CF48-9179-4E53-A88B-0CA8D39E3ED5}"/>
                </a:ext>
              </a:extLst>
            </p:cNvPr>
            <p:cNvSpPr/>
            <p:nvPr/>
          </p:nvSpPr>
          <p:spPr>
            <a:xfrm>
              <a:off x="1612854" y="2175388"/>
              <a:ext cx="328929" cy="3251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E45A76-040C-43BD-8D26-C09FE17D24EC}"/>
                </a:ext>
              </a:extLst>
            </p:cNvPr>
            <p:cNvSpPr/>
            <p:nvPr/>
          </p:nvSpPr>
          <p:spPr>
            <a:xfrm>
              <a:off x="1765254" y="1737853"/>
              <a:ext cx="328929" cy="3251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EEE7A38-69F3-45C5-A825-D799345D7C61}"/>
              </a:ext>
            </a:extLst>
          </p:cNvPr>
          <p:cNvSpPr txBox="1"/>
          <p:nvPr/>
        </p:nvSpPr>
        <p:spPr>
          <a:xfrm>
            <a:off x="362797" y="6457890"/>
            <a:ext cx="1170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Dilution of Fp(CH</a:t>
            </a:r>
            <a:r>
              <a: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Azobenzene</a:t>
            </a:r>
            <a:r>
              <a: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MCsomes could induce the self-assembly of MCsomes.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52A40-D8D7-473F-BE6F-483267502A3B}"/>
              </a:ext>
            </a:extLst>
          </p:cNvPr>
          <p:cNvSpPr txBox="1"/>
          <p:nvPr/>
        </p:nvSpPr>
        <p:spPr>
          <a:xfrm>
            <a:off x="7092029" y="354026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nm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58C46C-913F-4A34-90EB-9708E72312E7}"/>
              </a:ext>
            </a:extLst>
          </p:cNvPr>
          <p:cNvSpPr txBox="1"/>
          <p:nvPr/>
        </p:nvSpPr>
        <p:spPr>
          <a:xfrm>
            <a:off x="9863342" y="354174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nm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BB7EC5-46C8-449E-AF53-DA02C1D6664B}"/>
              </a:ext>
            </a:extLst>
          </p:cNvPr>
          <p:cNvSpPr/>
          <p:nvPr/>
        </p:nvSpPr>
        <p:spPr>
          <a:xfrm>
            <a:off x="303845" y="2757398"/>
            <a:ext cx="11716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1. How does dilution induce self-assembly of FpC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MCsomes?</a:t>
            </a:r>
          </a:p>
          <a:p>
            <a:endParaRPr lang="de-DE" sz="2400" b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 How do FpC</a:t>
            </a:r>
            <a:r>
              <a:rPr lang="de-DE" sz="2400" b="1" baseline="-25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Azobenzene</a:t>
            </a:r>
            <a:r>
              <a:rPr lang="de-DE" sz="2400" b="1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</a:t>
            </a:r>
            <a:r>
              <a:rPr lang="de-DE" sz="24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MCsomes transform to helical structures?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58A09-E34F-4F7A-A62A-A8F6A1DC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640" y="4971496"/>
            <a:ext cx="1809951" cy="18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fWaterloo_WhiteBkgrd">
  <a:themeElements>
    <a:clrScheme name="Custom 8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63A0FF"/>
      </a:accent1>
      <a:accent2>
        <a:srgbClr val="000000"/>
      </a:accent2>
      <a:accent3>
        <a:srgbClr val="0073CE"/>
      </a:accent3>
      <a:accent4>
        <a:srgbClr val="B2D3FF"/>
      </a:accent4>
      <a:accent5>
        <a:srgbClr val="0033BD"/>
      </a:accent5>
      <a:accent6>
        <a:srgbClr val="62A0FF"/>
      </a:accent6>
      <a:hlink>
        <a:srgbClr val="0033BD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science_16x9" id="{EB104C98-94EB-8A4E-9CD4-F8949385691A}" vid="{3C53CF50-6089-B64F-90B3-7A054A0900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872</Words>
  <Application>Microsoft Office PowerPoint</Application>
  <PresentationFormat>Widescreen</PresentationFormat>
  <Paragraphs>183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MS Mincho</vt:lpstr>
      <vt:lpstr>Arial</vt:lpstr>
      <vt:lpstr>Calibri</vt:lpstr>
      <vt:lpstr>Calibri Light</vt:lpstr>
      <vt:lpstr>Cambria Math</vt:lpstr>
      <vt:lpstr>等线</vt:lpstr>
      <vt:lpstr>Georgia</vt:lpstr>
      <vt:lpstr>Impact</vt:lpstr>
      <vt:lpstr>Times New Roman</vt:lpstr>
      <vt:lpstr>Verdana</vt:lpstr>
      <vt:lpstr>Wingdings</vt:lpstr>
      <vt:lpstr>Office Theme</vt:lpstr>
      <vt:lpstr>UofWaterloo_WhiteBkgrd</vt:lpstr>
      <vt:lpstr>CS ChemDraw Drawing</vt:lpstr>
      <vt:lpstr>Graph</vt:lpstr>
      <vt:lpstr>Hierarchical Self-Assembly Induced by Dilution-Enhanced Hydrophobic Hydration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Dapeng Liu</dc:creator>
  <cp:lastModifiedBy>Mechler, Colleen</cp:lastModifiedBy>
  <cp:revision>51</cp:revision>
  <dcterms:created xsi:type="dcterms:W3CDTF">2018-04-24T20:38:14Z</dcterms:created>
  <dcterms:modified xsi:type="dcterms:W3CDTF">2018-08-08T11:37:14Z</dcterms:modified>
</cp:coreProperties>
</file>