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74" r:id="rId4"/>
    <p:sldId id="258" r:id="rId5"/>
    <p:sldId id="259" r:id="rId6"/>
    <p:sldId id="260" r:id="rId7"/>
    <p:sldId id="261" r:id="rId8"/>
    <p:sldId id="263" r:id="rId9"/>
    <p:sldId id="262" r:id="rId10"/>
    <p:sldId id="277" r:id="rId11"/>
    <p:sldId id="264" r:id="rId12"/>
    <p:sldId id="265" r:id="rId13"/>
    <p:sldId id="266" r:id="rId14"/>
    <p:sldId id="279" r:id="rId15"/>
    <p:sldId id="268" r:id="rId16"/>
    <p:sldId id="269" r:id="rId17"/>
    <p:sldId id="280" r:id="rId18"/>
    <p:sldId id="281" r:id="rId19"/>
    <p:sldId id="272" r:id="rId20"/>
    <p:sldId id="284" r:id="rId21"/>
    <p:sldId id="270" r:id="rId22"/>
    <p:sldId id="285" r:id="rId23"/>
    <p:sldId id="275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80" y="6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ACAC-EC61-48EF-98F3-EB2B1520D42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D94DF-E261-487C-A43B-CAE3BBFE1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8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94DF-E261-487C-A43B-CAE3BBFE1D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CA9-702B-4838-8EB3-E2A5ABEDC0D6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847-8EAC-4DAB-85AD-A3E6334243AE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24D6-A6E6-4760-A15A-B8F469A2324C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03-2406-4540-B467-72ECB3A5E35F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884A-24F5-4FB8-8EEA-C96BDB85BE50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8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49B0-2CDF-4F53-871C-C5ABF143633D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5E97-08CF-4E8B-BF5F-743EF9C93EE8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4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24E-9E88-409F-B4C3-66033E4F0A97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FD1F-53C2-4EFE-81F3-1E90DE5269BD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7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37C8-B1E4-461A-94CB-E421D05A8538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0A2-BA91-4DE2-9D16-CFE11F31E637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C4A6-27F8-4B8E-A9D6-A1193343DCA0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A07A-8115-4787-8AB3-C3F94A18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2020" y="1846758"/>
            <a:ext cx="611975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Viscoelastic Properties of Crosslinked Chitosan Edible Films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8580" y="4115335"/>
            <a:ext cx="6226629" cy="1655762"/>
          </a:xfrm>
        </p:spPr>
        <p:txBody>
          <a:bodyPr>
            <a:no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Joseph Khouri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Supervisors: Profs. C. Moresoli and A. Penlidis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Dept. of Chemical Engineering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1" y="1731013"/>
            <a:ext cx="4276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614" y="138090"/>
            <a:ext cx="714811" cy="59924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CROSSLINKING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1270" r="7976" b="83333"/>
          <a:stretch/>
        </p:blipFill>
        <p:spPr>
          <a:xfrm>
            <a:off x="3195846" y="585009"/>
            <a:ext cx="6259287" cy="1667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8" b="36237"/>
          <a:stretch/>
        </p:blipFill>
        <p:spPr>
          <a:xfrm>
            <a:off x="1323954" y="2112888"/>
            <a:ext cx="5001536" cy="2042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3" t="1270" r="10109" b="85557"/>
          <a:stretch/>
        </p:blipFill>
        <p:spPr>
          <a:xfrm>
            <a:off x="2449272" y="4462503"/>
            <a:ext cx="2503714" cy="15582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4" t="1" r="-644" b="-5565"/>
          <a:stretch/>
        </p:blipFill>
        <p:spPr>
          <a:xfrm>
            <a:off x="6540667" y="2339622"/>
            <a:ext cx="5503868" cy="314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1" t="29123" r="60152" b="52624"/>
          <a:stretch/>
        </p:blipFill>
        <p:spPr>
          <a:xfrm>
            <a:off x="3531008" y="4061117"/>
            <a:ext cx="340242" cy="584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24726" y="69133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0680" y="5683580"/>
            <a:ext cx="878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– 190 </a:t>
            </a:r>
            <a:r>
              <a:rPr lang="en-US" sz="20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 min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hours, 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30 % citric acid (w/w), 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15 % catalyst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10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714" y="160428"/>
            <a:ext cx="2333260" cy="67558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FTIR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25988" y="3004403"/>
            <a:ext cx="6324600" cy="890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Rubber Elasticity Theory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465" b="57224"/>
          <a:stretch/>
        </p:blipFill>
        <p:spPr>
          <a:xfrm>
            <a:off x="1562174" y="3447214"/>
            <a:ext cx="2738438" cy="689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8301" y="4873288"/>
            <a:ext cx="3417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storage modulus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elastic shear modulus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average molecular weight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between crosslinks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gas constant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temperature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1301" b="741"/>
          <a:stretch/>
        </p:blipFill>
        <p:spPr>
          <a:xfrm>
            <a:off x="1640612" y="4137025"/>
            <a:ext cx="2738438" cy="786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5160" t="86441" r="35481"/>
          <a:stretch/>
        </p:blipFill>
        <p:spPr>
          <a:xfrm>
            <a:off x="5126823" y="3506083"/>
            <a:ext cx="2887579" cy="508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9912" t="5750" r="41052" b="85049"/>
          <a:stretch/>
        </p:blipFill>
        <p:spPr>
          <a:xfrm>
            <a:off x="4760377" y="4180508"/>
            <a:ext cx="3481137" cy="946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4299" t="82008" r="43333" b="11598"/>
          <a:stretch/>
        </p:blipFill>
        <p:spPr>
          <a:xfrm>
            <a:off x="5439643" y="5058186"/>
            <a:ext cx="2261937" cy="6577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77" y="3254503"/>
            <a:ext cx="3395810" cy="33204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614" y="138090"/>
            <a:ext cx="714811" cy="643688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squar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CROSSLINKING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9643" y="5842784"/>
            <a:ext cx="2906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Poisson Ratio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crosslink density 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material density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9648" y="1056541"/>
            <a:ext cx="184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Reddy and Yang,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Chemistry 2010, 118, 702-711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0" b="513"/>
          <a:stretch/>
        </p:blipFill>
        <p:spPr>
          <a:xfrm>
            <a:off x="7614485" y="324122"/>
            <a:ext cx="4350403" cy="239485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139304" y="317738"/>
            <a:ext cx="4350404" cy="2383971"/>
            <a:chOff x="1700345" y="783771"/>
            <a:chExt cx="4350404" cy="238397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" b="53127"/>
            <a:stretch/>
          </p:blipFill>
          <p:spPr>
            <a:xfrm>
              <a:off x="1700346" y="783771"/>
              <a:ext cx="4350403" cy="21009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032" b="513"/>
            <a:stretch/>
          </p:blipFill>
          <p:spPr>
            <a:xfrm>
              <a:off x="1700345" y="2873828"/>
              <a:ext cx="4350403" cy="293914"/>
            </a:xfrm>
            <a:prstGeom prst="rect">
              <a:avLst/>
            </a:prstGeom>
          </p:spPr>
        </p:pic>
      </p:grpSp>
      <p:sp>
        <p:nvSpPr>
          <p:cNvPr id="2" name="Down Arrow 1"/>
          <p:cNvSpPr/>
          <p:nvPr/>
        </p:nvSpPr>
        <p:spPr>
          <a:xfrm flipV="1">
            <a:off x="10404048" y="674652"/>
            <a:ext cx="234097" cy="52454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V="1">
            <a:off x="5897977" y="580112"/>
            <a:ext cx="234097" cy="52454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11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614" y="138090"/>
            <a:ext cx="648511" cy="643688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square" rtlCol="0">
            <a:spAutoFit/>
          </a:bodyPr>
          <a:lstStyle/>
          <a:p>
            <a:r>
              <a:rPr lang="en-US" sz="28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VISCOELASTICITY</a:t>
            </a:r>
            <a:endParaRPr lang="en-US" sz="28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214" y="227617"/>
            <a:ext cx="1111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transition temperature,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chitosan in dispute. Estimates ~ 140 – 200 </a:t>
            </a:r>
            <a:r>
              <a:rPr lang="en-US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Undetectable, weakly observable with DSC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935503"/>
            <a:ext cx="4174671" cy="5639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005" y="6173565"/>
            <a:ext cx="355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Sakurai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7051 - 7056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078" y="1138033"/>
            <a:ext cx="3615393" cy="27876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776" y="3924680"/>
            <a:ext cx="3784589" cy="28235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7706" y="4161004"/>
            <a:ext cx="304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Preheated chitosan film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3128" y="1353569"/>
            <a:ext cx="304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chitosan film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9149" y="1076292"/>
            <a:ext cx="304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Chitosan/poly (N-vinyl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pyrrolidone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7318" y="3356530"/>
            <a:ext cx="23065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Debate on the nature of the DMA tan(</a:t>
            </a:r>
            <a:r>
              <a:rPr lang="en-US" sz="22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peak near 160 </a:t>
            </a:r>
            <a:r>
              <a:rPr lang="en-US" sz="22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transition vs. molecular motion of pseudo-stable state type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1905" y="1220307"/>
            <a:ext cx="2306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storage modulus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loss modulus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tan(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E′′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12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9792572" y="5704363"/>
            <a:ext cx="1768104" cy="62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090" y="780834"/>
            <a:ext cx="10143310" cy="17340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Neat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Neutralized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Glutaraldehyde (3, 6, 12 % w/w-chitosan), homogeneous and heterogeneous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Citric Acid (15 % w/w-chitosan), with and without heat treatment (HT) (150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0.5 h)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614" y="138090"/>
            <a:ext cx="714811" cy="596195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14634" y="318326"/>
            <a:ext cx="9501051" cy="56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Films prepared from solvent casting with acetic acid (Ac)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465245" y="3399532"/>
            <a:ext cx="1251748" cy="2686223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386155" y="3399532"/>
            <a:ext cx="1251748" cy="2686223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81665" y="510604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9895" y="398007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4385" y="510604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5626" y="416474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254" y="377946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7584" y="488838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4689" y="5317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0607" y="388345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372216" y="4768584"/>
            <a:ext cx="1023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4240724" y="3425472"/>
            <a:ext cx="1251748" cy="2686223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269920" y="3425472"/>
            <a:ext cx="1251748" cy="2686223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9612" y="509959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0568" y="412581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62132" y="412581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1668" y="510604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28606" y="44280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neutralize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73470" y="473025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555637" y="2659096"/>
            <a:ext cx="3818022" cy="56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Neutralization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9"/>
          <a:stretch/>
        </p:blipFill>
        <p:spPr>
          <a:xfrm rot="2700000">
            <a:off x="8865927" y="3106923"/>
            <a:ext cx="906612" cy="7914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7"/>
          <a:stretch/>
        </p:blipFill>
        <p:spPr>
          <a:xfrm rot="-2700000">
            <a:off x="9759393" y="3088014"/>
            <a:ext cx="486293" cy="421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27100"/>
          <a:stretch/>
        </p:blipFill>
        <p:spPr>
          <a:xfrm>
            <a:off x="9775739" y="3408996"/>
            <a:ext cx="1998597" cy="1180124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10200904" y="3709475"/>
            <a:ext cx="1151906" cy="368135"/>
          </a:xfrm>
          <a:custGeom>
            <a:avLst/>
            <a:gdLst>
              <a:gd name="connsiteX0" fmla="*/ 0 w 1151906"/>
              <a:gd name="connsiteY0" fmla="*/ 332509 h 368135"/>
              <a:gd name="connsiteX1" fmla="*/ 106878 w 1151906"/>
              <a:gd name="connsiteY1" fmla="*/ 0 h 368135"/>
              <a:gd name="connsiteX2" fmla="*/ 1045028 w 1151906"/>
              <a:gd name="connsiteY2" fmla="*/ 0 h 368135"/>
              <a:gd name="connsiteX3" fmla="*/ 1151906 w 1151906"/>
              <a:gd name="connsiteY3" fmla="*/ 368135 h 368135"/>
              <a:gd name="connsiteX4" fmla="*/ 0 w 1151906"/>
              <a:gd name="connsiteY4" fmla="*/ 332509 h 3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906" h="368135">
                <a:moveTo>
                  <a:pt x="0" y="332509"/>
                </a:moveTo>
                <a:lnTo>
                  <a:pt x="106878" y="0"/>
                </a:lnTo>
                <a:lnTo>
                  <a:pt x="1045028" y="0"/>
                </a:lnTo>
                <a:lnTo>
                  <a:pt x="1151906" y="368135"/>
                </a:lnTo>
                <a:lnTo>
                  <a:pt x="0" y="3325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790761" y="3042934"/>
            <a:ext cx="2327064" cy="1147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Single step,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Chitosan + Ac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crosslinker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solution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610460" y="4794175"/>
            <a:ext cx="3818022" cy="566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Heterogeneous Crosslinking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857547" y="5166637"/>
            <a:ext cx="2726314" cy="569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Multistep, prepare film, immerse in aqueous solution with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crosslinker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436800" y="5762923"/>
            <a:ext cx="1040678" cy="51121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9775739" y="5483278"/>
            <a:ext cx="1806918" cy="879028"/>
            <a:chOff x="9414217" y="5949819"/>
            <a:chExt cx="1436755" cy="69626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9431050" y="5951797"/>
              <a:ext cx="0" cy="694291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9414217" y="6635910"/>
              <a:ext cx="1436755" cy="6507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842233" y="5949819"/>
              <a:ext cx="0" cy="694291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9961725" y="5786674"/>
            <a:ext cx="158620" cy="158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971623" y="6081576"/>
            <a:ext cx="158620" cy="158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221002" y="5939074"/>
            <a:ext cx="158620" cy="158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565386" y="5844072"/>
            <a:ext cx="158620" cy="158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933523" y="6022201"/>
            <a:ext cx="158620" cy="158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1052276" y="5832196"/>
            <a:ext cx="158620" cy="158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610460" y="2678080"/>
            <a:ext cx="3818022" cy="566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Homogeneous Crosslinking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13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2727" y="304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Dynamic Mechanical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2727" y="10598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DMA Q800 (TA Instruments), tensile clamp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9571" y="1653336"/>
            <a:ext cx="270298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Single Scan</a:t>
            </a: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-range = 30 – 200 </a:t>
            </a:r>
            <a:r>
              <a:rPr lang="en-US" sz="2200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2200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/min</a:t>
            </a:r>
          </a:p>
          <a:p>
            <a:r>
              <a:rPr lang="en-US" sz="2200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0.15 %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 = 1 Hz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1046" y="1631567"/>
            <a:ext cx="3778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Preheated Scans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Equilibrated at 140 </a:t>
            </a:r>
            <a:r>
              <a:rPr lang="en-US" sz="2200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/ 10 min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Followed by regular scan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614" y="138090"/>
            <a:ext cx="714811" cy="596195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Image result for dma q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98" y="0"/>
            <a:ext cx="2785476" cy="27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810632" y="2757744"/>
            <a:ext cx="31941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(http</a:t>
            </a:r>
            <a:r>
              <a:rPr lang="en-US" sz="1050" dirty="0"/>
              <a:t>://norleq.com/en/dt_portfolio/q800-dma-2-2</a:t>
            </a:r>
            <a:r>
              <a:rPr lang="en-US" sz="1050" dirty="0" smtClean="0"/>
              <a:t>/)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8597" r="11037" b="2105"/>
          <a:stretch/>
        </p:blipFill>
        <p:spPr>
          <a:xfrm>
            <a:off x="2817045" y="3119066"/>
            <a:ext cx="4367463" cy="352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" t="6316" r="10498" b="4210"/>
          <a:stretch/>
        </p:blipFill>
        <p:spPr>
          <a:xfrm>
            <a:off x="7264031" y="3084523"/>
            <a:ext cx="4471393" cy="355758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14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107" y="138090"/>
            <a:ext cx="3963787" cy="7259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Effects of preheating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614" y="138090"/>
            <a:ext cx="714811" cy="349634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53074"/>
          <a:stretch/>
        </p:blipFill>
        <p:spPr>
          <a:xfrm>
            <a:off x="1285107" y="1124337"/>
            <a:ext cx="5211553" cy="2695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" b="53940"/>
          <a:stretch/>
        </p:blipFill>
        <p:spPr>
          <a:xfrm>
            <a:off x="6760687" y="1141836"/>
            <a:ext cx="5211553" cy="2612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 b="54113"/>
          <a:stretch/>
        </p:blipFill>
        <p:spPr>
          <a:xfrm>
            <a:off x="1414811" y="4020171"/>
            <a:ext cx="5211553" cy="26125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851672" y="688768"/>
            <a:ext cx="12706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36987" y="724394"/>
            <a:ext cx="127065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7255976" y="495511"/>
            <a:ext cx="1616984" cy="45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Preheat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407646" y="495511"/>
            <a:ext cx="1616984" cy="45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Preheated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60687" y="3972980"/>
            <a:ext cx="5211553" cy="2755076"/>
            <a:chOff x="6760687" y="4057204"/>
            <a:chExt cx="5211553" cy="27550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0" b="52727"/>
            <a:stretch/>
          </p:blipFill>
          <p:spPr>
            <a:xfrm>
              <a:off x="6760687" y="4057204"/>
              <a:ext cx="5211553" cy="2755076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10343898" y="6445003"/>
              <a:ext cx="63748" cy="637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15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608" y="281833"/>
            <a:ext cx="10534466" cy="60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Non-Preheated Films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614" y="138090"/>
            <a:ext cx="714811" cy="349634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0" b="46858"/>
          <a:stretch/>
        </p:blipFill>
        <p:spPr>
          <a:xfrm>
            <a:off x="1174214" y="2424067"/>
            <a:ext cx="5226288" cy="3905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7" b="-694"/>
          <a:stretch/>
        </p:blipFill>
        <p:spPr>
          <a:xfrm>
            <a:off x="6555625" y="2326750"/>
            <a:ext cx="5283449" cy="405297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08267" y="1559390"/>
            <a:ext cx="6496754" cy="482539"/>
            <a:chOff x="3308267" y="890650"/>
            <a:chExt cx="6496754" cy="4825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4" t="86" r="19024" b="94305"/>
            <a:stretch/>
          </p:blipFill>
          <p:spPr>
            <a:xfrm>
              <a:off x="3308267" y="890650"/>
              <a:ext cx="2751221" cy="4825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t="5210" b="91247"/>
            <a:stretch/>
          </p:blipFill>
          <p:spPr>
            <a:xfrm>
              <a:off x="6059488" y="1059675"/>
              <a:ext cx="3745533" cy="30480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16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608" y="281833"/>
            <a:ext cx="10534466" cy="60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Preheated Films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614" y="138090"/>
            <a:ext cx="714811" cy="349634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23464" y="1122662"/>
            <a:ext cx="6496754" cy="482539"/>
            <a:chOff x="3308267" y="890650"/>
            <a:chExt cx="6496754" cy="4825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4" t="86" r="19024" b="94305"/>
            <a:stretch/>
          </p:blipFill>
          <p:spPr>
            <a:xfrm>
              <a:off x="3308267" y="890650"/>
              <a:ext cx="2751221" cy="4825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t="5210" b="91247"/>
            <a:stretch/>
          </p:blipFill>
          <p:spPr>
            <a:xfrm>
              <a:off x="6059488" y="1059675"/>
              <a:ext cx="3745533" cy="3048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46465"/>
          <a:stretch/>
        </p:blipFill>
        <p:spPr>
          <a:xfrm>
            <a:off x="1174214" y="2470245"/>
            <a:ext cx="5211553" cy="3903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8" b="-197"/>
          <a:stretch/>
        </p:blipFill>
        <p:spPr>
          <a:xfrm>
            <a:off x="6571841" y="2429301"/>
            <a:ext cx="5211553" cy="39442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17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2056" y="2076987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8858" y="2053089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10600" y="2429301"/>
            <a:ext cx="284018" cy="234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787235" y="2407958"/>
            <a:ext cx="241194" cy="132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608" y="281833"/>
            <a:ext cx="10534466" cy="60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Viscoelastic properties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614" y="138090"/>
            <a:ext cx="714811" cy="349634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81386"/>
              </p:ext>
            </p:extLst>
          </p:nvPr>
        </p:nvGraphicFramePr>
        <p:xfrm>
          <a:off x="1430985" y="809826"/>
          <a:ext cx="10323869" cy="376228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1695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1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Preheated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E' 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(195 </a:t>
                      </a:r>
                      <a:r>
                        <a:rPr lang="en-US" sz="2000" u="none" strike="noStrike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[MPa]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(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</a:t>
                      </a:r>
                      <a:r>
                        <a:rPr lang="en-US" sz="2000" u="none" strike="noStrike" dirty="0" err="1"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peak 2) </a:t>
                      </a:r>
                      <a:b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000" u="none" strike="noStrike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</a:t>
                      </a:r>
                      <a:r>
                        <a:rPr lang="en-US" sz="2000" u="none" strike="noStrike" dirty="0" err="1" smtClean="0"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2382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±127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0.216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0.045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2289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152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r>
                        <a:rPr lang="en-US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0.213 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0.034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Neutralized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4143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334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0.078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0.001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4092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397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r>
                        <a:rPr lang="en-US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0.078 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0.003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Glutaraldehyde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3264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146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0.100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0.013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3061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410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0.129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0.045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CA+HT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4479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635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4612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244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r>
                        <a:rPr lang="en-US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0.051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0.004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4727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349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0.097 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0.026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4348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 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0.005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7" marR="9517" marT="951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949637" y="5969965"/>
            <a:ext cx="4064081" cy="457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CV = 100 % × std. dev. / mean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41605" y="5240601"/>
            <a:ext cx="2388358" cy="553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CV(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′) = 5 – 15 %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408566" y="5271039"/>
            <a:ext cx="2326550" cy="457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CV(T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= 1 – 6 %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013719" y="5266439"/>
            <a:ext cx="3654789" cy="57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CV(tan</a:t>
            </a:r>
            <a:r>
              <a:rPr lang="en-US" sz="2000" dirty="0" smtClean="0">
                <a:latin typeface="Symbol" panose="05050102010706020507" pitchFamily="18" charset="2"/>
                <a:cs typeface="Times New Roman" pitchFamily="18" charset="0"/>
              </a:rPr>
              <a:t>d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p2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4 – 25 %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18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614" y="138090"/>
            <a:ext cx="714811" cy="349634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8907" y="1111520"/>
            <a:ext cx="3760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Neat – Glutaraldehyde – no significant difference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treated and non heat treated citric acid films – no significant difference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04608" y="281833"/>
            <a:ext cx="10534466" cy="60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econvolution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85377" y="592853"/>
            <a:ext cx="4044177" cy="59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center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76461" y="3284449"/>
            <a:ext cx="4632168" cy="59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Full Width at Half Maximum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8906" y="3756176"/>
            <a:ext cx="4122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Neutralized – Citric acid films – no significant difference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(FWHM-GLU &gt; FWHM-CA)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treated and non heat treated CA films – no significant difference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19</a:t>
            </a:fld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8596" r="10935" b="2105"/>
          <a:stretch/>
        </p:blipFill>
        <p:spPr>
          <a:xfrm>
            <a:off x="1313525" y="2083478"/>
            <a:ext cx="5488324" cy="4455434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445255" y="890650"/>
            <a:ext cx="5132966" cy="1005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Gaussian distribution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Baseline chosen as lowest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n-US" sz="2400" dirty="0" err="1">
                <a:latin typeface="Symbol" panose="05050102010706020507" pitchFamily="18" charset="2"/>
                <a:cs typeface="Times New Roman" pitchFamily="18" charset="0"/>
              </a:rPr>
              <a:t>d</a:t>
            </a:r>
            <a:r>
              <a:rPr lang="en-US" sz="2400" dirty="0">
                <a:latin typeface="Symbol" panose="05050102010706020507" pitchFamily="18" charset="2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value</a:t>
            </a:r>
            <a:endParaRPr lang="en-US" sz="2400" dirty="0">
              <a:latin typeface="Symbol" panose="05050102010706020507" pitchFamily="18" charset="2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58961" y="2823961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Protein removal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7865" y="2834594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Mineral removal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3225" y="2823960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De-colorization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06844" y="4402373"/>
            <a:ext cx="1841156" cy="1841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17570" y="3459292"/>
            <a:ext cx="24109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 treatment,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5 %, T &lt; 80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4033" y="3508562"/>
            <a:ext cx="19498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Acid treatment,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5 %, T ~ RT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15636" y="5322951"/>
            <a:ext cx="523140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13164" y="5322951"/>
            <a:ext cx="523140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863178" y="5317367"/>
            <a:ext cx="523140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997344" y="4396789"/>
            <a:ext cx="1841156" cy="1841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47325" y="4402373"/>
            <a:ext cx="1841156" cy="1841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58241" y="4402373"/>
            <a:ext cx="1841156" cy="1841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61392" y="535041"/>
            <a:ext cx="106708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Main: Crustaceans (exoskeletal shells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Secondary: Fungi (stem walls), Squid pen, cuttlefish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3454" y="138090"/>
            <a:ext cx="816057" cy="601113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600" b="1" spc="-3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PRODUCTION</a:t>
            </a:r>
            <a:endParaRPr lang="en-US" sz="3600" b="1" spc="-3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09"/>
          <a:stretch/>
        </p:blipFill>
        <p:spPr>
          <a:xfrm>
            <a:off x="3023200" y="1153853"/>
            <a:ext cx="1086203" cy="89494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"/>
                    </a14:imgEffect>
                    <a14:imgEffect>
                      <a14:brightnessContrast bright="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27" b="21385"/>
          <a:stretch/>
        </p:blipFill>
        <p:spPr>
          <a:xfrm>
            <a:off x="4555182" y="1278001"/>
            <a:ext cx="936308" cy="671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22944"/>
          <a:stretch/>
        </p:blipFill>
        <p:spPr>
          <a:xfrm>
            <a:off x="7515131" y="1365805"/>
            <a:ext cx="867180" cy="5946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3"/>
          <a:stretch/>
        </p:blipFill>
        <p:spPr>
          <a:xfrm>
            <a:off x="6132864" y="1406353"/>
            <a:ext cx="628900" cy="49876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249403" y="2841904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Deacetylation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90542" y="3573283"/>
            <a:ext cx="26417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 treatment, boiled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 40 %, T &gt; 100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46191" y="3472034"/>
            <a:ext cx="15568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Oxidation,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UV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8"/>
          <a:stretch/>
        </p:blipFill>
        <p:spPr>
          <a:xfrm>
            <a:off x="1375416" y="4645858"/>
            <a:ext cx="1581652" cy="134301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76956" y="4566401"/>
            <a:ext cx="468658" cy="4686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0410" y="4667124"/>
            <a:ext cx="6098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CaCO</a:t>
            </a:r>
            <a:r>
              <a:rPr lang="en-US" sz="1300" b="1" baseline="-25000" dirty="0" smtClean="0">
                <a:solidFill>
                  <a:schemeClr val="bg1"/>
                </a:solidFill>
              </a:rPr>
              <a:t>2</a:t>
            </a:r>
            <a:endParaRPr lang="en-US" sz="1300" b="1" baseline="-250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19793" y="5599674"/>
            <a:ext cx="468658" cy="4686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673247" y="5700397"/>
            <a:ext cx="6098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CaCO</a:t>
            </a:r>
            <a:r>
              <a:rPr lang="en-US" sz="1300" b="1" baseline="-25000" dirty="0" smtClean="0">
                <a:solidFill>
                  <a:schemeClr val="bg1"/>
                </a:solidFill>
              </a:rPr>
              <a:t>2</a:t>
            </a:r>
            <a:endParaRPr lang="en-US" sz="1300" b="1" baseline="-25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21841" y="5237910"/>
            <a:ext cx="468658" cy="4686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375295" y="5338633"/>
            <a:ext cx="6098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CaCO</a:t>
            </a:r>
            <a:r>
              <a:rPr lang="en-US" sz="1300" b="1" baseline="-25000" dirty="0" smtClean="0">
                <a:solidFill>
                  <a:schemeClr val="bg1"/>
                </a:solidFill>
              </a:rPr>
              <a:t>2</a:t>
            </a:r>
            <a:endParaRPr lang="en-US" sz="1300" b="1" baseline="-25000" dirty="0">
              <a:solidFill>
                <a:schemeClr val="bg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8"/>
          <a:stretch/>
        </p:blipFill>
        <p:spPr>
          <a:xfrm>
            <a:off x="4127158" y="4645858"/>
            <a:ext cx="1581652" cy="1343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79"/>
          <a:stretch/>
        </p:blipFill>
        <p:spPr>
          <a:xfrm>
            <a:off x="1161393" y="5028195"/>
            <a:ext cx="1414228" cy="26051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79"/>
          <a:stretch/>
        </p:blipFill>
        <p:spPr>
          <a:xfrm>
            <a:off x="3974896" y="5034724"/>
            <a:ext cx="1414228" cy="2605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79"/>
          <a:stretch/>
        </p:blipFill>
        <p:spPr>
          <a:xfrm>
            <a:off x="4415914" y="5535428"/>
            <a:ext cx="1414228" cy="26051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79"/>
          <a:stretch/>
        </p:blipFill>
        <p:spPr>
          <a:xfrm>
            <a:off x="4463337" y="4767679"/>
            <a:ext cx="1414228" cy="2605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27" y="4476168"/>
            <a:ext cx="1044647" cy="10446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58" y="5027387"/>
            <a:ext cx="1193832" cy="1193832"/>
          </a:xfrm>
          <a:prstGeom prst="rect">
            <a:avLst/>
          </a:prstGeom>
        </p:spPr>
      </p:pic>
      <p:pic>
        <p:nvPicPr>
          <p:cNvPr id="5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0" t="2075" r="6877" b="9903"/>
          <a:stretch/>
        </p:blipFill>
        <p:spPr>
          <a:xfrm>
            <a:off x="10048295" y="4452104"/>
            <a:ext cx="1038927" cy="978334"/>
          </a:xfrm>
        </p:spPr>
      </p:pic>
      <p:pic>
        <p:nvPicPr>
          <p:cNvPr id="54" name="Content Placeholder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075" r="53090" b="9903"/>
          <a:stretch/>
        </p:blipFill>
        <p:spPr>
          <a:xfrm>
            <a:off x="10048295" y="5404012"/>
            <a:ext cx="950494" cy="978334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>
          <a:xfrm>
            <a:off x="7444831" y="5345486"/>
            <a:ext cx="231489" cy="124323"/>
          </a:xfrm>
          <a:prstGeom prst="straightConnector1">
            <a:avLst/>
          </a:prstGeom>
          <a:ln w="1905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10356078" y="5211017"/>
            <a:ext cx="10818" cy="411328"/>
          </a:xfrm>
          <a:prstGeom prst="straightConnector1">
            <a:avLst/>
          </a:prstGeom>
          <a:ln w="1905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6"/>
          <a:stretch/>
        </p:blipFill>
        <p:spPr>
          <a:xfrm>
            <a:off x="8842006" y="1205339"/>
            <a:ext cx="998778" cy="81654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228246" y="2379367"/>
            <a:ext cx="523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Chitin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Chitosan conversion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61393" y="139933"/>
            <a:ext cx="523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Chitin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Sources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2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614" y="138090"/>
            <a:ext cx="714811" cy="349634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04608" y="281833"/>
            <a:ext cx="10534466" cy="60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Crosslinking with Glutaraldehyde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b="28420"/>
          <a:stretch/>
        </p:blipFill>
        <p:spPr>
          <a:xfrm>
            <a:off x="6059488" y="1179327"/>
            <a:ext cx="5779586" cy="49102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20</a:t>
            </a:fld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b="14030"/>
          <a:stretch/>
        </p:blipFill>
        <p:spPr>
          <a:xfrm>
            <a:off x="1174214" y="1694653"/>
            <a:ext cx="5021870" cy="38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40" y="365125"/>
            <a:ext cx="9662160" cy="13255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Concluding Remarks &amp; Upcoming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40" y="1825625"/>
            <a:ext cx="966216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Contribution to knowledge on the viscoelastic properties of chitosan by incorporation of different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crosslinkers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preheating conditions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strong evidence of covalent crosslinking - considerations for using catalyst (sodium hypophosphite) to promote this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Investigate further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heterogeneous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homogeneous crosslinking with glutaraldehyde; different concentrations, immersion times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physicochemical properties (TS, WVP) of chitosan-citric acid crosslinked films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21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05" y="1515407"/>
            <a:ext cx="4276725" cy="3514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09"/>
          <a:stretch/>
        </p:blipFill>
        <p:spPr>
          <a:xfrm>
            <a:off x="657190" y="2031738"/>
            <a:ext cx="1086203" cy="894940"/>
          </a:xfrm>
          <a:prstGeom prst="rect">
            <a:avLst/>
          </a:prstGeom>
          <a:noFill/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79" y="1690688"/>
            <a:ext cx="4063911" cy="1577040"/>
          </a:xfrm>
        </p:spPr>
      </p:pic>
      <p:sp>
        <p:nvSpPr>
          <p:cNvPr id="8" name="Freeform 7"/>
          <p:cNvSpPr/>
          <p:nvPr/>
        </p:nvSpPr>
        <p:spPr>
          <a:xfrm>
            <a:off x="657190" y="3592095"/>
            <a:ext cx="1251748" cy="1031089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550406" y="3601220"/>
            <a:ext cx="1251748" cy="1031089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53328" y="3608778"/>
            <a:ext cx="1251748" cy="1031089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17255" y="3708606"/>
            <a:ext cx="265112" cy="26110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509796" y="3919199"/>
            <a:ext cx="221389" cy="2213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731185" y="3832709"/>
            <a:ext cx="378313" cy="17765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81855" y="4537236"/>
            <a:ext cx="225432" cy="216545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74969" y="4662920"/>
            <a:ext cx="221389" cy="2213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0" idx="3"/>
          </p:cNvCxnSpPr>
          <p:nvPr/>
        </p:nvCxnSpPr>
        <p:spPr>
          <a:xfrm flipV="1">
            <a:off x="2156105" y="4599378"/>
            <a:ext cx="362428" cy="19505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497210" y="4006601"/>
            <a:ext cx="221389" cy="2213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196358" y="4131957"/>
            <a:ext cx="304481" cy="22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00475" y="4140588"/>
            <a:ext cx="378727" cy="9064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7" t="7193" r="20118" b="21754"/>
          <a:stretch/>
        </p:blipFill>
        <p:spPr>
          <a:xfrm>
            <a:off x="4352747" y="3688941"/>
            <a:ext cx="824876" cy="973979"/>
          </a:xfrm>
          <a:prstGeom prst="rect">
            <a:avLst/>
          </a:prstGeom>
        </p:spPr>
      </p:pic>
      <p:pic>
        <p:nvPicPr>
          <p:cNvPr id="21" name="Picture 2" descr="Image result for dma q8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04" y="4965801"/>
            <a:ext cx="1667368" cy="166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 art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lobster by </a:t>
            </a:r>
            <a:r>
              <a:rPr lang="en-US" dirty="0" err="1"/>
              <a:t>Rutmer</a:t>
            </a:r>
            <a:r>
              <a:rPr lang="en-US" dirty="0"/>
              <a:t> </a:t>
            </a:r>
            <a:r>
              <a:rPr lang="en-US" dirty="0" err="1"/>
              <a:t>Zijlstra</a:t>
            </a:r>
            <a:r>
              <a:rPr lang="en-US" dirty="0"/>
              <a:t>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Crab by Icons Producer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Shrimp by Iconic from the Noun Project</a:t>
            </a:r>
            <a:endParaRPr lang="en-US" dirty="0" smtClean="0"/>
          </a:p>
          <a:p>
            <a:r>
              <a:rPr lang="en-US" dirty="0"/>
              <a:t>Mushrooms by </a:t>
            </a:r>
            <a:r>
              <a:rPr lang="en-US" dirty="0" err="1"/>
              <a:t>Bakunetsu</a:t>
            </a:r>
            <a:r>
              <a:rPr lang="en-US" dirty="0"/>
              <a:t> </a:t>
            </a:r>
            <a:r>
              <a:rPr lang="en-US" dirty="0" err="1"/>
              <a:t>Kaito</a:t>
            </a:r>
            <a:r>
              <a:rPr lang="en-US" dirty="0"/>
              <a:t>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Squid by Cristiano </a:t>
            </a:r>
            <a:r>
              <a:rPr lang="en-US" dirty="0" err="1"/>
              <a:t>Zoucas</a:t>
            </a:r>
            <a:r>
              <a:rPr lang="en-US" dirty="0"/>
              <a:t> from the Noun Project</a:t>
            </a:r>
            <a:endParaRPr lang="en-US" dirty="0" smtClean="0"/>
          </a:p>
          <a:p>
            <a:r>
              <a:rPr lang="en-US" dirty="0"/>
              <a:t>doodle by Kyle </a:t>
            </a:r>
            <a:r>
              <a:rPr lang="en-US" dirty="0" err="1"/>
              <a:t>Tezak</a:t>
            </a:r>
            <a:r>
              <a:rPr lang="en-US" dirty="0"/>
              <a:t>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protein by Ricardo Moreira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Pill by Hopkins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Health by MRFA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membrane fabric by </a:t>
            </a:r>
            <a:r>
              <a:rPr lang="en-US" dirty="0" err="1"/>
              <a:t>Olena</a:t>
            </a:r>
            <a:r>
              <a:rPr lang="en-US" dirty="0"/>
              <a:t> </a:t>
            </a:r>
            <a:r>
              <a:rPr lang="en-US" dirty="0" err="1"/>
              <a:t>Panasovska</a:t>
            </a:r>
            <a:r>
              <a:rPr lang="en-US" dirty="0"/>
              <a:t>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Outfall by Luis Prado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packaged food by Made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protein powder by </a:t>
            </a:r>
            <a:r>
              <a:rPr lang="en-US" dirty="0" err="1"/>
              <a:t>ProSymbols</a:t>
            </a:r>
            <a:r>
              <a:rPr lang="en-US" dirty="0"/>
              <a:t>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Beaker by </a:t>
            </a:r>
            <a:r>
              <a:rPr lang="en-US" dirty="0" err="1"/>
              <a:t>Márcio</a:t>
            </a:r>
            <a:r>
              <a:rPr lang="en-US" dirty="0"/>
              <a:t> Duarte from the Noun Project</a:t>
            </a:r>
            <a:endParaRPr lang="en-US" dirty="0" smtClean="0"/>
          </a:p>
          <a:p>
            <a:r>
              <a:rPr lang="en-US" dirty="0"/>
              <a:t>drop by kareemovic2000 from the Noun </a:t>
            </a:r>
            <a:r>
              <a:rPr lang="en-US" dirty="0" smtClean="0"/>
              <a:t>Project</a:t>
            </a:r>
          </a:p>
          <a:p>
            <a:r>
              <a:rPr lang="en-US" dirty="0"/>
              <a:t>tray by </a:t>
            </a:r>
            <a:r>
              <a:rPr lang="en-US" dirty="0" err="1"/>
              <a:t>Smalllike</a:t>
            </a:r>
            <a:r>
              <a:rPr lang="en-US" dirty="0"/>
              <a:t> from the Noun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614" y="138090"/>
            <a:ext cx="714811" cy="596195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8889" r="11206"/>
          <a:stretch/>
        </p:blipFill>
        <p:spPr>
          <a:xfrm>
            <a:off x="2589696" y="729343"/>
            <a:ext cx="6939584" cy="56823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49" y="948622"/>
            <a:ext cx="6436355" cy="2497690"/>
          </a:xfrm>
        </p:spPr>
      </p:pic>
      <p:sp>
        <p:nvSpPr>
          <p:cNvPr id="5" name="TextBox 4"/>
          <p:cNvSpPr txBox="1"/>
          <p:nvPr/>
        </p:nvSpPr>
        <p:spPr>
          <a:xfrm>
            <a:off x="1559649" y="3418745"/>
            <a:ext cx="2666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glucosamine residue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0568" y="3395609"/>
            <a:ext cx="3756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N-acetyl glucosamine residue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9554" y="4138883"/>
            <a:ext cx="5426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DD = degree of deacetylation = 100 % ×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9554" y="4802700"/>
            <a:ext cx="552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Chitosan = DD &gt; 60 %, or &gt; 7 % nitrogen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Chitin = DD &lt; 60 % or &lt; 7 % nitrogen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14" y="1150900"/>
            <a:ext cx="2990961" cy="40804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3614" y="138090"/>
            <a:ext cx="745910" cy="46646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4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STRUCTURE</a:t>
            </a:r>
            <a:endParaRPr lang="en-US" sz="3200" b="1" spc="-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4426" y="180413"/>
            <a:ext cx="5166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(1,4)-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2-amino-2-deoxy-</a:t>
            </a:r>
            <a:r>
              <a:rPr 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-glucan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6114" y="5161344"/>
            <a:ext cx="2990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Okuyama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Macromolecules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1997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5849-5855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7391" y="5890178"/>
            <a:ext cx="773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Molecular weight commercial chitosan,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50 to 500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4875" y="792943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Units alternate by 180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3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"/>
          <a:stretch/>
        </p:blipFill>
        <p:spPr>
          <a:xfrm>
            <a:off x="2886741" y="4300046"/>
            <a:ext cx="3867611" cy="1738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62" y="900505"/>
            <a:ext cx="4042618" cy="3330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31" y="900505"/>
            <a:ext cx="4140969" cy="24024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614" y="138090"/>
            <a:ext cx="714811" cy="451739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3981" y="885625"/>
            <a:ext cx="5526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Allomorphs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982" y="1478883"/>
            <a:ext cx="55268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Tendon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 hydrated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Orthorhombic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Anti parallel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chain packing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1841" y="1419591"/>
            <a:ext cx="27541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Annealed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Anhydrous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Orthorhombic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anti parallel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packing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4214" y="140504"/>
            <a:ext cx="10553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Semi-crystalline, 35 </a:t>
            </a:r>
            <a:r>
              <a:rPr lang="en-US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– 60 </a:t>
            </a:r>
            <a:r>
              <a:rPr lang="en-US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%; two-fold helical conformation (“zig-zag”); strong H-bond network </a:t>
            </a:r>
            <a:endParaRPr lang="en-US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3548" y="6107573"/>
            <a:ext cx="4200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Yui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Macromolecules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1994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7601 - 7605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40619" y="3131617"/>
            <a:ext cx="3974167" cy="3068289"/>
            <a:chOff x="7640619" y="3131617"/>
            <a:chExt cx="3974167" cy="30682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5996" y="3131617"/>
              <a:ext cx="2178790" cy="306828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782175" y="5135090"/>
              <a:ext cx="163970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Times New Roman" panose="02020603050405020304" pitchFamily="18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tendon ~ 10</a:t>
              </a:r>
              <a:r>
                <a:rPr lang="en-US" sz="2200" baseline="30000" dirty="0" smtClean="0">
                  <a:latin typeface="Times New Roman" panose="02020603050405020304" pitchFamily="18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o</a:t>
              </a:r>
              <a:endParaRPr lang="en-US" sz="2200" baseline="30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40619" y="4099184"/>
              <a:ext cx="192281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Times New Roman" panose="02020603050405020304" pitchFamily="18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annealed ~ 15</a:t>
              </a:r>
              <a:r>
                <a:rPr lang="en-US" sz="2200" baseline="30000" dirty="0" smtClean="0">
                  <a:latin typeface="Times New Roman" panose="02020603050405020304" pitchFamily="18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o</a:t>
              </a:r>
              <a:endParaRPr lang="en-US" sz="2200" baseline="30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435996" y="3977392"/>
              <a:ext cx="882111" cy="3079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9352872" y="5369664"/>
              <a:ext cx="608093" cy="1107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675083" y="6176994"/>
            <a:ext cx="4662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Okuyama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Macromolecules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1997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5849-5855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b="1" smtClean="0">
                <a:solidFill>
                  <a:schemeClr val="tx1"/>
                </a:solidFill>
              </a:rPr>
              <a:t>4</a:t>
            </a:fld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841" y="851669"/>
            <a:ext cx="3470910" cy="9441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Membranes/Industrial Technology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74214" y="907301"/>
            <a:ext cx="3470910" cy="49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Medical/Health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20037" y="911829"/>
            <a:ext cx="3470910" cy="47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614" y="138090"/>
            <a:ext cx="714811" cy="596195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1" r="20031" b="13158"/>
          <a:stretch/>
        </p:blipFill>
        <p:spPr>
          <a:xfrm rot="16200000">
            <a:off x="1900409" y="1823992"/>
            <a:ext cx="541421" cy="776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t="15264" r="22573" b="28420"/>
          <a:stretch/>
        </p:blipFill>
        <p:spPr>
          <a:xfrm>
            <a:off x="2978555" y="1849984"/>
            <a:ext cx="793247" cy="771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t="8948" r="14679" b="23509"/>
          <a:stretch/>
        </p:blipFill>
        <p:spPr>
          <a:xfrm>
            <a:off x="5118939" y="1848343"/>
            <a:ext cx="940549" cy="8985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168" y="3264416"/>
            <a:ext cx="2851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Heavy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ion removal from waste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Flocculating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agent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Fuel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 membrane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5206" y="3296211"/>
            <a:ext cx="29066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Hydrogels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drug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delivery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Scaffolds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bone regeneration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Hemostatic/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anticoagulant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material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Cosmetics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(skin,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oral care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" b="13684"/>
          <a:stretch/>
        </p:blipFill>
        <p:spPr>
          <a:xfrm flipH="1">
            <a:off x="6917364" y="1724697"/>
            <a:ext cx="1196397" cy="10221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69504" y="3250045"/>
            <a:ext cx="3402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Thickener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stabilizer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Preservative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Appetite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suppressant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Coatings/packaging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7" t="7193" r="20118" b="21754"/>
          <a:stretch/>
        </p:blipFill>
        <p:spPr>
          <a:xfrm>
            <a:off x="8971637" y="1772903"/>
            <a:ext cx="824876" cy="9739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6"/>
          <a:stretch/>
        </p:blipFill>
        <p:spPr>
          <a:xfrm>
            <a:off x="10176189" y="1762924"/>
            <a:ext cx="1083134" cy="94172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5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013974"/>
              </p:ext>
            </p:extLst>
          </p:nvPr>
        </p:nvGraphicFramePr>
        <p:xfrm>
          <a:off x="1503887" y="255264"/>
          <a:ext cx="10090485" cy="588625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737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54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Property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Chitosan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plastics (LDPE, PP,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etc..)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014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Vapor Permeability (WVP)</a:t>
                      </a:r>
                    </a:p>
                    <a:p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g/(m-s-Pa)]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10 ×10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 –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014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 Gas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Permeability (OP)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/(m-s-Pa)]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× 10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10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× 10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 10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54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Tensile Strength (TS)</a:t>
                      </a:r>
                    </a:p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[MPa]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100 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1 - 100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54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Elongation Before Break</a:t>
                      </a:r>
                    </a:p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[%]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50,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(with plasticizer)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1,000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54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Young’s Modulus</a:t>
                      </a:r>
                    </a:p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– 3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1 - 10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251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Processability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Solvent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casting, </a:t>
                      </a:r>
                    </a:p>
                    <a:p>
                      <a:pPr algn="ctr"/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imited molding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Moldable (thermo-, injection, blow,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614" y="138090"/>
            <a:ext cx="714811" cy="499463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PROPERTIES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6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452463" y="1409632"/>
            <a:ext cx="2087336" cy="60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Grafting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72615" y="1452358"/>
            <a:ext cx="1915886" cy="49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Composites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342664" y="1382961"/>
            <a:ext cx="2196193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Crosslinking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614" y="138090"/>
            <a:ext cx="714811" cy="596195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MODIFICATION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31475" y="2145416"/>
            <a:ext cx="1005296" cy="10052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03714" y="2365489"/>
            <a:ext cx="230409" cy="230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15354" y="2758101"/>
            <a:ext cx="125818" cy="12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26835" y="2837339"/>
            <a:ext cx="93160" cy="93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59629" y="2579878"/>
            <a:ext cx="125818" cy="12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813081" y="2060689"/>
            <a:ext cx="1251748" cy="1031089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59488" y="2576233"/>
            <a:ext cx="265112" cy="26110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90860" y="2129768"/>
            <a:ext cx="265112" cy="26110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01008" y="2390874"/>
            <a:ext cx="221389" cy="2213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83401" y="2340361"/>
            <a:ext cx="221389" cy="2213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788533" y="1976368"/>
            <a:ext cx="1251748" cy="1031089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681749" y="1985493"/>
            <a:ext cx="1251748" cy="1031089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0584671" y="1993051"/>
            <a:ext cx="1251748" cy="1031089"/>
          </a:xfrm>
          <a:custGeom>
            <a:avLst/>
            <a:gdLst>
              <a:gd name="connsiteX0" fmla="*/ 1251748 w 1251748"/>
              <a:gd name="connsiteY0" fmla="*/ 0 h 1031089"/>
              <a:gd name="connsiteX1" fmla="*/ 576833 w 1251748"/>
              <a:gd name="connsiteY1" fmla="*/ 185057 h 1031089"/>
              <a:gd name="connsiteX2" fmla="*/ 663919 w 1251748"/>
              <a:gd name="connsiteY2" fmla="*/ 653143 h 1031089"/>
              <a:gd name="connsiteX3" fmla="*/ 65205 w 1251748"/>
              <a:gd name="connsiteY3" fmla="*/ 990600 h 1031089"/>
              <a:gd name="connsiteX4" fmla="*/ 43433 w 1251748"/>
              <a:gd name="connsiteY4" fmla="*/ 1012372 h 10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8" h="1031089">
                <a:moveTo>
                  <a:pt x="1251748" y="0"/>
                </a:moveTo>
                <a:cubicBezTo>
                  <a:pt x="963276" y="38100"/>
                  <a:pt x="674804" y="76200"/>
                  <a:pt x="576833" y="185057"/>
                </a:cubicBezTo>
                <a:cubicBezTo>
                  <a:pt x="478862" y="293914"/>
                  <a:pt x="749190" y="518886"/>
                  <a:pt x="663919" y="653143"/>
                </a:cubicBezTo>
                <a:cubicBezTo>
                  <a:pt x="578648" y="787400"/>
                  <a:pt x="168619" y="930729"/>
                  <a:pt x="65205" y="990600"/>
                </a:cubicBezTo>
                <a:cubicBezTo>
                  <a:pt x="-38209" y="1050471"/>
                  <a:pt x="2612" y="1031421"/>
                  <a:pt x="43433" y="101237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9448598" y="2092879"/>
            <a:ext cx="265112" cy="26110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9641139" y="2303472"/>
            <a:ext cx="221389" cy="2213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9862528" y="2216982"/>
            <a:ext cx="378313" cy="17765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13198" y="2921509"/>
            <a:ext cx="225432" cy="216545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0066059" y="3087541"/>
            <a:ext cx="221389" cy="2213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24" idx="3"/>
          </p:cNvCxnSpPr>
          <p:nvPr/>
        </p:nvCxnSpPr>
        <p:spPr>
          <a:xfrm flipV="1">
            <a:off x="10287448" y="2983651"/>
            <a:ext cx="362428" cy="19505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628553" y="2390874"/>
            <a:ext cx="221389" cy="2213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0327701" y="2516230"/>
            <a:ext cx="304481" cy="22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831818" y="2524861"/>
            <a:ext cx="378727" cy="9064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324914" y="3350280"/>
            <a:ext cx="33367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ydrophobic compounds, lipids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(e.g., palmitic, stearic,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octanoic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acids):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Some improvement in gas barrier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Little to no improvement, in WVP, 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polysaccharides: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No significant change in properties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967" y="174897"/>
            <a:ext cx="11017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Objectives for modification: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Reduce hydrophilicity, (ii) improve mechanical properties, while (iii) not causing significant changes to gas barrier or antibacterial properties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48653" y="3298691"/>
            <a:ext cx="34467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hydrophobic compounds, lipids (e.g., stearic acid):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Some improvement in hydrophobicity, some compromise in TS and antibacterial properties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Improvement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antioxidation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gallic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acid)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772393" y="3378957"/>
            <a:ext cx="33367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multifunctional compounds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(e.g., tannic acid);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Some improvement in TS, WVP, and oxygen permeability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Some reduction of antibacterial properties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7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766" y="290740"/>
            <a:ext cx="3757749" cy="5583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Glutaraldehyde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614" y="138090"/>
            <a:ext cx="714811" cy="59924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CROSSLINKERS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52352" y="239565"/>
            <a:ext cx="3757749" cy="55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Epichlorohydrin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17765" y="2328132"/>
            <a:ext cx="3757749" cy="55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Genipin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17764" y="5625047"/>
            <a:ext cx="3757749" cy="55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88999" y="3798469"/>
            <a:ext cx="3757749" cy="55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Tannic Acid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398568" y="378825"/>
            <a:ext cx="4642805" cy="79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Waste water treatment applications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Toxic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18947" y="1993058"/>
            <a:ext cx="6637585" cy="79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Biomedical applications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Total health impact / suitability for food applications still unknown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44354" y="3809908"/>
            <a:ext cx="5551442" cy="79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Improvements in TS, WVP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Non-toxic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72197" y="5106389"/>
            <a:ext cx="5551442" cy="79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Improvements in TS, WVP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Non-toxic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fully studied with chitosan for edible film 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10" y="777741"/>
            <a:ext cx="1967864" cy="842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24" y="976899"/>
            <a:ext cx="1235402" cy="5334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26" y="3690487"/>
            <a:ext cx="1559651" cy="15596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97" y="1956244"/>
            <a:ext cx="1427914" cy="14362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4" y="5531786"/>
            <a:ext cx="1905000" cy="9138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8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" y="30480"/>
            <a:ext cx="990600" cy="6781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614" y="138090"/>
            <a:ext cx="714811" cy="59924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spAutoFit/>
          </a:bodyPr>
          <a:lstStyle/>
          <a:p>
            <a:r>
              <a:rPr lang="en-US" sz="3200" b="1" spc="-3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CROSSLINKING</a:t>
            </a:r>
            <a:endParaRPr lang="en-US" sz="3200" b="1" spc="-300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17766" y="290740"/>
            <a:ext cx="8384177" cy="558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Crosslinking with citric acid investigated with: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27857"/>
              </p:ext>
            </p:extLst>
          </p:nvPr>
        </p:nvGraphicFramePr>
        <p:xfrm>
          <a:off x="1717766" y="849086"/>
          <a:ext cx="10032956" cy="5125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65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application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Starch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packaging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Proteins (peanut, …)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packaging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Carboxymethyl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cellulose –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Hydroxyethylcellulose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Superabsorbent hydrogel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Hydroxy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propyl methyl cellulose (HPMC)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packaging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Chitosan-HPMC composite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packaging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Chitosan-Alginate composite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 delivery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Chitosan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graft on wool, cotton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Textiles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Chitosan, chitosan graft on polyurethane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packaging,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drug delivery, biomedical applications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A-8115-4787-8AB3-C3F94A18563D}" type="slidenum">
              <a:rPr lang="en-US" sz="2400" smtClean="0">
                <a:solidFill>
                  <a:schemeClr val="tx1"/>
                </a:solidFill>
              </a:rPr>
              <a:t>9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1422</Words>
  <Application>Microsoft Office PowerPoint</Application>
  <PresentationFormat>Widescreen</PresentationFormat>
  <Paragraphs>346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Batang</vt:lpstr>
      <vt:lpstr>Arial</vt:lpstr>
      <vt:lpstr>Calibri</vt:lpstr>
      <vt:lpstr>Calibri Light</vt:lpstr>
      <vt:lpstr>Cambria</vt:lpstr>
      <vt:lpstr>Symbol</vt:lpstr>
      <vt:lpstr>Times New Roman</vt:lpstr>
      <vt:lpstr>Wingdings</vt:lpstr>
      <vt:lpstr>Office Theme</vt:lpstr>
      <vt:lpstr>Viscoelastic Properties of Crosslinked Chitosan Edible Films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 &amp; Upcoming Work</vt:lpstr>
      <vt:lpstr>Thank you for listening</vt:lpstr>
      <vt:lpstr>Clip art references</vt:lpstr>
      <vt:lpstr>PowerPoint Presentation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Viscoelastic Properties of Crosslinked Chitosan Edible Films</dc:title>
  <dc:creator>Khouri, Joseph</dc:creator>
  <cp:lastModifiedBy>Mechler, Colleen</cp:lastModifiedBy>
  <cp:revision>211</cp:revision>
  <dcterms:created xsi:type="dcterms:W3CDTF">2018-04-17T17:57:05Z</dcterms:created>
  <dcterms:modified xsi:type="dcterms:W3CDTF">2018-08-08T11:35:34Z</dcterms:modified>
</cp:coreProperties>
</file>