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1"/>
  </p:sldMasterIdLst>
  <p:notesMasterIdLst>
    <p:notesMasterId r:id="rId26"/>
  </p:notesMasterIdLst>
  <p:handoutMasterIdLst>
    <p:handoutMasterId r:id="rId27"/>
  </p:handoutMasterIdLst>
  <p:sldIdLst>
    <p:sldId id="370" r:id="rId2"/>
    <p:sldId id="447" r:id="rId3"/>
    <p:sldId id="446" r:id="rId4"/>
    <p:sldId id="435" r:id="rId5"/>
    <p:sldId id="436" r:id="rId6"/>
    <p:sldId id="391" r:id="rId7"/>
    <p:sldId id="430" r:id="rId8"/>
    <p:sldId id="392" r:id="rId9"/>
    <p:sldId id="431" r:id="rId10"/>
    <p:sldId id="445" r:id="rId11"/>
    <p:sldId id="444" r:id="rId12"/>
    <p:sldId id="440" r:id="rId13"/>
    <p:sldId id="432" r:id="rId14"/>
    <p:sldId id="419" r:id="rId15"/>
    <p:sldId id="421" r:id="rId16"/>
    <p:sldId id="393" r:id="rId17"/>
    <p:sldId id="408" r:id="rId18"/>
    <p:sldId id="394" r:id="rId19"/>
    <p:sldId id="411" r:id="rId20"/>
    <p:sldId id="437" r:id="rId21"/>
    <p:sldId id="442" r:id="rId22"/>
    <p:sldId id="443" r:id="rId23"/>
    <p:sldId id="441" r:id="rId24"/>
    <p:sldId id="39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0249A"/>
    <a:srgbClr val="0073CF"/>
    <a:srgbClr val="57068C"/>
    <a:srgbClr val="FFDB43"/>
    <a:srgbClr val="FDD54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69094" autoAdjust="0"/>
  </p:normalViewPr>
  <p:slideViewPr>
    <p:cSldViewPr snapToGrid="0">
      <p:cViewPr varScale="1">
        <p:scale>
          <a:sx n="53" d="100"/>
          <a:sy n="53" d="100"/>
        </p:scale>
        <p:origin x="1938" y="72"/>
      </p:cViewPr>
      <p:guideLst>
        <p:guide orient="horz" pos="2160"/>
        <p:guide pos="384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sarabuadas\Downloads\Workbook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10928711745956157"/>
          <c:y val="6.4566051965442003E-2"/>
          <c:w val="0.75937127370959334"/>
          <c:h val="0.73290257454843433"/>
        </c:manualLayout>
      </c:layout>
      <c:scatterChart>
        <c:scatterStyle val="lineMarker"/>
        <c:varyColors val="0"/>
        <c:ser>
          <c:idx val="0"/>
          <c:order val="0"/>
          <c:spPr>
            <a:ln w="19050" cap="rnd" cmpd="sng" algn="ctr">
              <a:solidFill>
                <a:schemeClr val="accent1"/>
              </a:solidFill>
              <a:prstDash val="solid"/>
              <a:round/>
            </a:ln>
            <a:effectLst/>
          </c:spPr>
          <c:marker>
            <c:spPr>
              <a:solidFill>
                <a:schemeClr val="accent1"/>
              </a:solidFill>
              <a:ln w="6350" cap="flat" cmpd="sng" algn="ctr">
                <a:solidFill>
                  <a:schemeClr val="accent1"/>
                </a:solidFill>
                <a:prstDash val="solid"/>
                <a:round/>
              </a:ln>
              <a:effectLst/>
            </c:spPr>
          </c:marker>
          <c:xVal>
            <c:numRef>
              <c:f>Sheet1!$A$29:$A$2389</c:f>
              <c:numCache>
                <c:formatCode>General</c:formatCode>
                <c:ptCount val="2361"/>
                <c:pt idx="0">
                  <c:v>0.33333000000000002</c:v>
                </c:pt>
                <c:pt idx="2">
                  <c:v>0.35</c:v>
                </c:pt>
                <c:pt idx="4">
                  <c:v>0.36667</c:v>
                </c:pt>
                <c:pt idx="6">
                  <c:v>0.38333</c:v>
                </c:pt>
                <c:pt idx="8">
                  <c:v>0.4</c:v>
                </c:pt>
                <c:pt idx="10">
                  <c:v>0.41666999999999998</c:v>
                </c:pt>
                <c:pt idx="12">
                  <c:v>0.43332999999999999</c:v>
                </c:pt>
                <c:pt idx="14">
                  <c:v>0.45</c:v>
                </c:pt>
                <c:pt idx="16">
                  <c:v>0.46666999999999997</c:v>
                </c:pt>
                <c:pt idx="18">
                  <c:v>0.48332999999999998</c:v>
                </c:pt>
                <c:pt idx="20">
                  <c:v>0.5</c:v>
                </c:pt>
                <c:pt idx="22">
                  <c:v>0.51666999999999996</c:v>
                </c:pt>
                <c:pt idx="24">
                  <c:v>0.53332999999999997</c:v>
                </c:pt>
                <c:pt idx="26">
                  <c:v>0.55000000000000004</c:v>
                </c:pt>
                <c:pt idx="28">
                  <c:v>0.56667000000000001</c:v>
                </c:pt>
                <c:pt idx="30">
                  <c:v>0.58333000000000002</c:v>
                </c:pt>
                <c:pt idx="32">
                  <c:v>0.6</c:v>
                </c:pt>
                <c:pt idx="34">
                  <c:v>0.61667000000000005</c:v>
                </c:pt>
                <c:pt idx="36">
                  <c:v>0.63332999999999995</c:v>
                </c:pt>
                <c:pt idx="38">
                  <c:v>0.65</c:v>
                </c:pt>
                <c:pt idx="40">
                  <c:v>0.66666999999999998</c:v>
                </c:pt>
                <c:pt idx="42">
                  <c:v>0.68332999999999999</c:v>
                </c:pt>
                <c:pt idx="44">
                  <c:v>0.7</c:v>
                </c:pt>
                <c:pt idx="46">
                  <c:v>0.71667000000000003</c:v>
                </c:pt>
                <c:pt idx="48">
                  <c:v>0.73333000000000004</c:v>
                </c:pt>
                <c:pt idx="50">
                  <c:v>0.75</c:v>
                </c:pt>
                <c:pt idx="52">
                  <c:v>0.76666999999999996</c:v>
                </c:pt>
                <c:pt idx="54">
                  <c:v>0.78332999999999997</c:v>
                </c:pt>
                <c:pt idx="56">
                  <c:v>0.8</c:v>
                </c:pt>
                <c:pt idx="58">
                  <c:v>0.81667000000000001</c:v>
                </c:pt>
                <c:pt idx="60">
                  <c:v>0.83333000000000002</c:v>
                </c:pt>
                <c:pt idx="62">
                  <c:v>0.85</c:v>
                </c:pt>
                <c:pt idx="64">
                  <c:v>0.86667000000000005</c:v>
                </c:pt>
                <c:pt idx="66">
                  <c:v>0.88332999999999995</c:v>
                </c:pt>
                <c:pt idx="68">
                  <c:v>0.9</c:v>
                </c:pt>
                <c:pt idx="70">
                  <c:v>0.91666999999999998</c:v>
                </c:pt>
                <c:pt idx="72">
                  <c:v>0.93332999999999999</c:v>
                </c:pt>
                <c:pt idx="74">
                  <c:v>0.95</c:v>
                </c:pt>
                <c:pt idx="76">
                  <c:v>0.96667000000000003</c:v>
                </c:pt>
                <c:pt idx="78">
                  <c:v>0.98333000000000004</c:v>
                </c:pt>
                <c:pt idx="80">
                  <c:v>1</c:v>
                </c:pt>
                <c:pt idx="82">
                  <c:v>1.01667</c:v>
                </c:pt>
                <c:pt idx="84">
                  <c:v>1.0333300000000001</c:v>
                </c:pt>
                <c:pt idx="86">
                  <c:v>1.05</c:v>
                </c:pt>
                <c:pt idx="88">
                  <c:v>1.06667</c:v>
                </c:pt>
                <c:pt idx="90">
                  <c:v>1.0833299999999999</c:v>
                </c:pt>
                <c:pt idx="92">
                  <c:v>1.1000000000000001</c:v>
                </c:pt>
                <c:pt idx="94">
                  <c:v>1.1166700000000001</c:v>
                </c:pt>
                <c:pt idx="96">
                  <c:v>1.1333299999999999</c:v>
                </c:pt>
                <c:pt idx="98">
                  <c:v>1.1499999999999999</c:v>
                </c:pt>
                <c:pt idx="100">
                  <c:v>1.1666700000000001</c:v>
                </c:pt>
                <c:pt idx="102">
                  <c:v>1.18333</c:v>
                </c:pt>
                <c:pt idx="104">
                  <c:v>1.2</c:v>
                </c:pt>
                <c:pt idx="106">
                  <c:v>1.2166699999999999</c:v>
                </c:pt>
                <c:pt idx="108">
                  <c:v>1.23333</c:v>
                </c:pt>
                <c:pt idx="110">
                  <c:v>1.25</c:v>
                </c:pt>
                <c:pt idx="112">
                  <c:v>1.26667</c:v>
                </c:pt>
                <c:pt idx="114">
                  <c:v>1.2833300000000001</c:v>
                </c:pt>
                <c:pt idx="116">
                  <c:v>1.3</c:v>
                </c:pt>
                <c:pt idx="118">
                  <c:v>1.31667</c:v>
                </c:pt>
                <c:pt idx="120">
                  <c:v>1.3333299999999999</c:v>
                </c:pt>
                <c:pt idx="122">
                  <c:v>1.35</c:v>
                </c:pt>
                <c:pt idx="124">
                  <c:v>1.3666700000000001</c:v>
                </c:pt>
                <c:pt idx="126">
                  <c:v>1.3833299999999999</c:v>
                </c:pt>
                <c:pt idx="128">
                  <c:v>1.4</c:v>
                </c:pt>
                <c:pt idx="130">
                  <c:v>1.4166700000000001</c:v>
                </c:pt>
                <c:pt idx="132">
                  <c:v>1.43333</c:v>
                </c:pt>
                <c:pt idx="134">
                  <c:v>1.45</c:v>
                </c:pt>
                <c:pt idx="136">
                  <c:v>1.4666699999999999</c:v>
                </c:pt>
                <c:pt idx="138">
                  <c:v>1.48333</c:v>
                </c:pt>
                <c:pt idx="140">
                  <c:v>1.5</c:v>
                </c:pt>
                <c:pt idx="142">
                  <c:v>1.51667</c:v>
                </c:pt>
                <c:pt idx="144">
                  <c:v>1.5333300000000001</c:v>
                </c:pt>
                <c:pt idx="146">
                  <c:v>1.55</c:v>
                </c:pt>
                <c:pt idx="148">
                  <c:v>1.56667</c:v>
                </c:pt>
                <c:pt idx="150">
                  <c:v>1.5833299999999999</c:v>
                </c:pt>
                <c:pt idx="152">
                  <c:v>1.6</c:v>
                </c:pt>
                <c:pt idx="154">
                  <c:v>1.6166700000000001</c:v>
                </c:pt>
                <c:pt idx="156">
                  <c:v>1.6333299999999999</c:v>
                </c:pt>
                <c:pt idx="158">
                  <c:v>1.65</c:v>
                </c:pt>
                <c:pt idx="160">
                  <c:v>1.6666700000000001</c:v>
                </c:pt>
                <c:pt idx="162">
                  <c:v>1.68333</c:v>
                </c:pt>
                <c:pt idx="164">
                  <c:v>1.7</c:v>
                </c:pt>
                <c:pt idx="166">
                  <c:v>1.7166699999999999</c:v>
                </c:pt>
                <c:pt idx="168">
                  <c:v>1.73333</c:v>
                </c:pt>
                <c:pt idx="170">
                  <c:v>1.75</c:v>
                </c:pt>
                <c:pt idx="172">
                  <c:v>1.76667</c:v>
                </c:pt>
                <c:pt idx="174">
                  <c:v>1.7833300000000001</c:v>
                </c:pt>
                <c:pt idx="176">
                  <c:v>1.8</c:v>
                </c:pt>
                <c:pt idx="178">
                  <c:v>1.81667</c:v>
                </c:pt>
                <c:pt idx="180">
                  <c:v>1.8333299999999999</c:v>
                </c:pt>
                <c:pt idx="182">
                  <c:v>1.85</c:v>
                </c:pt>
                <c:pt idx="184">
                  <c:v>1.8666700000000001</c:v>
                </c:pt>
                <c:pt idx="186">
                  <c:v>1.8833299999999999</c:v>
                </c:pt>
                <c:pt idx="188">
                  <c:v>1.9</c:v>
                </c:pt>
                <c:pt idx="190">
                  <c:v>1.9166700000000001</c:v>
                </c:pt>
                <c:pt idx="192">
                  <c:v>1.93333</c:v>
                </c:pt>
                <c:pt idx="194">
                  <c:v>1.95</c:v>
                </c:pt>
                <c:pt idx="196">
                  <c:v>1.9666699999999999</c:v>
                </c:pt>
                <c:pt idx="198">
                  <c:v>1.98333</c:v>
                </c:pt>
                <c:pt idx="200">
                  <c:v>2</c:v>
                </c:pt>
                <c:pt idx="202">
                  <c:v>2.01667</c:v>
                </c:pt>
                <c:pt idx="204">
                  <c:v>2.0333299999999999</c:v>
                </c:pt>
                <c:pt idx="206">
                  <c:v>2.0499999999999998</c:v>
                </c:pt>
                <c:pt idx="208">
                  <c:v>2.0666699999999998</c:v>
                </c:pt>
                <c:pt idx="210">
                  <c:v>2.0833300000000001</c:v>
                </c:pt>
                <c:pt idx="212">
                  <c:v>2.1</c:v>
                </c:pt>
                <c:pt idx="214">
                  <c:v>2.1166700000000001</c:v>
                </c:pt>
                <c:pt idx="216">
                  <c:v>2.1333299999999999</c:v>
                </c:pt>
                <c:pt idx="218">
                  <c:v>2.15</c:v>
                </c:pt>
                <c:pt idx="220">
                  <c:v>2.1666699999999999</c:v>
                </c:pt>
                <c:pt idx="222">
                  <c:v>2.1833300000000002</c:v>
                </c:pt>
                <c:pt idx="224">
                  <c:v>2.2000000000000002</c:v>
                </c:pt>
                <c:pt idx="226">
                  <c:v>2.2166700000000001</c:v>
                </c:pt>
                <c:pt idx="228">
                  <c:v>2.23333</c:v>
                </c:pt>
                <c:pt idx="230">
                  <c:v>2.25</c:v>
                </c:pt>
                <c:pt idx="232">
                  <c:v>2.26667</c:v>
                </c:pt>
                <c:pt idx="234">
                  <c:v>2.2833299999999999</c:v>
                </c:pt>
                <c:pt idx="236">
                  <c:v>2.2999999999999998</c:v>
                </c:pt>
                <c:pt idx="238">
                  <c:v>2.3166699999999998</c:v>
                </c:pt>
                <c:pt idx="240">
                  <c:v>2.3333300000000001</c:v>
                </c:pt>
                <c:pt idx="242">
                  <c:v>2.35</c:v>
                </c:pt>
                <c:pt idx="244">
                  <c:v>2.3666700000000001</c:v>
                </c:pt>
                <c:pt idx="246">
                  <c:v>2.3833299999999999</c:v>
                </c:pt>
                <c:pt idx="248">
                  <c:v>2.4</c:v>
                </c:pt>
                <c:pt idx="250">
                  <c:v>2.4166699999999999</c:v>
                </c:pt>
                <c:pt idx="252">
                  <c:v>2.4333300000000002</c:v>
                </c:pt>
                <c:pt idx="254">
                  <c:v>2.4500000000000002</c:v>
                </c:pt>
                <c:pt idx="256">
                  <c:v>2.4666700000000001</c:v>
                </c:pt>
                <c:pt idx="258">
                  <c:v>2.48333</c:v>
                </c:pt>
                <c:pt idx="260">
                  <c:v>2.5</c:v>
                </c:pt>
                <c:pt idx="262">
                  <c:v>2.51667</c:v>
                </c:pt>
                <c:pt idx="264">
                  <c:v>2.5333299999999999</c:v>
                </c:pt>
                <c:pt idx="266">
                  <c:v>2.5499999999999998</c:v>
                </c:pt>
                <c:pt idx="268">
                  <c:v>2.5666699999999998</c:v>
                </c:pt>
                <c:pt idx="270">
                  <c:v>2.5833300000000001</c:v>
                </c:pt>
                <c:pt idx="272">
                  <c:v>2.6</c:v>
                </c:pt>
                <c:pt idx="274">
                  <c:v>2.6166700000000001</c:v>
                </c:pt>
                <c:pt idx="276">
                  <c:v>2.6333299999999999</c:v>
                </c:pt>
                <c:pt idx="278">
                  <c:v>2.65</c:v>
                </c:pt>
                <c:pt idx="280">
                  <c:v>2.6666699999999999</c:v>
                </c:pt>
                <c:pt idx="282">
                  <c:v>2.6833300000000002</c:v>
                </c:pt>
                <c:pt idx="284">
                  <c:v>2.7</c:v>
                </c:pt>
                <c:pt idx="286">
                  <c:v>2.7166700000000001</c:v>
                </c:pt>
                <c:pt idx="288">
                  <c:v>2.73333</c:v>
                </c:pt>
                <c:pt idx="290">
                  <c:v>2.75</c:v>
                </c:pt>
                <c:pt idx="292">
                  <c:v>2.76667</c:v>
                </c:pt>
                <c:pt idx="294">
                  <c:v>2.7833299999999999</c:v>
                </c:pt>
                <c:pt idx="296">
                  <c:v>2.8</c:v>
                </c:pt>
                <c:pt idx="298">
                  <c:v>2.8166699999999998</c:v>
                </c:pt>
                <c:pt idx="300">
                  <c:v>2.8333300000000001</c:v>
                </c:pt>
                <c:pt idx="302">
                  <c:v>2.85</c:v>
                </c:pt>
                <c:pt idx="304">
                  <c:v>2.8666700000000001</c:v>
                </c:pt>
                <c:pt idx="306">
                  <c:v>2.8833299999999999</c:v>
                </c:pt>
                <c:pt idx="308">
                  <c:v>2.9</c:v>
                </c:pt>
                <c:pt idx="310">
                  <c:v>2.9166699999999999</c:v>
                </c:pt>
                <c:pt idx="312">
                  <c:v>2.9333300000000002</c:v>
                </c:pt>
                <c:pt idx="314">
                  <c:v>2.95</c:v>
                </c:pt>
                <c:pt idx="316">
                  <c:v>2.9666700000000001</c:v>
                </c:pt>
                <c:pt idx="318">
                  <c:v>2.98333</c:v>
                </c:pt>
                <c:pt idx="320">
                  <c:v>3</c:v>
                </c:pt>
                <c:pt idx="322">
                  <c:v>3.01667</c:v>
                </c:pt>
                <c:pt idx="324">
                  <c:v>3.0333299999999999</c:v>
                </c:pt>
                <c:pt idx="326">
                  <c:v>3.05</c:v>
                </c:pt>
                <c:pt idx="328">
                  <c:v>3.0666699999999998</c:v>
                </c:pt>
                <c:pt idx="330">
                  <c:v>3.0833300000000001</c:v>
                </c:pt>
                <c:pt idx="332">
                  <c:v>3.1</c:v>
                </c:pt>
                <c:pt idx="334">
                  <c:v>3.1166700000000001</c:v>
                </c:pt>
                <c:pt idx="336">
                  <c:v>3.1333299999999999</c:v>
                </c:pt>
                <c:pt idx="338">
                  <c:v>3.15</c:v>
                </c:pt>
                <c:pt idx="340">
                  <c:v>3.1666699999999999</c:v>
                </c:pt>
                <c:pt idx="342">
                  <c:v>3.1833300000000002</c:v>
                </c:pt>
                <c:pt idx="344">
                  <c:v>3.2</c:v>
                </c:pt>
                <c:pt idx="346">
                  <c:v>3.2166700000000001</c:v>
                </c:pt>
                <c:pt idx="348">
                  <c:v>3.23333</c:v>
                </c:pt>
                <c:pt idx="350">
                  <c:v>3.25</c:v>
                </c:pt>
                <c:pt idx="352">
                  <c:v>3.26667</c:v>
                </c:pt>
                <c:pt idx="354">
                  <c:v>3.2833299999999999</c:v>
                </c:pt>
                <c:pt idx="356">
                  <c:v>3.3</c:v>
                </c:pt>
                <c:pt idx="358">
                  <c:v>3.3166699999999998</c:v>
                </c:pt>
                <c:pt idx="360">
                  <c:v>3.3333300000000001</c:v>
                </c:pt>
                <c:pt idx="362">
                  <c:v>3.35</c:v>
                </c:pt>
                <c:pt idx="364">
                  <c:v>3.3666700000000001</c:v>
                </c:pt>
                <c:pt idx="366">
                  <c:v>3.3833299999999999</c:v>
                </c:pt>
                <c:pt idx="368">
                  <c:v>3.4</c:v>
                </c:pt>
                <c:pt idx="370">
                  <c:v>3.4166699999999999</c:v>
                </c:pt>
                <c:pt idx="372">
                  <c:v>3.4333300000000002</c:v>
                </c:pt>
                <c:pt idx="374">
                  <c:v>3.45</c:v>
                </c:pt>
                <c:pt idx="376">
                  <c:v>3.4666700000000001</c:v>
                </c:pt>
                <c:pt idx="378">
                  <c:v>3.48333</c:v>
                </c:pt>
                <c:pt idx="380">
                  <c:v>3.5</c:v>
                </c:pt>
                <c:pt idx="382">
                  <c:v>3.51667</c:v>
                </c:pt>
                <c:pt idx="384">
                  <c:v>3.5333299999999999</c:v>
                </c:pt>
                <c:pt idx="386">
                  <c:v>3.55</c:v>
                </c:pt>
                <c:pt idx="388">
                  <c:v>3.5666699999999998</c:v>
                </c:pt>
                <c:pt idx="390">
                  <c:v>3.5833300000000001</c:v>
                </c:pt>
                <c:pt idx="392">
                  <c:v>3.6</c:v>
                </c:pt>
                <c:pt idx="394">
                  <c:v>3.6166700000000001</c:v>
                </c:pt>
                <c:pt idx="396">
                  <c:v>3.6333299999999999</c:v>
                </c:pt>
                <c:pt idx="398">
                  <c:v>3.65</c:v>
                </c:pt>
                <c:pt idx="400">
                  <c:v>3.6666699999999999</c:v>
                </c:pt>
                <c:pt idx="402">
                  <c:v>3.6833300000000002</c:v>
                </c:pt>
                <c:pt idx="404">
                  <c:v>3.7</c:v>
                </c:pt>
                <c:pt idx="406">
                  <c:v>3.7166700000000001</c:v>
                </c:pt>
                <c:pt idx="408">
                  <c:v>3.73333</c:v>
                </c:pt>
                <c:pt idx="410">
                  <c:v>3.75</c:v>
                </c:pt>
                <c:pt idx="412">
                  <c:v>3.76667</c:v>
                </c:pt>
                <c:pt idx="414">
                  <c:v>3.7833299999999999</c:v>
                </c:pt>
                <c:pt idx="416">
                  <c:v>3.8</c:v>
                </c:pt>
                <c:pt idx="418">
                  <c:v>3.8166699999999998</c:v>
                </c:pt>
                <c:pt idx="420">
                  <c:v>3.8333300000000001</c:v>
                </c:pt>
                <c:pt idx="422">
                  <c:v>3.85</c:v>
                </c:pt>
                <c:pt idx="424">
                  <c:v>3.8666700000000001</c:v>
                </c:pt>
                <c:pt idx="426">
                  <c:v>3.8833299999999999</c:v>
                </c:pt>
                <c:pt idx="428">
                  <c:v>3.9</c:v>
                </c:pt>
                <c:pt idx="430">
                  <c:v>3.9166699999999999</c:v>
                </c:pt>
                <c:pt idx="432">
                  <c:v>3.9333300000000002</c:v>
                </c:pt>
                <c:pt idx="434">
                  <c:v>3.95</c:v>
                </c:pt>
                <c:pt idx="436">
                  <c:v>3.9666700000000001</c:v>
                </c:pt>
                <c:pt idx="438">
                  <c:v>3.98333</c:v>
                </c:pt>
                <c:pt idx="440">
                  <c:v>4</c:v>
                </c:pt>
                <c:pt idx="442">
                  <c:v>4.0166700000000004</c:v>
                </c:pt>
                <c:pt idx="444">
                  <c:v>4.0333300000000003</c:v>
                </c:pt>
                <c:pt idx="446">
                  <c:v>4.05</c:v>
                </c:pt>
                <c:pt idx="448">
                  <c:v>4.0666700000000002</c:v>
                </c:pt>
                <c:pt idx="450">
                  <c:v>4.0833300000000001</c:v>
                </c:pt>
                <c:pt idx="452">
                  <c:v>4.0999999999999996</c:v>
                </c:pt>
                <c:pt idx="454">
                  <c:v>4.1166700000000001</c:v>
                </c:pt>
                <c:pt idx="456">
                  <c:v>4.1333299999999999</c:v>
                </c:pt>
                <c:pt idx="458">
                  <c:v>4.1500000000000004</c:v>
                </c:pt>
                <c:pt idx="460">
                  <c:v>4.1666699999999999</c:v>
                </c:pt>
                <c:pt idx="462">
                  <c:v>4.1833299999999998</c:v>
                </c:pt>
                <c:pt idx="464">
                  <c:v>4.2</c:v>
                </c:pt>
                <c:pt idx="466">
                  <c:v>4.2166699999999997</c:v>
                </c:pt>
                <c:pt idx="468">
                  <c:v>4.2333299999999996</c:v>
                </c:pt>
                <c:pt idx="470">
                  <c:v>4.25</c:v>
                </c:pt>
                <c:pt idx="472">
                  <c:v>4.2666700000000004</c:v>
                </c:pt>
                <c:pt idx="474">
                  <c:v>4.2833300000000003</c:v>
                </c:pt>
                <c:pt idx="476">
                  <c:v>4.3</c:v>
                </c:pt>
                <c:pt idx="478">
                  <c:v>4.3166700000000002</c:v>
                </c:pt>
                <c:pt idx="480">
                  <c:v>4.3333300000000001</c:v>
                </c:pt>
                <c:pt idx="482">
                  <c:v>4.3499999999999996</c:v>
                </c:pt>
                <c:pt idx="484">
                  <c:v>4.3666700000000001</c:v>
                </c:pt>
                <c:pt idx="486">
                  <c:v>4.3833299999999999</c:v>
                </c:pt>
                <c:pt idx="488">
                  <c:v>4.4000000000000004</c:v>
                </c:pt>
                <c:pt idx="490">
                  <c:v>4.4166699999999999</c:v>
                </c:pt>
                <c:pt idx="492">
                  <c:v>4.4333299999999998</c:v>
                </c:pt>
                <c:pt idx="494">
                  <c:v>4.45</c:v>
                </c:pt>
                <c:pt idx="496">
                  <c:v>4.4666699999999997</c:v>
                </c:pt>
                <c:pt idx="498">
                  <c:v>4.4833299999999996</c:v>
                </c:pt>
                <c:pt idx="500">
                  <c:v>4.5</c:v>
                </c:pt>
                <c:pt idx="502">
                  <c:v>4.5166700000000004</c:v>
                </c:pt>
                <c:pt idx="504">
                  <c:v>4.5333300000000003</c:v>
                </c:pt>
                <c:pt idx="506">
                  <c:v>4.55</c:v>
                </c:pt>
                <c:pt idx="508">
                  <c:v>4.5666700000000002</c:v>
                </c:pt>
                <c:pt idx="510">
                  <c:v>4.5833300000000001</c:v>
                </c:pt>
                <c:pt idx="512">
                  <c:v>4.5999999999999996</c:v>
                </c:pt>
                <c:pt idx="514">
                  <c:v>4.6166700000000001</c:v>
                </c:pt>
                <c:pt idx="516">
                  <c:v>4.6333299999999999</c:v>
                </c:pt>
                <c:pt idx="518">
                  <c:v>4.6500000000000004</c:v>
                </c:pt>
                <c:pt idx="520">
                  <c:v>4.6666699999999999</c:v>
                </c:pt>
                <c:pt idx="522">
                  <c:v>4.6833299999999998</c:v>
                </c:pt>
                <c:pt idx="524">
                  <c:v>4.7</c:v>
                </c:pt>
                <c:pt idx="526">
                  <c:v>4.7166699999999997</c:v>
                </c:pt>
                <c:pt idx="528">
                  <c:v>4.7333299999999996</c:v>
                </c:pt>
                <c:pt idx="530">
                  <c:v>4.75</c:v>
                </c:pt>
                <c:pt idx="532">
                  <c:v>4.7666700000000004</c:v>
                </c:pt>
                <c:pt idx="534">
                  <c:v>4.7833300000000003</c:v>
                </c:pt>
                <c:pt idx="536">
                  <c:v>4.8</c:v>
                </c:pt>
                <c:pt idx="538">
                  <c:v>4.8166700000000002</c:v>
                </c:pt>
                <c:pt idx="540">
                  <c:v>4.8333300000000001</c:v>
                </c:pt>
                <c:pt idx="542">
                  <c:v>4.8499999999999996</c:v>
                </c:pt>
                <c:pt idx="544">
                  <c:v>4.8666700000000001</c:v>
                </c:pt>
                <c:pt idx="546">
                  <c:v>4.8833299999999999</c:v>
                </c:pt>
                <c:pt idx="548">
                  <c:v>4.9000000000000004</c:v>
                </c:pt>
                <c:pt idx="550">
                  <c:v>4.9166699999999999</c:v>
                </c:pt>
                <c:pt idx="552">
                  <c:v>4.9333299999999998</c:v>
                </c:pt>
                <c:pt idx="554">
                  <c:v>4.95</c:v>
                </c:pt>
                <c:pt idx="556">
                  <c:v>4.9666699999999997</c:v>
                </c:pt>
                <c:pt idx="558">
                  <c:v>4.9833299999999996</c:v>
                </c:pt>
                <c:pt idx="560">
                  <c:v>5</c:v>
                </c:pt>
                <c:pt idx="562">
                  <c:v>5.0166700000000004</c:v>
                </c:pt>
                <c:pt idx="564">
                  <c:v>5.0333300000000003</c:v>
                </c:pt>
                <c:pt idx="566">
                  <c:v>5.05</c:v>
                </c:pt>
                <c:pt idx="568">
                  <c:v>5.0666700000000002</c:v>
                </c:pt>
                <c:pt idx="570">
                  <c:v>5.0833300000000001</c:v>
                </c:pt>
                <c:pt idx="572">
                  <c:v>5.0999999999999996</c:v>
                </c:pt>
                <c:pt idx="574">
                  <c:v>5.1166700000000001</c:v>
                </c:pt>
                <c:pt idx="576">
                  <c:v>5.1333299999999999</c:v>
                </c:pt>
                <c:pt idx="578">
                  <c:v>5.15</c:v>
                </c:pt>
                <c:pt idx="580">
                  <c:v>5.1666699999999999</c:v>
                </c:pt>
                <c:pt idx="582">
                  <c:v>5.1833299999999998</c:v>
                </c:pt>
                <c:pt idx="584">
                  <c:v>5.2</c:v>
                </c:pt>
                <c:pt idx="586">
                  <c:v>5.2166699999999997</c:v>
                </c:pt>
                <c:pt idx="588">
                  <c:v>5.2333299999999996</c:v>
                </c:pt>
                <c:pt idx="590">
                  <c:v>5.25</c:v>
                </c:pt>
                <c:pt idx="592">
                  <c:v>5.2666700000000004</c:v>
                </c:pt>
                <c:pt idx="594">
                  <c:v>5.2833300000000003</c:v>
                </c:pt>
                <c:pt idx="596">
                  <c:v>5.3</c:v>
                </c:pt>
                <c:pt idx="598">
                  <c:v>5.3166700000000002</c:v>
                </c:pt>
                <c:pt idx="600">
                  <c:v>5.3333300000000001</c:v>
                </c:pt>
                <c:pt idx="602">
                  <c:v>5.35</c:v>
                </c:pt>
                <c:pt idx="604">
                  <c:v>5.3666700000000001</c:v>
                </c:pt>
                <c:pt idx="606">
                  <c:v>5.3833299999999999</c:v>
                </c:pt>
                <c:pt idx="608">
                  <c:v>5.4</c:v>
                </c:pt>
                <c:pt idx="610">
                  <c:v>5.4166699999999999</c:v>
                </c:pt>
                <c:pt idx="612">
                  <c:v>5.4333299999999998</c:v>
                </c:pt>
                <c:pt idx="614">
                  <c:v>5.45</c:v>
                </c:pt>
                <c:pt idx="616">
                  <c:v>5.4666699999999997</c:v>
                </c:pt>
                <c:pt idx="618">
                  <c:v>5.4833299999999996</c:v>
                </c:pt>
                <c:pt idx="620">
                  <c:v>5.5</c:v>
                </c:pt>
                <c:pt idx="622">
                  <c:v>5.5166700000000004</c:v>
                </c:pt>
                <c:pt idx="624">
                  <c:v>5.5333300000000003</c:v>
                </c:pt>
                <c:pt idx="626">
                  <c:v>5.55</c:v>
                </c:pt>
                <c:pt idx="628">
                  <c:v>5.5666700000000002</c:v>
                </c:pt>
                <c:pt idx="630">
                  <c:v>5.5833300000000001</c:v>
                </c:pt>
                <c:pt idx="632">
                  <c:v>5.6</c:v>
                </c:pt>
                <c:pt idx="634">
                  <c:v>5.6166700000000001</c:v>
                </c:pt>
                <c:pt idx="636">
                  <c:v>5.6333299999999999</c:v>
                </c:pt>
                <c:pt idx="638">
                  <c:v>5.65</c:v>
                </c:pt>
                <c:pt idx="640">
                  <c:v>5.6666699999999999</c:v>
                </c:pt>
                <c:pt idx="642">
                  <c:v>5.6833299999999998</c:v>
                </c:pt>
                <c:pt idx="644">
                  <c:v>5.7</c:v>
                </c:pt>
                <c:pt idx="646">
                  <c:v>5.7166699999999997</c:v>
                </c:pt>
                <c:pt idx="648">
                  <c:v>5.7333299999999996</c:v>
                </c:pt>
                <c:pt idx="650">
                  <c:v>5.75</c:v>
                </c:pt>
                <c:pt idx="652">
                  <c:v>5.7666700000000004</c:v>
                </c:pt>
                <c:pt idx="654">
                  <c:v>5.7833300000000003</c:v>
                </c:pt>
                <c:pt idx="656">
                  <c:v>5.8</c:v>
                </c:pt>
                <c:pt idx="658">
                  <c:v>5.8166700000000002</c:v>
                </c:pt>
                <c:pt idx="660">
                  <c:v>5.8333300000000001</c:v>
                </c:pt>
                <c:pt idx="662">
                  <c:v>5.85</c:v>
                </c:pt>
                <c:pt idx="664">
                  <c:v>5.8666700000000001</c:v>
                </c:pt>
                <c:pt idx="666">
                  <c:v>5.8833299999999999</c:v>
                </c:pt>
                <c:pt idx="668">
                  <c:v>5.9</c:v>
                </c:pt>
                <c:pt idx="670">
                  <c:v>5.9166699999999999</c:v>
                </c:pt>
                <c:pt idx="672">
                  <c:v>5.9333299999999998</c:v>
                </c:pt>
                <c:pt idx="674">
                  <c:v>5.95</c:v>
                </c:pt>
                <c:pt idx="676">
                  <c:v>5.9666699999999997</c:v>
                </c:pt>
                <c:pt idx="678">
                  <c:v>5.9833299999999996</c:v>
                </c:pt>
                <c:pt idx="680">
                  <c:v>6</c:v>
                </c:pt>
                <c:pt idx="682">
                  <c:v>6.0166700000000004</c:v>
                </c:pt>
                <c:pt idx="684">
                  <c:v>6.0333300000000003</c:v>
                </c:pt>
                <c:pt idx="686">
                  <c:v>6.05</c:v>
                </c:pt>
                <c:pt idx="688">
                  <c:v>6.0666700000000002</c:v>
                </c:pt>
                <c:pt idx="690">
                  <c:v>6.0833300000000001</c:v>
                </c:pt>
                <c:pt idx="692">
                  <c:v>6.1</c:v>
                </c:pt>
                <c:pt idx="694">
                  <c:v>6.1166700000000001</c:v>
                </c:pt>
                <c:pt idx="696">
                  <c:v>6.1333299999999999</c:v>
                </c:pt>
                <c:pt idx="698">
                  <c:v>6.15</c:v>
                </c:pt>
                <c:pt idx="700">
                  <c:v>6.1666699999999999</c:v>
                </c:pt>
                <c:pt idx="702">
                  <c:v>6.1833299999999998</c:v>
                </c:pt>
                <c:pt idx="704">
                  <c:v>6.2</c:v>
                </c:pt>
                <c:pt idx="706">
                  <c:v>6.2166699999999997</c:v>
                </c:pt>
                <c:pt idx="708">
                  <c:v>6.2333299999999996</c:v>
                </c:pt>
                <c:pt idx="710">
                  <c:v>6.25</c:v>
                </c:pt>
                <c:pt idx="712">
                  <c:v>6.2666700000000004</c:v>
                </c:pt>
                <c:pt idx="714">
                  <c:v>6.2833300000000003</c:v>
                </c:pt>
                <c:pt idx="716">
                  <c:v>6.3</c:v>
                </c:pt>
                <c:pt idx="718">
                  <c:v>6.3166700000000002</c:v>
                </c:pt>
                <c:pt idx="720">
                  <c:v>6.3333300000000001</c:v>
                </c:pt>
                <c:pt idx="722">
                  <c:v>6.35</c:v>
                </c:pt>
                <c:pt idx="724">
                  <c:v>6.3666700000000001</c:v>
                </c:pt>
                <c:pt idx="726">
                  <c:v>6.3833299999999999</c:v>
                </c:pt>
                <c:pt idx="728">
                  <c:v>6.4</c:v>
                </c:pt>
                <c:pt idx="730">
                  <c:v>6.4166699999999999</c:v>
                </c:pt>
                <c:pt idx="732">
                  <c:v>6.4333299999999998</c:v>
                </c:pt>
                <c:pt idx="734">
                  <c:v>6.45</c:v>
                </c:pt>
                <c:pt idx="736">
                  <c:v>6.4666699999999997</c:v>
                </c:pt>
                <c:pt idx="738">
                  <c:v>6.4833299999999996</c:v>
                </c:pt>
                <c:pt idx="740">
                  <c:v>6.5</c:v>
                </c:pt>
                <c:pt idx="742">
                  <c:v>6.5166700000000004</c:v>
                </c:pt>
                <c:pt idx="744">
                  <c:v>6.5333300000000003</c:v>
                </c:pt>
                <c:pt idx="746">
                  <c:v>6.55</c:v>
                </c:pt>
                <c:pt idx="748">
                  <c:v>6.5666700000000002</c:v>
                </c:pt>
                <c:pt idx="750">
                  <c:v>6.5833300000000001</c:v>
                </c:pt>
                <c:pt idx="752">
                  <c:v>6.6</c:v>
                </c:pt>
                <c:pt idx="754">
                  <c:v>6.6166700000000001</c:v>
                </c:pt>
                <c:pt idx="756">
                  <c:v>6.6333299999999999</c:v>
                </c:pt>
                <c:pt idx="758">
                  <c:v>6.65</c:v>
                </c:pt>
                <c:pt idx="760">
                  <c:v>6.6666699999999999</c:v>
                </c:pt>
                <c:pt idx="762">
                  <c:v>6.6833299999999998</c:v>
                </c:pt>
                <c:pt idx="764">
                  <c:v>6.7</c:v>
                </c:pt>
                <c:pt idx="766">
                  <c:v>6.7166699999999997</c:v>
                </c:pt>
                <c:pt idx="768">
                  <c:v>6.7333299999999996</c:v>
                </c:pt>
                <c:pt idx="770">
                  <c:v>6.75</c:v>
                </c:pt>
                <c:pt idx="772">
                  <c:v>6.7666700000000004</c:v>
                </c:pt>
                <c:pt idx="774">
                  <c:v>6.7833300000000003</c:v>
                </c:pt>
                <c:pt idx="776">
                  <c:v>6.8</c:v>
                </c:pt>
                <c:pt idx="778">
                  <c:v>6.8166700000000002</c:v>
                </c:pt>
                <c:pt idx="780">
                  <c:v>6.8333300000000001</c:v>
                </c:pt>
                <c:pt idx="782">
                  <c:v>6.85</c:v>
                </c:pt>
                <c:pt idx="784">
                  <c:v>6.8666700000000001</c:v>
                </c:pt>
                <c:pt idx="786">
                  <c:v>6.8833299999999999</c:v>
                </c:pt>
                <c:pt idx="788">
                  <c:v>6.9</c:v>
                </c:pt>
                <c:pt idx="790">
                  <c:v>6.9166699999999999</c:v>
                </c:pt>
                <c:pt idx="792">
                  <c:v>6.9333299999999998</c:v>
                </c:pt>
                <c:pt idx="794">
                  <c:v>6.95</c:v>
                </c:pt>
                <c:pt idx="796">
                  <c:v>6.9666699999999997</c:v>
                </c:pt>
                <c:pt idx="798">
                  <c:v>6.9833299999999996</c:v>
                </c:pt>
                <c:pt idx="800">
                  <c:v>7</c:v>
                </c:pt>
                <c:pt idx="802">
                  <c:v>7.0166700000000004</c:v>
                </c:pt>
                <c:pt idx="804">
                  <c:v>7.0333300000000003</c:v>
                </c:pt>
                <c:pt idx="806">
                  <c:v>7.05</c:v>
                </c:pt>
                <c:pt idx="808">
                  <c:v>7.0666700000000002</c:v>
                </c:pt>
                <c:pt idx="810">
                  <c:v>7.0833300000000001</c:v>
                </c:pt>
                <c:pt idx="812">
                  <c:v>7.1</c:v>
                </c:pt>
                <c:pt idx="814">
                  <c:v>7.1166700000000001</c:v>
                </c:pt>
                <c:pt idx="816">
                  <c:v>7.1333299999999999</c:v>
                </c:pt>
                <c:pt idx="818">
                  <c:v>7.15</c:v>
                </c:pt>
                <c:pt idx="820">
                  <c:v>7.1666699999999999</c:v>
                </c:pt>
                <c:pt idx="822">
                  <c:v>7.1833299999999998</c:v>
                </c:pt>
                <c:pt idx="824">
                  <c:v>7.2</c:v>
                </c:pt>
                <c:pt idx="826">
                  <c:v>7.2166699999999997</c:v>
                </c:pt>
                <c:pt idx="828">
                  <c:v>7.2333299999999996</c:v>
                </c:pt>
                <c:pt idx="830">
                  <c:v>7.25</c:v>
                </c:pt>
                <c:pt idx="832">
                  <c:v>7.2666700000000004</c:v>
                </c:pt>
                <c:pt idx="834">
                  <c:v>7.2833300000000003</c:v>
                </c:pt>
                <c:pt idx="836">
                  <c:v>7.3</c:v>
                </c:pt>
                <c:pt idx="838">
                  <c:v>7.3166700000000002</c:v>
                </c:pt>
                <c:pt idx="840">
                  <c:v>7.3333300000000001</c:v>
                </c:pt>
                <c:pt idx="842">
                  <c:v>7.35</c:v>
                </c:pt>
                <c:pt idx="844">
                  <c:v>7.3666700000000001</c:v>
                </c:pt>
                <c:pt idx="846">
                  <c:v>7.3833299999999999</c:v>
                </c:pt>
                <c:pt idx="848">
                  <c:v>7.4</c:v>
                </c:pt>
                <c:pt idx="850">
                  <c:v>7.4166699999999999</c:v>
                </c:pt>
                <c:pt idx="852">
                  <c:v>7.4333299999999998</c:v>
                </c:pt>
                <c:pt idx="854">
                  <c:v>7.45</c:v>
                </c:pt>
                <c:pt idx="856">
                  <c:v>7.4666699999999997</c:v>
                </c:pt>
                <c:pt idx="858">
                  <c:v>7.4833299999999996</c:v>
                </c:pt>
                <c:pt idx="860">
                  <c:v>7.5</c:v>
                </c:pt>
                <c:pt idx="862">
                  <c:v>7.5166700000000004</c:v>
                </c:pt>
                <c:pt idx="864">
                  <c:v>7.5333300000000003</c:v>
                </c:pt>
                <c:pt idx="866">
                  <c:v>7.55</c:v>
                </c:pt>
                <c:pt idx="868">
                  <c:v>7.5666700000000002</c:v>
                </c:pt>
                <c:pt idx="870">
                  <c:v>7.5833300000000001</c:v>
                </c:pt>
                <c:pt idx="872">
                  <c:v>7.6</c:v>
                </c:pt>
                <c:pt idx="874">
                  <c:v>7.6166700000000001</c:v>
                </c:pt>
                <c:pt idx="876">
                  <c:v>7.6333299999999999</c:v>
                </c:pt>
                <c:pt idx="878">
                  <c:v>7.65</c:v>
                </c:pt>
                <c:pt idx="880">
                  <c:v>7.6666699999999999</c:v>
                </c:pt>
                <c:pt idx="882">
                  <c:v>7.6833299999999998</c:v>
                </c:pt>
                <c:pt idx="884">
                  <c:v>7.7</c:v>
                </c:pt>
                <c:pt idx="886">
                  <c:v>7.7166699999999997</c:v>
                </c:pt>
                <c:pt idx="888">
                  <c:v>7.7333299999999996</c:v>
                </c:pt>
                <c:pt idx="890">
                  <c:v>7.75</c:v>
                </c:pt>
                <c:pt idx="892">
                  <c:v>7.7666700000000004</c:v>
                </c:pt>
                <c:pt idx="894">
                  <c:v>7.7833300000000003</c:v>
                </c:pt>
                <c:pt idx="896">
                  <c:v>7.8</c:v>
                </c:pt>
                <c:pt idx="898">
                  <c:v>7.8166700000000002</c:v>
                </c:pt>
                <c:pt idx="900">
                  <c:v>7.8333300000000001</c:v>
                </c:pt>
                <c:pt idx="902">
                  <c:v>7.85</c:v>
                </c:pt>
                <c:pt idx="904">
                  <c:v>7.8666700000000001</c:v>
                </c:pt>
                <c:pt idx="906">
                  <c:v>7.8833299999999999</c:v>
                </c:pt>
                <c:pt idx="908">
                  <c:v>7.9</c:v>
                </c:pt>
                <c:pt idx="910">
                  <c:v>7.9166699999999999</c:v>
                </c:pt>
                <c:pt idx="912">
                  <c:v>7.9333299999999998</c:v>
                </c:pt>
                <c:pt idx="914">
                  <c:v>7.95</c:v>
                </c:pt>
                <c:pt idx="916">
                  <c:v>7.9666699999999997</c:v>
                </c:pt>
                <c:pt idx="918">
                  <c:v>7.9833299999999996</c:v>
                </c:pt>
                <c:pt idx="920">
                  <c:v>8</c:v>
                </c:pt>
                <c:pt idx="922">
                  <c:v>8.0166699999999995</c:v>
                </c:pt>
                <c:pt idx="924">
                  <c:v>8.0333299999999994</c:v>
                </c:pt>
                <c:pt idx="926">
                  <c:v>8.0500000000000007</c:v>
                </c:pt>
                <c:pt idx="928">
                  <c:v>8.0666700000000002</c:v>
                </c:pt>
                <c:pt idx="930">
                  <c:v>8.0833300000000001</c:v>
                </c:pt>
                <c:pt idx="932">
                  <c:v>8.1</c:v>
                </c:pt>
                <c:pt idx="934">
                  <c:v>8.1166699999999992</c:v>
                </c:pt>
                <c:pt idx="936">
                  <c:v>8.1333300000000008</c:v>
                </c:pt>
                <c:pt idx="938">
                  <c:v>8.15</c:v>
                </c:pt>
                <c:pt idx="940">
                  <c:v>8.1666699999999999</c:v>
                </c:pt>
                <c:pt idx="942">
                  <c:v>8.1833299999999998</c:v>
                </c:pt>
                <c:pt idx="944">
                  <c:v>8.1999999999999993</c:v>
                </c:pt>
                <c:pt idx="946">
                  <c:v>8.2166700000000006</c:v>
                </c:pt>
                <c:pt idx="948">
                  <c:v>8.2333300000000005</c:v>
                </c:pt>
                <c:pt idx="950">
                  <c:v>8.25</c:v>
                </c:pt>
                <c:pt idx="952">
                  <c:v>8.2666699999999995</c:v>
                </c:pt>
                <c:pt idx="954">
                  <c:v>8.2833299999999994</c:v>
                </c:pt>
                <c:pt idx="956">
                  <c:v>8.3000000000000007</c:v>
                </c:pt>
                <c:pt idx="958">
                  <c:v>8.3166700000000002</c:v>
                </c:pt>
                <c:pt idx="960">
                  <c:v>8.3333300000000001</c:v>
                </c:pt>
                <c:pt idx="962">
                  <c:v>8.35</c:v>
                </c:pt>
                <c:pt idx="964">
                  <c:v>8.3666699999999992</c:v>
                </c:pt>
                <c:pt idx="966">
                  <c:v>8.3833300000000008</c:v>
                </c:pt>
                <c:pt idx="968">
                  <c:v>8.4</c:v>
                </c:pt>
                <c:pt idx="970">
                  <c:v>8.4166699999999999</c:v>
                </c:pt>
                <c:pt idx="972">
                  <c:v>8.4333299999999998</c:v>
                </c:pt>
                <c:pt idx="974">
                  <c:v>8.4499999999999993</c:v>
                </c:pt>
                <c:pt idx="976">
                  <c:v>8.4666700000000006</c:v>
                </c:pt>
                <c:pt idx="978">
                  <c:v>8.4833300000000005</c:v>
                </c:pt>
                <c:pt idx="980">
                  <c:v>8.5</c:v>
                </c:pt>
                <c:pt idx="982">
                  <c:v>8.5166699999999995</c:v>
                </c:pt>
                <c:pt idx="984">
                  <c:v>8.5333299999999994</c:v>
                </c:pt>
                <c:pt idx="986">
                  <c:v>8.5500000000000007</c:v>
                </c:pt>
                <c:pt idx="988">
                  <c:v>8.5666700000000002</c:v>
                </c:pt>
                <c:pt idx="990">
                  <c:v>8.5833300000000001</c:v>
                </c:pt>
                <c:pt idx="992">
                  <c:v>8.6</c:v>
                </c:pt>
                <c:pt idx="994">
                  <c:v>8.6166699999999992</c:v>
                </c:pt>
                <c:pt idx="996">
                  <c:v>8.6333300000000008</c:v>
                </c:pt>
                <c:pt idx="998">
                  <c:v>8.65</c:v>
                </c:pt>
                <c:pt idx="1000">
                  <c:v>8.6666699999999999</c:v>
                </c:pt>
                <c:pt idx="1002">
                  <c:v>8.6833299999999998</c:v>
                </c:pt>
                <c:pt idx="1004">
                  <c:v>8.6999999999999993</c:v>
                </c:pt>
                <c:pt idx="1006">
                  <c:v>8.7166700000000006</c:v>
                </c:pt>
                <c:pt idx="1008">
                  <c:v>8.7333300000000005</c:v>
                </c:pt>
                <c:pt idx="1010">
                  <c:v>8.75</c:v>
                </c:pt>
                <c:pt idx="1012">
                  <c:v>8.7666699999999995</c:v>
                </c:pt>
                <c:pt idx="1014">
                  <c:v>8.7833299999999994</c:v>
                </c:pt>
                <c:pt idx="1016">
                  <c:v>8.8000000000000007</c:v>
                </c:pt>
                <c:pt idx="1018">
                  <c:v>8.8166700000000002</c:v>
                </c:pt>
                <c:pt idx="1020">
                  <c:v>8.8333300000000001</c:v>
                </c:pt>
                <c:pt idx="1022">
                  <c:v>8.85</c:v>
                </c:pt>
                <c:pt idx="1024">
                  <c:v>8.8666699999999992</c:v>
                </c:pt>
                <c:pt idx="1026">
                  <c:v>8.8833300000000008</c:v>
                </c:pt>
                <c:pt idx="1028">
                  <c:v>8.9</c:v>
                </c:pt>
                <c:pt idx="1030">
                  <c:v>8.9166699999999999</c:v>
                </c:pt>
                <c:pt idx="1032">
                  <c:v>8.9333299999999998</c:v>
                </c:pt>
                <c:pt idx="1034">
                  <c:v>8.9499999999999993</c:v>
                </c:pt>
                <c:pt idx="1036">
                  <c:v>8.9666700000000006</c:v>
                </c:pt>
                <c:pt idx="1038">
                  <c:v>8.9833300000000005</c:v>
                </c:pt>
                <c:pt idx="1040">
                  <c:v>9</c:v>
                </c:pt>
                <c:pt idx="1042">
                  <c:v>9.0166699999999995</c:v>
                </c:pt>
                <c:pt idx="1044">
                  <c:v>9.0333299999999994</c:v>
                </c:pt>
                <c:pt idx="1046">
                  <c:v>9.0500000000000007</c:v>
                </c:pt>
                <c:pt idx="1048">
                  <c:v>9.0666700000000002</c:v>
                </c:pt>
                <c:pt idx="1050">
                  <c:v>9.0833300000000001</c:v>
                </c:pt>
                <c:pt idx="1052">
                  <c:v>9.1</c:v>
                </c:pt>
                <c:pt idx="1054">
                  <c:v>9.1166699999999992</c:v>
                </c:pt>
                <c:pt idx="1056">
                  <c:v>9.1333300000000008</c:v>
                </c:pt>
                <c:pt idx="1058">
                  <c:v>9.15</c:v>
                </c:pt>
                <c:pt idx="1060">
                  <c:v>9.1666699999999999</c:v>
                </c:pt>
                <c:pt idx="1062">
                  <c:v>9.1833299999999998</c:v>
                </c:pt>
                <c:pt idx="1064">
                  <c:v>9.1999999999999993</c:v>
                </c:pt>
                <c:pt idx="1066">
                  <c:v>9.2166700000000006</c:v>
                </c:pt>
                <c:pt idx="1068">
                  <c:v>9.2333300000000005</c:v>
                </c:pt>
                <c:pt idx="1070">
                  <c:v>9.25</c:v>
                </c:pt>
                <c:pt idx="1072">
                  <c:v>9.2666699999999995</c:v>
                </c:pt>
                <c:pt idx="1074">
                  <c:v>9.2833299999999994</c:v>
                </c:pt>
                <c:pt idx="1076">
                  <c:v>9.3000000000000007</c:v>
                </c:pt>
                <c:pt idx="1078">
                  <c:v>9.3166700000000002</c:v>
                </c:pt>
                <c:pt idx="1080">
                  <c:v>9.3333300000000001</c:v>
                </c:pt>
                <c:pt idx="1082">
                  <c:v>9.35</c:v>
                </c:pt>
                <c:pt idx="1084">
                  <c:v>9.3666699999999992</c:v>
                </c:pt>
                <c:pt idx="1086">
                  <c:v>9.3833300000000008</c:v>
                </c:pt>
                <c:pt idx="1088">
                  <c:v>9.4</c:v>
                </c:pt>
                <c:pt idx="1090">
                  <c:v>9.4166699999999999</c:v>
                </c:pt>
                <c:pt idx="1092">
                  <c:v>9.4333299999999998</c:v>
                </c:pt>
                <c:pt idx="1094">
                  <c:v>9.4499999999999993</c:v>
                </c:pt>
                <c:pt idx="1096">
                  <c:v>9.4666700000000006</c:v>
                </c:pt>
                <c:pt idx="1098">
                  <c:v>9.4833300000000005</c:v>
                </c:pt>
                <c:pt idx="1100">
                  <c:v>9.5</c:v>
                </c:pt>
                <c:pt idx="1102">
                  <c:v>9.5166699999999995</c:v>
                </c:pt>
                <c:pt idx="1104">
                  <c:v>9.5333299999999994</c:v>
                </c:pt>
                <c:pt idx="1106">
                  <c:v>9.5500000000000007</c:v>
                </c:pt>
                <c:pt idx="1108">
                  <c:v>9.5666700000000002</c:v>
                </c:pt>
                <c:pt idx="1110">
                  <c:v>9.5833300000000001</c:v>
                </c:pt>
                <c:pt idx="1112">
                  <c:v>9.6</c:v>
                </c:pt>
                <c:pt idx="1114">
                  <c:v>9.6166699999999992</c:v>
                </c:pt>
                <c:pt idx="1116">
                  <c:v>9.6333300000000008</c:v>
                </c:pt>
                <c:pt idx="1118">
                  <c:v>9.65</c:v>
                </c:pt>
                <c:pt idx="1120">
                  <c:v>9.6666699999999999</c:v>
                </c:pt>
                <c:pt idx="1122">
                  <c:v>9.6833299999999998</c:v>
                </c:pt>
                <c:pt idx="1124">
                  <c:v>9.6999999999999993</c:v>
                </c:pt>
                <c:pt idx="1126">
                  <c:v>9.7166700000000006</c:v>
                </c:pt>
                <c:pt idx="1128">
                  <c:v>9.7333300000000005</c:v>
                </c:pt>
                <c:pt idx="1130">
                  <c:v>9.75</c:v>
                </c:pt>
                <c:pt idx="1132">
                  <c:v>9.7666699999999995</c:v>
                </c:pt>
                <c:pt idx="1134">
                  <c:v>9.7833299999999994</c:v>
                </c:pt>
                <c:pt idx="1136">
                  <c:v>9.8000000000000007</c:v>
                </c:pt>
                <c:pt idx="1138">
                  <c:v>9.8166700000000002</c:v>
                </c:pt>
                <c:pt idx="1140">
                  <c:v>9.8333300000000001</c:v>
                </c:pt>
                <c:pt idx="1142">
                  <c:v>9.85</c:v>
                </c:pt>
                <c:pt idx="1144">
                  <c:v>9.8666699999999992</c:v>
                </c:pt>
                <c:pt idx="1146">
                  <c:v>9.8833300000000008</c:v>
                </c:pt>
                <c:pt idx="1148">
                  <c:v>9.9</c:v>
                </c:pt>
                <c:pt idx="1150">
                  <c:v>9.9166699999999999</c:v>
                </c:pt>
                <c:pt idx="1152">
                  <c:v>9.9333299999999998</c:v>
                </c:pt>
                <c:pt idx="1154">
                  <c:v>9.9499999999999993</c:v>
                </c:pt>
                <c:pt idx="1156">
                  <c:v>9.9666700000000006</c:v>
                </c:pt>
                <c:pt idx="1158">
                  <c:v>9.9833300000000005</c:v>
                </c:pt>
                <c:pt idx="1160">
                  <c:v>10</c:v>
                </c:pt>
                <c:pt idx="1162">
                  <c:v>10.01667</c:v>
                </c:pt>
                <c:pt idx="1164">
                  <c:v>10.033329999999999</c:v>
                </c:pt>
                <c:pt idx="1166">
                  <c:v>10.050000000000001</c:v>
                </c:pt>
                <c:pt idx="1168">
                  <c:v>10.06667</c:v>
                </c:pt>
                <c:pt idx="1170">
                  <c:v>10.08333</c:v>
                </c:pt>
                <c:pt idx="1172">
                  <c:v>10.1</c:v>
                </c:pt>
                <c:pt idx="1174">
                  <c:v>10.116669999999999</c:v>
                </c:pt>
                <c:pt idx="1176">
                  <c:v>10.133330000000001</c:v>
                </c:pt>
                <c:pt idx="1178">
                  <c:v>10.15</c:v>
                </c:pt>
                <c:pt idx="1180">
                  <c:v>10.16667</c:v>
                </c:pt>
                <c:pt idx="1182">
                  <c:v>10.18333</c:v>
                </c:pt>
                <c:pt idx="1184">
                  <c:v>10.199999999999999</c:v>
                </c:pt>
                <c:pt idx="1186">
                  <c:v>10.216670000000001</c:v>
                </c:pt>
                <c:pt idx="1188">
                  <c:v>10.23333</c:v>
                </c:pt>
                <c:pt idx="1190">
                  <c:v>10.25</c:v>
                </c:pt>
                <c:pt idx="1192">
                  <c:v>10.26667</c:v>
                </c:pt>
                <c:pt idx="1194">
                  <c:v>10.283329999999999</c:v>
                </c:pt>
                <c:pt idx="1196">
                  <c:v>10.3</c:v>
                </c:pt>
                <c:pt idx="1198">
                  <c:v>10.31667</c:v>
                </c:pt>
                <c:pt idx="1200">
                  <c:v>10.33333</c:v>
                </c:pt>
                <c:pt idx="1202">
                  <c:v>10.35</c:v>
                </c:pt>
                <c:pt idx="1204">
                  <c:v>10.366669999999999</c:v>
                </c:pt>
                <c:pt idx="1206">
                  <c:v>10.383330000000001</c:v>
                </c:pt>
                <c:pt idx="1208">
                  <c:v>10.4</c:v>
                </c:pt>
                <c:pt idx="1210">
                  <c:v>10.41667</c:v>
                </c:pt>
                <c:pt idx="1212">
                  <c:v>10.43333</c:v>
                </c:pt>
                <c:pt idx="1214">
                  <c:v>10.45</c:v>
                </c:pt>
                <c:pt idx="1216">
                  <c:v>10.466670000000001</c:v>
                </c:pt>
                <c:pt idx="1218">
                  <c:v>10.48333</c:v>
                </c:pt>
                <c:pt idx="1220">
                  <c:v>10.5</c:v>
                </c:pt>
                <c:pt idx="1222">
                  <c:v>10.51667</c:v>
                </c:pt>
                <c:pt idx="1224">
                  <c:v>10.533329999999999</c:v>
                </c:pt>
                <c:pt idx="1226">
                  <c:v>10.55</c:v>
                </c:pt>
                <c:pt idx="1228">
                  <c:v>10.56667</c:v>
                </c:pt>
                <c:pt idx="1230">
                  <c:v>10.58333</c:v>
                </c:pt>
                <c:pt idx="1232">
                  <c:v>10.6</c:v>
                </c:pt>
                <c:pt idx="1234">
                  <c:v>10.616669999999999</c:v>
                </c:pt>
                <c:pt idx="1236">
                  <c:v>10.633330000000001</c:v>
                </c:pt>
                <c:pt idx="1238">
                  <c:v>10.65</c:v>
                </c:pt>
                <c:pt idx="1240">
                  <c:v>10.66667</c:v>
                </c:pt>
                <c:pt idx="1242">
                  <c:v>10.68333</c:v>
                </c:pt>
                <c:pt idx="1244">
                  <c:v>10.7</c:v>
                </c:pt>
                <c:pt idx="1246">
                  <c:v>10.716670000000001</c:v>
                </c:pt>
                <c:pt idx="1248">
                  <c:v>10.73333</c:v>
                </c:pt>
                <c:pt idx="1250">
                  <c:v>10.75</c:v>
                </c:pt>
                <c:pt idx="1252">
                  <c:v>10.76667</c:v>
                </c:pt>
                <c:pt idx="1254">
                  <c:v>10.783329999999999</c:v>
                </c:pt>
                <c:pt idx="1256">
                  <c:v>10.8</c:v>
                </c:pt>
                <c:pt idx="1258">
                  <c:v>10.81667</c:v>
                </c:pt>
                <c:pt idx="1260">
                  <c:v>10.83333</c:v>
                </c:pt>
                <c:pt idx="1262">
                  <c:v>10.85</c:v>
                </c:pt>
                <c:pt idx="1264">
                  <c:v>10.866669999999999</c:v>
                </c:pt>
                <c:pt idx="1266">
                  <c:v>10.883330000000001</c:v>
                </c:pt>
                <c:pt idx="1268">
                  <c:v>10.9</c:v>
                </c:pt>
                <c:pt idx="1270">
                  <c:v>10.91667</c:v>
                </c:pt>
                <c:pt idx="1272">
                  <c:v>10.93333</c:v>
                </c:pt>
                <c:pt idx="1274">
                  <c:v>10.95</c:v>
                </c:pt>
                <c:pt idx="1276">
                  <c:v>10.966670000000001</c:v>
                </c:pt>
                <c:pt idx="1278">
                  <c:v>10.98333</c:v>
                </c:pt>
                <c:pt idx="1280">
                  <c:v>11</c:v>
                </c:pt>
                <c:pt idx="1282">
                  <c:v>11.01667</c:v>
                </c:pt>
                <c:pt idx="1284">
                  <c:v>11.033329999999999</c:v>
                </c:pt>
                <c:pt idx="1286">
                  <c:v>11.05</c:v>
                </c:pt>
                <c:pt idx="1288">
                  <c:v>11.06667</c:v>
                </c:pt>
                <c:pt idx="1290">
                  <c:v>11.08333</c:v>
                </c:pt>
                <c:pt idx="1292">
                  <c:v>11.1</c:v>
                </c:pt>
                <c:pt idx="1294">
                  <c:v>11.116669999999999</c:v>
                </c:pt>
                <c:pt idx="1296">
                  <c:v>11.133330000000001</c:v>
                </c:pt>
                <c:pt idx="1298">
                  <c:v>11.15</c:v>
                </c:pt>
                <c:pt idx="1300">
                  <c:v>11.16667</c:v>
                </c:pt>
                <c:pt idx="1302">
                  <c:v>11.18333</c:v>
                </c:pt>
                <c:pt idx="1304">
                  <c:v>11.2</c:v>
                </c:pt>
                <c:pt idx="1306">
                  <c:v>11.216670000000001</c:v>
                </c:pt>
                <c:pt idx="1308">
                  <c:v>11.23333</c:v>
                </c:pt>
                <c:pt idx="1310">
                  <c:v>11.25</c:v>
                </c:pt>
                <c:pt idx="1312">
                  <c:v>11.26667</c:v>
                </c:pt>
                <c:pt idx="1314">
                  <c:v>11.283329999999999</c:v>
                </c:pt>
                <c:pt idx="1316">
                  <c:v>11.3</c:v>
                </c:pt>
                <c:pt idx="1318">
                  <c:v>11.31667</c:v>
                </c:pt>
                <c:pt idx="1320">
                  <c:v>11.33333</c:v>
                </c:pt>
                <c:pt idx="1322">
                  <c:v>11.35</c:v>
                </c:pt>
                <c:pt idx="1324">
                  <c:v>11.366669999999999</c:v>
                </c:pt>
                <c:pt idx="1326">
                  <c:v>11.383330000000001</c:v>
                </c:pt>
                <c:pt idx="1328">
                  <c:v>11.4</c:v>
                </c:pt>
                <c:pt idx="1330">
                  <c:v>11.41667</c:v>
                </c:pt>
                <c:pt idx="1332">
                  <c:v>11.43333</c:v>
                </c:pt>
                <c:pt idx="1334">
                  <c:v>11.45</c:v>
                </c:pt>
                <c:pt idx="1336">
                  <c:v>11.466670000000001</c:v>
                </c:pt>
                <c:pt idx="1338">
                  <c:v>11.48333</c:v>
                </c:pt>
                <c:pt idx="1340">
                  <c:v>11.5</c:v>
                </c:pt>
                <c:pt idx="1342">
                  <c:v>11.51667</c:v>
                </c:pt>
                <c:pt idx="1344">
                  <c:v>11.533329999999999</c:v>
                </c:pt>
                <c:pt idx="1346">
                  <c:v>11.55</c:v>
                </c:pt>
                <c:pt idx="1348">
                  <c:v>11.56667</c:v>
                </c:pt>
                <c:pt idx="1350">
                  <c:v>11.58333</c:v>
                </c:pt>
                <c:pt idx="1352">
                  <c:v>11.6</c:v>
                </c:pt>
                <c:pt idx="1354">
                  <c:v>11.616669999999999</c:v>
                </c:pt>
                <c:pt idx="1356">
                  <c:v>11.633330000000001</c:v>
                </c:pt>
                <c:pt idx="1358">
                  <c:v>11.65</c:v>
                </c:pt>
                <c:pt idx="1360">
                  <c:v>11.66667</c:v>
                </c:pt>
                <c:pt idx="1362">
                  <c:v>11.68333</c:v>
                </c:pt>
                <c:pt idx="1364">
                  <c:v>11.7</c:v>
                </c:pt>
                <c:pt idx="1366">
                  <c:v>11.716670000000001</c:v>
                </c:pt>
                <c:pt idx="1368">
                  <c:v>11.73333</c:v>
                </c:pt>
                <c:pt idx="1370">
                  <c:v>11.75</c:v>
                </c:pt>
                <c:pt idx="1372">
                  <c:v>11.76667</c:v>
                </c:pt>
                <c:pt idx="1374">
                  <c:v>11.783329999999999</c:v>
                </c:pt>
                <c:pt idx="1376">
                  <c:v>11.8</c:v>
                </c:pt>
                <c:pt idx="1378">
                  <c:v>11.81667</c:v>
                </c:pt>
                <c:pt idx="1380">
                  <c:v>11.83333</c:v>
                </c:pt>
                <c:pt idx="1382">
                  <c:v>11.85</c:v>
                </c:pt>
                <c:pt idx="1384">
                  <c:v>11.866669999999999</c:v>
                </c:pt>
                <c:pt idx="1386">
                  <c:v>11.883330000000001</c:v>
                </c:pt>
                <c:pt idx="1388">
                  <c:v>11.9</c:v>
                </c:pt>
                <c:pt idx="1390">
                  <c:v>11.91667</c:v>
                </c:pt>
                <c:pt idx="1392">
                  <c:v>11.93333</c:v>
                </c:pt>
                <c:pt idx="1394">
                  <c:v>11.95</c:v>
                </c:pt>
                <c:pt idx="1396">
                  <c:v>11.966670000000001</c:v>
                </c:pt>
                <c:pt idx="1398">
                  <c:v>11.98333</c:v>
                </c:pt>
                <c:pt idx="1400">
                  <c:v>12</c:v>
                </c:pt>
                <c:pt idx="1402">
                  <c:v>12.01667</c:v>
                </c:pt>
                <c:pt idx="1404">
                  <c:v>12.033329999999999</c:v>
                </c:pt>
                <c:pt idx="1406">
                  <c:v>12.05</c:v>
                </c:pt>
                <c:pt idx="1408">
                  <c:v>12.06667</c:v>
                </c:pt>
                <c:pt idx="1410">
                  <c:v>12.08333</c:v>
                </c:pt>
                <c:pt idx="1412">
                  <c:v>12.1</c:v>
                </c:pt>
                <c:pt idx="1414">
                  <c:v>12.116669999999999</c:v>
                </c:pt>
                <c:pt idx="1416">
                  <c:v>12.133330000000001</c:v>
                </c:pt>
                <c:pt idx="1418">
                  <c:v>12.15</c:v>
                </c:pt>
                <c:pt idx="1420">
                  <c:v>12.16667</c:v>
                </c:pt>
                <c:pt idx="1422">
                  <c:v>12.18333</c:v>
                </c:pt>
                <c:pt idx="1424">
                  <c:v>12.2</c:v>
                </c:pt>
                <c:pt idx="1426">
                  <c:v>12.216670000000001</c:v>
                </c:pt>
                <c:pt idx="1428">
                  <c:v>12.23333</c:v>
                </c:pt>
                <c:pt idx="1430">
                  <c:v>12.25</c:v>
                </c:pt>
                <c:pt idx="1432">
                  <c:v>12.26667</c:v>
                </c:pt>
                <c:pt idx="1434">
                  <c:v>12.283329999999999</c:v>
                </c:pt>
                <c:pt idx="1436">
                  <c:v>12.3</c:v>
                </c:pt>
                <c:pt idx="1438">
                  <c:v>12.31667</c:v>
                </c:pt>
                <c:pt idx="1440">
                  <c:v>12.33333</c:v>
                </c:pt>
                <c:pt idx="1442">
                  <c:v>12.35</c:v>
                </c:pt>
                <c:pt idx="1444">
                  <c:v>12.366669999999999</c:v>
                </c:pt>
                <c:pt idx="1446">
                  <c:v>12.383330000000001</c:v>
                </c:pt>
                <c:pt idx="1448">
                  <c:v>12.4</c:v>
                </c:pt>
                <c:pt idx="1450">
                  <c:v>12.41667</c:v>
                </c:pt>
                <c:pt idx="1452">
                  <c:v>12.43333</c:v>
                </c:pt>
                <c:pt idx="1454">
                  <c:v>12.45</c:v>
                </c:pt>
                <c:pt idx="1456">
                  <c:v>12.466670000000001</c:v>
                </c:pt>
                <c:pt idx="1458">
                  <c:v>12.48333</c:v>
                </c:pt>
                <c:pt idx="1460">
                  <c:v>12.5</c:v>
                </c:pt>
                <c:pt idx="1462">
                  <c:v>12.51667</c:v>
                </c:pt>
                <c:pt idx="1464">
                  <c:v>12.533329999999999</c:v>
                </c:pt>
                <c:pt idx="1466">
                  <c:v>12.55</c:v>
                </c:pt>
                <c:pt idx="1468">
                  <c:v>12.56667</c:v>
                </c:pt>
                <c:pt idx="1470">
                  <c:v>12.58333</c:v>
                </c:pt>
                <c:pt idx="1472">
                  <c:v>12.6</c:v>
                </c:pt>
                <c:pt idx="1474">
                  <c:v>12.616669999999999</c:v>
                </c:pt>
                <c:pt idx="1476">
                  <c:v>12.633330000000001</c:v>
                </c:pt>
                <c:pt idx="1478">
                  <c:v>12.65</c:v>
                </c:pt>
                <c:pt idx="1480">
                  <c:v>12.66667</c:v>
                </c:pt>
                <c:pt idx="1482">
                  <c:v>12.68333</c:v>
                </c:pt>
                <c:pt idx="1484">
                  <c:v>12.7</c:v>
                </c:pt>
                <c:pt idx="1486">
                  <c:v>12.716670000000001</c:v>
                </c:pt>
                <c:pt idx="1488">
                  <c:v>12.73333</c:v>
                </c:pt>
                <c:pt idx="1490">
                  <c:v>12.75</c:v>
                </c:pt>
                <c:pt idx="1492">
                  <c:v>12.76667</c:v>
                </c:pt>
                <c:pt idx="1494">
                  <c:v>12.783329999999999</c:v>
                </c:pt>
                <c:pt idx="1496">
                  <c:v>12.8</c:v>
                </c:pt>
                <c:pt idx="1498">
                  <c:v>12.81667</c:v>
                </c:pt>
                <c:pt idx="1500">
                  <c:v>12.83333</c:v>
                </c:pt>
                <c:pt idx="1502">
                  <c:v>12.85</c:v>
                </c:pt>
                <c:pt idx="1504">
                  <c:v>12.866669999999999</c:v>
                </c:pt>
                <c:pt idx="1506">
                  <c:v>12.883330000000001</c:v>
                </c:pt>
                <c:pt idx="1508">
                  <c:v>12.9</c:v>
                </c:pt>
                <c:pt idx="1510">
                  <c:v>12.91667</c:v>
                </c:pt>
                <c:pt idx="1512">
                  <c:v>12.93333</c:v>
                </c:pt>
                <c:pt idx="1514">
                  <c:v>12.95</c:v>
                </c:pt>
                <c:pt idx="1516">
                  <c:v>12.966670000000001</c:v>
                </c:pt>
                <c:pt idx="1518">
                  <c:v>12.98333</c:v>
                </c:pt>
                <c:pt idx="1520">
                  <c:v>13</c:v>
                </c:pt>
                <c:pt idx="1522">
                  <c:v>13.01667</c:v>
                </c:pt>
                <c:pt idx="1524">
                  <c:v>13.033329999999999</c:v>
                </c:pt>
                <c:pt idx="1526">
                  <c:v>13.05</c:v>
                </c:pt>
                <c:pt idx="1528">
                  <c:v>13.06667</c:v>
                </c:pt>
                <c:pt idx="1530">
                  <c:v>13.08333</c:v>
                </c:pt>
                <c:pt idx="1532">
                  <c:v>13.1</c:v>
                </c:pt>
                <c:pt idx="1534">
                  <c:v>13.116669999999999</c:v>
                </c:pt>
                <c:pt idx="1536">
                  <c:v>13.133330000000001</c:v>
                </c:pt>
                <c:pt idx="1538">
                  <c:v>13.15</c:v>
                </c:pt>
                <c:pt idx="1540">
                  <c:v>13.16667</c:v>
                </c:pt>
                <c:pt idx="1542">
                  <c:v>13.18333</c:v>
                </c:pt>
                <c:pt idx="1544">
                  <c:v>13.2</c:v>
                </c:pt>
                <c:pt idx="1546">
                  <c:v>13.216670000000001</c:v>
                </c:pt>
                <c:pt idx="1548">
                  <c:v>13.23333</c:v>
                </c:pt>
                <c:pt idx="1550">
                  <c:v>13.25</c:v>
                </c:pt>
                <c:pt idx="1552">
                  <c:v>13.26667</c:v>
                </c:pt>
                <c:pt idx="1554">
                  <c:v>13.283329999999999</c:v>
                </c:pt>
                <c:pt idx="1556">
                  <c:v>13.3</c:v>
                </c:pt>
                <c:pt idx="1558">
                  <c:v>13.31667</c:v>
                </c:pt>
                <c:pt idx="1560">
                  <c:v>13.33333</c:v>
                </c:pt>
                <c:pt idx="1562">
                  <c:v>13.35</c:v>
                </c:pt>
                <c:pt idx="1564">
                  <c:v>13.366669999999999</c:v>
                </c:pt>
                <c:pt idx="1566">
                  <c:v>13.383330000000001</c:v>
                </c:pt>
                <c:pt idx="1568">
                  <c:v>13.4</c:v>
                </c:pt>
                <c:pt idx="1570">
                  <c:v>13.41667</c:v>
                </c:pt>
                <c:pt idx="1572">
                  <c:v>13.43333</c:v>
                </c:pt>
                <c:pt idx="1574">
                  <c:v>13.45</c:v>
                </c:pt>
                <c:pt idx="1576">
                  <c:v>13.466670000000001</c:v>
                </c:pt>
                <c:pt idx="1578">
                  <c:v>13.48333</c:v>
                </c:pt>
                <c:pt idx="1580">
                  <c:v>13.5</c:v>
                </c:pt>
                <c:pt idx="1582">
                  <c:v>13.51667</c:v>
                </c:pt>
                <c:pt idx="1584">
                  <c:v>13.533329999999999</c:v>
                </c:pt>
                <c:pt idx="1586">
                  <c:v>13.55</c:v>
                </c:pt>
                <c:pt idx="1588">
                  <c:v>13.56667</c:v>
                </c:pt>
                <c:pt idx="1590">
                  <c:v>13.58333</c:v>
                </c:pt>
                <c:pt idx="1592">
                  <c:v>13.6</c:v>
                </c:pt>
                <c:pt idx="1594">
                  <c:v>13.616669999999999</c:v>
                </c:pt>
                <c:pt idx="1596">
                  <c:v>13.633330000000001</c:v>
                </c:pt>
                <c:pt idx="1598">
                  <c:v>13.65</c:v>
                </c:pt>
                <c:pt idx="1600">
                  <c:v>13.66667</c:v>
                </c:pt>
                <c:pt idx="1602">
                  <c:v>13.68333</c:v>
                </c:pt>
                <c:pt idx="1604">
                  <c:v>13.7</c:v>
                </c:pt>
                <c:pt idx="1606">
                  <c:v>13.716670000000001</c:v>
                </c:pt>
                <c:pt idx="1608">
                  <c:v>13.73333</c:v>
                </c:pt>
                <c:pt idx="1610">
                  <c:v>13.75</c:v>
                </c:pt>
                <c:pt idx="1612">
                  <c:v>13.76667</c:v>
                </c:pt>
                <c:pt idx="1614">
                  <c:v>13.783329999999999</c:v>
                </c:pt>
                <c:pt idx="1616">
                  <c:v>13.8</c:v>
                </c:pt>
                <c:pt idx="1618">
                  <c:v>13.81667</c:v>
                </c:pt>
                <c:pt idx="1620">
                  <c:v>13.83333</c:v>
                </c:pt>
                <c:pt idx="1622">
                  <c:v>13.85</c:v>
                </c:pt>
                <c:pt idx="1624">
                  <c:v>13.866669999999999</c:v>
                </c:pt>
                <c:pt idx="1626">
                  <c:v>13.883330000000001</c:v>
                </c:pt>
                <c:pt idx="1628">
                  <c:v>13.9</c:v>
                </c:pt>
                <c:pt idx="1630">
                  <c:v>13.91667</c:v>
                </c:pt>
                <c:pt idx="1632">
                  <c:v>13.93333</c:v>
                </c:pt>
                <c:pt idx="1634">
                  <c:v>13.95</c:v>
                </c:pt>
                <c:pt idx="1636">
                  <c:v>13.966670000000001</c:v>
                </c:pt>
                <c:pt idx="1638">
                  <c:v>13.98333</c:v>
                </c:pt>
                <c:pt idx="1640">
                  <c:v>14</c:v>
                </c:pt>
                <c:pt idx="1642">
                  <c:v>14.01667</c:v>
                </c:pt>
                <c:pt idx="1644">
                  <c:v>14.033329999999999</c:v>
                </c:pt>
                <c:pt idx="1646">
                  <c:v>14.05</c:v>
                </c:pt>
                <c:pt idx="1648">
                  <c:v>14.06667</c:v>
                </c:pt>
                <c:pt idx="1650">
                  <c:v>14.08333</c:v>
                </c:pt>
                <c:pt idx="1652">
                  <c:v>14.1</c:v>
                </c:pt>
                <c:pt idx="1654">
                  <c:v>14.116669999999999</c:v>
                </c:pt>
                <c:pt idx="1656">
                  <c:v>14.133330000000001</c:v>
                </c:pt>
                <c:pt idx="1658">
                  <c:v>14.15</c:v>
                </c:pt>
                <c:pt idx="1660">
                  <c:v>14.16667</c:v>
                </c:pt>
                <c:pt idx="1662">
                  <c:v>14.18333</c:v>
                </c:pt>
                <c:pt idx="1664">
                  <c:v>14.2</c:v>
                </c:pt>
                <c:pt idx="1666">
                  <c:v>14.216670000000001</c:v>
                </c:pt>
                <c:pt idx="1668">
                  <c:v>14.23333</c:v>
                </c:pt>
                <c:pt idx="1670">
                  <c:v>14.25</c:v>
                </c:pt>
                <c:pt idx="1672">
                  <c:v>14.26667</c:v>
                </c:pt>
                <c:pt idx="1674">
                  <c:v>14.283329999999999</c:v>
                </c:pt>
                <c:pt idx="1676">
                  <c:v>14.3</c:v>
                </c:pt>
                <c:pt idx="1678">
                  <c:v>14.31667</c:v>
                </c:pt>
                <c:pt idx="1680">
                  <c:v>14.33333</c:v>
                </c:pt>
                <c:pt idx="1682">
                  <c:v>14.35</c:v>
                </c:pt>
                <c:pt idx="1684">
                  <c:v>14.366669999999999</c:v>
                </c:pt>
                <c:pt idx="1686">
                  <c:v>14.383330000000001</c:v>
                </c:pt>
                <c:pt idx="1688">
                  <c:v>14.4</c:v>
                </c:pt>
                <c:pt idx="1690">
                  <c:v>14.41667</c:v>
                </c:pt>
                <c:pt idx="1692">
                  <c:v>14.43333</c:v>
                </c:pt>
                <c:pt idx="1694">
                  <c:v>14.45</c:v>
                </c:pt>
                <c:pt idx="1696">
                  <c:v>14.466670000000001</c:v>
                </c:pt>
                <c:pt idx="1698">
                  <c:v>14.48333</c:v>
                </c:pt>
                <c:pt idx="1700">
                  <c:v>14.5</c:v>
                </c:pt>
                <c:pt idx="1702">
                  <c:v>14.51667</c:v>
                </c:pt>
                <c:pt idx="1704">
                  <c:v>14.533329999999999</c:v>
                </c:pt>
                <c:pt idx="1706">
                  <c:v>14.55</c:v>
                </c:pt>
                <c:pt idx="1708">
                  <c:v>14.56667</c:v>
                </c:pt>
                <c:pt idx="1710">
                  <c:v>14.58333</c:v>
                </c:pt>
                <c:pt idx="1712">
                  <c:v>14.6</c:v>
                </c:pt>
                <c:pt idx="1714">
                  <c:v>14.616669999999999</c:v>
                </c:pt>
                <c:pt idx="1716">
                  <c:v>14.633330000000001</c:v>
                </c:pt>
                <c:pt idx="1718">
                  <c:v>14.65</c:v>
                </c:pt>
                <c:pt idx="1720">
                  <c:v>14.66667</c:v>
                </c:pt>
                <c:pt idx="1722">
                  <c:v>14.68333</c:v>
                </c:pt>
                <c:pt idx="1724">
                  <c:v>14.7</c:v>
                </c:pt>
                <c:pt idx="1726">
                  <c:v>14.716670000000001</c:v>
                </c:pt>
                <c:pt idx="1728">
                  <c:v>14.73333</c:v>
                </c:pt>
                <c:pt idx="1730">
                  <c:v>14.75</c:v>
                </c:pt>
                <c:pt idx="1732">
                  <c:v>14.76667</c:v>
                </c:pt>
                <c:pt idx="1734">
                  <c:v>14.783329999999999</c:v>
                </c:pt>
                <c:pt idx="1736">
                  <c:v>14.8</c:v>
                </c:pt>
                <c:pt idx="1738">
                  <c:v>14.81667</c:v>
                </c:pt>
                <c:pt idx="1740">
                  <c:v>14.83333</c:v>
                </c:pt>
                <c:pt idx="1742">
                  <c:v>14.85</c:v>
                </c:pt>
                <c:pt idx="1744">
                  <c:v>14.866669999999999</c:v>
                </c:pt>
                <c:pt idx="1746">
                  <c:v>14.883330000000001</c:v>
                </c:pt>
                <c:pt idx="1748">
                  <c:v>14.9</c:v>
                </c:pt>
                <c:pt idx="1750">
                  <c:v>14.91667</c:v>
                </c:pt>
                <c:pt idx="1752">
                  <c:v>14.93333</c:v>
                </c:pt>
                <c:pt idx="1754">
                  <c:v>14.95</c:v>
                </c:pt>
                <c:pt idx="1756">
                  <c:v>14.966670000000001</c:v>
                </c:pt>
                <c:pt idx="1758">
                  <c:v>14.98333</c:v>
                </c:pt>
                <c:pt idx="1760">
                  <c:v>15</c:v>
                </c:pt>
                <c:pt idx="1762">
                  <c:v>15.01667</c:v>
                </c:pt>
                <c:pt idx="1764">
                  <c:v>15.033329999999999</c:v>
                </c:pt>
                <c:pt idx="1766">
                  <c:v>15.05</c:v>
                </c:pt>
                <c:pt idx="1768">
                  <c:v>15.06667</c:v>
                </c:pt>
                <c:pt idx="1770">
                  <c:v>15.08333</c:v>
                </c:pt>
                <c:pt idx="1772">
                  <c:v>15.1</c:v>
                </c:pt>
                <c:pt idx="1774">
                  <c:v>15.116669999999999</c:v>
                </c:pt>
                <c:pt idx="1776">
                  <c:v>15.133330000000001</c:v>
                </c:pt>
                <c:pt idx="1778">
                  <c:v>15.15</c:v>
                </c:pt>
                <c:pt idx="1780">
                  <c:v>15.16667</c:v>
                </c:pt>
                <c:pt idx="1782">
                  <c:v>15.18333</c:v>
                </c:pt>
                <c:pt idx="1784">
                  <c:v>15.2</c:v>
                </c:pt>
                <c:pt idx="1786">
                  <c:v>15.216670000000001</c:v>
                </c:pt>
                <c:pt idx="1788">
                  <c:v>15.23333</c:v>
                </c:pt>
                <c:pt idx="1790">
                  <c:v>15.25</c:v>
                </c:pt>
                <c:pt idx="1792">
                  <c:v>15.26667</c:v>
                </c:pt>
                <c:pt idx="1794">
                  <c:v>15.283329999999999</c:v>
                </c:pt>
                <c:pt idx="1796">
                  <c:v>15.3</c:v>
                </c:pt>
                <c:pt idx="1798">
                  <c:v>15.31667</c:v>
                </c:pt>
                <c:pt idx="1800">
                  <c:v>15.33333</c:v>
                </c:pt>
                <c:pt idx="1802">
                  <c:v>15.35</c:v>
                </c:pt>
                <c:pt idx="1804">
                  <c:v>15.366669999999999</c:v>
                </c:pt>
                <c:pt idx="1806">
                  <c:v>15.383330000000001</c:v>
                </c:pt>
                <c:pt idx="1808">
                  <c:v>15.4</c:v>
                </c:pt>
                <c:pt idx="1810">
                  <c:v>15.41667</c:v>
                </c:pt>
                <c:pt idx="1812">
                  <c:v>15.43333</c:v>
                </c:pt>
                <c:pt idx="1814">
                  <c:v>15.45</c:v>
                </c:pt>
                <c:pt idx="1816">
                  <c:v>15.466670000000001</c:v>
                </c:pt>
                <c:pt idx="1818">
                  <c:v>15.48333</c:v>
                </c:pt>
                <c:pt idx="1820">
                  <c:v>15.5</c:v>
                </c:pt>
                <c:pt idx="1822">
                  <c:v>15.51667</c:v>
                </c:pt>
                <c:pt idx="1824">
                  <c:v>15.533329999999999</c:v>
                </c:pt>
                <c:pt idx="1826">
                  <c:v>15.55</c:v>
                </c:pt>
                <c:pt idx="1828">
                  <c:v>15.56667</c:v>
                </c:pt>
                <c:pt idx="1830">
                  <c:v>15.58333</c:v>
                </c:pt>
                <c:pt idx="1832">
                  <c:v>15.6</c:v>
                </c:pt>
                <c:pt idx="1834">
                  <c:v>15.616669999999999</c:v>
                </c:pt>
                <c:pt idx="1836">
                  <c:v>15.633330000000001</c:v>
                </c:pt>
                <c:pt idx="1838">
                  <c:v>15.65</c:v>
                </c:pt>
                <c:pt idx="1840">
                  <c:v>15.66667</c:v>
                </c:pt>
                <c:pt idx="1842">
                  <c:v>15.68333</c:v>
                </c:pt>
                <c:pt idx="1844">
                  <c:v>15.7</c:v>
                </c:pt>
                <c:pt idx="1846">
                  <c:v>15.716670000000001</c:v>
                </c:pt>
                <c:pt idx="1848">
                  <c:v>15.73333</c:v>
                </c:pt>
                <c:pt idx="1850">
                  <c:v>15.75</c:v>
                </c:pt>
                <c:pt idx="1852">
                  <c:v>15.76667</c:v>
                </c:pt>
                <c:pt idx="1854">
                  <c:v>15.783329999999999</c:v>
                </c:pt>
                <c:pt idx="1856">
                  <c:v>15.8</c:v>
                </c:pt>
                <c:pt idx="1858">
                  <c:v>15.81667</c:v>
                </c:pt>
                <c:pt idx="1860">
                  <c:v>15.83333</c:v>
                </c:pt>
                <c:pt idx="1862">
                  <c:v>15.85</c:v>
                </c:pt>
                <c:pt idx="1864">
                  <c:v>15.866669999999999</c:v>
                </c:pt>
                <c:pt idx="1866">
                  <c:v>15.883330000000001</c:v>
                </c:pt>
                <c:pt idx="1868">
                  <c:v>15.9</c:v>
                </c:pt>
                <c:pt idx="1870">
                  <c:v>15.91667</c:v>
                </c:pt>
                <c:pt idx="1872">
                  <c:v>15.93333</c:v>
                </c:pt>
                <c:pt idx="1874">
                  <c:v>15.95</c:v>
                </c:pt>
                <c:pt idx="1876">
                  <c:v>15.966670000000001</c:v>
                </c:pt>
                <c:pt idx="1878">
                  <c:v>15.98333</c:v>
                </c:pt>
                <c:pt idx="1880">
                  <c:v>16</c:v>
                </c:pt>
                <c:pt idx="1882">
                  <c:v>16.016670000000001</c:v>
                </c:pt>
                <c:pt idx="1884">
                  <c:v>16.033329999999999</c:v>
                </c:pt>
                <c:pt idx="1886">
                  <c:v>16.05</c:v>
                </c:pt>
                <c:pt idx="1888">
                  <c:v>16.066669999999998</c:v>
                </c:pt>
                <c:pt idx="1890">
                  <c:v>16.08333</c:v>
                </c:pt>
                <c:pt idx="1892">
                  <c:v>16.100000000000001</c:v>
                </c:pt>
                <c:pt idx="1894">
                  <c:v>16.116669999999999</c:v>
                </c:pt>
                <c:pt idx="1896">
                  <c:v>16.133330000000001</c:v>
                </c:pt>
                <c:pt idx="1898">
                  <c:v>16.149999999999999</c:v>
                </c:pt>
                <c:pt idx="1900">
                  <c:v>16.16667</c:v>
                </c:pt>
                <c:pt idx="1902">
                  <c:v>16.183330000000002</c:v>
                </c:pt>
                <c:pt idx="1904">
                  <c:v>16.2</c:v>
                </c:pt>
                <c:pt idx="1906">
                  <c:v>16.216670000000001</c:v>
                </c:pt>
                <c:pt idx="1908">
                  <c:v>16.233329999999999</c:v>
                </c:pt>
                <c:pt idx="1910">
                  <c:v>16.25</c:v>
                </c:pt>
                <c:pt idx="1912">
                  <c:v>16.266670000000001</c:v>
                </c:pt>
                <c:pt idx="1914">
                  <c:v>16.283329999999999</c:v>
                </c:pt>
                <c:pt idx="1916">
                  <c:v>16.3</c:v>
                </c:pt>
                <c:pt idx="1918">
                  <c:v>16.316669999999998</c:v>
                </c:pt>
                <c:pt idx="1920">
                  <c:v>16.33333</c:v>
                </c:pt>
                <c:pt idx="1922">
                  <c:v>16.350000000000001</c:v>
                </c:pt>
                <c:pt idx="1924">
                  <c:v>16.366669999999999</c:v>
                </c:pt>
                <c:pt idx="1926">
                  <c:v>16.383330000000001</c:v>
                </c:pt>
                <c:pt idx="1928">
                  <c:v>16.399999999999999</c:v>
                </c:pt>
                <c:pt idx="1930">
                  <c:v>16.41667</c:v>
                </c:pt>
                <c:pt idx="1932">
                  <c:v>16.433330000000002</c:v>
                </c:pt>
                <c:pt idx="1934">
                  <c:v>16.45</c:v>
                </c:pt>
                <c:pt idx="1936">
                  <c:v>16.466670000000001</c:v>
                </c:pt>
                <c:pt idx="1938">
                  <c:v>16.483329999999999</c:v>
                </c:pt>
                <c:pt idx="1940">
                  <c:v>16.5</c:v>
                </c:pt>
                <c:pt idx="1942">
                  <c:v>16.516670000000001</c:v>
                </c:pt>
                <c:pt idx="1944">
                  <c:v>16.533329999999999</c:v>
                </c:pt>
                <c:pt idx="1946">
                  <c:v>16.55</c:v>
                </c:pt>
                <c:pt idx="1948">
                  <c:v>16.566669999999998</c:v>
                </c:pt>
                <c:pt idx="1950">
                  <c:v>16.58333</c:v>
                </c:pt>
                <c:pt idx="1952">
                  <c:v>16.600000000000001</c:v>
                </c:pt>
                <c:pt idx="1954">
                  <c:v>16.616669999999999</c:v>
                </c:pt>
                <c:pt idx="1956">
                  <c:v>16.633330000000001</c:v>
                </c:pt>
                <c:pt idx="1958">
                  <c:v>16.649999999999999</c:v>
                </c:pt>
                <c:pt idx="1960">
                  <c:v>16.66667</c:v>
                </c:pt>
                <c:pt idx="1962">
                  <c:v>16.683330000000002</c:v>
                </c:pt>
                <c:pt idx="1964">
                  <c:v>16.7</c:v>
                </c:pt>
                <c:pt idx="1966">
                  <c:v>16.716670000000001</c:v>
                </c:pt>
                <c:pt idx="1968">
                  <c:v>16.733329999999999</c:v>
                </c:pt>
                <c:pt idx="1970">
                  <c:v>16.75</c:v>
                </c:pt>
                <c:pt idx="1972">
                  <c:v>16.766670000000001</c:v>
                </c:pt>
                <c:pt idx="1974">
                  <c:v>16.783329999999999</c:v>
                </c:pt>
                <c:pt idx="1976">
                  <c:v>16.8</c:v>
                </c:pt>
                <c:pt idx="1978">
                  <c:v>16.816669999999998</c:v>
                </c:pt>
                <c:pt idx="1980">
                  <c:v>16.83333</c:v>
                </c:pt>
                <c:pt idx="1982">
                  <c:v>16.850000000000001</c:v>
                </c:pt>
                <c:pt idx="1984">
                  <c:v>16.866669999999999</c:v>
                </c:pt>
                <c:pt idx="1986">
                  <c:v>16.883330000000001</c:v>
                </c:pt>
                <c:pt idx="1988">
                  <c:v>16.899999999999999</c:v>
                </c:pt>
                <c:pt idx="1990">
                  <c:v>16.91667</c:v>
                </c:pt>
                <c:pt idx="1992">
                  <c:v>16.933330000000002</c:v>
                </c:pt>
                <c:pt idx="1994">
                  <c:v>16.95</c:v>
                </c:pt>
                <c:pt idx="1996">
                  <c:v>16.966670000000001</c:v>
                </c:pt>
                <c:pt idx="1998">
                  <c:v>16.983329999999999</c:v>
                </c:pt>
                <c:pt idx="2000">
                  <c:v>17</c:v>
                </c:pt>
                <c:pt idx="2002">
                  <c:v>17.016670000000001</c:v>
                </c:pt>
                <c:pt idx="2004">
                  <c:v>17.033329999999999</c:v>
                </c:pt>
                <c:pt idx="2006">
                  <c:v>17.05</c:v>
                </c:pt>
                <c:pt idx="2008">
                  <c:v>17.066669999999998</c:v>
                </c:pt>
                <c:pt idx="2010">
                  <c:v>17.08333</c:v>
                </c:pt>
                <c:pt idx="2012">
                  <c:v>17.100000000000001</c:v>
                </c:pt>
                <c:pt idx="2014">
                  <c:v>17.116669999999999</c:v>
                </c:pt>
                <c:pt idx="2016">
                  <c:v>17.133330000000001</c:v>
                </c:pt>
                <c:pt idx="2018">
                  <c:v>17.149999999999999</c:v>
                </c:pt>
                <c:pt idx="2020">
                  <c:v>17.16667</c:v>
                </c:pt>
                <c:pt idx="2022">
                  <c:v>17.183330000000002</c:v>
                </c:pt>
                <c:pt idx="2024">
                  <c:v>17.2</c:v>
                </c:pt>
                <c:pt idx="2026">
                  <c:v>17.216670000000001</c:v>
                </c:pt>
                <c:pt idx="2028">
                  <c:v>17.233329999999999</c:v>
                </c:pt>
                <c:pt idx="2030">
                  <c:v>17.25</c:v>
                </c:pt>
                <c:pt idx="2032">
                  <c:v>17.266670000000001</c:v>
                </c:pt>
                <c:pt idx="2034">
                  <c:v>17.283329999999999</c:v>
                </c:pt>
                <c:pt idx="2036">
                  <c:v>17.3</c:v>
                </c:pt>
                <c:pt idx="2038">
                  <c:v>17.316669999999998</c:v>
                </c:pt>
                <c:pt idx="2040">
                  <c:v>17.33333</c:v>
                </c:pt>
                <c:pt idx="2042">
                  <c:v>17.350000000000001</c:v>
                </c:pt>
                <c:pt idx="2044">
                  <c:v>17.366669999999999</c:v>
                </c:pt>
                <c:pt idx="2046">
                  <c:v>17.383330000000001</c:v>
                </c:pt>
                <c:pt idx="2048">
                  <c:v>17.399999999999999</c:v>
                </c:pt>
                <c:pt idx="2050">
                  <c:v>17.41667</c:v>
                </c:pt>
                <c:pt idx="2052">
                  <c:v>17.433330000000002</c:v>
                </c:pt>
                <c:pt idx="2054">
                  <c:v>17.45</c:v>
                </c:pt>
                <c:pt idx="2056">
                  <c:v>17.466670000000001</c:v>
                </c:pt>
                <c:pt idx="2058">
                  <c:v>17.483329999999999</c:v>
                </c:pt>
                <c:pt idx="2060">
                  <c:v>17.5</c:v>
                </c:pt>
                <c:pt idx="2062">
                  <c:v>17.516670000000001</c:v>
                </c:pt>
                <c:pt idx="2064">
                  <c:v>17.533329999999999</c:v>
                </c:pt>
                <c:pt idx="2066">
                  <c:v>17.55</c:v>
                </c:pt>
                <c:pt idx="2068">
                  <c:v>17.566669999999998</c:v>
                </c:pt>
                <c:pt idx="2070">
                  <c:v>17.58333</c:v>
                </c:pt>
                <c:pt idx="2072">
                  <c:v>17.600000000000001</c:v>
                </c:pt>
                <c:pt idx="2074">
                  <c:v>17.616669999999999</c:v>
                </c:pt>
                <c:pt idx="2076">
                  <c:v>17.633330000000001</c:v>
                </c:pt>
                <c:pt idx="2078">
                  <c:v>17.649999999999999</c:v>
                </c:pt>
                <c:pt idx="2080">
                  <c:v>17.66667</c:v>
                </c:pt>
                <c:pt idx="2082">
                  <c:v>17.683330000000002</c:v>
                </c:pt>
                <c:pt idx="2084">
                  <c:v>17.7</c:v>
                </c:pt>
                <c:pt idx="2086">
                  <c:v>17.716670000000001</c:v>
                </c:pt>
                <c:pt idx="2088">
                  <c:v>17.733329999999999</c:v>
                </c:pt>
                <c:pt idx="2090">
                  <c:v>17.75</c:v>
                </c:pt>
                <c:pt idx="2092">
                  <c:v>17.766670000000001</c:v>
                </c:pt>
                <c:pt idx="2094">
                  <c:v>17.783329999999999</c:v>
                </c:pt>
                <c:pt idx="2096">
                  <c:v>17.8</c:v>
                </c:pt>
                <c:pt idx="2098">
                  <c:v>17.816669999999998</c:v>
                </c:pt>
                <c:pt idx="2100">
                  <c:v>17.83333</c:v>
                </c:pt>
                <c:pt idx="2102">
                  <c:v>17.850000000000001</c:v>
                </c:pt>
                <c:pt idx="2104">
                  <c:v>17.866669999999999</c:v>
                </c:pt>
                <c:pt idx="2106">
                  <c:v>17.883330000000001</c:v>
                </c:pt>
                <c:pt idx="2108">
                  <c:v>17.899999999999999</c:v>
                </c:pt>
                <c:pt idx="2110">
                  <c:v>17.91667</c:v>
                </c:pt>
                <c:pt idx="2112">
                  <c:v>17.933330000000002</c:v>
                </c:pt>
                <c:pt idx="2114">
                  <c:v>17.95</c:v>
                </c:pt>
                <c:pt idx="2116">
                  <c:v>17.966670000000001</c:v>
                </c:pt>
                <c:pt idx="2118">
                  <c:v>17.983329999999999</c:v>
                </c:pt>
                <c:pt idx="2120">
                  <c:v>18</c:v>
                </c:pt>
                <c:pt idx="2122">
                  <c:v>18.016670000000001</c:v>
                </c:pt>
                <c:pt idx="2124">
                  <c:v>18.033329999999999</c:v>
                </c:pt>
                <c:pt idx="2126">
                  <c:v>18.05</c:v>
                </c:pt>
                <c:pt idx="2128">
                  <c:v>18.066669999999998</c:v>
                </c:pt>
                <c:pt idx="2130">
                  <c:v>18.08333</c:v>
                </c:pt>
                <c:pt idx="2132">
                  <c:v>18.100000000000001</c:v>
                </c:pt>
                <c:pt idx="2134">
                  <c:v>18.116669999999999</c:v>
                </c:pt>
                <c:pt idx="2136">
                  <c:v>18.133330000000001</c:v>
                </c:pt>
                <c:pt idx="2138">
                  <c:v>18.149999999999999</c:v>
                </c:pt>
                <c:pt idx="2140">
                  <c:v>18.16667</c:v>
                </c:pt>
                <c:pt idx="2142">
                  <c:v>18.183330000000002</c:v>
                </c:pt>
                <c:pt idx="2144">
                  <c:v>18.2</c:v>
                </c:pt>
                <c:pt idx="2146">
                  <c:v>18.216670000000001</c:v>
                </c:pt>
                <c:pt idx="2148">
                  <c:v>18.233329999999999</c:v>
                </c:pt>
                <c:pt idx="2150">
                  <c:v>18.25</c:v>
                </c:pt>
                <c:pt idx="2152">
                  <c:v>18.266670000000001</c:v>
                </c:pt>
                <c:pt idx="2154">
                  <c:v>18.283329999999999</c:v>
                </c:pt>
                <c:pt idx="2156">
                  <c:v>18.3</c:v>
                </c:pt>
                <c:pt idx="2158">
                  <c:v>18.316669999999998</c:v>
                </c:pt>
                <c:pt idx="2160">
                  <c:v>18.33333</c:v>
                </c:pt>
                <c:pt idx="2162">
                  <c:v>18.350000000000001</c:v>
                </c:pt>
                <c:pt idx="2164">
                  <c:v>18.366669999999999</c:v>
                </c:pt>
                <c:pt idx="2166">
                  <c:v>18.383330000000001</c:v>
                </c:pt>
                <c:pt idx="2168">
                  <c:v>18.399999999999999</c:v>
                </c:pt>
                <c:pt idx="2170">
                  <c:v>18.41667</c:v>
                </c:pt>
                <c:pt idx="2172">
                  <c:v>18.433330000000002</c:v>
                </c:pt>
                <c:pt idx="2174">
                  <c:v>18.45</c:v>
                </c:pt>
                <c:pt idx="2176">
                  <c:v>18.466670000000001</c:v>
                </c:pt>
                <c:pt idx="2178">
                  <c:v>18.483329999999999</c:v>
                </c:pt>
                <c:pt idx="2180">
                  <c:v>18.5</c:v>
                </c:pt>
                <c:pt idx="2182">
                  <c:v>18.516670000000001</c:v>
                </c:pt>
                <c:pt idx="2184">
                  <c:v>18.533329999999999</c:v>
                </c:pt>
                <c:pt idx="2186">
                  <c:v>18.55</c:v>
                </c:pt>
                <c:pt idx="2188">
                  <c:v>18.566669999999998</c:v>
                </c:pt>
                <c:pt idx="2190">
                  <c:v>18.58333</c:v>
                </c:pt>
                <c:pt idx="2192">
                  <c:v>18.600000000000001</c:v>
                </c:pt>
                <c:pt idx="2194">
                  <c:v>18.616669999999999</c:v>
                </c:pt>
                <c:pt idx="2196">
                  <c:v>18.633330000000001</c:v>
                </c:pt>
                <c:pt idx="2198">
                  <c:v>18.649999999999999</c:v>
                </c:pt>
                <c:pt idx="2200">
                  <c:v>18.66667</c:v>
                </c:pt>
                <c:pt idx="2202">
                  <c:v>18.683330000000002</c:v>
                </c:pt>
                <c:pt idx="2204">
                  <c:v>18.7</c:v>
                </c:pt>
                <c:pt idx="2206">
                  <c:v>18.716670000000001</c:v>
                </c:pt>
                <c:pt idx="2208">
                  <c:v>18.733329999999999</c:v>
                </c:pt>
                <c:pt idx="2210">
                  <c:v>18.75</c:v>
                </c:pt>
                <c:pt idx="2212">
                  <c:v>18.766670000000001</c:v>
                </c:pt>
                <c:pt idx="2214">
                  <c:v>18.783329999999999</c:v>
                </c:pt>
                <c:pt idx="2216">
                  <c:v>18.8</c:v>
                </c:pt>
                <c:pt idx="2218">
                  <c:v>18.816669999999998</c:v>
                </c:pt>
                <c:pt idx="2220">
                  <c:v>18.83333</c:v>
                </c:pt>
                <c:pt idx="2222">
                  <c:v>18.850000000000001</c:v>
                </c:pt>
                <c:pt idx="2224">
                  <c:v>18.866669999999999</c:v>
                </c:pt>
                <c:pt idx="2226">
                  <c:v>18.883330000000001</c:v>
                </c:pt>
                <c:pt idx="2228">
                  <c:v>18.899999999999999</c:v>
                </c:pt>
                <c:pt idx="2230">
                  <c:v>18.91667</c:v>
                </c:pt>
                <c:pt idx="2232">
                  <c:v>18.933330000000002</c:v>
                </c:pt>
                <c:pt idx="2234">
                  <c:v>18.95</c:v>
                </c:pt>
                <c:pt idx="2236">
                  <c:v>18.966670000000001</c:v>
                </c:pt>
                <c:pt idx="2238">
                  <c:v>18.983329999999999</c:v>
                </c:pt>
                <c:pt idx="2240">
                  <c:v>19</c:v>
                </c:pt>
                <c:pt idx="2242">
                  <c:v>19.016670000000001</c:v>
                </c:pt>
                <c:pt idx="2244">
                  <c:v>19.033329999999999</c:v>
                </c:pt>
                <c:pt idx="2246">
                  <c:v>19.05</c:v>
                </c:pt>
                <c:pt idx="2248">
                  <c:v>19.066669999999998</c:v>
                </c:pt>
                <c:pt idx="2250">
                  <c:v>19.08333</c:v>
                </c:pt>
                <c:pt idx="2252">
                  <c:v>19.100000000000001</c:v>
                </c:pt>
                <c:pt idx="2254">
                  <c:v>19.116669999999999</c:v>
                </c:pt>
                <c:pt idx="2256">
                  <c:v>19.133330000000001</c:v>
                </c:pt>
                <c:pt idx="2258">
                  <c:v>19.149999999999999</c:v>
                </c:pt>
                <c:pt idx="2260">
                  <c:v>19.16667</c:v>
                </c:pt>
                <c:pt idx="2262">
                  <c:v>19.183330000000002</c:v>
                </c:pt>
                <c:pt idx="2264">
                  <c:v>19.2</c:v>
                </c:pt>
                <c:pt idx="2266">
                  <c:v>19.216670000000001</c:v>
                </c:pt>
                <c:pt idx="2268">
                  <c:v>19.233329999999999</c:v>
                </c:pt>
                <c:pt idx="2270">
                  <c:v>19.25</c:v>
                </c:pt>
                <c:pt idx="2272">
                  <c:v>19.266670000000001</c:v>
                </c:pt>
                <c:pt idx="2274">
                  <c:v>19.283329999999999</c:v>
                </c:pt>
                <c:pt idx="2276">
                  <c:v>19.3</c:v>
                </c:pt>
                <c:pt idx="2278">
                  <c:v>19.316669999999998</c:v>
                </c:pt>
                <c:pt idx="2280">
                  <c:v>19.33333</c:v>
                </c:pt>
                <c:pt idx="2282">
                  <c:v>19.350000000000001</c:v>
                </c:pt>
                <c:pt idx="2284">
                  <c:v>19.366669999999999</c:v>
                </c:pt>
                <c:pt idx="2286">
                  <c:v>19.383330000000001</c:v>
                </c:pt>
                <c:pt idx="2288">
                  <c:v>19.399999999999999</c:v>
                </c:pt>
                <c:pt idx="2290">
                  <c:v>19.41667</c:v>
                </c:pt>
                <c:pt idx="2292">
                  <c:v>19.433330000000002</c:v>
                </c:pt>
                <c:pt idx="2294">
                  <c:v>19.45</c:v>
                </c:pt>
                <c:pt idx="2296">
                  <c:v>19.466670000000001</c:v>
                </c:pt>
                <c:pt idx="2298">
                  <c:v>19.483329999999999</c:v>
                </c:pt>
                <c:pt idx="2300">
                  <c:v>19.5</c:v>
                </c:pt>
                <c:pt idx="2302">
                  <c:v>19.516670000000001</c:v>
                </c:pt>
                <c:pt idx="2304">
                  <c:v>19.533329999999999</c:v>
                </c:pt>
                <c:pt idx="2306">
                  <c:v>19.55</c:v>
                </c:pt>
                <c:pt idx="2308">
                  <c:v>19.566669999999998</c:v>
                </c:pt>
                <c:pt idx="2310">
                  <c:v>19.58333</c:v>
                </c:pt>
                <c:pt idx="2312">
                  <c:v>19.600000000000001</c:v>
                </c:pt>
                <c:pt idx="2314">
                  <c:v>19.616669999999999</c:v>
                </c:pt>
                <c:pt idx="2316">
                  <c:v>19.633330000000001</c:v>
                </c:pt>
                <c:pt idx="2318">
                  <c:v>19.649999999999999</c:v>
                </c:pt>
                <c:pt idx="2320">
                  <c:v>19.66667</c:v>
                </c:pt>
                <c:pt idx="2322">
                  <c:v>19.683330000000002</c:v>
                </c:pt>
                <c:pt idx="2324">
                  <c:v>19.7</c:v>
                </c:pt>
                <c:pt idx="2326">
                  <c:v>19.716670000000001</c:v>
                </c:pt>
                <c:pt idx="2328">
                  <c:v>19.733329999999999</c:v>
                </c:pt>
                <c:pt idx="2330">
                  <c:v>19.75</c:v>
                </c:pt>
                <c:pt idx="2332">
                  <c:v>19.766670000000001</c:v>
                </c:pt>
                <c:pt idx="2334">
                  <c:v>19.783329999999999</c:v>
                </c:pt>
                <c:pt idx="2336">
                  <c:v>19.8</c:v>
                </c:pt>
                <c:pt idx="2338">
                  <c:v>19.816669999999998</c:v>
                </c:pt>
                <c:pt idx="2340">
                  <c:v>19.83333</c:v>
                </c:pt>
                <c:pt idx="2342">
                  <c:v>19.850000000000001</c:v>
                </c:pt>
                <c:pt idx="2344">
                  <c:v>19.866669999999999</c:v>
                </c:pt>
                <c:pt idx="2346">
                  <c:v>19.883330000000001</c:v>
                </c:pt>
                <c:pt idx="2348">
                  <c:v>19.899999999999999</c:v>
                </c:pt>
                <c:pt idx="2350">
                  <c:v>19.91667</c:v>
                </c:pt>
                <c:pt idx="2352">
                  <c:v>19.933330000000002</c:v>
                </c:pt>
                <c:pt idx="2354">
                  <c:v>19.95</c:v>
                </c:pt>
                <c:pt idx="2356">
                  <c:v>19.966670000000001</c:v>
                </c:pt>
                <c:pt idx="2358">
                  <c:v>19.983329999999999</c:v>
                </c:pt>
                <c:pt idx="2360">
                  <c:v>20</c:v>
                </c:pt>
              </c:numCache>
            </c:numRef>
          </c:xVal>
          <c:yVal>
            <c:numRef>
              <c:f>Sheet1!$B$29:$B$2389</c:f>
              <c:numCache>
                <c:formatCode>General</c:formatCode>
                <c:ptCount val="2361"/>
                <c:pt idx="0">
                  <c:v>0.191</c:v>
                </c:pt>
                <c:pt idx="2">
                  <c:v>0.19800000000000001</c:v>
                </c:pt>
                <c:pt idx="4">
                  <c:v>0.19900000000000001</c:v>
                </c:pt>
                <c:pt idx="6">
                  <c:v>0.2</c:v>
                </c:pt>
                <c:pt idx="8">
                  <c:v>0.20300000000000001</c:v>
                </c:pt>
                <c:pt idx="10">
                  <c:v>0.20399999999999999</c:v>
                </c:pt>
                <c:pt idx="12">
                  <c:v>0.20499999999999999</c:v>
                </c:pt>
                <c:pt idx="14">
                  <c:v>0.20399999999999999</c:v>
                </c:pt>
                <c:pt idx="16">
                  <c:v>0.2</c:v>
                </c:pt>
                <c:pt idx="18">
                  <c:v>0.19900000000000001</c:v>
                </c:pt>
                <c:pt idx="20">
                  <c:v>0.19500000000000001</c:v>
                </c:pt>
                <c:pt idx="22">
                  <c:v>0.19600000000000001</c:v>
                </c:pt>
                <c:pt idx="24">
                  <c:v>0.19500000000000001</c:v>
                </c:pt>
                <c:pt idx="26">
                  <c:v>0.19400000000000001</c:v>
                </c:pt>
                <c:pt idx="28">
                  <c:v>0.191</c:v>
                </c:pt>
                <c:pt idx="30">
                  <c:v>0.189</c:v>
                </c:pt>
                <c:pt idx="32">
                  <c:v>0.191</c:v>
                </c:pt>
                <c:pt idx="34">
                  <c:v>0.192</c:v>
                </c:pt>
                <c:pt idx="36">
                  <c:v>0.193</c:v>
                </c:pt>
                <c:pt idx="38">
                  <c:v>0.191</c:v>
                </c:pt>
                <c:pt idx="40">
                  <c:v>0.189</c:v>
                </c:pt>
                <c:pt idx="42">
                  <c:v>0.189</c:v>
                </c:pt>
                <c:pt idx="44">
                  <c:v>0.19</c:v>
                </c:pt>
                <c:pt idx="46">
                  <c:v>0.193</c:v>
                </c:pt>
                <c:pt idx="48">
                  <c:v>0.19400000000000001</c:v>
                </c:pt>
                <c:pt idx="50">
                  <c:v>0.189</c:v>
                </c:pt>
                <c:pt idx="52">
                  <c:v>0.19</c:v>
                </c:pt>
                <c:pt idx="54">
                  <c:v>0.189</c:v>
                </c:pt>
                <c:pt idx="56">
                  <c:v>0.192</c:v>
                </c:pt>
                <c:pt idx="58">
                  <c:v>0.19</c:v>
                </c:pt>
                <c:pt idx="60">
                  <c:v>0.191</c:v>
                </c:pt>
                <c:pt idx="62">
                  <c:v>0.19400000000000001</c:v>
                </c:pt>
                <c:pt idx="64">
                  <c:v>0.192</c:v>
                </c:pt>
                <c:pt idx="66">
                  <c:v>0.189</c:v>
                </c:pt>
                <c:pt idx="68">
                  <c:v>0.188</c:v>
                </c:pt>
                <c:pt idx="70">
                  <c:v>0.188</c:v>
                </c:pt>
                <c:pt idx="72">
                  <c:v>0.188</c:v>
                </c:pt>
                <c:pt idx="74">
                  <c:v>0.189</c:v>
                </c:pt>
                <c:pt idx="76">
                  <c:v>0.189</c:v>
                </c:pt>
                <c:pt idx="78">
                  <c:v>0.187</c:v>
                </c:pt>
                <c:pt idx="80">
                  <c:v>0.188</c:v>
                </c:pt>
                <c:pt idx="82">
                  <c:v>0.189</c:v>
                </c:pt>
                <c:pt idx="84">
                  <c:v>0.19</c:v>
                </c:pt>
                <c:pt idx="86">
                  <c:v>0.191</c:v>
                </c:pt>
                <c:pt idx="88">
                  <c:v>0.193</c:v>
                </c:pt>
                <c:pt idx="90">
                  <c:v>0.19400000000000001</c:v>
                </c:pt>
                <c:pt idx="92">
                  <c:v>0.19500000000000001</c:v>
                </c:pt>
                <c:pt idx="94">
                  <c:v>0.19500000000000001</c:v>
                </c:pt>
                <c:pt idx="96">
                  <c:v>0.193</c:v>
                </c:pt>
                <c:pt idx="98">
                  <c:v>0.19500000000000001</c:v>
                </c:pt>
                <c:pt idx="100">
                  <c:v>0.19400000000000001</c:v>
                </c:pt>
                <c:pt idx="102">
                  <c:v>0.192</c:v>
                </c:pt>
                <c:pt idx="104">
                  <c:v>0.191</c:v>
                </c:pt>
                <c:pt idx="106">
                  <c:v>0.193</c:v>
                </c:pt>
                <c:pt idx="108">
                  <c:v>0.193</c:v>
                </c:pt>
                <c:pt idx="110">
                  <c:v>0.19400000000000001</c:v>
                </c:pt>
                <c:pt idx="112">
                  <c:v>0.19500000000000001</c:v>
                </c:pt>
                <c:pt idx="114">
                  <c:v>0.192</c:v>
                </c:pt>
                <c:pt idx="116">
                  <c:v>0.193</c:v>
                </c:pt>
                <c:pt idx="118">
                  <c:v>0.19400000000000001</c:v>
                </c:pt>
                <c:pt idx="120">
                  <c:v>0.19500000000000001</c:v>
                </c:pt>
                <c:pt idx="122">
                  <c:v>0.191</c:v>
                </c:pt>
                <c:pt idx="124">
                  <c:v>0.19</c:v>
                </c:pt>
                <c:pt idx="126">
                  <c:v>0.19</c:v>
                </c:pt>
                <c:pt idx="128">
                  <c:v>0.19</c:v>
                </c:pt>
                <c:pt idx="130">
                  <c:v>0.189</c:v>
                </c:pt>
                <c:pt idx="132">
                  <c:v>0.192</c:v>
                </c:pt>
                <c:pt idx="134">
                  <c:v>0.193</c:v>
                </c:pt>
                <c:pt idx="136">
                  <c:v>0.19400000000000001</c:v>
                </c:pt>
                <c:pt idx="138">
                  <c:v>0.19400000000000001</c:v>
                </c:pt>
                <c:pt idx="140">
                  <c:v>0.19400000000000001</c:v>
                </c:pt>
                <c:pt idx="142">
                  <c:v>0.19400000000000001</c:v>
                </c:pt>
                <c:pt idx="144">
                  <c:v>0.19500000000000001</c:v>
                </c:pt>
                <c:pt idx="146">
                  <c:v>0.19500000000000001</c:v>
                </c:pt>
                <c:pt idx="148">
                  <c:v>0.19400000000000001</c:v>
                </c:pt>
                <c:pt idx="150">
                  <c:v>0.19400000000000001</c:v>
                </c:pt>
                <c:pt idx="152">
                  <c:v>0.19</c:v>
                </c:pt>
                <c:pt idx="154">
                  <c:v>0.192</c:v>
                </c:pt>
                <c:pt idx="156">
                  <c:v>0.192</c:v>
                </c:pt>
                <c:pt idx="158">
                  <c:v>0.192</c:v>
                </c:pt>
                <c:pt idx="160">
                  <c:v>0.191</c:v>
                </c:pt>
                <c:pt idx="162">
                  <c:v>0.191</c:v>
                </c:pt>
                <c:pt idx="164">
                  <c:v>0.192</c:v>
                </c:pt>
                <c:pt idx="166">
                  <c:v>0.192</c:v>
                </c:pt>
                <c:pt idx="168">
                  <c:v>0.19500000000000001</c:v>
                </c:pt>
                <c:pt idx="170">
                  <c:v>0.193</c:v>
                </c:pt>
                <c:pt idx="172">
                  <c:v>0.19400000000000001</c:v>
                </c:pt>
                <c:pt idx="174">
                  <c:v>0.192</c:v>
                </c:pt>
                <c:pt idx="176">
                  <c:v>0.19400000000000001</c:v>
                </c:pt>
                <c:pt idx="178">
                  <c:v>0.19400000000000001</c:v>
                </c:pt>
                <c:pt idx="180">
                  <c:v>0.19600000000000001</c:v>
                </c:pt>
                <c:pt idx="182">
                  <c:v>0.19700000000000001</c:v>
                </c:pt>
                <c:pt idx="184">
                  <c:v>0.19700000000000001</c:v>
                </c:pt>
                <c:pt idx="186">
                  <c:v>0.2</c:v>
                </c:pt>
                <c:pt idx="188">
                  <c:v>0.19700000000000001</c:v>
                </c:pt>
                <c:pt idx="190">
                  <c:v>0.19600000000000001</c:v>
                </c:pt>
                <c:pt idx="192">
                  <c:v>0.19600000000000001</c:v>
                </c:pt>
                <c:pt idx="194">
                  <c:v>0.19400000000000001</c:v>
                </c:pt>
                <c:pt idx="196">
                  <c:v>0.19600000000000001</c:v>
                </c:pt>
                <c:pt idx="198">
                  <c:v>0.19400000000000001</c:v>
                </c:pt>
                <c:pt idx="200">
                  <c:v>0.193</c:v>
                </c:pt>
                <c:pt idx="202">
                  <c:v>0.19400000000000001</c:v>
                </c:pt>
                <c:pt idx="204">
                  <c:v>0.19600000000000001</c:v>
                </c:pt>
                <c:pt idx="206">
                  <c:v>0.19600000000000001</c:v>
                </c:pt>
                <c:pt idx="208">
                  <c:v>0.19600000000000001</c:v>
                </c:pt>
                <c:pt idx="210">
                  <c:v>0.19400000000000001</c:v>
                </c:pt>
                <c:pt idx="212">
                  <c:v>0.191</c:v>
                </c:pt>
                <c:pt idx="214">
                  <c:v>0.193</c:v>
                </c:pt>
                <c:pt idx="216">
                  <c:v>0.193</c:v>
                </c:pt>
                <c:pt idx="218">
                  <c:v>0.19600000000000001</c:v>
                </c:pt>
                <c:pt idx="220">
                  <c:v>0.19500000000000001</c:v>
                </c:pt>
                <c:pt idx="222">
                  <c:v>0.19500000000000001</c:v>
                </c:pt>
                <c:pt idx="224">
                  <c:v>0.19500000000000001</c:v>
                </c:pt>
                <c:pt idx="226">
                  <c:v>0.19400000000000001</c:v>
                </c:pt>
                <c:pt idx="228">
                  <c:v>0.19400000000000001</c:v>
                </c:pt>
                <c:pt idx="230">
                  <c:v>0.19400000000000001</c:v>
                </c:pt>
                <c:pt idx="232">
                  <c:v>0.19500000000000001</c:v>
                </c:pt>
                <c:pt idx="234">
                  <c:v>0.19400000000000001</c:v>
                </c:pt>
                <c:pt idx="236">
                  <c:v>0.19600000000000001</c:v>
                </c:pt>
                <c:pt idx="238">
                  <c:v>0.19500000000000001</c:v>
                </c:pt>
                <c:pt idx="240">
                  <c:v>0.19600000000000001</c:v>
                </c:pt>
                <c:pt idx="242">
                  <c:v>0.19400000000000001</c:v>
                </c:pt>
                <c:pt idx="244">
                  <c:v>0.19400000000000001</c:v>
                </c:pt>
                <c:pt idx="246">
                  <c:v>0.19700000000000001</c:v>
                </c:pt>
                <c:pt idx="248">
                  <c:v>0.19700000000000001</c:v>
                </c:pt>
                <c:pt idx="250">
                  <c:v>0.19700000000000001</c:v>
                </c:pt>
                <c:pt idx="252">
                  <c:v>0.19600000000000001</c:v>
                </c:pt>
                <c:pt idx="254">
                  <c:v>0.2</c:v>
                </c:pt>
                <c:pt idx="256">
                  <c:v>0.20100000000000001</c:v>
                </c:pt>
                <c:pt idx="258">
                  <c:v>0.20100000000000001</c:v>
                </c:pt>
                <c:pt idx="260">
                  <c:v>0.20100000000000001</c:v>
                </c:pt>
                <c:pt idx="262">
                  <c:v>0.19900000000000001</c:v>
                </c:pt>
                <c:pt idx="264">
                  <c:v>0.2</c:v>
                </c:pt>
                <c:pt idx="266">
                  <c:v>0.20200000000000001</c:v>
                </c:pt>
                <c:pt idx="268">
                  <c:v>0.2</c:v>
                </c:pt>
                <c:pt idx="270">
                  <c:v>0.20100000000000001</c:v>
                </c:pt>
                <c:pt idx="272">
                  <c:v>0.19900000000000001</c:v>
                </c:pt>
                <c:pt idx="274">
                  <c:v>0.19800000000000001</c:v>
                </c:pt>
                <c:pt idx="276">
                  <c:v>0.19600000000000001</c:v>
                </c:pt>
                <c:pt idx="278">
                  <c:v>0.19500000000000001</c:v>
                </c:pt>
                <c:pt idx="280">
                  <c:v>0.192</c:v>
                </c:pt>
                <c:pt idx="282">
                  <c:v>0.193</c:v>
                </c:pt>
                <c:pt idx="284">
                  <c:v>0.19400000000000001</c:v>
                </c:pt>
                <c:pt idx="286">
                  <c:v>0.19500000000000001</c:v>
                </c:pt>
                <c:pt idx="288">
                  <c:v>0.19500000000000001</c:v>
                </c:pt>
                <c:pt idx="290">
                  <c:v>0.19500000000000001</c:v>
                </c:pt>
                <c:pt idx="292">
                  <c:v>0.19600000000000001</c:v>
                </c:pt>
                <c:pt idx="294">
                  <c:v>0.19400000000000001</c:v>
                </c:pt>
                <c:pt idx="296">
                  <c:v>0.19600000000000001</c:v>
                </c:pt>
                <c:pt idx="298">
                  <c:v>0.19600000000000001</c:v>
                </c:pt>
                <c:pt idx="300">
                  <c:v>0.193</c:v>
                </c:pt>
                <c:pt idx="302">
                  <c:v>0.193</c:v>
                </c:pt>
                <c:pt idx="304">
                  <c:v>0.19</c:v>
                </c:pt>
                <c:pt idx="306">
                  <c:v>0.189</c:v>
                </c:pt>
                <c:pt idx="308">
                  <c:v>0.192</c:v>
                </c:pt>
                <c:pt idx="310">
                  <c:v>0.192</c:v>
                </c:pt>
                <c:pt idx="312">
                  <c:v>0.192</c:v>
                </c:pt>
                <c:pt idx="314">
                  <c:v>0.192</c:v>
                </c:pt>
                <c:pt idx="316">
                  <c:v>0.19400000000000001</c:v>
                </c:pt>
                <c:pt idx="318">
                  <c:v>0.19600000000000001</c:v>
                </c:pt>
                <c:pt idx="320">
                  <c:v>0.19500000000000001</c:v>
                </c:pt>
                <c:pt idx="322">
                  <c:v>0.193</c:v>
                </c:pt>
                <c:pt idx="324">
                  <c:v>0.193</c:v>
                </c:pt>
                <c:pt idx="326">
                  <c:v>0.192</c:v>
                </c:pt>
                <c:pt idx="328">
                  <c:v>0.19600000000000001</c:v>
                </c:pt>
                <c:pt idx="330">
                  <c:v>0.193</c:v>
                </c:pt>
                <c:pt idx="332">
                  <c:v>0.192</c:v>
                </c:pt>
                <c:pt idx="334">
                  <c:v>0.19500000000000001</c:v>
                </c:pt>
                <c:pt idx="336">
                  <c:v>0.19500000000000001</c:v>
                </c:pt>
                <c:pt idx="338">
                  <c:v>0.19600000000000001</c:v>
                </c:pt>
                <c:pt idx="340">
                  <c:v>0.19500000000000001</c:v>
                </c:pt>
                <c:pt idx="342">
                  <c:v>0.19400000000000001</c:v>
                </c:pt>
                <c:pt idx="344">
                  <c:v>0.19400000000000001</c:v>
                </c:pt>
                <c:pt idx="346">
                  <c:v>0.193</c:v>
                </c:pt>
                <c:pt idx="348">
                  <c:v>0.19500000000000001</c:v>
                </c:pt>
                <c:pt idx="350">
                  <c:v>0.19900000000000001</c:v>
                </c:pt>
                <c:pt idx="352">
                  <c:v>0.19900000000000001</c:v>
                </c:pt>
                <c:pt idx="354">
                  <c:v>0.19800000000000001</c:v>
                </c:pt>
                <c:pt idx="356">
                  <c:v>0.19600000000000001</c:v>
                </c:pt>
                <c:pt idx="358">
                  <c:v>0.19600000000000001</c:v>
                </c:pt>
                <c:pt idx="360">
                  <c:v>0.19600000000000001</c:v>
                </c:pt>
                <c:pt idx="362">
                  <c:v>0.193</c:v>
                </c:pt>
                <c:pt idx="364">
                  <c:v>0.19400000000000001</c:v>
                </c:pt>
                <c:pt idx="366">
                  <c:v>0.19400000000000001</c:v>
                </c:pt>
                <c:pt idx="368">
                  <c:v>0.19400000000000001</c:v>
                </c:pt>
                <c:pt idx="370">
                  <c:v>0.191</c:v>
                </c:pt>
                <c:pt idx="372">
                  <c:v>0.192</c:v>
                </c:pt>
                <c:pt idx="374">
                  <c:v>0.192</c:v>
                </c:pt>
                <c:pt idx="376">
                  <c:v>0.191</c:v>
                </c:pt>
                <c:pt idx="378">
                  <c:v>0.192</c:v>
                </c:pt>
                <c:pt idx="380">
                  <c:v>0.191</c:v>
                </c:pt>
                <c:pt idx="382">
                  <c:v>0.19</c:v>
                </c:pt>
                <c:pt idx="384">
                  <c:v>0.191</c:v>
                </c:pt>
                <c:pt idx="386">
                  <c:v>0.192</c:v>
                </c:pt>
                <c:pt idx="388">
                  <c:v>0.192</c:v>
                </c:pt>
                <c:pt idx="390">
                  <c:v>0.193</c:v>
                </c:pt>
                <c:pt idx="392">
                  <c:v>0.193</c:v>
                </c:pt>
                <c:pt idx="394">
                  <c:v>0.19400000000000001</c:v>
                </c:pt>
                <c:pt idx="396">
                  <c:v>0.19400000000000001</c:v>
                </c:pt>
                <c:pt idx="398">
                  <c:v>0.191</c:v>
                </c:pt>
                <c:pt idx="400">
                  <c:v>0.193</c:v>
                </c:pt>
                <c:pt idx="402">
                  <c:v>0.193</c:v>
                </c:pt>
                <c:pt idx="404">
                  <c:v>0.19400000000000001</c:v>
                </c:pt>
                <c:pt idx="406">
                  <c:v>0.193</c:v>
                </c:pt>
                <c:pt idx="408">
                  <c:v>0.19</c:v>
                </c:pt>
                <c:pt idx="410">
                  <c:v>0.19</c:v>
                </c:pt>
                <c:pt idx="412">
                  <c:v>0.192</c:v>
                </c:pt>
                <c:pt idx="414">
                  <c:v>0.19400000000000001</c:v>
                </c:pt>
                <c:pt idx="416">
                  <c:v>0.19500000000000001</c:v>
                </c:pt>
                <c:pt idx="418">
                  <c:v>0.19500000000000001</c:v>
                </c:pt>
                <c:pt idx="420">
                  <c:v>0.19400000000000001</c:v>
                </c:pt>
                <c:pt idx="422">
                  <c:v>0.192</c:v>
                </c:pt>
                <c:pt idx="424">
                  <c:v>0.19500000000000001</c:v>
                </c:pt>
                <c:pt idx="426">
                  <c:v>0.19400000000000001</c:v>
                </c:pt>
                <c:pt idx="428">
                  <c:v>0.193</c:v>
                </c:pt>
                <c:pt idx="430">
                  <c:v>0.19400000000000001</c:v>
                </c:pt>
                <c:pt idx="432">
                  <c:v>0.19600000000000001</c:v>
                </c:pt>
                <c:pt idx="434">
                  <c:v>0.19500000000000001</c:v>
                </c:pt>
                <c:pt idx="436">
                  <c:v>0.19500000000000001</c:v>
                </c:pt>
                <c:pt idx="438">
                  <c:v>0.192</c:v>
                </c:pt>
                <c:pt idx="440">
                  <c:v>0.191</c:v>
                </c:pt>
                <c:pt idx="442">
                  <c:v>0.19400000000000001</c:v>
                </c:pt>
                <c:pt idx="444">
                  <c:v>0.19500000000000001</c:v>
                </c:pt>
                <c:pt idx="446">
                  <c:v>0.193</c:v>
                </c:pt>
                <c:pt idx="448">
                  <c:v>0.19</c:v>
                </c:pt>
                <c:pt idx="450">
                  <c:v>0.19</c:v>
                </c:pt>
                <c:pt idx="452">
                  <c:v>0.193</c:v>
                </c:pt>
                <c:pt idx="454">
                  <c:v>0.192</c:v>
                </c:pt>
                <c:pt idx="456">
                  <c:v>0.191</c:v>
                </c:pt>
                <c:pt idx="458">
                  <c:v>0.19</c:v>
                </c:pt>
                <c:pt idx="460">
                  <c:v>0.193</c:v>
                </c:pt>
                <c:pt idx="462">
                  <c:v>0.19800000000000001</c:v>
                </c:pt>
                <c:pt idx="464">
                  <c:v>0.191</c:v>
                </c:pt>
                <c:pt idx="466">
                  <c:v>0.191</c:v>
                </c:pt>
                <c:pt idx="468">
                  <c:v>0.189</c:v>
                </c:pt>
                <c:pt idx="470">
                  <c:v>0.192</c:v>
                </c:pt>
                <c:pt idx="472">
                  <c:v>0.192</c:v>
                </c:pt>
                <c:pt idx="474">
                  <c:v>0.19400000000000001</c:v>
                </c:pt>
                <c:pt idx="476">
                  <c:v>0.19600000000000001</c:v>
                </c:pt>
                <c:pt idx="478">
                  <c:v>0.19500000000000001</c:v>
                </c:pt>
                <c:pt idx="480">
                  <c:v>0.192</c:v>
                </c:pt>
                <c:pt idx="482">
                  <c:v>0.19400000000000001</c:v>
                </c:pt>
                <c:pt idx="484">
                  <c:v>0.192</c:v>
                </c:pt>
                <c:pt idx="486">
                  <c:v>0.191</c:v>
                </c:pt>
                <c:pt idx="488">
                  <c:v>0.188</c:v>
                </c:pt>
                <c:pt idx="490">
                  <c:v>0.191</c:v>
                </c:pt>
                <c:pt idx="492">
                  <c:v>0.191</c:v>
                </c:pt>
                <c:pt idx="494">
                  <c:v>0.192</c:v>
                </c:pt>
                <c:pt idx="496">
                  <c:v>0.191</c:v>
                </c:pt>
                <c:pt idx="498">
                  <c:v>0.193</c:v>
                </c:pt>
                <c:pt idx="500">
                  <c:v>0.193</c:v>
                </c:pt>
                <c:pt idx="502">
                  <c:v>0.19400000000000001</c:v>
                </c:pt>
                <c:pt idx="504">
                  <c:v>0.19600000000000001</c:v>
                </c:pt>
                <c:pt idx="506">
                  <c:v>0.193</c:v>
                </c:pt>
                <c:pt idx="508">
                  <c:v>0.191</c:v>
                </c:pt>
                <c:pt idx="510">
                  <c:v>0.188</c:v>
                </c:pt>
                <c:pt idx="512">
                  <c:v>0.189</c:v>
                </c:pt>
                <c:pt idx="514">
                  <c:v>0.188</c:v>
                </c:pt>
                <c:pt idx="516">
                  <c:v>0.19</c:v>
                </c:pt>
                <c:pt idx="518">
                  <c:v>0.188</c:v>
                </c:pt>
                <c:pt idx="520">
                  <c:v>0.189</c:v>
                </c:pt>
                <c:pt idx="522">
                  <c:v>0.19</c:v>
                </c:pt>
                <c:pt idx="524">
                  <c:v>0.192</c:v>
                </c:pt>
                <c:pt idx="526">
                  <c:v>0.192</c:v>
                </c:pt>
                <c:pt idx="528">
                  <c:v>0.19400000000000001</c:v>
                </c:pt>
                <c:pt idx="530">
                  <c:v>0.19500000000000001</c:v>
                </c:pt>
                <c:pt idx="532">
                  <c:v>0.193</c:v>
                </c:pt>
                <c:pt idx="534">
                  <c:v>0.19500000000000001</c:v>
                </c:pt>
                <c:pt idx="536">
                  <c:v>0.19500000000000001</c:v>
                </c:pt>
                <c:pt idx="538">
                  <c:v>0.19500000000000001</c:v>
                </c:pt>
                <c:pt idx="540">
                  <c:v>0.19500000000000001</c:v>
                </c:pt>
                <c:pt idx="542">
                  <c:v>0.192</c:v>
                </c:pt>
                <c:pt idx="544">
                  <c:v>0.193</c:v>
                </c:pt>
                <c:pt idx="546">
                  <c:v>0.192</c:v>
                </c:pt>
                <c:pt idx="548">
                  <c:v>0.193</c:v>
                </c:pt>
                <c:pt idx="550">
                  <c:v>0.19400000000000001</c:v>
                </c:pt>
                <c:pt idx="552">
                  <c:v>0.193</c:v>
                </c:pt>
                <c:pt idx="554">
                  <c:v>0.19700000000000001</c:v>
                </c:pt>
                <c:pt idx="556">
                  <c:v>0.19700000000000001</c:v>
                </c:pt>
                <c:pt idx="558">
                  <c:v>0.19600000000000001</c:v>
                </c:pt>
                <c:pt idx="560">
                  <c:v>0.19700000000000001</c:v>
                </c:pt>
                <c:pt idx="562">
                  <c:v>0.19800000000000001</c:v>
                </c:pt>
                <c:pt idx="564">
                  <c:v>0.2</c:v>
                </c:pt>
                <c:pt idx="566">
                  <c:v>0.20100000000000001</c:v>
                </c:pt>
                <c:pt idx="568">
                  <c:v>0.2</c:v>
                </c:pt>
                <c:pt idx="570">
                  <c:v>0.2</c:v>
                </c:pt>
                <c:pt idx="572">
                  <c:v>0.20100000000000001</c:v>
                </c:pt>
                <c:pt idx="574">
                  <c:v>0.20100000000000001</c:v>
                </c:pt>
                <c:pt idx="576">
                  <c:v>0.20200000000000001</c:v>
                </c:pt>
                <c:pt idx="578">
                  <c:v>0.20300000000000001</c:v>
                </c:pt>
                <c:pt idx="580">
                  <c:v>0.20300000000000001</c:v>
                </c:pt>
                <c:pt idx="582">
                  <c:v>0.20200000000000001</c:v>
                </c:pt>
                <c:pt idx="584">
                  <c:v>0.20300000000000001</c:v>
                </c:pt>
                <c:pt idx="586">
                  <c:v>0.2</c:v>
                </c:pt>
                <c:pt idx="588">
                  <c:v>0.20200000000000001</c:v>
                </c:pt>
                <c:pt idx="590">
                  <c:v>0.20100000000000001</c:v>
                </c:pt>
                <c:pt idx="592">
                  <c:v>0.20100000000000001</c:v>
                </c:pt>
                <c:pt idx="594">
                  <c:v>0.20200000000000001</c:v>
                </c:pt>
                <c:pt idx="596">
                  <c:v>0.20399999999999999</c:v>
                </c:pt>
                <c:pt idx="598">
                  <c:v>0.20399999999999999</c:v>
                </c:pt>
                <c:pt idx="600">
                  <c:v>0.20599999999999999</c:v>
                </c:pt>
                <c:pt idx="602">
                  <c:v>0.20799999999999999</c:v>
                </c:pt>
                <c:pt idx="604">
                  <c:v>0.20799999999999999</c:v>
                </c:pt>
                <c:pt idx="606">
                  <c:v>0.20899999999999999</c:v>
                </c:pt>
                <c:pt idx="608">
                  <c:v>0.20899999999999999</c:v>
                </c:pt>
                <c:pt idx="610">
                  <c:v>0.214</c:v>
                </c:pt>
                <c:pt idx="612">
                  <c:v>0.21299999999999999</c:v>
                </c:pt>
                <c:pt idx="614">
                  <c:v>0.214</c:v>
                </c:pt>
                <c:pt idx="616">
                  <c:v>0.218</c:v>
                </c:pt>
                <c:pt idx="618">
                  <c:v>0.216</c:v>
                </c:pt>
                <c:pt idx="620">
                  <c:v>0.21299999999999999</c:v>
                </c:pt>
                <c:pt idx="622">
                  <c:v>0.214</c:v>
                </c:pt>
                <c:pt idx="624">
                  <c:v>0.215</c:v>
                </c:pt>
                <c:pt idx="626">
                  <c:v>0.21299999999999999</c:v>
                </c:pt>
                <c:pt idx="628">
                  <c:v>0.21099999999999999</c:v>
                </c:pt>
                <c:pt idx="630">
                  <c:v>0.21299999999999999</c:v>
                </c:pt>
                <c:pt idx="632">
                  <c:v>0.21299999999999999</c:v>
                </c:pt>
                <c:pt idx="634">
                  <c:v>0.215</c:v>
                </c:pt>
                <c:pt idx="636">
                  <c:v>0.216</c:v>
                </c:pt>
                <c:pt idx="638">
                  <c:v>0.216</c:v>
                </c:pt>
                <c:pt idx="640">
                  <c:v>0.216</c:v>
                </c:pt>
                <c:pt idx="642">
                  <c:v>0.214</c:v>
                </c:pt>
                <c:pt idx="644">
                  <c:v>0.217</c:v>
                </c:pt>
                <c:pt idx="646">
                  <c:v>0.218</c:v>
                </c:pt>
                <c:pt idx="648">
                  <c:v>0.218</c:v>
                </c:pt>
                <c:pt idx="650">
                  <c:v>0.217</c:v>
                </c:pt>
                <c:pt idx="652">
                  <c:v>0.217</c:v>
                </c:pt>
                <c:pt idx="654">
                  <c:v>0.22</c:v>
                </c:pt>
                <c:pt idx="656">
                  <c:v>0.222</c:v>
                </c:pt>
                <c:pt idx="658">
                  <c:v>0.218</c:v>
                </c:pt>
                <c:pt idx="660">
                  <c:v>0.218</c:v>
                </c:pt>
                <c:pt idx="662">
                  <c:v>0.219</c:v>
                </c:pt>
                <c:pt idx="664">
                  <c:v>0.221</c:v>
                </c:pt>
                <c:pt idx="666">
                  <c:v>0.22</c:v>
                </c:pt>
                <c:pt idx="668">
                  <c:v>0.224</c:v>
                </c:pt>
                <c:pt idx="670">
                  <c:v>0.223</c:v>
                </c:pt>
                <c:pt idx="672">
                  <c:v>0.222</c:v>
                </c:pt>
                <c:pt idx="674">
                  <c:v>0.222</c:v>
                </c:pt>
                <c:pt idx="676">
                  <c:v>0.219</c:v>
                </c:pt>
                <c:pt idx="678">
                  <c:v>0.22</c:v>
                </c:pt>
                <c:pt idx="680">
                  <c:v>0.22</c:v>
                </c:pt>
                <c:pt idx="682">
                  <c:v>0.223</c:v>
                </c:pt>
                <c:pt idx="684">
                  <c:v>0.223</c:v>
                </c:pt>
                <c:pt idx="686">
                  <c:v>0.223</c:v>
                </c:pt>
                <c:pt idx="688">
                  <c:v>0.222</c:v>
                </c:pt>
                <c:pt idx="690">
                  <c:v>0.222</c:v>
                </c:pt>
                <c:pt idx="692">
                  <c:v>0.222</c:v>
                </c:pt>
                <c:pt idx="694">
                  <c:v>0.223</c:v>
                </c:pt>
                <c:pt idx="696">
                  <c:v>0.22500000000000001</c:v>
                </c:pt>
                <c:pt idx="698">
                  <c:v>0.22500000000000001</c:v>
                </c:pt>
                <c:pt idx="700">
                  <c:v>0.22500000000000001</c:v>
                </c:pt>
                <c:pt idx="702">
                  <c:v>0.22500000000000001</c:v>
                </c:pt>
                <c:pt idx="704">
                  <c:v>0.22700000000000001</c:v>
                </c:pt>
                <c:pt idx="706">
                  <c:v>0.22900000000000001</c:v>
                </c:pt>
                <c:pt idx="708">
                  <c:v>0.23200000000000001</c:v>
                </c:pt>
                <c:pt idx="710">
                  <c:v>0.23300000000000001</c:v>
                </c:pt>
                <c:pt idx="712">
                  <c:v>0.23300000000000001</c:v>
                </c:pt>
                <c:pt idx="714">
                  <c:v>0.23300000000000001</c:v>
                </c:pt>
                <c:pt idx="716">
                  <c:v>0.23300000000000001</c:v>
                </c:pt>
                <c:pt idx="718">
                  <c:v>0.23200000000000001</c:v>
                </c:pt>
                <c:pt idx="720">
                  <c:v>0.23300000000000001</c:v>
                </c:pt>
                <c:pt idx="722">
                  <c:v>0.23300000000000001</c:v>
                </c:pt>
                <c:pt idx="724">
                  <c:v>0.23499999999999999</c:v>
                </c:pt>
                <c:pt idx="726">
                  <c:v>0.23300000000000001</c:v>
                </c:pt>
                <c:pt idx="728">
                  <c:v>0.23200000000000001</c:v>
                </c:pt>
                <c:pt idx="730">
                  <c:v>0.23300000000000001</c:v>
                </c:pt>
                <c:pt idx="732">
                  <c:v>0.23400000000000001</c:v>
                </c:pt>
                <c:pt idx="734">
                  <c:v>0.23599999999999999</c:v>
                </c:pt>
                <c:pt idx="736">
                  <c:v>0.23499999999999999</c:v>
                </c:pt>
                <c:pt idx="738">
                  <c:v>0.23599999999999999</c:v>
                </c:pt>
                <c:pt idx="740">
                  <c:v>0.23799999999999999</c:v>
                </c:pt>
                <c:pt idx="742">
                  <c:v>0.23499999999999999</c:v>
                </c:pt>
                <c:pt idx="744">
                  <c:v>0.23499999999999999</c:v>
                </c:pt>
                <c:pt idx="746">
                  <c:v>0.23599999999999999</c:v>
                </c:pt>
                <c:pt idx="748">
                  <c:v>0.23599999999999999</c:v>
                </c:pt>
                <c:pt idx="750">
                  <c:v>0.23899999999999999</c:v>
                </c:pt>
                <c:pt idx="752">
                  <c:v>0.23799999999999999</c:v>
                </c:pt>
                <c:pt idx="754">
                  <c:v>0.24</c:v>
                </c:pt>
                <c:pt idx="756">
                  <c:v>0.23899999999999999</c:v>
                </c:pt>
                <c:pt idx="758">
                  <c:v>0.23899999999999999</c:v>
                </c:pt>
                <c:pt idx="760">
                  <c:v>0.24</c:v>
                </c:pt>
                <c:pt idx="762">
                  <c:v>0.23899999999999999</c:v>
                </c:pt>
                <c:pt idx="764">
                  <c:v>0.23899999999999999</c:v>
                </c:pt>
                <c:pt idx="766">
                  <c:v>0.23699999999999999</c:v>
                </c:pt>
                <c:pt idx="768">
                  <c:v>0.23899999999999999</c:v>
                </c:pt>
                <c:pt idx="770">
                  <c:v>0.23899999999999999</c:v>
                </c:pt>
                <c:pt idx="772">
                  <c:v>0.24</c:v>
                </c:pt>
                <c:pt idx="774">
                  <c:v>0.24399999999999999</c:v>
                </c:pt>
                <c:pt idx="776">
                  <c:v>0.24399999999999999</c:v>
                </c:pt>
                <c:pt idx="778">
                  <c:v>0.24199999999999999</c:v>
                </c:pt>
                <c:pt idx="780">
                  <c:v>0.24299999999999999</c:v>
                </c:pt>
                <c:pt idx="782">
                  <c:v>0.24299999999999999</c:v>
                </c:pt>
                <c:pt idx="784">
                  <c:v>0.24299999999999999</c:v>
                </c:pt>
                <c:pt idx="786">
                  <c:v>0.24299999999999999</c:v>
                </c:pt>
                <c:pt idx="788">
                  <c:v>0.24299999999999999</c:v>
                </c:pt>
                <c:pt idx="790">
                  <c:v>0.245</c:v>
                </c:pt>
                <c:pt idx="792">
                  <c:v>0.245</c:v>
                </c:pt>
                <c:pt idx="794">
                  <c:v>0.247</c:v>
                </c:pt>
                <c:pt idx="796">
                  <c:v>0.248</c:v>
                </c:pt>
                <c:pt idx="798">
                  <c:v>0.248</c:v>
                </c:pt>
                <c:pt idx="800">
                  <c:v>0.249</c:v>
                </c:pt>
                <c:pt idx="802">
                  <c:v>0.249</c:v>
                </c:pt>
                <c:pt idx="804">
                  <c:v>0.248</c:v>
                </c:pt>
                <c:pt idx="806">
                  <c:v>0.248</c:v>
                </c:pt>
                <c:pt idx="808">
                  <c:v>0.248</c:v>
                </c:pt>
                <c:pt idx="810">
                  <c:v>0.249</c:v>
                </c:pt>
                <c:pt idx="812">
                  <c:v>0.249</c:v>
                </c:pt>
                <c:pt idx="814">
                  <c:v>0.251</c:v>
                </c:pt>
                <c:pt idx="816">
                  <c:v>0.248</c:v>
                </c:pt>
                <c:pt idx="818">
                  <c:v>0.249</c:v>
                </c:pt>
                <c:pt idx="820">
                  <c:v>0.249</c:v>
                </c:pt>
                <c:pt idx="822">
                  <c:v>0.252</c:v>
                </c:pt>
                <c:pt idx="824">
                  <c:v>0.25</c:v>
                </c:pt>
                <c:pt idx="826">
                  <c:v>0.249</c:v>
                </c:pt>
                <c:pt idx="828">
                  <c:v>0.25</c:v>
                </c:pt>
                <c:pt idx="830">
                  <c:v>0.248</c:v>
                </c:pt>
                <c:pt idx="832">
                  <c:v>0.25</c:v>
                </c:pt>
                <c:pt idx="834">
                  <c:v>0.248</c:v>
                </c:pt>
                <c:pt idx="836">
                  <c:v>0.25</c:v>
                </c:pt>
                <c:pt idx="838">
                  <c:v>0.251</c:v>
                </c:pt>
                <c:pt idx="840">
                  <c:v>0.25</c:v>
                </c:pt>
                <c:pt idx="842">
                  <c:v>0.249</c:v>
                </c:pt>
                <c:pt idx="844">
                  <c:v>0.248</c:v>
                </c:pt>
                <c:pt idx="846">
                  <c:v>0.248</c:v>
                </c:pt>
                <c:pt idx="848">
                  <c:v>0.248</c:v>
                </c:pt>
                <c:pt idx="850">
                  <c:v>0.248</c:v>
                </c:pt>
                <c:pt idx="852">
                  <c:v>0.249</c:v>
                </c:pt>
                <c:pt idx="854">
                  <c:v>0.25</c:v>
                </c:pt>
                <c:pt idx="856">
                  <c:v>0.25</c:v>
                </c:pt>
                <c:pt idx="858">
                  <c:v>0.252</c:v>
                </c:pt>
                <c:pt idx="860">
                  <c:v>0.251</c:v>
                </c:pt>
                <c:pt idx="862">
                  <c:v>0.25</c:v>
                </c:pt>
                <c:pt idx="864">
                  <c:v>0.251</c:v>
                </c:pt>
                <c:pt idx="866">
                  <c:v>0.251</c:v>
                </c:pt>
                <c:pt idx="868">
                  <c:v>0.251</c:v>
                </c:pt>
                <c:pt idx="870">
                  <c:v>0.25</c:v>
                </c:pt>
                <c:pt idx="872">
                  <c:v>0.254</c:v>
                </c:pt>
                <c:pt idx="874">
                  <c:v>0.254</c:v>
                </c:pt>
                <c:pt idx="876">
                  <c:v>0.253</c:v>
                </c:pt>
                <c:pt idx="878">
                  <c:v>0.251</c:v>
                </c:pt>
                <c:pt idx="880">
                  <c:v>0.252</c:v>
                </c:pt>
                <c:pt idx="882">
                  <c:v>0.253</c:v>
                </c:pt>
                <c:pt idx="884">
                  <c:v>0.253</c:v>
                </c:pt>
                <c:pt idx="886">
                  <c:v>0.254</c:v>
                </c:pt>
                <c:pt idx="888">
                  <c:v>0.254</c:v>
                </c:pt>
                <c:pt idx="890">
                  <c:v>0.25600000000000001</c:v>
                </c:pt>
                <c:pt idx="892">
                  <c:v>0.25700000000000001</c:v>
                </c:pt>
                <c:pt idx="894">
                  <c:v>0.25700000000000001</c:v>
                </c:pt>
                <c:pt idx="896">
                  <c:v>0.25600000000000001</c:v>
                </c:pt>
                <c:pt idx="898">
                  <c:v>0.25800000000000001</c:v>
                </c:pt>
                <c:pt idx="900">
                  <c:v>0.25700000000000001</c:v>
                </c:pt>
                <c:pt idx="902">
                  <c:v>0.25900000000000001</c:v>
                </c:pt>
                <c:pt idx="904">
                  <c:v>0.25900000000000001</c:v>
                </c:pt>
                <c:pt idx="906">
                  <c:v>0.26</c:v>
                </c:pt>
                <c:pt idx="908">
                  <c:v>0.25900000000000001</c:v>
                </c:pt>
                <c:pt idx="910">
                  <c:v>0.26100000000000001</c:v>
                </c:pt>
                <c:pt idx="912">
                  <c:v>0.26200000000000001</c:v>
                </c:pt>
                <c:pt idx="914">
                  <c:v>0.26400000000000001</c:v>
                </c:pt>
                <c:pt idx="916">
                  <c:v>0.26400000000000001</c:v>
                </c:pt>
                <c:pt idx="918">
                  <c:v>0.26500000000000001</c:v>
                </c:pt>
                <c:pt idx="920">
                  <c:v>0.26500000000000001</c:v>
                </c:pt>
                <c:pt idx="922">
                  <c:v>0.26400000000000001</c:v>
                </c:pt>
                <c:pt idx="924">
                  <c:v>0.26400000000000001</c:v>
                </c:pt>
                <c:pt idx="926">
                  <c:v>0.26400000000000001</c:v>
                </c:pt>
                <c:pt idx="928">
                  <c:v>0.26600000000000001</c:v>
                </c:pt>
                <c:pt idx="930">
                  <c:v>0.26600000000000001</c:v>
                </c:pt>
                <c:pt idx="932">
                  <c:v>0.26600000000000001</c:v>
                </c:pt>
                <c:pt idx="934">
                  <c:v>0.26800000000000002</c:v>
                </c:pt>
                <c:pt idx="936">
                  <c:v>0.26800000000000002</c:v>
                </c:pt>
                <c:pt idx="938">
                  <c:v>0.26800000000000002</c:v>
                </c:pt>
                <c:pt idx="940">
                  <c:v>0.26900000000000002</c:v>
                </c:pt>
                <c:pt idx="942">
                  <c:v>0.26700000000000002</c:v>
                </c:pt>
                <c:pt idx="944">
                  <c:v>0.26900000000000002</c:v>
                </c:pt>
                <c:pt idx="946">
                  <c:v>0.27100000000000002</c:v>
                </c:pt>
                <c:pt idx="948">
                  <c:v>0.27400000000000002</c:v>
                </c:pt>
                <c:pt idx="950">
                  <c:v>0.27300000000000002</c:v>
                </c:pt>
                <c:pt idx="952">
                  <c:v>0.27400000000000002</c:v>
                </c:pt>
                <c:pt idx="954">
                  <c:v>0.27400000000000002</c:v>
                </c:pt>
                <c:pt idx="956">
                  <c:v>0.27400000000000002</c:v>
                </c:pt>
                <c:pt idx="958">
                  <c:v>0.27500000000000002</c:v>
                </c:pt>
                <c:pt idx="960">
                  <c:v>0.27400000000000002</c:v>
                </c:pt>
                <c:pt idx="962">
                  <c:v>0.27300000000000002</c:v>
                </c:pt>
                <c:pt idx="964">
                  <c:v>0.27500000000000002</c:v>
                </c:pt>
                <c:pt idx="966">
                  <c:v>0.27600000000000002</c:v>
                </c:pt>
                <c:pt idx="968">
                  <c:v>0.27600000000000002</c:v>
                </c:pt>
                <c:pt idx="970">
                  <c:v>0.27800000000000002</c:v>
                </c:pt>
                <c:pt idx="972">
                  <c:v>0.27700000000000002</c:v>
                </c:pt>
                <c:pt idx="974">
                  <c:v>0.27700000000000002</c:v>
                </c:pt>
                <c:pt idx="976">
                  <c:v>0.27800000000000002</c:v>
                </c:pt>
                <c:pt idx="978">
                  <c:v>0.28000000000000003</c:v>
                </c:pt>
                <c:pt idx="980">
                  <c:v>0.27800000000000002</c:v>
                </c:pt>
                <c:pt idx="982">
                  <c:v>0.27900000000000003</c:v>
                </c:pt>
                <c:pt idx="984">
                  <c:v>0.27600000000000002</c:v>
                </c:pt>
                <c:pt idx="986">
                  <c:v>0.27600000000000002</c:v>
                </c:pt>
                <c:pt idx="988">
                  <c:v>0.27700000000000002</c:v>
                </c:pt>
                <c:pt idx="990">
                  <c:v>0.28000000000000003</c:v>
                </c:pt>
                <c:pt idx="992">
                  <c:v>0.28100000000000003</c:v>
                </c:pt>
                <c:pt idx="994">
                  <c:v>0.28000000000000003</c:v>
                </c:pt>
                <c:pt idx="996">
                  <c:v>0.28100000000000003</c:v>
                </c:pt>
                <c:pt idx="998">
                  <c:v>0.28399999999999997</c:v>
                </c:pt>
                <c:pt idx="1000">
                  <c:v>0.28399999999999997</c:v>
                </c:pt>
                <c:pt idx="1002">
                  <c:v>0.28499999999999998</c:v>
                </c:pt>
                <c:pt idx="1004">
                  <c:v>0.28599999999999998</c:v>
                </c:pt>
                <c:pt idx="1006">
                  <c:v>0.28699999999999998</c:v>
                </c:pt>
                <c:pt idx="1008">
                  <c:v>0.28899999999999998</c:v>
                </c:pt>
                <c:pt idx="1010">
                  <c:v>0.28999999999999998</c:v>
                </c:pt>
                <c:pt idx="1012">
                  <c:v>0.28999999999999998</c:v>
                </c:pt>
                <c:pt idx="1014">
                  <c:v>0.29199999999999998</c:v>
                </c:pt>
                <c:pt idx="1016">
                  <c:v>0.29099999999999998</c:v>
                </c:pt>
                <c:pt idx="1018">
                  <c:v>0.28999999999999998</c:v>
                </c:pt>
                <c:pt idx="1020">
                  <c:v>0.29199999999999998</c:v>
                </c:pt>
                <c:pt idx="1022">
                  <c:v>0.29399999999999998</c:v>
                </c:pt>
                <c:pt idx="1024">
                  <c:v>0.29299999999999998</c:v>
                </c:pt>
                <c:pt idx="1026">
                  <c:v>0.29199999999999998</c:v>
                </c:pt>
                <c:pt idx="1028">
                  <c:v>0.29299999999999998</c:v>
                </c:pt>
                <c:pt idx="1030">
                  <c:v>0.29599999999999999</c:v>
                </c:pt>
                <c:pt idx="1032">
                  <c:v>0.29699999999999999</c:v>
                </c:pt>
                <c:pt idx="1034">
                  <c:v>0.29499999999999998</c:v>
                </c:pt>
                <c:pt idx="1036">
                  <c:v>0.29699999999999999</c:v>
                </c:pt>
                <c:pt idx="1038">
                  <c:v>0.29599999999999999</c:v>
                </c:pt>
                <c:pt idx="1040">
                  <c:v>0.29699999999999999</c:v>
                </c:pt>
                <c:pt idx="1042">
                  <c:v>0.29699999999999999</c:v>
                </c:pt>
                <c:pt idx="1044">
                  <c:v>0.29699999999999999</c:v>
                </c:pt>
                <c:pt idx="1046">
                  <c:v>0.29899999999999999</c:v>
                </c:pt>
                <c:pt idx="1048">
                  <c:v>0.29699999999999999</c:v>
                </c:pt>
                <c:pt idx="1050">
                  <c:v>0.29899999999999999</c:v>
                </c:pt>
                <c:pt idx="1052">
                  <c:v>0.29799999999999999</c:v>
                </c:pt>
                <c:pt idx="1054">
                  <c:v>0.29799999999999999</c:v>
                </c:pt>
                <c:pt idx="1056">
                  <c:v>0.29899999999999999</c:v>
                </c:pt>
                <c:pt idx="1058">
                  <c:v>0.30299999999999999</c:v>
                </c:pt>
                <c:pt idx="1060">
                  <c:v>0.3</c:v>
                </c:pt>
                <c:pt idx="1062">
                  <c:v>0.3</c:v>
                </c:pt>
                <c:pt idx="1064">
                  <c:v>0.30199999999999999</c:v>
                </c:pt>
                <c:pt idx="1066">
                  <c:v>0.30299999999999999</c:v>
                </c:pt>
                <c:pt idx="1068">
                  <c:v>0.30199999999999999</c:v>
                </c:pt>
                <c:pt idx="1070">
                  <c:v>0.30299999999999999</c:v>
                </c:pt>
                <c:pt idx="1072">
                  <c:v>0.30499999999999999</c:v>
                </c:pt>
                <c:pt idx="1074">
                  <c:v>0.30399999999999999</c:v>
                </c:pt>
                <c:pt idx="1076">
                  <c:v>0.30499999999999999</c:v>
                </c:pt>
                <c:pt idx="1078">
                  <c:v>0.30499999999999999</c:v>
                </c:pt>
                <c:pt idx="1080">
                  <c:v>0.30399999999999999</c:v>
                </c:pt>
                <c:pt idx="1082">
                  <c:v>0.30399999999999999</c:v>
                </c:pt>
                <c:pt idx="1084">
                  <c:v>0.30399999999999999</c:v>
                </c:pt>
                <c:pt idx="1086">
                  <c:v>0.30499999999999999</c:v>
                </c:pt>
                <c:pt idx="1088">
                  <c:v>0.30499999999999999</c:v>
                </c:pt>
                <c:pt idx="1090">
                  <c:v>0.30599999999999999</c:v>
                </c:pt>
                <c:pt idx="1092">
                  <c:v>0.309</c:v>
                </c:pt>
                <c:pt idx="1094">
                  <c:v>0.308</c:v>
                </c:pt>
                <c:pt idx="1096">
                  <c:v>0.30499999999999999</c:v>
                </c:pt>
                <c:pt idx="1098">
                  <c:v>0.308</c:v>
                </c:pt>
                <c:pt idx="1100">
                  <c:v>0.309</c:v>
                </c:pt>
                <c:pt idx="1102">
                  <c:v>0.31</c:v>
                </c:pt>
                <c:pt idx="1104">
                  <c:v>0.31</c:v>
                </c:pt>
                <c:pt idx="1106">
                  <c:v>0.31</c:v>
                </c:pt>
                <c:pt idx="1108">
                  <c:v>0.31</c:v>
                </c:pt>
                <c:pt idx="1110">
                  <c:v>0.31</c:v>
                </c:pt>
                <c:pt idx="1112">
                  <c:v>0.311</c:v>
                </c:pt>
                <c:pt idx="1114">
                  <c:v>0.313</c:v>
                </c:pt>
                <c:pt idx="1116">
                  <c:v>0.313</c:v>
                </c:pt>
                <c:pt idx="1118">
                  <c:v>0.314</c:v>
                </c:pt>
                <c:pt idx="1120">
                  <c:v>0.311</c:v>
                </c:pt>
                <c:pt idx="1122">
                  <c:v>0.312</c:v>
                </c:pt>
                <c:pt idx="1124">
                  <c:v>0.314</c:v>
                </c:pt>
                <c:pt idx="1126">
                  <c:v>0.316</c:v>
                </c:pt>
                <c:pt idx="1128">
                  <c:v>0.317</c:v>
                </c:pt>
                <c:pt idx="1130">
                  <c:v>0.317</c:v>
                </c:pt>
                <c:pt idx="1132">
                  <c:v>0.318</c:v>
                </c:pt>
                <c:pt idx="1134">
                  <c:v>0.32100000000000001</c:v>
                </c:pt>
                <c:pt idx="1136">
                  <c:v>0.32300000000000001</c:v>
                </c:pt>
                <c:pt idx="1138">
                  <c:v>0.32200000000000001</c:v>
                </c:pt>
                <c:pt idx="1140">
                  <c:v>0.32200000000000001</c:v>
                </c:pt>
                <c:pt idx="1142">
                  <c:v>0.32400000000000001</c:v>
                </c:pt>
                <c:pt idx="1144">
                  <c:v>0.32400000000000001</c:v>
                </c:pt>
                <c:pt idx="1146">
                  <c:v>0.32300000000000001</c:v>
                </c:pt>
                <c:pt idx="1148">
                  <c:v>0.32500000000000001</c:v>
                </c:pt>
                <c:pt idx="1150">
                  <c:v>0.32900000000000001</c:v>
                </c:pt>
                <c:pt idx="1152">
                  <c:v>0.32700000000000001</c:v>
                </c:pt>
                <c:pt idx="1154">
                  <c:v>0.32900000000000001</c:v>
                </c:pt>
                <c:pt idx="1156">
                  <c:v>0.32800000000000001</c:v>
                </c:pt>
                <c:pt idx="1158">
                  <c:v>0.32700000000000001</c:v>
                </c:pt>
                <c:pt idx="1160">
                  <c:v>0.32800000000000001</c:v>
                </c:pt>
                <c:pt idx="1162">
                  <c:v>0.32800000000000001</c:v>
                </c:pt>
                <c:pt idx="1164">
                  <c:v>0.32800000000000001</c:v>
                </c:pt>
                <c:pt idx="1166">
                  <c:v>0.33</c:v>
                </c:pt>
                <c:pt idx="1168">
                  <c:v>0.33200000000000002</c:v>
                </c:pt>
                <c:pt idx="1170">
                  <c:v>0.33</c:v>
                </c:pt>
                <c:pt idx="1172">
                  <c:v>0.33100000000000002</c:v>
                </c:pt>
                <c:pt idx="1174">
                  <c:v>0.32800000000000001</c:v>
                </c:pt>
                <c:pt idx="1176">
                  <c:v>0.32900000000000001</c:v>
                </c:pt>
                <c:pt idx="1178">
                  <c:v>0.32900000000000001</c:v>
                </c:pt>
                <c:pt idx="1180">
                  <c:v>0.32900000000000001</c:v>
                </c:pt>
                <c:pt idx="1182">
                  <c:v>0.33300000000000002</c:v>
                </c:pt>
                <c:pt idx="1184">
                  <c:v>0.32900000000000001</c:v>
                </c:pt>
                <c:pt idx="1186">
                  <c:v>0.33200000000000002</c:v>
                </c:pt>
                <c:pt idx="1188">
                  <c:v>0.33100000000000002</c:v>
                </c:pt>
                <c:pt idx="1190">
                  <c:v>0.33300000000000002</c:v>
                </c:pt>
                <c:pt idx="1192">
                  <c:v>0.33200000000000002</c:v>
                </c:pt>
                <c:pt idx="1194">
                  <c:v>0.33400000000000002</c:v>
                </c:pt>
                <c:pt idx="1196">
                  <c:v>0.33100000000000002</c:v>
                </c:pt>
                <c:pt idx="1198">
                  <c:v>0.33300000000000002</c:v>
                </c:pt>
                <c:pt idx="1200">
                  <c:v>0.33600000000000002</c:v>
                </c:pt>
                <c:pt idx="1202">
                  <c:v>0.33500000000000002</c:v>
                </c:pt>
                <c:pt idx="1204">
                  <c:v>0.33600000000000002</c:v>
                </c:pt>
                <c:pt idx="1206">
                  <c:v>0.33900000000000002</c:v>
                </c:pt>
                <c:pt idx="1208">
                  <c:v>0.34</c:v>
                </c:pt>
                <c:pt idx="1210">
                  <c:v>0.34</c:v>
                </c:pt>
                <c:pt idx="1212">
                  <c:v>0.34100000000000003</c:v>
                </c:pt>
                <c:pt idx="1214">
                  <c:v>0.33800000000000002</c:v>
                </c:pt>
                <c:pt idx="1216">
                  <c:v>0.33700000000000002</c:v>
                </c:pt>
                <c:pt idx="1218">
                  <c:v>0.33900000000000002</c:v>
                </c:pt>
                <c:pt idx="1220">
                  <c:v>0.33900000000000002</c:v>
                </c:pt>
                <c:pt idx="1222">
                  <c:v>0.34200000000000003</c:v>
                </c:pt>
                <c:pt idx="1224">
                  <c:v>0.34200000000000003</c:v>
                </c:pt>
                <c:pt idx="1226">
                  <c:v>0.34300000000000003</c:v>
                </c:pt>
                <c:pt idx="1228">
                  <c:v>0.34599999999999997</c:v>
                </c:pt>
                <c:pt idx="1230">
                  <c:v>0.34200000000000003</c:v>
                </c:pt>
                <c:pt idx="1232">
                  <c:v>0.34300000000000003</c:v>
                </c:pt>
                <c:pt idx="1234">
                  <c:v>0.34499999999999997</c:v>
                </c:pt>
                <c:pt idx="1236">
                  <c:v>0.34300000000000003</c:v>
                </c:pt>
                <c:pt idx="1238">
                  <c:v>0.34499999999999997</c:v>
                </c:pt>
                <c:pt idx="1240">
                  <c:v>0.34499999999999997</c:v>
                </c:pt>
                <c:pt idx="1242">
                  <c:v>0.34599999999999997</c:v>
                </c:pt>
                <c:pt idx="1244">
                  <c:v>0.34899999999999998</c:v>
                </c:pt>
                <c:pt idx="1246">
                  <c:v>0.34899999999999998</c:v>
                </c:pt>
                <c:pt idx="1248">
                  <c:v>0.34899999999999998</c:v>
                </c:pt>
                <c:pt idx="1250">
                  <c:v>0.34899999999999998</c:v>
                </c:pt>
                <c:pt idx="1252">
                  <c:v>0.35</c:v>
                </c:pt>
                <c:pt idx="1254">
                  <c:v>0.34899999999999998</c:v>
                </c:pt>
                <c:pt idx="1256">
                  <c:v>0.34799999999999998</c:v>
                </c:pt>
                <c:pt idx="1258">
                  <c:v>0.35</c:v>
                </c:pt>
                <c:pt idx="1260">
                  <c:v>0.35</c:v>
                </c:pt>
                <c:pt idx="1262">
                  <c:v>0.35299999999999998</c:v>
                </c:pt>
                <c:pt idx="1264">
                  <c:v>0.35199999999999998</c:v>
                </c:pt>
                <c:pt idx="1266">
                  <c:v>0.35299999999999998</c:v>
                </c:pt>
                <c:pt idx="1268">
                  <c:v>0.35199999999999998</c:v>
                </c:pt>
                <c:pt idx="1270">
                  <c:v>0.35199999999999998</c:v>
                </c:pt>
                <c:pt idx="1272">
                  <c:v>0.35499999999999998</c:v>
                </c:pt>
                <c:pt idx="1274">
                  <c:v>0.35299999999999998</c:v>
                </c:pt>
                <c:pt idx="1276">
                  <c:v>0.35499999999999998</c:v>
                </c:pt>
                <c:pt idx="1278">
                  <c:v>0.35899999999999999</c:v>
                </c:pt>
                <c:pt idx="1280">
                  <c:v>0.35899999999999999</c:v>
                </c:pt>
                <c:pt idx="1282">
                  <c:v>0.36099999999999999</c:v>
                </c:pt>
                <c:pt idx="1284">
                  <c:v>0.36399999999999999</c:v>
                </c:pt>
                <c:pt idx="1286">
                  <c:v>0.36399999999999999</c:v>
                </c:pt>
                <c:pt idx="1288">
                  <c:v>0.36799999999999999</c:v>
                </c:pt>
                <c:pt idx="1290">
                  <c:v>0.371</c:v>
                </c:pt>
                <c:pt idx="1292">
                  <c:v>0.374</c:v>
                </c:pt>
                <c:pt idx="1294">
                  <c:v>0.38</c:v>
                </c:pt>
                <c:pt idx="1296">
                  <c:v>0.38200000000000001</c:v>
                </c:pt>
                <c:pt idx="1298">
                  <c:v>0.38500000000000001</c:v>
                </c:pt>
                <c:pt idx="1300">
                  <c:v>0.39</c:v>
                </c:pt>
                <c:pt idx="1302">
                  <c:v>0.39300000000000002</c:v>
                </c:pt>
                <c:pt idx="1304">
                  <c:v>0.39400000000000002</c:v>
                </c:pt>
                <c:pt idx="1306">
                  <c:v>0.39500000000000002</c:v>
                </c:pt>
                <c:pt idx="1308">
                  <c:v>0.39400000000000002</c:v>
                </c:pt>
                <c:pt idx="1310">
                  <c:v>0.39400000000000002</c:v>
                </c:pt>
                <c:pt idx="1312">
                  <c:v>0.39400000000000002</c:v>
                </c:pt>
                <c:pt idx="1314">
                  <c:v>0.39500000000000002</c:v>
                </c:pt>
                <c:pt idx="1316">
                  <c:v>0.39400000000000002</c:v>
                </c:pt>
                <c:pt idx="1318">
                  <c:v>0.39600000000000002</c:v>
                </c:pt>
                <c:pt idx="1320">
                  <c:v>0.39800000000000002</c:v>
                </c:pt>
                <c:pt idx="1322">
                  <c:v>0.39900000000000002</c:v>
                </c:pt>
                <c:pt idx="1324">
                  <c:v>0.40300000000000002</c:v>
                </c:pt>
                <c:pt idx="1326">
                  <c:v>0.40699999999999997</c:v>
                </c:pt>
                <c:pt idx="1328">
                  <c:v>0.41299999999999998</c:v>
                </c:pt>
                <c:pt idx="1330">
                  <c:v>0.41799999999999998</c:v>
                </c:pt>
                <c:pt idx="1332">
                  <c:v>0.42299999999999999</c:v>
                </c:pt>
                <c:pt idx="1334">
                  <c:v>0.42699999999999999</c:v>
                </c:pt>
                <c:pt idx="1336">
                  <c:v>0.42699999999999999</c:v>
                </c:pt>
                <c:pt idx="1338">
                  <c:v>0.43</c:v>
                </c:pt>
                <c:pt idx="1340">
                  <c:v>0.432</c:v>
                </c:pt>
                <c:pt idx="1342">
                  <c:v>0.434</c:v>
                </c:pt>
                <c:pt idx="1344">
                  <c:v>0.433</c:v>
                </c:pt>
                <c:pt idx="1346">
                  <c:v>0.433</c:v>
                </c:pt>
                <c:pt idx="1348">
                  <c:v>0.43</c:v>
                </c:pt>
                <c:pt idx="1350">
                  <c:v>0.42499999999999999</c:v>
                </c:pt>
                <c:pt idx="1352">
                  <c:v>0.42099999999999999</c:v>
                </c:pt>
                <c:pt idx="1354">
                  <c:v>0.41799999999999998</c:v>
                </c:pt>
                <c:pt idx="1356">
                  <c:v>0.41599999999999998</c:v>
                </c:pt>
                <c:pt idx="1358">
                  <c:v>0.41099999999999998</c:v>
                </c:pt>
                <c:pt idx="1360">
                  <c:v>0.40699999999999997</c:v>
                </c:pt>
                <c:pt idx="1362">
                  <c:v>0.40400000000000003</c:v>
                </c:pt>
                <c:pt idx="1364">
                  <c:v>0.40200000000000002</c:v>
                </c:pt>
                <c:pt idx="1366">
                  <c:v>0.4</c:v>
                </c:pt>
                <c:pt idx="1368">
                  <c:v>0.39800000000000002</c:v>
                </c:pt>
                <c:pt idx="1370">
                  <c:v>0.39300000000000002</c:v>
                </c:pt>
                <c:pt idx="1372">
                  <c:v>0.39500000000000002</c:v>
                </c:pt>
                <c:pt idx="1374">
                  <c:v>0.39800000000000002</c:v>
                </c:pt>
                <c:pt idx="1376">
                  <c:v>0.39500000000000002</c:v>
                </c:pt>
                <c:pt idx="1378">
                  <c:v>0.39300000000000002</c:v>
                </c:pt>
                <c:pt idx="1380">
                  <c:v>0.39400000000000002</c:v>
                </c:pt>
                <c:pt idx="1382">
                  <c:v>0.39100000000000001</c:v>
                </c:pt>
                <c:pt idx="1384">
                  <c:v>0.38900000000000001</c:v>
                </c:pt>
                <c:pt idx="1386">
                  <c:v>0.38800000000000001</c:v>
                </c:pt>
                <c:pt idx="1388">
                  <c:v>0.38800000000000001</c:v>
                </c:pt>
                <c:pt idx="1390">
                  <c:v>0.38800000000000001</c:v>
                </c:pt>
                <c:pt idx="1392">
                  <c:v>0.38800000000000001</c:v>
                </c:pt>
                <c:pt idx="1394">
                  <c:v>0.38400000000000001</c:v>
                </c:pt>
                <c:pt idx="1396">
                  <c:v>0.38500000000000001</c:v>
                </c:pt>
                <c:pt idx="1398">
                  <c:v>0.38300000000000001</c:v>
                </c:pt>
                <c:pt idx="1400">
                  <c:v>0.38300000000000001</c:v>
                </c:pt>
                <c:pt idx="1402">
                  <c:v>0.38400000000000001</c:v>
                </c:pt>
                <c:pt idx="1404">
                  <c:v>0.38300000000000001</c:v>
                </c:pt>
                <c:pt idx="1406">
                  <c:v>0.38200000000000001</c:v>
                </c:pt>
                <c:pt idx="1408">
                  <c:v>0.38300000000000001</c:v>
                </c:pt>
                <c:pt idx="1410">
                  <c:v>0.38300000000000001</c:v>
                </c:pt>
                <c:pt idx="1412">
                  <c:v>0.38400000000000001</c:v>
                </c:pt>
                <c:pt idx="1414">
                  <c:v>0.38300000000000001</c:v>
                </c:pt>
                <c:pt idx="1416">
                  <c:v>0.38200000000000001</c:v>
                </c:pt>
                <c:pt idx="1418">
                  <c:v>0.38100000000000001</c:v>
                </c:pt>
                <c:pt idx="1420">
                  <c:v>0.377</c:v>
                </c:pt>
                <c:pt idx="1422">
                  <c:v>0.374</c:v>
                </c:pt>
                <c:pt idx="1424">
                  <c:v>0.374</c:v>
                </c:pt>
                <c:pt idx="1426">
                  <c:v>0.376</c:v>
                </c:pt>
                <c:pt idx="1428">
                  <c:v>0.376</c:v>
                </c:pt>
                <c:pt idx="1430">
                  <c:v>0.376</c:v>
                </c:pt>
                <c:pt idx="1432">
                  <c:v>0.376</c:v>
                </c:pt>
                <c:pt idx="1434">
                  <c:v>0.372</c:v>
                </c:pt>
                <c:pt idx="1436">
                  <c:v>0.372</c:v>
                </c:pt>
                <c:pt idx="1438">
                  <c:v>0.372</c:v>
                </c:pt>
                <c:pt idx="1440">
                  <c:v>0.36899999999999999</c:v>
                </c:pt>
                <c:pt idx="1442">
                  <c:v>0.37</c:v>
                </c:pt>
                <c:pt idx="1444">
                  <c:v>0.371</c:v>
                </c:pt>
                <c:pt idx="1446">
                  <c:v>0.373</c:v>
                </c:pt>
                <c:pt idx="1448">
                  <c:v>0.373</c:v>
                </c:pt>
                <c:pt idx="1450">
                  <c:v>0.373</c:v>
                </c:pt>
                <c:pt idx="1452">
                  <c:v>0.376</c:v>
                </c:pt>
                <c:pt idx="1454">
                  <c:v>0.373</c:v>
                </c:pt>
                <c:pt idx="1456">
                  <c:v>0.374</c:v>
                </c:pt>
                <c:pt idx="1458">
                  <c:v>0.373</c:v>
                </c:pt>
                <c:pt idx="1460">
                  <c:v>0.374</c:v>
                </c:pt>
                <c:pt idx="1462">
                  <c:v>0.372</c:v>
                </c:pt>
                <c:pt idx="1464">
                  <c:v>0.374</c:v>
                </c:pt>
                <c:pt idx="1466">
                  <c:v>0.374</c:v>
                </c:pt>
                <c:pt idx="1468">
                  <c:v>0.375</c:v>
                </c:pt>
                <c:pt idx="1470">
                  <c:v>0.375</c:v>
                </c:pt>
                <c:pt idx="1472">
                  <c:v>0.376</c:v>
                </c:pt>
                <c:pt idx="1474">
                  <c:v>0.377</c:v>
                </c:pt>
                <c:pt idx="1476">
                  <c:v>0.378</c:v>
                </c:pt>
                <c:pt idx="1478">
                  <c:v>0.376</c:v>
                </c:pt>
                <c:pt idx="1480">
                  <c:v>0.378</c:v>
                </c:pt>
                <c:pt idx="1482">
                  <c:v>0.378</c:v>
                </c:pt>
                <c:pt idx="1484">
                  <c:v>0.378</c:v>
                </c:pt>
                <c:pt idx="1486">
                  <c:v>0.38100000000000001</c:v>
                </c:pt>
                <c:pt idx="1488">
                  <c:v>0.38200000000000001</c:v>
                </c:pt>
                <c:pt idx="1490">
                  <c:v>0.38100000000000001</c:v>
                </c:pt>
                <c:pt idx="1492">
                  <c:v>0.38</c:v>
                </c:pt>
                <c:pt idx="1494">
                  <c:v>0.38200000000000001</c:v>
                </c:pt>
                <c:pt idx="1496">
                  <c:v>0.38300000000000001</c:v>
                </c:pt>
                <c:pt idx="1498">
                  <c:v>0.38400000000000001</c:v>
                </c:pt>
                <c:pt idx="1500">
                  <c:v>0.38500000000000001</c:v>
                </c:pt>
                <c:pt idx="1502">
                  <c:v>0.38600000000000001</c:v>
                </c:pt>
                <c:pt idx="1504">
                  <c:v>0.38700000000000001</c:v>
                </c:pt>
                <c:pt idx="1506">
                  <c:v>0.38800000000000001</c:v>
                </c:pt>
                <c:pt idx="1508">
                  <c:v>0.38600000000000001</c:v>
                </c:pt>
                <c:pt idx="1510">
                  <c:v>0.38400000000000001</c:v>
                </c:pt>
                <c:pt idx="1512">
                  <c:v>0.38500000000000001</c:v>
                </c:pt>
                <c:pt idx="1514">
                  <c:v>0.38300000000000001</c:v>
                </c:pt>
                <c:pt idx="1516">
                  <c:v>0.38300000000000001</c:v>
                </c:pt>
                <c:pt idx="1518">
                  <c:v>0.38500000000000001</c:v>
                </c:pt>
                <c:pt idx="1520">
                  <c:v>0.38700000000000001</c:v>
                </c:pt>
                <c:pt idx="1522">
                  <c:v>0.38700000000000001</c:v>
                </c:pt>
                <c:pt idx="1524">
                  <c:v>0.38600000000000001</c:v>
                </c:pt>
                <c:pt idx="1526">
                  <c:v>0.38700000000000001</c:v>
                </c:pt>
                <c:pt idx="1528">
                  <c:v>0.38600000000000001</c:v>
                </c:pt>
                <c:pt idx="1530">
                  <c:v>0.38500000000000001</c:v>
                </c:pt>
                <c:pt idx="1532">
                  <c:v>0.38300000000000001</c:v>
                </c:pt>
                <c:pt idx="1534">
                  <c:v>0.38100000000000001</c:v>
                </c:pt>
                <c:pt idx="1536">
                  <c:v>0.38</c:v>
                </c:pt>
                <c:pt idx="1538">
                  <c:v>0.379</c:v>
                </c:pt>
                <c:pt idx="1540">
                  <c:v>0.378</c:v>
                </c:pt>
                <c:pt idx="1542">
                  <c:v>0.379</c:v>
                </c:pt>
                <c:pt idx="1544">
                  <c:v>0.377</c:v>
                </c:pt>
                <c:pt idx="1546">
                  <c:v>0.379</c:v>
                </c:pt>
                <c:pt idx="1548">
                  <c:v>0.378</c:v>
                </c:pt>
                <c:pt idx="1550">
                  <c:v>0.378</c:v>
                </c:pt>
                <c:pt idx="1552">
                  <c:v>0.38</c:v>
                </c:pt>
                <c:pt idx="1554">
                  <c:v>0.38</c:v>
                </c:pt>
                <c:pt idx="1556">
                  <c:v>0.38400000000000001</c:v>
                </c:pt>
                <c:pt idx="1558">
                  <c:v>0.38400000000000001</c:v>
                </c:pt>
                <c:pt idx="1560">
                  <c:v>0.38400000000000001</c:v>
                </c:pt>
                <c:pt idx="1562">
                  <c:v>0.38200000000000001</c:v>
                </c:pt>
                <c:pt idx="1564">
                  <c:v>0.38400000000000001</c:v>
                </c:pt>
                <c:pt idx="1566">
                  <c:v>0.38400000000000001</c:v>
                </c:pt>
                <c:pt idx="1568">
                  <c:v>0.38200000000000001</c:v>
                </c:pt>
                <c:pt idx="1570">
                  <c:v>0.38600000000000001</c:v>
                </c:pt>
                <c:pt idx="1572">
                  <c:v>0.38700000000000001</c:v>
                </c:pt>
                <c:pt idx="1574">
                  <c:v>0.38500000000000001</c:v>
                </c:pt>
                <c:pt idx="1576">
                  <c:v>0.38400000000000001</c:v>
                </c:pt>
                <c:pt idx="1578">
                  <c:v>0.38600000000000001</c:v>
                </c:pt>
                <c:pt idx="1580">
                  <c:v>0.38500000000000001</c:v>
                </c:pt>
                <c:pt idx="1582">
                  <c:v>0.38700000000000001</c:v>
                </c:pt>
                <c:pt idx="1584">
                  <c:v>0.38800000000000001</c:v>
                </c:pt>
                <c:pt idx="1586">
                  <c:v>0.38600000000000001</c:v>
                </c:pt>
                <c:pt idx="1588">
                  <c:v>0.38900000000000001</c:v>
                </c:pt>
                <c:pt idx="1590">
                  <c:v>0.39100000000000001</c:v>
                </c:pt>
                <c:pt idx="1592">
                  <c:v>0.39100000000000001</c:v>
                </c:pt>
                <c:pt idx="1594">
                  <c:v>0.39</c:v>
                </c:pt>
                <c:pt idx="1596">
                  <c:v>0.39200000000000002</c:v>
                </c:pt>
                <c:pt idx="1598">
                  <c:v>0.39</c:v>
                </c:pt>
                <c:pt idx="1600">
                  <c:v>0.38900000000000001</c:v>
                </c:pt>
                <c:pt idx="1602">
                  <c:v>0.39100000000000001</c:v>
                </c:pt>
                <c:pt idx="1604">
                  <c:v>0.38900000000000001</c:v>
                </c:pt>
                <c:pt idx="1606">
                  <c:v>0.39</c:v>
                </c:pt>
                <c:pt idx="1608">
                  <c:v>0.39200000000000002</c:v>
                </c:pt>
                <c:pt idx="1610">
                  <c:v>0.39300000000000002</c:v>
                </c:pt>
                <c:pt idx="1612">
                  <c:v>0.39</c:v>
                </c:pt>
                <c:pt idx="1614">
                  <c:v>0.39200000000000002</c:v>
                </c:pt>
                <c:pt idx="1616">
                  <c:v>0.39300000000000002</c:v>
                </c:pt>
                <c:pt idx="1618">
                  <c:v>0.39400000000000002</c:v>
                </c:pt>
                <c:pt idx="1620">
                  <c:v>0.39600000000000002</c:v>
                </c:pt>
                <c:pt idx="1622">
                  <c:v>0.4</c:v>
                </c:pt>
                <c:pt idx="1624">
                  <c:v>0.4</c:v>
                </c:pt>
                <c:pt idx="1626">
                  <c:v>0.4</c:v>
                </c:pt>
                <c:pt idx="1628">
                  <c:v>0.4</c:v>
                </c:pt>
                <c:pt idx="1630">
                  <c:v>0.40300000000000002</c:v>
                </c:pt>
                <c:pt idx="1632">
                  <c:v>0.40500000000000003</c:v>
                </c:pt>
                <c:pt idx="1634">
                  <c:v>0.40699999999999997</c:v>
                </c:pt>
                <c:pt idx="1636">
                  <c:v>0.40500000000000003</c:v>
                </c:pt>
                <c:pt idx="1638">
                  <c:v>0.40600000000000003</c:v>
                </c:pt>
                <c:pt idx="1640">
                  <c:v>0.40699999999999997</c:v>
                </c:pt>
                <c:pt idx="1642">
                  <c:v>0.40799999999999997</c:v>
                </c:pt>
                <c:pt idx="1644">
                  <c:v>0.41</c:v>
                </c:pt>
                <c:pt idx="1646">
                  <c:v>0.41</c:v>
                </c:pt>
                <c:pt idx="1648">
                  <c:v>0.41099999999999998</c:v>
                </c:pt>
                <c:pt idx="1650">
                  <c:v>0.41099999999999998</c:v>
                </c:pt>
                <c:pt idx="1652">
                  <c:v>0.40899999999999997</c:v>
                </c:pt>
                <c:pt idx="1654">
                  <c:v>0.41199999999999998</c:v>
                </c:pt>
                <c:pt idx="1656">
                  <c:v>0.41299999999999998</c:v>
                </c:pt>
                <c:pt idx="1658">
                  <c:v>0.41199999999999998</c:v>
                </c:pt>
                <c:pt idx="1660">
                  <c:v>0.41099999999999998</c:v>
                </c:pt>
                <c:pt idx="1662">
                  <c:v>0.41499999999999998</c:v>
                </c:pt>
                <c:pt idx="1664">
                  <c:v>0.41499999999999998</c:v>
                </c:pt>
                <c:pt idx="1666">
                  <c:v>0.41399999999999998</c:v>
                </c:pt>
                <c:pt idx="1668">
                  <c:v>0.41499999999999998</c:v>
                </c:pt>
                <c:pt idx="1670">
                  <c:v>0.41599999999999998</c:v>
                </c:pt>
                <c:pt idx="1672">
                  <c:v>0.41399999999999998</c:v>
                </c:pt>
                <c:pt idx="1674">
                  <c:v>0.41199999999999998</c:v>
                </c:pt>
                <c:pt idx="1676">
                  <c:v>0.41399999999999998</c:v>
                </c:pt>
                <c:pt idx="1678">
                  <c:v>0.41399999999999998</c:v>
                </c:pt>
                <c:pt idx="1680">
                  <c:v>0.41499999999999998</c:v>
                </c:pt>
                <c:pt idx="1682">
                  <c:v>0.41499999999999998</c:v>
                </c:pt>
                <c:pt idx="1684">
                  <c:v>0.41499999999999998</c:v>
                </c:pt>
                <c:pt idx="1686">
                  <c:v>0.41599999999999998</c:v>
                </c:pt>
                <c:pt idx="1688">
                  <c:v>0.41699999999999998</c:v>
                </c:pt>
                <c:pt idx="1690">
                  <c:v>0.41799999999999998</c:v>
                </c:pt>
                <c:pt idx="1692">
                  <c:v>0.41899999999999998</c:v>
                </c:pt>
                <c:pt idx="1694">
                  <c:v>0.41499999999999998</c:v>
                </c:pt>
                <c:pt idx="1696">
                  <c:v>0.41399999999999998</c:v>
                </c:pt>
                <c:pt idx="1698">
                  <c:v>0.41299999999999998</c:v>
                </c:pt>
                <c:pt idx="1700">
                  <c:v>0.41599999999999998</c:v>
                </c:pt>
                <c:pt idx="1702">
                  <c:v>0.41599999999999998</c:v>
                </c:pt>
                <c:pt idx="1704">
                  <c:v>0.41799999999999998</c:v>
                </c:pt>
                <c:pt idx="1706">
                  <c:v>0.41599999999999998</c:v>
                </c:pt>
                <c:pt idx="1708">
                  <c:v>0.42</c:v>
                </c:pt>
                <c:pt idx="1710">
                  <c:v>0.41899999999999998</c:v>
                </c:pt>
                <c:pt idx="1712">
                  <c:v>0.41899999999999998</c:v>
                </c:pt>
                <c:pt idx="1714">
                  <c:v>0.42099999999999999</c:v>
                </c:pt>
                <c:pt idx="1716">
                  <c:v>0.42199999999999999</c:v>
                </c:pt>
                <c:pt idx="1718">
                  <c:v>0.42499999999999999</c:v>
                </c:pt>
                <c:pt idx="1720">
                  <c:v>0.42899999999999999</c:v>
                </c:pt>
                <c:pt idx="1722">
                  <c:v>0.42899999999999999</c:v>
                </c:pt>
                <c:pt idx="1724">
                  <c:v>0.434</c:v>
                </c:pt>
                <c:pt idx="1726">
                  <c:v>0.436</c:v>
                </c:pt>
                <c:pt idx="1728">
                  <c:v>0.441</c:v>
                </c:pt>
                <c:pt idx="1730">
                  <c:v>0.44500000000000001</c:v>
                </c:pt>
                <c:pt idx="1732">
                  <c:v>0.44800000000000001</c:v>
                </c:pt>
                <c:pt idx="1734">
                  <c:v>0.45200000000000001</c:v>
                </c:pt>
                <c:pt idx="1736">
                  <c:v>0.45800000000000002</c:v>
                </c:pt>
                <c:pt idx="1738">
                  <c:v>0.46500000000000002</c:v>
                </c:pt>
                <c:pt idx="1740">
                  <c:v>0.47199999999999998</c:v>
                </c:pt>
                <c:pt idx="1742">
                  <c:v>0.47799999999999998</c:v>
                </c:pt>
                <c:pt idx="1744">
                  <c:v>0.48399999999999999</c:v>
                </c:pt>
                <c:pt idx="1746">
                  <c:v>0.48799999999999999</c:v>
                </c:pt>
                <c:pt idx="1748">
                  <c:v>0.497</c:v>
                </c:pt>
                <c:pt idx="1750">
                  <c:v>0.505</c:v>
                </c:pt>
                <c:pt idx="1752">
                  <c:v>0.51200000000000001</c:v>
                </c:pt>
                <c:pt idx="1754">
                  <c:v>0.51600000000000001</c:v>
                </c:pt>
                <c:pt idx="1756">
                  <c:v>0.52100000000000002</c:v>
                </c:pt>
                <c:pt idx="1758">
                  <c:v>0.52700000000000002</c:v>
                </c:pt>
                <c:pt idx="1760">
                  <c:v>0.53200000000000003</c:v>
                </c:pt>
                <c:pt idx="1762">
                  <c:v>0.53600000000000003</c:v>
                </c:pt>
                <c:pt idx="1764">
                  <c:v>0.53800000000000003</c:v>
                </c:pt>
                <c:pt idx="1766">
                  <c:v>0.53800000000000003</c:v>
                </c:pt>
                <c:pt idx="1768">
                  <c:v>0.53900000000000003</c:v>
                </c:pt>
                <c:pt idx="1770">
                  <c:v>0.54</c:v>
                </c:pt>
                <c:pt idx="1772">
                  <c:v>0.54</c:v>
                </c:pt>
                <c:pt idx="1774">
                  <c:v>0.53800000000000003</c:v>
                </c:pt>
                <c:pt idx="1776">
                  <c:v>0.53800000000000003</c:v>
                </c:pt>
                <c:pt idx="1778">
                  <c:v>0.53400000000000003</c:v>
                </c:pt>
                <c:pt idx="1780">
                  <c:v>0.53400000000000003</c:v>
                </c:pt>
                <c:pt idx="1782">
                  <c:v>0.53</c:v>
                </c:pt>
                <c:pt idx="1784">
                  <c:v>0.52400000000000002</c:v>
                </c:pt>
                <c:pt idx="1786">
                  <c:v>0.52</c:v>
                </c:pt>
                <c:pt idx="1788">
                  <c:v>0.51500000000000001</c:v>
                </c:pt>
                <c:pt idx="1790">
                  <c:v>0.51</c:v>
                </c:pt>
                <c:pt idx="1792">
                  <c:v>0.505</c:v>
                </c:pt>
                <c:pt idx="1794">
                  <c:v>0.503</c:v>
                </c:pt>
                <c:pt idx="1796">
                  <c:v>0.499</c:v>
                </c:pt>
                <c:pt idx="1798">
                  <c:v>0.496</c:v>
                </c:pt>
                <c:pt idx="1800">
                  <c:v>0.49199999999999999</c:v>
                </c:pt>
                <c:pt idx="1802">
                  <c:v>0.48899999999999999</c:v>
                </c:pt>
                <c:pt idx="1804">
                  <c:v>0.48299999999999998</c:v>
                </c:pt>
                <c:pt idx="1806">
                  <c:v>0.48</c:v>
                </c:pt>
                <c:pt idx="1808">
                  <c:v>0.47599999999999998</c:v>
                </c:pt>
                <c:pt idx="1810">
                  <c:v>0.47399999999999998</c:v>
                </c:pt>
                <c:pt idx="1812">
                  <c:v>0.47099999999999997</c:v>
                </c:pt>
                <c:pt idx="1814">
                  <c:v>0.46500000000000002</c:v>
                </c:pt>
                <c:pt idx="1816">
                  <c:v>0.46400000000000002</c:v>
                </c:pt>
                <c:pt idx="1818">
                  <c:v>0.46200000000000002</c:v>
                </c:pt>
                <c:pt idx="1820">
                  <c:v>0.46</c:v>
                </c:pt>
                <c:pt idx="1822">
                  <c:v>0.46</c:v>
                </c:pt>
                <c:pt idx="1824">
                  <c:v>0.45900000000000002</c:v>
                </c:pt>
                <c:pt idx="1826">
                  <c:v>0.45600000000000002</c:v>
                </c:pt>
                <c:pt idx="1828">
                  <c:v>0.45700000000000002</c:v>
                </c:pt>
                <c:pt idx="1830">
                  <c:v>0.45700000000000002</c:v>
                </c:pt>
                <c:pt idx="1832">
                  <c:v>0.45900000000000002</c:v>
                </c:pt>
                <c:pt idx="1834">
                  <c:v>0.46</c:v>
                </c:pt>
                <c:pt idx="1836">
                  <c:v>0.45800000000000002</c:v>
                </c:pt>
                <c:pt idx="1838">
                  <c:v>0.45800000000000002</c:v>
                </c:pt>
                <c:pt idx="1840">
                  <c:v>0.45800000000000002</c:v>
                </c:pt>
                <c:pt idx="1842">
                  <c:v>0.45900000000000002</c:v>
                </c:pt>
                <c:pt idx="1844">
                  <c:v>0.46</c:v>
                </c:pt>
                <c:pt idx="1846">
                  <c:v>0.45900000000000002</c:v>
                </c:pt>
                <c:pt idx="1848">
                  <c:v>0.45700000000000002</c:v>
                </c:pt>
                <c:pt idx="1850">
                  <c:v>0.45700000000000002</c:v>
                </c:pt>
                <c:pt idx="1852">
                  <c:v>0.45800000000000002</c:v>
                </c:pt>
                <c:pt idx="1854">
                  <c:v>0.45800000000000002</c:v>
                </c:pt>
                <c:pt idx="1856">
                  <c:v>0.45800000000000002</c:v>
                </c:pt>
                <c:pt idx="1858">
                  <c:v>0.45700000000000002</c:v>
                </c:pt>
                <c:pt idx="1860">
                  <c:v>0.45800000000000002</c:v>
                </c:pt>
                <c:pt idx="1862">
                  <c:v>0.45600000000000002</c:v>
                </c:pt>
                <c:pt idx="1864">
                  <c:v>0.45900000000000002</c:v>
                </c:pt>
                <c:pt idx="1866">
                  <c:v>0.46</c:v>
                </c:pt>
                <c:pt idx="1868">
                  <c:v>0.46100000000000002</c:v>
                </c:pt>
                <c:pt idx="1870">
                  <c:v>0.46100000000000002</c:v>
                </c:pt>
                <c:pt idx="1872">
                  <c:v>0.46200000000000002</c:v>
                </c:pt>
                <c:pt idx="1874">
                  <c:v>0.46200000000000002</c:v>
                </c:pt>
                <c:pt idx="1876">
                  <c:v>0.46600000000000003</c:v>
                </c:pt>
                <c:pt idx="1878">
                  <c:v>0.46400000000000002</c:v>
                </c:pt>
                <c:pt idx="1880">
                  <c:v>0.46500000000000002</c:v>
                </c:pt>
                <c:pt idx="1882">
                  <c:v>0.46300000000000002</c:v>
                </c:pt>
                <c:pt idx="1884">
                  <c:v>0.46400000000000002</c:v>
                </c:pt>
                <c:pt idx="1886">
                  <c:v>0.46700000000000003</c:v>
                </c:pt>
                <c:pt idx="1888">
                  <c:v>0.46700000000000003</c:v>
                </c:pt>
                <c:pt idx="1890">
                  <c:v>0.46899999999999997</c:v>
                </c:pt>
                <c:pt idx="1892">
                  <c:v>0.46700000000000003</c:v>
                </c:pt>
                <c:pt idx="1894">
                  <c:v>0.47099999999999997</c:v>
                </c:pt>
                <c:pt idx="1896">
                  <c:v>0.47399999999999998</c:v>
                </c:pt>
                <c:pt idx="1898">
                  <c:v>0.47399999999999998</c:v>
                </c:pt>
                <c:pt idx="1900">
                  <c:v>0.47499999999999998</c:v>
                </c:pt>
                <c:pt idx="1902">
                  <c:v>0.47499999999999998</c:v>
                </c:pt>
                <c:pt idx="1904">
                  <c:v>0.47499999999999998</c:v>
                </c:pt>
                <c:pt idx="1906">
                  <c:v>0.47399999999999998</c:v>
                </c:pt>
                <c:pt idx="1908">
                  <c:v>0.47699999999999998</c:v>
                </c:pt>
                <c:pt idx="1910">
                  <c:v>0.47799999999999998</c:v>
                </c:pt>
                <c:pt idx="1912">
                  <c:v>0.47399999999999998</c:v>
                </c:pt>
                <c:pt idx="1914">
                  <c:v>0.47599999999999998</c:v>
                </c:pt>
                <c:pt idx="1916">
                  <c:v>0.47899999999999998</c:v>
                </c:pt>
                <c:pt idx="1918">
                  <c:v>0.48</c:v>
                </c:pt>
                <c:pt idx="1920">
                  <c:v>0.48299999999999998</c:v>
                </c:pt>
                <c:pt idx="1922">
                  <c:v>0.48399999999999999</c:v>
                </c:pt>
                <c:pt idx="1924">
                  <c:v>0.48399999999999999</c:v>
                </c:pt>
                <c:pt idx="1926">
                  <c:v>0.48599999999999999</c:v>
                </c:pt>
                <c:pt idx="1928">
                  <c:v>0.48599999999999999</c:v>
                </c:pt>
                <c:pt idx="1930">
                  <c:v>0.48499999999999999</c:v>
                </c:pt>
                <c:pt idx="1932">
                  <c:v>0.48599999999999999</c:v>
                </c:pt>
                <c:pt idx="1934">
                  <c:v>0.48599999999999999</c:v>
                </c:pt>
                <c:pt idx="1936">
                  <c:v>0.48699999999999999</c:v>
                </c:pt>
                <c:pt idx="1938">
                  <c:v>0.48899999999999999</c:v>
                </c:pt>
                <c:pt idx="1940">
                  <c:v>0.48899999999999999</c:v>
                </c:pt>
                <c:pt idx="1942">
                  <c:v>0.49099999999999999</c:v>
                </c:pt>
                <c:pt idx="1944">
                  <c:v>0.49199999999999999</c:v>
                </c:pt>
                <c:pt idx="1946">
                  <c:v>0.48899999999999999</c:v>
                </c:pt>
                <c:pt idx="1948">
                  <c:v>0.49</c:v>
                </c:pt>
                <c:pt idx="1950">
                  <c:v>0.49</c:v>
                </c:pt>
                <c:pt idx="1952">
                  <c:v>0.49099999999999999</c:v>
                </c:pt>
                <c:pt idx="1954">
                  <c:v>0.49</c:v>
                </c:pt>
                <c:pt idx="1956">
                  <c:v>0.49199999999999999</c:v>
                </c:pt>
                <c:pt idx="1958">
                  <c:v>0.49299999999999999</c:v>
                </c:pt>
                <c:pt idx="1960">
                  <c:v>0.49099999999999999</c:v>
                </c:pt>
                <c:pt idx="1962">
                  <c:v>0.48899999999999999</c:v>
                </c:pt>
                <c:pt idx="1964">
                  <c:v>0.48899999999999999</c:v>
                </c:pt>
                <c:pt idx="1966">
                  <c:v>0.48899999999999999</c:v>
                </c:pt>
                <c:pt idx="1968">
                  <c:v>0.49099999999999999</c:v>
                </c:pt>
                <c:pt idx="1970">
                  <c:v>0.49199999999999999</c:v>
                </c:pt>
                <c:pt idx="1972">
                  <c:v>0.49199999999999999</c:v>
                </c:pt>
                <c:pt idx="1974">
                  <c:v>0.495</c:v>
                </c:pt>
                <c:pt idx="1976">
                  <c:v>0.495</c:v>
                </c:pt>
                <c:pt idx="1978">
                  <c:v>0.49299999999999999</c:v>
                </c:pt>
                <c:pt idx="1980">
                  <c:v>0.49399999999999999</c:v>
                </c:pt>
                <c:pt idx="1982">
                  <c:v>0.49299999999999999</c:v>
                </c:pt>
                <c:pt idx="1984">
                  <c:v>0.49</c:v>
                </c:pt>
                <c:pt idx="1986">
                  <c:v>0.495</c:v>
                </c:pt>
                <c:pt idx="1988">
                  <c:v>0.496</c:v>
                </c:pt>
                <c:pt idx="1990">
                  <c:v>0.49399999999999999</c:v>
                </c:pt>
                <c:pt idx="1992">
                  <c:v>0.495</c:v>
                </c:pt>
                <c:pt idx="1994">
                  <c:v>0.495</c:v>
                </c:pt>
                <c:pt idx="1996">
                  <c:v>0.495</c:v>
                </c:pt>
                <c:pt idx="1998">
                  <c:v>0.497</c:v>
                </c:pt>
                <c:pt idx="2000">
                  <c:v>0.497</c:v>
                </c:pt>
                <c:pt idx="2002">
                  <c:v>0.495</c:v>
                </c:pt>
                <c:pt idx="2004">
                  <c:v>0.496</c:v>
                </c:pt>
                <c:pt idx="2006">
                  <c:v>0.496</c:v>
                </c:pt>
                <c:pt idx="2008">
                  <c:v>0.5</c:v>
                </c:pt>
                <c:pt idx="2010">
                  <c:v>0.497</c:v>
                </c:pt>
                <c:pt idx="2012">
                  <c:v>0.497</c:v>
                </c:pt>
                <c:pt idx="2014">
                  <c:v>0.5</c:v>
                </c:pt>
                <c:pt idx="2016">
                  <c:v>0.502</c:v>
                </c:pt>
                <c:pt idx="2018">
                  <c:v>0.502</c:v>
                </c:pt>
                <c:pt idx="2020">
                  <c:v>0.503</c:v>
                </c:pt>
                <c:pt idx="2022">
                  <c:v>0.503</c:v>
                </c:pt>
                <c:pt idx="2024">
                  <c:v>0.503</c:v>
                </c:pt>
                <c:pt idx="2026">
                  <c:v>0.50600000000000001</c:v>
                </c:pt>
                <c:pt idx="2028">
                  <c:v>0.50900000000000001</c:v>
                </c:pt>
                <c:pt idx="2030">
                  <c:v>0.51100000000000001</c:v>
                </c:pt>
                <c:pt idx="2032">
                  <c:v>0.51100000000000001</c:v>
                </c:pt>
                <c:pt idx="2034">
                  <c:v>0.51300000000000001</c:v>
                </c:pt>
                <c:pt idx="2036">
                  <c:v>0.51500000000000001</c:v>
                </c:pt>
                <c:pt idx="2038">
                  <c:v>0.51500000000000001</c:v>
                </c:pt>
                <c:pt idx="2040">
                  <c:v>0.51700000000000002</c:v>
                </c:pt>
                <c:pt idx="2042">
                  <c:v>0.51800000000000002</c:v>
                </c:pt>
                <c:pt idx="2044">
                  <c:v>0.51800000000000002</c:v>
                </c:pt>
                <c:pt idx="2046">
                  <c:v>0.51900000000000002</c:v>
                </c:pt>
                <c:pt idx="2048">
                  <c:v>0.52</c:v>
                </c:pt>
                <c:pt idx="2050">
                  <c:v>0.52200000000000002</c:v>
                </c:pt>
                <c:pt idx="2052">
                  <c:v>0.52300000000000002</c:v>
                </c:pt>
                <c:pt idx="2054">
                  <c:v>0.52700000000000002</c:v>
                </c:pt>
                <c:pt idx="2056">
                  <c:v>0.53</c:v>
                </c:pt>
                <c:pt idx="2058">
                  <c:v>0.53100000000000003</c:v>
                </c:pt>
                <c:pt idx="2060">
                  <c:v>0.53400000000000003</c:v>
                </c:pt>
                <c:pt idx="2062">
                  <c:v>0.53500000000000003</c:v>
                </c:pt>
                <c:pt idx="2064">
                  <c:v>0.53500000000000003</c:v>
                </c:pt>
                <c:pt idx="2066">
                  <c:v>0.53400000000000003</c:v>
                </c:pt>
                <c:pt idx="2068">
                  <c:v>0.53600000000000003</c:v>
                </c:pt>
                <c:pt idx="2070">
                  <c:v>0.53900000000000003</c:v>
                </c:pt>
                <c:pt idx="2072">
                  <c:v>0.54200000000000004</c:v>
                </c:pt>
                <c:pt idx="2074">
                  <c:v>0.54500000000000004</c:v>
                </c:pt>
                <c:pt idx="2076">
                  <c:v>0.54500000000000004</c:v>
                </c:pt>
                <c:pt idx="2078">
                  <c:v>0.54600000000000004</c:v>
                </c:pt>
                <c:pt idx="2080">
                  <c:v>0.55000000000000004</c:v>
                </c:pt>
                <c:pt idx="2082">
                  <c:v>0.55300000000000005</c:v>
                </c:pt>
                <c:pt idx="2084">
                  <c:v>0.55600000000000005</c:v>
                </c:pt>
                <c:pt idx="2086">
                  <c:v>0.55800000000000005</c:v>
                </c:pt>
                <c:pt idx="2088">
                  <c:v>0.56100000000000005</c:v>
                </c:pt>
                <c:pt idx="2090">
                  <c:v>0.56599999999999995</c:v>
                </c:pt>
                <c:pt idx="2092">
                  <c:v>0.57199999999999995</c:v>
                </c:pt>
                <c:pt idx="2094">
                  <c:v>0.57299999999999995</c:v>
                </c:pt>
                <c:pt idx="2096">
                  <c:v>0.57899999999999996</c:v>
                </c:pt>
                <c:pt idx="2098">
                  <c:v>0.58299999999999996</c:v>
                </c:pt>
                <c:pt idx="2100">
                  <c:v>0.58599999999999997</c:v>
                </c:pt>
                <c:pt idx="2102">
                  <c:v>0.59099999999999997</c:v>
                </c:pt>
                <c:pt idx="2104">
                  <c:v>0.59199999999999997</c:v>
                </c:pt>
                <c:pt idx="2106">
                  <c:v>0.59399999999999997</c:v>
                </c:pt>
                <c:pt idx="2108">
                  <c:v>0.59799999999999998</c:v>
                </c:pt>
                <c:pt idx="2110">
                  <c:v>0.60199999999999998</c:v>
                </c:pt>
                <c:pt idx="2112">
                  <c:v>0.60899999999999999</c:v>
                </c:pt>
                <c:pt idx="2114">
                  <c:v>0.61499999999999999</c:v>
                </c:pt>
                <c:pt idx="2116">
                  <c:v>0.61899999999999999</c:v>
                </c:pt>
                <c:pt idx="2118">
                  <c:v>0.622</c:v>
                </c:pt>
                <c:pt idx="2120">
                  <c:v>0.628</c:v>
                </c:pt>
                <c:pt idx="2122">
                  <c:v>0.63300000000000001</c:v>
                </c:pt>
                <c:pt idx="2124">
                  <c:v>0.63800000000000001</c:v>
                </c:pt>
                <c:pt idx="2126">
                  <c:v>0.64500000000000002</c:v>
                </c:pt>
                <c:pt idx="2128">
                  <c:v>0.65100000000000002</c:v>
                </c:pt>
                <c:pt idx="2130">
                  <c:v>0.65700000000000003</c:v>
                </c:pt>
                <c:pt idx="2132">
                  <c:v>0.66500000000000004</c:v>
                </c:pt>
                <c:pt idx="2134">
                  <c:v>0.67</c:v>
                </c:pt>
                <c:pt idx="2136">
                  <c:v>0.67800000000000005</c:v>
                </c:pt>
                <c:pt idx="2138">
                  <c:v>0.68300000000000005</c:v>
                </c:pt>
                <c:pt idx="2140">
                  <c:v>0.68899999999999995</c:v>
                </c:pt>
                <c:pt idx="2142">
                  <c:v>0.69799999999999995</c:v>
                </c:pt>
                <c:pt idx="2144">
                  <c:v>0.70599999999999996</c:v>
                </c:pt>
                <c:pt idx="2146">
                  <c:v>0.71399999999999997</c:v>
                </c:pt>
                <c:pt idx="2148">
                  <c:v>0.72099999999999997</c:v>
                </c:pt>
                <c:pt idx="2150">
                  <c:v>0.72699999999999998</c:v>
                </c:pt>
                <c:pt idx="2152">
                  <c:v>0.72899999999999998</c:v>
                </c:pt>
                <c:pt idx="2154">
                  <c:v>0.73699999999999999</c:v>
                </c:pt>
                <c:pt idx="2156">
                  <c:v>0.746</c:v>
                </c:pt>
                <c:pt idx="2158">
                  <c:v>0.755</c:v>
                </c:pt>
                <c:pt idx="2160">
                  <c:v>0.76400000000000001</c:v>
                </c:pt>
                <c:pt idx="2162">
                  <c:v>0.77500000000000002</c:v>
                </c:pt>
                <c:pt idx="2164">
                  <c:v>0.78400000000000003</c:v>
                </c:pt>
                <c:pt idx="2166">
                  <c:v>0.79200000000000004</c:v>
                </c:pt>
                <c:pt idx="2168">
                  <c:v>0.79900000000000004</c:v>
                </c:pt>
                <c:pt idx="2170">
                  <c:v>0.80900000000000005</c:v>
                </c:pt>
                <c:pt idx="2172">
                  <c:v>0.82099999999999995</c:v>
                </c:pt>
                <c:pt idx="2174">
                  <c:v>0.83</c:v>
                </c:pt>
                <c:pt idx="2176">
                  <c:v>0.84199999999999997</c:v>
                </c:pt>
                <c:pt idx="2178">
                  <c:v>0.85199999999999998</c:v>
                </c:pt>
                <c:pt idx="2180">
                  <c:v>0.86499999999999999</c:v>
                </c:pt>
                <c:pt idx="2182">
                  <c:v>0.876</c:v>
                </c:pt>
                <c:pt idx="2184">
                  <c:v>0.89</c:v>
                </c:pt>
                <c:pt idx="2186">
                  <c:v>0.90200000000000002</c:v>
                </c:pt>
                <c:pt idx="2188">
                  <c:v>0.91200000000000003</c:v>
                </c:pt>
                <c:pt idx="2190">
                  <c:v>0.92500000000000004</c:v>
                </c:pt>
                <c:pt idx="2192">
                  <c:v>0.93500000000000005</c:v>
                </c:pt>
                <c:pt idx="2194">
                  <c:v>0.94499999999999995</c:v>
                </c:pt>
                <c:pt idx="2196">
                  <c:v>0.95499999999999996</c:v>
                </c:pt>
                <c:pt idx="2198">
                  <c:v>0.96899999999999997</c:v>
                </c:pt>
                <c:pt idx="2200">
                  <c:v>0.98199999999999998</c:v>
                </c:pt>
                <c:pt idx="2202">
                  <c:v>0.996</c:v>
                </c:pt>
                <c:pt idx="2204">
                  <c:v>1.0109999999999999</c:v>
                </c:pt>
                <c:pt idx="2206">
                  <c:v>1.0249999999999999</c:v>
                </c:pt>
                <c:pt idx="2208">
                  <c:v>1.0429999999999999</c:v>
                </c:pt>
                <c:pt idx="2210">
                  <c:v>1.0569999999999999</c:v>
                </c:pt>
                <c:pt idx="2212">
                  <c:v>1.0720000000000001</c:v>
                </c:pt>
                <c:pt idx="2214">
                  <c:v>1.093</c:v>
                </c:pt>
                <c:pt idx="2216">
                  <c:v>1.115</c:v>
                </c:pt>
                <c:pt idx="2218">
                  <c:v>1.135</c:v>
                </c:pt>
                <c:pt idx="2220">
                  <c:v>1.1579999999999999</c:v>
                </c:pt>
                <c:pt idx="2222">
                  <c:v>1.1819999999999999</c:v>
                </c:pt>
                <c:pt idx="2224">
                  <c:v>1.206</c:v>
                </c:pt>
                <c:pt idx="2226">
                  <c:v>1.2310000000000001</c:v>
                </c:pt>
                <c:pt idx="2228">
                  <c:v>1.2589999999999999</c:v>
                </c:pt>
                <c:pt idx="2230">
                  <c:v>1.2869999999999999</c:v>
                </c:pt>
                <c:pt idx="2232">
                  <c:v>1.3149999999999999</c:v>
                </c:pt>
                <c:pt idx="2234">
                  <c:v>1.343</c:v>
                </c:pt>
                <c:pt idx="2236">
                  <c:v>1.37</c:v>
                </c:pt>
                <c:pt idx="2238">
                  <c:v>1.3979999999999999</c:v>
                </c:pt>
                <c:pt idx="2240">
                  <c:v>1.4239999999999999</c:v>
                </c:pt>
                <c:pt idx="2242">
                  <c:v>1.4530000000000001</c:v>
                </c:pt>
                <c:pt idx="2244">
                  <c:v>1.4790000000000001</c:v>
                </c:pt>
                <c:pt idx="2246">
                  <c:v>1.5049999999999999</c:v>
                </c:pt>
                <c:pt idx="2248">
                  <c:v>1.5289999999999999</c:v>
                </c:pt>
                <c:pt idx="2250">
                  <c:v>1.5549999999999999</c:v>
                </c:pt>
                <c:pt idx="2252">
                  <c:v>1.581</c:v>
                </c:pt>
                <c:pt idx="2254">
                  <c:v>1.609</c:v>
                </c:pt>
                <c:pt idx="2256">
                  <c:v>1.6339999999999999</c:v>
                </c:pt>
                <c:pt idx="2258">
                  <c:v>1.657</c:v>
                </c:pt>
                <c:pt idx="2260">
                  <c:v>1.6819999999999999</c:v>
                </c:pt>
                <c:pt idx="2262">
                  <c:v>1.71</c:v>
                </c:pt>
                <c:pt idx="2264">
                  <c:v>1.7370000000000001</c:v>
                </c:pt>
                <c:pt idx="2266">
                  <c:v>1.764</c:v>
                </c:pt>
                <c:pt idx="2268">
                  <c:v>1.794</c:v>
                </c:pt>
                <c:pt idx="2270">
                  <c:v>1.8240000000000001</c:v>
                </c:pt>
                <c:pt idx="2272">
                  <c:v>1.8520000000000001</c:v>
                </c:pt>
                <c:pt idx="2274">
                  <c:v>1.8859999999999999</c:v>
                </c:pt>
                <c:pt idx="2276">
                  <c:v>1.921</c:v>
                </c:pt>
                <c:pt idx="2278">
                  <c:v>1.962</c:v>
                </c:pt>
                <c:pt idx="2280">
                  <c:v>2.0150000000000001</c:v>
                </c:pt>
                <c:pt idx="2282">
                  <c:v>2.0710000000000002</c:v>
                </c:pt>
                <c:pt idx="2284">
                  <c:v>2.14</c:v>
                </c:pt>
                <c:pt idx="2286">
                  <c:v>2.2200000000000002</c:v>
                </c:pt>
                <c:pt idx="2288">
                  <c:v>2.3170000000000002</c:v>
                </c:pt>
                <c:pt idx="2290">
                  <c:v>2.4340000000000002</c:v>
                </c:pt>
                <c:pt idx="2292">
                  <c:v>2.5680000000000001</c:v>
                </c:pt>
                <c:pt idx="2294">
                  <c:v>2.7240000000000002</c:v>
                </c:pt>
                <c:pt idx="2296">
                  <c:v>2.8980000000000001</c:v>
                </c:pt>
                <c:pt idx="2298">
                  <c:v>3.089</c:v>
                </c:pt>
                <c:pt idx="2300">
                  <c:v>3.2959999999999998</c:v>
                </c:pt>
                <c:pt idx="2302">
                  <c:v>3.5129999999999999</c:v>
                </c:pt>
                <c:pt idx="2304">
                  <c:v>3.7360000000000002</c:v>
                </c:pt>
                <c:pt idx="2306">
                  <c:v>3.9460000000000002</c:v>
                </c:pt>
                <c:pt idx="2308">
                  <c:v>4.1449999999999996</c:v>
                </c:pt>
                <c:pt idx="2310">
                  <c:v>4.3179999999999996</c:v>
                </c:pt>
                <c:pt idx="2312">
                  <c:v>4.4660000000000002</c:v>
                </c:pt>
                <c:pt idx="2314">
                  <c:v>4.5720000000000001</c:v>
                </c:pt>
                <c:pt idx="2316">
                  <c:v>4.6349999999999998</c:v>
                </c:pt>
                <c:pt idx="2318">
                  <c:v>4.6500000000000004</c:v>
                </c:pt>
                <c:pt idx="2320">
                  <c:v>4.6180000000000003</c:v>
                </c:pt>
                <c:pt idx="2322">
                  <c:v>4.5410000000000004</c:v>
                </c:pt>
                <c:pt idx="2324">
                  <c:v>4.4219999999999997</c:v>
                </c:pt>
                <c:pt idx="2326">
                  <c:v>4.2679999999999998</c:v>
                </c:pt>
                <c:pt idx="2328">
                  <c:v>4.0839999999999996</c:v>
                </c:pt>
                <c:pt idx="2330">
                  <c:v>3.879</c:v>
                </c:pt>
                <c:pt idx="2332">
                  <c:v>3.6579999999999999</c:v>
                </c:pt>
                <c:pt idx="2334">
                  <c:v>3.4340000000000002</c:v>
                </c:pt>
                <c:pt idx="2336">
                  <c:v>3.2069999999999999</c:v>
                </c:pt>
                <c:pt idx="2338">
                  <c:v>2.9910000000000001</c:v>
                </c:pt>
                <c:pt idx="2340">
                  <c:v>2.7829999999999999</c:v>
                </c:pt>
                <c:pt idx="2342">
                  <c:v>2.59</c:v>
                </c:pt>
                <c:pt idx="2344">
                  <c:v>2.4119999999999999</c:v>
                </c:pt>
                <c:pt idx="2346">
                  <c:v>2.254</c:v>
                </c:pt>
                <c:pt idx="2348">
                  <c:v>2.113</c:v>
                </c:pt>
                <c:pt idx="2350">
                  <c:v>1.998</c:v>
                </c:pt>
                <c:pt idx="2352">
                  <c:v>1.8959999999999999</c:v>
                </c:pt>
                <c:pt idx="2354">
                  <c:v>1.8120000000000001</c:v>
                </c:pt>
                <c:pt idx="2356">
                  <c:v>1.7390000000000001</c:v>
                </c:pt>
                <c:pt idx="2358">
                  <c:v>1.6830000000000001</c:v>
                </c:pt>
                <c:pt idx="2360">
                  <c:v>1.64</c:v>
                </c:pt>
              </c:numCache>
            </c:numRef>
          </c:yVal>
          <c:smooth val="0"/>
          <c:extLst>
            <c:ext xmlns:c16="http://schemas.microsoft.com/office/drawing/2014/chart" uri="{C3380CC4-5D6E-409C-BE32-E72D297353CC}">
              <c16:uniqueId val="{00000000-F512-1443-B6CF-0DA4814CB5C1}"/>
            </c:ext>
          </c:extLst>
        </c:ser>
        <c:dLbls>
          <c:showLegendKey val="0"/>
          <c:showVal val="0"/>
          <c:showCatName val="0"/>
          <c:showSerName val="0"/>
          <c:showPercent val="0"/>
          <c:showBubbleSize val="0"/>
        </c:dLbls>
        <c:axId val="2129589224"/>
        <c:axId val="2129625336"/>
      </c:scatterChart>
      <c:valAx>
        <c:axId val="212958922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200"/>
                  <a:t>Retention Volume</a:t>
                </a:r>
              </a:p>
            </c:rich>
          </c:tx>
          <c:layout>
            <c:manualLayout>
              <c:xMode val="edge"/>
              <c:yMode val="edge"/>
              <c:x val="0.41445622678670163"/>
              <c:y val="0.9043527618831283"/>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29625336"/>
        <c:crosses val="autoZero"/>
        <c:crossBetween val="midCat"/>
      </c:valAx>
      <c:valAx>
        <c:axId val="2129625336"/>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200"/>
                  <a:t>Refractive Index</a:t>
                </a:r>
              </a:p>
            </c:rich>
          </c:tx>
          <c:layout>
            <c:manualLayout>
              <c:xMode val="edge"/>
              <c:yMode val="edge"/>
              <c:x val="1.6697986296894431E-2"/>
              <c:y val="0.31407877477617091"/>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29589224"/>
        <c:crosses val="autoZero"/>
        <c:crossBetween val="midCat"/>
      </c:valAx>
      <c:spPr>
        <a:noFill/>
        <a:ln>
          <a:solidFill>
            <a:schemeClr val="accent1"/>
          </a:solid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439A4C5-1C55-C147-9ACD-2FD08FB0029F}" type="datetimeFigureOut">
              <a:rPr lang="en-US" smtClean="0"/>
              <a:t>8/8/2018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0DD67E-A36E-9E40-AB7B-1A7884618A55}" type="slidenum">
              <a:rPr lang="en-US" smtClean="0"/>
              <a:t>‹#›</a:t>
            </a:fld>
            <a:endParaRPr lang="en-US"/>
          </a:p>
        </p:txBody>
      </p:sp>
    </p:spTree>
    <p:extLst>
      <p:ext uri="{BB962C8B-B14F-4D97-AF65-F5344CB8AC3E}">
        <p14:creationId xmlns:p14="http://schemas.microsoft.com/office/powerpoint/2010/main" val="1652600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87378E-1959-F749-A56D-7B601321D262}" type="datetimeFigureOut">
              <a:rPr lang="en-US" smtClean="0"/>
              <a:t>8/8/2018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59F120-EEF1-AC48-A3A3-EEDBD2C4AAD2}" type="slidenum">
              <a:rPr lang="en-US" smtClean="0"/>
              <a:t>‹#›</a:t>
            </a:fld>
            <a:endParaRPr lang="en-US"/>
          </a:p>
        </p:txBody>
      </p:sp>
    </p:spTree>
    <p:extLst>
      <p:ext uri="{BB962C8B-B14F-4D97-AF65-F5344CB8AC3E}">
        <p14:creationId xmlns:p14="http://schemas.microsoft.com/office/powerpoint/2010/main" val="10143162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kind introduction, My name is Sara Abuadas and I've been working under the supervision of Dr. Derek </a:t>
            </a:r>
            <a:r>
              <a:rPr lang="en-US" dirty="0" err="1"/>
              <a:t>Schipper</a:t>
            </a:r>
            <a:r>
              <a:rPr lang="en-US" dirty="0"/>
              <a:t> on a project about Dehydration Polymerization for Poly(hetero)</a:t>
            </a:r>
            <a:r>
              <a:rPr lang="en-US" dirty="0" err="1"/>
              <a:t>arene</a:t>
            </a:r>
            <a:r>
              <a:rPr lang="en-US" dirty="0"/>
              <a:t> Conjugated Polymers. </a:t>
            </a:r>
          </a:p>
        </p:txBody>
      </p:sp>
      <p:sp>
        <p:nvSpPr>
          <p:cNvPr id="4" name="Slide Number Placeholder 3"/>
          <p:cNvSpPr>
            <a:spLocks noGrp="1"/>
          </p:cNvSpPr>
          <p:nvPr>
            <p:ph type="sldNum" sz="quarter" idx="10"/>
          </p:nvPr>
        </p:nvSpPr>
        <p:spPr/>
        <p:txBody>
          <a:bodyPr/>
          <a:lstStyle/>
          <a:p>
            <a:fld id="{6459F120-EEF1-AC48-A3A3-EEDBD2C4AAD2}" type="slidenum">
              <a:rPr lang="en-US" smtClean="0"/>
              <a:t>1</a:t>
            </a:fld>
            <a:endParaRPr lang="en-US"/>
          </a:p>
        </p:txBody>
      </p:sp>
    </p:spTree>
    <p:extLst>
      <p:ext uri="{BB962C8B-B14F-4D97-AF65-F5344CB8AC3E}">
        <p14:creationId xmlns:p14="http://schemas.microsoft.com/office/powerpoint/2010/main" val="148507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also able to access cross dehydration products of various </a:t>
            </a:r>
            <a:r>
              <a:rPr lang="en-US" dirty="0" err="1"/>
              <a:t>thiazoles</a:t>
            </a:r>
            <a:r>
              <a:rPr lang="en-US" dirty="0"/>
              <a:t>. In this example 4,5 dimethyl thiazole n-oxide was reacted with 5 phenyl thiazole n-oxide forming all four isomers,</a:t>
            </a:r>
          </a:p>
          <a:p>
            <a:r>
              <a:rPr lang="en-US" dirty="0"/>
              <a:t>Moreover we are able to remove the n-oxide functional group using</a:t>
            </a:r>
            <a:r>
              <a:rPr lang="en-CA" sz="1200" b="0" i="0" kern="1200" dirty="0">
                <a:solidFill>
                  <a:schemeClr val="tx1"/>
                </a:solidFill>
                <a:effectLst/>
                <a:latin typeface="+mn-lt"/>
                <a:ea typeface="+mn-ea"/>
                <a:cs typeface="+mn-cs"/>
              </a:rPr>
              <a:t> zinc dust in THF and aqueous ammonium chloride to give the deoxygenated product in 97% yield.</a:t>
            </a:r>
          </a:p>
          <a:p>
            <a:r>
              <a:rPr lang="en-US" dirty="0"/>
              <a:t>This reduction reaction seems to work well with other dehydration products reducing this n-oxide group in an 89% yield. </a:t>
            </a:r>
          </a:p>
          <a:p>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10</a:t>
            </a:fld>
            <a:endParaRPr lang="en-US"/>
          </a:p>
        </p:txBody>
      </p:sp>
    </p:spTree>
    <p:extLst>
      <p:ext uri="{BB962C8B-B14F-4D97-AF65-F5344CB8AC3E}">
        <p14:creationId xmlns:p14="http://schemas.microsoft.com/office/powerpoint/2010/main" val="37414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thought of using the dehydration reaction to synthesize polymers. This can be done by incorporating two thiazole molecules on each end of a conjugated pi spacer. which can be done using a direct arylation reaction, then both </a:t>
            </a:r>
            <a:r>
              <a:rPr lang="en-US" dirty="0" err="1"/>
              <a:t>thiazoles</a:t>
            </a:r>
            <a:r>
              <a:rPr lang="en-US" dirty="0"/>
              <a:t> were oxidized to form the di-</a:t>
            </a:r>
            <a:r>
              <a:rPr lang="en-US" dirty="0" err="1"/>
              <a:t>noxide</a:t>
            </a:r>
            <a:r>
              <a:rPr lang="en-US" dirty="0"/>
              <a:t>. When the </a:t>
            </a:r>
            <a:r>
              <a:rPr lang="en-US" dirty="0" err="1"/>
              <a:t>dinoxides</a:t>
            </a:r>
            <a:r>
              <a:rPr lang="en-US" dirty="0"/>
              <a:t> were reacted with base a polymer with respectable molecular weights was formed.</a:t>
            </a:r>
          </a:p>
        </p:txBody>
      </p:sp>
      <p:sp>
        <p:nvSpPr>
          <p:cNvPr id="4" name="Slide Number Placeholder 3"/>
          <p:cNvSpPr>
            <a:spLocks noGrp="1"/>
          </p:cNvSpPr>
          <p:nvPr>
            <p:ph type="sldNum" sz="quarter" idx="10"/>
          </p:nvPr>
        </p:nvSpPr>
        <p:spPr/>
        <p:txBody>
          <a:bodyPr/>
          <a:lstStyle/>
          <a:p>
            <a:fld id="{6459F120-EEF1-AC48-A3A3-EEDBD2C4AAD2}" type="slidenum">
              <a:rPr lang="en-US" smtClean="0"/>
              <a:t>11</a:t>
            </a:fld>
            <a:endParaRPr lang="en-US"/>
          </a:p>
        </p:txBody>
      </p:sp>
    </p:spTree>
    <p:extLst>
      <p:ext uri="{BB962C8B-B14F-4D97-AF65-F5344CB8AC3E}">
        <p14:creationId xmlns:p14="http://schemas.microsoft.com/office/powerpoint/2010/main" val="1280786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reaction tends to occur quite rapidly, as you can see as soon as one drop of base is added, polymer can be seen crashing out in the round bottom flask.</a:t>
            </a:r>
          </a:p>
          <a:p>
            <a:endParaRPr lang="en-US" dirty="0"/>
          </a:p>
          <a:p>
            <a:r>
              <a:rPr lang="en-US" dirty="0"/>
              <a:t>GPC relative </a:t>
            </a:r>
          </a:p>
        </p:txBody>
      </p:sp>
      <p:sp>
        <p:nvSpPr>
          <p:cNvPr id="4" name="Slide Number Placeholder 3"/>
          <p:cNvSpPr>
            <a:spLocks noGrp="1"/>
          </p:cNvSpPr>
          <p:nvPr>
            <p:ph type="sldNum" sz="quarter" idx="10"/>
          </p:nvPr>
        </p:nvSpPr>
        <p:spPr/>
        <p:txBody>
          <a:bodyPr/>
          <a:lstStyle/>
          <a:p>
            <a:fld id="{6459F120-EEF1-AC48-A3A3-EEDBD2C4AAD2}" type="slidenum">
              <a:rPr lang="en-US" smtClean="0"/>
              <a:t>12</a:t>
            </a:fld>
            <a:endParaRPr lang="en-US"/>
          </a:p>
        </p:txBody>
      </p:sp>
    </p:spTree>
    <p:extLst>
      <p:ext uri="{BB962C8B-B14F-4D97-AF65-F5344CB8AC3E}">
        <p14:creationId xmlns:p14="http://schemas.microsoft.com/office/powerpoint/2010/main" val="105613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managed to synthesize a few polymers using the dehydration reaction with respectable molecular weights. One incorporating a </a:t>
            </a:r>
            <a:r>
              <a:rPr lang="en-US" dirty="0" err="1"/>
              <a:t>fluorene</a:t>
            </a:r>
            <a:r>
              <a:rPr lang="en-US" dirty="0"/>
              <a:t> pi conjugated spacer, one with an aryl pi conjugated spacer and one with a </a:t>
            </a:r>
            <a:r>
              <a:rPr lang="en-US" dirty="0" err="1"/>
              <a:t>thiophene</a:t>
            </a:r>
            <a:r>
              <a:rPr lang="en-US" dirty="0"/>
              <a:t> pi conjugated spacer. </a:t>
            </a:r>
            <a:br>
              <a:rPr lang="en-US" dirty="0"/>
            </a:br>
            <a:r>
              <a:rPr lang="en-US" dirty="0"/>
              <a:t>We thought of using this reaction to also synthesize molecularly defined oligomers but before diving into that lets talk about a few of the advantages and disadvantages of polymers vs. small molecules</a:t>
            </a:r>
          </a:p>
          <a:p>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13</a:t>
            </a:fld>
            <a:endParaRPr lang="en-US"/>
          </a:p>
        </p:txBody>
      </p:sp>
    </p:spTree>
    <p:extLst>
      <p:ext uri="{BB962C8B-B14F-4D97-AF65-F5344CB8AC3E}">
        <p14:creationId xmlns:p14="http://schemas.microsoft.com/office/powerpoint/2010/main" val="925114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advantages</a:t>
            </a:r>
            <a:r>
              <a:rPr lang="en-US" baseline="0" dirty="0"/>
              <a:t> of using conjugated polymers over conjugated small molecules is that they tend to have higher performances. As for disadvantages: Polymers don</a:t>
            </a:r>
            <a:r>
              <a:rPr lang="uk-UA" baseline="0" dirty="0"/>
              <a:t>’</a:t>
            </a:r>
            <a:r>
              <a:rPr lang="en-US" baseline="0" dirty="0"/>
              <a:t>t have defined structures. So, After a polymerization reaction, a distribution of molecular weights is obtained relative to having one molecule with a precisely defined structure. And that can be problematic because it introduced batch to batch variation. One study done on 5 batches of PCDTBT which is a conjugated polymer used in photovoltaics, showed that Power conversion efficiency was reduced with increasing amounts of small molecular weight component in that batch. This is disadvantageous in photovoltaics, because you would want to obtain high efficiencies consistently</a:t>
            </a:r>
            <a:br>
              <a:rPr lang="en-US" baseline="0" dirty="0"/>
            </a:br>
            <a:r>
              <a:rPr lang="en-US" baseline="0" dirty="0"/>
              <a:t> </a:t>
            </a:r>
            <a:br>
              <a:rPr lang="en-US" baseline="0" dirty="0"/>
            </a:br>
            <a:r>
              <a:rPr lang="en-US" baseline="0" dirty="0"/>
              <a:t>As for conjugated small molecules advantages include, less batch to batch variation because they have a defined structure. So you’re always isolating the same small molecules consistently. However, they tend to have lower performances relative to conjugated polymers</a:t>
            </a:r>
          </a:p>
          <a:p>
            <a:endParaRPr lang="en-US" baseline="0" dirty="0"/>
          </a:p>
          <a:p>
            <a:r>
              <a:rPr lang="en-US" baseline="0" dirty="0"/>
              <a:t>Moreover in conjugated polymer synthesis, polymerization reactions such as </a:t>
            </a:r>
            <a:r>
              <a:rPr lang="en-US" baseline="0" dirty="0" err="1"/>
              <a:t>stille</a:t>
            </a:r>
            <a:r>
              <a:rPr lang="en-US" baseline="0" dirty="0"/>
              <a:t> tend to give big distributions.</a:t>
            </a:r>
            <a:br>
              <a:rPr lang="en-US" baseline="0" dirty="0"/>
            </a:b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59F120-EEF1-AC48-A3A3-EEDBD2C4AAD2}" type="slidenum">
              <a:rPr lang="en-US" smtClean="0"/>
              <a:t>14</a:t>
            </a:fld>
            <a:endParaRPr lang="en-US"/>
          </a:p>
        </p:txBody>
      </p:sp>
    </p:spTree>
    <p:extLst>
      <p:ext uri="{BB962C8B-B14F-4D97-AF65-F5344CB8AC3E}">
        <p14:creationId xmlns:p14="http://schemas.microsoft.com/office/powerpoint/2010/main" val="48809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we wanted to combine the advantages of both polymers and small molecules by having a very large small molecule with same molecular weight as polymer but without the distribution.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Hopefully this will contain the advantages of both while getting rid of the disadvantages.</a:t>
            </a:r>
            <a:endParaRPr lang="en-US" dirty="0"/>
          </a:p>
          <a:p>
            <a:r>
              <a:rPr lang="en-US" baseline="0" dirty="0"/>
              <a:t>in sense that they would have molecularly defined structures which would essentially eliminate the batch to batch variation and hopefully have higher performances.</a:t>
            </a:r>
            <a:br>
              <a:rPr lang="en-US" baseline="0" dirty="0"/>
            </a:br>
            <a:r>
              <a:rPr lang="en-US" baseline="0" dirty="0"/>
              <a:t/>
            </a:r>
            <a:br>
              <a:rPr lang="en-US" baseline="0" dirty="0"/>
            </a:br>
            <a:r>
              <a:rPr lang="en-US" baseline="0" dirty="0"/>
              <a:t>We would like to synthesize these long conjugated molecules through an iterative divergent convergent type approach</a:t>
            </a:r>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15</a:t>
            </a:fld>
            <a:endParaRPr lang="en-US"/>
          </a:p>
        </p:txBody>
      </p:sp>
    </p:spTree>
    <p:extLst>
      <p:ext uri="{BB962C8B-B14F-4D97-AF65-F5344CB8AC3E}">
        <p14:creationId xmlns:p14="http://schemas.microsoft.com/office/powerpoint/2010/main" val="970516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accent1">
                  <a:lumMod val="50000"/>
                </a:schemeClr>
              </a:buClr>
              <a:buFont typeface="Arial"/>
              <a:buNone/>
            </a:pPr>
            <a:r>
              <a:rPr lang="en-US" dirty="0">
                <a:latin typeface="Helvetica"/>
                <a:cs typeface="Helvetica"/>
              </a:rPr>
              <a:t>An iterative divergent</a:t>
            </a:r>
            <a:r>
              <a:rPr lang="en-US" baseline="0" dirty="0">
                <a:latin typeface="Helvetica"/>
                <a:cs typeface="Helvetica"/>
              </a:rPr>
              <a:t>/convergent approach starts off with an orthogonally protected monomer. In this case we have protecting groups A and B. This protected monomer is partitioned half, where opposite sides are deprotected. In this half, were deprotecting B and in the other A is deprotected. The two are then coupled, typically through a cross-coupling reaction affording an orthogonally protected dimer. The orthogonally protected dimer is then partitioned again and opposite sides are once again deprotected. And through another coupling reaction, a tetramer is formed. Essentially after every deprotecting/coupling cycle, the molecular weight is doubled. This type of approach allows you to access long molecules in m</a:t>
            </a:r>
            <a:r>
              <a:rPr lang="en-US" dirty="0">
                <a:latin typeface="Helvetica"/>
                <a:cs typeface="Helvetica"/>
              </a:rPr>
              <a:t>inimal synthetic steps.</a:t>
            </a:r>
            <a:r>
              <a:rPr lang="en-US" baseline="0" dirty="0">
                <a:latin typeface="Helvetica"/>
                <a:cs typeface="Helvetica"/>
              </a:rPr>
              <a:t> As well the ability to control the chain length and sequence of order. Once the desired length of molecule is obtained the end groups are deprotected and functionalized accordingly</a:t>
            </a:r>
            <a:br>
              <a:rPr lang="en-US" baseline="0" dirty="0">
                <a:latin typeface="Helvetica"/>
                <a:cs typeface="Helvetica"/>
              </a:rPr>
            </a:br>
            <a:r>
              <a:rPr lang="en-US" baseline="0" dirty="0">
                <a:latin typeface="Helvetica"/>
                <a:cs typeface="Helvetica"/>
              </a:rPr>
              <a:t/>
            </a:r>
            <a:br>
              <a:rPr lang="en-US" baseline="0" dirty="0">
                <a:latin typeface="Helvetica"/>
                <a:cs typeface="Helvetica"/>
              </a:rPr>
            </a:br>
            <a:endParaRPr lang="en-US" dirty="0">
              <a:latin typeface="Helvetica"/>
              <a:cs typeface="Helvetica"/>
            </a:endParaRPr>
          </a:p>
        </p:txBody>
      </p:sp>
      <p:sp>
        <p:nvSpPr>
          <p:cNvPr id="4" name="Slide Number Placeholder 3"/>
          <p:cNvSpPr>
            <a:spLocks noGrp="1"/>
          </p:cNvSpPr>
          <p:nvPr>
            <p:ph type="sldNum" sz="quarter" idx="10"/>
          </p:nvPr>
        </p:nvSpPr>
        <p:spPr/>
        <p:txBody>
          <a:bodyPr/>
          <a:lstStyle/>
          <a:p>
            <a:fld id="{6459F120-EEF1-AC48-A3A3-EEDBD2C4AAD2}" type="slidenum">
              <a:rPr lang="en-US" smtClean="0"/>
              <a:t>16</a:t>
            </a:fld>
            <a:endParaRPr lang="en-US"/>
          </a:p>
        </p:txBody>
      </p:sp>
    </p:spTree>
    <p:extLst>
      <p:ext uri="{BB962C8B-B14F-4D97-AF65-F5344CB8AC3E}">
        <p14:creationId xmlns:p14="http://schemas.microsoft.com/office/powerpoint/2010/main" val="72217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a:cs typeface="Helvetica"/>
              </a:rPr>
              <a:t>This approach was first utilized by Whiting in 1982 where they synthesized an orthogonally protected </a:t>
            </a:r>
            <a:r>
              <a:rPr lang="en-US" baseline="0" dirty="0" err="1">
                <a:latin typeface="Helvetica"/>
                <a:cs typeface="Helvetica"/>
              </a:rPr>
              <a:t>bromo-acetal</a:t>
            </a:r>
            <a:r>
              <a:rPr lang="en-US" baseline="0" dirty="0">
                <a:latin typeface="Helvetica"/>
                <a:cs typeface="Helvetica"/>
              </a:rPr>
              <a:t>, which was partitioned in half. In one half the </a:t>
            </a:r>
            <a:r>
              <a:rPr lang="en-US" baseline="0" dirty="0" err="1">
                <a:latin typeface="Helvetica"/>
                <a:cs typeface="Helvetica"/>
              </a:rPr>
              <a:t>bromo</a:t>
            </a:r>
            <a:r>
              <a:rPr lang="en-US" baseline="0" dirty="0">
                <a:latin typeface="Helvetica"/>
                <a:cs typeface="Helvetica"/>
              </a:rPr>
              <a:t> </a:t>
            </a:r>
            <a:r>
              <a:rPr lang="en-US" baseline="0" dirty="0" err="1">
                <a:latin typeface="Helvetica"/>
                <a:cs typeface="Helvetica"/>
              </a:rPr>
              <a:t>acetal</a:t>
            </a:r>
            <a:r>
              <a:rPr lang="en-US" baseline="0" dirty="0">
                <a:latin typeface="Helvetica"/>
                <a:cs typeface="Helvetica"/>
              </a:rPr>
              <a:t> was deprotected affording the aldehyde while the second half was reacted with </a:t>
            </a:r>
            <a:r>
              <a:rPr lang="en-US" baseline="0" dirty="0" err="1">
                <a:latin typeface="Helvetica"/>
                <a:cs typeface="Helvetica"/>
              </a:rPr>
              <a:t>triphenylphosphine</a:t>
            </a:r>
            <a:r>
              <a:rPr lang="en-US" baseline="0" dirty="0">
                <a:latin typeface="Helvetica"/>
                <a:cs typeface="Helvetica"/>
              </a:rPr>
              <a:t>, forming the </a:t>
            </a:r>
            <a:r>
              <a:rPr lang="en-US" baseline="0" dirty="0" err="1">
                <a:latin typeface="Helvetica"/>
                <a:cs typeface="Helvetica"/>
              </a:rPr>
              <a:t>phosphinium</a:t>
            </a:r>
            <a:r>
              <a:rPr lang="en-US" baseline="0" dirty="0">
                <a:latin typeface="Helvetica"/>
                <a:cs typeface="Helvetica"/>
              </a:rPr>
              <a:t> salt. Upon addition of a base, the </a:t>
            </a:r>
            <a:r>
              <a:rPr lang="en-US" baseline="0" dirty="0" err="1">
                <a:latin typeface="Helvetica"/>
                <a:cs typeface="Helvetica"/>
              </a:rPr>
              <a:t>Ylide</a:t>
            </a:r>
            <a:r>
              <a:rPr lang="en-US" baseline="0" dirty="0">
                <a:latin typeface="Helvetica"/>
                <a:cs typeface="Helvetica"/>
              </a:rPr>
              <a:t> was formed which was reacted with the aldehyde through a </a:t>
            </a:r>
            <a:r>
              <a:rPr lang="en-US" baseline="0" dirty="0" err="1">
                <a:latin typeface="Helvetica"/>
                <a:cs typeface="Helvetica"/>
              </a:rPr>
              <a:t>wittig</a:t>
            </a:r>
            <a:r>
              <a:rPr lang="en-US" baseline="0" dirty="0">
                <a:latin typeface="Helvetica"/>
                <a:cs typeface="Helvetica"/>
              </a:rPr>
              <a:t> reaction, forming the C24 orthogonally protected </a:t>
            </a:r>
            <a:r>
              <a:rPr lang="en-US" baseline="0" dirty="0" err="1">
                <a:latin typeface="Helvetica"/>
                <a:cs typeface="Helvetica"/>
              </a:rPr>
              <a:t>bromo</a:t>
            </a:r>
            <a:r>
              <a:rPr lang="en-US" baseline="0" dirty="0">
                <a:latin typeface="Helvetica"/>
                <a:cs typeface="Helvetica"/>
              </a:rPr>
              <a:t> </a:t>
            </a:r>
            <a:r>
              <a:rPr lang="en-US" baseline="0" dirty="0" err="1">
                <a:latin typeface="Helvetica"/>
                <a:cs typeface="Helvetica"/>
              </a:rPr>
              <a:t>acetal</a:t>
            </a:r>
            <a:r>
              <a:rPr lang="en-US" baseline="0" dirty="0">
                <a:latin typeface="Helvetica"/>
                <a:cs typeface="Helvetica"/>
              </a:rPr>
              <a:t>. Once again, the dimer was </a:t>
            </a:r>
            <a:r>
              <a:rPr lang="en-US" baseline="0" dirty="0" err="1">
                <a:latin typeface="Helvetica"/>
                <a:cs typeface="Helvetica"/>
              </a:rPr>
              <a:t>slpit</a:t>
            </a:r>
            <a:r>
              <a:rPr lang="en-US" baseline="0" dirty="0">
                <a:latin typeface="Helvetica"/>
                <a:cs typeface="Helvetica"/>
              </a:rPr>
              <a:t> in half where the </a:t>
            </a:r>
            <a:r>
              <a:rPr lang="en-US" baseline="0" dirty="0" err="1">
                <a:latin typeface="Helvetica"/>
                <a:cs typeface="Helvetica"/>
              </a:rPr>
              <a:t>acetal</a:t>
            </a:r>
            <a:r>
              <a:rPr lang="en-US" baseline="0" dirty="0">
                <a:latin typeface="Helvetica"/>
                <a:cs typeface="Helvetica"/>
              </a:rPr>
              <a:t> was deprotected generating the aldehyde in the first half. While the second half was reacted with </a:t>
            </a:r>
            <a:r>
              <a:rPr lang="en-US" baseline="0" dirty="0" err="1">
                <a:latin typeface="Helvetica"/>
                <a:cs typeface="Helvetica"/>
              </a:rPr>
              <a:t>triphenylphosphine</a:t>
            </a:r>
            <a:r>
              <a:rPr lang="en-US" baseline="0" dirty="0">
                <a:latin typeface="Helvetica"/>
                <a:cs typeface="Helvetica"/>
              </a:rPr>
              <a:t> generating the </a:t>
            </a:r>
            <a:r>
              <a:rPr lang="en-US" baseline="0" dirty="0" err="1">
                <a:latin typeface="Helvetica"/>
                <a:cs typeface="Helvetica"/>
              </a:rPr>
              <a:t>phosphnium</a:t>
            </a:r>
            <a:r>
              <a:rPr lang="en-US" baseline="0" dirty="0">
                <a:latin typeface="Helvetica"/>
                <a:cs typeface="Helvetica"/>
              </a:rPr>
              <a:t> salt and through another round of Wittig reaction the molecular weight was doubled once again forming the C48 protected tetramer. The same reactions were repeated twice more synthesizing the C96 and C192.  </a:t>
            </a:r>
            <a:endParaRPr lang="en-US"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17</a:t>
            </a:fld>
            <a:endParaRPr lang="en-US"/>
          </a:p>
        </p:txBody>
      </p:sp>
    </p:spTree>
    <p:extLst>
      <p:ext uri="{BB962C8B-B14F-4D97-AF65-F5344CB8AC3E}">
        <p14:creationId xmlns:p14="http://schemas.microsoft.com/office/powerpoint/2010/main" val="149563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approach has also been used to synthesize conjugated oligomers. The tour group, synthesized </a:t>
            </a:r>
            <a:r>
              <a:rPr lang="en-US" baseline="0" dirty="0" err="1"/>
              <a:t>oligo</a:t>
            </a:r>
            <a:r>
              <a:rPr lang="en-US" baseline="0" dirty="0"/>
              <a:t>(thiophene </a:t>
            </a:r>
            <a:r>
              <a:rPr lang="en-US" baseline="0" dirty="0" err="1"/>
              <a:t>ethynylenes</a:t>
            </a:r>
            <a:r>
              <a:rPr lang="en-US" baseline="0" dirty="0"/>
              <a:t>) using an IDC approach. First they synthesized the thiophene monomer with protected alkyne unit. It was then split in half where the 5 position was iodinated in one half, and the alkyne was </a:t>
            </a:r>
            <a:r>
              <a:rPr lang="en-US" baseline="0" dirty="0" err="1"/>
              <a:t>protodesilylated</a:t>
            </a:r>
            <a:r>
              <a:rPr lang="en-US" baseline="0" dirty="0"/>
              <a:t> in the other half. The two were then coupled through a SONOGASHIRA cross coupling reaction generating the dimer. Repetition of the same 3 reactions afforded the tetramer, </a:t>
            </a:r>
            <a:r>
              <a:rPr lang="en-US" baseline="0" dirty="0" err="1"/>
              <a:t>octamer</a:t>
            </a:r>
            <a:r>
              <a:rPr lang="en-US" baseline="0" dirty="0"/>
              <a:t> and 16-mer. This type of approach has also been used to synthesize other classes of conjugated oligomers such as Oligo(para-</a:t>
            </a:r>
            <a:r>
              <a:rPr lang="en-US" baseline="0" dirty="0" err="1"/>
              <a:t>phenylenes</a:t>
            </a:r>
            <a:r>
              <a:rPr lang="en-US" baseline="0" dirty="0"/>
              <a:t>) as well as Oligo(</a:t>
            </a:r>
            <a:r>
              <a:rPr lang="en-US" baseline="0" dirty="0" err="1"/>
              <a:t>phenylene</a:t>
            </a:r>
            <a:r>
              <a:rPr lang="en-US" baseline="0" dirty="0"/>
              <a:t>, </a:t>
            </a:r>
            <a:r>
              <a:rPr lang="en-US" baseline="0" dirty="0" err="1"/>
              <a:t>ethynylenes</a:t>
            </a:r>
            <a:r>
              <a:rPr lang="en-US" baseline="0" dirty="0"/>
              <a:t>). So far this approach has been limited to phenyl and alkyne systems. </a:t>
            </a:r>
          </a:p>
        </p:txBody>
      </p:sp>
      <p:sp>
        <p:nvSpPr>
          <p:cNvPr id="4" name="Slide Number Placeholder 3"/>
          <p:cNvSpPr>
            <a:spLocks noGrp="1"/>
          </p:cNvSpPr>
          <p:nvPr>
            <p:ph type="sldNum" sz="quarter" idx="10"/>
          </p:nvPr>
        </p:nvSpPr>
        <p:spPr/>
        <p:txBody>
          <a:bodyPr/>
          <a:lstStyle/>
          <a:p>
            <a:fld id="{6459F120-EEF1-AC48-A3A3-EEDBD2C4AAD2}" type="slidenum">
              <a:rPr lang="en-US" smtClean="0"/>
              <a:t>18</a:t>
            </a:fld>
            <a:endParaRPr lang="en-US"/>
          </a:p>
        </p:txBody>
      </p:sp>
    </p:spTree>
    <p:extLst>
      <p:ext uri="{BB962C8B-B14F-4D97-AF65-F5344CB8AC3E}">
        <p14:creationId xmlns:p14="http://schemas.microsoft.com/office/powerpoint/2010/main" val="1954719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proposal</a:t>
            </a:r>
            <a:r>
              <a:rPr lang="en-US" baseline="0" dirty="0"/>
              <a:t> is to use a similar type approach to an IDC using oxidation/dehydration reactions to synthesize long conjugated polymers containing thiophene and thiazole building blocks.</a:t>
            </a:r>
          </a:p>
          <a:p>
            <a:r>
              <a:rPr lang="en-US" baseline="0" dirty="0"/>
              <a:t>We’re </a:t>
            </a:r>
            <a:r>
              <a:rPr lang="en-US" baseline="0" dirty="0" err="1"/>
              <a:t>gonna</a:t>
            </a:r>
            <a:r>
              <a:rPr lang="en-US" baseline="0" dirty="0"/>
              <a:t> do this by starting off with a thiazole derivative, oxidizing it to form the n-oxide, then use a dehydration reaction to get to the dimer,</a:t>
            </a:r>
            <a:br>
              <a:rPr lang="en-US" baseline="0" dirty="0"/>
            </a:br>
            <a:r>
              <a:rPr lang="en-US" baseline="0" dirty="0"/>
              <a:t>If we oxidize the dimer and do another dehydration reaction, a tetramer is formed. And that way we’ve doubled the molecular weight of our molecule after every oxidation/dehydration cycle. </a:t>
            </a:r>
            <a:br>
              <a:rPr lang="en-US" baseline="0" dirty="0"/>
            </a:br>
            <a:r>
              <a:rPr lang="en-US" baseline="0" dirty="0"/>
              <a:t>Our approach compared to the typical IDC approach requires less synthetic steps. 6 reactions are required to reach a tetramer using a typical IDC approach while only 4 reactions are required for ours.</a:t>
            </a:r>
          </a:p>
          <a:p>
            <a:r>
              <a:rPr lang="en-US" baseline="0" dirty="0"/>
              <a:t>Moreover, our approach doesn’t deal with protecting and deprotecting groups, just activation of certain bonds. That way we don't have to spend time screening for protecting groups that are suitable with our reaction conditions.</a:t>
            </a:r>
          </a:p>
        </p:txBody>
      </p:sp>
      <p:sp>
        <p:nvSpPr>
          <p:cNvPr id="4" name="Slide Number Placeholder 3"/>
          <p:cNvSpPr>
            <a:spLocks noGrp="1"/>
          </p:cNvSpPr>
          <p:nvPr>
            <p:ph type="sldNum" sz="quarter" idx="10"/>
          </p:nvPr>
        </p:nvSpPr>
        <p:spPr/>
        <p:txBody>
          <a:bodyPr/>
          <a:lstStyle/>
          <a:p>
            <a:fld id="{6459F120-EEF1-AC48-A3A3-EEDBD2C4AAD2}" type="slidenum">
              <a:rPr lang="en-US" smtClean="0"/>
              <a:t>19</a:t>
            </a:fld>
            <a:endParaRPr lang="en-US"/>
          </a:p>
        </p:txBody>
      </p:sp>
    </p:spTree>
    <p:extLst>
      <p:ext uri="{BB962C8B-B14F-4D97-AF65-F5344CB8AC3E}">
        <p14:creationId xmlns:p14="http://schemas.microsoft.com/office/powerpoint/2010/main" val="345590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Semiconductors are integrated into all of the electronics out there today. </a:t>
            </a:r>
          </a:p>
          <a:p>
            <a:r>
              <a:rPr lang="en-CA" sz="1200" b="0" i="0" kern="1200" dirty="0">
                <a:solidFill>
                  <a:schemeClr val="tx1"/>
                </a:solidFill>
                <a:effectLst/>
                <a:latin typeface="+mn-lt"/>
                <a:ea typeface="+mn-ea"/>
                <a:cs typeface="+mn-cs"/>
              </a:rPr>
              <a:t>A semiconductor is a substance, usually a solid chemical, element or compound, that can conduct electricity under some conditions but not others.</a:t>
            </a:r>
            <a:endParaRPr lang="en-US" dirty="0"/>
          </a:p>
          <a:p>
            <a:r>
              <a:rPr lang="en-US" dirty="0"/>
              <a:t>Inorganic semiconductors are widely used however they do have a few disadvantages to them such as they are difficult to process, they are not flexible, and can be expensive relative to organic semi conductors.</a:t>
            </a:r>
          </a:p>
          <a:p>
            <a:r>
              <a:rPr lang="en-US" dirty="0"/>
              <a:t>Interest in organic semiconductors has grown as they possess a few advantages such as they tend to be lightweight, can be flexible, potentially cheap, they are easier to process as well as they can be tuned depending on the properties required.</a:t>
            </a:r>
          </a:p>
          <a:p>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2</a:t>
            </a:fld>
            <a:endParaRPr lang="en-US"/>
          </a:p>
        </p:txBody>
      </p:sp>
    </p:spTree>
    <p:extLst>
      <p:ext uri="{BB962C8B-B14F-4D97-AF65-F5344CB8AC3E}">
        <p14:creationId xmlns:p14="http://schemas.microsoft.com/office/powerpoint/2010/main" val="671536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we synthesized the monomer through a direct arylation reaction of 2-5 </a:t>
            </a:r>
            <a:r>
              <a:rPr lang="en-US" dirty="0" err="1"/>
              <a:t>dibromothiophene</a:t>
            </a:r>
            <a:r>
              <a:rPr lang="en-US" dirty="0"/>
              <a:t> with 4 methyl thiazole producing this compound in a 40% yield. We then oxidized it using </a:t>
            </a:r>
            <a:r>
              <a:rPr lang="en-US" dirty="0" err="1"/>
              <a:t>mcpba</a:t>
            </a:r>
            <a:r>
              <a:rPr lang="en-US" dirty="0"/>
              <a:t> and isolated the mono n-oxide in a 25% yield. Dehydration of the mono n-oxide resulted in dimer formation in a 90% yield. the product of the second oxidation was slightly unstable. However pushing the reaction forward through a dehydration reaction resulted in formation of the tetramer.</a:t>
            </a:r>
          </a:p>
          <a:p>
            <a:r>
              <a:rPr lang="en-US" dirty="0"/>
              <a:t>Over the two reactions 70% yield. </a:t>
            </a:r>
          </a:p>
          <a:p>
            <a:endParaRPr lang="en-US" dirty="0"/>
          </a:p>
          <a:p>
            <a:r>
              <a:rPr lang="en-US" dirty="0"/>
              <a:t>I’d like to make note of the </a:t>
            </a:r>
            <a:r>
              <a:rPr lang="en-US" dirty="0" err="1"/>
              <a:t>Regioselectivity</a:t>
            </a:r>
            <a:r>
              <a:rPr lang="en-US" dirty="0"/>
              <a:t>, If this n-oxide was here instead of here a different isomer would be formed. And after the dehydration reaction we’re isolating a mixture of isomers which we can then completely reduce to get the one molecule without the N-Oxide group.  </a:t>
            </a:r>
          </a:p>
        </p:txBody>
      </p:sp>
      <p:sp>
        <p:nvSpPr>
          <p:cNvPr id="4" name="Slide Number Placeholder 3"/>
          <p:cNvSpPr>
            <a:spLocks noGrp="1"/>
          </p:cNvSpPr>
          <p:nvPr>
            <p:ph type="sldNum" sz="quarter" idx="10"/>
          </p:nvPr>
        </p:nvSpPr>
        <p:spPr/>
        <p:txBody>
          <a:bodyPr/>
          <a:lstStyle/>
          <a:p>
            <a:fld id="{6459F120-EEF1-AC48-A3A3-EEDBD2C4AAD2}" type="slidenum">
              <a:rPr lang="en-US" smtClean="0"/>
              <a:t>20</a:t>
            </a:fld>
            <a:endParaRPr lang="en-US"/>
          </a:p>
        </p:txBody>
      </p:sp>
    </p:spTree>
    <p:extLst>
      <p:ext uri="{BB962C8B-B14F-4D97-AF65-F5344CB8AC3E}">
        <p14:creationId xmlns:p14="http://schemas.microsoft.com/office/powerpoint/2010/main" val="3152304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the tetramer and putting it through our GPC resulted in this plot over here with a narrow distribution</a:t>
            </a:r>
          </a:p>
          <a:p>
            <a:endParaRPr lang="en-US" dirty="0"/>
          </a:p>
          <a:p>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21</a:t>
            </a:fld>
            <a:endParaRPr lang="en-US"/>
          </a:p>
        </p:txBody>
      </p:sp>
    </p:spTree>
    <p:extLst>
      <p:ext uri="{BB962C8B-B14F-4D97-AF65-F5344CB8AC3E}">
        <p14:creationId xmlns:p14="http://schemas.microsoft.com/office/powerpoint/2010/main" val="1111603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some UV-VIS spectroscopy on the monomer, dimer, tetramer and polymer as you can see in the plot of absorbance VS wavelength. </a:t>
            </a:r>
            <a:br>
              <a:rPr lang="en-US" dirty="0"/>
            </a:br>
            <a:r>
              <a:rPr lang="en-US" dirty="0"/>
              <a:t>The mono n-oxide is the most blue shifted with two peaks at around 250 and 300 nm. Once the molecular weight was doubled you can see a significant red shift to around 390 nm. There isn’t a significant difference between the peak for the dimer and tetramer. However there is a slight red shift to 410 nm going from tetramer to polymer.</a:t>
            </a:r>
          </a:p>
        </p:txBody>
      </p:sp>
      <p:sp>
        <p:nvSpPr>
          <p:cNvPr id="4" name="Slide Number Placeholder 3"/>
          <p:cNvSpPr>
            <a:spLocks noGrp="1"/>
          </p:cNvSpPr>
          <p:nvPr>
            <p:ph type="sldNum" sz="quarter" idx="10"/>
          </p:nvPr>
        </p:nvSpPr>
        <p:spPr/>
        <p:txBody>
          <a:bodyPr/>
          <a:lstStyle/>
          <a:p>
            <a:fld id="{6459F120-EEF1-AC48-A3A3-EEDBD2C4AAD2}" type="slidenum">
              <a:rPr lang="en-US" smtClean="0"/>
              <a:t>22</a:t>
            </a:fld>
            <a:endParaRPr lang="en-US"/>
          </a:p>
        </p:txBody>
      </p:sp>
    </p:spTree>
    <p:extLst>
      <p:ext uri="{BB962C8B-B14F-4D97-AF65-F5344CB8AC3E}">
        <p14:creationId xmlns:p14="http://schemas.microsoft.com/office/powerpoint/2010/main" val="4168261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we were able to develop a dehydration reaction. Use it to synthesize various small molecules with various aryl and </a:t>
            </a:r>
            <a:r>
              <a:rPr lang="en-US" dirty="0" err="1"/>
              <a:t>heteroaryl</a:t>
            </a:r>
            <a:r>
              <a:rPr lang="en-US" dirty="0"/>
              <a:t> groups. </a:t>
            </a:r>
          </a:p>
          <a:p>
            <a:r>
              <a:rPr lang="en-US" dirty="0"/>
              <a:t>We extended its use to synthesize polymers through the synthesis of the Di-N oxides and reacting that with base.</a:t>
            </a:r>
          </a:p>
          <a:p>
            <a:r>
              <a:rPr lang="en-US" dirty="0"/>
              <a:t>And lastly used the dehydration reaction to synthesis an oligomer in a stepwise approach. </a:t>
            </a:r>
          </a:p>
        </p:txBody>
      </p:sp>
      <p:sp>
        <p:nvSpPr>
          <p:cNvPr id="4" name="Slide Number Placeholder 3"/>
          <p:cNvSpPr>
            <a:spLocks noGrp="1"/>
          </p:cNvSpPr>
          <p:nvPr>
            <p:ph type="sldNum" sz="quarter" idx="10"/>
          </p:nvPr>
        </p:nvSpPr>
        <p:spPr/>
        <p:txBody>
          <a:bodyPr/>
          <a:lstStyle/>
          <a:p>
            <a:fld id="{6459F120-EEF1-AC48-A3A3-EEDBD2C4AAD2}" type="slidenum">
              <a:rPr lang="en-US" smtClean="0"/>
              <a:t>23</a:t>
            </a:fld>
            <a:endParaRPr lang="en-US"/>
          </a:p>
        </p:txBody>
      </p:sp>
    </p:spTree>
    <p:extLst>
      <p:ext uri="{BB962C8B-B14F-4D97-AF65-F5344CB8AC3E}">
        <p14:creationId xmlns:p14="http://schemas.microsoft.com/office/powerpoint/2010/main" val="522888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the thank my supervisor Derek Schipper</a:t>
            </a:r>
            <a:r>
              <a:rPr lang="en-US" baseline="0" dirty="0"/>
              <a:t> for his support on this project, as well all members of the </a:t>
            </a:r>
            <a:r>
              <a:rPr lang="en-US" baseline="0" dirty="0" err="1"/>
              <a:t>schipper</a:t>
            </a:r>
            <a:r>
              <a:rPr lang="en-US" baseline="0" dirty="0"/>
              <a:t> group for their consistent help and support! A Special </a:t>
            </a:r>
            <a:r>
              <a:rPr lang="en-US" baseline="0" dirty="0" err="1"/>
              <a:t>shoutout</a:t>
            </a:r>
            <a:r>
              <a:rPr lang="en-US" baseline="0" dirty="0"/>
              <a:t> to Luke </a:t>
            </a:r>
            <a:r>
              <a:rPr lang="en-US" baseline="0" dirty="0" err="1"/>
              <a:t>Vanderzwet</a:t>
            </a:r>
            <a:r>
              <a:rPr lang="en-US" baseline="0" dirty="0"/>
              <a:t> for synthesizing all of the polymers in this project. And to Raff for the cross-dehydration as well as reduction of the small molecules. And Dr. Emmett for </a:t>
            </a:r>
            <a:r>
              <a:rPr lang="en-US" baseline="0" dirty="0" err="1"/>
              <a:t>kickstarting</a:t>
            </a:r>
            <a:r>
              <a:rPr lang="en-US" baseline="0" dirty="0"/>
              <a:t> the project. </a:t>
            </a:r>
          </a:p>
          <a:p>
            <a:r>
              <a:rPr lang="en-US" baseline="0" dirty="0"/>
              <a:t>and of course all of you for your kind attention! </a:t>
            </a:r>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24</a:t>
            </a:fld>
            <a:endParaRPr lang="en-US"/>
          </a:p>
        </p:txBody>
      </p:sp>
    </p:spTree>
    <p:extLst>
      <p:ext uri="{BB962C8B-B14F-4D97-AF65-F5344CB8AC3E}">
        <p14:creationId xmlns:p14="http://schemas.microsoft.com/office/powerpoint/2010/main" val="208934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semiconductors have made there</a:t>
            </a:r>
            <a:r>
              <a:rPr lang="en-US" baseline="0" dirty="0"/>
              <a:t> way into various applications such as organic Light </a:t>
            </a:r>
            <a:r>
              <a:rPr lang="en-US" baseline="0" dirty="0" err="1"/>
              <a:t>emmitting</a:t>
            </a:r>
            <a:r>
              <a:rPr lang="en-US" baseline="0" dirty="0"/>
              <a:t> diodes, organic photovoltaics as well as field effect transistors. And we owe all this to two types of molecules; Conjugated small molecules and conjugated polymers. </a:t>
            </a:r>
            <a:br>
              <a:rPr lang="en-US" baseline="0" dirty="0"/>
            </a:br>
            <a:r>
              <a:rPr lang="en-US" baseline="0" dirty="0"/>
              <a:t>Here we have a conjugated small molecule DRCN7T. Consists of 7 </a:t>
            </a:r>
            <a:r>
              <a:rPr lang="en-US" baseline="0" dirty="0" err="1"/>
              <a:t>thiophene</a:t>
            </a:r>
            <a:r>
              <a:rPr lang="en-US" baseline="0" dirty="0"/>
              <a:t> units as well as </a:t>
            </a:r>
            <a:r>
              <a:rPr lang="en-US" dirty="0"/>
              <a:t>2-(1,1-dicyanomethylene)</a:t>
            </a:r>
            <a:r>
              <a:rPr lang="en-US" dirty="0" err="1"/>
              <a:t>rhodanine</a:t>
            </a:r>
            <a:r>
              <a:rPr lang="en-US" dirty="0"/>
              <a:t> as the terminal unit. With PC71BM as the acceptor,</a:t>
            </a:r>
            <a:r>
              <a:rPr lang="en-US" baseline="0" dirty="0"/>
              <a:t> a power conversion efficiency of 9.3% is obtained which is the highest so far for small molecules OPV’s.</a:t>
            </a:r>
            <a:endParaRPr lang="is-IS" baseline="0" dirty="0"/>
          </a:p>
          <a:p>
            <a:endParaRPr lang="is-IS" baseline="0" dirty="0"/>
          </a:p>
          <a:p>
            <a:r>
              <a:rPr lang="is-IS" baseline="0" dirty="0"/>
              <a:t>As for conjugated polymers, this is poly 3 hexyl thiophene, which is used in OLEDS as well as field effect transistors due to its excellent properties as well as good thermal and chemical stability.</a:t>
            </a:r>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3</a:t>
            </a:fld>
            <a:endParaRPr lang="en-US"/>
          </a:p>
        </p:txBody>
      </p:sp>
    </p:spTree>
    <p:extLst>
      <p:ext uri="{BB962C8B-B14F-4D97-AF65-F5344CB8AC3E}">
        <p14:creationId xmlns:p14="http://schemas.microsoft.com/office/powerpoint/2010/main" val="392230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s-IS" baseline="0" dirty="0"/>
              <a:t>These molecules are typically synthesized through transition metal cross-coupling reactions such as Suzuki and Stille reactions. </a:t>
            </a:r>
            <a:br>
              <a:rPr lang="is-IS" baseline="0" dirty="0"/>
            </a:br>
            <a:r>
              <a:rPr lang="is-IS" baseline="0" dirty="0"/>
              <a:t>However these reactions typically require expensive transition metals such as Palladium/Tin, as well as they tend to produce stoichiometric amount of metal toxic waste. </a:t>
            </a:r>
          </a:p>
          <a:p>
            <a:pPr marL="0" marR="0" lvl="0" indent="0" algn="l" defTabSz="457200" rtl="0" eaLnBrk="1" fontAlgn="auto" latinLnBrk="0" hangingPunct="1">
              <a:lnSpc>
                <a:spcPct val="100000"/>
              </a:lnSpc>
              <a:spcBef>
                <a:spcPts val="0"/>
              </a:spcBef>
              <a:spcAft>
                <a:spcPts val="0"/>
              </a:spcAft>
              <a:buClrTx/>
              <a:buSzTx/>
              <a:buFontTx/>
              <a:buNone/>
              <a:tabLst/>
              <a:defRPr/>
            </a:pPr>
            <a:r>
              <a:rPr lang="is-IS" baseline="0" dirty="0"/>
              <a:t>Moreover, to access the precursors required for cross-coupling reactions, prefunctionalization of the substrate is necessary adding further synthetic steps to the total synthesis. </a:t>
            </a:r>
          </a:p>
          <a:p>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4</a:t>
            </a:fld>
            <a:endParaRPr lang="en-US"/>
          </a:p>
        </p:txBody>
      </p:sp>
    </p:spTree>
    <p:extLst>
      <p:ext uri="{BB962C8B-B14F-4D97-AF65-F5344CB8AC3E}">
        <p14:creationId xmlns:p14="http://schemas.microsoft.com/office/powerpoint/2010/main" val="1361961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we're limited to traditional cross-coupling reactions for conjugated polymer synthesis, we have difficulty making these things on large scale. Further more, residual transition metal impurities result in lower efficiencies. </a:t>
            </a:r>
            <a:br>
              <a:rPr lang="en-US" dirty="0"/>
            </a:br>
            <a:r>
              <a:rPr lang="en-US" dirty="0"/>
              <a:t>If we take a look at how we prepare industrial polymers on a large scale, one reaction often used is a dehydration or </a:t>
            </a:r>
            <a:r>
              <a:rPr lang="en-US" dirty="0" err="1"/>
              <a:t>polycondensation</a:t>
            </a:r>
            <a:r>
              <a:rPr lang="en-US" dirty="0"/>
              <a:t> reaction which only produces water as a byproduct. </a:t>
            </a:r>
          </a:p>
          <a:p>
            <a:r>
              <a:rPr lang="en-US" dirty="0"/>
              <a:t>The first example here shows synthesis of polyethylene terephthalate from the condensation reaction of </a:t>
            </a:r>
            <a:r>
              <a:rPr lang="en-US" dirty="0" err="1"/>
              <a:t>terephthalic</a:t>
            </a:r>
            <a:r>
              <a:rPr lang="en-US" dirty="0"/>
              <a:t> acid and ethylene glycol which actually happens to be the fourth most produced polymer. </a:t>
            </a:r>
          </a:p>
          <a:p>
            <a:r>
              <a:rPr lang="en-US" dirty="0"/>
              <a:t>The second example is the synthesis of nylon 6,6 from </a:t>
            </a:r>
            <a:r>
              <a:rPr lang="en-US" dirty="0" err="1"/>
              <a:t>hexamethylenediamine</a:t>
            </a:r>
            <a:r>
              <a:rPr lang="en-US" dirty="0"/>
              <a:t> and </a:t>
            </a:r>
            <a:r>
              <a:rPr lang="en-US" dirty="0" err="1"/>
              <a:t>adipic</a:t>
            </a:r>
            <a:r>
              <a:rPr lang="en-US" dirty="0"/>
              <a:t> acid which is also produced on a multi ton scale. </a:t>
            </a:r>
          </a:p>
          <a:p>
            <a:r>
              <a:rPr lang="en-US" dirty="0"/>
              <a:t>The question was can we streamline the production of conjugated polymers in a similar manner through the dehydration of </a:t>
            </a:r>
            <a:r>
              <a:rPr lang="en-US" dirty="0" err="1"/>
              <a:t>heteroarenes</a:t>
            </a:r>
            <a:r>
              <a:rPr lang="en-US" dirty="0"/>
              <a:t> and </a:t>
            </a:r>
            <a:r>
              <a:rPr lang="en-US" dirty="0" err="1"/>
              <a:t>arenes</a:t>
            </a:r>
            <a:r>
              <a:rPr lang="en-US" dirty="0"/>
              <a:t>. That way we can eliminate the use of metals, while still creating sp2 carbon-carbon bonds. </a:t>
            </a:r>
          </a:p>
        </p:txBody>
      </p:sp>
      <p:sp>
        <p:nvSpPr>
          <p:cNvPr id="4" name="Slide Number Placeholder 3"/>
          <p:cNvSpPr>
            <a:spLocks noGrp="1"/>
          </p:cNvSpPr>
          <p:nvPr>
            <p:ph type="sldNum" sz="quarter" idx="10"/>
          </p:nvPr>
        </p:nvSpPr>
        <p:spPr/>
        <p:txBody>
          <a:bodyPr/>
          <a:lstStyle/>
          <a:p>
            <a:fld id="{6459F120-EEF1-AC48-A3A3-EEDBD2C4AAD2}" type="slidenum">
              <a:rPr lang="en-US" smtClean="0"/>
              <a:t>5</a:t>
            </a:fld>
            <a:endParaRPr lang="en-US"/>
          </a:p>
        </p:txBody>
      </p:sp>
    </p:spTree>
    <p:extLst>
      <p:ext uri="{BB962C8B-B14F-4D97-AF65-F5344CB8AC3E}">
        <p14:creationId xmlns:p14="http://schemas.microsoft.com/office/powerpoint/2010/main" val="29544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envisioned being able to synthesize conjugated polymers using a dehydration type reaction. </a:t>
            </a:r>
          </a:p>
          <a:p>
            <a:r>
              <a:rPr lang="en-US" dirty="0"/>
              <a:t>In fact we were able to develop a reaction of that type using thiazole N-oxides as the substrate. In this example, an equivalent of 4,5 dimethyl thiazole n-oxide is reacted with another equivalent of the same n-oxide forming this sp2 carbon carbon bond between the two thiazole molecules, eliminating an equivalent water as the byproduct. </a:t>
            </a:r>
          </a:p>
          <a:p>
            <a:r>
              <a:rPr lang="en-US" dirty="0"/>
              <a:t>These thiazole n-oxides can be accessed through a simple oxidation reaction using mild oxidants such as </a:t>
            </a:r>
            <a:r>
              <a:rPr lang="en-US" dirty="0" err="1"/>
              <a:t>mcpba</a:t>
            </a:r>
            <a:r>
              <a:rPr lang="en-US" dirty="0"/>
              <a:t>. </a:t>
            </a:r>
            <a:r>
              <a:rPr lang="en-US" baseline="0" dirty="0"/>
              <a:t/>
            </a:r>
            <a:br>
              <a:rPr lang="en-US" baseline="0" dirty="0"/>
            </a:br>
            <a:endParaRPr lang="en-US" baseline="0" dirty="0"/>
          </a:p>
          <a:p>
            <a:r>
              <a:rPr lang="en-US" baseline="0" dirty="0"/>
              <a:t>In this </a:t>
            </a:r>
            <a:r>
              <a:rPr lang="en-US" baseline="0" dirty="0" err="1"/>
              <a:t>dehydaration</a:t>
            </a:r>
            <a:r>
              <a:rPr lang="en-US" baseline="0" dirty="0"/>
              <a:t> example of this thiazole, the dimer was obtained in an 88% yield. Again notice that the oxide is lost on one of the thiazole molecules in the dimer. </a:t>
            </a:r>
          </a:p>
          <a:p>
            <a:r>
              <a:rPr lang="en-US" baseline="0" dirty="0"/>
              <a:t>This reaction typically occurs in 5 minutes requiring minimal workup while still maintaining relatively high yields. </a:t>
            </a:r>
          </a:p>
          <a:p>
            <a:r>
              <a:rPr lang="en-US" baseline="0" dirty="0"/>
              <a:t>Again carbon carbon bond formation occurs without the use of transition metals and with water as a by product.</a:t>
            </a:r>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6</a:t>
            </a:fld>
            <a:endParaRPr lang="en-US"/>
          </a:p>
        </p:txBody>
      </p:sp>
    </p:spTree>
    <p:extLst>
      <p:ext uri="{BB962C8B-B14F-4D97-AF65-F5344CB8AC3E}">
        <p14:creationId xmlns:p14="http://schemas.microsoft.com/office/powerpoint/2010/main" val="3263019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reaction conditions were optimized by screening various solvents, bases, temperatures and reaction time. </a:t>
            </a:r>
            <a:br>
              <a:rPr lang="en-US" dirty="0"/>
            </a:br>
            <a:r>
              <a:rPr lang="en-US" dirty="0"/>
              <a:t>First, Sodium </a:t>
            </a:r>
            <a:r>
              <a:rPr lang="en-US" dirty="0" err="1"/>
              <a:t>tert</a:t>
            </a:r>
            <a:r>
              <a:rPr lang="en-US" dirty="0"/>
              <a:t> </a:t>
            </a:r>
            <a:r>
              <a:rPr lang="en-US" dirty="0" err="1"/>
              <a:t>butoxide</a:t>
            </a:r>
            <a:r>
              <a:rPr lang="en-US" dirty="0"/>
              <a:t> was used for the dehydration reaction at 90 degrees for 30 minutes obtaining a 25% yield of the dimer. </a:t>
            </a:r>
          </a:p>
          <a:p>
            <a:r>
              <a:rPr lang="en-US" dirty="0"/>
              <a:t>Lowering the temperature to 50 degrees caused an increase in yield to 63 %. </a:t>
            </a:r>
          </a:p>
          <a:p>
            <a:r>
              <a:rPr lang="en-US" dirty="0"/>
              <a:t>Decreasing the temperature to </a:t>
            </a:r>
            <a:r>
              <a:rPr lang="en-US" dirty="0" err="1"/>
              <a:t>rt</a:t>
            </a:r>
            <a:r>
              <a:rPr lang="en-US" dirty="0"/>
              <a:t> caused a significant decrease in yield. </a:t>
            </a:r>
          </a:p>
          <a:p>
            <a:r>
              <a:rPr lang="en-US" dirty="0"/>
              <a:t>Changing the base to Lithium </a:t>
            </a:r>
            <a:r>
              <a:rPr lang="en-US" dirty="0" err="1"/>
              <a:t>tertbutoxide</a:t>
            </a:r>
            <a:r>
              <a:rPr lang="en-US" dirty="0"/>
              <a:t> resulted in a significant increase in yield. </a:t>
            </a:r>
          </a:p>
          <a:p>
            <a:r>
              <a:rPr lang="en-US" dirty="0"/>
              <a:t>Changing the solvent to </a:t>
            </a:r>
            <a:r>
              <a:rPr lang="en-US" dirty="0" err="1"/>
              <a:t>diethylether</a:t>
            </a:r>
            <a:r>
              <a:rPr lang="en-US" dirty="0"/>
              <a:t> and swapping the base back to sodium </a:t>
            </a:r>
            <a:r>
              <a:rPr lang="en-US" dirty="0" err="1"/>
              <a:t>tertbutoxide</a:t>
            </a:r>
            <a:r>
              <a:rPr lang="en-US" dirty="0"/>
              <a:t> decreased the yield to 70%.</a:t>
            </a:r>
          </a:p>
          <a:p>
            <a:r>
              <a:rPr lang="en-US" dirty="0"/>
              <a:t>Using THF as the solvent, lowering the temperature to 0 degrees, as well as using lithium </a:t>
            </a:r>
            <a:r>
              <a:rPr lang="en-US" dirty="0" err="1"/>
              <a:t>tertbutoxide</a:t>
            </a:r>
            <a:r>
              <a:rPr lang="en-US" dirty="0"/>
              <a:t> caused an increase in yield. </a:t>
            </a:r>
          </a:p>
          <a:p>
            <a:r>
              <a:rPr lang="en-US" dirty="0"/>
              <a:t>Finally running the reaction from 0-rt for 5 minutes gave us the highest yields and those conditions were chosen. </a:t>
            </a:r>
          </a:p>
        </p:txBody>
      </p:sp>
      <p:sp>
        <p:nvSpPr>
          <p:cNvPr id="4" name="Slide Number Placeholder 3"/>
          <p:cNvSpPr>
            <a:spLocks noGrp="1"/>
          </p:cNvSpPr>
          <p:nvPr>
            <p:ph type="sldNum" sz="quarter" idx="10"/>
          </p:nvPr>
        </p:nvSpPr>
        <p:spPr/>
        <p:txBody>
          <a:bodyPr/>
          <a:lstStyle/>
          <a:p>
            <a:fld id="{6459F120-EEF1-AC48-A3A3-EEDBD2C4AAD2}" type="slidenum">
              <a:rPr lang="en-US" smtClean="0"/>
              <a:t>7</a:t>
            </a:fld>
            <a:endParaRPr lang="en-US"/>
          </a:p>
        </p:txBody>
      </p:sp>
    </p:spTree>
    <p:extLst>
      <p:ext uri="{BB962C8B-B14F-4D97-AF65-F5344CB8AC3E}">
        <p14:creationId xmlns:p14="http://schemas.microsoft.com/office/powerpoint/2010/main" val="314957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mechanism hasn’t been studied</a:t>
            </a:r>
            <a:r>
              <a:rPr lang="en-US" baseline="0" dirty="0"/>
              <a:t> in great detail yet but here is a proposed mechanism. A base first deprotonates the most acidic proton generating a </a:t>
            </a:r>
            <a:r>
              <a:rPr lang="en-US" baseline="0" dirty="0" err="1"/>
              <a:t>carbanion</a:t>
            </a:r>
            <a:r>
              <a:rPr lang="en-US" baseline="0" dirty="0"/>
              <a:t>. This </a:t>
            </a:r>
            <a:r>
              <a:rPr lang="en-US" baseline="0" dirty="0" err="1"/>
              <a:t>carbanion</a:t>
            </a:r>
            <a:r>
              <a:rPr lang="en-US" baseline="0" dirty="0"/>
              <a:t> then attacks a second equivalent of thiazole n-oxide, causing it to lose </a:t>
            </a:r>
            <a:r>
              <a:rPr lang="en-US" baseline="0" dirty="0" err="1"/>
              <a:t>aromaticity</a:t>
            </a:r>
            <a:r>
              <a:rPr lang="en-US" baseline="0" dirty="0"/>
              <a:t>. Then through a proton transfer as well as an </a:t>
            </a:r>
            <a:r>
              <a:rPr lang="en-US" baseline="0" dirty="0" err="1"/>
              <a:t>elemination</a:t>
            </a:r>
            <a:r>
              <a:rPr lang="en-US" baseline="0" dirty="0"/>
              <a:t>, </a:t>
            </a:r>
            <a:r>
              <a:rPr lang="en-US" baseline="0" dirty="0" err="1"/>
              <a:t>aromaticy</a:t>
            </a:r>
            <a:r>
              <a:rPr lang="en-US" baseline="0" dirty="0"/>
              <a:t> is regained, generating the thiazole dimer as well as water. </a:t>
            </a:r>
            <a:endParaRPr lang="en-US" dirty="0"/>
          </a:p>
        </p:txBody>
      </p:sp>
      <p:sp>
        <p:nvSpPr>
          <p:cNvPr id="4" name="Slide Number Placeholder 3"/>
          <p:cNvSpPr>
            <a:spLocks noGrp="1"/>
          </p:cNvSpPr>
          <p:nvPr>
            <p:ph type="sldNum" sz="quarter" idx="10"/>
          </p:nvPr>
        </p:nvSpPr>
        <p:spPr/>
        <p:txBody>
          <a:bodyPr/>
          <a:lstStyle/>
          <a:p>
            <a:fld id="{6459F120-EEF1-AC48-A3A3-EEDBD2C4AAD2}" type="slidenum">
              <a:rPr lang="en-US" smtClean="0"/>
              <a:t>8</a:t>
            </a:fld>
            <a:endParaRPr lang="en-US"/>
          </a:p>
        </p:txBody>
      </p:sp>
    </p:spTree>
    <p:extLst>
      <p:ext uri="{BB962C8B-B14F-4D97-AF65-F5344CB8AC3E}">
        <p14:creationId xmlns:p14="http://schemas.microsoft.com/office/powerpoint/2010/main" val="341340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tested the scope of the dehydration reaction. The reaction tolerated different thiazole derivatives such as ones containing alkyl chains. Moreover thiazole </a:t>
            </a:r>
            <a:r>
              <a:rPr lang="en-US" dirty="0" err="1"/>
              <a:t>derrivatives</a:t>
            </a:r>
            <a:r>
              <a:rPr lang="en-US" dirty="0"/>
              <a:t> </a:t>
            </a:r>
            <a:r>
              <a:rPr lang="en-US" dirty="0" err="1"/>
              <a:t>containg</a:t>
            </a:r>
            <a:r>
              <a:rPr lang="en-US" dirty="0"/>
              <a:t> aryl groups with electron withdrawing substituents as well as aryl groups with electron donating and electron </a:t>
            </a:r>
            <a:r>
              <a:rPr lang="en-US" dirty="0" err="1"/>
              <a:t>nuetral</a:t>
            </a:r>
            <a:r>
              <a:rPr lang="en-US" dirty="0"/>
              <a:t> substituents. Lastly thiazole </a:t>
            </a:r>
            <a:r>
              <a:rPr lang="en-US" dirty="0" err="1"/>
              <a:t>derrivatives</a:t>
            </a:r>
            <a:r>
              <a:rPr lang="en-US" dirty="0"/>
              <a:t> containing other </a:t>
            </a:r>
            <a:r>
              <a:rPr lang="en-US" dirty="0" err="1"/>
              <a:t>heteroarenes</a:t>
            </a:r>
            <a:r>
              <a:rPr lang="en-US" dirty="0"/>
              <a:t> such as thiazole and </a:t>
            </a:r>
            <a:r>
              <a:rPr lang="en-US" dirty="0" err="1"/>
              <a:t>thiophene</a:t>
            </a:r>
            <a:r>
              <a:rPr lang="en-US" dirty="0"/>
              <a:t> were used. The yields for the most part are over 80% with the exception of a few compounds. </a:t>
            </a:r>
          </a:p>
        </p:txBody>
      </p:sp>
      <p:sp>
        <p:nvSpPr>
          <p:cNvPr id="4" name="Slide Number Placeholder 3"/>
          <p:cNvSpPr>
            <a:spLocks noGrp="1"/>
          </p:cNvSpPr>
          <p:nvPr>
            <p:ph type="sldNum" sz="quarter" idx="10"/>
          </p:nvPr>
        </p:nvSpPr>
        <p:spPr/>
        <p:txBody>
          <a:bodyPr/>
          <a:lstStyle/>
          <a:p>
            <a:fld id="{6459F120-EEF1-AC48-A3A3-EEDBD2C4AAD2}" type="slidenum">
              <a:rPr lang="en-US" smtClean="0"/>
              <a:t>9</a:t>
            </a:fld>
            <a:endParaRPr lang="en-US"/>
          </a:p>
        </p:txBody>
      </p:sp>
    </p:spTree>
    <p:extLst>
      <p:ext uri="{BB962C8B-B14F-4D97-AF65-F5344CB8AC3E}">
        <p14:creationId xmlns:p14="http://schemas.microsoft.com/office/powerpoint/2010/main" val="15121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University of Waterloo, main entrance to campus" title="Waterloo sign"/>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4114546"/>
          </a:xfrm>
          <a:prstGeom prst="rect">
            <a:avLst/>
          </a:prstGeom>
        </p:spPr>
      </p:pic>
      <p:sp>
        <p:nvSpPr>
          <p:cNvPr id="2" name="Title 1"/>
          <p:cNvSpPr>
            <a:spLocks noGrp="1"/>
          </p:cNvSpPr>
          <p:nvPr>
            <p:ph type="ctrTitle" hasCustomPrompt="1"/>
          </p:nvPr>
        </p:nvSpPr>
        <p:spPr>
          <a:xfrm>
            <a:off x="194912" y="4114547"/>
            <a:ext cx="5948958" cy="1167852"/>
          </a:xfrm>
        </p:spPr>
        <p:txBody>
          <a:bodyPr anchor="b">
            <a:noAutofit/>
          </a:bodyPr>
          <a:lstStyle>
            <a:lvl1pPr algn="l">
              <a:defRPr sz="40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194911" y="5308600"/>
            <a:ext cx="5948958" cy="666549"/>
          </a:xfrm>
        </p:spPr>
        <p:txBody>
          <a:bodyPr anchor="t">
            <a:normAutofit/>
          </a:bodyPr>
          <a:lstStyle>
            <a:lvl1pPr marL="0" indent="0" algn="l">
              <a:buNone/>
              <a:defRPr sz="28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Rectangle 17"/>
          <p:cNvSpPr/>
          <p:nvPr userDrawn="1"/>
        </p:nvSpPr>
        <p:spPr>
          <a:xfrm>
            <a:off x="0" y="6839712"/>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a:xfrm>
            <a:off x="664522" y="6377355"/>
            <a:ext cx="777100" cy="250337"/>
          </a:xfrm>
        </p:spPr>
        <p:txBody>
          <a:bodyPr/>
          <a:lstStyle/>
          <a:p>
            <a:fld id="{D5412B19-45A9-EA4B-A1ED-A48A01472687}" type="datetime1">
              <a:rPr lang="en-CA" smtClean="0"/>
              <a:t>08/08/2018</a:t>
            </a:fld>
            <a:endParaRPr lang="en-US" dirty="0"/>
          </a:p>
        </p:txBody>
      </p:sp>
      <p:sp>
        <p:nvSpPr>
          <p:cNvPr id="8" name="Footer Placeholder 7"/>
          <p:cNvSpPr>
            <a:spLocks noGrp="1"/>
          </p:cNvSpPr>
          <p:nvPr>
            <p:ph type="ftr" sz="quarter" idx="11"/>
          </p:nvPr>
        </p:nvSpPr>
        <p:spPr>
          <a:xfrm>
            <a:off x="1487067" y="6377355"/>
            <a:ext cx="4627983" cy="250337"/>
          </a:xfrm>
        </p:spPr>
        <p:txBody>
          <a:bodyPr/>
          <a:lstStyle/>
          <a:p>
            <a:endParaRPr lang="en-US" dirty="0"/>
          </a:p>
        </p:txBody>
      </p:sp>
      <p:sp>
        <p:nvSpPr>
          <p:cNvPr id="9" name="Slide Number Placeholder 8"/>
          <p:cNvSpPr>
            <a:spLocks noGrp="1"/>
          </p:cNvSpPr>
          <p:nvPr>
            <p:ph type="sldNum" sz="quarter" idx="12"/>
          </p:nvPr>
        </p:nvSpPr>
        <p:spPr/>
        <p:txBody>
          <a:bodyPr/>
          <a:lstStyle/>
          <a:p>
            <a:fld id="{93005692-73BE-493E-93AB-ECD6027A7652}" type="slidenum">
              <a:rPr lang="en-US" smtClean="0"/>
              <a:pPr/>
              <a:t>‹#›</a:t>
            </a:fld>
            <a:endParaRPr lang="en-US" dirty="0"/>
          </a:p>
        </p:txBody>
      </p:sp>
      <p:sp>
        <p:nvSpPr>
          <p:cNvPr id="11" name="Freeform 10"/>
          <p:cNvSpPr>
            <a:spLocks noChangeAspect="1"/>
          </p:cNvSpPr>
          <p:nvPr userDrawn="1"/>
        </p:nvSpPr>
        <p:spPr bwMode="gray">
          <a:xfrm>
            <a:off x="1" y="491390"/>
            <a:ext cx="2863995" cy="3106944"/>
          </a:xfrm>
          <a:custGeom>
            <a:avLst/>
            <a:gdLst>
              <a:gd name="connsiteX0" fmla="*/ 899794 w 2863995"/>
              <a:gd name="connsiteY0" fmla="*/ 0 h 3106944"/>
              <a:gd name="connsiteX1" fmla="*/ 1710342 w 2863995"/>
              <a:gd name="connsiteY1" fmla="*/ 0 h 3106944"/>
              <a:gd name="connsiteX2" fmla="*/ 2863995 w 2863995"/>
              <a:gd name="connsiteY2" fmla="*/ 1553472 h 3106944"/>
              <a:gd name="connsiteX3" fmla="*/ 1710342 w 2863995"/>
              <a:gd name="connsiteY3" fmla="*/ 3106944 h 3106944"/>
              <a:gd name="connsiteX4" fmla="*/ 899794 w 2863995"/>
              <a:gd name="connsiteY4" fmla="*/ 3106944 h 3106944"/>
              <a:gd name="connsiteX5" fmla="*/ 2053448 w 2863995"/>
              <a:gd name="connsiteY5" fmla="*/ 1553472 h 3106944"/>
              <a:gd name="connsiteX6" fmla="*/ 0 w 2863995"/>
              <a:gd name="connsiteY6" fmla="*/ 0 h 3106944"/>
              <a:gd name="connsiteX7" fmla="*/ 91484 w 2863995"/>
              <a:gd name="connsiteY7" fmla="*/ 0 h 3106944"/>
              <a:gd name="connsiteX8" fmla="*/ 1245138 w 2863995"/>
              <a:gd name="connsiteY8" fmla="*/ 1553472 h 3106944"/>
              <a:gd name="connsiteX9" fmla="*/ 91484 w 2863995"/>
              <a:gd name="connsiteY9" fmla="*/ 3106944 h 3106944"/>
              <a:gd name="connsiteX10" fmla="*/ 0 w 2863995"/>
              <a:gd name="connsiteY10" fmla="*/ 3106944 h 3106944"/>
              <a:gd name="connsiteX11" fmla="*/ 0 w 2863995"/>
              <a:gd name="connsiteY11" fmla="*/ 2138677 h 3106944"/>
              <a:gd name="connsiteX12" fmla="*/ 434591 w 2863995"/>
              <a:gd name="connsiteY12" fmla="*/ 1553472 h 3106944"/>
              <a:gd name="connsiteX13" fmla="*/ 0 w 2863995"/>
              <a:gd name="connsiteY13" fmla="*/ 968267 h 31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63995" h="3106944">
                <a:moveTo>
                  <a:pt x="899794" y="0"/>
                </a:moveTo>
                <a:lnTo>
                  <a:pt x="1710342" y="0"/>
                </a:lnTo>
                <a:lnTo>
                  <a:pt x="2863995" y="1553472"/>
                </a:lnTo>
                <a:lnTo>
                  <a:pt x="1710342" y="3106944"/>
                </a:lnTo>
                <a:lnTo>
                  <a:pt x="899794" y="3106944"/>
                </a:lnTo>
                <a:lnTo>
                  <a:pt x="2053448" y="1553472"/>
                </a:lnTo>
                <a:close/>
                <a:moveTo>
                  <a:pt x="0" y="0"/>
                </a:moveTo>
                <a:lnTo>
                  <a:pt x="91484" y="0"/>
                </a:lnTo>
                <a:lnTo>
                  <a:pt x="1245138" y="1553472"/>
                </a:lnTo>
                <a:lnTo>
                  <a:pt x="91484" y="3106944"/>
                </a:lnTo>
                <a:lnTo>
                  <a:pt x="0" y="3106944"/>
                </a:lnTo>
                <a:lnTo>
                  <a:pt x="0" y="2138677"/>
                </a:lnTo>
                <a:lnTo>
                  <a:pt x="434591" y="1553472"/>
                </a:lnTo>
                <a:lnTo>
                  <a:pt x="0" y="968267"/>
                </a:lnTo>
                <a:close/>
              </a:path>
            </a:pathLst>
          </a:custGeom>
          <a:solidFill>
            <a:srgbClr val="FFFFFF">
              <a:alpha val="34902"/>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pic>
        <p:nvPicPr>
          <p:cNvPr id="12" name="Picture 11" title="University of Waterlo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43869" y="5453198"/>
            <a:ext cx="2973214" cy="1192118"/>
          </a:xfrm>
          <a:prstGeom prst="rect">
            <a:avLst/>
          </a:prstGeom>
        </p:spPr>
      </p:pic>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2" y="68278"/>
            <a:ext cx="6463583" cy="963354"/>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0097987-783A-5346-A2EE-7FB0D662F158}" type="datetime1">
              <a:rPr lang="en-CA" smtClean="0"/>
              <a:t>08/08/2018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005692-73BE-493E-93AB-ECD6027A7652}" type="slidenum">
              <a:rPr lang="en-US" smtClean="0"/>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3AA81-45F1-C743-88CA-F872332A33A1}" type="datetime1">
              <a:rPr lang="en-CA" smtClean="0"/>
              <a:t>08/08/2018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05692-73BE-493E-93AB-ECD6027A7652}" type="slidenum">
              <a:rPr lang="en-US" smtClean="0"/>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FE79B-462E-E14F-B084-C6933BB61712}" type="datetime1">
              <a:rPr lang="en-CA" smtClean="0"/>
              <a:t>08/08/2018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05692-73BE-493E-93AB-ECD6027A7652}" type="slidenum">
              <a:rPr lang="en-US" smtClean="0"/>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2" y="192582"/>
            <a:ext cx="3384107" cy="1144729"/>
          </a:xfrm>
        </p:spPr>
        <p:txBody>
          <a:bodyPr anchor="b"/>
          <a:lstStyle>
            <a:lvl1pPr algn="l">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754756" y="192581"/>
            <a:ext cx="5185575" cy="5813650"/>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94912" y="1417320"/>
            <a:ext cx="3384107" cy="45889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4F8AA56-FBD4-344E-B9BE-4FCC2E6C89D8}" type="datetime1">
              <a:rPr lang="en-CA" smtClean="0"/>
              <a:t>08/08/2018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05692-73BE-493E-93AB-ECD6027A7652}" type="slidenum">
              <a:rPr lang="en-US" smtClean="0"/>
              <a:t>‹#›</a:t>
            </a:fld>
            <a:endParaRPr lang="en-US"/>
          </a:p>
        </p:txBody>
      </p:sp>
    </p:spTree>
    <p:extLst>
      <p:ext uri="{BB962C8B-B14F-4D97-AF65-F5344CB8AC3E}">
        <p14:creationId xmlns:p14="http://schemas.microsoft.com/office/powerpoint/2010/main" val="157090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2" y="160021"/>
            <a:ext cx="3384107" cy="1143081"/>
          </a:xfrm>
        </p:spPr>
        <p:txBody>
          <a:bodyPr vert="horz" lIns="91440" tIns="45720" rIns="91440" bIns="45720" rtlCol="0" anchor="b">
            <a:normAutofit/>
          </a:bodyPr>
          <a:lstStyle>
            <a:lvl1pPr>
              <a:defRPr lang="en-US" sz="3200" dirty="0">
                <a:solidFill>
                  <a:schemeClr val="tx1"/>
                </a:solidFill>
              </a:defRPr>
            </a:lvl1pPr>
          </a:lstStyle>
          <a:p>
            <a:pPr lvl="0" algn="l"/>
            <a:r>
              <a:rPr lang="en-US" dirty="0"/>
              <a:t>CLICK TO EDIT MASTER TITLE STYLE</a:t>
            </a:r>
          </a:p>
        </p:txBody>
      </p:sp>
      <p:sp>
        <p:nvSpPr>
          <p:cNvPr id="3" name="Picture Placeholder 2"/>
          <p:cNvSpPr>
            <a:spLocks noGrp="1"/>
          </p:cNvSpPr>
          <p:nvPr>
            <p:ph type="pic" idx="1"/>
          </p:nvPr>
        </p:nvSpPr>
        <p:spPr>
          <a:xfrm>
            <a:off x="3703321" y="160020"/>
            <a:ext cx="5237010" cy="58462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4912" y="1440180"/>
            <a:ext cx="3384107" cy="45660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B2AEEF8-2B34-854F-8BEB-9882505DE3D5}" type="datetime1">
              <a:rPr lang="en-CA" smtClean="0"/>
              <a:t>08/08/2018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05692-73BE-493E-93AB-ECD6027A7652}" type="slidenum">
              <a:rPr lang="en-US" smtClean="0"/>
              <a:t>‹#›</a:t>
            </a:fld>
            <a:endParaRPr lang="en-US"/>
          </a:p>
        </p:txBody>
      </p:sp>
    </p:spTree>
    <p:extLst>
      <p:ext uri="{BB962C8B-B14F-4D97-AF65-F5344CB8AC3E}">
        <p14:creationId xmlns:p14="http://schemas.microsoft.com/office/powerpoint/2010/main" val="15689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0" name="Picture 9" descr="Gray-Half-Shield.png"/>
          <p:cNvPicPr>
            <a:picLocks noChangeAspect="1"/>
          </p:cNvPicPr>
          <p:nvPr userDrawn="1"/>
        </p:nvPicPr>
        <p:blipFill rotWithShape="1">
          <a:blip r:embed="rId2" cstate="print">
            <a:alphaModFix amt="30000"/>
            <a:lum bright="-30000"/>
            <a:extLst>
              <a:ext uri="{28A0092B-C50C-407E-A947-70E740481C1C}">
                <a14:useLocalDpi xmlns:a14="http://schemas.microsoft.com/office/drawing/2010/main" val="0"/>
              </a:ext>
            </a:extLst>
          </a:blip>
          <a:srcRect t="1360" r="11780"/>
          <a:stretch/>
        </p:blipFill>
        <p:spPr>
          <a:xfrm>
            <a:off x="6683141" y="0"/>
            <a:ext cx="2460859" cy="5250706"/>
          </a:xfrm>
          <a:prstGeom prst="rect">
            <a:avLst/>
          </a:prstGeom>
        </p:spPr>
      </p:pic>
      <p:sp>
        <p:nvSpPr>
          <p:cNvPr id="3" name="Date Placeholder 2"/>
          <p:cNvSpPr>
            <a:spLocks noGrp="1"/>
          </p:cNvSpPr>
          <p:nvPr>
            <p:ph type="dt" sz="half" idx="10"/>
          </p:nvPr>
        </p:nvSpPr>
        <p:spPr>
          <a:xfrm>
            <a:off x="1092130" y="6558330"/>
            <a:ext cx="656777" cy="250337"/>
          </a:xfrm>
        </p:spPr>
        <p:txBody>
          <a:bodyPr/>
          <a:lstStyle/>
          <a:p>
            <a:fld id="{0690B4BA-621B-E241-B780-0D6E92654BC2}" type="datetime1">
              <a:rPr lang="en-CA" smtClean="0"/>
              <a:t>08/08/2018</a:t>
            </a:fld>
            <a:endParaRPr lang="en-US" dirty="0"/>
          </a:p>
        </p:txBody>
      </p:sp>
      <p:sp>
        <p:nvSpPr>
          <p:cNvPr id="4" name="Footer Placeholder 3"/>
          <p:cNvSpPr>
            <a:spLocks noGrp="1"/>
          </p:cNvSpPr>
          <p:nvPr>
            <p:ph type="ftr" sz="quarter" idx="11"/>
          </p:nvPr>
        </p:nvSpPr>
        <p:spPr>
          <a:xfrm>
            <a:off x="2258009" y="6558330"/>
            <a:ext cx="4627983" cy="250337"/>
          </a:xfrm>
        </p:spPr>
        <p:txBody>
          <a:bodyPr/>
          <a:lstStyle/>
          <a:p>
            <a:endParaRPr lang="en-US" dirty="0"/>
          </a:p>
        </p:txBody>
      </p:sp>
      <p:sp>
        <p:nvSpPr>
          <p:cNvPr id="5" name="Slide Number Placeholder 4"/>
          <p:cNvSpPr>
            <a:spLocks noGrp="1"/>
          </p:cNvSpPr>
          <p:nvPr>
            <p:ph type="sldNum" sz="quarter" idx="12"/>
          </p:nvPr>
        </p:nvSpPr>
        <p:spPr>
          <a:xfrm>
            <a:off x="194912" y="6558330"/>
            <a:ext cx="415425" cy="250337"/>
          </a:xfrm>
        </p:spPr>
        <p:txBody>
          <a:bodyPr/>
          <a:lstStyle/>
          <a:p>
            <a:fld id="{93005692-73BE-493E-93AB-ECD6027A7652}" type="slidenum">
              <a:rPr lang="en-US" smtClean="0"/>
              <a:pPr/>
              <a:t>‹#›</a:t>
            </a:fld>
            <a:endParaRPr lang="en-US" dirty="0"/>
          </a:p>
        </p:txBody>
      </p:sp>
      <p:sp>
        <p:nvSpPr>
          <p:cNvPr id="7" name="Rectangle 6"/>
          <p:cNvSpPr/>
          <p:nvPr userDrawn="1"/>
        </p:nvSpPr>
        <p:spPr>
          <a:xfrm>
            <a:off x="0" y="0"/>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Rectangle 7"/>
          <p:cNvSpPr/>
          <p:nvPr userDrawn="1"/>
        </p:nvSpPr>
        <p:spPr>
          <a:xfrm>
            <a:off x="0" y="6839712"/>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title="University of Waterlo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2670" y="769637"/>
            <a:ext cx="5918662" cy="3844310"/>
          </a:xfrm>
          <a:prstGeom prst="rect">
            <a:avLst/>
          </a:prstGeom>
          <a:noFill/>
          <a:ln>
            <a:noFill/>
          </a:ln>
        </p:spPr>
      </p:pic>
      <p:sp>
        <p:nvSpPr>
          <p:cNvPr id="2" name="Title 1"/>
          <p:cNvSpPr>
            <a:spLocks noGrp="1"/>
          </p:cNvSpPr>
          <p:nvPr>
            <p:ph type="title" hasCustomPrompt="1"/>
          </p:nvPr>
        </p:nvSpPr>
        <p:spPr>
          <a:xfrm>
            <a:off x="492919" y="4400898"/>
            <a:ext cx="8158163" cy="2123658"/>
          </a:xfrm>
          <a:noFill/>
        </p:spPr>
        <p:txBody>
          <a:bodyPr wrap="square" rtlCol="0" anchor="ctr" anchorCtr="1">
            <a:noAutofit/>
          </a:bodyPr>
          <a:lstStyle>
            <a:lvl1pPr algn="ctr">
              <a:defRPr lang="en-US" sz="4000" b="0">
                <a:solidFill>
                  <a:schemeClr val="tx2">
                    <a:alpha val="47000"/>
                  </a:schemeClr>
                </a:solidFill>
                <a:ea typeface="+mn-ea"/>
                <a:cs typeface="Arial" panose="020B0604020202020204" pitchFamily="34"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_ALT">
    <p:spTree>
      <p:nvGrpSpPr>
        <p:cNvPr id="1" name=""/>
        <p:cNvGrpSpPr/>
        <p:nvPr/>
      </p:nvGrpSpPr>
      <p:grpSpPr>
        <a:xfrm>
          <a:off x="0" y="0"/>
          <a:ext cx="0" cy="0"/>
          <a:chOff x="0" y="0"/>
          <a:chExt cx="0" cy="0"/>
        </a:xfrm>
      </p:grpSpPr>
      <p:pic>
        <p:nvPicPr>
          <p:cNvPr id="7" name="Picture 6" descr="Students walk through Peter Russell Rock Garden at the University of Waterloo" title="campus"/>
          <p:cNvPicPr>
            <a:picLocks noChangeAspect="1"/>
          </p:cNvPicPr>
          <p:nvPr userDrawn="1"/>
        </p:nvPicPr>
        <p:blipFill>
          <a:blip r:embed="rId2"/>
          <a:stretch>
            <a:fillRect/>
          </a:stretch>
        </p:blipFill>
        <p:spPr>
          <a:xfrm>
            <a:off x="0" y="-3810"/>
            <a:ext cx="9144000" cy="6865620"/>
          </a:xfrm>
          <a:prstGeom prst="rect">
            <a:avLst/>
          </a:prstGeom>
        </p:spPr>
      </p:pic>
      <p:pic>
        <p:nvPicPr>
          <p:cNvPr id="11" name="Picture 10"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tretch/>
        </p:blipFill>
        <p:spPr bwMode="gray">
          <a:xfrm>
            <a:off x="1629296" y="777950"/>
            <a:ext cx="5893739" cy="3828123"/>
          </a:xfrm>
          <a:prstGeom prst="rect">
            <a:avLst/>
          </a:prstGeom>
          <a:noFill/>
          <a:ln>
            <a:noFill/>
          </a:ln>
        </p:spPr>
      </p:pic>
      <p:sp>
        <p:nvSpPr>
          <p:cNvPr id="2" name="Title 1"/>
          <p:cNvSpPr>
            <a:spLocks noGrp="1"/>
          </p:cNvSpPr>
          <p:nvPr>
            <p:ph type="title" hasCustomPrompt="1"/>
          </p:nvPr>
        </p:nvSpPr>
        <p:spPr>
          <a:xfrm>
            <a:off x="550069" y="4400898"/>
            <a:ext cx="8043863" cy="2123658"/>
          </a:xfrm>
          <a:noFill/>
        </p:spPr>
        <p:txBody>
          <a:bodyPr wrap="square" rtlCol="0" anchor="ctr" anchorCtr="1">
            <a:noAutofit/>
          </a:bodyPr>
          <a:lstStyle>
            <a:lvl1pPr algn="ctr">
              <a:defRPr lang="en-US" sz="4000" b="0">
                <a:solidFill>
                  <a:schemeClr val="bg1">
                    <a:alpha val="81000"/>
                  </a:schemeClr>
                </a:solidFill>
                <a:ea typeface="+mn-ea"/>
                <a:cs typeface="Arial" panose="020B0604020202020204" pitchFamily="34" charset="0"/>
              </a:defRPr>
            </a:lvl1pPr>
          </a:lstStyle>
          <a:p>
            <a:pPr marL="0" lvl="0" algn="ctr">
              <a:lnSpc>
                <a:spcPct val="75000"/>
              </a:lnSpc>
            </a:pPr>
            <a:r>
              <a:rPr lang="en-US" dirty="0"/>
              <a:t>click to edit master closing slide option 2</a:t>
            </a:r>
          </a:p>
        </p:txBody>
      </p:sp>
      <p:sp>
        <p:nvSpPr>
          <p:cNvPr id="3" name="Date Placeholder 2"/>
          <p:cNvSpPr>
            <a:spLocks noGrp="1"/>
          </p:cNvSpPr>
          <p:nvPr>
            <p:ph type="dt" sz="half" idx="10"/>
          </p:nvPr>
        </p:nvSpPr>
        <p:spPr>
          <a:xfrm>
            <a:off x="1092130" y="6558330"/>
            <a:ext cx="656777" cy="250337"/>
          </a:xfrm>
        </p:spPr>
        <p:txBody>
          <a:bodyPr/>
          <a:lstStyle/>
          <a:p>
            <a:fld id="{6162E121-B6C6-3E4D-BA78-29A759376144}" type="datetime1">
              <a:rPr lang="en-CA" smtClean="0"/>
              <a:t>08/08/2018</a:t>
            </a:fld>
            <a:endParaRPr lang="en-US" dirty="0"/>
          </a:p>
        </p:txBody>
      </p:sp>
      <p:sp>
        <p:nvSpPr>
          <p:cNvPr id="4" name="Footer Placeholder 3"/>
          <p:cNvSpPr>
            <a:spLocks noGrp="1"/>
          </p:cNvSpPr>
          <p:nvPr>
            <p:ph type="ftr" sz="quarter" idx="11"/>
          </p:nvPr>
        </p:nvSpPr>
        <p:spPr>
          <a:xfrm>
            <a:off x="2258009" y="6558330"/>
            <a:ext cx="4627983" cy="250337"/>
          </a:xfrm>
        </p:spPr>
        <p:txBody>
          <a:bodyPr/>
          <a:lstStyle/>
          <a:p>
            <a:endParaRPr lang="en-US" dirty="0"/>
          </a:p>
        </p:txBody>
      </p:sp>
      <p:sp>
        <p:nvSpPr>
          <p:cNvPr id="5" name="Slide Number Placeholder 4"/>
          <p:cNvSpPr>
            <a:spLocks noGrp="1"/>
          </p:cNvSpPr>
          <p:nvPr>
            <p:ph type="sldNum" sz="quarter" idx="12"/>
          </p:nvPr>
        </p:nvSpPr>
        <p:spPr>
          <a:xfrm>
            <a:off x="194912" y="6558330"/>
            <a:ext cx="415425" cy="250337"/>
          </a:xfrm>
        </p:spPr>
        <p:txBody>
          <a:bodyPr/>
          <a:lstStyle/>
          <a:p>
            <a:fld id="{93005692-73BE-493E-93AB-ECD6027A7652}" type="slidenum">
              <a:rPr lang="en-US" smtClean="0"/>
              <a:pPr/>
              <a:t>‹#›</a:t>
            </a:fld>
            <a:endParaRPr lang="en-US" dirty="0"/>
          </a:p>
        </p:txBody>
      </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CONTENT SLIDE OPTION 1</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2DFEEC-9ADE-7645-A428-9DC7B4A797B5}" type="datetime1">
              <a:rPr lang="en-CA" smtClean="0"/>
              <a:t>08/08/2018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05692-73BE-493E-93AB-ECD6027A7652}" type="slidenum">
              <a:rPr lang="en-US" smtClean="0"/>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_ALT">
    <p:spTree>
      <p:nvGrpSpPr>
        <p:cNvPr id="1" name=""/>
        <p:cNvGrpSpPr/>
        <p:nvPr/>
      </p:nvGrpSpPr>
      <p:grpSpPr>
        <a:xfrm>
          <a:off x="0" y="0"/>
          <a:ext cx="0" cy="0"/>
          <a:chOff x="0" y="0"/>
          <a:chExt cx="0" cy="0"/>
        </a:xfrm>
      </p:grpSpPr>
      <p:pic>
        <p:nvPicPr>
          <p:cNvPr id="13" name="Picture 12" title="University of Waterlo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5383" y="5920325"/>
            <a:ext cx="2338617" cy="937675"/>
          </a:xfrm>
          <a:prstGeom prst="rect">
            <a:avLst/>
          </a:prstGeom>
        </p:spPr>
      </p:pic>
      <p:sp>
        <p:nvSpPr>
          <p:cNvPr id="2" name="Title 1"/>
          <p:cNvSpPr>
            <a:spLocks noGrp="1"/>
          </p:cNvSpPr>
          <p:nvPr>
            <p:ph type="title" hasCustomPrompt="1"/>
          </p:nvPr>
        </p:nvSpPr>
        <p:spPr>
          <a:xfrm>
            <a:off x="194912" y="68278"/>
            <a:ext cx="6691079" cy="963354"/>
          </a:xfrm>
        </p:spPr>
        <p:txBody>
          <a:bodyPr/>
          <a:lstStyle>
            <a:lvl1pPr algn="l">
              <a:defRPr/>
            </a:lvl1pPr>
          </a:lstStyle>
          <a:p>
            <a:r>
              <a:rPr lang="en-US" dirty="0"/>
              <a:t>CLICK TO EDIT MASTER CONTENT SLIDE OPTION 2</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0"/>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Rectangle 8"/>
          <p:cNvSpPr/>
          <p:nvPr userDrawn="1"/>
        </p:nvSpPr>
        <p:spPr>
          <a:xfrm>
            <a:off x="0" y="6839712"/>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p:cNvSpPr>
            <a:spLocks noGrp="1"/>
          </p:cNvSpPr>
          <p:nvPr>
            <p:ph type="dt" sz="half" idx="10"/>
          </p:nvPr>
        </p:nvSpPr>
        <p:spPr/>
        <p:txBody>
          <a:bodyPr/>
          <a:lstStyle/>
          <a:p>
            <a:fld id="{8514EA30-11F6-134D-9E6E-C632F4F87119}" type="datetime1">
              <a:rPr lang="en-CA" smtClean="0"/>
              <a:t>08/08/2018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93005692-73BE-493E-93AB-ECD6027A7652}" type="slidenum">
              <a:rPr lang="en-US" smtClean="0"/>
              <a:pPr/>
              <a:t>‹#›</a:t>
            </a:fld>
            <a:endParaRPr lang="en-US" dirty="0"/>
          </a:p>
        </p:txBody>
      </p:sp>
    </p:spTree>
    <p:extLst>
      <p:ext uri="{BB962C8B-B14F-4D97-AF65-F5344CB8AC3E}">
        <p14:creationId xmlns:p14="http://schemas.microsoft.com/office/powerpoint/2010/main" val="276303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ransTitle and Content">
    <p:spTree>
      <p:nvGrpSpPr>
        <p:cNvPr id="1" name=""/>
        <p:cNvGrpSpPr/>
        <p:nvPr/>
      </p:nvGrpSpPr>
      <p:grpSpPr>
        <a:xfrm>
          <a:off x="0" y="0"/>
          <a:ext cx="0" cy="0"/>
          <a:chOff x="0" y="0"/>
          <a:chExt cx="0" cy="0"/>
        </a:xfrm>
      </p:grpSpPr>
      <p:pic>
        <p:nvPicPr>
          <p:cNvPr id="13" name="Picture 12" title="University of Waterlo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5383" y="5920325"/>
            <a:ext cx="2338617" cy="937675"/>
          </a:xfrm>
          <a:prstGeom prst="rect">
            <a:avLst/>
          </a:prstGeom>
        </p:spPr>
      </p:pic>
      <p:sp>
        <p:nvSpPr>
          <p:cNvPr id="2" name="Title 1"/>
          <p:cNvSpPr>
            <a:spLocks noGrp="1"/>
          </p:cNvSpPr>
          <p:nvPr>
            <p:ph type="title" hasCustomPrompt="1"/>
          </p:nvPr>
        </p:nvSpPr>
        <p:spPr>
          <a:xfrm>
            <a:off x="0" y="0"/>
            <a:ext cx="9144000" cy="1106424"/>
          </a:xfrm>
          <a:solidFill>
            <a:schemeClr val="tx1">
              <a:alpha val="60000"/>
            </a:schemeClr>
          </a:solidFill>
        </p:spPr>
        <p:txBody>
          <a:bodyPr lIns="292608"/>
          <a:lstStyle>
            <a:lvl1pPr algn="l">
              <a:defRPr baseline="0">
                <a:solidFill>
                  <a:schemeClr val="bg1"/>
                </a:solidFill>
              </a:defRPr>
            </a:lvl1pPr>
          </a:lstStyle>
          <a:p>
            <a:r>
              <a:rPr lang="en-US" dirty="0"/>
              <a:t>CLICK TO EDIT MASTER</a:t>
            </a:r>
            <a:br>
              <a:rPr lang="en-US" dirty="0"/>
            </a:br>
            <a:r>
              <a:rPr lang="en-US" dirty="0"/>
              <a:t>CONTENT SLIDE OPTION 3</a:t>
            </a:r>
          </a:p>
        </p:txBody>
      </p:sp>
      <p:sp>
        <p:nvSpPr>
          <p:cNvPr id="3" name="Content Placeholder 2"/>
          <p:cNvSpPr>
            <a:spLocks noGrp="1"/>
          </p:cNvSpPr>
          <p:nvPr>
            <p:ph idx="1"/>
          </p:nvPr>
        </p:nvSpPr>
        <p:spPr>
          <a:xfrm>
            <a:off x="194913" y="1318444"/>
            <a:ext cx="6691080" cy="49986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839712"/>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p:cNvSpPr>
            <a:spLocks noGrp="1"/>
          </p:cNvSpPr>
          <p:nvPr>
            <p:ph type="dt" sz="half" idx="10"/>
          </p:nvPr>
        </p:nvSpPr>
        <p:spPr/>
        <p:txBody>
          <a:bodyPr/>
          <a:lstStyle/>
          <a:p>
            <a:fld id="{B0E6AF34-81CF-5448-89A3-AF2D149ACB01}" type="datetime1">
              <a:rPr lang="en-CA" smtClean="0"/>
              <a:t>08/08/2018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93005692-73BE-493E-93AB-ECD6027A7652}" type="slidenum">
              <a:rPr lang="en-US" smtClean="0"/>
              <a:pPr/>
              <a:t>‹#›</a:t>
            </a:fld>
            <a:endParaRPr lang="en-US" dirty="0"/>
          </a:p>
        </p:txBody>
      </p:sp>
    </p:spTree>
    <p:extLst>
      <p:ext uri="{BB962C8B-B14F-4D97-AF65-F5344CB8AC3E}">
        <p14:creationId xmlns:p14="http://schemas.microsoft.com/office/powerpoint/2010/main" val="335440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68278"/>
            <a:ext cx="5248625" cy="963354"/>
          </a:xfrm>
        </p:spPr>
        <p:txBody>
          <a:bodyPr>
            <a:noAutofit/>
          </a:bodyPr>
          <a:lstStyle>
            <a:lvl1pPr>
              <a:defRPr sz="4000" baseline="0"/>
            </a:lvl1pPr>
          </a:lstStyle>
          <a:p>
            <a:r>
              <a:rPr lang="en-US" dirty="0"/>
              <a:t>CLICK TO EDIT SLIDE WITH MENU 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FE5CC60-8FFF-2A4A-8F73-F8A6D052A36E}" type="datetime1">
              <a:rPr lang="en-CA" smtClean="0"/>
              <a:t>08/08/2018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05692-73BE-493E-93AB-ECD6027A7652}" type="slidenum">
              <a:rPr lang="en-US" smtClean="0"/>
              <a:t>‹#›</a:t>
            </a:fld>
            <a:endParaRPr lang="en-US"/>
          </a:p>
        </p:txBody>
      </p:sp>
      <p:sp>
        <p:nvSpPr>
          <p:cNvPr id="8" name="Text Placeholder 7"/>
          <p:cNvSpPr>
            <a:spLocks noGrp="1"/>
          </p:cNvSpPr>
          <p:nvPr>
            <p:ph type="body" sz="quarter" idx="13" hasCustomPrompt="1"/>
          </p:nvPr>
        </p:nvSpPr>
        <p:spPr>
          <a:xfrm>
            <a:off x="5555773" y="68278"/>
            <a:ext cx="1065644" cy="286052"/>
          </a:xfrm>
        </p:spPr>
        <p:txBody>
          <a:bodyPr anchor="ctr">
            <a:noAutofit/>
          </a:bodyPr>
          <a:lstStyle>
            <a:lvl1pPr marL="0" indent="0" algn="ctr">
              <a:buNone/>
              <a:defRPr sz="1100" b="1" baseline="0">
                <a:solidFill>
                  <a:schemeClr val="tx1">
                    <a:lumMod val="75000"/>
                    <a:lumOff val="25000"/>
                  </a:schemeClr>
                </a:solidFill>
              </a:defRPr>
            </a:lvl1pPr>
          </a:lstStyle>
          <a:p>
            <a:pPr lvl="0"/>
            <a:r>
              <a:rPr lang="en-US" dirty="0"/>
              <a:t>MENU ITEM 1</a:t>
            </a:r>
          </a:p>
        </p:txBody>
      </p:sp>
      <p:sp>
        <p:nvSpPr>
          <p:cNvPr id="9" name="Text Placeholder 7"/>
          <p:cNvSpPr>
            <a:spLocks noGrp="1"/>
          </p:cNvSpPr>
          <p:nvPr>
            <p:ph type="body" sz="quarter" idx="14" hasCustomPrompt="1"/>
          </p:nvPr>
        </p:nvSpPr>
        <p:spPr>
          <a:xfrm>
            <a:off x="6715230" y="68278"/>
            <a:ext cx="1065644" cy="286052"/>
          </a:xfrm>
        </p:spPr>
        <p:txBody>
          <a:bodyPr anchor="ctr">
            <a:noAutofit/>
          </a:bodyPr>
          <a:lstStyle>
            <a:lvl1pPr marL="0" indent="0" algn="ctr">
              <a:buNone/>
              <a:defRPr sz="1100" b="1" baseline="0">
                <a:solidFill>
                  <a:schemeClr val="tx1">
                    <a:lumMod val="75000"/>
                    <a:lumOff val="25000"/>
                  </a:schemeClr>
                </a:solidFill>
              </a:defRPr>
            </a:lvl1pPr>
          </a:lstStyle>
          <a:p>
            <a:pPr lvl="0"/>
            <a:r>
              <a:rPr lang="en-US" dirty="0"/>
              <a:t>MENU ITEM 2</a:t>
            </a:r>
          </a:p>
        </p:txBody>
      </p:sp>
      <p:sp>
        <p:nvSpPr>
          <p:cNvPr id="10" name="Text Placeholder 7"/>
          <p:cNvSpPr>
            <a:spLocks noGrp="1"/>
          </p:cNvSpPr>
          <p:nvPr>
            <p:ph type="body" sz="quarter" idx="15" hasCustomPrompt="1"/>
          </p:nvPr>
        </p:nvSpPr>
        <p:spPr>
          <a:xfrm>
            <a:off x="7874687" y="68278"/>
            <a:ext cx="1065644" cy="286052"/>
          </a:xfrm>
        </p:spPr>
        <p:txBody>
          <a:bodyPr anchor="ctr">
            <a:noAutofit/>
          </a:bodyPr>
          <a:lstStyle>
            <a:lvl1pPr marL="0" indent="0" algn="ctr">
              <a:buNone/>
              <a:defRPr sz="1100" b="1">
                <a:solidFill>
                  <a:schemeClr val="tx1">
                    <a:lumMod val="75000"/>
                    <a:lumOff val="25000"/>
                  </a:schemeClr>
                </a:solidFill>
              </a:defRPr>
            </a:lvl1pPr>
          </a:lstStyle>
          <a:p>
            <a:pPr lvl="0"/>
            <a:r>
              <a:rPr lang="en-US" dirty="0"/>
              <a:t>MENU ITEM 3</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2" y="1709738"/>
            <a:ext cx="6691080" cy="2852737"/>
          </a:xfrm>
        </p:spPr>
        <p:txBody>
          <a:bodyPr anchor="b">
            <a:normAutofit/>
          </a:bodyPr>
          <a:lstStyle>
            <a:lvl1pPr algn="l">
              <a:defRPr sz="4000" baseline="0">
                <a:solidFill>
                  <a:schemeClr val="tx1">
                    <a:lumMod val="75000"/>
                    <a:lumOff val="25000"/>
                  </a:schemeClr>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2" y="4589464"/>
            <a:ext cx="669108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CD9EABB-628A-6D46-8A65-7DD951F0A9C3}" type="datetime1">
              <a:rPr lang="en-CA" smtClean="0"/>
              <a:t>08/08/2018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05692-73BE-493E-93AB-ECD6027A7652}" type="slidenum">
              <a:rPr lang="en-US" smtClean="0"/>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5" name="Picture 14" descr="Gray-Half-Shield.png"/>
          <p:cNvPicPr>
            <a:picLocks noChangeAspect="1"/>
          </p:cNvPicPr>
          <p:nvPr userDrawn="1"/>
        </p:nvPicPr>
        <p:blipFill rotWithShape="1">
          <a:blip r:embed="rId2" cstate="print">
            <a:alphaModFix amt="30000"/>
            <a:lum bright="-30000"/>
            <a:extLst>
              <a:ext uri="{28A0092B-C50C-407E-A947-70E740481C1C}">
                <a14:useLocalDpi xmlns:a14="http://schemas.microsoft.com/office/drawing/2010/main" val="0"/>
              </a:ext>
            </a:extLst>
          </a:blip>
          <a:srcRect t="1360" r="11780"/>
          <a:stretch/>
        </p:blipFill>
        <p:spPr>
          <a:xfrm>
            <a:off x="6683141" y="0"/>
            <a:ext cx="2460859" cy="5250706"/>
          </a:xfrm>
          <a:prstGeom prst="rect">
            <a:avLst/>
          </a:prstGeom>
        </p:spPr>
      </p:pic>
      <p:sp>
        <p:nvSpPr>
          <p:cNvPr id="2" name="Title 1"/>
          <p:cNvSpPr>
            <a:spLocks noGrp="1"/>
          </p:cNvSpPr>
          <p:nvPr>
            <p:ph type="ctrTitle" hasCustomPrompt="1"/>
          </p:nvPr>
        </p:nvSpPr>
        <p:spPr>
          <a:xfrm>
            <a:off x="720391" y="2818015"/>
            <a:ext cx="6577965" cy="189269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1" y="4718542"/>
            <a:ext cx="6577965" cy="666549"/>
          </a:xfrm>
        </p:spPr>
        <p:txBody>
          <a:bodyPr anchor="t">
            <a:normAutofit/>
          </a:bodyPr>
          <a:lstStyle>
            <a:lvl1pPr marL="0" indent="0" algn="l">
              <a:buNone/>
              <a:defRPr sz="28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5" name="Rectangle 24"/>
          <p:cNvSpPr/>
          <p:nvPr userDrawn="1"/>
        </p:nvSpPr>
        <p:spPr bwMode="gray">
          <a:xfrm>
            <a:off x="0" y="0"/>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bwMode="gray">
          <a:xfrm>
            <a:off x="0" y="6839712"/>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Date Placeholder 11"/>
          <p:cNvSpPr>
            <a:spLocks noGrp="1"/>
          </p:cNvSpPr>
          <p:nvPr>
            <p:ph type="dt" sz="half" idx="10"/>
          </p:nvPr>
        </p:nvSpPr>
        <p:spPr/>
        <p:txBody>
          <a:bodyPr/>
          <a:lstStyle/>
          <a:p>
            <a:fld id="{7E10BE02-053D-F749-A446-89385B23F967}" type="datetime1">
              <a:rPr lang="en-CA" smtClean="0"/>
              <a:t>08/08/2018</a:t>
            </a:fld>
            <a:endParaRPr lang="en-US" dirty="0"/>
          </a:p>
        </p:txBody>
      </p:sp>
      <p:sp>
        <p:nvSpPr>
          <p:cNvPr id="13" name="Footer Placeholder 12"/>
          <p:cNvSpPr>
            <a:spLocks noGrp="1"/>
          </p:cNvSpPr>
          <p:nvPr>
            <p:ph type="ftr" sz="quarter" idx="11"/>
          </p:nvPr>
        </p:nvSpPr>
        <p:spPr/>
        <p:txBody>
          <a:bodyPr/>
          <a:lstStyle/>
          <a:p>
            <a:endParaRPr lang="en-US" dirty="0"/>
          </a:p>
        </p:txBody>
      </p:sp>
      <p:sp>
        <p:nvSpPr>
          <p:cNvPr id="14" name="Slide Number Placeholder 13"/>
          <p:cNvSpPr>
            <a:spLocks noGrp="1"/>
          </p:cNvSpPr>
          <p:nvPr>
            <p:ph type="sldNum" sz="quarter" idx="12"/>
          </p:nvPr>
        </p:nvSpPr>
        <p:spPr/>
        <p:txBody>
          <a:bodyPr/>
          <a:lstStyle/>
          <a:p>
            <a:fld id="{93005692-73BE-493E-93AB-ECD6027A7652}" type="slidenum">
              <a:rPr lang="en-US" smtClean="0"/>
              <a:pPr/>
              <a:t>‹#›</a:t>
            </a:fld>
            <a:endParaRPr lang="en-US" dirty="0"/>
          </a:p>
        </p:txBody>
      </p:sp>
      <p:pic>
        <p:nvPicPr>
          <p:cNvPr id="11" name="Picture 10" title="University of Waterloo"/>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52180" y="705087"/>
            <a:ext cx="5425907" cy="2175530"/>
          </a:xfrm>
          <a:prstGeom prst="rect">
            <a:avLst/>
          </a:prstGeom>
          <a:noFill/>
          <a:ln>
            <a:noFill/>
          </a:ln>
        </p:spPr>
      </p:pic>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194911" y="1296784"/>
            <a:ext cx="3291840" cy="48801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587944" y="1296784"/>
            <a:ext cx="3291840" cy="48801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02BD13D-C0C2-464F-88DD-5F3EBF4C13B1}" type="datetime1">
              <a:rPr lang="en-CA" smtClean="0"/>
              <a:t>08/08/2018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05692-73BE-493E-93AB-ECD6027A7652}" type="slidenum">
              <a:rPr lang="en-US" smtClean="0"/>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134831"/>
            <a:ext cx="3291840" cy="823912"/>
          </a:xfrm>
        </p:spPr>
        <p:txBody>
          <a:bodyPr anchor="b">
            <a:noAutofit/>
          </a:bodyPr>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4912" y="2061942"/>
            <a:ext cx="3291840" cy="4127721"/>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594152" y="1134831"/>
            <a:ext cx="3291840" cy="823912"/>
          </a:xfrm>
        </p:spPr>
        <p:txBody>
          <a:bodyPr anchor="b">
            <a:noAutofit/>
          </a:bodyPr>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594152" y="2061942"/>
            <a:ext cx="3291840" cy="4127721"/>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10B0690-A1AC-CA4F-BC3D-969384B06956}" type="datetime1">
              <a:rPr lang="en-CA" smtClean="0"/>
              <a:t>08/08/2018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05692-73BE-493E-93AB-ECD6027A7652}" type="slidenum">
              <a:rPr lang="en-US" smtClean="0"/>
              <a:t>‹#›</a:t>
            </a:fld>
            <a:endParaRPr lang="en-US"/>
          </a:p>
        </p:txBody>
      </p:sp>
      <p:sp>
        <p:nvSpPr>
          <p:cNvPr id="10" name="Title 9"/>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title="University of Waterloo"/>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805383" y="5920325"/>
            <a:ext cx="2338617" cy="937675"/>
          </a:xfrm>
          <a:prstGeom prst="rect">
            <a:avLst/>
          </a:prstGeom>
        </p:spPr>
      </p:pic>
      <p:pic>
        <p:nvPicPr>
          <p:cNvPr id="12" name="Picture 11" descr="Gray-Half-Shield.png"/>
          <p:cNvPicPr>
            <a:picLocks noChangeAspect="1"/>
          </p:cNvPicPr>
          <p:nvPr userDrawn="1"/>
        </p:nvPicPr>
        <p:blipFill rotWithShape="1">
          <a:blip r:embed="rId19" cstate="print">
            <a:alphaModFix amt="30000"/>
            <a:lum bright="-30000"/>
            <a:extLst>
              <a:ext uri="{28A0092B-C50C-407E-A947-70E740481C1C}">
                <a14:useLocalDpi xmlns:a14="http://schemas.microsoft.com/office/drawing/2010/main" val="0"/>
              </a:ext>
            </a:extLst>
          </a:blip>
          <a:srcRect t="1360" r="11780"/>
          <a:stretch/>
        </p:blipFill>
        <p:spPr>
          <a:xfrm>
            <a:off x="6683141" y="0"/>
            <a:ext cx="2460859" cy="5250706"/>
          </a:xfrm>
          <a:prstGeom prst="rect">
            <a:avLst/>
          </a:prstGeom>
        </p:spPr>
      </p:pic>
      <p:sp>
        <p:nvSpPr>
          <p:cNvPr id="2" name="Title Placeholder 1"/>
          <p:cNvSpPr>
            <a:spLocks noGrp="1"/>
          </p:cNvSpPr>
          <p:nvPr>
            <p:ph type="title"/>
          </p:nvPr>
        </p:nvSpPr>
        <p:spPr>
          <a:xfrm>
            <a:off x="194912" y="68278"/>
            <a:ext cx="6691080" cy="96335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94912" y="1174376"/>
            <a:ext cx="6691079" cy="51427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55590" y="6377355"/>
            <a:ext cx="793318" cy="250337"/>
          </a:xfrm>
          <a:prstGeom prst="rect">
            <a:avLst/>
          </a:prstGeom>
        </p:spPr>
        <p:txBody>
          <a:bodyPr vert="horz" lIns="91440" tIns="45720" rIns="91440" bIns="45720" rtlCol="0" anchor="ctr"/>
          <a:lstStyle>
            <a:lvl1pPr algn="ctr">
              <a:defRPr sz="1050">
                <a:solidFill>
                  <a:schemeClr val="tx1">
                    <a:tint val="75000"/>
                  </a:schemeClr>
                </a:solidFill>
              </a:defRPr>
            </a:lvl1pPr>
          </a:lstStyle>
          <a:p>
            <a:fld id="{51D5B379-6916-B34A-994A-9D56E078663C}" type="datetime1">
              <a:rPr lang="en-CA" smtClean="0"/>
              <a:t>08/08/2018</a:t>
            </a:fld>
            <a:endParaRPr lang="en-US" dirty="0"/>
          </a:p>
        </p:txBody>
      </p:sp>
      <p:sp>
        <p:nvSpPr>
          <p:cNvPr id="5" name="Footer Placeholder 4"/>
          <p:cNvSpPr>
            <a:spLocks noGrp="1"/>
          </p:cNvSpPr>
          <p:nvPr>
            <p:ph type="ftr" sz="quarter" idx="3"/>
          </p:nvPr>
        </p:nvSpPr>
        <p:spPr>
          <a:xfrm>
            <a:off x="2258009" y="6377355"/>
            <a:ext cx="4627983" cy="250337"/>
          </a:xfrm>
          <a:prstGeom prst="rect">
            <a:avLst/>
          </a:prstGeom>
        </p:spPr>
        <p:txBody>
          <a:bodyPr vert="horz" lIns="91440" tIns="45720" rIns="91440" bIns="45720" rtlCol="0" anchor="ctr"/>
          <a:lstStyle>
            <a:lvl1pPr algn="ctr">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4912" y="6377355"/>
            <a:ext cx="415425" cy="250337"/>
          </a:xfrm>
          <a:prstGeom prst="rect">
            <a:avLst/>
          </a:prstGeom>
        </p:spPr>
        <p:txBody>
          <a:bodyPr vert="horz" lIns="91440" tIns="45720" rIns="91440" bIns="45720" rtlCol="0" anchor="ctr"/>
          <a:lstStyle>
            <a:lvl1pPr algn="l">
              <a:defRPr sz="1050">
                <a:solidFill>
                  <a:schemeClr val="tx1">
                    <a:tint val="75000"/>
                  </a:schemeClr>
                </a:solidFill>
              </a:defRPr>
            </a:lvl1pPr>
          </a:lstStyle>
          <a:p>
            <a:fld id="{93005692-73BE-493E-93AB-ECD6027A7652}" type="slidenum">
              <a:rPr lang="en-US" smtClean="0"/>
              <a:pPr/>
              <a:t>‹#›</a:t>
            </a:fld>
            <a:endParaRPr lang="en-US" dirty="0"/>
          </a:p>
        </p:txBody>
      </p:sp>
      <p:sp>
        <p:nvSpPr>
          <p:cNvPr id="32" name="Rectangle 31"/>
          <p:cNvSpPr/>
          <p:nvPr userDrawn="1"/>
        </p:nvSpPr>
        <p:spPr>
          <a:xfrm>
            <a:off x="0" y="0"/>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3" name="Rectangle 32"/>
          <p:cNvSpPr/>
          <p:nvPr userDrawn="1"/>
        </p:nvSpPr>
        <p:spPr>
          <a:xfrm>
            <a:off x="0" y="6839712"/>
            <a:ext cx="9144000" cy="18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8" r:id="rId3"/>
    <p:sldLayoutId id="2147483692" r:id="rId4"/>
    <p:sldLayoutId id="2147483693" r:id="rId5"/>
    <p:sldLayoutId id="2147483671" r:id="rId6"/>
    <p:sldLayoutId id="2147483690" r:id="rId7"/>
    <p:sldLayoutId id="2147483672" r:id="rId8"/>
    <p:sldLayoutId id="2147483673" r:id="rId9"/>
    <p:sldLayoutId id="2147483674" r:id="rId10"/>
    <p:sldLayoutId id="2147483675" r:id="rId11"/>
    <p:sldLayoutId id="2147483710" r:id="rId12"/>
    <p:sldLayoutId id="2147483676" r:id="rId13"/>
    <p:sldLayoutId id="2147483677" r:id="rId14"/>
    <p:sldLayoutId id="2147483712" r:id="rId15"/>
    <p:sldLayoutId id="214748371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000" b="0" kern="1200" spc="300">
          <a:solidFill>
            <a:schemeClr val="tx1"/>
          </a:solidFill>
          <a:latin typeface="+mj-lt"/>
          <a:ea typeface="+mj-ea"/>
          <a:cs typeface="+mj-cs"/>
        </a:defRPr>
      </a:lvl1pPr>
    </p:titleStyle>
    <p:bodyStyle>
      <a:lvl1pPr marL="288925" indent="-288925" algn="l" defTabSz="914400" rtl="0" eaLnBrk="1" latinLnBrk="0" hangingPunct="1">
        <a:lnSpc>
          <a:spcPct val="90000"/>
        </a:lnSpc>
        <a:spcBef>
          <a:spcPts val="1000"/>
        </a:spcBef>
        <a:buClr>
          <a:schemeClr val="tx1"/>
        </a:buClr>
        <a:buSzPct val="85000"/>
        <a:buFont typeface="Arial" panose="020B0604020202020204" pitchFamily="34" charset="0"/>
        <a:buChar char="•"/>
        <a:defRPr sz="32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85000"/>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85000"/>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8.emf"/><Relationship Id="rId3" Type="http://schemas.openxmlformats.org/officeDocument/2006/relationships/image" Target="../media/image58.emf"/><Relationship Id="rId7" Type="http://schemas.openxmlformats.org/officeDocument/2006/relationships/image" Target="../media/image62.emf"/><Relationship Id="rId12" Type="http://schemas.openxmlformats.org/officeDocument/2006/relationships/image" Target="../media/image67.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1.emf"/><Relationship Id="rId11" Type="http://schemas.openxmlformats.org/officeDocument/2006/relationships/image" Target="../media/image66.emf"/><Relationship Id="rId5" Type="http://schemas.openxmlformats.org/officeDocument/2006/relationships/image" Target="../media/image60.emf"/><Relationship Id="rId15" Type="http://schemas.openxmlformats.org/officeDocument/2006/relationships/image" Target="../media/image70.emf"/><Relationship Id="rId10" Type="http://schemas.openxmlformats.org/officeDocument/2006/relationships/image" Target="../media/image65.emf"/><Relationship Id="rId4" Type="http://schemas.openxmlformats.org/officeDocument/2006/relationships/image" Target="../media/image59.emf"/><Relationship Id="rId9" Type="http://schemas.openxmlformats.org/officeDocument/2006/relationships/image" Target="../media/image64.emf"/><Relationship Id="rId14" Type="http://schemas.openxmlformats.org/officeDocument/2006/relationships/image" Target="../media/image69.emf"/></Relationships>
</file>

<file path=ppt/slides/_rels/slide1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2.emf"/></Relationships>
</file>

<file path=ppt/slides/_rels/slide1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2.emf"/></Relationships>
</file>

<file path=ppt/slides/_rels/slide1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72.emf"/><Relationship Id="rId4" Type="http://schemas.openxmlformats.org/officeDocument/2006/relationships/image" Target="../media/image75.emf"/></Relationships>
</file>

<file path=ppt/slides/_rels/slide1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88.emf"/><Relationship Id="rId3" Type="http://schemas.openxmlformats.org/officeDocument/2006/relationships/image" Target="../media/image78.emf"/><Relationship Id="rId7" Type="http://schemas.openxmlformats.org/officeDocument/2006/relationships/image" Target="../media/image82.emf"/><Relationship Id="rId12" Type="http://schemas.openxmlformats.org/officeDocument/2006/relationships/image" Target="../media/image87.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1.emf"/><Relationship Id="rId11" Type="http://schemas.openxmlformats.org/officeDocument/2006/relationships/image" Target="../media/image86.emf"/><Relationship Id="rId5" Type="http://schemas.openxmlformats.org/officeDocument/2006/relationships/image" Target="../media/image80.emf"/><Relationship Id="rId10" Type="http://schemas.openxmlformats.org/officeDocument/2006/relationships/image" Target="../media/image85.emf"/><Relationship Id="rId4" Type="http://schemas.openxmlformats.org/officeDocument/2006/relationships/image" Target="../media/image79.emf"/><Relationship Id="rId9" Type="http://schemas.openxmlformats.org/officeDocument/2006/relationships/image" Target="../media/image84.emf"/></Relationships>
</file>

<file path=ppt/slides/_rels/slide17.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9.emf"/><Relationship Id="rId18" Type="http://schemas.openxmlformats.org/officeDocument/2006/relationships/image" Target="../media/image104.emf"/><Relationship Id="rId3" Type="http://schemas.openxmlformats.org/officeDocument/2006/relationships/image" Target="../media/image89.emf"/><Relationship Id="rId21" Type="http://schemas.openxmlformats.org/officeDocument/2006/relationships/image" Target="../media/image107.emf"/><Relationship Id="rId7" Type="http://schemas.openxmlformats.org/officeDocument/2006/relationships/image" Target="../media/image93.emf"/><Relationship Id="rId12" Type="http://schemas.openxmlformats.org/officeDocument/2006/relationships/image" Target="../media/image98.emf"/><Relationship Id="rId17" Type="http://schemas.openxmlformats.org/officeDocument/2006/relationships/image" Target="../media/image103.emf"/><Relationship Id="rId2" Type="http://schemas.openxmlformats.org/officeDocument/2006/relationships/notesSlide" Target="../notesSlides/notesSlide17.xml"/><Relationship Id="rId16" Type="http://schemas.openxmlformats.org/officeDocument/2006/relationships/image" Target="../media/image102.emf"/><Relationship Id="rId20" Type="http://schemas.openxmlformats.org/officeDocument/2006/relationships/image" Target="../media/image106.emf"/><Relationship Id="rId1" Type="http://schemas.openxmlformats.org/officeDocument/2006/relationships/slideLayout" Target="../slideLayouts/slideLayout4.xml"/><Relationship Id="rId6" Type="http://schemas.openxmlformats.org/officeDocument/2006/relationships/image" Target="../media/image92.emf"/><Relationship Id="rId11" Type="http://schemas.openxmlformats.org/officeDocument/2006/relationships/image" Target="../media/image97.emf"/><Relationship Id="rId5" Type="http://schemas.openxmlformats.org/officeDocument/2006/relationships/image" Target="../media/image91.emf"/><Relationship Id="rId15" Type="http://schemas.openxmlformats.org/officeDocument/2006/relationships/image" Target="../media/image101.emf"/><Relationship Id="rId10" Type="http://schemas.openxmlformats.org/officeDocument/2006/relationships/image" Target="../media/image96.emf"/><Relationship Id="rId19" Type="http://schemas.openxmlformats.org/officeDocument/2006/relationships/image" Target="../media/image105.emf"/><Relationship Id="rId4" Type="http://schemas.openxmlformats.org/officeDocument/2006/relationships/image" Target="../media/image90.emf"/><Relationship Id="rId9" Type="http://schemas.openxmlformats.org/officeDocument/2006/relationships/image" Target="../media/image95.emf"/><Relationship Id="rId14" Type="http://schemas.openxmlformats.org/officeDocument/2006/relationships/image" Target="../media/image100.emf"/></Relationships>
</file>

<file path=ppt/slides/_rels/slide18.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8.emf"/><Relationship Id="rId7" Type="http://schemas.openxmlformats.org/officeDocument/2006/relationships/image" Target="../media/image112.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11.emf"/><Relationship Id="rId11" Type="http://schemas.openxmlformats.org/officeDocument/2006/relationships/image" Target="../media/image116.emf"/><Relationship Id="rId5" Type="http://schemas.openxmlformats.org/officeDocument/2006/relationships/image" Target="../media/image110.emf"/><Relationship Id="rId10" Type="http://schemas.openxmlformats.org/officeDocument/2006/relationships/image" Target="../media/image115.emf"/><Relationship Id="rId4" Type="http://schemas.openxmlformats.org/officeDocument/2006/relationships/image" Target="../media/image109.emf"/><Relationship Id="rId9" Type="http://schemas.openxmlformats.org/officeDocument/2006/relationships/image" Target="../media/image114.emf"/></Relationships>
</file>

<file path=ppt/slides/_rels/slide19.xml.rels><?xml version="1.0" encoding="UTF-8" standalone="yes"?>
<Relationships xmlns="http://schemas.openxmlformats.org/package/2006/relationships"><Relationship Id="rId8" Type="http://schemas.openxmlformats.org/officeDocument/2006/relationships/image" Target="../media/image121.emf"/><Relationship Id="rId13" Type="http://schemas.openxmlformats.org/officeDocument/2006/relationships/image" Target="../media/image82.emf"/><Relationship Id="rId18" Type="http://schemas.openxmlformats.org/officeDocument/2006/relationships/image" Target="../media/image87.emf"/><Relationship Id="rId3" Type="http://schemas.openxmlformats.org/officeDocument/2006/relationships/image" Target="../media/image78.emf"/><Relationship Id="rId7" Type="http://schemas.openxmlformats.org/officeDocument/2006/relationships/image" Target="../media/image120.emf"/><Relationship Id="rId12" Type="http://schemas.openxmlformats.org/officeDocument/2006/relationships/image" Target="../media/image81.emf"/><Relationship Id="rId17" Type="http://schemas.openxmlformats.org/officeDocument/2006/relationships/image" Target="../media/image86.emf"/><Relationship Id="rId2" Type="http://schemas.openxmlformats.org/officeDocument/2006/relationships/notesSlide" Target="../notesSlides/notesSlide19.xml"/><Relationship Id="rId16" Type="http://schemas.openxmlformats.org/officeDocument/2006/relationships/image" Target="../media/image85.emf"/><Relationship Id="rId1" Type="http://schemas.openxmlformats.org/officeDocument/2006/relationships/slideLayout" Target="../slideLayouts/slideLayout4.xml"/><Relationship Id="rId6" Type="http://schemas.openxmlformats.org/officeDocument/2006/relationships/image" Target="../media/image119.emf"/><Relationship Id="rId11" Type="http://schemas.openxmlformats.org/officeDocument/2006/relationships/image" Target="../media/image80.emf"/><Relationship Id="rId5" Type="http://schemas.openxmlformats.org/officeDocument/2006/relationships/image" Target="../media/image118.emf"/><Relationship Id="rId15" Type="http://schemas.openxmlformats.org/officeDocument/2006/relationships/image" Target="../media/image84.emf"/><Relationship Id="rId10" Type="http://schemas.openxmlformats.org/officeDocument/2006/relationships/image" Target="../media/image79.emf"/><Relationship Id="rId19" Type="http://schemas.openxmlformats.org/officeDocument/2006/relationships/image" Target="../media/image88.emf"/><Relationship Id="rId4" Type="http://schemas.openxmlformats.org/officeDocument/2006/relationships/image" Target="../media/image117.emf"/><Relationship Id="rId9" Type="http://schemas.openxmlformats.org/officeDocument/2006/relationships/image" Target="../media/image122.emf"/><Relationship Id="rId14" Type="http://schemas.openxmlformats.org/officeDocument/2006/relationships/image" Target="../media/image83.em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28.emf"/><Relationship Id="rId13" Type="http://schemas.openxmlformats.org/officeDocument/2006/relationships/image" Target="../media/image133.emf"/><Relationship Id="rId3" Type="http://schemas.openxmlformats.org/officeDocument/2006/relationships/image" Target="../media/image123.emf"/><Relationship Id="rId7" Type="http://schemas.openxmlformats.org/officeDocument/2006/relationships/image" Target="../media/image127.emf"/><Relationship Id="rId12" Type="http://schemas.openxmlformats.org/officeDocument/2006/relationships/image" Target="../media/image132.emf"/><Relationship Id="rId2" Type="http://schemas.openxmlformats.org/officeDocument/2006/relationships/notesSlide" Target="../notesSlides/notesSlide20.xml"/><Relationship Id="rId16" Type="http://schemas.openxmlformats.org/officeDocument/2006/relationships/image" Target="../media/image135.emf"/><Relationship Id="rId1" Type="http://schemas.openxmlformats.org/officeDocument/2006/relationships/slideLayout" Target="../slideLayouts/slideLayout4.xml"/><Relationship Id="rId6" Type="http://schemas.openxmlformats.org/officeDocument/2006/relationships/image" Target="../media/image126.emf"/><Relationship Id="rId11" Type="http://schemas.openxmlformats.org/officeDocument/2006/relationships/image" Target="../media/image131.emf"/><Relationship Id="rId5" Type="http://schemas.openxmlformats.org/officeDocument/2006/relationships/image" Target="../media/image125.emf"/><Relationship Id="rId15" Type="http://schemas.openxmlformats.org/officeDocument/2006/relationships/image" Target="../media/image63.emf"/><Relationship Id="rId10" Type="http://schemas.openxmlformats.org/officeDocument/2006/relationships/image" Target="../media/image130.emf"/><Relationship Id="rId4" Type="http://schemas.openxmlformats.org/officeDocument/2006/relationships/image" Target="../media/image124.emf"/><Relationship Id="rId9" Type="http://schemas.openxmlformats.org/officeDocument/2006/relationships/image" Target="../media/image129.emf"/><Relationship Id="rId14" Type="http://schemas.openxmlformats.org/officeDocument/2006/relationships/image" Target="../media/image134.emf"/></Relationships>
</file>

<file path=ppt/slides/_rels/slide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134.emf"/></Relationships>
</file>

<file path=ppt/slides/_rels/slide22.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emf"/><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39.emf"/><Relationship Id="rId5" Type="http://schemas.openxmlformats.org/officeDocument/2006/relationships/image" Target="../media/image138.emf"/><Relationship Id="rId4" Type="http://schemas.openxmlformats.org/officeDocument/2006/relationships/image" Target="../media/image137.emf"/></Relationships>
</file>

<file path=ppt/slides/_rels/slide2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41.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emf"/><Relationship Id="rId5" Type="http://schemas.openxmlformats.org/officeDocument/2006/relationships/image" Target="../media/image23.emf"/><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5.emf"/><Relationship Id="rId18" Type="http://schemas.openxmlformats.org/officeDocument/2006/relationships/image" Target="../media/image40.emf"/><Relationship Id="rId3" Type="http://schemas.openxmlformats.org/officeDocument/2006/relationships/image" Target="../media/image25.emf"/><Relationship Id="rId21" Type="http://schemas.openxmlformats.org/officeDocument/2006/relationships/image" Target="../media/image43.emf"/><Relationship Id="rId7" Type="http://schemas.openxmlformats.org/officeDocument/2006/relationships/image" Target="../media/image29.emf"/><Relationship Id="rId12" Type="http://schemas.openxmlformats.org/officeDocument/2006/relationships/image" Target="../media/image34.emf"/><Relationship Id="rId17" Type="http://schemas.openxmlformats.org/officeDocument/2006/relationships/image" Target="../media/image39.emf"/><Relationship Id="rId25" Type="http://schemas.openxmlformats.org/officeDocument/2006/relationships/image" Target="../media/image47.emf"/><Relationship Id="rId2" Type="http://schemas.openxmlformats.org/officeDocument/2006/relationships/notesSlide" Target="../notesSlides/notesSlide8.xml"/><Relationship Id="rId16" Type="http://schemas.openxmlformats.org/officeDocument/2006/relationships/image" Target="../media/image38.emf"/><Relationship Id="rId20" Type="http://schemas.openxmlformats.org/officeDocument/2006/relationships/image" Target="../media/image42.emf"/><Relationship Id="rId1" Type="http://schemas.openxmlformats.org/officeDocument/2006/relationships/slideLayout" Target="../slideLayouts/slideLayout4.xml"/><Relationship Id="rId6" Type="http://schemas.openxmlformats.org/officeDocument/2006/relationships/image" Target="../media/image28.emf"/><Relationship Id="rId11" Type="http://schemas.openxmlformats.org/officeDocument/2006/relationships/image" Target="../media/image33.emf"/><Relationship Id="rId24" Type="http://schemas.openxmlformats.org/officeDocument/2006/relationships/image" Target="../media/image46.emf"/><Relationship Id="rId5" Type="http://schemas.openxmlformats.org/officeDocument/2006/relationships/image" Target="../media/image27.emf"/><Relationship Id="rId15" Type="http://schemas.openxmlformats.org/officeDocument/2006/relationships/image" Target="../media/image37.emf"/><Relationship Id="rId23" Type="http://schemas.openxmlformats.org/officeDocument/2006/relationships/image" Target="../media/image45.emf"/><Relationship Id="rId10" Type="http://schemas.openxmlformats.org/officeDocument/2006/relationships/image" Target="../media/image32.emf"/><Relationship Id="rId19" Type="http://schemas.openxmlformats.org/officeDocument/2006/relationships/image" Target="../media/image41.emf"/><Relationship Id="rId4" Type="http://schemas.openxmlformats.org/officeDocument/2006/relationships/image" Target="../media/image26.emf"/><Relationship Id="rId9" Type="http://schemas.openxmlformats.org/officeDocument/2006/relationships/image" Target="../media/image31.emf"/><Relationship Id="rId14" Type="http://schemas.openxmlformats.org/officeDocument/2006/relationships/image" Target="../media/image36.emf"/><Relationship Id="rId22" Type="http://schemas.openxmlformats.org/officeDocument/2006/relationships/image" Target="../media/image44.emf"/></Relationships>
</file>

<file path=ppt/slides/_rels/slide9.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12" Type="http://schemas.openxmlformats.org/officeDocument/2006/relationships/image" Target="../media/image57.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1.emf"/><Relationship Id="rId11" Type="http://schemas.openxmlformats.org/officeDocument/2006/relationships/image" Target="../media/image56.emf"/><Relationship Id="rId5" Type="http://schemas.openxmlformats.org/officeDocument/2006/relationships/image" Target="../media/image50.emf"/><Relationship Id="rId10" Type="http://schemas.openxmlformats.org/officeDocument/2006/relationships/image" Target="../media/image55.emf"/><Relationship Id="rId4" Type="http://schemas.openxmlformats.org/officeDocument/2006/relationships/image" Target="../media/image49.emf"/><Relationship Id="rId9" Type="http://schemas.openxmlformats.org/officeDocument/2006/relationships/image" Target="../media/image5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0773" y="0"/>
            <a:ext cx="6691080" cy="2852737"/>
          </a:xfrm>
        </p:spPr>
        <p:txBody>
          <a:bodyPr/>
          <a:lstStyle/>
          <a:p>
            <a:pPr algn="ctr"/>
            <a:r>
              <a:rPr lang="en-US" dirty="0">
                <a:latin typeface="Helvetica"/>
                <a:cs typeface="Helvetica"/>
              </a:rPr>
              <a:t>Dehydration Polymerization for Poly(hetero)</a:t>
            </a:r>
            <a:r>
              <a:rPr lang="en-US" dirty="0" err="1">
                <a:latin typeface="Helvetica"/>
                <a:cs typeface="Helvetica"/>
              </a:rPr>
              <a:t>arene</a:t>
            </a:r>
            <a:r>
              <a:rPr lang="en-US" dirty="0">
                <a:latin typeface="Helvetica"/>
                <a:cs typeface="Helvetica"/>
              </a:rPr>
              <a:t> Conjugated Polymers</a:t>
            </a:r>
          </a:p>
        </p:txBody>
      </p:sp>
      <p:sp>
        <p:nvSpPr>
          <p:cNvPr id="5" name="Text Placeholder 4"/>
          <p:cNvSpPr>
            <a:spLocks noGrp="1"/>
          </p:cNvSpPr>
          <p:nvPr>
            <p:ph type="body" idx="1"/>
          </p:nvPr>
        </p:nvSpPr>
        <p:spPr>
          <a:xfrm>
            <a:off x="194912" y="3219850"/>
            <a:ext cx="6691080" cy="3638150"/>
          </a:xfrm>
        </p:spPr>
        <p:txBody>
          <a:bodyPr>
            <a:normAutofit/>
          </a:bodyPr>
          <a:lstStyle/>
          <a:p>
            <a:pPr algn="ctr"/>
            <a:endParaRPr lang="en-US" dirty="0">
              <a:latin typeface="Helvetica"/>
              <a:cs typeface="Helvetica"/>
            </a:endParaRPr>
          </a:p>
          <a:p>
            <a:pPr algn="ctr"/>
            <a:r>
              <a:rPr lang="en-US" dirty="0">
                <a:latin typeface="Helvetica"/>
                <a:cs typeface="Helvetica"/>
              </a:rPr>
              <a:t>Institute For Polymer Research</a:t>
            </a:r>
          </a:p>
          <a:p>
            <a:pPr algn="ctr"/>
            <a:r>
              <a:rPr lang="en-US" dirty="0">
                <a:latin typeface="Helvetica"/>
                <a:cs typeface="Helvetica"/>
              </a:rPr>
              <a:t>May 9, 2018</a:t>
            </a:r>
          </a:p>
          <a:p>
            <a:pPr algn="ctr"/>
            <a:endParaRPr lang="en-US" dirty="0">
              <a:latin typeface="Helvetica"/>
              <a:cs typeface="Helvetica"/>
            </a:endParaRPr>
          </a:p>
          <a:p>
            <a:pPr algn="ctr"/>
            <a:r>
              <a:rPr lang="en-US" dirty="0">
                <a:latin typeface="Helvetica"/>
                <a:cs typeface="Helvetica"/>
              </a:rPr>
              <a:t>Presented By: Sara Abuadas</a:t>
            </a:r>
            <a:br>
              <a:rPr lang="en-US" dirty="0">
                <a:latin typeface="Helvetica"/>
                <a:cs typeface="Helvetica"/>
              </a:rPr>
            </a:br>
            <a:r>
              <a:rPr lang="en-US" dirty="0">
                <a:latin typeface="Helvetica"/>
                <a:cs typeface="Helvetica"/>
              </a:rPr>
              <a:t/>
            </a:r>
            <a:br>
              <a:rPr lang="en-US" dirty="0">
                <a:latin typeface="Helvetica"/>
                <a:cs typeface="Helvetica"/>
              </a:rPr>
            </a:br>
            <a:r>
              <a:rPr lang="en-US" dirty="0">
                <a:latin typeface="Helvetica"/>
                <a:cs typeface="Helvetica"/>
              </a:rPr>
              <a:t>Supervisor: Derek Schipper</a:t>
            </a:r>
          </a:p>
          <a:p>
            <a:pPr algn="ctr"/>
            <a:endParaRPr lang="en-US" dirty="0">
              <a:latin typeface="Helvetica"/>
              <a:cs typeface="Helvetica"/>
            </a:endParaRPr>
          </a:p>
        </p:txBody>
      </p:sp>
    </p:spTree>
    <p:extLst>
      <p:ext uri="{BB962C8B-B14F-4D97-AF65-F5344CB8AC3E}">
        <p14:creationId xmlns:p14="http://schemas.microsoft.com/office/powerpoint/2010/main" val="96900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6424"/>
          </a:xfrm>
        </p:spPr>
        <p:txBody>
          <a:bodyPr/>
          <a:lstStyle/>
          <a:p>
            <a:pPr algn="ctr"/>
            <a:r>
              <a:rPr lang="en-US" dirty="0">
                <a:latin typeface="Helvetica"/>
                <a:cs typeface="Helvetica"/>
              </a:rPr>
              <a:t>Cross Dehydration and Reduction</a:t>
            </a:r>
          </a:p>
        </p:txBody>
      </p:sp>
      <p:sp>
        <p:nvSpPr>
          <p:cNvPr id="19" name="Slide Number Placeholder 18"/>
          <p:cNvSpPr>
            <a:spLocks noGrp="1"/>
          </p:cNvSpPr>
          <p:nvPr>
            <p:ph type="sldNum" sz="quarter" idx="12"/>
          </p:nvPr>
        </p:nvSpPr>
        <p:spPr/>
        <p:txBody>
          <a:bodyPr/>
          <a:lstStyle/>
          <a:p>
            <a:fld id="{93005692-73BE-493E-93AB-ECD6027A7652}" type="slidenum">
              <a:rPr lang="en-US" sz="1600" smtClean="0"/>
              <a:pPr/>
              <a:t>10</a:t>
            </a:fld>
            <a:endParaRPr lang="en-US" sz="1600" dirty="0"/>
          </a:p>
        </p:txBody>
      </p:sp>
      <p:pic>
        <p:nvPicPr>
          <p:cNvPr id="20" name="Picture 19">
            <a:extLst>
              <a:ext uri="{FF2B5EF4-FFF2-40B4-BE49-F238E27FC236}">
                <a16:creationId xmlns:a16="http://schemas.microsoft.com/office/drawing/2014/main" id="{793AA5F7-5D35-9D4D-87FC-52353F3F6563}"/>
              </a:ext>
            </a:extLst>
          </p:cNvPr>
          <p:cNvPicPr>
            <a:picLocks noChangeAspect="1"/>
          </p:cNvPicPr>
          <p:nvPr/>
        </p:nvPicPr>
        <p:blipFill>
          <a:blip r:embed="rId3"/>
          <a:stretch>
            <a:fillRect/>
          </a:stretch>
        </p:blipFill>
        <p:spPr>
          <a:xfrm>
            <a:off x="160832" y="2564038"/>
            <a:ext cx="777875" cy="841375"/>
          </a:xfrm>
          <a:prstGeom prst="rect">
            <a:avLst/>
          </a:prstGeom>
        </p:spPr>
      </p:pic>
      <p:pic>
        <p:nvPicPr>
          <p:cNvPr id="21" name="Picture 20">
            <a:extLst>
              <a:ext uri="{FF2B5EF4-FFF2-40B4-BE49-F238E27FC236}">
                <a16:creationId xmlns:a16="http://schemas.microsoft.com/office/drawing/2014/main" id="{7D1276AC-CA6D-C545-AEA8-54C8A192BA80}"/>
              </a:ext>
            </a:extLst>
          </p:cNvPr>
          <p:cNvPicPr>
            <a:picLocks noChangeAspect="1"/>
          </p:cNvPicPr>
          <p:nvPr/>
        </p:nvPicPr>
        <p:blipFill>
          <a:blip r:embed="rId4"/>
          <a:stretch>
            <a:fillRect/>
          </a:stretch>
        </p:blipFill>
        <p:spPr>
          <a:xfrm>
            <a:off x="3071824" y="2489866"/>
            <a:ext cx="1254125" cy="889000"/>
          </a:xfrm>
          <a:prstGeom prst="rect">
            <a:avLst/>
          </a:prstGeom>
        </p:spPr>
      </p:pic>
      <p:pic>
        <p:nvPicPr>
          <p:cNvPr id="12" name="Picture 11">
            <a:extLst>
              <a:ext uri="{FF2B5EF4-FFF2-40B4-BE49-F238E27FC236}">
                <a16:creationId xmlns:a16="http://schemas.microsoft.com/office/drawing/2014/main" id="{30BB5858-8F6B-3B43-A637-6C90480B0D10}"/>
              </a:ext>
            </a:extLst>
          </p:cNvPr>
          <p:cNvPicPr>
            <a:picLocks noChangeAspect="1"/>
          </p:cNvPicPr>
          <p:nvPr/>
        </p:nvPicPr>
        <p:blipFill>
          <a:blip r:embed="rId5"/>
          <a:stretch>
            <a:fillRect/>
          </a:stretch>
        </p:blipFill>
        <p:spPr>
          <a:xfrm>
            <a:off x="1432294" y="2452670"/>
            <a:ext cx="1254125" cy="1031875"/>
          </a:xfrm>
          <a:prstGeom prst="rect">
            <a:avLst/>
          </a:prstGeom>
        </p:spPr>
      </p:pic>
      <p:pic>
        <p:nvPicPr>
          <p:cNvPr id="13" name="Picture 12">
            <a:extLst>
              <a:ext uri="{FF2B5EF4-FFF2-40B4-BE49-F238E27FC236}">
                <a16:creationId xmlns:a16="http://schemas.microsoft.com/office/drawing/2014/main" id="{AC97B7D8-1B9E-6F41-86D5-3BEAE311DC50}"/>
              </a:ext>
            </a:extLst>
          </p:cNvPr>
          <p:cNvPicPr>
            <a:picLocks noChangeAspect="1"/>
          </p:cNvPicPr>
          <p:nvPr/>
        </p:nvPicPr>
        <p:blipFill>
          <a:blip r:embed="rId6"/>
          <a:stretch>
            <a:fillRect/>
          </a:stretch>
        </p:blipFill>
        <p:spPr>
          <a:xfrm>
            <a:off x="4647969" y="1772020"/>
            <a:ext cx="1778000" cy="857250"/>
          </a:xfrm>
          <a:prstGeom prst="rect">
            <a:avLst/>
          </a:prstGeom>
        </p:spPr>
      </p:pic>
      <p:pic>
        <p:nvPicPr>
          <p:cNvPr id="14" name="Picture 13">
            <a:extLst>
              <a:ext uri="{FF2B5EF4-FFF2-40B4-BE49-F238E27FC236}">
                <a16:creationId xmlns:a16="http://schemas.microsoft.com/office/drawing/2014/main" id="{6E16B3BF-64F5-6241-B403-55210DF43EE9}"/>
              </a:ext>
            </a:extLst>
          </p:cNvPr>
          <p:cNvPicPr>
            <a:picLocks noChangeAspect="1"/>
          </p:cNvPicPr>
          <p:nvPr/>
        </p:nvPicPr>
        <p:blipFill>
          <a:blip r:embed="rId7"/>
          <a:stretch>
            <a:fillRect/>
          </a:stretch>
        </p:blipFill>
        <p:spPr>
          <a:xfrm>
            <a:off x="7129059" y="1746951"/>
            <a:ext cx="1778000" cy="1095375"/>
          </a:xfrm>
          <a:prstGeom prst="rect">
            <a:avLst/>
          </a:prstGeom>
        </p:spPr>
      </p:pic>
      <p:pic>
        <p:nvPicPr>
          <p:cNvPr id="25" name="Picture 24">
            <a:extLst>
              <a:ext uri="{FF2B5EF4-FFF2-40B4-BE49-F238E27FC236}">
                <a16:creationId xmlns:a16="http://schemas.microsoft.com/office/drawing/2014/main" id="{FE8B086C-58F9-644C-B14C-1B67278C657E}"/>
              </a:ext>
            </a:extLst>
          </p:cNvPr>
          <p:cNvPicPr>
            <a:picLocks noChangeAspect="1"/>
          </p:cNvPicPr>
          <p:nvPr/>
        </p:nvPicPr>
        <p:blipFill>
          <a:blip r:embed="rId8"/>
          <a:stretch>
            <a:fillRect/>
          </a:stretch>
        </p:blipFill>
        <p:spPr>
          <a:xfrm>
            <a:off x="1108694" y="2972393"/>
            <a:ext cx="114300" cy="114300"/>
          </a:xfrm>
          <a:prstGeom prst="rect">
            <a:avLst/>
          </a:prstGeom>
        </p:spPr>
      </p:pic>
      <p:pic>
        <p:nvPicPr>
          <p:cNvPr id="34" name="Picture 33">
            <a:extLst>
              <a:ext uri="{FF2B5EF4-FFF2-40B4-BE49-F238E27FC236}">
                <a16:creationId xmlns:a16="http://schemas.microsoft.com/office/drawing/2014/main" id="{F9BEF008-C343-FB4F-B214-7DF653754083}"/>
              </a:ext>
            </a:extLst>
          </p:cNvPr>
          <p:cNvPicPr>
            <a:picLocks noChangeAspect="1"/>
          </p:cNvPicPr>
          <p:nvPr/>
        </p:nvPicPr>
        <p:blipFill>
          <a:blip r:embed="rId8"/>
          <a:stretch>
            <a:fillRect/>
          </a:stretch>
        </p:blipFill>
        <p:spPr>
          <a:xfrm>
            <a:off x="6629354" y="2375566"/>
            <a:ext cx="114300" cy="114300"/>
          </a:xfrm>
          <a:prstGeom prst="rect">
            <a:avLst/>
          </a:prstGeom>
        </p:spPr>
      </p:pic>
      <p:sp>
        <p:nvSpPr>
          <p:cNvPr id="36" name="TextBox 35">
            <a:extLst>
              <a:ext uri="{FF2B5EF4-FFF2-40B4-BE49-F238E27FC236}">
                <a16:creationId xmlns:a16="http://schemas.microsoft.com/office/drawing/2014/main" id="{422DA5D1-C79F-F94F-BF15-9C53930DC3EC}"/>
              </a:ext>
            </a:extLst>
          </p:cNvPr>
          <p:cNvSpPr txBox="1"/>
          <p:nvPr/>
        </p:nvSpPr>
        <p:spPr>
          <a:xfrm>
            <a:off x="233981" y="1287736"/>
            <a:ext cx="2308645" cy="400110"/>
          </a:xfrm>
          <a:prstGeom prst="rect">
            <a:avLst/>
          </a:prstGeom>
          <a:noFill/>
        </p:spPr>
        <p:txBody>
          <a:bodyPr wrap="none" rtlCol="0">
            <a:spAutoFit/>
          </a:bodyPr>
          <a:lstStyle/>
          <a:p>
            <a:r>
              <a:rPr lang="en-US" sz="2000" dirty="0">
                <a:latin typeface="Helvetica" pitchFamily="2" charset="0"/>
              </a:rPr>
              <a:t>Cross Dehydration</a:t>
            </a:r>
          </a:p>
        </p:txBody>
      </p:sp>
      <p:sp>
        <p:nvSpPr>
          <p:cNvPr id="37" name="TextBox 36">
            <a:extLst>
              <a:ext uri="{FF2B5EF4-FFF2-40B4-BE49-F238E27FC236}">
                <a16:creationId xmlns:a16="http://schemas.microsoft.com/office/drawing/2014/main" id="{0A7460B4-3280-B845-B1FE-F552C916996E}"/>
              </a:ext>
            </a:extLst>
          </p:cNvPr>
          <p:cNvSpPr txBox="1"/>
          <p:nvPr/>
        </p:nvSpPr>
        <p:spPr>
          <a:xfrm>
            <a:off x="237775" y="4372743"/>
            <a:ext cx="1340432" cy="400110"/>
          </a:xfrm>
          <a:prstGeom prst="rect">
            <a:avLst/>
          </a:prstGeom>
          <a:noFill/>
        </p:spPr>
        <p:txBody>
          <a:bodyPr wrap="none" rtlCol="0">
            <a:spAutoFit/>
          </a:bodyPr>
          <a:lstStyle/>
          <a:p>
            <a:r>
              <a:rPr lang="en-US" sz="2000" dirty="0">
                <a:latin typeface="Helvetica" pitchFamily="2" charset="0"/>
              </a:rPr>
              <a:t>Reduction</a:t>
            </a:r>
          </a:p>
        </p:txBody>
      </p:sp>
      <p:pic>
        <p:nvPicPr>
          <p:cNvPr id="15" name="Picture 14">
            <a:extLst>
              <a:ext uri="{FF2B5EF4-FFF2-40B4-BE49-F238E27FC236}">
                <a16:creationId xmlns:a16="http://schemas.microsoft.com/office/drawing/2014/main" id="{66711241-EBAE-7C4E-8E27-AAB452B1C5EC}"/>
              </a:ext>
            </a:extLst>
          </p:cNvPr>
          <p:cNvPicPr>
            <a:picLocks noChangeAspect="1"/>
          </p:cNvPicPr>
          <p:nvPr/>
        </p:nvPicPr>
        <p:blipFill>
          <a:blip r:embed="rId9"/>
          <a:stretch>
            <a:fillRect/>
          </a:stretch>
        </p:blipFill>
        <p:spPr>
          <a:xfrm>
            <a:off x="907991" y="5893314"/>
            <a:ext cx="1397000" cy="904875"/>
          </a:xfrm>
          <a:prstGeom prst="rect">
            <a:avLst/>
          </a:prstGeom>
        </p:spPr>
      </p:pic>
      <p:pic>
        <p:nvPicPr>
          <p:cNvPr id="16" name="Picture 15">
            <a:extLst>
              <a:ext uri="{FF2B5EF4-FFF2-40B4-BE49-F238E27FC236}">
                <a16:creationId xmlns:a16="http://schemas.microsoft.com/office/drawing/2014/main" id="{53B4EA6F-72BB-FF44-A16C-FA2B7AC687E8}"/>
              </a:ext>
            </a:extLst>
          </p:cNvPr>
          <p:cNvPicPr>
            <a:picLocks noChangeAspect="1"/>
          </p:cNvPicPr>
          <p:nvPr/>
        </p:nvPicPr>
        <p:blipFill>
          <a:blip r:embed="rId10"/>
          <a:stretch>
            <a:fillRect/>
          </a:stretch>
        </p:blipFill>
        <p:spPr>
          <a:xfrm>
            <a:off x="2686419" y="6068474"/>
            <a:ext cx="1666875" cy="746125"/>
          </a:xfrm>
          <a:prstGeom prst="rect">
            <a:avLst/>
          </a:prstGeom>
        </p:spPr>
      </p:pic>
      <p:pic>
        <p:nvPicPr>
          <p:cNvPr id="17" name="Picture 16">
            <a:extLst>
              <a:ext uri="{FF2B5EF4-FFF2-40B4-BE49-F238E27FC236}">
                <a16:creationId xmlns:a16="http://schemas.microsoft.com/office/drawing/2014/main" id="{0EAC9FEE-1725-4449-9B94-A38AE96BC097}"/>
              </a:ext>
            </a:extLst>
          </p:cNvPr>
          <p:cNvPicPr>
            <a:picLocks noChangeAspect="1"/>
          </p:cNvPicPr>
          <p:nvPr/>
        </p:nvPicPr>
        <p:blipFill>
          <a:blip r:embed="rId11"/>
          <a:stretch>
            <a:fillRect/>
          </a:stretch>
        </p:blipFill>
        <p:spPr>
          <a:xfrm>
            <a:off x="4753344" y="5910443"/>
            <a:ext cx="1397000" cy="936625"/>
          </a:xfrm>
          <a:prstGeom prst="rect">
            <a:avLst/>
          </a:prstGeom>
        </p:spPr>
      </p:pic>
      <p:pic>
        <p:nvPicPr>
          <p:cNvPr id="18" name="Picture 17">
            <a:extLst>
              <a:ext uri="{FF2B5EF4-FFF2-40B4-BE49-F238E27FC236}">
                <a16:creationId xmlns:a16="http://schemas.microsoft.com/office/drawing/2014/main" id="{57C294DE-D757-3842-BC7F-5F4FA41C0F6A}"/>
              </a:ext>
            </a:extLst>
          </p:cNvPr>
          <p:cNvPicPr>
            <a:picLocks noChangeAspect="1"/>
          </p:cNvPicPr>
          <p:nvPr/>
        </p:nvPicPr>
        <p:blipFill>
          <a:blip r:embed="rId12"/>
          <a:stretch>
            <a:fillRect/>
          </a:stretch>
        </p:blipFill>
        <p:spPr>
          <a:xfrm>
            <a:off x="319766" y="4772853"/>
            <a:ext cx="2984500" cy="1206500"/>
          </a:xfrm>
          <a:prstGeom prst="rect">
            <a:avLst/>
          </a:prstGeom>
        </p:spPr>
      </p:pic>
      <p:pic>
        <p:nvPicPr>
          <p:cNvPr id="38" name="Picture 37">
            <a:extLst>
              <a:ext uri="{FF2B5EF4-FFF2-40B4-BE49-F238E27FC236}">
                <a16:creationId xmlns:a16="http://schemas.microsoft.com/office/drawing/2014/main" id="{08E3CAFB-FCBB-2242-9C0E-2A651CA80923}"/>
              </a:ext>
            </a:extLst>
          </p:cNvPr>
          <p:cNvPicPr>
            <a:picLocks noChangeAspect="1"/>
          </p:cNvPicPr>
          <p:nvPr/>
        </p:nvPicPr>
        <p:blipFill>
          <a:blip r:embed="rId10"/>
          <a:stretch>
            <a:fillRect/>
          </a:stretch>
        </p:blipFill>
        <p:spPr>
          <a:xfrm>
            <a:off x="3617063" y="4969241"/>
            <a:ext cx="1666875" cy="746125"/>
          </a:xfrm>
          <a:prstGeom prst="rect">
            <a:avLst/>
          </a:prstGeom>
        </p:spPr>
      </p:pic>
      <p:pic>
        <p:nvPicPr>
          <p:cNvPr id="23" name="Picture 22">
            <a:extLst>
              <a:ext uri="{FF2B5EF4-FFF2-40B4-BE49-F238E27FC236}">
                <a16:creationId xmlns:a16="http://schemas.microsoft.com/office/drawing/2014/main" id="{49911594-A541-9748-8C8E-42B2374A9A11}"/>
              </a:ext>
            </a:extLst>
          </p:cNvPr>
          <p:cNvPicPr>
            <a:picLocks noChangeAspect="1"/>
          </p:cNvPicPr>
          <p:nvPr/>
        </p:nvPicPr>
        <p:blipFill>
          <a:blip r:embed="rId13"/>
          <a:stretch>
            <a:fillRect/>
          </a:stretch>
        </p:blipFill>
        <p:spPr>
          <a:xfrm>
            <a:off x="5636809" y="4824004"/>
            <a:ext cx="2984500" cy="1127125"/>
          </a:xfrm>
          <a:prstGeom prst="rect">
            <a:avLst/>
          </a:prstGeom>
        </p:spPr>
      </p:pic>
      <p:cxnSp>
        <p:nvCxnSpPr>
          <p:cNvPr id="39" name="Straight Connector 38">
            <a:extLst>
              <a:ext uri="{FF2B5EF4-FFF2-40B4-BE49-F238E27FC236}">
                <a16:creationId xmlns:a16="http://schemas.microsoft.com/office/drawing/2014/main" id="{CB7E6866-849A-B846-BE61-B75A5767ADD1}"/>
              </a:ext>
            </a:extLst>
          </p:cNvPr>
          <p:cNvCxnSpPr>
            <a:cxnSpLocks/>
          </p:cNvCxnSpPr>
          <p:nvPr/>
        </p:nvCxnSpPr>
        <p:spPr>
          <a:xfrm>
            <a:off x="319766" y="4283154"/>
            <a:ext cx="8301543" cy="0"/>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9E20D5FF-2921-3146-98AE-C14742B7F867}"/>
              </a:ext>
            </a:extLst>
          </p:cNvPr>
          <p:cNvSpPr/>
          <p:nvPr/>
        </p:nvSpPr>
        <p:spPr>
          <a:xfrm>
            <a:off x="6312844" y="2673494"/>
            <a:ext cx="747320" cy="276999"/>
          </a:xfrm>
          <a:prstGeom prst="rect">
            <a:avLst/>
          </a:prstGeom>
        </p:spPr>
        <p:txBody>
          <a:bodyPr wrap="none">
            <a:spAutoFit/>
          </a:bodyPr>
          <a:lstStyle/>
          <a:p>
            <a:r>
              <a:rPr lang="en-US" sz="1200" dirty="0">
                <a:latin typeface="Helvetica" pitchFamily="2" charset="0"/>
              </a:rPr>
              <a:t>21% 2:1</a:t>
            </a:r>
          </a:p>
        </p:txBody>
      </p:sp>
      <p:pic>
        <p:nvPicPr>
          <p:cNvPr id="44" name="Picture 43">
            <a:extLst>
              <a:ext uri="{FF2B5EF4-FFF2-40B4-BE49-F238E27FC236}">
                <a16:creationId xmlns:a16="http://schemas.microsoft.com/office/drawing/2014/main" id="{19077258-76FF-F644-A1D7-829F08242D2F}"/>
              </a:ext>
            </a:extLst>
          </p:cNvPr>
          <p:cNvPicPr>
            <a:picLocks noChangeAspect="1"/>
          </p:cNvPicPr>
          <p:nvPr/>
        </p:nvPicPr>
        <p:blipFill>
          <a:blip r:embed="rId14"/>
          <a:stretch>
            <a:fillRect/>
          </a:stretch>
        </p:blipFill>
        <p:spPr>
          <a:xfrm>
            <a:off x="7192559" y="3105527"/>
            <a:ext cx="1428750" cy="1016000"/>
          </a:xfrm>
          <a:prstGeom prst="rect">
            <a:avLst/>
          </a:prstGeom>
        </p:spPr>
      </p:pic>
      <p:pic>
        <p:nvPicPr>
          <p:cNvPr id="45" name="Picture 44">
            <a:extLst>
              <a:ext uri="{FF2B5EF4-FFF2-40B4-BE49-F238E27FC236}">
                <a16:creationId xmlns:a16="http://schemas.microsoft.com/office/drawing/2014/main" id="{083CFC25-CFFA-E44D-9EB3-F0E98A4D5F99}"/>
              </a:ext>
            </a:extLst>
          </p:cNvPr>
          <p:cNvPicPr>
            <a:picLocks noChangeAspect="1"/>
          </p:cNvPicPr>
          <p:nvPr/>
        </p:nvPicPr>
        <p:blipFill>
          <a:blip r:embed="rId15"/>
          <a:stretch>
            <a:fillRect/>
          </a:stretch>
        </p:blipFill>
        <p:spPr>
          <a:xfrm rot="299977">
            <a:off x="4465591" y="2813703"/>
            <a:ext cx="2174875" cy="1206500"/>
          </a:xfrm>
          <a:prstGeom prst="rect">
            <a:avLst/>
          </a:prstGeom>
        </p:spPr>
      </p:pic>
    </p:spTree>
    <p:extLst>
      <p:ext uri="{BB962C8B-B14F-4D97-AF65-F5344CB8AC3E}">
        <p14:creationId xmlns:p14="http://schemas.microsoft.com/office/powerpoint/2010/main" val="224597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Dehydration Polymerization</a:t>
            </a:r>
          </a:p>
        </p:txBody>
      </p:sp>
      <p:sp>
        <p:nvSpPr>
          <p:cNvPr id="19" name="Slide Number Placeholder 18"/>
          <p:cNvSpPr>
            <a:spLocks noGrp="1"/>
          </p:cNvSpPr>
          <p:nvPr>
            <p:ph type="sldNum" sz="quarter" idx="12"/>
          </p:nvPr>
        </p:nvSpPr>
        <p:spPr/>
        <p:txBody>
          <a:bodyPr/>
          <a:lstStyle/>
          <a:p>
            <a:fld id="{93005692-73BE-493E-93AB-ECD6027A7652}" type="slidenum">
              <a:rPr lang="en-US" sz="1600" smtClean="0"/>
              <a:pPr/>
              <a:t>11</a:t>
            </a:fld>
            <a:endParaRPr lang="en-US" sz="1600" dirty="0"/>
          </a:p>
        </p:txBody>
      </p:sp>
      <p:sp>
        <p:nvSpPr>
          <p:cNvPr id="10" name="TextBox 9">
            <a:extLst>
              <a:ext uri="{FF2B5EF4-FFF2-40B4-BE49-F238E27FC236}">
                <a16:creationId xmlns:a16="http://schemas.microsoft.com/office/drawing/2014/main" id="{B55A3EA9-2A69-6D42-8515-48A675E46796}"/>
              </a:ext>
            </a:extLst>
          </p:cNvPr>
          <p:cNvSpPr txBox="1"/>
          <p:nvPr/>
        </p:nvSpPr>
        <p:spPr>
          <a:xfrm>
            <a:off x="402624" y="1577269"/>
            <a:ext cx="2449710" cy="400110"/>
          </a:xfrm>
          <a:prstGeom prst="rect">
            <a:avLst/>
          </a:prstGeom>
          <a:noFill/>
        </p:spPr>
        <p:txBody>
          <a:bodyPr wrap="none" rtlCol="0">
            <a:spAutoFit/>
          </a:bodyPr>
          <a:lstStyle/>
          <a:p>
            <a:r>
              <a:rPr lang="en-US" sz="2000" dirty="0">
                <a:latin typeface="Helvetica" pitchFamily="2" charset="0"/>
              </a:rPr>
              <a:t>Monomer Synthesis</a:t>
            </a:r>
          </a:p>
        </p:txBody>
      </p:sp>
      <p:sp>
        <p:nvSpPr>
          <p:cNvPr id="12" name="TextBox 11">
            <a:extLst>
              <a:ext uri="{FF2B5EF4-FFF2-40B4-BE49-F238E27FC236}">
                <a16:creationId xmlns:a16="http://schemas.microsoft.com/office/drawing/2014/main" id="{A5727F36-733A-FC48-910E-D0F2A38E3F56}"/>
              </a:ext>
            </a:extLst>
          </p:cNvPr>
          <p:cNvSpPr txBox="1"/>
          <p:nvPr/>
        </p:nvSpPr>
        <p:spPr>
          <a:xfrm>
            <a:off x="402624" y="4201167"/>
            <a:ext cx="3321743" cy="400110"/>
          </a:xfrm>
          <a:prstGeom prst="rect">
            <a:avLst/>
          </a:prstGeom>
          <a:noFill/>
        </p:spPr>
        <p:txBody>
          <a:bodyPr wrap="none" rtlCol="0">
            <a:spAutoFit/>
          </a:bodyPr>
          <a:lstStyle/>
          <a:p>
            <a:r>
              <a:rPr lang="en-US" sz="2000" dirty="0">
                <a:latin typeface="Helvetica" pitchFamily="2" charset="0"/>
              </a:rPr>
              <a:t>Dehydration Polymerization</a:t>
            </a:r>
          </a:p>
        </p:txBody>
      </p:sp>
      <p:pic>
        <p:nvPicPr>
          <p:cNvPr id="3" name="Picture 2">
            <a:extLst>
              <a:ext uri="{FF2B5EF4-FFF2-40B4-BE49-F238E27FC236}">
                <a16:creationId xmlns:a16="http://schemas.microsoft.com/office/drawing/2014/main" id="{F211E00A-C955-A349-9725-A9BD4447A882}"/>
              </a:ext>
            </a:extLst>
          </p:cNvPr>
          <p:cNvPicPr>
            <a:picLocks noChangeAspect="1"/>
          </p:cNvPicPr>
          <p:nvPr/>
        </p:nvPicPr>
        <p:blipFill>
          <a:blip r:embed="rId3"/>
          <a:stretch>
            <a:fillRect/>
          </a:stretch>
        </p:blipFill>
        <p:spPr>
          <a:xfrm>
            <a:off x="111125" y="2262483"/>
            <a:ext cx="8921750" cy="1587500"/>
          </a:xfrm>
          <a:prstGeom prst="rect">
            <a:avLst/>
          </a:prstGeom>
        </p:spPr>
      </p:pic>
      <p:pic>
        <p:nvPicPr>
          <p:cNvPr id="4" name="Picture 3">
            <a:extLst>
              <a:ext uri="{FF2B5EF4-FFF2-40B4-BE49-F238E27FC236}">
                <a16:creationId xmlns:a16="http://schemas.microsoft.com/office/drawing/2014/main" id="{655DEDFF-701D-ED47-BE79-61717A24E963}"/>
              </a:ext>
            </a:extLst>
          </p:cNvPr>
          <p:cNvPicPr>
            <a:picLocks noChangeAspect="1"/>
          </p:cNvPicPr>
          <p:nvPr/>
        </p:nvPicPr>
        <p:blipFill>
          <a:blip r:embed="rId4"/>
          <a:stretch>
            <a:fillRect/>
          </a:stretch>
        </p:blipFill>
        <p:spPr>
          <a:xfrm>
            <a:off x="881062" y="4724523"/>
            <a:ext cx="7381875" cy="1778000"/>
          </a:xfrm>
          <a:prstGeom prst="rect">
            <a:avLst/>
          </a:prstGeom>
        </p:spPr>
      </p:pic>
    </p:spTree>
    <p:extLst>
      <p:ext uri="{BB962C8B-B14F-4D97-AF65-F5344CB8AC3E}">
        <p14:creationId xmlns:p14="http://schemas.microsoft.com/office/powerpoint/2010/main" val="223919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Dehydration Polymerization</a:t>
            </a:r>
          </a:p>
        </p:txBody>
      </p:sp>
      <p:sp>
        <p:nvSpPr>
          <p:cNvPr id="19" name="Slide Number Placeholder 18"/>
          <p:cNvSpPr>
            <a:spLocks noGrp="1"/>
          </p:cNvSpPr>
          <p:nvPr>
            <p:ph type="sldNum" sz="quarter" idx="12"/>
          </p:nvPr>
        </p:nvSpPr>
        <p:spPr/>
        <p:txBody>
          <a:bodyPr/>
          <a:lstStyle/>
          <a:p>
            <a:fld id="{93005692-73BE-493E-93AB-ECD6027A7652}" type="slidenum">
              <a:rPr lang="en-US" sz="1600" smtClean="0"/>
              <a:pPr/>
              <a:t>12</a:t>
            </a:fld>
            <a:endParaRPr lang="en-US" sz="1600" dirty="0"/>
          </a:p>
        </p:txBody>
      </p:sp>
      <p:pic>
        <p:nvPicPr>
          <p:cNvPr id="5" name="Picture 4">
            <a:extLst>
              <a:ext uri="{FF2B5EF4-FFF2-40B4-BE49-F238E27FC236}">
                <a16:creationId xmlns:a16="http://schemas.microsoft.com/office/drawing/2014/main" id="{90DF1A9B-3526-0C46-8940-8A3490727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72" y="3236347"/>
            <a:ext cx="5256584" cy="3391345"/>
          </a:xfrm>
          <a:prstGeom prst="rect">
            <a:avLst/>
          </a:prstGeom>
        </p:spPr>
      </p:pic>
      <p:pic>
        <p:nvPicPr>
          <p:cNvPr id="3" name="Picture 2">
            <a:extLst>
              <a:ext uri="{FF2B5EF4-FFF2-40B4-BE49-F238E27FC236}">
                <a16:creationId xmlns:a16="http://schemas.microsoft.com/office/drawing/2014/main" id="{4110E9E2-D185-9347-BE95-8BD08172BED5}"/>
              </a:ext>
            </a:extLst>
          </p:cNvPr>
          <p:cNvPicPr>
            <a:picLocks noChangeAspect="1"/>
          </p:cNvPicPr>
          <p:nvPr/>
        </p:nvPicPr>
        <p:blipFill>
          <a:blip r:embed="rId4"/>
          <a:stretch>
            <a:fillRect/>
          </a:stretch>
        </p:blipFill>
        <p:spPr>
          <a:xfrm>
            <a:off x="881062" y="1458347"/>
            <a:ext cx="7381875" cy="1778000"/>
          </a:xfrm>
          <a:prstGeom prst="rect">
            <a:avLst/>
          </a:prstGeom>
        </p:spPr>
      </p:pic>
    </p:spTree>
    <p:extLst>
      <p:ext uri="{BB962C8B-B14F-4D97-AF65-F5344CB8AC3E}">
        <p14:creationId xmlns:p14="http://schemas.microsoft.com/office/powerpoint/2010/main" val="25686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Dehydration Polymerization Scope</a:t>
            </a:r>
          </a:p>
        </p:txBody>
      </p:sp>
      <p:sp>
        <p:nvSpPr>
          <p:cNvPr id="19" name="Slide Number Placeholder 18"/>
          <p:cNvSpPr>
            <a:spLocks noGrp="1"/>
          </p:cNvSpPr>
          <p:nvPr>
            <p:ph type="sldNum" sz="quarter" idx="12"/>
          </p:nvPr>
        </p:nvSpPr>
        <p:spPr>
          <a:xfrm flipH="1">
            <a:off x="179614" y="6449788"/>
            <a:ext cx="511664" cy="185070"/>
          </a:xfrm>
        </p:spPr>
        <p:txBody>
          <a:bodyPr/>
          <a:lstStyle/>
          <a:p>
            <a:fld id="{93005692-73BE-493E-93AB-ECD6027A7652}" type="slidenum">
              <a:rPr lang="en-US" sz="1600" smtClean="0"/>
              <a:pPr/>
              <a:t>13</a:t>
            </a:fld>
            <a:endParaRPr lang="en-US" sz="1600" dirty="0"/>
          </a:p>
        </p:txBody>
      </p:sp>
      <p:pic>
        <p:nvPicPr>
          <p:cNvPr id="11" name="Picture 10">
            <a:extLst>
              <a:ext uri="{FF2B5EF4-FFF2-40B4-BE49-F238E27FC236}">
                <a16:creationId xmlns:a16="http://schemas.microsoft.com/office/drawing/2014/main" id="{CB457213-7CAD-C340-8E67-563DAC4C2439}"/>
              </a:ext>
            </a:extLst>
          </p:cNvPr>
          <p:cNvPicPr>
            <a:picLocks noChangeAspect="1"/>
          </p:cNvPicPr>
          <p:nvPr/>
        </p:nvPicPr>
        <p:blipFill>
          <a:blip r:embed="rId3"/>
          <a:stretch>
            <a:fillRect/>
          </a:stretch>
        </p:blipFill>
        <p:spPr>
          <a:xfrm>
            <a:off x="1652588" y="5064125"/>
            <a:ext cx="6223000" cy="1793875"/>
          </a:xfrm>
          <a:prstGeom prst="rect">
            <a:avLst/>
          </a:prstGeom>
        </p:spPr>
      </p:pic>
      <p:pic>
        <p:nvPicPr>
          <p:cNvPr id="12" name="Picture 11">
            <a:extLst>
              <a:ext uri="{FF2B5EF4-FFF2-40B4-BE49-F238E27FC236}">
                <a16:creationId xmlns:a16="http://schemas.microsoft.com/office/drawing/2014/main" id="{1E17D530-F939-FC44-AF85-CC2A5FCB2A39}"/>
              </a:ext>
            </a:extLst>
          </p:cNvPr>
          <p:cNvPicPr>
            <a:picLocks noChangeAspect="1"/>
          </p:cNvPicPr>
          <p:nvPr/>
        </p:nvPicPr>
        <p:blipFill>
          <a:blip r:embed="rId4"/>
          <a:stretch>
            <a:fillRect/>
          </a:stretch>
        </p:blipFill>
        <p:spPr>
          <a:xfrm>
            <a:off x="1517651" y="3019540"/>
            <a:ext cx="6492875" cy="1905000"/>
          </a:xfrm>
          <a:prstGeom prst="rect">
            <a:avLst/>
          </a:prstGeom>
        </p:spPr>
      </p:pic>
      <p:pic>
        <p:nvPicPr>
          <p:cNvPr id="13" name="Picture 12">
            <a:extLst>
              <a:ext uri="{FF2B5EF4-FFF2-40B4-BE49-F238E27FC236}">
                <a16:creationId xmlns:a16="http://schemas.microsoft.com/office/drawing/2014/main" id="{F393508B-9405-FB48-A2FC-F4048FB844C0}"/>
              </a:ext>
            </a:extLst>
          </p:cNvPr>
          <p:cNvPicPr>
            <a:picLocks noChangeAspect="1"/>
          </p:cNvPicPr>
          <p:nvPr/>
        </p:nvPicPr>
        <p:blipFill>
          <a:blip r:embed="rId5"/>
          <a:stretch>
            <a:fillRect/>
          </a:stretch>
        </p:blipFill>
        <p:spPr>
          <a:xfrm>
            <a:off x="881062" y="1172265"/>
            <a:ext cx="7381875" cy="1778000"/>
          </a:xfrm>
          <a:prstGeom prst="rect">
            <a:avLst/>
          </a:prstGeom>
        </p:spPr>
      </p:pic>
    </p:spTree>
    <p:extLst>
      <p:ext uri="{BB962C8B-B14F-4D97-AF65-F5344CB8AC3E}">
        <p14:creationId xmlns:p14="http://schemas.microsoft.com/office/powerpoint/2010/main" val="333228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Advantages and Disadvantages</a:t>
            </a:r>
          </a:p>
        </p:txBody>
      </p:sp>
      <p:sp>
        <p:nvSpPr>
          <p:cNvPr id="5" name="Slide Number Placeholder 4"/>
          <p:cNvSpPr>
            <a:spLocks noGrp="1"/>
          </p:cNvSpPr>
          <p:nvPr>
            <p:ph type="sldNum" sz="quarter" idx="12"/>
          </p:nvPr>
        </p:nvSpPr>
        <p:spPr/>
        <p:txBody>
          <a:bodyPr/>
          <a:lstStyle/>
          <a:p>
            <a:fld id="{93005692-73BE-493E-93AB-ECD6027A7652}" type="slidenum">
              <a:rPr lang="en-US" sz="1600" smtClean="0"/>
              <a:pPr/>
              <a:t>14</a:t>
            </a:fld>
            <a:endParaRPr lang="en-US" sz="1600" dirty="0"/>
          </a:p>
        </p:txBody>
      </p:sp>
      <p:sp>
        <p:nvSpPr>
          <p:cNvPr id="6" name="TextBox 5"/>
          <p:cNvSpPr txBox="1"/>
          <p:nvPr/>
        </p:nvSpPr>
        <p:spPr>
          <a:xfrm>
            <a:off x="233896" y="1387059"/>
            <a:ext cx="3843497" cy="3693319"/>
          </a:xfrm>
          <a:prstGeom prst="rect">
            <a:avLst/>
          </a:prstGeom>
          <a:noFill/>
        </p:spPr>
        <p:txBody>
          <a:bodyPr wrap="square" rtlCol="0">
            <a:spAutoFit/>
          </a:bodyPr>
          <a:lstStyle/>
          <a:p>
            <a:pPr>
              <a:lnSpc>
                <a:spcPct val="150000"/>
              </a:lnSpc>
            </a:pPr>
            <a:r>
              <a:rPr lang="en-US" dirty="0">
                <a:latin typeface="Helvetica"/>
                <a:cs typeface="Helvetica"/>
              </a:rPr>
              <a:t>Conjugated Polymers</a:t>
            </a:r>
          </a:p>
          <a:p>
            <a:pPr>
              <a:lnSpc>
                <a:spcPct val="150000"/>
              </a:lnSpc>
            </a:pPr>
            <a:r>
              <a:rPr lang="en-US" dirty="0">
                <a:solidFill>
                  <a:srgbClr val="008000"/>
                </a:solidFill>
                <a:latin typeface="Helvetica"/>
                <a:cs typeface="Helvetica"/>
              </a:rPr>
              <a:t>Advantages:</a:t>
            </a:r>
          </a:p>
          <a:p>
            <a:pPr marL="285750" indent="-285750">
              <a:lnSpc>
                <a:spcPct val="150000"/>
              </a:lnSpc>
              <a:buFont typeface="Arial"/>
              <a:buChar char="•"/>
            </a:pPr>
            <a:r>
              <a:rPr lang="en-US" dirty="0">
                <a:solidFill>
                  <a:srgbClr val="008000"/>
                </a:solidFill>
                <a:latin typeface="Helvetica"/>
                <a:cs typeface="Helvetica"/>
              </a:rPr>
              <a:t>Higher performance</a:t>
            </a:r>
          </a:p>
          <a:p>
            <a:pPr>
              <a:lnSpc>
                <a:spcPct val="150000"/>
              </a:lnSpc>
            </a:pPr>
            <a:endParaRPr lang="en-US" dirty="0">
              <a:solidFill>
                <a:srgbClr val="B71234"/>
              </a:solidFill>
              <a:latin typeface="Helvetica"/>
              <a:cs typeface="Helvetica"/>
            </a:endParaRPr>
          </a:p>
          <a:p>
            <a:pPr>
              <a:lnSpc>
                <a:spcPct val="150000"/>
              </a:lnSpc>
            </a:pPr>
            <a:endParaRPr lang="en-US" dirty="0">
              <a:solidFill>
                <a:srgbClr val="B71234"/>
              </a:solidFill>
              <a:latin typeface="Helvetica"/>
              <a:cs typeface="Helvetica"/>
            </a:endParaRPr>
          </a:p>
          <a:p>
            <a:pPr>
              <a:lnSpc>
                <a:spcPct val="150000"/>
              </a:lnSpc>
            </a:pPr>
            <a:r>
              <a:rPr lang="en-US" dirty="0">
                <a:solidFill>
                  <a:srgbClr val="B71234"/>
                </a:solidFill>
                <a:latin typeface="Helvetica"/>
                <a:cs typeface="Helvetica"/>
              </a:rPr>
              <a:t>Disadvantages: </a:t>
            </a:r>
          </a:p>
          <a:p>
            <a:pPr marL="285750" indent="-285750">
              <a:lnSpc>
                <a:spcPct val="150000"/>
              </a:lnSpc>
              <a:buFont typeface="Arial"/>
              <a:buChar char="•"/>
            </a:pPr>
            <a:r>
              <a:rPr lang="en-US" dirty="0">
                <a:solidFill>
                  <a:srgbClr val="B71234"/>
                </a:solidFill>
                <a:latin typeface="Helvetica"/>
                <a:cs typeface="Helvetica"/>
              </a:rPr>
              <a:t>No defined structure</a:t>
            </a:r>
          </a:p>
          <a:p>
            <a:pPr marL="285750" indent="-285750">
              <a:lnSpc>
                <a:spcPct val="150000"/>
              </a:lnSpc>
              <a:buFont typeface="Arial"/>
              <a:buChar char="•"/>
            </a:pPr>
            <a:r>
              <a:rPr lang="en-US" dirty="0">
                <a:solidFill>
                  <a:srgbClr val="B71234"/>
                </a:solidFill>
                <a:latin typeface="Helvetica"/>
                <a:cs typeface="Helvetica"/>
              </a:rPr>
              <a:t>Batch to batch variation</a:t>
            </a:r>
          </a:p>
          <a:p>
            <a:endParaRPr lang="en-US" dirty="0">
              <a:latin typeface="Helvetica"/>
              <a:cs typeface="Helvetica"/>
            </a:endParaRPr>
          </a:p>
        </p:txBody>
      </p:sp>
      <p:cxnSp>
        <p:nvCxnSpPr>
          <p:cNvPr id="7" name="Straight Connector 6"/>
          <p:cNvCxnSpPr/>
          <p:nvPr/>
        </p:nvCxnSpPr>
        <p:spPr>
          <a:xfrm>
            <a:off x="4270397" y="1121366"/>
            <a:ext cx="23603" cy="5212309"/>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4740476" y="3421953"/>
            <a:ext cx="3720465" cy="1594485"/>
          </a:xfrm>
          <a:prstGeom prst="rect">
            <a:avLst/>
          </a:prstGeom>
        </p:spPr>
      </p:pic>
      <p:sp>
        <p:nvSpPr>
          <p:cNvPr id="8" name="TextBox 7"/>
          <p:cNvSpPr txBox="1"/>
          <p:nvPr/>
        </p:nvSpPr>
        <p:spPr>
          <a:xfrm>
            <a:off x="4341643" y="5287837"/>
            <a:ext cx="4623907" cy="369332"/>
          </a:xfrm>
          <a:prstGeom prst="rect">
            <a:avLst/>
          </a:prstGeom>
          <a:noFill/>
        </p:spPr>
        <p:txBody>
          <a:bodyPr wrap="none" rtlCol="0">
            <a:spAutoFit/>
          </a:bodyPr>
          <a:lstStyle/>
          <a:p>
            <a:r>
              <a:rPr lang="en-US" dirty="0">
                <a:latin typeface="Helvetica"/>
                <a:cs typeface="Helvetica"/>
              </a:rPr>
              <a:t>Power Conversion Efficiency: 5.7% to 2.5%</a:t>
            </a:r>
          </a:p>
        </p:txBody>
      </p:sp>
      <p:sp>
        <p:nvSpPr>
          <p:cNvPr id="10" name="TextBox 9"/>
          <p:cNvSpPr txBox="1"/>
          <p:nvPr/>
        </p:nvSpPr>
        <p:spPr>
          <a:xfrm>
            <a:off x="4624524" y="1382654"/>
            <a:ext cx="3835480" cy="2960619"/>
          </a:xfrm>
          <a:prstGeom prst="rect">
            <a:avLst/>
          </a:prstGeom>
          <a:noFill/>
        </p:spPr>
        <p:txBody>
          <a:bodyPr wrap="square" rtlCol="0">
            <a:spAutoFit/>
          </a:bodyPr>
          <a:lstStyle/>
          <a:p>
            <a:pPr>
              <a:lnSpc>
                <a:spcPct val="150000"/>
              </a:lnSpc>
            </a:pPr>
            <a:r>
              <a:rPr lang="en-US" dirty="0">
                <a:latin typeface="Helvetica"/>
                <a:cs typeface="Helvetica"/>
              </a:rPr>
              <a:t>Conjugated Small Molecules</a:t>
            </a:r>
          </a:p>
          <a:p>
            <a:pPr>
              <a:lnSpc>
                <a:spcPct val="150000"/>
              </a:lnSpc>
            </a:pPr>
            <a:r>
              <a:rPr lang="en-US" dirty="0">
                <a:solidFill>
                  <a:srgbClr val="008000"/>
                </a:solidFill>
                <a:latin typeface="Helvetica"/>
                <a:cs typeface="Helvetica"/>
              </a:rPr>
              <a:t>Advantages:</a:t>
            </a:r>
          </a:p>
          <a:p>
            <a:pPr marL="285750" indent="-285750">
              <a:lnSpc>
                <a:spcPct val="150000"/>
              </a:lnSpc>
              <a:buFont typeface="Arial"/>
              <a:buChar char="•"/>
            </a:pPr>
            <a:r>
              <a:rPr lang="en-US" dirty="0">
                <a:solidFill>
                  <a:srgbClr val="008000"/>
                </a:solidFill>
                <a:latin typeface="Helvetica"/>
                <a:cs typeface="Helvetica"/>
              </a:rPr>
              <a:t>Less batch to batch variation</a:t>
            </a:r>
          </a:p>
          <a:p>
            <a:pPr marL="285750" indent="-285750">
              <a:lnSpc>
                <a:spcPct val="150000"/>
              </a:lnSpc>
              <a:buFont typeface="Arial"/>
              <a:buChar char="•"/>
            </a:pPr>
            <a:r>
              <a:rPr lang="en-US" dirty="0">
                <a:solidFill>
                  <a:srgbClr val="008000"/>
                </a:solidFill>
                <a:latin typeface="Helvetica"/>
                <a:cs typeface="Helvetica"/>
              </a:rPr>
              <a:t>Defined structure</a:t>
            </a:r>
          </a:p>
          <a:p>
            <a:pPr>
              <a:lnSpc>
                <a:spcPct val="150000"/>
              </a:lnSpc>
            </a:pPr>
            <a:endParaRPr lang="en-US" dirty="0">
              <a:solidFill>
                <a:srgbClr val="B71234"/>
              </a:solidFill>
              <a:latin typeface="Helvetica"/>
              <a:cs typeface="Helvetica"/>
            </a:endParaRPr>
          </a:p>
          <a:p>
            <a:pPr>
              <a:lnSpc>
                <a:spcPct val="150000"/>
              </a:lnSpc>
            </a:pPr>
            <a:r>
              <a:rPr lang="en-US" dirty="0">
                <a:solidFill>
                  <a:srgbClr val="B71234"/>
                </a:solidFill>
                <a:latin typeface="Helvetica"/>
                <a:cs typeface="Helvetica"/>
              </a:rPr>
              <a:t>Disadvantages: </a:t>
            </a:r>
          </a:p>
          <a:p>
            <a:pPr marL="285750" indent="-285750">
              <a:lnSpc>
                <a:spcPct val="150000"/>
              </a:lnSpc>
              <a:buFont typeface="Arial"/>
              <a:buChar char="•"/>
            </a:pPr>
            <a:r>
              <a:rPr lang="en-US" dirty="0">
                <a:solidFill>
                  <a:srgbClr val="B71234"/>
                </a:solidFill>
                <a:latin typeface="Helvetica"/>
                <a:cs typeface="Helvetica"/>
              </a:rPr>
              <a:t>Lower performance</a:t>
            </a:r>
          </a:p>
        </p:txBody>
      </p:sp>
      <p:sp>
        <p:nvSpPr>
          <p:cNvPr id="4" name="Footer Placeholder 3"/>
          <p:cNvSpPr>
            <a:spLocks noGrp="1"/>
          </p:cNvSpPr>
          <p:nvPr>
            <p:ph type="ftr" sz="quarter" idx="11"/>
          </p:nvPr>
        </p:nvSpPr>
        <p:spPr>
          <a:xfrm>
            <a:off x="126467" y="6377356"/>
            <a:ext cx="6222742" cy="268016"/>
          </a:xfrm>
        </p:spPr>
        <p:txBody>
          <a:bodyPr/>
          <a:lstStyle/>
          <a:p>
            <a:r>
              <a:rPr lang="en-US" dirty="0"/>
              <a:t>Lee, H. K. H.; Li, Z.; </a:t>
            </a:r>
            <a:r>
              <a:rPr lang="en-US" dirty="0" err="1"/>
              <a:t>Constantinou</a:t>
            </a:r>
            <a:r>
              <a:rPr lang="en-US" dirty="0"/>
              <a:t>, I.; So, F.; Tsang, S. W.; So, S. K. </a:t>
            </a:r>
            <a:r>
              <a:rPr lang="en-US" i="1" dirty="0"/>
              <a:t>Adv. Energy Mater.</a:t>
            </a:r>
            <a:r>
              <a:rPr lang="en-US" dirty="0"/>
              <a:t> </a:t>
            </a:r>
            <a:r>
              <a:rPr lang="en-US" b="1" dirty="0"/>
              <a:t>2014</a:t>
            </a:r>
            <a:r>
              <a:rPr lang="en-US" dirty="0"/>
              <a:t>, </a:t>
            </a:r>
            <a:r>
              <a:rPr lang="en-US" i="1" dirty="0"/>
              <a:t>4</a:t>
            </a:r>
            <a:r>
              <a:rPr lang="en-US" dirty="0"/>
              <a:t> (16), 1400768.</a:t>
            </a:r>
            <a:r>
              <a:rPr lang="en-CA" dirty="0"/>
              <a:t> </a:t>
            </a:r>
            <a:endParaRPr lang="en-US" dirty="0"/>
          </a:p>
        </p:txBody>
      </p:sp>
    </p:spTree>
    <p:extLst>
      <p:ext uri="{BB962C8B-B14F-4D97-AF65-F5344CB8AC3E}">
        <p14:creationId xmlns:p14="http://schemas.microsoft.com/office/powerpoint/2010/main" val="290952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Advantages and Disadvantages</a:t>
            </a:r>
          </a:p>
        </p:txBody>
      </p:sp>
      <p:sp>
        <p:nvSpPr>
          <p:cNvPr id="5" name="Slide Number Placeholder 4"/>
          <p:cNvSpPr>
            <a:spLocks noGrp="1"/>
          </p:cNvSpPr>
          <p:nvPr>
            <p:ph type="sldNum" sz="quarter" idx="12"/>
          </p:nvPr>
        </p:nvSpPr>
        <p:spPr/>
        <p:txBody>
          <a:bodyPr/>
          <a:lstStyle/>
          <a:p>
            <a:fld id="{93005692-73BE-493E-93AB-ECD6027A7652}" type="slidenum">
              <a:rPr lang="en-US" sz="1600" smtClean="0"/>
              <a:pPr/>
              <a:t>15</a:t>
            </a:fld>
            <a:endParaRPr lang="en-US" sz="1600" dirty="0"/>
          </a:p>
        </p:txBody>
      </p:sp>
      <p:cxnSp>
        <p:nvCxnSpPr>
          <p:cNvPr id="7" name="Straight Connector 6"/>
          <p:cNvCxnSpPr/>
          <p:nvPr/>
        </p:nvCxnSpPr>
        <p:spPr>
          <a:xfrm>
            <a:off x="4270397" y="1140040"/>
            <a:ext cx="6296" cy="2912202"/>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33896" y="1387059"/>
            <a:ext cx="3843497" cy="2031325"/>
          </a:xfrm>
          <a:prstGeom prst="rect">
            <a:avLst/>
          </a:prstGeom>
          <a:noFill/>
        </p:spPr>
        <p:txBody>
          <a:bodyPr wrap="square" rtlCol="0">
            <a:spAutoFit/>
          </a:bodyPr>
          <a:lstStyle/>
          <a:p>
            <a:pPr>
              <a:lnSpc>
                <a:spcPct val="150000"/>
              </a:lnSpc>
            </a:pPr>
            <a:r>
              <a:rPr lang="en-US" dirty="0">
                <a:latin typeface="Helvetica"/>
                <a:cs typeface="Helvetica"/>
              </a:rPr>
              <a:t>Conjugated Polymers</a:t>
            </a:r>
            <a:endParaRPr lang="en-US" dirty="0">
              <a:solidFill>
                <a:srgbClr val="B71234"/>
              </a:solidFill>
              <a:latin typeface="Helvetica"/>
              <a:cs typeface="Helvetica"/>
            </a:endParaRPr>
          </a:p>
          <a:p>
            <a:pPr>
              <a:lnSpc>
                <a:spcPct val="150000"/>
              </a:lnSpc>
            </a:pPr>
            <a:r>
              <a:rPr lang="en-US" dirty="0">
                <a:solidFill>
                  <a:srgbClr val="B71234"/>
                </a:solidFill>
                <a:latin typeface="Helvetica"/>
                <a:cs typeface="Helvetica"/>
              </a:rPr>
              <a:t>Disadvantages: </a:t>
            </a:r>
          </a:p>
          <a:p>
            <a:pPr marL="285750" indent="-285750">
              <a:lnSpc>
                <a:spcPct val="150000"/>
              </a:lnSpc>
              <a:buFont typeface="Arial"/>
              <a:buChar char="•"/>
            </a:pPr>
            <a:r>
              <a:rPr lang="en-US" strike="sngStrike" dirty="0">
                <a:solidFill>
                  <a:srgbClr val="B71234"/>
                </a:solidFill>
                <a:latin typeface="Helvetica"/>
                <a:cs typeface="Helvetica"/>
              </a:rPr>
              <a:t>No defined structure</a:t>
            </a:r>
          </a:p>
          <a:p>
            <a:pPr marL="285750" indent="-285750">
              <a:lnSpc>
                <a:spcPct val="150000"/>
              </a:lnSpc>
              <a:buFont typeface="Arial"/>
              <a:buChar char="•"/>
            </a:pPr>
            <a:r>
              <a:rPr lang="en-US" strike="sngStrike" dirty="0">
                <a:solidFill>
                  <a:srgbClr val="B71234"/>
                </a:solidFill>
                <a:latin typeface="Helvetica"/>
                <a:cs typeface="Helvetica"/>
              </a:rPr>
              <a:t>Batch to batch variation</a:t>
            </a:r>
          </a:p>
          <a:p>
            <a:endParaRPr lang="en-US" dirty="0">
              <a:latin typeface="Helvetica"/>
              <a:cs typeface="Helvetica"/>
            </a:endParaRPr>
          </a:p>
        </p:txBody>
      </p:sp>
      <p:sp>
        <p:nvSpPr>
          <p:cNvPr id="14" name="TextBox 13"/>
          <p:cNvSpPr txBox="1"/>
          <p:nvPr/>
        </p:nvSpPr>
        <p:spPr>
          <a:xfrm>
            <a:off x="4624524" y="1382654"/>
            <a:ext cx="3835480" cy="1298625"/>
          </a:xfrm>
          <a:prstGeom prst="rect">
            <a:avLst/>
          </a:prstGeom>
          <a:noFill/>
        </p:spPr>
        <p:txBody>
          <a:bodyPr wrap="square" rtlCol="0">
            <a:spAutoFit/>
          </a:bodyPr>
          <a:lstStyle/>
          <a:p>
            <a:pPr>
              <a:lnSpc>
                <a:spcPct val="150000"/>
              </a:lnSpc>
            </a:pPr>
            <a:r>
              <a:rPr lang="en-US" dirty="0">
                <a:latin typeface="Helvetica"/>
                <a:cs typeface="Helvetica"/>
              </a:rPr>
              <a:t>Conjugated Small Molecules</a:t>
            </a:r>
            <a:endParaRPr lang="en-US" dirty="0">
              <a:solidFill>
                <a:srgbClr val="B71234"/>
              </a:solidFill>
              <a:latin typeface="Helvetica"/>
              <a:cs typeface="Helvetica"/>
            </a:endParaRPr>
          </a:p>
          <a:p>
            <a:pPr>
              <a:lnSpc>
                <a:spcPct val="150000"/>
              </a:lnSpc>
            </a:pPr>
            <a:r>
              <a:rPr lang="en-US" dirty="0">
                <a:solidFill>
                  <a:srgbClr val="B71234"/>
                </a:solidFill>
                <a:latin typeface="Helvetica"/>
                <a:cs typeface="Helvetica"/>
              </a:rPr>
              <a:t>Disadvantages: </a:t>
            </a:r>
          </a:p>
          <a:p>
            <a:pPr marL="285750" indent="-285750">
              <a:lnSpc>
                <a:spcPct val="150000"/>
              </a:lnSpc>
              <a:buFont typeface="Arial"/>
              <a:buChar char="•"/>
            </a:pPr>
            <a:r>
              <a:rPr lang="en-US" strike="sngStrike" dirty="0">
                <a:solidFill>
                  <a:srgbClr val="B71234"/>
                </a:solidFill>
                <a:latin typeface="Helvetica"/>
                <a:cs typeface="Helvetica"/>
              </a:rPr>
              <a:t>Lower efficiencies</a:t>
            </a:r>
          </a:p>
        </p:txBody>
      </p:sp>
      <p:pic>
        <p:nvPicPr>
          <p:cNvPr id="9" name="Picture 8"/>
          <p:cNvPicPr>
            <a:picLocks noChangeAspect="1"/>
          </p:cNvPicPr>
          <p:nvPr/>
        </p:nvPicPr>
        <p:blipFill>
          <a:blip r:embed="rId3"/>
          <a:stretch>
            <a:fillRect/>
          </a:stretch>
        </p:blipFill>
        <p:spPr>
          <a:xfrm>
            <a:off x="760100" y="4529192"/>
            <a:ext cx="7286625" cy="1268730"/>
          </a:xfrm>
          <a:prstGeom prst="rect">
            <a:avLst/>
          </a:prstGeom>
        </p:spPr>
      </p:pic>
    </p:spTree>
    <p:extLst>
      <p:ext uri="{BB962C8B-B14F-4D97-AF65-F5344CB8AC3E}">
        <p14:creationId xmlns:p14="http://schemas.microsoft.com/office/powerpoint/2010/main" val="209643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Iterative Divergent/Convergent (IDC) Approaches</a:t>
            </a:r>
          </a:p>
        </p:txBody>
      </p:sp>
      <p:pic>
        <p:nvPicPr>
          <p:cNvPr id="6" name="Picture 5"/>
          <p:cNvPicPr>
            <a:picLocks noChangeAspect="1"/>
          </p:cNvPicPr>
          <p:nvPr/>
        </p:nvPicPr>
        <p:blipFill>
          <a:blip r:embed="rId3"/>
          <a:stretch>
            <a:fillRect/>
          </a:stretch>
        </p:blipFill>
        <p:spPr>
          <a:xfrm>
            <a:off x="3893381" y="1789691"/>
            <a:ext cx="1474470" cy="377190"/>
          </a:xfrm>
          <a:prstGeom prst="rect">
            <a:avLst/>
          </a:prstGeom>
        </p:spPr>
      </p:pic>
      <p:pic>
        <p:nvPicPr>
          <p:cNvPr id="8" name="Picture 7"/>
          <p:cNvPicPr>
            <a:picLocks noChangeAspect="1"/>
          </p:cNvPicPr>
          <p:nvPr/>
        </p:nvPicPr>
        <p:blipFill>
          <a:blip r:embed="rId4"/>
          <a:stretch>
            <a:fillRect/>
          </a:stretch>
        </p:blipFill>
        <p:spPr>
          <a:xfrm>
            <a:off x="4215752" y="5074128"/>
            <a:ext cx="822960" cy="840105"/>
          </a:xfrm>
          <a:prstGeom prst="rect">
            <a:avLst/>
          </a:prstGeom>
        </p:spPr>
      </p:pic>
      <p:pic>
        <p:nvPicPr>
          <p:cNvPr id="18" name="Picture 17"/>
          <p:cNvPicPr>
            <a:picLocks noChangeAspect="1"/>
          </p:cNvPicPr>
          <p:nvPr/>
        </p:nvPicPr>
        <p:blipFill>
          <a:blip r:embed="rId5"/>
          <a:stretch>
            <a:fillRect/>
          </a:stretch>
        </p:blipFill>
        <p:spPr>
          <a:xfrm>
            <a:off x="4215751" y="2650931"/>
            <a:ext cx="822960" cy="840105"/>
          </a:xfrm>
          <a:prstGeom prst="rect">
            <a:avLst/>
          </a:prstGeom>
        </p:spPr>
      </p:pic>
      <p:pic>
        <p:nvPicPr>
          <p:cNvPr id="26" name="Picture 25"/>
          <p:cNvPicPr>
            <a:picLocks noChangeAspect="1"/>
          </p:cNvPicPr>
          <p:nvPr/>
        </p:nvPicPr>
        <p:blipFill>
          <a:blip r:embed="rId6"/>
          <a:stretch>
            <a:fillRect/>
          </a:stretch>
        </p:blipFill>
        <p:spPr>
          <a:xfrm>
            <a:off x="3937459" y="4084616"/>
            <a:ext cx="1491615" cy="377190"/>
          </a:xfrm>
          <a:prstGeom prst="rect">
            <a:avLst/>
          </a:prstGeom>
        </p:spPr>
      </p:pic>
      <p:sp>
        <p:nvSpPr>
          <p:cNvPr id="10" name="Slide Number Placeholder 9"/>
          <p:cNvSpPr>
            <a:spLocks noGrp="1"/>
          </p:cNvSpPr>
          <p:nvPr>
            <p:ph type="sldNum" sz="quarter" idx="12"/>
          </p:nvPr>
        </p:nvSpPr>
        <p:spPr/>
        <p:txBody>
          <a:bodyPr/>
          <a:lstStyle/>
          <a:p>
            <a:fld id="{93005692-73BE-493E-93AB-ECD6027A7652}" type="slidenum">
              <a:rPr lang="en-US" sz="1600" smtClean="0"/>
              <a:pPr/>
              <a:t>16</a:t>
            </a:fld>
            <a:endParaRPr lang="en-US" sz="1600" dirty="0"/>
          </a:p>
        </p:txBody>
      </p:sp>
      <p:pic>
        <p:nvPicPr>
          <p:cNvPr id="11" name="Picture 10"/>
          <p:cNvPicPr>
            <a:picLocks noChangeAspect="1"/>
          </p:cNvPicPr>
          <p:nvPr/>
        </p:nvPicPr>
        <p:blipFill>
          <a:blip r:embed="rId7"/>
          <a:stretch>
            <a:fillRect/>
          </a:stretch>
        </p:blipFill>
        <p:spPr>
          <a:xfrm>
            <a:off x="4008336" y="1302523"/>
            <a:ext cx="1285875" cy="325755"/>
          </a:xfrm>
          <a:prstGeom prst="rect">
            <a:avLst/>
          </a:prstGeom>
        </p:spPr>
      </p:pic>
      <p:pic>
        <p:nvPicPr>
          <p:cNvPr id="13" name="Picture 12"/>
          <p:cNvPicPr>
            <a:picLocks noChangeAspect="1"/>
          </p:cNvPicPr>
          <p:nvPr/>
        </p:nvPicPr>
        <p:blipFill>
          <a:blip r:embed="rId8"/>
          <a:stretch>
            <a:fillRect/>
          </a:stretch>
        </p:blipFill>
        <p:spPr>
          <a:xfrm>
            <a:off x="3918624" y="3585710"/>
            <a:ext cx="1508760" cy="342900"/>
          </a:xfrm>
          <a:prstGeom prst="rect">
            <a:avLst/>
          </a:prstGeom>
        </p:spPr>
      </p:pic>
      <p:pic>
        <p:nvPicPr>
          <p:cNvPr id="16" name="Picture 15"/>
          <p:cNvPicPr>
            <a:picLocks noChangeAspect="1"/>
          </p:cNvPicPr>
          <p:nvPr/>
        </p:nvPicPr>
        <p:blipFill>
          <a:blip r:embed="rId9"/>
          <a:stretch>
            <a:fillRect/>
          </a:stretch>
        </p:blipFill>
        <p:spPr>
          <a:xfrm>
            <a:off x="3659755" y="6017505"/>
            <a:ext cx="1971675" cy="342900"/>
          </a:xfrm>
          <a:prstGeom prst="rect">
            <a:avLst/>
          </a:prstGeom>
        </p:spPr>
      </p:pic>
      <p:pic>
        <p:nvPicPr>
          <p:cNvPr id="19" name="Picture 18"/>
          <p:cNvPicPr>
            <a:picLocks noChangeAspect="1"/>
          </p:cNvPicPr>
          <p:nvPr/>
        </p:nvPicPr>
        <p:blipFill>
          <a:blip r:embed="rId10"/>
          <a:stretch>
            <a:fillRect/>
          </a:stretch>
        </p:blipFill>
        <p:spPr>
          <a:xfrm>
            <a:off x="3277078" y="2329282"/>
            <a:ext cx="1217295" cy="325755"/>
          </a:xfrm>
          <a:prstGeom prst="rect">
            <a:avLst/>
          </a:prstGeom>
        </p:spPr>
      </p:pic>
      <p:pic>
        <p:nvPicPr>
          <p:cNvPr id="21" name="Picture 20"/>
          <p:cNvPicPr>
            <a:picLocks noChangeAspect="1"/>
          </p:cNvPicPr>
          <p:nvPr/>
        </p:nvPicPr>
        <p:blipFill>
          <a:blip r:embed="rId11"/>
          <a:stretch>
            <a:fillRect/>
          </a:stretch>
        </p:blipFill>
        <p:spPr>
          <a:xfrm>
            <a:off x="4817409" y="2302262"/>
            <a:ext cx="1217295" cy="325755"/>
          </a:xfrm>
          <a:prstGeom prst="rect">
            <a:avLst/>
          </a:prstGeom>
        </p:spPr>
      </p:pic>
      <p:pic>
        <p:nvPicPr>
          <p:cNvPr id="23" name="Picture 22"/>
          <p:cNvPicPr>
            <a:picLocks noChangeAspect="1"/>
          </p:cNvPicPr>
          <p:nvPr/>
        </p:nvPicPr>
        <p:blipFill>
          <a:blip r:embed="rId12"/>
          <a:stretch>
            <a:fillRect/>
          </a:stretch>
        </p:blipFill>
        <p:spPr>
          <a:xfrm>
            <a:off x="4795252" y="4571937"/>
            <a:ext cx="1423035" cy="342900"/>
          </a:xfrm>
          <a:prstGeom prst="rect">
            <a:avLst/>
          </a:prstGeom>
        </p:spPr>
      </p:pic>
      <p:pic>
        <p:nvPicPr>
          <p:cNvPr id="24" name="Picture 23"/>
          <p:cNvPicPr>
            <a:picLocks noChangeAspect="1"/>
          </p:cNvPicPr>
          <p:nvPr/>
        </p:nvPicPr>
        <p:blipFill>
          <a:blip r:embed="rId13"/>
          <a:stretch>
            <a:fillRect/>
          </a:stretch>
        </p:blipFill>
        <p:spPr>
          <a:xfrm>
            <a:off x="3187367" y="4585448"/>
            <a:ext cx="1440180" cy="325755"/>
          </a:xfrm>
          <a:prstGeom prst="rect">
            <a:avLst/>
          </a:prstGeom>
        </p:spPr>
      </p:pic>
      <p:sp>
        <p:nvSpPr>
          <p:cNvPr id="25" name="TextBox 24"/>
          <p:cNvSpPr txBox="1"/>
          <p:nvPr/>
        </p:nvSpPr>
        <p:spPr>
          <a:xfrm>
            <a:off x="5432354" y="1237082"/>
            <a:ext cx="3036007" cy="338554"/>
          </a:xfrm>
          <a:prstGeom prst="rect">
            <a:avLst/>
          </a:prstGeom>
          <a:noFill/>
        </p:spPr>
        <p:txBody>
          <a:bodyPr wrap="none" rtlCol="0">
            <a:spAutoFit/>
          </a:bodyPr>
          <a:lstStyle/>
          <a:p>
            <a:r>
              <a:rPr lang="en-US" sz="1600" dirty="0">
                <a:latin typeface="Helvetica"/>
                <a:cs typeface="Helvetica"/>
              </a:rPr>
              <a:t>Orthogonal protected monomer</a:t>
            </a:r>
          </a:p>
        </p:txBody>
      </p:sp>
      <p:sp>
        <p:nvSpPr>
          <p:cNvPr id="4" name="Rectangle 3"/>
          <p:cNvSpPr/>
          <p:nvPr/>
        </p:nvSpPr>
        <p:spPr>
          <a:xfrm>
            <a:off x="2308299" y="1758236"/>
            <a:ext cx="1348045" cy="338554"/>
          </a:xfrm>
          <a:prstGeom prst="rect">
            <a:avLst/>
          </a:prstGeom>
        </p:spPr>
        <p:txBody>
          <a:bodyPr wrap="none">
            <a:spAutoFit/>
          </a:bodyPr>
          <a:lstStyle/>
          <a:p>
            <a:r>
              <a:rPr lang="en-US" sz="1600" dirty="0">
                <a:latin typeface="Helvetica"/>
                <a:cs typeface="Helvetica"/>
              </a:rPr>
              <a:t>Deprotecting</a:t>
            </a:r>
          </a:p>
        </p:txBody>
      </p:sp>
      <p:sp>
        <p:nvSpPr>
          <p:cNvPr id="5" name="Rectangle 4"/>
          <p:cNvSpPr/>
          <p:nvPr/>
        </p:nvSpPr>
        <p:spPr>
          <a:xfrm>
            <a:off x="5406128" y="2987645"/>
            <a:ext cx="994583" cy="338554"/>
          </a:xfrm>
          <a:prstGeom prst="rect">
            <a:avLst/>
          </a:prstGeom>
        </p:spPr>
        <p:txBody>
          <a:bodyPr wrap="none">
            <a:spAutoFit/>
          </a:bodyPr>
          <a:lstStyle/>
          <a:p>
            <a:r>
              <a:rPr lang="en-US" sz="1600" dirty="0">
                <a:latin typeface="Helvetica"/>
                <a:cs typeface="Helvetica"/>
              </a:rPr>
              <a:t>Coupling</a:t>
            </a:r>
          </a:p>
        </p:txBody>
      </p:sp>
      <p:sp>
        <p:nvSpPr>
          <p:cNvPr id="20" name="Rectangle 19"/>
          <p:cNvSpPr/>
          <p:nvPr/>
        </p:nvSpPr>
        <p:spPr>
          <a:xfrm>
            <a:off x="2312070" y="4085743"/>
            <a:ext cx="1348045" cy="338554"/>
          </a:xfrm>
          <a:prstGeom prst="rect">
            <a:avLst/>
          </a:prstGeom>
        </p:spPr>
        <p:txBody>
          <a:bodyPr wrap="none">
            <a:spAutoFit/>
          </a:bodyPr>
          <a:lstStyle/>
          <a:p>
            <a:r>
              <a:rPr lang="en-US" sz="1600" dirty="0">
                <a:latin typeface="Helvetica"/>
                <a:cs typeface="Helvetica"/>
              </a:rPr>
              <a:t>Deprotecting</a:t>
            </a:r>
          </a:p>
        </p:txBody>
      </p:sp>
      <p:sp>
        <p:nvSpPr>
          <p:cNvPr id="22" name="Rectangle 21"/>
          <p:cNvSpPr/>
          <p:nvPr/>
        </p:nvSpPr>
        <p:spPr>
          <a:xfrm>
            <a:off x="5450435" y="5409720"/>
            <a:ext cx="994583" cy="338554"/>
          </a:xfrm>
          <a:prstGeom prst="rect">
            <a:avLst/>
          </a:prstGeom>
        </p:spPr>
        <p:txBody>
          <a:bodyPr wrap="none">
            <a:spAutoFit/>
          </a:bodyPr>
          <a:lstStyle/>
          <a:p>
            <a:r>
              <a:rPr lang="en-US" sz="1600" dirty="0">
                <a:latin typeface="Helvetica"/>
                <a:cs typeface="Helvetica"/>
              </a:rPr>
              <a:t>Coupling</a:t>
            </a:r>
          </a:p>
        </p:txBody>
      </p:sp>
      <p:sp>
        <p:nvSpPr>
          <p:cNvPr id="3" name="Footer Placeholder 2"/>
          <p:cNvSpPr>
            <a:spLocks noGrp="1"/>
          </p:cNvSpPr>
          <p:nvPr>
            <p:ph type="ftr" sz="quarter" idx="11"/>
          </p:nvPr>
        </p:nvSpPr>
        <p:spPr>
          <a:xfrm>
            <a:off x="489281" y="6377355"/>
            <a:ext cx="6517528" cy="268016"/>
          </a:xfrm>
        </p:spPr>
        <p:txBody>
          <a:bodyPr/>
          <a:lstStyle/>
          <a:p>
            <a:r>
              <a:rPr lang="en-US" dirty="0" err="1"/>
              <a:t>Binauld</a:t>
            </a:r>
            <a:r>
              <a:rPr lang="en-US" dirty="0"/>
              <a:t>, S.; </a:t>
            </a:r>
            <a:r>
              <a:rPr lang="en-US" dirty="0" err="1"/>
              <a:t>Damiron</a:t>
            </a:r>
            <a:r>
              <a:rPr lang="en-US" dirty="0"/>
              <a:t>, D.; </a:t>
            </a:r>
            <a:r>
              <a:rPr lang="en-US" dirty="0" err="1"/>
              <a:t>Connal</a:t>
            </a:r>
            <a:r>
              <a:rPr lang="en-US" dirty="0"/>
              <a:t>, L. A.; Hawker, C. J.; </a:t>
            </a:r>
            <a:r>
              <a:rPr lang="en-US" dirty="0" err="1"/>
              <a:t>Drockenmuller</a:t>
            </a:r>
            <a:r>
              <a:rPr lang="en-US" dirty="0"/>
              <a:t>, E. </a:t>
            </a:r>
            <a:r>
              <a:rPr lang="en-US" i="1" dirty="0" err="1"/>
              <a:t>Macromol</a:t>
            </a:r>
            <a:r>
              <a:rPr lang="en-US" i="1" dirty="0"/>
              <a:t>. Rapid </a:t>
            </a:r>
            <a:r>
              <a:rPr lang="en-US" i="1" dirty="0" err="1"/>
              <a:t>Commun</a:t>
            </a:r>
            <a:r>
              <a:rPr lang="en-US" i="1" dirty="0"/>
              <a:t>.</a:t>
            </a:r>
            <a:r>
              <a:rPr lang="en-US" dirty="0"/>
              <a:t> </a:t>
            </a:r>
            <a:r>
              <a:rPr lang="en-US" b="1" dirty="0"/>
              <a:t>2011</a:t>
            </a:r>
            <a:r>
              <a:rPr lang="en-US" dirty="0"/>
              <a:t>, </a:t>
            </a:r>
            <a:r>
              <a:rPr lang="en-US" i="1" dirty="0"/>
              <a:t>32</a:t>
            </a:r>
            <a:r>
              <a:rPr lang="en-US" dirty="0"/>
              <a:t> (2), 147–168.</a:t>
            </a:r>
            <a:r>
              <a:rPr lang="en-CA" dirty="0"/>
              <a:t> </a:t>
            </a:r>
            <a:endParaRPr lang="en-US" dirty="0"/>
          </a:p>
        </p:txBody>
      </p:sp>
    </p:spTree>
    <p:extLst>
      <p:ext uri="{BB962C8B-B14F-4D97-AF65-F5344CB8AC3E}">
        <p14:creationId xmlns:p14="http://schemas.microsoft.com/office/powerpoint/2010/main" val="243254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5" grpId="0"/>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General IDC Approach</a:t>
            </a:r>
          </a:p>
        </p:txBody>
      </p:sp>
      <p:pic>
        <p:nvPicPr>
          <p:cNvPr id="13" name="Picture 12"/>
          <p:cNvPicPr>
            <a:picLocks noChangeAspect="1"/>
          </p:cNvPicPr>
          <p:nvPr/>
        </p:nvPicPr>
        <p:blipFill>
          <a:blip r:embed="rId3"/>
          <a:stretch>
            <a:fillRect/>
          </a:stretch>
        </p:blipFill>
        <p:spPr>
          <a:xfrm>
            <a:off x="1291041" y="1199282"/>
            <a:ext cx="1666875" cy="571500"/>
          </a:xfrm>
          <a:prstGeom prst="rect">
            <a:avLst/>
          </a:prstGeom>
        </p:spPr>
      </p:pic>
      <p:pic>
        <p:nvPicPr>
          <p:cNvPr id="14" name="Picture 13"/>
          <p:cNvPicPr>
            <a:picLocks noChangeAspect="1"/>
          </p:cNvPicPr>
          <p:nvPr/>
        </p:nvPicPr>
        <p:blipFill>
          <a:blip r:embed="rId4"/>
          <a:stretch>
            <a:fillRect/>
          </a:stretch>
        </p:blipFill>
        <p:spPr>
          <a:xfrm>
            <a:off x="3739822" y="1225329"/>
            <a:ext cx="1388745" cy="377190"/>
          </a:xfrm>
          <a:prstGeom prst="rect">
            <a:avLst/>
          </a:prstGeom>
        </p:spPr>
      </p:pic>
      <p:pic>
        <p:nvPicPr>
          <p:cNvPr id="15" name="Picture 14"/>
          <p:cNvPicPr>
            <a:picLocks noChangeAspect="1"/>
          </p:cNvPicPr>
          <p:nvPr/>
        </p:nvPicPr>
        <p:blipFill>
          <a:blip r:embed="rId5"/>
          <a:stretch>
            <a:fillRect/>
          </a:stretch>
        </p:blipFill>
        <p:spPr>
          <a:xfrm>
            <a:off x="5749628" y="1133859"/>
            <a:ext cx="1809750" cy="571500"/>
          </a:xfrm>
          <a:prstGeom prst="rect">
            <a:avLst/>
          </a:prstGeom>
        </p:spPr>
      </p:pic>
      <p:pic>
        <p:nvPicPr>
          <p:cNvPr id="16" name="Picture 15"/>
          <p:cNvPicPr>
            <a:picLocks noChangeAspect="1"/>
          </p:cNvPicPr>
          <p:nvPr/>
        </p:nvPicPr>
        <p:blipFill>
          <a:blip r:embed="rId6"/>
          <a:stretch>
            <a:fillRect/>
          </a:stretch>
        </p:blipFill>
        <p:spPr>
          <a:xfrm>
            <a:off x="6459137" y="1765757"/>
            <a:ext cx="600075" cy="480060"/>
          </a:xfrm>
          <a:prstGeom prst="rect">
            <a:avLst/>
          </a:prstGeom>
        </p:spPr>
      </p:pic>
      <p:pic>
        <p:nvPicPr>
          <p:cNvPr id="19" name="Picture 18"/>
          <p:cNvPicPr>
            <a:picLocks noChangeAspect="1"/>
          </p:cNvPicPr>
          <p:nvPr/>
        </p:nvPicPr>
        <p:blipFill>
          <a:blip r:embed="rId7"/>
          <a:stretch>
            <a:fillRect/>
          </a:stretch>
        </p:blipFill>
        <p:spPr>
          <a:xfrm>
            <a:off x="1953119" y="1840154"/>
            <a:ext cx="480060" cy="480060"/>
          </a:xfrm>
          <a:prstGeom prst="rect">
            <a:avLst/>
          </a:prstGeom>
        </p:spPr>
      </p:pic>
      <p:sp>
        <p:nvSpPr>
          <p:cNvPr id="23" name="Rectangle 22"/>
          <p:cNvSpPr/>
          <p:nvPr/>
        </p:nvSpPr>
        <p:spPr>
          <a:xfrm>
            <a:off x="3773189" y="5295576"/>
            <a:ext cx="1047031" cy="332398"/>
          </a:xfrm>
          <a:prstGeom prst="rect">
            <a:avLst/>
          </a:prstGeom>
        </p:spPr>
        <p:txBody>
          <a:bodyPr wrap="none">
            <a:spAutoFit/>
          </a:bodyPr>
          <a:lstStyle/>
          <a:p>
            <a:r>
              <a:rPr lang="en-US" sz="1000" dirty="0">
                <a:solidFill>
                  <a:srgbClr val="000000"/>
                </a:solidFill>
                <a:latin typeface="Helvetica"/>
              </a:rPr>
              <a:t>Wittig Reaction</a:t>
            </a:r>
            <a:endParaRPr lang="en-US" sz="1000" dirty="0"/>
          </a:p>
        </p:txBody>
      </p:sp>
      <p:pic>
        <p:nvPicPr>
          <p:cNvPr id="24" name="Picture 23"/>
          <p:cNvPicPr>
            <a:picLocks noChangeAspect="1"/>
          </p:cNvPicPr>
          <p:nvPr/>
        </p:nvPicPr>
        <p:blipFill>
          <a:blip r:embed="rId8"/>
          <a:stretch>
            <a:fillRect/>
          </a:stretch>
        </p:blipFill>
        <p:spPr>
          <a:xfrm>
            <a:off x="4185187" y="2389031"/>
            <a:ext cx="171450" cy="137160"/>
          </a:xfrm>
          <a:prstGeom prst="rect">
            <a:avLst/>
          </a:prstGeom>
        </p:spPr>
      </p:pic>
      <p:sp>
        <p:nvSpPr>
          <p:cNvPr id="29" name="Rectangle 28"/>
          <p:cNvSpPr/>
          <p:nvPr/>
        </p:nvSpPr>
        <p:spPr>
          <a:xfrm>
            <a:off x="1476429" y="2310341"/>
            <a:ext cx="1558440" cy="276999"/>
          </a:xfrm>
          <a:prstGeom prst="rect">
            <a:avLst/>
          </a:prstGeom>
        </p:spPr>
        <p:txBody>
          <a:bodyPr wrap="none">
            <a:spAutoFit/>
          </a:bodyPr>
          <a:lstStyle/>
          <a:p>
            <a:r>
              <a:rPr lang="en-US" sz="1200" dirty="0">
                <a:solidFill>
                  <a:srgbClr val="000000"/>
                </a:solidFill>
                <a:latin typeface="Helvetica"/>
              </a:rPr>
              <a:t>Br(CH</a:t>
            </a:r>
            <a:r>
              <a:rPr lang="en-US" sz="1200" baseline="-25000" dirty="0">
                <a:solidFill>
                  <a:srgbClr val="000000"/>
                </a:solidFill>
                <a:latin typeface="Helvetica"/>
              </a:rPr>
              <a:t>2</a:t>
            </a:r>
            <a:r>
              <a:rPr lang="en-US" sz="1200" dirty="0">
                <a:solidFill>
                  <a:srgbClr val="000000"/>
                </a:solidFill>
                <a:latin typeface="Helvetica"/>
              </a:rPr>
              <a:t>)(CH</a:t>
            </a:r>
            <a:r>
              <a:rPr lang="en-US" sz="1200" baseline="-25000" dirty="0">
                <a:solidFill>
                  <a:srgbClr val="000000"/>
                </a:solidFill>
                <a:latin typeface="Helvetica"/>
              </a:rPr>
              <a:t>2</a:t>
            </a:r>
            <a:r>
              <a:rPr lang="en-US" sz="1200" dirty="0">
                <a:solidFill>
                  <a:srgbClr val="000000"/>
                </a:solidFill>
                <a:latin typeface="Helvetica"/>
              </a:rPr>
              <a:t>)</a:t>
            </a:r>
            <a:r>
              <a:rPr lang="en-US" sz="1200" baseline="-25000" dirty="0">
                <a:solidFill>
                  <a:srgbClr val="000000"/>
                </a:solidFill>
                <a:latin typeface="Helvetica"/>
              </a:rPr>
              <a:t>10</a:t>
            </a:r>
            <a:r>
              <a:rPr lang="en-US" sz="1200" dirty="0">
                <a:solidFill>
                  <a:srgbClr val="000000"/>
                </a:solidFill>
                <a:latin typeface="Helvetica"/>
              </a:rPr>
              <a:t>CHO</a:t>
            </a:r>
            <a:endParaRPr lang="en-US" sz="1200" dirty="0"/>
          </a:p>
        </p:txBody>
      </p:sp>
      <p:pic>
        <p:nvPicPr>
          <p:cNvPr id="30" name="Picture 29"/>
          <p:cNvPicPr>
            <a:picLocks noChangeAspect="1"/>
          </p:cNvPicPr>
          <p:nvPr/>
        </p:nvPicPr>
        <p:blipFill>
          <a:blip r:embed="rId9"/>
          <a:stretch>
            <a:fillRect/>
          </a:stretch>
        </p:blipFill>
        <p:spPr>
          <a:xfrm>
            <a:off x="5681637" y="2115181"/>
            <a:ext cx="1809750" cy="571500"/>
          </a:xfrm>
          <a:prstGeom prst="rect">
            <a:avLst/>
          </a:prstGeom>
        </p:spPr>
      </p:pic>
      <p:pic>
        <p:nvPicPr>
          <p:cNvPr id="31" name="Picture 30"/>
          <p:cNvPicPr>
            <a:picLocks noChangeAspect="1"/>
          </p:cNvPicPr>
          <p:nvPr/>
        </p:nvPicPr>
        <p:blipFill>
          <a:blip r:embed="rId10"/>
          <a:stretch>
            <a:fillRect/>
          </a:stretch>
        </p:blipFill>
        <p:spPr>
          <a:xfrm>
            <a:off x="2289888" y="2733987"/>
            <a:ext cx="308610" cy="411480"/>
          </a:xfrm>
          <a:prstGeom prst="rect">
            <a:avLst/>
          </a:prstGeom>
        </p:spPr>
      </p:pic>
      <p:pic>
        <p:nvPicPr>
          <p:cNvPr id="32" name="Picture 31"/>
          <p:cNvPicPr>
            <a:picLocks noChangeAspect="1"/>
          </p:cNvPicPr>
          <p:nvPr/>
        </p:nvPicPr>
        <p:blipFill>
          <a:blip r:embed="rId11"/>
          <a:stretch>
            <a:fillRect/>
          </a:stretch>
        </p:blipFill>
        <p:spPr>
          <a:xfrm>
            <a:off x="6233492" y="2622515"/>
            <a:ext cx="308610" cy="445770"/>
          </a:xfrm>
          <a:prstGeom prst="rect">
            <a:avLst/>
          </a:prstGeom>
        </p:spPr>
      </p:pic>
      <p:pic>
        <p:nvPicPr>
          <p:cNvPr id="33" name="Picture 32"/>
          <p:cNvPicPr>
            <a:picLocks noChangeAspect="1"/>
          </p:cNvPicPr>
          <p:nvPr/>
        </p:nvPicPr>
        <p:blipFill>
          <a:blip r:embed="rId12"/>
          <a:stretch>
            <a:fillRect/>
          </a:stretch>
        </p:blipFill>
        <p:spPr>
          <a:xfrm>
            <a:off x="2822050" y="2955957"/>
            <a:ext cx="2905125" cy="555625"/>
          </a:xfrm>
          <a:prstGeom prst="rect">
            <a:avLst/>
          </a:prstGeom>
        </p:spPr>
      </p:pic>
      <p:pic>
        <p:nvPicPr>
          <p:cNvPr id="34" name="Picture 33"/>
          <p:cNvPicPr>
            <a:picLocks noChangeAspect="1"/>
          </p:cNvPicPr>
          <p:nvPr/>
        </p:nvPicPr>
        <p:blipFill>
          <a:blip r:embed="rId13"/>
          <a:stretch>
            <a:fillRect/>
          </a:stretch>
        </p:blipFill>
        <p:spPr>
          <a:xfrm>
            <a:off x="2780695" y="3617155"/>
            <a:ext cx="497205" cy="1251585"/>
          </a:xfrm>
          <a:prstGeom prst="rect">
            <a:avLst/>
          </a:prstGeom>
        </p:spPr>
      </p:pic>
      <p:pic>
        <p:nvPicPr>
          <p:cNvPr id="35" name="Picture 34"/>
          <p:cNvPicPr>
            <a:picLocks noChangeAspect="1"/>
          </p:cNvPicPr>
          <p:nvPr/>
        </p:nvPicPr>
        <p:blipFill>
          <a:blip r:embed="rId14"/>
          <a:stretch>
            <a:fillRect/>
          </a:stretch>
        </p:blipFill>
        <p:spPr>
          <a:xfrm>
            <a:off x="5644664" y="3669125"/>
            <a:ext cx="634365" cy="394335"/>
          </a:xfrm>
          <a:prstGeom prst="rect">
            <a:avLst/>
          </a:prstGeom>
        </p:spPr>
      </p:pic>
      <p:pic>
        <p:nvPicPr>
          <p:cNvPr id="36" name="Picture 35"/>
          <p:cNvPicPr>
            <a:picLocks noChangeAspect="1"/>
          </p:cNvPicPr>
          <p:nvPr/>
        </p:nvPicPr>
        <p:blipFill>
          <a:blip r:embed="rId15"/>
          <a:stretch>
            <a:fillRect/>
          </a:stretch>
        </p:blipFill>
        <p:spPr>
          <a:xfrm>
            <a:off x="4371682" y="3900789"/>
            <a:ext cx="3032125" cy="571500"/>
          </a:xfrm>
          <a:prstGeom prst="rect">
            <a:avLst/>
          </a:prstGeom>
        </p:spPr>
      </p:pic>
      <p:pic>
        <p:nvPicPr>
          <p:cNvPr id="37" name="Picture 36"/>
          <p:cNvPicPr>
            <a:picLocks noChangeAspect="1"/>
          </p:cNvPicPr>
          <p:nvPr/>
        </p:nvPicPr>
        <p:blipFill>
          <a:blip r:embed="rId16"/>
          <a:stretch>
            <a:fillRect/>
          </a:stretch>
        </p:blipFill>
        <p:spPr>
          <a:xfrm>
            <a:off x="5629142" y="4445203"/>
            <a:ext cx="617220" cy="394335"/>
          </a:xfrm>
          <a:prstGeom prst="rect">
            <a:avLst/>
          </a:prstGeom>
        </p:spPr>
      </p:pic>
      <p:pic>
        <p:nvPicPr>
          <p:cNvPr id="38" name="Picture 37"/>
          <p:cNvPicPr>
            <a:picLocks noChangeAspect="1"/>
          </p:cNvPicPr>
          <p:nvPr/>
        </p:nvPicPr>
        <p:blipFill>
          <a:blip r:embed="rId17"/>
          <a:stretch>
            <a:fillRect/>
          </a:stretch>
        </p:blipFill>
        <p:spPr>
          <a:xfrm>
            <a:off x="4761696" y="4699645"/>
            <a:ext cx="3032125" cy="555625"/>
          </a:xfrm>
          <a:prstGeom prst="rect">
            <a:avLst/>
          </a:prstGeom>
        </p:spPr>
      </p:pic>
      <p:sp>
        <p:nvSpPr>
          <p:cNvPr id="39" name="Rectangle 38"/>
          <p:cNvSpPr/>
          <p:nvPr/>
        </p:nvSpPr>
        <p:spPr>
          <a:xfrm>
            <a:off x="1086258" y="4844438"/>
            <a:ext cx="2484976" cy="276999"/>
          </a:xfrm>
          <a:prstGeom prst="rect">
            <a:avLst/>
          </a:prstGeom>
        </p:spPr>
        <p:txBody>
          <a:bodyPr wrap="none">
            <a:spAutoFit/>
          </a:bodyPr>
          <a:lstStyle/>
          <a:p>
            <a:r>
              <a:rPr lang="en-US" sz="1200" dirty="0">
                <a:latin typeface="Helvetica"/>
                <a:cs typeface="Helvetica"/>
              </a:rPr>
              <a:t>BrCH</a:t>
            </a:r>
            <a:r>
              <a:rPr lang="en-US" sz="1200" baseline="-25000" dirty="0">
                <a:latin typeface="Helvetica"/>
                <a:cs typeface="Helvetica"/>
              </a:rPr>
              <a:t>2</a:t>
            </a:r>
            <a:r>
              <a:rPr lang="en-US" sz="1200" dirty="0">
                <a:latin typeface="Helvetica"/>
                <a:cs typeface="Helvetica"/>
              </a:rPr>
              <a:t>(CH</a:t>
            </a:r>
            <a:r>
              <a:rPr lang="en-US" sz="1200" baseline="-25000" dirty="0">
                <a:latin typeface="Helvetica"/>
                <a:cs typeface="Helvetica"/>
              </a:rPr>
              <a:t>2</a:t>
            </a:r>
            <a:r>
              <a:rPr lang="en-US" sz="1200" dirty="0">
                <a:latin typeface="Helvetica"/>
                <a:cs typeface="Helvetica"/>
              </a:rPr>
              <a:t>)</a:t>
            </a:r>
            <a:r>
              <a:rPr lang="en-US" sz="1200" baseline="-25000" dirty="0">
                <a:latin typeface="Helvetica"/>
                <a:cs typeface="Helvetica"/>
              </a:rPr>
              <a:t>10</a:t>
            </a:r>
            <a:r>
              <a:rPr lang="en-US" sz="1200" dirty="0">
                <a:latin typeface="Helvetica"/>
                <a:cs typeface="Helvetica"/>
              </a:rPr>
              <a:t>CH=CH(CH</a:t>
            </a:r>
            <a:r>
              <a:rPr lang="en-US" sz="1200" baseline="-25000" dirty="0">
                <a:latin typeface="Helvetica"/>
                <a:cs typeface="Helvetica"/>
              </a:rPr>
              <a:t>2</a:t>
            </a:r>
            <a:r>
              <a:rPr lang="en-US" sz="1200" dirty="0">
                <a:latin typeface="Helvetica"/>
                <a:cs typeface="Helvetica"/>
              </a:rPr>
              <a:t>)</a:t>
            </a:r>
            <a:r>
              <a:rPr lang="en-US" sz="1200" baseline="-25000" dirty="0">
                <a:latin typeface="Helvetica"/>
                <a:cs typeface="Helvetica"/>
              </a:rPr>
              <a:t>10</a:t>
            </a:r>
            <a:r>
              <a:rPr lang="en-US" sz="1200" dirty="0">
                <a:latin typeface="Helvetica"/>
                <a:cs typeface="Helvetica"/>
              </a:rPr>
              <a:t>CHO</a:t>
            </a:r>
          </a:p>
        </p:txBody>
      </p:sp>
      <p:pic>
        <p:nvPicPr>
          <p:cNvPr id="40" name="Picture 39"/>
          <p:cNvPicPr>
            <a:picLocks noChangeAspect="1"/>
          </p:cNvPicPr>
          <p:nvPr/>
        </p:nvPicPr>
        <p:blipFill>
          <a:blip r:embed="rId18"/>
          <a:stretch>
            <a:fillRect/>
          </a:stretch>
        </p:blipFill>
        <p:spPr>
          <a:xfrm>
            <a:off x="5356391" y="5170634"/>
            <a:ext cx="394335" cy="617220"/>
          </a:xfrm>
          <a:prstGeom prst="rect">
            <a:avLst/>
          </a:prstGeom>
        </p:spPr>
      </p:pic>
      <p:pic>
        <p:nvPicPr>
          <p:cNvPr id="41" name="Picture 40"/>
          <p:cNvPicPr>
            <a:picLocks noChangeAspect="1"/>
          </p:cNvPicPr>
          <p:nvPr/>
        </p:nvPicPr>
        <p:blipFill>
          <a:blip r:embed="rId19"/>
          <a:stretch>
            <a:fillRect/>
          </a:stretch>
        </p:blipFill>
        <p:spPr>
          <a:xfrm>
            <a:off x="3090334" y="5233201"/>
            <a:ext cx="377190" cy="531495"/>
          </a:xfrm>
          <a:prstGeom prst="rect">
            <a:avLst/>
          </a:prstGeom>
        </p:spPr>
      </p:pic>
      <p:pic>
        <p:nvPicPr>
          <p:cNvPr id="42" name="Picture 41"/>
          <p:cNvPicPr>
            <a:picLocks noChangeAspect="1"/>
          </p:cNvPicPr>
          <p:nvPr/>
        </p:nvPicPr>
        <p:blipFill>
          <a:blip r:embed="rId20"/>
          <a:stretch>
            <a:fillRect/>
          </a:stretch>
        </p:blipFill>
        <p:spPr>
          <a:xfrm>
            <a:off x="1598006" y="5681270"/>
            <a:ext cx="4921250" cy="555625"/>
          </a:xfrm>
          <a:prstGeom prst="rect">
            <a:avLst/>
          </a:prstGeom>
        </p:spPr>
      </p:pic>
      <p:sp>
        <p:nvSpPr>
          <p:cNvPr id="43" name="Rectangle 42"/>
          <p:cNvSpPr/>
          <p:nvPr/>
        </p:nvSpPr>
        <p:spPr>
          <a:xfrm>
            <a:off x="3760339" y="2658115"/>
            <a:ext cx="1047031" cy="246221"/>
          </a:xfrm>
          <a:prstGeom prst="rect">
            <a:avLst/>
          </a:prstGeom>
        </p:spPr>
        <p:txBody>
          <a:bodyPr wrap="none">
            <a:spAutoFit/>
          </a:bodyPr>
          <a:lstStyle/>
          <a:p>
            <a:r>
              <a:rPr lang="en-US" sz="1000" dirty="0">
                <a:solidFill>
                  <a:srgbClr val="000000"/>
                </a:solidFill>
                <a:latin typeface="Helvetica"/>
              </a:rPr>
              <a:t>Wittig Reaction</a:t>
            </a:r>
            <a:endParaRPr lang="en-US" sz="1000" dirty="0"/>
          </a:p>
        </p:txBody>
      </p:sp>
      <p:pic>
        <p:nvPicPr>
          <p:cNvPr id="44" name="Picture 43"/>
          <p:cNvPicPr>
            <a:picLocks noChangeAspect="1"/>
          </p:cNvPicPr>
          <p:nvPr/>
        </p:nvPicPr>
        <p:blipFill>
          <a:blip r:embed="rId21"/>
          <a:stretch>
            <a:fillRect/>
          </a:stretch>
        </p:blipFill>
        <p:spPr>
          <a:xfrm>
            <a:off x="4263757" y="6141829"/>
            <a:ext cx="137160" cy="394335"/>
          </a:xfrm>
          <a:prstGeom prst="rect">
            <a:avLst/>
          </a:prstGeom>
        </p:spPr>
      </p:pic>
      <p:sp>
        <p:nvSpPr>
          <p:cNvPr id="46" name="Rectangle 45"/>
          <p:cNvSpPr/>
          <p:nvPr/>
        </p:nvSpPr>
        <p:spPr>
          <a:xfrm>
            <a:off x="3579036" y="6550223"/>
            <a:ext cx="1524776" cy="276999"/>
          </a:xfrm>
          <a:prstGeom prst="rect">
            <a:avLst/>
          </a:prstGeom>
        </p:spPr>
        <p:txBody>
          <a:bodyPr wrap="none">
            <a:spAutoFit/>
          </a:bodyPr>
          <a:lstStyle/>
          <a:p>
            <a:r>
              <a:rPr lang="en-US" sz="1200" dirty="0">
                <a:solidFill>
                  <a:srgbClr val="000000"/>
                </a:solidFill>
                <a:latin typeface="Helvetica"/>
              </a:rPr>
              <a:t>Repetition until C</a:t>
            </a:r>
            <a:r>
              <a:rPr lang="en-US" sz="1200" baseline="-25000" dirty="0">
                <a:solidFill>
                  <a:srgbClr val="000000"/>
                </a:solidFill>
                <a:latin typeface="Helvetica"/>
              </a:rPr>
              <a:t>192</a:t>
            </a:r>
            <a:endParaRPr lang="en-US" sz="1200" dirty="0"/>
          </a:p>
        </p:txBody>
      </p:sp>
      <p:pic>
        <p:nvPicPr>
          <p:cNvPr id="47" name="Picture 46"/>
          <p:cNvPicPr>
            <a:picLocks noChangeAspect="1"/>
          </p:cNvPicPr>
          <p:nvPr/>
        </p:nvPicPr>
        <p:blipFill>
          <a:blip r:embed="rId8"/>
          <a:stretch>
            <a:fillRect/>
          </a:stretch>
        </p:blipFill>
        <p:spPr>
          <a:xfrm>
            <a:off x="4184527" y="4976208"/>
            <a:ext cx="171450" cy="137160"/>
          </a:xfrm>
          <a:prstGeom prst="rect">
            <a:avLst/>
          </a:prstGeom>
        </p:spPr>
      </p:pic>
      <p:sp>
        <p:nvSpPr>
          <p:cNvPr id="4" name="Slide Number Placeholder 3"/>
          <p:cNvSpPr>
            <a:spLocks noGrp="1"/>
          </p:cNvSpPr>
          <p:nvPr>
            <p:ph type="sldNum" sz="quarter" idx="12"/>
          </p:nvPr>
        </p:nvSpPr>
        <p:spPr/>
        <p:txBody>
          <a:bodyPr/>
          <a:lstStyle/>
          <a:p>
            <a:fld id="{93005692-73BE-493E-93AB-ECD6027A7652}" type="slidenum">
              <a:rPr lang="en-US" sz="1600" smtClean="0"/>
              <a:pPr/>
              <a:t>17</a:t>
            </a:fld>
            <a:endParaRPr lang="en-US" sz="1600" dirty="0"/>
          </a:p>
        </p:txBody>
      </p:sp>
      <p:sp>
        <p:nvSpPr>
          <p:cNvPr id="3" name="Footer Placeholder 2"/>
          <p:cNvSpPr>
            <a:spLocks noGrp="1"/>
          </p:cNvSpPr>
          <p:nvPr>
            <p:ph type="ftr" sz="quarter" idx="11"/>
          </p:nvPr>
        </p:nvSpPr>
        <p:spPr>
          <a:xfrm>
            <a:off x="443948" y="6331995"/>
            <a:ext cx="2798685" cy="480645"/>
          </a:xfrm>
        </p:spPr>
        <p:txBody>
          <a:bodyPr/>
          <a:lstStyle/>
          <a:p>
            <a:r>
              <a:rPr lang="en-US" dirty="0" err="1"/>
              <a:t>Paynter</a:t>
            </a:r>
            <a:r>
              <a:rPr lang="en-US" dirty="0"/>
              <a:t>, O. I.; Simmonds, D. J.; Whiting, M. C. </a:t>
            </a:r>
            <a:r>
              <a:rPr lang="en-US" i="1" dirty="0"/>
              <a:t>J. Chem. Soc. Chem. </a:t>
            </a:r>
            <a:r>
              <a:rPr lang="en-US" i="1" dirty="0" err="1"/>
              <a:t>Commun</a:t>
            </a:r>
            <a:r>
              <a:rPr lang="en-US" i="1" dirty="0"/>
              <a:t>.</a:t>
            </a:r>
            <a:r>
              <a:rPr lang="en-US" dirty="0"/>
              <a:t> </a:t>
            </a:r>
            <a:r>
              <a:rPr lang="en-US" b="1" dirty="0"/>
              <a:t>1982</a:t>
            </a:r>
            <a:r>
              <a:rPr lang="en-US" dirty="0"/>
              <a:t>, No. 20, 1165.</a:t>
            </a:r>
            <a:r>
              <a:rPr lang="en-CA" dirty="0"/>
              <a:t> </a:t>
            </a:r>
            <a:endParaRPr lang="en-US" dirty="0"/>
          </a:p>
        </p:txBody>
      </p:sp>
    </p:spTree>
    <p:extLst>
      <p:ext uri="{BB962C8B-B14F-4D97-AF65-F5344CB8AC3E}">
        <p14:creationId xmlns:p14="http://schemas.microsoft.com/office/powerpoint/2010/main" val="123622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P spid="43"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6424"/>
          </a:xfrm>
        </p:spPr>
        <p:txBody>
          <a:bodyPr/>
          <a:lstStyle/>
          <a:p>
            <a:pPr algn="ctr"/>
            <a:r>
              <a:rPr lang="en-US" dirty="0">
                <a:latin typeface="Helvetica"/>
                <a:cs typeface="Helvetica"/>
              </a:rPr>
              <a:t>IDC Approach for Conjugated Systems</a:t>
            </a:r>
          </a:p>
        </p:txBody>
      </p:sp>
      <p:pic>
        <p:nvPicPr>
          <p:cNvPr id="5" name="Picture 4"/>
          <p:cNvPicPr>
            <a:picLocks noChangeAspect="1"/>
          </p:cNvPicPr>
          <p:nvPr/>
        </p:nvPicPr>
        <p:blipFill>
          <a:blip r:embed="rId3"/>
          <a:stretch>
            <a:fillRect/>
          </a:stretch>
        </p:blipFill>
        <p:spPr>
          <a:xfrm>
            <a:off x="834296" y="2963398"/>
            <a:ext cx="444500" cy="968375"/>
          </a:xfrm>
          <a:prstGeom prst="rect">
            <a:avLst/>
          </a:prstGeom>
        </p:spPr>
      </p:pic>
      <p:pic>
        <p:nvPicPr>
          <p:cNvPr id="6" name="Picture 5"/>
          <p:cNvPicPr>
            <a:picLocks noChangeAspect="1"/>
          </p:cNvPicPr>
          <p:nvPr/>
        </p:nvPicPr>
        <p:blipFill>
          <a:blip r:embed="rId4"/>
          <a:stretch>
            <a:fillRect/>
          </a:stretch>
        </p:blipFill>
        <p:spPr>
          <a:xfrm>
            <a:off x="2510556" y="2963525"/>
            <a:ext cx="497205" cy="1080135"/>
          </a:xfrm>
          <a:prstGeom prst="rect">
            <a:avLst/>
          </a:prstGeom>
        </p:spPr>
      </p:pic>
      <p:pic>
        <p:nvPicPr>
          <p:cNvPr id="7" name="Picture 6"/>
          <p:cNvPicPr>
            <a:picLocks noChangeAspect="1"/>
          </p:cNvPicPr>
          <p:nvPr/>
        </p:nvPicPr>
        <p:blipFill>
          <a:blip r:embed="rId5"/>
          <a:stretch>
            <a:fillRect/>
          </a:stretch>
        </p:blipFill>
        <p:spPr>
          <a:xfrm>
            <a:off x="322959" y="4139586"/>
            <a:ext cx="1397000" cy="984250"/>
          </a:xfrm>
          <a:prstGeom prst="rect">
            <a:avLst/>
          </a:prstGeom>
        </p:spPr>
      </p:pic>
      <p:pic>
        <p:nvPicPr>
          <p:cNvPr id="8" name="Picture 7"/>
          <p:cNvPicPr>
            <a:picLocks noChangeAspect="1"/>
          </p:cNvPicPr>
          <p:nvPr/>
        </p:nvPicPr>
        <p:blipFill>
          <a:blip r:embed="rId6"/>
          <a:stretch>
            <a:fillRect/>
          </a:stretch>
        </p:blipFill>
        <p:spPr>
          <a:xfrm>
            <a:off x="2106834" y="4126077"/>
            <a:ext cx="1666875" cy="984250"/>
          </a:xfrm>
          <a:prstGeom prst="rect">
            <a:avLst/>
          </a:prstGeom>
        </p:spPr>
      </p:pic>
      <p:pic>
        <p:nvPicPr>
          <p:cNvPr id="9" name="Picture 8"/>
          <p:cNvPicPr>
            <a:picLocks noChangeAspect="1"/>
          </p:cNvPicPr>
          <p:nvPr/>
        </p:nvPicPr>
        <p:blipFill>
          <a:blip r:embed="rId7"/>
          <a:stretch>
            <a:fillRect/>
          </a:stretch>
        </p:blipFill>
        <p:spPr>
          <a:xfrm>
            <a:off x="1863676" y="2360910"/>
            <a:ext cx="2778125" cy="3365500"/>
          </a:xfrm>
          <a:prstGeom prst="rect">
            <a:avLst/>
          </a:prstGeom>
        </p:spPr>
      </p:pic>
      <p:pic>
        <p:nvPicPr>
          <p:cNvPr id="14" name="Picture 13"/>
          <p:cNvPicPr>
            <a:picLocks noChangeAspect="1"/>
          </p:cNvPicPr>
          <p:nvPr/>
        </p:nvPicPr>
        <p:blipFill>
          <a:blip r:embed="rId8"/>
          <a:stretch>
            <a:fillRect/>
          </a:stretch>
        </p:blipFill>
        <p:spPr>
          <a:xfrm>
            <a:off x="1150779" y="1717739"/>
            <a:ext cx="1714500" cy="1000125"/>
          </a:xfrm>
          <a:prstGeom prst="rect">
            <a:avLst/>
          </a:prstGeom>
        </p:spPr>
      </p:pic>
      <p:pic>
        <p:nvPicPr>
          <p:cNvPr id="15" name="Picture 14"/>
          <p:cNvPicPr>
            <a:picLocks noChangeAspect="1"/>
          </p:cNvPicPr>
          <p:nvPr/>
        </p:nvPicPr>
        <p:blipFill>
          <a:blip r:embed="rId9"/>
          <a:stretch>
            <a:fillRect/>
          </a:stretch>
        </p:blipFill>
        <p:spPr>
          <a:xfrm>
            <a:off x="1847467" y="4595349"/>
            <a:ext cx="154305" cy="137160"/>
          </a:xfrm>
          <a:prstGeom prst="rect">
            <a:avLst/>
          </a:prstGeom>
        </p:spPr>
      </p:pic>
      <p:sp>
        <p:nvSpPr>
          <p:cNvPr id="16" name="Rectangle 15"/>
          <p:cNvSpPr/>
          <p:nvPr/>
        </p:nvSpPr>
        <p:spPr>
          <a:xfrm>
            <a:off x="1291117" y="2828064"/>
            <a:ext cx="1095172" cy="276999"/>
          </a:xfrm>
          <a:prstGeom prst="rect">
            <a:avLst/>
          </a:prstGeom>
        </p:spPr>
        <p:txBody>
          <a:bodyPr wrap="none">
            <a:spAutoFit/>
          </a:bodyPr>
          <a:lstStyle/>
          <a:p>
            <a:r>
              <a:rPr lang="is-IS" sz="1200" dirty="0">
                <a:latin typeface="Helvetica"/>
                <a:cs typeface="Helvetica"/>
              </a:rPr>
              <a:t>n= 1,2,4,8,16</a:t>
            </a:r>
            <a:endParaRPr lang="en-US" sz="1200" dirty="0">
              <a:latin typeface="Helvetica"/>
              <a:cs typeface="Helvetica"/>
            </a:endParaRPr>
          </a:p>
        </p:txBody>
      </p:sp>
      <p:sp>
        <p:nvSpPr>
          <p:cNvPr id="17" name="Rectangle 16"/>
          <p:cNvSpPr/>
          <p:nvPr/>
        </p:nvSpPr>
        <p:spPr>
          <a:xfrm>
            <a:off x="616500" y="5314757"/>
            <a:ext cx="873481" cy="276999"/>
          </a:xfrm>
          <a:prstGeom prst="rect">
            <a:avLst/>
          </a:prstGeom>
        </p:spPr>
        <p:txBody>
          <a:bodyPr wrap="none">
            <a:spAutoFit/>
          </a:bodyPr>
          <a:lstStyle/>
          <a:p>
            <a:r>
              <a:rPr lang="is-IS" sz="1200" dirty="0">
                <a:latin typeface="Helvetica"/>
                <a:cs typeface="Helvetica"/>
              </a:rPr>
              <a:t>n= 1,2,4,8</a:t>
            </a:r>
            <a:endParaRPr lang="en-US" sz="1200" dirty="0">
              <a:latin typeface="Helvetica"/>
              <a:cs typeface="Helvetica"/>
            </a:endParaRPr>
          </a:p>
        </p:txBody>
      </p:sp>
      <p:sp>
        <p:nvSpPr>
          <p:cNvPr id="18" name="Rectangle 17"/>
          <p:cNvSpPr/>
          <p:nvPr/>
        </p:nvSpPr>
        <p:spPr>
          <a:xfrm>
            <a:off x="2465670" y="5314757"/>
            <a:ext cx="873481" cy="276999"/>
          </a:xfrm>
          <a:prstGeom prst="rect">
            <a:avLst/>
          </a:prstGeom>
        </p:spPr>
        <p:txBody>
          <a:bodyPr wrap="none">
            <a:spAutoFit/>
          </a:bodyPr>
          <a:lstStyle/>
          <a:p>
            <a:r>
              <a:rPr lang="is-IS" sz="1200" dirty="0">
                <a:latin typeface="Helvetica"/>
                <a:cs typeface="Helvetica"/>
              </a:rPr>
              <a:t>n= 1,2,4,8</a:t>
            </a:r>
            <a:endParaRPr lang="en-US" sz="1200" dirty="0">
              <a:latin typeface="Helvetica"/>
              <a:cs typeface="Helvetica"/>
            </a:endParaRPr>
          </a:p>
        </p:txBody>
      </p:sp>
      <p:sp>
        <p:nvSpPr>
          <p:cNvPr id="4" name="Slide Number Placeholder 3"/>
          <p:cNvSpPr>
            <a:spLocks noGrp="1"/>
          </p:cNvSpPr>
          <p:nvPr>
            <p:ph type="sldNum" sz="quarter" idx="12"/>
          </p:nvPr>
        </p:nvSpPr>
        <p:spPr/>
        <p:txBody>
          <a:bodyPr/>
          <a:lstStyle/>
          <a:p>
            <a:fld id="{93005692-73BE-493E-93AB-ECD6027A7652}" type="slidenum">
              <a:rPr lang="en-US" sz="1600" smtClean="0"/>
              <a:pPr/>
              <a:t>18</a:t>
            </a:fld>
            <a:endParaRPr lang="en-US" sz="1600" dirty="0"/>
          </a:p>
        </p:txBody>
      </p:sp>
      <p:cxnSp>
        <p:nvCxnSpPr>
          <p:cNvPr id="19" name="Straight Connector 18"/>
          <p:cNvCxnSpPr/>
          <p:nvPr/>
        </p:nvCxnSpPr>
        <p:spPr>
          <a:xfrm>
            <a:off x="5036093" y="1124067"/>
            <a:ext cx="3242" cy="5143692"/>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5215" y="5864310"/>
            <a:ext cx="4992046" cy="307777"/>
          </a:xfrm>
          <a:prstGeom prst="rect">
            <a:avLst/>
          </a:prstGeom>
        </p:spPr>
        <p:txBody>
          <a:bodyPr wrap="square">
            <a:spAutoFit/>
          </a:bodyPr>
          <a:lstStyle/>
          <a:p>
            <a:r>
              <a:rPr lang="it-IT" sz="1400" dirty="0">
                <a:latin typeface="Helvetica"/>
                <a:cs typeface="Helvetica"/>
              </a:rPr>
              <a:t>a) (i) LDA, (ii) I</a:t>
            </a:r>
            <a:r>
              <a:rPr lang="it-IT" sz="1400" baseline="-25000" dirty="0">
                <a:latin typeface="Helvetica"/>
                <a:cs typeface="Helvetica"/>
              </a:rPr>
              <a:t>2</a:t>
            </a:r>
            <a:r>
              <a:rPr lang="it-IT" sz="1400" dirty="0">
                <a:latin typeface="Helvetica"/>
                <a:cs typeface="Helvetica"/>
              </a:rPr>
              <a:t>; b) K</a:t>
            </a:r>
            <a:r>
              <a:rPr lang="it-IT" sz="1400" baseline="-25000" dirty="0">
                <a:latin typeface="Helvetica"/>
                <a:cs typeface="Helvetica"/>
              </a:rPr>
              <a:t>2</a:t>
            </a:r>
            <a:r>
              <a:rPr lang="it-IT" sz="1400" dirty="0">
                <a:latin typeface="Helvetica"/>
                <a:cs typeface="Helvetica"/>
              </a:rPr>
              <a:t>CO</a:t>
            </a:r>
            <a:r>
              <a:rPr lang="it-IT" sz="1400" baseline="-25000" dirty="0">
                <a:latin typeface="Helvetica"/>
                <a:cs typeface="Helvetica"/>
              </a:rPr>
              <a:t>3</a:t>
            </a:r>
            <a:r>
              <a:rPr lang="it-IT" sz="1400" dirty="0">
                <a:latin typeface="Helvetica"/>
                <a:cs typeface="Helvetica"/>
              </a:rPr>
              <a:t> ; c) Pd(PPh</a:t>
            </a:r>
            <a:r>
              <a:rPr lang="it-IT" sz="1400" baseline="-25000" dirty="0">
                <a:latin typeface="Helvetica"/>
                <a:cs typeface="Helvetica"/>
              </a:rPr>
              <a:t>3</a:t>
            </a:r>
            <a:r>
              <a:rPr lang="it-IT" sz="1400" dirty="0">
                <a:latin typeface="Helvetica"/>
                <a:cs typeface="Helvetica"/>
              </a:rPr>
              <a:t>)</a:t>
            </a:r>
            <a:r>
              <a:rPr lang="it-IT" sz="1400" baseline="-25000" dirty="0">
                <a:latin typeface="Helvetica"/>
                <a:cs typeface="Helvetica"/>
              </a:rPr>
              <a:t>2</a:t>
            </a:r>
            <a:r>
              <a:rPr lang="it-IT" sz="1400" dirty="0">
                <a:latin typeface="Helvetica"/>
                <a:cs typeface="Helvetica"/>
              </a:rPr>
              <a:t>Cl</a:t>
            </a:r>
            <a:r>
              <a:rPr lang="it-IT" sz="1400" baseline="-25000" dirty="0">
                <a:latin typeface="Helvetica"/>
                <a:cs typeface="Helvetica"/>
              </a:rPr>
              <a:t>2</a:t>
            </a:r>
            <a:r>
              <a:rPr lang="it-IT" sz="1400" dirty="0">
                <a:latin typeface="Helvetica"/>
                <a:cs typeface="Helvetica"/>
              </a:rPr>
              <a:t>, </a:t>
            </a:r>
            <a:r>
              <a:rPr lang="it-IT" sz="1400" dirty="0" err="1">
                <a:latin typeface="Helvetica"/>
                <a:cs typeface="Helvetica"/>
              </a:rPr>
              <a:t>CuI</a:t>
            </a:r>
            <a:r>
              <a:rPr lang="it-IT" sz="1400" dirty="0">
                <a:latin typeface="Helvetica"/>
                <a:cs typeface="Helvetica"/>
              </a:rPr>
              <a:t>, i-Pr</a:t>
            </a:r>
            <a:r>
              <a:rPr lang="it-IT" sz="1400" baseline="-25000" dirty="0">
                <a:latin typeface="Helvetica"/>
                <a:cs typeface="Helvetica"/>
              </a:rPr>
              <a:t>2</a:t>
            </a:r>
            <a:r>
              <a:rPr lang="it-IT" sz="1400" dirty="0">
                <a:latin typeface="Helvetica"/>
                <a:cs typeface="Helvetica"/>
              </a:rPr>
              <a:t>NH</a:t>
            </a:r>
            <a:endParaRPr lang="en-US" sz="1400" dirty="0">
              <a:latin typeface="Helvetica"/>
              <a:cs typeface="Helvetica"/>
            </a:endParaRPr>
          </a:p>
        </p:txBody>
      </p:sp>
      <p:pic>
        <p:nvPicPr>
          <p:cNvPr id="11" name="Picture 10"/>
          <p:cNvPicPr>
            <a:picLocks noChangeAspect="1"/>
          </p:cNvPicPr>
          <p:nvPr/>
        </p:nvPicPr>
        <p:blipFill>
          <a:blip r:embed="rId10"/>
          <a:stretch>
            <a:fillRect/>
          </a:stretch>
        </p:blipFill>
        <p:spPr>
          <a:xfrm>
            <a:off x="5814254" y="1864800"/>
            <a:ext cx="2079625" cy="1317625"/>
          </a:xfrm>
          <a:prstGeom prst="rect">
            <a:avLst/>
          </a:prstGeom>
        </p:spPr>
      </p:pic>
      <p:pic>
        <p:nvPicPr>
          <p:cNvPr id="12" name="Picture 11"/>
          <p:cNvPicPr>
            <a:picLocks noChangeAspect="1"/>
          </p:cNvPicPr>
          <p:nvPr/>
        </p:nvPicPr>
        <p:blipFill>
          <a:blip r:embed="rId11"/>
          <a:stretch>
            <a:fillRect/>
          </a:stretch>
        </p:blipFill>
        <p:spPr>
          <a:xfrm>
            <a:off x="5987562" y="4161724"/>
            <a:ext cx="2063750" cy="1317625"/>
          </a:xfrm>
          <a:prstGeom prst="rect">
            <a:avLst/>
          </a:prstGeom>
        </p:spPr>
      </p:pic>
      <p:sp>
        <p:nvSpPr>
          <p:cNvPr id="13" name="Rectangle 12"/>
          <p:cNvSpPr/>
          <p:nvPr/>
        </p:nvSpPr>
        <p:spPr>
          <a:xfrm>
            <a:off x="483463" y="1152854"/>
            <a:ext cx="3995204" cy="369332"/>
          </a:xfrm>
          <a:prstGeom prst="rect">
            <a:avLst/>
          </a:prstGeom>
        </p:spPr>
        <p:txBody>
          <a:bodyPr wrap="none">
            <a:spAutoFit/>
          </a:bodyPr>
          <a:lstStyle/>
          <a:p>
            <a:r>
              <a:rPr lang="en-US" dirty="0" err="1">
                <a:latin typeface="Helvetica"/>
                <a:cs typeface="Helvetica"/>
              </a:rPr>
              <a:t>Oligo</a:t>
            </a:r>
            <a:r>
              <a:rPr lang="en-US" dirty="0">
                <a:latin typeface="Helvetica"/>
                <a:cs typeface="Helvetica"/>
              </a:rPr>
              <a:t>(thiophene </a:t>
            </a:r>
            <a:r>
              <a:rPr lang="en-US" dirty="0" err="1">
                <a:latin typeface="Helvetica"/>
                <a:cs typeface="Helvetica"/>
              </a:rPr>
              <a:t>ethynylene</a:t>
            </a:r>
            <a:r>
              <a:rPr lang="en-US" dirty="0">
                <a:latin typeface="Helvetica"/>
                <a:cs typeface="Helvetica"/>
              </a:rPr>
              <a:t>)s (OTE)s</a:t>
            </a:r>
          </a:p>
        </p:txBody>
      </p:sp>
      <p:sp>
        <p:nvSpPr>
          <p:cNvPr id="20" name="Rectangle 19"/>
          <p:cNvSpPr/>
          <p:nvPr/>
        </p:nvSpPr>
        <p:spPr>
          <a:xfrm>
            <a:off x="5913401" y="1346804"/>
            <a:ext cx="2263285" cy="369332"/>
          </a:xfrm>
          <a:prstGeom prst="rect">
            <a:avLst/>
          </a:prstGeom>
        </p:spPr>
        <p:txBody>
          <a:bodyPr wrap="none">
            <a:spAutoFit/>
          </a:bodyPr>
          <a:lstStyle/>
          <a:p>
            <a:r>
              <a:rPr lang="en-US" dirty="0" err="1">
                <a:latin typeface="Helvetica"/>
                <a:cs typeface="Helvetica"/>
              </a:rPr>
              <a:t>Oligo</a:t>
            </a:r>
            <a:r>
              <a:rPr lang="en-US" dirty="0">
                <a:latin typeface="Helvetica"/>
                <a:cs typeface="Helvetica"/>
              </a:rPr>
              <a:t>(p-</a:t>
            </a:r>
            <a:r>
              <a:rPr lang="en-US" dirty="0" err="1">
                <a:latin typeface="Helvetica"/>
                <a:cs typeface="Helvetica"/>
              </a:rPr>
              <a:t>phenylene</a:t>
            </a:r>
            <a:r>
              <a:rPr lang="en-US" dirty="0">
                <a:latin typeface="Helvetica"/>
                <a:cs typeface="Helvetica"/>
              </a:rPr>
              <a:t>)s</a:t>
            </a:r>
          </a:p>
        </p:txBody>
      </p:sp>
      <p:sp>
        <p:nvSpPr>
          <p:cNvPr id="21" name="Rectangle 20"/>
          <p:cNvSpPr/>
          <p:nvPr/>
        </p:nvSpPr>
        <p:spPr>
          <a:xfrm>
            <a:off x="5084550" y="3554354"/>
            <a:ext cx="4059450" cy="369332"/>
          </a:xfrm>
          <a:prstGeom prst="rect">
            <a:avLst/>
          </a:prstGeom>
        </p:spPr>
        <p:txBody>
          <a:bodyPr wrap="none">
            <a:spAutoFit/>
          </a:bodyPr>
          <a:lstStyle/>
          <a:p>
            <a:r>
              <a:rPr lang="en-US" dirty="0" err="1">
                <a:latin typeface="Helvetica"/>
                <a:cs typeface="Helvetica"/>
              </a:rPr>
              <a:t>Oligo</a:t>
            </a:r>
            <a:r>
              <a:rPr lang="en-US" dirty="0">
                <a:latin typeface="Helvetica"/>
                <a:cs typeface="Helvetica"/>
              </a:rPr>
              <a:t>(</a:t>
            </a:r>
            <a:r>
              <a:rPr lang="en-US" dirty="0" err="1">
                <a:latin typeface="Helvetica"/>
                <a:cs typeface="Helvetica"/>
              </a:rPr>
              <a:t>phenylene</a:t>
            </a:r>
            <a:r>
              <a:rPr lang="en-US" dirty="0">
                <a:latin typeface="Helvetica"/>
                <a:cs typeface="Helvetica"/>
              </a:rPr>
              <a:t> </a:t>
            </a:r>
            <a:r>
              <a:rPr lang="en-US" dirty="0" err="1">
                <a:latin typeface="Helvetica"/>
                <a:cs typeface="Helvetica"/>
              </a:rPr>
              <a:t>ethynylene</a:t>
            </a:r>
            <a:r>
              <a:rPr lang="en-US" dirty="0">
                <a:latin typeface="Helvetica"/>
                <a:cs typeface="Helvetica"/>
              </a:rPr>
              <a:t>)s (OPE)s</a:t>
            </a:r>
          </a:p>
        </p:txBody>
      </p:sp>
      <p:sp>
        <p:nvSpPr>
          <p:cNvPr id="3" name="Footer Placeholder 2"/>
          <p:cNvSpPr>
            <a:spLocks noGrp="1"/>
          </p:cNvSpPr>
          <p:nvPr>
            <p:ph type="ftr" sz="quarter" idx="11"/>
          </p:nvPr>
        </p:nvSpPr>
        <p:spPr>
          <a:xfrm>
            <a:off x="580320" y="6425772"/>
            <a:ext cx="6273746" cy="313377"/>
          </a:xfrm>
        </p:spPr>
        <p:txBody>
          <a:bodyPr/>
          <a:lstStyle/>
          <a:p>
            <a:r>
              <a:rPr lang="en-US" dirty="0" err="1"/>
              <a:t>Binauld</a:t>
            </a:r>
            <a:r>
              <a:rPr lang="en-US" dirty="0"/>
              <a:t>, S.; </a:t>
            </a:r>
            <a:r>
              <a:rPr lang="en-US" dirty="0" err="1"/>
              <a:t>Damiron</a:t>
            </a:r>
            <a:r>
              <a:rPr lang="en-US" dirty="0"/>
              <a:t>, D.; </a:t>
            </a:r>
            <a:r>
              <a:rPr lang="en-US" dirty="0" err="1"/>
              <a:t>Connal</a:t>
            </a:r>
            <a:r>
              <a:rPr lang="en-US" dirty="0"/>
              <a:t>, L. A.; Hawker, C. J.; </a:t>
            </a:r>
            <a:r>
              <a:rPr lang="en-US" dirty="0" err="1"/>
              <a:t>Drockenmuller</a:t>
            </a:r>
            <a:r>
              <a:rPr lang="en-US" dirty="0"/>
              <a:t>, E. </a:t>
            </a:r>
            <a:r>
              <a:rPr lang="en-US" i="1" dirty="0" err="1"/>
              <a:t>Macromol</a:t>
            </a:r>
            <a:r>
              <a:rPr lang="en-US" i="1" dirty="0"/>
              <a:t>. Rapid </a:t>
            </a:r>
            <a:r>
              <a:rPr lang="en-US" i="1" dirty="0" err="1"/>
              <a:t>Commun</a:t>
            </a:r>
            <a:r>
              <a:rPr lang="en-US" i="1" dirty="0"/>
              <a:t>.</a:t>
            </a:r>
            <a:r>
              <a:rPr lang="en-US" dirty="0"/>
              <a:t> </a:t>
            </a:r>
            <a:r>
              <a:rPr lang="en-US" b="1" dirty="0"/>
              <a:t>2011</a:t>
            </a:r>
            <a:r>
              <a:rPr lang="en-US" dirty="0"/>
              <a:t>, </a:t>
            </a:r>
            <a:r>
              <a:rPr lang="en-US" i="1" dirty="0"/>
              <a:t>32</a:t>
            </a:r>
            <a:r>
              <a:rPr lang="en-US" dirty="0"/>
              <a:t> (2), 147–168.</a:t>
            </a:r>
          </a:p>
          <a:p>
            <a:pPr algn="l"/>
            <a:r>
              <a:rPr lang="en-US" dirty="0"/>
              <a:t>  Pearson, D.; </a:t>
            </a:r>
            <a:r>
              <a:rPr lang="en-US" dirty="0" err="1"/>
              <a:t>Schumm</a:t>
            </a:r>
            <a:r>
              <a:rPr lang="en-US" dirty="0"/>
              <a:t>, J.; Tour, J. </a:t>
            </a:r>
            <a:r>
              <a:rPr lang="en-US" i="1" dirty="0"/>
              <a:t>Macromolecules</a:t>
            </a:r>
            <a:r>
              <a:rPr lang="en-US" dirty="0"/>
              <a:t> </a:t>
            </a:r>
            <a:r>
              <a:rPr lang="en-US" b="1" dirty="0"/>
              <a:t>1994</a:t>
            </a:r>
            <a:r>
              <a:rPr lang="en-US" dirty="0"/>
              <a:t>, 2348–2350.</a:t>
            </a:r>
            <a:r>
              <a:rPr lang="en-CA" dirty="0"/>
              <a:t>  </a:t>
            </a:r>
            <a:endParaRPr lang="en-US" dirty="0"/>
          </a:p>
        </p:txBody>
      </p:sp>
    </p:spTree>
    <p:extLst>
      <p:ext uri="{BB962C8B-B14F-4D97-AF65-F5344CB8AC3E}">
        <p14:creationId xmlns:p14="http://schemas.microsoft.com/office/powerpoint/2010/main" val="411454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755499" y="1830045"/>
            <a:ext cx="597616" cy="485522"/>
          </a:xfrm>
          <a:prstGeom prst="rect">
            <a:avLst/>
          </a:prstGeom>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rgbClr val="FF0000"/>
              </a:solidFill>
            </a:endParaRPr>
          </a:p>
        </p:txBody>
      </p:sp>
      <p:pic>
        <p:nvPicPr>
          <p:cNvPr id="17" name="Picture 16"/>
          <p:cNvPicPr>
            <a:picLocks noChangeAspect="1"/>
          </p:cNvPicPr>
          <p:nvPr/>
        </p:nvPicPr>
        <p:blipFill>
          <a:blip r:embed="rId3"/>
          <a:stretch>
            <a:fillRect/>
          </a:stretch>
        </p:blipFill>
        <p:spPr>
          <a:xfrm>
            <a:off x="1856850" y="1891923"/>
            <a:ext cx="1474470" cy="377190"/>
          </a:xfrm>
          <a:prstGeom prst="rect">
            <a:avLst/>
          </a:prstGeom>
        </p:spPr>
      </p:pic>
      <p:sp>
        <p:nvSpPr>
          <p:cNvPr id="2" name="Title 1"/>
          <p:cNvSpPr>
            <a:spLocks noGrp="1"/>
          </p:cNvSpPr>
          <p:nvPr>
            <p:ph type="title"/>
          </p:nvPr>
        </p:nvSpPr>
        <p:spPr/>
        <p:txBody>
          <a:bodyPr/>
          <a:lstStyle/>
          <a:p>
            <a:pPr algn="ctr"/>
            <a:r>
              <a:rPr lang="en-US" dirty="0">
                <a:latin typeface="Helvetica"/>
                <a:cs typeface="Helvetica"/>
              </a:rPr>
              <a:t>Approach Inspired by IDC</a:t>
            </a:r>
          </a:p>
        </p:txBody>
      </p:sp>
      <p:sp>
        <p:nvSpPr>
          <p:cNvPr id="5" name="Slide Number Placeholder 4"/>
          <p:cNvSpPr>
            <a:spLocks noGrp="1"/>
          </p:cNvSpPr>
          <p:nvPr>
            <p:ph type="sldNum" sz="quarter" idx="12"/>
          </p:nvPr>
        </p:nvSpPr>
        <p:spPr/>
        <p:txBody>
          <a:bodyPr/>
          <a:lstStyle/>
          <a:p>
            <a:fld id="{93005692-73BE-493E-93AB-ECD6027A7652}" type="slidenum">
              <a:rPr lang="en-US" sz="1600" smtClean="0"/>
              <a:pPr/>
              <a:t>19</a:t>
            </a:fld>
            <a:endParaRPr lang="en-US" sz="1600" dirty="0"/>
          </a:p>
        </p:txBody>
      </p:sp>
      <p:pic>
        <p:nvPicPr>
          <p:cNvPr id="6" name="Picture 5"/>
          <p:cNvPicPr>
            <a:picLocks noChangeAspect="1"/>
          </p:cNvPicPr>
          <p:nvPr/>
        </p:nvPicPr>
        <p:blipFill>
          <a:blip r:embed="rId4"/>
          <a:stretch>
            <a:fillRect/>
          </a:stretch>
        </p:blipFill>
        <p:spPr>
          <a:xfrm>
            <a:off x="6330425" y="1279903"/>
            <a:ext cx="891540" cy="325755"/>
          </a:xfrm>
          <a:prstGeom prst="rect">
            <a:avLst/>
          </a:prstGeom>
        </p:spPr>
      </p:pic>
      <p:pic>
        <p:nvPicPr>
          <p:cNvPr id="7" name="Picture 6"/>
          <p:cNvPicPr>
            <a:picLocks noChangeAspect="1"/>
          </p:cNvPicPr>
          <p:nvPr/>
        </p:nvPicPr>
        <p:blipFill>
          <a:blip r:embed="rId5"/>
          <a:stretch>
            <a:fillRect/>
          </a:stretch>
        </p:blipFill>
        <p:spPr>
          <a:xfrm>
            <a:off x="6747506" y="3973811"/>
            <a:ext cx="171450" cy="514350"/>
          </a:xfrm>
          <a:prstGeom prst="rect">
            <a:avLst/>
          </a:prstGeom>
        </p:spPr>
      </p:pic>
      <p:pic>
        <p:nvPicPr>
          <p:cNvPr id="8" name="Picture 7"/>
          <p:cNvPicPr>
            <a:picLocks noChangeAspect="1"/>
          </p:cNvPicPr>
          <p:nvPr/>
        </p:nvPicPr>
        <p:blipFill>
          <a:blip r:embed="rId5"/>
          <a:stretch>
            <a:fillRect/>
          </a:stretch>
        </p:blipFill>
        <p:spPr>
          <a:xfrm>
            <a:off x="6764215" y="5160327"/>
            <a:ext cx="171450" cy="514350"/>
          </a:xfrm>
          <a:prstGeom prst="rect">
            <a:avLst/>
          </a:prstGeom>
        </p:spPr>
      </p:pic>
      <p:pic>
        <p:nvPicPr>
          <p:cNvPr id="10" name="Picture 9"/>
          <p:cNvPicPr>
            <a:picLocks noChangeAspect="1"/>
          </p:cNvPicPr>
          <p:nvPr/>
        </p:nvPicPr>
        <p:blipFill>
          <a:blip r:embed="rId5"/>
          <a:stretch>
            <a:fillRect/>
          </a:stretch>
        </p:blipFill>
        <p:spPr>
          <a:xfrm>
            <a:off x="6730797" y="2753866"/>
            <a:ext cx="171450" cy="514350"/>
          </a:xfrm>
          <a:prstGeom prst="rect">
            <a:avLst/>
          </a:prstGeom>
        </p:spPr>
      </p:pic>
      <p:pic>
        <p:nvPicPr>
          <p:cNvPr id="11" name="Picture 10"/>
          <p:cNvPicPr>
            <a:picLocks noChangeAspect="1"/>
          </p:cNvPicPr>
          <p:nvPr/>
        </p:nvPicPr>
        <p:blipFill>
          <a:blip r:embed="rId5"/>
          <a:stretch>
            <a:fillRect/>
          </a:stretch>
        </p:blipFill>
        <p:spPr>
          <a:xfrm>
            <a:off x="6730797" y="1751173"/>
            <a:ext cx="171450" cy="514350"/>
          </a:xfrm>
          <a:prstGeom prst="rect">
            <a:avLst/>
          </a:prstGeom>
        </p:spPr>
      </p:pic>
      <p:pic>
        <p:nvPicPr>
          <p:cNvPr id="12" name="Picture 11"/>
          <p:cNvPicPr>
            <a:picLocks noChangeAspect="1"/>
          </p:cNvPicPr>
          <p:nvPr/>
        </p:nvPicPr>
        <p:blipFill>
          <a:blip r:embed="rId6"/>
          <a:stretch>
            <a:fillRect/>
          </a:stretch>
        </p:blipFill>
        <p:spPr>
          <a:xfrm>
            <a:off x="5329818" y="2299306"/>
            <a:ext cx="3034665" cy="342900"/>
          </a:xfrm>
          <a:prstGeom prst="rect">
            <a:avLst/>
          </a:prstGeom>
        </p:spPr>
      </p:pic>
      <p:pic>
        <p:nvPicPr>
          <p:cNvPr id="13" name="Picture 12"/>
          <p:cNvPicPr>
            <a:picLocks noChangeAspect="1"/>
          </p:cNvPicPr>
          <p:nvPr/>
        </p:nvPicPr>
        <p:blipFill>
          <a:blip r:embed="rId7"/>
          <a:stretch>
            <a:fillRect/>
          </a:stretch>
        </p:blipFill>
        <p:spPr>
          <a:xfrm>
            <a:off x="6258235" y="3469117"/>
            <a:ext cx="1114425" cy="325755"/>
          </a:xfrm>
          <a:prstGeom prst="rect">
            <a:avLst/>
          </a:prstGeom>
        </p:spPr>
      </p:pic>
      <p:pic>
        <p:nvPicPr>
          <p:cNvPr id="15" name="Picture 14"/>
          <p:cNvPicPr>
            <a:picLocks noChangeAspect="1"/>
          </p:cNvPicPr>
          <p:nvPr/>
        </p:nvPicPr>
        <p:blipFill>
          <a:blip r:embed="rId8"/>
          <a:stretch>
            <a:fillRect/>
          </a:stretch>
        </p:blipFill>
        <p:spPr>
          <a:xfrm>
            <a:off x="6107878" y="5848042"/>
            <a:ext cx="1560195" cy="342900"/>
          </a:xfrm>
          <a:prstGeom prst="rect">
            <a:avLst/>
          </a:prstGeom>
        </p:spPr>
      </p:pic>
      <p:pic>
        <p:nvPicPr>
          <p:cNvPr id="16" name="Picture 15"/>
          <p:cNvPicPr>
            <a:picLocks noChangeAspect="1"/>
          </p:cNvPicPr>
          <p:nvPr/>
        </p:nvPicPr>
        <p:blipFill>
          <a:blip r:embed="rId9"/>
          <a:stretch>
            <a:fillRect/>
          </a:stretch>
        </p:blipFill>
        <p:spPr>
          <a:xfrm>
            <a:off x="5076490" y="4638924"/>
            <a:ext cx="3600450" cy="342900"/>
          </a:xfrm>
          <a:prstGeom prst="rect">
            <a:avLst/>
          </a:prstGeom>
        </p:spPr>
      </p:pic>
      <p:pic>
        <p:nvPicPr>
          <p:cNvPr id="18" name="Picture 17"/>
          <p:cNvPicPr>
            <a:picLocks noChangeAspect="1"/>
          </p:cNvPicPr>
          <p:nvPr/>
        </p:nvPicPr>
        <p:blipFill>
          <a:blip r:embed="rId10"/>
          <a:stretch>
            <a:fillRect/>
          </a:stretch>
        </p:blipFill>
        <p:spPr>
          <a:xfrm>
            <a:off x="2179220" y="5023993"/>
            <a:ext cx="822960" cy="840105"/>
          </a:xfrm>
          <a:prstGeom prst="rect">
            <a:avLst/>
          </a:prstGeom>
        </p:spPr>
      </p:pic>
      <p:pic>
        <p:nvPicPr>
          <p:cNvPr id="19" name="Picture 18"/>
          <p:cNvPicPr>
            <a:picLocks noChangeAspect="1"/>
          </p:cNvPicPr>
          <p:nvPr/>
        </p:nvPicPr>
        <p:blipFill>
          <a:blip r:embed="rId11"/>
          <a:stretch>
            <a:fillRect/>
          </a:stretch>
        </p:blipFill>
        <p:spPr>
          <a:xfrm>
            <a:off x="2160544" y="2667643"/>
            <a:ext cx="822960" cy="840105"/>
          </a:xfrm>
          <a:prstGeom prst="rect">
            <a:avLst/>
          </a:prstGeom>
        </p:spPr>
      </p:pic>
      <p:pic>
        <p:nvPicPr>
          <p:cNvPr id="20" name="Picture 19"/>
          <p:cNvPicPr>
            <a:picLocks noChangeAspect="1"/>
          </p:cNvPicPr>
          <p:nvPr/>
        </p:nvPicPr>
        <p:blipFill>
          <a:blip r:embed="rId12"/>
          <a:stretch>
            <a:fillRect/>
          </a:stretch>
        </p:blipFill>
        <p:spPr>
          <a:xfrm>
            <a:off x="1826225" y="4001059"/>
            <a:ext cx="1491615" cy="377190"/>
          </a:xfrm>
          <a:prstGeom prst="rect">
            <a:avLst/>
          </a:prstGeom>
        </p:spPr>
      </p:pic>
      <p:pic>
        <p:nvPicPr>
          <p:cNvPr id="21" name="Picture 20"/>
          <p:cNvPicPr>
            <a:picLocks noChangeAspect="1"/>
          </p:cNvPicPr>
          <p:nvPr/>
        </p:nvPicPr>
        <p:blipFill>
          <a:blip r:embed="rId13"/>
          <a:stretch>
            <a:fillRect/>
          </a:stretch>
        </p:blipFill>
        <p:spPr>
          <a:xfrm>
            <a:off x="1953129" y="1386081"/>
            <a:ext cx="1285875" cy="325755"/>
          </a:xfrm>
          <a:prstGeom prst="rect">
            <a:avLst/>
          </a:prstGeom>
        </p:spPr>
      </p:pic>
      <p:pic>
        <p:nvPicPr>
          <p:cNvPr id="22" name="Picture 21"/>
          <p:cNvPicPr>
            <a:picLocks noChangeAspect="1"/>
          </p:cNvPicPr>
          <p:nvPr/>
        </p:nvPicPr>
        <p:blipFill>
          <a:blip r:embed="rId14"/>
          <a:stretch>
            <a:fillRect/>
          </a:stretch>
        </p:blipFill>
        <p:spPr>
          <a:xfrm>
            <a:off x="1807389" y="3520826"/>
            <a:ext cx="1508760" cy="342900"/>
          </a:xfrm>
          <a:prstGeom prst="rect">
            <a:avLst/>
          </a:prstGeom>
        </p:spPr>
      </p:pic>
      <p:pic>
        <p:nvPicPr>
          <p:cNvPr id="23" name="Picture 22"/>
          <p:cNvPicPr>
            <a:picLocks noChangeAspect="1"/>
          </p:cNvPicPr>
          <p:nvPr/>
        </p:nvPicPr>
        <p:blipFill>
          <a:blip r:embed="rId15"/>
          <a:stretch>
            <a:fillRect/>
          </a:stretch>
        </p:blipFill>
        <p:spPr>
          <a:xfrm>
            <a:off x="1604548" y="5852352"/>
            <a:ext cx="1971675" cy="342900"/>
          </a:xfrm>
          <a:prstGeom prst="rect">
            <a:avLst/>
          </a:prstGeom>
        </p:spPr>
      </p:pic>
      <p:pic>
        <p:nvPicPr>
          <p:cNvPr id="24" name="Picture 23"/>
          <p:cNvPicPr>
            <a:picLocks noChangeAspect="1"/>
          </p:cNvPicPr>
          <p:nvPr/>
        </p:nvPicPr>
        <p:blipFill>
          <a:blip r:embed="rId16"/>
          <a:stretch>
            <a:fillRect/>
          </a:stretch>
        </p:blipFill>
        <p:spPr>
          <a:xfrm>
            <a:off x="1221871" y="2412840"/>
            <a:ext cx="1217295" cy="325755"/>
          </a:xfrm>
          <a:prstGeom prst="rect">
            <a:avLst/>
          </a:prstGeom>
        </p:spPr>
      </p:pic>
      <p:pic>
        <p:nvPicPr>
          <p:cNvPr id="25" name="Picture 24"/>
          <p:cNvPicPr>
            <a:picLocks noChangeAspect="1"/>
          </p:cNvPicPr>
          <p:nvPr/>
        </p:nvPicPr>
        <p:blipFill>
          <a:blip r:embed="rId17"/>
          <a:stretch>
            <a:fillRect/>
          </a:stretch>
        </p:blipFill>
        <p:spPr>
          <a:xfrm>
            <a:off x="2762202" y="2385820"/>
            <a:ext cx="1217295" cy="325755"/>
          </a:xfrm>
          <a:prstGeom prst="rect">
            <a:avLst/>
          </a:prstGeom>
        </p:spPr>
      </p:pic>
      <p:pic>
        <p:nvPicPr>
          <p:cNvPr id="26" name="Picture 25"/>
          <p:cNvPicPr>
            <a:picLocks noChangeAspect="1"/>
          </p:cNvPicPr>
          <p:nvPr/>
        </p:nvPicPr>
        <p:blipFill>
          <a:blip r:embed="rId18"/>
          <a:stretch>
            <a:fillRect/>
          </a:stretch>
        </p:blipFill>
        <p:spPr>
          <a:xfrm>
            <a:off x="2740045" y="4655495"/>
            <a:ext cx="1423035" cy="342900"/>
          </a:xfrm>
          <a:prstGeom prst="rect">
            <a:avLst/>
          </a:prstGeom>
        </p:spPr>
      </p:pic>
      <p:pic>
        <p:nvPicPr>
          <p:cNvPr id="27" name="Picture 26"/>
          <p:cNvPicPr>
            <a:picLocks noChangeAspect="1"/>
          </p:cNvPicPr>
          <p:nvPr/>
        </p:nvPicPr>
        <p:blipFill>
          <a:blip r:embed="rId19"/>
          <a:stretch>
            <a:fillRect/>
          </a:stretch>
        </p:blipFill>
        <p:spPr>
          <a:xfrm>
            <a:off x="1132160" y="4669006"/>
            <a:ext cx="1440180" cy="325755"/>
          </a:xfrm>
          <a:prstGeom prst="rect">
            <a:avLst/>
          </a:prstGeom>
        </p:spPr>
      </p:pic>
      <p:sp>
        <p:nvSpPr>
          <p:cNvPr id="28" name="Rectangle 27"/>
          <p:cNvSpPr/>
          <p:nvPr/>
        </p:nvSpPr>
        <p:spPr>
          <a:xfrm>
            <a:off x="253092" y="1841794"/>
            <a:ext cx="1348045" cy="338554"/>
          </a:xfrm>
          <a:prstGeom prst="rect">
            <a:avLst/>
          </a:prstGeom>
        </p:spPr>
        <p:txBody>
          <a:bodyPr wrap="none">
            <a:spAutoFit/>
          </a:bodyPr>
          <a:lstStyle/>
          <a:p>
            <a:r>
              <a:rPr lang="en-US" sz="1600" dirty="0">
                <a:latin typeface="Helvetica"/>
                <a:cs typeface="Helvetica"/>
              </a:rPr>
              <a:t>Deprotecting</a:t>
            </a:r>
          </a:p>
        </p:txBody>
      </p:sp>
      <p:sp>
        <p:nvSpPr>
          <p:cNvPr id="29" name="Rectangle 28"/>
          <p:cNvSpPr/>
          <p:nvPr/>
        </p:nvSpPr>
        <p:spPr>
          <a:xfrm>
            <a:off x="7060319" y="1784414"/>
            <a:ext cx="1051490" cy="338554"/>
          </a:xfrm>
          <a:prstGeom prst="rect">
            <a:avLst/>
          </a:prstGeom>
        </p:spPr>
        <p:txBody>
          <a:bodyPr wrap="none">
            <a:spAutoFit/>
          </a:bodyPr>
          <a:lstStyle/>
          <a:p>
            <a:r>
              <a:rPr lang="en-US" sz="1600" dirty="0">
                <a:latin typeface="Helvetica"/>
                <a:cs typeface="Helvetica"/>
              </a:rPr>
              <a:t>Oxidation</a:t>
            </a:r>
          </a:p>
        </p:txBody>
      </p:sp>
      <p:sp>
        <p:nvSpPr>
          <p:cNvPr id="30" name="Rectangle 29"/>
          <p:cNvSpPr/>
          <p:nvPr/>
        </p:nvSpPr>
        <p:spPr>
          <a:xfrm>
            <a:off x="256863" y="4169301"/>
            <a:ext cx="1348045" cy="338554"/>
          </a:xfrm>
          <a:prstGeom prst="rect">
            <a:avLst/>
          </a:prstGeom>
        </p:spPr>
        <p:txBody>
          <a:bodyPr wrap="none">
            <a:spAutoFit/>
          </a:bodyPr>
          <a:lstStyle/>
          <a:p>
            <a:r>
              <a:rPr lang="en-US" sz="1600" dirty="0">
                <a:latin typeface="Helvetica"/>
                <a:cs typeface="Helvetica"/>
              </a:rPr>
              <a:t>Deprotecting</a:t>
            </a:r>
          </a:p>
        </p:txBody>
      </p:sp>
      <p:sp>
        <p:nvSpPr>
          <p:cNvPr id="31" name="Rectangle 30"/>
          <p:cNvSpPr/>
          <p:nvPr/>
        </p:nvSpPr>
        <p:spPr>
          <a:xfrm>
            <a:off x="3194720" y="5326163"/>
            <a:ext cx="994583" cy="338554"/>
          </a:xfrm>
          <a:prstGeom prst="rect">
            <a:avLst/>
          </a:prstGeom>
        </p:spPr>
        <p:txBody>
          <a:bodyPr wrap="none">
            <a:spAutoFit/>
          </a:bodyPr>
          <a:lstStyle/>
          <a:p>
            <a:r>
              <a:rPr lang="en-US" sz="1600" dirty="0">
                <a:latin typeface="Helvetica"/>
                <a:cs typeface="Helvetica"/>
              </a:rPr>
              <a:t>Coupling</a:t>
            </a:r>
          </a:p>
        </p:txBody>
      </p:sp>
      <p:sp>
        <p:nvSpPr>
          <p:cNvPr id="32" name="Rectangle 31"/>
          <p:cNvSpPr/>
          <p:nvPr/>
        </p:nvSpPr>
        <p:spPr>
          <a:xfrm>
            <a:off x="3219268" y="2972930"/>
            <a:ext cx="994583" cy="338554"/>
          </a:xfrm>
          <a:prstGeom prst="rect">
            <a:avLst/>
          </a:prstGeom>
        </p:spPr>
        <p:txBody>
          <a:bodyPr wrap="none">
            <a:spAutoFit/>
          </a:bodyPr>
          <a:lstStyle/>
          <a:p>
            <a:r>
              <a:rPr lang="en-US" sz="1600" dirty="0">
                <a:latin typeface="Helvetica"/>
                <a:cs typeface="Helvetica"/>
              </a:rPr>
              <a:t>Coupling</a:t>
            </a:r>
          </a:p>
        </p:txBody>
      </p:sp>
      <p:sp>
        <p:nvSpPr>
          <p:cNvPr id="33" name="Rectangle 32"/>
          <p:cNvSpPr/>
          <p:nvPr/>
        </p:nvSpPr>
        <p:spPr>
          <a:xfrm>
            <a:off x="7212719" y="3925488"/>
            <a:ext cx="1051490" cy="338554"/>
          </a:xfrm>
          <a:prstGeom prst="rect">
            <a:avLst/>
          </a:prstGeom>
        </p:spPr>
        <p:txBody>
          <a:bodyPr wrap="none">
            <a:spAutoFit/>
          </a:bodyPr>
          <a:lstStyle/>
          <a:p>
            <a:r>
              <a:rPr lang="en-US" sz="1600" dirty="0">
                <a:latin typeface="Helvetica"/>
                <a:cs typeface="Helvetica"/>
              </a:rPr>
              <a:t>Oxidation</a:t>
            </a:r>
          </a:p>
        </p:txBody>
      </p:sp>
      <p:sp>
        <p:nvSpPr>
          <p:cNvPr id="34" name="Rectangle 33"/>
          <p:cNvSpPr/>
          <p:nvPr/>
        </p:nvSpPr>
        <p:spPr>
          <a:xfrm>
            <a:off x="5100721" y="2946752"/>
            <a:ext cx="1291038" cy="338554"/>
          </a:xfrm>
          <a:prstGeom prst="rect">
            <a:avLst/>
          </a:prstGeom>
        </p:spPr>
        <p:txBody>
          <a:bodyPr wrap="none">
            <a:spAutoFit/>
          </a:bodyPr>
          <a:lstStyle/>
          <a:p>
            <a:r>
              <a:rPr lang="en-US" sz="1600" dirty="0">
                <a:latin typeface="Helvetica"/>
                <a:cs typeface="Helvetica"/>
              </a:rPr>
              <a:t>Dehydration</a:t>
            </a:r>
          </a:p>
        </p:txBody>
      </p:sp>
      <p:sp>
        <p:nvSpPr>
          <p:cNvPr id="35" name="Rectangle 34"/>
          <p:cNvSpPr/>
          <p:nvPr/>
        </p:nvSpPr>
        <p:spPr>
          <a:xfrm>
            <a:off x="5236412" y="5288364"/>
            <a:ext cx="1291038" cy="338554"/>
          </a:xfrm>
          <a:prstGeom prst="rect">
            <a:avLst/>
          </a:prstGeom>
        </p:spPr>
        <p:txBody>
          <a:bodyPr wrap="none">
            <a:spAutoFit/>
          </a:bodyPr>
          <a:lstStyle/>
          <a:p>
            <a:r>
              <a:rPr lang="en-US" sz="1600" dirty="0">
                <a:latin typeface="Helvetica"/>
                <a:cs typeface="Helvetica"/>
              </a:rPr>
              <a:t>Dehydration</a:t>
            </a:r>
          </a:p>
        </p:txBody>
      </p:sp>
      <p:cxnSp>
        <p:nvCxnSpPr>
          <p:cNvPr id="36" name="Straight Connector 35"/>
          <p:cNvCxnSpPr/>
          <p:nvPr/>
        </p:nvCxnSpPr>
        <p:spPr>
          <a:xfrm>
            <a:off x="4541606" y="1123137"/>
            <a:ext cx="16222" cy="5204708"/>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054308" y="2689045"/>
            <a:ext cx="989802" cy="784305"/>
          </a:xfrm>
          <a:prstGeom prst="rect">
            <a:avLst/>
          </a:prstGeom>
          <a:noFill/>
          <a:ln w="28575" cap="rnd"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057304" y="5044968"/>
            <a:ext cx="989802" cy="784305"/>
          </a:xfrm>
          <a:prstGeom prst="rect">
            <a:avLst/>
          </a:prstGeom>
          <a:noFill/>
          <a:ln w="28575" cap="rnd"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841675" y="1833054"/>
            <a:ext cx="597616" cy="485522"/>
          </a:xfrm>
          <a:prstGeom prst="rect">
            <a:avLst/>
          </a:prstGeom>
          <a:noFill/>
          <a:ln w="28575" cap="rnd"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758495" y="3961882"/>
            <a:ext cx="597616" cy="485522"/>
          </a:xfrm>
          <a:prstGeom prst="rect">
            <a:avLst/>
          </a:prstGeom>
          <a:noFill/>
          <a:ln w="28575" cap="rnd"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822998" y="3961882"/>
            <a:ext cx="597616" cy="485522"/>
          </a:xfrm>
          <a:prstGeom prst="rect">
            <a:avLst/>
          </a:prstGeom>
          <a:noFill/>
          <a:ln w="28575" cap="rnd"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6542423" y="2788433"/>
            <a:ext cx="597616" cy="485522"/>
          </a:xfrm>
          <a:prstGeom prst="rect">
            <a:avLst/>
          </a:prstGeom>
          <a:noFill/>
          <a:ln w="28575" cap="rnd"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6542423" y="4002238"/>
            <a:ext cx="597616" cy="485522"/>
          </a:xfrm>
          <a:prstGeom prst="rect">
            <a:avLst/>
          </a:prstGeom>
          <a:noFill/>
          <a:ln w="28575" cap="rnd"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542423" y="5187732"/>
            <a:ext cx="597616" cy="485522"/>
          </a:xfrm>
          <a:prstGeom prst="rect">
            <a:avLst/>
          </a:prstGeom>
          <a:noFill/>
          <a:ln w="28575" cap="rnd"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523748" y="1780040"/>
            <a:ext cx="597616" cy="485522"/>
          </a:xfrm>
          <a:prstGeom prst="rect">
            <a:avLst/>
          </a:prstGeom>
          <a:noFill/>
          <a:ln w="28575" cap="rnd"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a:xfrm>
            <a:off x="534652" y="6403545"/>
            <a:ext cx="6290752" cy="219147"/>
          </a:xfrm>
        </p:spPr>
        <p:txBody>
          <a:bodyPr/>
          <a:lstStyle/>
          <a:p>
            <a:r>
              <a:rPr lang="en-US" dirty="0" err="1"/>
              <a:t>Binauld</a:t>
            </a:r>
            <a:r>
              <a:rPr lang="en-US" dirty="0"/>
              <a:t>, S.; </a:t>
            </a:r>
            <a:r>
              <a:rPr lang="en-US" dirty="0" err="1"/>
              <a:t>Damiron</a:t>
            </a:r>
            <a:r>
              <a:rPr lang="en-US" dirty="0"/>
              <a:t>, D.; </a:t>
            </a:r>
            <a:r>
              <a:rPr lang="en-US" dirty="0" err="1"/>
              <a:t>Connal</a:t>
            </a:r>
            <a:r>
              <a:rPr lang="en-US" dirty="0"/>
              <a:t>, L. A.; Hawker, C. J.; </a:t>
            </a:r>
            <a:r>
              <a:rPr lang="en-US" dirty="0" err="1"/>
              <a:t>Drockenmuller</a:t>
            </a:r>
            <a:r>
              <a:rPr lang="en-US" dirty="0"/>
              <a:t>, E. </a:t>
            </a:r>
            <a:r>
              <a:rPr lang="en-US" i="1" dirty="0" err="1"/>
              <a:t>Macromol</a:t>
            </a:r>
            <a:r>
              <a:rPr lang="en-US" i="1" dirty="0"/>
              <a:t>. Rapid </a:t>
            </a:r>
            <a:r>
              <a:rPr lang="en-US" i="1" dirty="0" err="1"/>
              <a:t>Commun</a:t>
            </a:r>
            <a:r>
              <a:rPr lang="en-US" i="1" dirty="0"/>
              <a:t>.</a:t>
            </a:r>
            <a:r>
              <a:rPr lang="en-US" dirty="0"/>
              <a:t> </a:t>
            </a:r>
            <a:r>
              <a:rPr lang="en-US" b="1" dirty="0"/>
              <a:t>2011</a:t>
            </a:r>
            <a:r>
              <a:rPr lang="en-US" dirty="0"/>
              <a:t>, </a:t>
            </a:r>
            <a:r>
              <a:rPr lang="en-US" i="1" dirty="0"/>
              <a:t>32</a:t>
            </a:r>
            <a:r>
              <a:rPr lang="en-US" dirty="0"/>
              <a:t> (2), 147–168.</a:t>
            </a:r>
            <a:r>
              <a:rPr lang="en-CA" dirty="0"/>
              <a:t> </a:t>
            </a:r>
            <a:endParaRPr lang="en-US" dirty="0"/>
          </a:p>
        </p:txBody>
      </p:sp>
    </p:spTree>
    <p:extLst>
      <p:ext uri="{BB962C8B-B14F-4D97-AF65-F5344CB8AC3E}">
        <p14:creationId xmlns:p14="http://schemas.microsoft.com/office/powerpoint/2010/main" val="7951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3" grpId="0"/>
      <p:bldP spid="34" grpId="0"/>
      <p:bldP spid="35" grpId="0"/>
      <p:bldP spid="38" grpId="0" animBg="1"/>
      <p:bldP spid="39" grpId="0" animBg="1"/>
      <p:bldP spid="40" grpId="0" animBg="1"/>
      <p:bldP spid="41" grpId="0" animBg="1"/>
      <p:bldP spid="42" grpId="0"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Semiconductors</a:t>
            </a:r>
          </a:p>
        </p:txBody>
      </p:sp>
      <p:sp>
        <p:nvSpPr>
          <p:cNvPr id="4" name="Slide Number Placeholder 3"/>
          <p:cNvSpPr>
            <a:spLocks noGrp="1"/>
          </p:cNvSpPr>
          <p:nvPr>
            <p:ph type="sldNum" sz="quarter" idx="12"/>
          </p:nvPr>
        </p:nvSpPr>
        <p:spPr/>
        <p:txBody>
          <a:bodyPr/>
          <a:lstStyle/>
          <a:p>
            <a:fld id="{93005692-73BE-493E-93AB-ECD6027A7652}" type="slidenum">
              <a:rPr lang="en-US" sz="1600" smtClean="0"/>
              <a:pPr/>
              <a:t>2</a:t>
            </a:fld>
            <a:endParaRPr lang="en-US" sz="1600" dirty="0"/>
          </a:p>
        </p:txBody>
      </p:sp>
      <p:pic>
        <p:nvPicPr>
          <p:cNvPr id="6" name="Picture 4" descr="http://i.ytimg.com/vi/mLMWXBv5rY4/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224" y="1106424"/>
            <a:ext cx="2774480" cy="208086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559834" y="6466451"/>
            <a:ext cx="6585536" cy="480645"/>
          </a:xfrm>
        </p:spPr>
        <p:txBody>
          <a:bodyPr/>
          <a:lstStyle/>
          <a:p>
            <a:pPr algn="l"/>
            <a:r>
              <a:rPr lang="en-US" dirty="0"/>
              <a:t>Forrest, R. S. </a:t>
            </a:r>
            <a:r>
              <a:rPr lang="en-US" i="1" dirty="0"/>
              <a:t>Nature.</a:t>
            </a:r>
            <a:r>
              <a:rPr lang="en-US" dirty="0"/>
              <a:t> </a:t>
            </a:r>
            <a:r>
              <a:rPr lang="en-US" b="1" dirty="0"/>
              <a:t>2004</a:t>
            </a:r>
            <a:r>
              <a:rPr lang="en-US" dirty="0"/>
              <a:t>, </a:t>
            </a:r>
            <a:r>
              <a:rPr lang="en-US" i="1" dirty="0"/>
              <a:t>428</a:t>
            </a:r>
            <a:r>
              <a:rPr lang="en-US" dirty="0"/>
              <a:t>, 911–918</a:t>
            </a:r>
            <a:r>
              <a:rPr lang="en-CA" dirty="0"/>
              <a:t> </a:t>
            </a:r>
          </a:p>
          <a:p>
            <a:pPr algn="l"/>
            <a:endParaRPr lang="en-US" dirty="0"/>
          </a:p>
        </p:txBody>
      </p:sp>
      <p:sp>
        <p:nvSpPr>
          <p:cNvPr id="13" name="TextBox 12">
            <a:extLst>
              <a:ext uri="{FF2B5EF4-FFF2-40B4-BE49-F238E27FC236}">
                <a16:creationId xmlns:a16="http://schemas.microsoft.com/office/drawing/2014/main" id="{1B66A0F5-B35A-AB4B-9093-8A6578F423EF}"/>
              </a:ext>
            </a:extLst>
          </p:cNvPr>
          <p:cNvSpPr txBox="1"/>
          <p:nvPr/>
        </p:nvSpPr>
        <p:spPr>
          <a:xfrm>
            <a:off x="771175" y="3349868"/>
            <a:ext cx="3148619" cy="400110"/>
          </a:xfrm>
          <a:prstGeom prst="rect">
            <a:avLst/>
          </a:prstGeom>
          <a:noFill/>
        </p:spPr>
        <p:txBody>
          <a:bodyPr wrap="none" rtlCol="0">
            <a:spAutoFit/>
          </a:bodyPr>
          <a:lstStyle/>
          <a:p>
            <a:r>
              <a:rPr lang="en-US" sz="2000" dirty="0">
                <a:latin typeface="Helvetica" pitchFamily="2" charset="0"/>
              </a:rPr>
              <a:t>Inorganic Semiconductors</a:t>
            </a:r>
          </a:p>
        </p:txBody>
      </p:sp>
      <p:sp>
        <p:nvSpPr>
          <p:cNvPr id="15" name="TextBox 14">
            <a:extLst>
              <a:ext uri="{FF2B5EF4-FFF2-40B4-BE49-F238E27FC236}">
                <a16:creationId xmlns:a16="http://schemas.microsoft.com/office/drawing/2014/main" id="{6E715B5B-1477-9441-B16A-599CE31AB387}"/>
              </a:ext>
            </a:extLst>
          </p:cNvPr>
          <p:cNvSpPr txBox="1"/>
          <p:nvPr/>
        </p:nvSpPr>
        <p:spPr>
          <a:xfrm>
            <a:off x="5094701" y="3310561"/>
            <a:ext cx="2991525" cy="400110"/>
          </a:xfrm>
          <a:prstGeom prst="rect">
            <a:avLst/>
          </a:prstGeom>
          <a:noFill/>
        </p:spPr>
        <p:txBody>
          <a:bodyPr wrap="none" rtlCol="0">
            <a:spAutoFit/>
          </a:bodyPr>
          <a:lstStyle/>
          <a:p>
            <a:r>
              <a:rPr lang="en-US" sz="2000" dirty="0">
                <a:latin typeface="Helvetica" pitchFamily="2" charset="0"/>
              </a:rPr>
              <a:t>Organic Semiconductors</a:t>
            </a:r>
          </a:p>
        </p:txBody>
      </p:sp>
      <p:sp>
        <p:nvSpPr>
          <p:cNvPr id="16" name="TextBox 15">
            <a:extLst>
              <a:ext uri="{FF2B5EF4-FFF2-40B4-BE49-F238E27FC236}">
                <a16:creationId xmlns:a16="http://schemas.microsoft.com/office/drawing/2014/main" id="{B8BBE50A-BEEF-8543-80C9-ABACBB8819D9}"/>
              </a:ext>
            </a:extLst>
          </p:cNvPr>
          <p:cNvSpPr txBox="1"/>
          <p:nvPr/>
        </p:nvSpPr>
        <p:spPr>
          <a:xfrm>
            <a:off x="771175" y="3966342"/>
            <a:ext cx="380082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F0000"/>
                </a:solidFill>
                <a:latin typeface="Helvetica" pitchFamily="2" charset="0"/>
              </a:rPr>
              <a:t>Difficult to Process</a:t>
            </a:r>
          </a:p>
        </p:txBody>
      </p:sp>
      <p:sp>
        <p:nvSpPr>
          <p:cNvPr id="20" name="TextBox 19">
            <a:extLst>
              <a:ext uri="{FF2B5EF4-FFF2-40B4-BE49-F238E27FC236}">
                <a16:creationId xmlns:a16="http://schemas.microsoft.com/office/drawing/2014/main" id="{BA4F7A29-B8C6-EA47-915C-18A6545B52BD}"/>
              </a:ext>
            </a:extLst>
          </p:cNvPr>
          <p:cNvSpPr txBox="1"/>
          <p:nvPr/>
        </p:nvSpPr>
        <p:spPr>
          <a:xfrm>
            <a:off x="771174" y="4418049"/>
            <a:ext cx="380082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F0000"/>
                </a:solidFill>
                <a:latin typeface="Helvetica" pitchFamily="2" charset="0"/>
              </a:rPr>
              <a:t>Not Flexible</a:t>
            </a:r>
          </a:p>
        </p:txBody>
      </p:sp>
      <p:sp>
        <p:nvSpPr>
          <p:cNvPr id="21" name="TextBox 20">
            <a:extLst>
              <a:ext uri="{FF2B5EF4-FFF2-40B4-BE49-F238E27FC236}">
                <a16:creationId xmlns:a16="http://schemas.microsoft.com/office/drawing/2014/main" id="{7F58D380-5EB7-6248-B442-225507EAF8F7}"/>
              </a:ext>
            </a:extLst>
          </p:cNvPr>
          <p:cNvSpPr txBox="1"/>
          <p:nvPr/>
        </p:nvSpPr>
        <p:spPr>
          <a:xfrm>
            <a:off x="771173" y="4869756"/>
            <a:ext cx="380082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F0000"/>
                </a:solidFill>
                <a:latin typeface="Helvetica" pitchFamily="2" charset="0"/>
              </a:rPr>
              <a:t>Expensive </a:t>
            </a:r>
          </a:p>
        </p:txBody>
      </p:sp>
      <p:sp>
        <p:nvSpPr>
          <p:cNvPr id="23" name="TextBox 22">
            <a:extLst>
              <a:ext uri="{FF2B5EF4-FFF2-40B4-BE49-F238E27FC236}">
                <a16:creationId xmlns:a16="http://schemas.microsoft.com/office/drawing/2014/main" id="{B2F14AD3-A30E-D94A-9240-2AF73267B68E}"/>
              </a:ext>
            </a:extLst>
          </p:cNvPr>
          <p:cNvSpPr txBox="1"/>
          <p:nvPr/>
        </p:nvSpPr>
        <p:spPr>
          <a:xfrm>
            <a:off x="5094701" y="3864305"/>
            <a:ext cx="380082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B050"/>
                </a:solidFill>
                <a:latin typeface="Helvetica" pitchFamily="2" charset="0"/>
              </a:rPr>
              <a:t>Lightweight</a:t>
            </a:r>
          </a:p>
        </p:txBody>
      </p:sp>
      <p:sp>
        <p:nvSpPr>
          <p:cNvPr id="24" name="TextBox 23">
            <a:extLst>
              <a:ext uri="{FF2B5EF4-FFF2-40B4-BE49-F238E27FC236}">
                <a16:creationId xmlns:a16="http://schemas.microsoft.com/office/drawing/2014/main" id="{A31B9DBB-6C87-A545-9828-7FDAF5A5B862}"/>
              </a:ext>
            </a:extLst>
          </p:cNvPr>
          <p:cNvSpPr txBox="1"/>
          <p:nvPr/>
        </p:nvSpPr>
        <p:spPr>
          <a:xfrm>
            <a:off x="5094701" y="4314461"/>
            <a:ext cx="380082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B050"/>
                </a:solidFill>
                <a:latin typeface="Helvetica" pitchFamily="2" charset="0"/>
              </a:rPr>
              <a:t>Flexible</a:t>
            </a:r>
          </a:p>
        </p:txBody>
      </p:sp>
      <p:sp>
        <p:nvSpPr>
          <p:cNvPr id="25" name="TextBox 24">
            <a:extLst>
              <a:ext uri="{FF2B5EF4-FFF2-40B4-BE49-F238E27FC236}">
                <a16:creationId xmlns:a16="http://schemas.microsoft.com/office/drawing/2014/main" id="{46D5862F-CD33-4347-B983-BB87725A7E6F}"/>
              </a:ext>
            </a:extLst>
          </p:cNvPr>
          <p:cNvSpPr txBox="1"/>
          <p:nvPr/>
        </p:nvSpPr>
        <p:spPr>
          <a:xfrm>
            <a:off x="5094701" y="4714571"/>
            <a:ext cx="380082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B050"/>
                </a:solidFill>
                <a:latin typeface="Helvetica" pitchFamily="2" charset="0"/>
              </a:rPr>
              <a:t>Potentially Cheap</a:t>
            </a:r>
          </a:p>
        </p:txBody>
      </p:sp>
      <p:sp>
        <p:nvSpPr>
          <p:cNvPr id="26" name="TextBox 25">
            <a:extLst>
              <a:ext uri="{FF2B5EF4-FFF2-40B4-BE49-F238E27FC236}">
                <a16:creationId xmlns:a16="http://schemas.microsoft.com/office/drawing/2014/main" id="{41CD350B-94BE-E746-8CDF-9F30C87DFFBB}"/>
              </a:ext>
            </a:extLst>
          </p:cNvPr>
          <p:cNvSpPr txBox="1"/>
          <p:nvPr/>
        </p:nvSpPr>
        <p:spPr>
          <a:xfrm>
            <a:off x="5094701" y="5159529"/>
            <a:ext cx="380082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err="1">
                <a:solidFill>
                  <a:srgbClr val="00B050"/>
                </a:solidFill>
                <a:latin typeface="Helvetica" pitchFamily="2" charset="0"/>
              </a:rPr>
              <a:t>Processable</a:t>
            </a:r>
            <a:endParaRPr lang="en-US" sz="2000" dirty="0">
              <a:solidFill>
                <a:srgbClr val="00B050"/>
              </a:solidFill>
              <a:latin typeface="Helvetica" pitchFamily="2" charset="0"/>
            </a:endParaRPr>
          </a:p>
        </p:txBody>
      </p:sp>
      <p:sp>
        <p:nvSpPr>
          <p:cNvPr id="28" name="TextBox 27">
            <a:extLst>
              <a:ext uri="{FF2B5EF4-FFF2-40B4-BE49-F238E27FC236}">
                <a16:creationId xmlns:a16="http://schemas.microsoft.com/office/drawing/2014/main" id="{4DD7EC1A-FDEC-3D4B-B4CB-A468C9FF80F6}"/>
              </a:ext>
            </a:extLst>
          </p:cNvPr>
          <p:cNvSpPr txBox="1"/>
          <p:nvPr/>
        </p:nvSpPr>
        <p:spPr>
          <a:xfrm>
            <a:off x="5094700" y="5604487"/>
            <a:ext cx="380082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B050"/>
                </a:solidFill>
                <a:latin typeface="Helvetica" pitchFamily="2" charset="0"/>
              </a:rPr>
              <a:t>Tunable</a:t>
            </a:r>
          </a:p>
        </p:txBody>
      </p:sp>
      <p:pic>
        <p:nvPicPr>
          <p:cNvPr id="10" name="Picture 9">
            <a:extLst>
              <a:ext uri="{FF2B5EF4-FFF2-40B4-BE49-F238E27FC236}">
                <a16:creationId xmlns:a16="http://schemas.microsoft.com/office/drawing/2014/main" id="{B79676EF-E716-FB4D-B20C-2913D8B01B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93" y="1097935"/>
            <a:ext cx="2905982" cy="2088809"/>
          </a:xfrm>
          <a:prstGeom prst="rect">
            <a:avLst/>
          </a:prstGeom>
        </p:spPr>
      </p:pic>
    </p:spTree>
    <p:extLst>
      <p:ext uri="{BB962C8B-B14F-4D97-AF65-F5344CB8AC3E}">
        <p14:creationId xmlns:p14="http://schemas.microsoft.com/office/powerpoint/2010/main" val="186860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3" grpId="0"/>
      <p:bldP spid="24" grpId="0"/>
      <p:bldP spid="25" grpId="0"/>
      <p:bldP spid="26"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6424"/>
          </a:xfrm>
        </p:spPr>
        <p:txBody>
          <a:bodyPr/>
          <a:lstStyle/>
          <a:p>
            <a:pPr algn="ctr"/>
            <a:r>
              <a:rPr lang="en-US" dirty="0">
                <a:latin typeface="Helvetica"/>
                <a:cs typeface="Helvetica"/>
              </a:rPr>
              <a:t>IDC Approach</a:t>
            </a:r>
          </a:p>
        </p:txBody>
      </p:sp>
      <p:sp>
        <p:nvSpPr>
          <p:cNvPr id="4" name="Slide Number Placeholder 3"/>
          <p:cNvSpPr>
            <a:spLocks noGrp="1"/>
          </p:cNvSpPr>
          <p:nvPr>
            <p:ph type="sldNum" sz="quarter" idx="12"/>
          </p:nvPr>
        </p:nvSpPr>
        <p:spPr>
          <a:xfrm>
            <a:off x="194912" y="6377355"/>
            <a:ext cx="415425" cy="250337"/>
          </a:xfrm>
        </p:spPr>
        <p:txBody>
          <a:bodyPr/>
          <a:lstStyle/>
          <a:p>
            <a:fld id="{93005692-73BE-493E-93AB-ECD6027A7652}" type="slidenum">
              <a:rPr lang="en-US" sz="1600" smtClean="0"/>
              <a:pPr/>
              <a:t>20</a:t>
            </a:fld>
            <a:endParaRPr lang="en-US" sz="1600" dirty="0"/>
          </a:p>
        </p:txBody>
      </p:sp>
      <p:pic>
        <p:nvPicPr>
          <p:cNvPr id="15" name="Picture 14">
            <a:extLst>
              <a:ext uri="{FF2B5EF4-FFF2-40B4-BE49-F238E27FC236}">
                <a16:creationId xmlns:a16="http://schemas.microsoft.com/office/drawing/2014/main" id="{659B2459-99F9-B24B-A51A-A1AF25113A60}"/>
              </a:ext>
            </a:extLst>
          </p:cNvPr>
          <p:cNvPicPr>
            <a:picLocks noChangeAspect="1"/>
          </p:cNvPicPr>
          <p:nvPr/>
        </p:nvPicPr>
        <p:blipFill>
          <a:blip r:embed="rId3"/>
          <a:stretch>
            <a:fillRect/>
          </a:stretch>
        </p:blipFill>
        <p:spPr>
          <a:xfrm>
            <a:off x="2071359" y="1474055"/>
            <a:ext cx="2428875" cy="889000"/>
          </a:xfrm>
          <a:prstGeom prst="rect">
            <a:avLst/>
          </a:prstGeom>
        </p:spPr>
      </p:pic>
      <p:pic>
        <p:nvPicPr>
          <p:cNvPr id="18" name="Picture 17">
            <a:extLst>
              <a:ext uri="{FF2B5EF4-FFF2-40B4-BE49-F238E27FC236}">
                <a16:creationId xmlns:a16="http://schemas.microsoft.com/office/drawing/2014/main" id="{47E6E491-AA28-F948-99E6-D8875DAD3B95}"/>
              </a:ext>
            </a:extLst>
          </p:cNvPr>
          <p:cNvPicPr>
            <a:picLocks noChangeAspect="1"/>
          </p:cNvPicPr>
          <p:nvPr/>
        </p:nvPicPr>
        <p:blipFill>
          <a:blip r:embed="rId4"/>
          <a:stretch>
            <a:fillRect/>
          </a:stretch>
        </p:blipFill>
        <p:spPr>
          <a:xfrm>
            <a:off x="6214464" y="1687415"/>
            <a:ext cx="968375" cy="666750"/>
          </a:xfrm>
          <a:prstGeom prst="rect">
            <a:avLst/>
          </a:prstGeom>
        </p:spPr>
      </p:pic>
      <p:pic>
        <p:nvPicPr>
          <p:cNvPr id="19" name="Picture 18">
            <a:extLst>
              <a:ext uri="{FF2B5EF4-FFF2-40B4-BE49-F238E27FC236}">
                <a16:creationId xmlns:a16="http://schemas.microsoft.com/office/drawing/2014/main" id="{415A2A01-2DBF-6B4D-9CCF-BBE110E3BD25}"/>
              </a:ext>
            </a:extLst>
          </p:cNvPr>
          <p:cNvPicPr>
            <a:picLocks noChangeAspect="1"/>
          </p:cNvPicPr>
          <p:nvPr/>
        </p:nvPicPr>
        <p:blipFill>
          <a:blip r:embed="rId5"/>
          <a:stretch>
            <a:fillRect/>
          </a:stretch>
        </p:blipFill>
        <p:spPr>
          <a:xfrm>
            <a:off x="7666624" y="2889983"/>
            <a:ext cx="1158875" cy="1428750"/>
          </a:xfrm>
          <a:prstGeom prst="rect">
            <a:avLst/>
          </a:prstGeom>
        </p:spPr>
      </p:pic>
      <p:pic>
        <p:nvPicPr>
          <p:cNvPr id="22" name="Picture 21">
            <a:extLst>
              <a:ext uri="{FF2B5EF4-FFF2-40B4-BE49-F238E27FC236}">
                <a16:creationId xmlns:a16="http://schemas.microsoft.com/office/drawing/2014/main" id="{40527626-3FDB-734F-93DF-A6FF309724EC}"/>
              </a:ext>
            </a:extLst>
          </p:cNvPr>
          <p:cNvPicPr>
            <a:picLocks noChangeAspect="1"/>
          </p:cNvPicPr>
          <p:nvPr/>
        </p:nvPicPr>
        <p:blipFill>
          <a:blip r:embed="rId6"/>
          <a:stretch>
            <a:fillRect/>
          </a:stretch>
        </p:blipFill>
        <p:spPr>
          <a:xfrm>
            <a:off x="364345" y="4978136"/>
            <a:ext cx="1492250" cy="1270000"/>
          </a:xfrm>
          <a:prstGeom prst="rect">
            <a:avLst/>
          </a:prstGeom>
        </p:spPr>
      </p:pic>
      <p:pic>
        <p:nvPicPr>
          <p:cNvPr id="23" name="Picture 22">
            <a:extLst>
              <a:ext uri="{FF2B5EF4-FFF2-40B4-BE49-F238E27FC236}">
                <a16:creationId xmlns:a16="http://schemas.microsoft.com/office/drawing/2014/main" id="{0F4A0B59-C297-2C48-93CC-E9266660581C}"/>
              </a:ext>
            </a:extLst>
          </p:cNvPr>
          <p:cNvPicPr>
            <a:picLocks noChangeAspect="1"/>
          </p:cNvPicPr>
          <p:nvPr/>
        </p:nvPicPr>
        <p:blipFill>
          <a:blip r:embed="rId7"/>
          <a:stretch>
            <a:fillRect/>
          </a:stretch>
        </p:blipFill>
        <p:spPr>
          <a:xfrm>
            <a:off x="3511007" y="3841710"/>
            <a:ext cx="746125" cy="666750"/>
          </a:xfrm>
          <a:prstGeom prst="rect">
            <a:avLst/>
          </a:prstGeom>
        </p:spPr>
      </p:pic>
      <p:sp>
        <p:nvSpPr>
          <p:cNvPr id="28" name="Rectangle 27">
            <a:extLst>
              <a:ext uri="{FF2B5EF4-FFF2-40B4-BE49-F238E27FC236}">
                <a16:creationId xmlns:a16="http://schemas.microsoft.com/office/drawing/2014/main" id="{5D0CCF3C-B35D-C040-9311-2A8B328B8423}"/>
              </a:ext>
            </a:extLst>
          </p:cNvPr>
          <p:cNvSpPr/>
          <p:nvPr/>
        </p:nvSpPr>
        <p:spPr>
          <a:xfrm>
            <a:off x="7988190" y="2576138"/>
            <a:ext cx="439544" cy="246221"/>
          </a:xfrm>
          <a:prstGeom prst="rect">
            <a:avLst/>
          </a:prstGeom>
        </p:spPr>
        <p:txBody>
          <a:bodyPr wrap="none">
            <a:spAutoFit/>
          </a:bodyPr>
          <a:lstStyle/>
          <a:p>
            <a:r>
              <a:rPr lang="en-US" sz="1000" dirty="0">
                <a:latin typeface="Helvetica" pitchFamily="2" charset="0"/>
              </a:rPr>
              <a:t>25%</a:t>
            </a:r>
          </a:p>
        </p:txBody>
      </p:sp>
      <p:sp>
        <p:nvSpPr>
          <p:cNvPr id="29" name="Rectangle 28">
            <a:extLst>
              <a:ext uri="{FF2B5EF4-FFF2-40B4-BE49-F238E27FC236}">
                <a16:creationId xmlns:a16="http://schemas.microsoft.com/office/drawing/2014/main" id="{5D0B826E-7235-6541-BBBA-7EE356892CBB}"/>
              </a:ext>
            </a:extLst>
          </p:cNvPr>
          <p:cNvSpPr/>
          <p:nvPr/>
        </p:nvSpPr>
        <p:spPr>
          <a:xfrm>
            <a:off x="5148770" y="2591402"/>
            <a:ext cx="439544" cy="246221"/>
          </a:xfrm>
          <a:prstGeom prst="rect">
            <a:avLst/>
          </a:prstGeom>
        </p:spPr>
        <p:txBody>
          <a:bodyPr wrap="square">
            <a:spAutoFit/>
          </a:bodyPr>
          <a:lstStyle/>
          <a:p>
            <a:r>
              <a:rPr lang="en-US" sz="1000" dirty="0">
                <a:latin typeface="Helvetica" pitchFamily="2" charset="0"/>
              </a:rPr>
              <a:t>40%</a:t>
            </a:r>
          </a:p>
        </p:txBody>
      </p:sp>
      <p:sp>
        <p:nvSpPr>
          <p:cNvPr id="30" name="Rectangle 29">
            <a:extLst>
              <a:ext uri="{FF2B5EF4-FFF2-40B4-BE49-F238E27FC236}">
                <a16:creationId xmlns:a16="http://schemas.microsoft.com/office/drawing/2014/main" id="{ECC23C7D-3C86-B148-887E-A93314CCF0A9}"/>
              </a:ext>
            </a:extLst>
          </p:cNvPr>
          <p:cNvSpPr/>
          <p:nvPr/>
        </p:nvSpPr>
        <p:spPr>
          <a:xfrm>
            <a:off x="5774920" y="4752841"/>
            <a:ext cx="439544" cy="246221"/>
          </a:xfrm>
          <a:prstGeom prst="rect">
            <a:avLst/>
          </a:prstGeom>
        </p:spPr>
        <p:txBody>
          <a:bodyPr wrap="none">
            <a:spAutoFit/>
          </a:bodyPr>
          <a:lstStyle/>
          <a:p>
            <a:r>
              <a:rPr lang="en-US" sz="1000" dirty="0">
                <a:latin typeface="Helvetica" pitchFamily="2" charset="0"/>
              </a:rPr>
              <a:t>90%</a:t>
            </a:r>
          </a:p>
        </p:txBody>
      </p:sp>
      <p:sp>
        <p:nvSpPr>
          <p:cNvPr id="3" name="TextBox 2">
            <a:extLst>
              <a:ext uri="{FF2B5EF4-FFF2-40B4-BE49-F238E27FC236}">
                <a16:creationId xmlns:a16="http://schemas.microsoft.com/office/drawing/2014/main" id="{9214AAA1-1F25-3847-855B-EA1FE8362BC8}"/>
              </a:ext>
            </a:extLst>
          </p:cNvPr>
          <p:cNvSpPr txBox="1"/>
          <p:nvPr/>
        </p:nvSpPr>
        <p:spPr>
          <a:xfrm>
            <a:off x="179614" y="1322614"/>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A59F47C5-D12D-5748-A3A1-1EC74FD1907D}"/>
              </a:ext>
            </a:extLst>
          </p:cNvPr>
          <p:cNvPicPr>
            <a:picLocks noChangeAspect="1"/>
          </p:cNvPicPr>
          <p:nvPr/>
        </p:nvPicPr>
        <p:blipFill>
          <a:blip r:embed="rId8"/>
          <a:stretch>
            <a:fillRect/>
          </a:stretch>
        </p:blipFill>
        <p:spPr>
          <a:xfrm rot="220197">
            <a:off x="4496676" y="1378805"/>
            <a:ext cx="1603375" cy="1079500"/>
          </a:xfrm>
          <a:prstGeom prst="rect">
            <a:avLst/>
          </a:prstGeom>
        </p:spPr>
      </p:pic>
      <p:pic>
        <p:nvPicPr>
          <p:cNvPr id="6" name="Picture 5">
            <a:extLst>
              <a:ext uri="{FF2B5EF4-FFF2-40B4-BE49-F238E27FC236}">
                <a16:creationId xmlns:a16="http://schemas.microsoft.com/office/drawing/2014/main" id="{932B3F00-8188-2A49-AE03-0AE87C1A8B6D}"/>
              </a:ext>
            </a:extLst>
          </p:cNvPr>
          <p:cNvPicPr>
            <a:picLocks noChangeAspect="1"/>
          </p:cNvPicPr>
          <p:nvPr/>
        </p:nvPicPr>
        <p:blipFill>
          <a:blip r:embed="rId9"/>
          <a:stretch>
            <a:fillRect/>
          </a:stretch>
        </p:blipFill>
        <p:spPr>
          <a:xfrm rot="159549">
            <a:off x="7224723" y="1246657"/>
            <a:ext cx="1730375" cy="1222375"/>
          </a:xfrm>
          <a:prstGeom prst="rect">
            <a:avLst/>
          </a:prstGeom>
        </p:spPr>
      </p:pic>
      <p:pic>
        <p:nvPicPr>
          <p:cNvPr id="7" name="Picture 6">
            <a:extLst>
              <a:ext uri="{FF2B5EF4-FFF2-40B4-BE49-F238E27FC236}">
                <a16:creationId xmlns:a16="http://schemas.microsoft.com/office/drawing/2014/main" id="{BCC9C796-8BD5-D54A-B590-413CF3327558}"/>
              </a:ext>
            </a:extLst>
          </p:cNvPr>
          <p:cNvPicPr>
            <a:picLocks noChangeAspect="1"/>
          </p:cNvPicPr>
          <p:nvPr/>
        </p:nvPicPr>
        <p:blipFill>
          <a:blip r:embed="rId10"/>
          <a:stretch>
            <a:fillRect/>
          </a:stretch>
        </p:blipFill>
        <p:spPr>
          <a:xfrm>
            <a:off x="0" y="1554591"/>
            <a:ext cx="1222375" cy="793750"/>
          </a:xfrm>
          <a:prstGeom prst="rect">
            <a:avLst/>
          </a:prstGeom>
        </p:spPr>
      </p:pic>
      <p:pic>
        <p:nvPicPr>
          <p:cNvPr id="8" name="Picture 7">
            <a:extLst>
              <a:ext uri="{FF2B5EF4-FFF2-40B4-BE49-F238E27FC236}">
                <a16:creationId xmlns:a16="http://schemas.microsoft.com/office/drawing/2014/main" id="{AACBDC04-52EA-2F46-8EC5-902E6D20FD67}"/>
              </a:ext>
            </a:extLst>
          </p:cNvPr>
          <p:cNvPicPr>
            <a:picLocks noChangeAspect="1"/>
          </p:cNvPicPr>
          <p:nvPr/>
        </p:nvPicPr>
        <p:blipFill>
          <a:blip r:embed="rId11"/>
          <a:stretch>
            <a:fillRect/>
          </a:stretch>
        </p:blipFill>
        <p:spPr>
          <a:xfrm>
            <a:off x="1440826" y="1510986"/>
            <a:ext cx="508000" cy="682625"/>
          </a:xfrm>
          <a:prstGeom prst="rect">
            <a:avLst/>
          </a:prstGeom>
        </p:spPr>
      </p:pic>
      <p:pic>
        <p:nvPicPr>
          <p:cNvPr id="9" name="Picture 8">
            <a:extLst>
              <a:ext uri="{FF2B5EF4-FFF2-40B4-BE49-F238E27FC236}">
                <a16:creationId xmlns:a16="http://schemas.microsoft.com/office/drawing/2014/main" id="{9E537E17-EFB0-4345-B41B-6AB85B0F3C9C}"/>
              </a:ext>
            </a:extLst>
          </p:cNvPr>
          <p:cNvPicPr>
            <a:picLocks noChangeAspect="1"/>
          </p:cNvPicPr>
          <p:nvPr/>
        </p:nvPicPr>
        <p:blipFill>
          <a:blip r:embed="rId12"/>
          <a:stretch>
            <a:fillRect/>
          </a:stretch>
        </p:blipFill>
        <p:spPr>
          <a:xfrm>
            <a:off x="4305592" y="3479666"/>
            <a:ext cx="3302000" cy="1285875"/>
          </a:xfrm>
          <a:prstGeom prst="rect">
            <a:avLst/>
          </a:prstGeom>
        </p:spPr>
      </p:pic>
      <p:pic>
        <p:nvPicPr>
          <p:cNvPr id="10" name="Picture 9">
            <a:extLst>
              <a:ext uri="{FF2B5EF4-FFF2-40B4-BE49-F238E27FC236}">
                <a16:creationId xmlns:a16="http://schemas.microsoft.com/office/drawing/2014/main" id="{B3C959E9-A101-8A4E-BB22-53B6CDA5233A}"/>
              </a:ext>
            </a:extLst>
          </p:cNvPr>
          <p:cNvPicPr>
            <a:picLocks noChangeAspect="1"/>
          </p:cNvPicPr>
          <p:nvPr/>
        </p:nvPicPr>
        <p:blipFill>
          <a:blip r:embed="rId13"/>
          <a:stretch>
            <a:fillRect/>
          </a:stretch>
        </p:blipFill>
        <p:spPr>
          <a:xfrm>
            <a:off x="-38642" y="3563043"/>
            <a:ext cx="3460750" cy="1285875"/>
          </a:xfrm>
          <a:prstGeom prst="rect">
            <a:avLst/>
          </a:prstGeom>
        </p:spPr>
      </p:pic>
      <p:pic>
        <p:nvPicPr>
          <p:cNvPr id="11" name="Picture 10">
            <a:extLst>
              <a:ext uri="{FF2B5EF4-FFF2-40B4-BE49-F238E27FC236}">
                <a16:creationId xmlns:a16="http://schemas.microsoft.com/office/drawing/2014/main" id="{AC2EEF05-7430-A948-8799-61087D934BF2}"/>
              </a:ext>
            </a:extLst>
          </p:cNvPr>
          <p:cNvPicPr>
            <a:picLocks noChangeAspect="1"/>
          </p:cNvPicPr>
          <p:nvPr/>
        </p:nvPicPr>
        <p:blipFill>
          <a:blip r:embed="rId14"/>
          <a:stretch>
            <a:fillRect/>
          </a:stretch>
        </p:blipFill>
        <p:spPr>
          <a:xfrm>
            <a:off x="1981565" y="5289885"/>
            <a:ext cx="6746875" cy="1254125"/>
          </a:xfrm>
          <a:prstGeom prst="rect">
            <a:avLst/>
          </a:prstGeom>
        </p:spPr>
      </p:pic>
      <p:pic>
        <p:nvPicPr>
          <p:cNvPr id="26" name="Picture 25">
            <a:extLst>
              <a:ext uri="{FF2B5EF4-FFF2-40B4-BE49-F238E27FC236}">
                <a16:creationId xmlns:a16="http://schemas.microsoft.com/office/drawing/2014/main" id="{0DF41A74-9649-C044-A903-CFC07D948A37}"/>
              </a:ext>
            </a:extLst>
          </p:cNvPr>
          <p:cNvPicPr>
            <a:picLocks noChangeAspect="1"/>
          </p:cNvPicPr>
          <p:nvPr/>
        </p:nvPicPr>
        <p:blipFill>
          <a:blip r:embed="rId15"/>
          <a:stretch>
            <a:fillRect/>
          </a:stretch>
        </p:blipFill>
        <p:spPr>
          <a:xfrm>
            <a:off x="1145900" y="1881090"/>
            <a:ext cx="114300" cy="114300"/>
          </a:xfrm>
          <a:prstGeom prst="rect">
            <a:avLst/>
          </a:prstGeom>
        </p:spPr>
      </p:pic>
      <p:sp>
        <p:nvSpPr>
          <p:cNvPr id="31" name="Rectangle 30">
            <a:extLst>
              <a:ext uri="{FF2B5EF4-FFF2-40B4-BE49-F238E27FC236}">
                <a16:creationId xmlns:a16="http://schemas.microsoft.com/office/drawing/2014/main" id="{9DE14B20-A352-0940-9965-43CD99841761}"/>
              </a:ext>
            </a:extLst>
          </p:cNvPr>
          <p:cNvSpPr/>
          <p:nvPr/>
        </p:nvSpPr>
        <p:spPr>
          <a:xfrm>
            <a:off x="5078591" y="6504925"/>
            <a:ext cx="439544" cy="246221"/>
          </a:xfrm>
          <a:prstGeom prst="rect">
            <a:avLst/>
          </a:prstGeom>
        </p:spPr>
        <p:txBody>
          <a:bodyPr wrap="none">
            <a:spAutoFit/>
          </a:bodyPr>
          <a:lstStyle/>
          <a:p>
            <a:r>
              <a:rPr lang="en-US" sz="1000" dirty="0">
                <a:latin typeface="Helvetica" pitchFamily="2" charset="0"/>
              </a:rPr>
              <a:t>70%</a:t>
            </a:r>
          </a:p>
        </p:txBody>
      </p:sp>
      <p:pic>
        <p:nvPicPr>
          <p:cNvPr id="12" name="Picture 11">
            <a:extLst>
              <a:ext uri="{FF2B5EF4-FFF2-40B4-BE49-F238E27FC236}">
                <a16:creationId xmlns:a16="http://schemas.microsoft.com/office/drawing/2014/main" id="{6080300F-E78D-8344-878C-EB4AC882C627}"/>
              </a:ext>
            </a:extLst>
          </p:cNvPr>
          <p:cNvPicPr>
            <a:picLocks noChangeAspect="1"/>
          </p:cNvPicPr>
          <p:nvPr/>
        </p:nvPicPr>
        <p:blipFill>
          <a:blip r:embed="rId16"/>
          <a:stretch>
            <a:fillRect/>
          </a:stretch>
        </p:blipFill>
        <p:spPr>
          <a:xfrm rot="19439113">
            <a:off x="1529301" y="4565745"/>
            <a:ext cx="619125" cy="254000"/>
          </a:xfrm>
          <a:prstGeom prst="rect">
            <a:avLst/>
          </a:prstGeom>
        </p:spPr>
      </p:pic>
    </p:spTree>
    <p:extLst>
      <p:ext uri="{BB962C8B-B14F-4D97-AF65-F5344CB8AC3E}">
        <p14:creationId xmlns:p14="http://schemas.microsoft.com/office/powerpoint/2010/main" val="137163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6424"/>
          </a:xfrm>
        </p:spPr>
        <p:txBody>
          <a:bodyPr/>
          <a:lstStyle/>
          <a:p>
            <a:pPr algn="ctr"/>
            <a:r>
              <a:rPr lang="en-US" dirty="0">
                <a:latin typeface="Helvetica"/>
                <a:cs typeface="Helvetica"/>
              </a:rPr>
              <a:t>IDC Approach</a:t>
            </a:r>
          </a:p>
        </p:txBody>
      </p:sp>
      <p:sp>
        <p:nvSpPr>
          <p:cNvPr id="4" name="Slide Number Placeholder 3"/>
          <p:cNvSpPr>
            <a:spLocks noGrp="1"/>
          </p:cNvSpPr>
          <p:nvPr>
            <p:ph type="sldNum" sz="quarter" idx="12"/>
          </p:nvPr>
        </p:nvSpPr>
        <p:spPr>
          <a:xfrm>
            <a:off x="194912" y="6377355"/>
            <a:ext cx="415425" cy="250337"/>
          </a:xfrm>
        </p:spPr>
        <p:txBody>
          <a:bodyPr/>
          <a:lstStyle/>
          <a:p>
            <a:fld id="{93005692-73BE-493E-93AB-ECD6027A7652}" type="slidenum">
              <a:rPr lang="en-US" sz="1600" smtClean="0"/>
              <a:pPr/>
              <a:t>21</a:t>
            </a:fld>
            <a:endParaRPr lang="en-US" sz="1600" dirty="0"/>
          </a:p>
        </p:txBody>
      </p:sp>
      <p:pic>
        <p:nvPicPr>
          <p:cNvPr id="26" name="Picture 25" descr="Graph4.png">
            <a:extLst>
              <a:ext uri="{FF2B5EF4-FFF2-40B4-BE49-F238E27FC236}">
                <a16:creationId xmlns:a16="http://schemas.microsoft.com/office/drawing/2014/main" id="{20FBEDF3-AF9B-BA40-8381-57BAAA08E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2157" y="19413115"/>
            <a:ext cx="9289032" cy="7177888"/>
          </a:xfrm>
          <a:prstGeom prst="rect">
            <a:avLst/>
          </a:prstGeom>
        </p:spPr>
      </p:pic>
      <p:pic>
        <p:nvPicPr>
          <p:cNvPr id="27" name="Picture 26" descr="Graph4.png">
            <a:extLst>
              <a:ext uri="{FF2B5EF4-FFF2-40B4-BE49-F238E27FC236}">
                <a16:creationId xmlns:a16="http://schemas.microsoft.com/office/drawing/2014/main" id="{30A312AC-D400-F74D-B8D1-653D6C59F3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84557" y="19565515"/>
            <a:ext cx="9289032" cy="7177888"/>
          </a:xfrm>
          <a:prstGeom prst="rect">
            <a:avLst/>
          </a:prstGeom>
        </p:spPr>
      </p:pic>
      <p:pic>
        <p:nvPicPr>
          <p:cNvPr id="31" name="Picture 30" descr="Graph4.png">
            <a:extLst>
              <a:ext uri="{FF2B5EF4-FFF2-40B4-BE49-F238E27FC236}">
                <a16:creationId xmlns:a16="http://schemas.microsoft.com/office/drawing/2014/main" id="{B5794755-97F2-4847-B046-25A489F26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36957" y="19717915"/>
            <a:ext cx="9289032" cy="7177888"/>
          </a:xfrm>
          <a:prstGeom prst="rect">
            <a:avLst/>
          </a:prstGeom>
        </p:spPr>
      </p:pic>
      <p:graphicFrame>
        <p:nvGraphicFramePr>
          <p:cNvPr id="32" name="Table 31">
            <a:extLst>
              <a:ext uri="{FF2B5EF4-FFF2-40B4-BE49-F238E27FC236}">
                <a16:creationId xmlns:a16="http://schemas.microsoft.com/office/drawing/2014/main" id="{B7367329-2FCE-2149-8A11-DDC958121253}"/>
              </a:ext>
            </a:extLst>
          </p:cNvPr>
          <p:cNvGraphicFramePr>
            <a:graphicFrameLocks noGrp="1"/>
          </p:cNvGraphicFramePr>
          <p:nvPr>
            <p:extLst>
              <p:ext uri="{D42A27DB-BD31-4B8C-83A1-F6EECF244321}">
                <p14:modId xmlns:p14="http://schemas.microsoft.com/office/powerpoint/2010/main" val="295657429"/>
              </p:ext>
            </p:extLst>
          </p:nvPr>
        </p:nvGraphicFramePr>
        <p:xfrm>
          <a:off x="25188341" y="30358329"/>
          <a:ext cx="6768751" cy="2088234"/>
        </p:xfrm>
        <a:graphic>
          <a:graphicData uri="http://schemas.openxmlformats.org/drawingml/2006/table">
            <a:tbl>
              <a:tblPr/>
              <a:tblGrid>
                <a:gridCol w="3162449">
                  <a:extLst>
                    <a:ext uri="{9D8B030D-6E8A-4147-A177-3AD203B41FA5}">
                      <a16:colId xmlns:a16="http://schemas.microsoft.com/office/drawing/2014/main" val="20000"/>
                    </a:ext>
                  </a:extLst>
                </a:gridCol>
                <a:gridCol w="1803151">
                  <a:extLst>
                    <a:ext uri="{9D8B030D-6E8A-4147-A177-3AD203B41FA5}">
                      <a16:colId xmlns:a16="http://schemas.microsoft.com/office/drawing/2014/main" val="20001"/>
                    </a:ext>
                  </a:extLst>
                </a:gridCol>
                <a:gridCol w="1803151">
                  <a:extLst>
                    <a:ext uri="{9D8B030D-6E8A-4147-A177-3AD203B41FA5}">
                      <a16:colId xmlns:a16="http://schemas.microsoft.com/office/drawing/2014/main" val="20002"/>
                    </a:ext>
                  </a:extLst>
                </a:gridCol>
              </a:tblGrid>
              <a:tr h="348039">
                <a:tc>
                  <a:txBody>
                    <a:bodyPr/>
                    <a:lstStyle/>
                    <a:p>
                      <a:pPr algn="ctr" fontAlgn="b"/>
                      <a:r>
                        <a:rPr lang="en-US" sz="2000" b="0" i="0" u="none" strike="noStrike">
                          <a:solidFill>
                            <a:srgbClr val="000000"/>
                          </a:solidFill>
                          <a:effectLst/>
                          <a:latin typeface="Calibri"/>
                        </a:rPr>
                        <a:t>Peak RV - (ml)</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hr-HR" sz="2000" b="0" i="0" u="none" strike="noStrike">
                          <a:solidFill>
                            <a:srgbClr val="000000"/>
                          </a:solidFill>
                          <a:effectLst/>
                          <a:latin typeface="Calibri"/>
                        </a:rPr>
                        <a:t>19.633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nb-NO" sz="2000" b="0" i="0" u="none" strike="noStrike">
                          <a:solidFill>
                            <a:srgbClr val="000000"/>
                          </a:solidFill>
                          <a:effectLst/>
                          <a:latin typeface="Calibri"/>
                        </a:rPr>
                        <a:t>20.850</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348039">
                <a:tc>
                  <a:txBody>
                    <a:bodyPr/>
                    <a:lstStyle/>
                    <a:p>
                      <a:pPr algn="ctr" fontAlgn="b"/>
                      <a:r>
                        <a:rPr lang="en-US" sz="2000" b="0" i="0" u="none" strike="noStrike">
                          <a:solidFill>
                            <a:srgbClr val="000000"/>
                          </a:solidFill>
                          <a:effectLst/>
                          <a:latin typeface="Calibri"/>
                        </a:rPr>
                        <a:t>Mn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is-IS" sz="2000" b="0" i="0" u="none" strike="noStrike">
                          <a:solidFill>
                            <a:srgbClr val="000000"/>
                          </a:solidFill>
                          <a:effectLst/>
                          <a:latin typeface="Calibri"/>
                        </a:rPr>
                        <a:t>2,636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dirty="0">
                          <a:solidFill>
                            <a:srgbClr val="000000"/>
                          </a:solidFill>
                          <a:effectLst/>
                          <a:latin typeface="Calibri"/>
                        </a:rPr>
                        <a:t>815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348039">
                <a:tc>
                  <a:txBody>
                    <a:bodyPr/>
                    <a:lstStyle/>
                    <a:p>
                      <a:pPr algn="ctr" fontAlgn="b"/>
                      <a:r>
                        <a:rPr lang="en-US" sz="2000" b="0" i="0" u="none" strike="noStrike">
                          <a:solidFill>
                            <a:srgbClr val="000000"/>
                          </a:solidFill>
                          <a:effectLst/>
                          <a:latin typeface="Calibri"/>
                        </a:rPr>
                        <a:t>Mw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i-FI" sz="2000" b="0" i="0" u="none" strike="noStrike" dirty="0">
                          <a:solidFill>
                            <a:srgbClr val="000000"/>
                          </a:solidFill>
                          <a:effectLst/>
                          <a:latin typeface="Calibri"/>
                        </a:rPr>
                        <a:t>2,926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2000" b="0" i="0" u="none" strike="noStrike">
                          <a:solidFill>
                            <a:srgbClr val="000000"/>
                          </a:solidFill>
                          <a:effectLst/>
                          <a:latin typeface="Calibri"/>
                        </a:rPr>
                        <a:t>864</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348039">
                <a:tc>
                  <a:txBody>
                    <a:bodyPr/>
                    <a:lstStyle/>
                    <a:p>
                      <a:pPr algn="ctr" fontAlgn="b"/>
                      <a:r>
                        <a:rPr lang="en-US" sz="2000" b="0" i="0" u="none" strike="noStrike" dirty="0" err="1">
                          <a:solidFill>
                            <a:srgbClr val="000000"/>
                          </a:solidFill>
                          <a:effectLst/>
                          <a:latin typeface="Calibri"/>
                        </a:rPr>
                        <a:t>Mz</a:t>
                      </a:r>
                      <a:r>
                        <a:rPr lang="en-US" sz="2000" b="0" i="0" u="none" strike="noStrike" dirty="0">
                          <a:solidFill>
                            <a:srgbClr val="000000"/>
                          </a:solidFill>
                          <a:effectLst/>
                          <a:latin typeface="Calibri"/>
                        </a:rPr>
                        <a:t>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uk-UA" sz="2000" b="0" i="0" u="none" strike="noStrike">
                          <a:solidFill>
                            <a:srgbClr val="000000"/>
                          </a:solidFill>
                          <a:effectLst/>
                          <a:latin typeface="Calibri"/>
                        </a:rPr>
                        <a:t>3,313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a:solidFill>
                            <a:srgbClr val="000000"/>
                          </a:solidFill>
                          <a:effectLst/>
                          <a:latin typeface="Calibri"/>
                        </a:rPr>
                        <a:t>915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348039">
                <a:tc>
                  <a:txBody>
                    <a:bodyPr/>
                    <a:lstStyle/>
                    <a:p>
                      <a:pPr algn="ctr" fontAlgn="b"/>
                      <a:r>
                        <a:rPr lang="en-US" sz="2000" b="0" i="0" u="none" strike="noStrike">
                          <a:solidFill>
                            <a:srgbClr val="000000"/>
                          </a:solidFill>
                          <a:effectLst/>
                          <a:latin typeface="Calibri"/>
                        </a:rPr>
                        <a:t>Mp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is-IS" sz="2000" b="0" i="0" u="none" strike="noStrike">
                          <a:solidFill>
                            <a:srgbClr val="000000"/>
                          </a:solidFill>
                          <a:effectLst/>
                          <a:latin typeface="Calibri"/>
                        </a:rPr>
                        <a:t>2,448</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uk-UA" sz="2000" b="0" i="0" u="none" strike="noStrike">
                          <a:solidFill>
                            <a:srgbClr val="000000"/>
                          </a:solidFill>
                          <a:effectLst/>
                          <a:latin typeface="Calibri"/>
                        </a:rPr>
                        <a:t>776</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348039">
                <a:tc>
                  <a:txBody>
                    <a:bodyPr/>
                    <a:lstStyle/>
                    <a:p>
                      <a:pPr algn="ctr" fontAlgn="b"/>
                      <a:r>
                        <a:rPr lang="en-US" sz="2000" b="0" i="0" u="none" strike="noStrike">
                          <a:solidFill>
                            <a:srgbClr val="000000"/>
                          </a:solidFill>
                          <a:effectLst/>
                          <a:latin typeface="Calibri"/>
                        </a:rPr>
                        <a:t>Mw/Mn</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nb-NO" sz="2000" b="0" i="0" u="none" strike="noStrike">
                          <a:solidFill>
                            <a:srgbClr val="000000"/>
                          </a:solidFill>
                          <a:effectLst/>
                          <a:latin typeface="Calibri"/>
                        </a:rPr>
                        <a:t>1.110</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hr-HR" sz="2000" b="0" i="0" u="none" strike="noStrike" dirty="0">
                          <a:solidFill>
                            <a:srgbClr val="000000"/>
                          </a:solidFill>
                          <a:effectLst/>
                          <a:latin typeface="Calibri"/>
                        </a:rPr>
                        <a:t>1.061</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5"/>
                  </a:ext>
                </a:extLst>
              </a:tr>
            </a:tbl>
          </a:graphicData>
        </a:graphic>
      </p:graphicFrame>
      <p:graphicFrame>
        <p:nvGraphicFramePr>
          <p:cNvPr id="33" name="Table 32">
            <a:extLst>
              <a:ext uri="{FF2B5EF4-FFF2-40B4-BE49-F238E27FC236}">
                <a16:creationId xmlns:a16="http://schemas.microsoft.com/office/drawing/2014/main" id="{AE56EAA2-48E3-B44A-9542-1BFC1061E90D}"/>
              </a:ext>
            </a:extLst>
          </p:cNvPr>
          <p:cNvGraphicFramePr>
            <a:graphicFrameLocks noGrp="1"/>
          </p:cNvGraphicFramePr>
          <p:nvPr>
            <p:extLst>
              <p:ext uri="{D42A27DB-BD31-4B8C-83A1-F6EECF244321}">
                <p14:modId xmlns:p14="http://schemas.microsoft.com/office/powerpoint/2010/main" val="295657429"/>
              </p:ext>
            </p:extLst>
          </p:nvPr>
        </p:nvGraphicFramePr>
        <p:xfrm>
          <a:off x="25340741" y="30510729"/>
          <a:ext cx="6768751" cy="2088234"/>
        </p:xfrm>
        <a:graphic>
          <a:graphicData uri="http://schemas.openxmlformats.org/drawingml/2006/table">
            <a:tbl>
              <a:tblPr/>
              <a:tblGrid>
                <a:gridCol w="3162449">
                  <a:extLst>
                    <a:ext uri="{9D8B030D-6E8A-4147-A177-3AD203B41FA5}">
                      <a16:colId xmlns:a16="http://schemas.microsoft.com/office/drawing/2014/main" val="20000"/>
                    </a:ext>
                  </a:extLst>
                </a:gridCol>
                <a:gridCol w="1803151">
                  <a:extLst>
                    <a:ext uri="{9D8B030D-6E8A-4147-A177-3AD203B41FA5}">
                      <a16:colId xmlns:a16="http://schemas.microsoft.com/office/drawing/2014/main" val="20001"/>
                    </a:ext>
                  </a:extLst>
                </a:gridCol>
                <a:gridCol w="1803151">
                  <a:extLst>
                    <a:ext uri="{9D8B030D-6E8A-4147-A177-3AD203B41FA5}">
                      <a16:colId xmlns:a16="http://schemas.microsoft.com/office/drawing/2014/main" val="20002"/>
                    </a:ext>
                  </a:extLst>
                </a:gridCol>
              </a:tblGrid>
              <a:tr h="348039">
                <a:tc>
                  <a:txBody>
                    <a:bodyPr/>
                    <a:lstStyle/>
                    <a:p>
                      <a:pPr algn="ctr" fontAlgn="b"/>
                      <a:r>
                        <a:rPr lang="en-US" sz="2000" b="0" i="0" u="none" strike="noStrike">
                          <a:solidFill>
                            <a:srgbClr val="000000"/>
                          </a:solidFill>
                          <a:effectLst/>
                          <a:latin typeface="Calibri"/>
                        </a:rPr>
                        <a:t>Peak RV - (ml)</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hr-HR" sz="2000" b="0" i="0" u="none" strike="noStrike">
                          <a:solidFill>
                            <a:srgbClr val="000000"/>
                          </a:solidFill>
                          <a:effectLst/>
                          <a:latin typeface="Calibri"/>
                        </a:rPr>
                        <a:t>19.633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nb-NO" sz="2000" b="0" i="0" u="none" strike="noStrike">
                          <a:solidFill>
                            <a:srgbClr val="000000"/>
                          </a:solidFill>
                          <a:effectLst/>
                          <a:latin typeface="Calibri"/>
                        </a:rPr>
                        <a:t>20.850</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348039">
                <a:tc>
                  <a:txBody>
                    <a:bodyPr/>
                    <a:lstStyle/>
                    <a:p>
                      <a:pPr algn="ctr" fontAlgn="b"/>
                      <a:r>
                        <a:rPr lang="en-US" sz="2000" b="0" i="0" u="none" strike="noStrike">
                          <a:solidFill>
                            <a:srgbClr val="000000"/>
                          </a:solidFill>
                          <a:effectLst/>
                          <a:latin typeface="Calibri"/>
                        </a:rPr>
                        <a:t>Mn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is-IS" sz="2000" b="0" i="0" u="none" strike="noStrike">
                          <a:solidFill>
                            <a:srgbClr val="000000"/>
                          </a:solidFill>
                          <a:effectLst/>
                          <a:latin typeface="Calibri"/>
                        </a:rPr>
                        <a:t>2,636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dirty="0">
                          <a:solidFill>
                            <a:srgbClr val="000000"/>
                          </a:solidFill>
                          <a:effectLst/>
                          <a:latin typeface="Calibri"/>
                        </a:rPr>
                        <a:t>815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348039">
                <a:tc>
                  <a:txBody>
                    <a:bodyPr/>
                    <a:lstStyle/>
                    <a:p>
                      <a:pPr algn="ctr" fontAlgn="b"/>
                      <a:r>
                        <a:rPr lang="en-US" sz="2000" b="0" i="0" u="none" strike="noStrike">
                          <a:solidFill>
                            <a:srgbClr val="000000"/>
                          </a:solidFill>
                          <a:effectLst/>
                          <a:latin typeface="Calibri"/>
                        </a:rPr>
                        <a:t>Mw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i-FI" sz="2000" b="0" i="0" u="none" strike="noStrike" dirty="0">
                          <a:solidFill>
                            <a:srgbClr val="000000"/>
                          </a:solidFill>
                          <a:effectLst/>
                          <a:latin typeface="Calibri"/>
                        </a:rPr>
                        <a:t>2,926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2000" b="0" i="0" u="none" strike="noStrike">
                          <a:solidFill>
                            <a:srgbClr val="000000"/>
                          </a:solidFill>
                          <a:effectLst/>
                          <a:latin typeface="Calibri"/>
                        </a:rPr>
                        <a:t>864</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348039">
                <a:tc>
                  <a:txBody>
                    <a:bodyPr/>
                    <a:lstStyle/>
                    <a:p>
                      <a:pPr algn="ctr" fontAlgn="b"/>
                      <a:r>
                        <a:rPr lang="en-US" sz="2000" b="0" i="0" u="none" strike="noStrike" dirty="0" err="1">
                          <a:solidFill>
                            <a:srgbClr val="000000"/>
                          </a:solidFill>
                          <a:effectLst/>
                          <a:latin typeface="Calibri"/>
                        </a:rPr>
                        <a:t>Mz</a:t>
                      </a:r>
                      <a:r>
                        <a:rPr lang="en-US" sz="2000" b="0" i="0" u="none" strike="noStrike" dirty="0">
                          <a:solidFill>
                            <a:srgbClr val="000000"/>
                          </a:solidFill>
                          <a:effectLst/>
                          <a:latin typeface="Calibri"/>
                        </a:rPr>
                        <a:t>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uk-UA" sz="2000" b="0" i="0" u="none" strike="noStrike">
                          <a:solidFill>
                            <a:srgbClr val="000000"/>
                          </a:solidFill>
                          <a:effectLst/>
                          <a:latin typeface="Calibri"/>
                        </a:rPr>
                        <a:t>3,313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a:solidFill>
                            <a:srgbClr val="000000"/>
                          </a:solidFill>
                          <a:effectLst/>
                          <a:latin typeface="Calibri"/>
                        </a:rPr>
                        <a:t>915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348039">
                <a:tc>
                  <a:txBody>
                    <a:bodyPr/>
                    <a:lstStyle/>
                    <a:p>
                      <a:pPr algn="ctr" fontAlgn="b"/>
                      <a:r>
                        <a:rPr lang="en-US" sz="2000" b="0" i="0" u="none" strike="noStrike">
                          <a:solidFill>
                            <a:srgbClr val="000000"/>
                          </a:solidFill>
                          <a:effectLst/>
                          <a:latin typeface="Calibri"/>
                        </a:rPr>
                        <a:t>Mp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is-IS" sz="2000" b="0" i="0" u="none" strike="noStrike">
                          <a:solidFill>
                            <a:srgbClr val="000000"/>
                          </a:solidFill>
                          <a:effectLst/>
                          <a:latin typeface="Calibri"/>
                        </a:rPr>
                        <a:t>2,448</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uk-UA" sz="2000" b="0" i="0" u="none" strike="noStrike">
                          <a:solidFill>
                            <a:srgbClr val="000000"/>
                          </a:solidFill>
                          <a:effectLst/>
                          <a:latin typeface="Calibri"/>
                        </a:rPr>
                        <a:t>776</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348039">
                <a:tc>
                  <a:txBody>
                    <a:bodyPr/>
                    <a:lstStyle/>
                    <a:p>
                      <a:pPr algn="ctr" fontAlgn="b"/>
                      <a:r>
                        <a:rPr lang="en-US" sz="2000" b="0" i="0" u="none" strike="noStrike">
                          <a:solidFill>
                            <a:srgbClr val="000000"/>
                          </a:solidFill>
                          <a:effectLst/>
                          <a:latin typeface="Calibri"/>
                        </a:rPr>
                        <a:t>Mw/Mn</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nb-NO" sz="2000" b="0" i="0" u="none" strike="noStrike">
                          <a:solidFill>
                            <a:srgbClr val="000000"/>
                          </a:solidFill>
                          <a:effectLst/>
                          <a:latin typeface="Calibri"/>
                        </a:rPr>
                        <a:t>1.110</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hr-HR" sz="2000" b="0" i="0" u="none" strike="noStrike" dirty="0">
                          <a:solidFill>
                            <a:srgbClr val="000000"/>
                          </a:solidFill>
                          <a:effectLst/>
                          <a:latin typeface="Calibri"/>
                        </a:rPr>
                        <a:t>1.061</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5"/>
                  </a:ext>
                </a:extLst>
              </a:tr>
            </a:tbl>
          </a:graphicData>
        </a:graphic>
      </p:graphicFrame>
      <p:graphicFrame>
        <p:nvGraphicFramePr>
          <p:cNvPr id="34" name="Table 33">
            <a:extLst>
              <a:ext uri="{FF2B5EF4-FFF2-40B4-BE49-F238E27FC236}">
                <a16:creationId xmlns:a16="http://schemas.microsoft.com/office/drawing/2014/main" id="{D7AC4CCF-32F4-B140-8018-CB7FE6FD768F}"/>
              </a:ext>
            </a:extLst>
          </p:cNvPr>
          <p:cNvGraphicFramePr>
            <a:graphicFrameLocks noGrp="1"/>
          </p:cNvGraphicFramePr>
          <p:nvPr>
            <p:extLst>
              <p:ext uri="{D42A27DB-BD31-4B8C-83A1-F6EECF244321}">
                <p14:modId xmlns:p14="http://schemas.microsoft.com/office/powerpoint/2010/main" val="295657429"/>
              </p:ext>
            </p:extLst>
          </p:nvPr>
        </p:nvGraphicFramePr>
        <p:xfrm>
          <a:off x="25493141" y="30663129"/>
          <a:ext cx="6768751" cy="2088234"/>
        </p:xfrm>
        <a:graphic>
          <a:graphicData uri="http://schemas.openxmlformats.org/drawingml/2006/table">
            <a:tbl>
              <a:tblPr/>
              <a:tblGrid>
                <a:gridCol w="3162449">
                  <a:extLst>
                    <a:ext uri="{9D8B030D-6E8A-4147-A177-3AD203B41FA5}">
                      <a16:colId xmlns:a16="http://schemas.microsoft.com/office/drawing/2014/main" val="20000"/>
                    </a:ext>
                  </a:extLst>
                </a:gridCol>
                <a:gridCol w="1803151">
                  <a:extLst>
                    <a:ext uri="{9D8B030D-6E8A-4147-A177-3AD203B41FA5}">
                      <a16:colId xmlns:a16="http://schemas.microsoft.com/office/drawing/2014/main" val="20001"/>
                    </a:ext>
                  </a:extLst>
                </a:gridCol>
                <a:gridCol w="1803151">
                  <a:extLst>
                    <a:ext uri="{9D8B030D-6E8A-4147-A177-3AD203B41FA5}">
                      <a16:colId xmlns:a16="http://schemas.microsoft.com/office/drawing/2014/main" val="20002"/>
                    </a:ext>
                  </a:extLst>
                </a:gridCol>
              </a:tblGrid>
              <a:tr h="348039">
                <a:tc>
                  <a:txBody>
                    <a:bodyPr/>
                    <a:lstStyle/>
                    <a:p>
                      <a:pPr algn="ctr" fontAlgn="b"/>
                      <a:r>
                        <a:rPr lang="en-US" sz="2000" b="0" i="0" u="none" strike="noStrike">
                          <a:solidFill>
                            <a:srgbClr val="000000"/>
                          </a:solidFill>
                          <a:effectLst/>
                          <a:latin typeface="Calibri"/>
                        </a:rPr>
                        <a:t>Peak RV - (ml)</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hr-HR" sz="2000" b="0" i="0" u="none" strike="noStrike">
                          <a:solidFill>
                            <a:srgbClr val="000000"/>
                          </a:solidFill>
                          <a:effectLst/>
                          <a:latin typeface="Calibri"/>
                        </a:rPr>
                        <a:t>19.633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nb-NO" sz="2000" b="0" i="0" u="none" strike="noStrike">
                          <a:solidFill>
                            <a:srgbClr val="000000"/>
                          </a:solidFill>
                          <a:effectLst/>
                          <a:latin typeface="Calibri"/>
                        </a:rPr>
                        <a:t>20.850</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348039">
                <a:tc>
                  <a:txBody>
                    <a:bodyPr/>
                    <a:lstStyle/>
                    <a:p>
                      <a:pPr algn="ctr" fontAlgn="b"/>
                      <a:r>
                        <a:rPr lang="en-US" sz="2000" b="0" i="0" u="none" strike="noStrike">
                          <a:solidFill>
                            <a:srgbClr val="000000"/>
                          </a:solidFill>
                          <a:effectLst/>
                          <a:latin typeface="Calibri"/>
                        </a:rPr>
                        <a:t>Mn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is-IS" sz="2000" b="0" i="0" u="none" strike="noStrike">
                          <a:solidFill>
                            <a:srgbClr val="000000"/>
                          </a:solidFill>
                          <a:effectLst/>
                          <a:latin typeface="Calibri"/>
                        </a:rPr>
                        <a:t>2,636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dirty="0">
                          <a:solidFill>
                            <a:srgbClr val="000000"/>
                          </a:solidFill>
                          <a:effectLst/>
                          <a:latin typeface="Calibri"/>
                        </a:rPr>
                        <a:t>815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348039">
                <a:tc>
                  <a:txBody>
                    <a:bodyPr/>
                    <a:lstStyle/>
                    <a:p>
                      <a:pPr algn="ctr" fontAlgn="b"/>
                      <a:r>
                        <a:rPr lang="en-US" sz="2000" b="0" i="0" u="none" strike="noStrike">
                          <a:solidFill>
                            <a:srgbClr val="000000"/>
                          </a:solidFill>
                          <a:effectLst/>
                          <a:latin typeface="Calibri"/>
                        </a:rPr>
                        <a:t>Mw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i-FI" sz="2000" b="0" i="0" u="none" strike="noStrike" dirty="0">
                          <a:solidFill>
                            <a:srgbClr val="000000"/>
                          </a:solidFill>
                          <a:effectLst/>
                          <a:latin typeface="Calibri"/>
                        </a:rPr>
                        <a:t>2,926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2000" b="0" i="0" u="none" strike="noStrike">
                          <a:solidFill>
                            <a:srgbClr val="000000"/>
                          </a:solidFill>
                          <a:effectLst/>
                          <a:latin typeface="Calibri"/>
                        </a:rPr>
                        <a:t>864</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348039">
                <a:tc>
                  <a:txBody>
                    <a:bodyPr/>
                    <a:lstStyle/>
                    <a:p>
                      <a:pPr algn="ctr" fontAlgn="b"/>
                      <a:r>
                        <a:rPr lang="en-US" sz="2000" b="0" i="0" u="none" strike="noStrike" dirty="0" err="1">
                          <a:solidFill>
                            <a:srgbClr val="000000"/>
                          </a:solidFill>
                          <a:effectLst/>
                          <a:latin typeface="Calibri"/>
                        </a:rPr>
                        <a:t>Mz</a:t>
                      </a:r>
                      <a:r>
                        <a:rPr lang="en-US" sz="2000" b="0" i="0" u="none" strike="noStrike" dirty="0">
                          <a:solidFill>
                            <a:srgbClr val="000000"/>
                          </a:solidFill>
                          <a:effectLst/>
                          <a:latin typeface="Calibri"/>
                        </a:rPr>
                        <a:t>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uk-UA" sz="2000" b="0" i="0" u="none" strike="noStrike">
                          <a:solidFill>
                            <a:srgbClr val="000000"/>
                          </a:solidFill>
                          <a:effectLst/>
                          <a:latin typeface="Calibri"/>
                        </a:rPr>
                        <a:t>3,313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a:solidFill>
                            <a:srgbClr val="000000"/>
                          </a:solidFill>
                          <a:effectLst/>
                          <a:latin typeface="Calibri"/>
                        </a:rPr>
                        <a:t>915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348039">
                <a:tc>
                  <a:txBody>
                    <a:bodyPr/>
                    <a:lstStyle/>
                    <a:p>
                      <a:pPr algn="ctr" fontAlgn="b"/>
                      <a:r>
                        <a:rPr lang="en-US" sz="2000" b="0" i="0" u="none" strike="noStrike">
                          <a:solidFill>
                            <a:srgbClr val="000000"/>
                          </a:solidFill>
                          <a:effectLst/>
                          <a:latin typeface="Calibri"/>
                        </a:rPr>
                        <a:t>Mp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is-IS" sz="2000" b="0" i="0" u="none" strike="noStrike">
                          <a:solidFill>
                            <a:srgbClr val="000000"/>
                          </a:solidFill>
                          <a:effectLst/>
                          <a:latin typeface="Calibri"/>
                        </a:rPr>
                        <a:t>2,448</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uk-UA" sz="2000" b="0" i="0" u="none" strike="noStrike">
                          <a:solidFill>
                            <a:srgbClr val="000000"/>
                          </a:solidFill>
                          <a:effectLst/>
                          <a:latin typeface="Calibri"/>
                        </a:rPr>
                        <a:t>776</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348039">
                <a:tc>
                  <a:txBody>
                    <a:bodyPr/>
                    <a:lstStyle/>
                    <a:p>
                      <a:pPr algn="ctr" fontAlgn="b"/>
                      <a:r>
                        <a:rPr lang="en-US" sz="2000" b="0" i="0" u="none" strike="noStrike">
                          <a:solidFill>
                            <a:srgbClr val="000000"/>
                          </a:solidFill>
                          <a:effectLst/>
                          <a:latin typeface="Calibri"/>
                        </a:rPr>
                        <a:t>Mw/Mn</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nb-NO" sz="2000" b="0" i="0" u="none" strike="noStrike">
                          <a:solidFill>
                            <a:srgbClr val="000000"/>
                          </a:solidFill>
                          <a:effectLst/>
                          <a:latin typeface="Calibri"/>
                        </a:rPr>
                        <a:t>1.110</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hr-HR" sz="2000" b="0" i="0" u="none" strike="noStrike" dirty="0">
                          <a:solidFill>
                            <a:srgbClr val="000000"/>
                          </a:solidFill>
                          <a:effectLst/>
                          <a:latin typeface="Calibri"/>
                        </a:rPr>
                        <a:t>1.061</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5"/>
                  </a:ext>
                </a:extLst>
              </a:tr>
            </a:tbl>
          </a:graphicData>
        </a:graphic>
      </p:graphicFrame>
      <p:graphicFrame>
        <p:nvGraphicFramePr>
          <p:cNvPr id="35" name="Table 34">
            <a:extLst>
              <a:ext uri="{FF2B5EF4-FFF2-40B4-BE49-F238E27FC236}">
                <a16:creationId xmlns:a16="http://schemas.microsoft.com/office/drawing/2014/main" id="{DBA79674-52AB-8340-B2D8-925910F1A6CF}"/>
              </a:ext>
            </a:extLst>
          </p:cNvPr>
          <p:cNvGraphicFramePr>
            <a:graphicFrameLocks noGrp="1"/>
          </p:cNvGraphicFramePr>
          <p:nvPr>
            <p:extLst>
              <p:ext uri="{D42A27DB-BD31-4B8C-83A1-F6EECF244321}">
                <p14:modId xmlns:p14="http://schemas.microsoft.com/office/powerpoint/2010/main" val="295657429"/>
              </p:ext>
            </p:extLst>
          </p:nvPr>
        </p:nvGraphicFramePr>
        <p:xfrm>
          <a:off x="25645541" y="30815529"/>
          <a:ext cx="6768751" cy="2088234"/>
        </p:xfrm>
        <a:graphic>
          <a:graphicData uri="http://schemas.openxmlformats.org/drawingml/2006/table">
            <a:tbl>
              <a:tblPr/>
              <a:tblGrid>
                <a:gridCol w="3162449">
                  <a:extLst>
                    <a:ext uri="{9D8B030D-6E8A-4147-A177-3AD203B41FA5}">
                      <a16:colId xmlns:a16="http://schemas.microsoft.com/office/drawing/2014/main" val="20000"/>
                    </a:ext>
                  </a:extLst>
                </a:gridCol>
                <a:gridCol w="1803151">
                  <a:extLst>
                    <a:ext uri="{9D8B030D-6E8A-4147-A177-3AD203B41FA5}">
                      <a16:colId xmlns:a16="http://schemas.microsoft.com/office/drawing/2014/main" val="20001"/>
                    </a:ext>
                  </a:extLst>
                </a:gridCol>
                <a:gridCol w="1803151">
                  <a:extLst>
                    <a:ext uri="{9D8B030D-6E8A-4147-A177-3AD203B41FA5}">
                      <a16:colId xmlns:a16="http://schemas.microsoft.com/office/drawing/2014/main" val="20002"/>
                    </a:ext>
                  </a:extLst>
                </a:gridCol>
              </a:tblGrid>
              <a:tr h="348039">
                <a:tc>
                  <a:txBody>
                    <a:bodyPr/>
                    <a:lstStyle/>
                    <a:p>
                      <a:pPr algn="ctr" fontAlgn="b"/>
                      <a:r>
                        <a:rPr lang="en-US" sz="2000" b="0" i="0" u="none" strike="noStrike">
                          <a:solidFill>
                            <a:srgbClr val="000000"/>
                          </a:solidFill>
                          <a:effectLst/>
                          <a:latin typeface="Calibri"/>
                        </a:rPr>
                        <a:t>Peak RV - (ml)</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hr-HR" sz="2000" b="0" i="0" u="none" strike="noStrike">
                          <a:solidFill>
                            <a:srgbClr val="000000"/>
                          </a:solidFill>
                          <a:effectLst/>
                          <a:latin typeface="Calibri"/>
                        </a:rPr>
                        <a:t>19.633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nb-NO" sz="2000" b="0" i="0" u="none" strike="noStrike">
                          <a:solidFill>
                            <a:srgbClr val="000000"/>
                          </a:solidFill>
                          <a:effectLst/>
                          <a:latin typeface="Calibri"/>
                        </a:rPr>
                        <a:t>20.850</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348039">
                <a:tc>
                  <a:txBody>
                    <a:bodyPr/>
                    <a:lstStyle/>
                    <a:p>
                      <a:pPr algn="ctr" fontAlgn="b"/>
                      <a:r>
                        <a:rPr lang="en-US" sz="2000" b="0" i="0" u="none" strike="noStrike">
                          <a:solidFill>
                            <a:srgbClr val="000000"/>
                          </a:solidFill>
                          <a:effectLst/>
                          <a:latin typeface="Calibri"/>
                        </a:rPr>
                        <a:t>Mn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is-IS" sz="2000" b="0" i="0" u="none" strike="noStrike">
                          <a:solidFill>
                            <a:srgbClr val="000000"/>
                          </a:solidFill>
                          <a:effectLst/>
                          <a:latin typeface="Calibri"/>
                        </a:rPr>
                        <a:t>2,636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dirty="0">
                          <a:solidFill>
                            <a:srgbClr val="000000"/>
                          </a:solidFill>
                          <a:effectLst/>
                          <a:latin typeface="Calibri"/>
                        </a:rPr>
                        <a:t>815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348039">
                <a:tc>
                  <a:txBody>
                    <a:bodyPr/>
                    <a:lstStyle/>
                    <a:p>
                      <a:pPr algn="ctr" fontAlgn="b"/>
                      <a:r>
                        <a:rPr lang="en-US" sz="2000" b="0" i="0" u="none" strike="noStrike">
                          <a:solidFill>
                            <a:srgbClr val="000000"/>
                          </a:solidFill>
                          <a:effectLst/>
                          <a:latin typeface="Calibri"/>
                        </a:rPr>
                        <a:t>Mw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i-FI" sz="2000" b="0" i="0" u="none" strike="noStrike" dirty="0">
                          <a:solidFill>
                            <a:srgbClr val="000000"/>
                          </a:solidFill>
                          <a:effectLst/>
                          <a:latin typeface="Calibri"/>
                        </a:rPr>
                        <a:t>2,926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2000" b="0" i="0" u="none" strike="noStrike">
                          <a:solidFill>
                            <a:srgbClr val="000000"/>
                          </a:solidFill>
                          <a:effectLst/>
                          <a:latin typeface="Calibri"/>
                        </a:rPr>
                        <a:t>864</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348039">
                <a:tc>
                  <a:txBody>
                    <a:bodyPr/>
                    <a:lstStyle/>
                    <a:p>
                      <a:pPr algn="ctr" fontAlgn="b"/>
                      <a:r>
                        <a:rPr lang="en-US" sz="2000" b="0" i="0" u="none" strike="noStrike" dirty="0" err="1">
                          <a:solidFill>
                            <a:srgbClr val="000000"/>
                          </a:solidFill>
                          <a:effectLst/>
                          <a:latin typeface="Calibri"/>
                        </a:rPr>
                        <a:t>Mz</a:t>
                      </a:r>
                      <a:r>
                        <a:rPr lang="en-US" sz="2000" b="0" i="0" u="none" strike="noStrike" dirty="0">
                          <a:solidFill>
                            <a:srgbClr val="000000"/>
                          </a:solidFill>
                          <a:effectLst/>
                          <a:latin typeface="Calibri"/>
                        </a:rPr>
                        <a:t>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uk-UA" sz="2000" b="0" i="0" u="none" strike="noStrike">
                          <a:solidFill>
                            <a:srgbClr val="000000"/>
                          </a:solidFill>
                          <a:effectLst/>
                          <a:latin typeface="Calibri"/>
                        </a:rPr>
                        <a:t>3,313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a:solidFill>
                            <a:srgbClr val="000000"/>
                          </a:solidFill>
                          <a:effectLst/>
                          <a:latin typeface="Calibri"/>
                        </a:rPr>
                        <a:t>915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348039">
                <a:tc>
                  <a:txBody>
                    <a:bodyPr/>
                    <a:lstStyle/>
                    <a:p>
                      <a:pPr algn="ctr" fontAlgn="b"/>
                      <a:r>
                        <a:rPr lang="en-US" sz="2000" b="0" i="0" u="none" strike="noStrike">
                          <a:solidFill>
                            <a:srgbClr val="000000"/>
                          </a:solidFill>
                          <a:effectLst/>
                          <a:latin typeface="Calibri"/>
                        </a:rPr>
                        <a:t>Mp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is-IS" sz="2000" b="0" i="0" u="none" strike="noStrike">
                          <a:solidFill>
                            <a:srgbClr val="000000"/>
                          </a:solidFill>
                          <a:effectLst/>
                          <a:latin typeface="Calibri"/>
                        </a:rPr>
                        <a:t>2,448</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uk-UA" sz="2000" b="0" i="0" u="none" strike="noStrike">
                          <a:solidFill>
                            <a:srgbClr val="000000"/>
                          </a:solidFill>
                          <a:effectLst/>
                          <a:latin typeface="Calibri"/>
                        </a:rPr>
                        <a:t>776</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348039">
                <a:tc>
                  <a:txBody>
                    <a:bodyPr/>
                    <a:lstStyle/>
                    <a:p>
                      <a:pPr algn="ctr" fontAlgn="b"/>
                      <a:r>
                        <a:rPr lang="en-US" sz="2000" b="0" i="0" u="none" strike="noStrike">
                          <a:solidFill>
                            <a:srgbClr val="000000"/>
                          </a:solidFill>
                          <a:effectLst/>
                          <a:latin typeface="Calibri"/>
                        </a:rPr>
                        <a:t>Mw/Mn</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nb-NO" sz="2000" b="0" i="0" u="none" strike="noStrike">
                          <a:solidFill>
                            <a:srgbClr val="000000"/>
                          </a:solidFill>
                          <a:effectLst/>
                          <a:latin typeface="Calibri"/>
                        </a:rPr>
                        <a:t>1.110</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hr-HR" sz="2000" b="0" i="0" u="none" strike="noStrike" dirty="0">
                          <a:solidFill>
                            <a:srgbClr val="000000"/>
                          </a:solidFill>
                          <a:effectLst/>
                          <a:latin typeface="Calibri"/>
                        </a:rPr>
                        <a:t>1.061</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5"/>
                  </a:ext>
                </a:extLst>
              </a:tr>
            </a:tbl>
          </a:graphicData>
        </a:graphic>
      </p:graphicFrame>
      <p:graphicFrame>
        <p:nvGraphicFramePr>
          <p:cNvPr id="36" name="Table 35">
            <a:extLst>
              <a:ext uri="{FF2B5EF4-FFF2-40B4-BE49-F238E27FC236}">
                <a16:creationId xmlns:a16="http://schemas.microsoft.com/office/drawing/2014/main" id="{FBC746BC-FE42-6841-B0A5-A2394071BD81}"/>
              </a:ext>
            </a:extLst>
          </p:cNvPr>
          <p:cNvGraphicFramePr>
            <a:graphicFrameLocks noGrp="1"/>
          </p:cNvGraphicFramePr>
          <p:nvPr>
            <p:extLst>
              <p:ext uri="{D42A27DB-BD31-4B8C-83A1-F6EECF244321}">
                <p14:modId xmlns:p14="http://schemas.microsoft.com/office/powerpoint/2010/main" val="295657429"/>
              </p:ext>
            </p:extLst>
          </p:nvPr>
        </p:nvGraphicFramePr>
        <p:xfrm>
          <a:off x="25797941" y="30967929"/>
          <a:ext cx="6768751" cy="2088234"/>
        </p:xfrm>
        <a:graphic>
          <a:graphicData uri="http://schemas.openxmlformats.org/drawingml/2006/table">
            <a:tbl>
              <a:tblPr/>
              <a:tblGrid>
                <a:gridCol w="3162449">
                  <a:extLst>
                    <a:ext uri="{9D8B030D-6E8A-4147-A177-3AD203B41FA5}">
                      <a16:colId xmlns:a16="http://schemas.microsoft.com/office/drawing/2014/main" val="20000"/>
                    </a:ext>
                  </a:extLst>
                </a:gridCol>
                <a:gridCol w="1803151">
                  <a:extLst>
                    <a:ext uri="{9D8B030D-6E8A-4147-A177-3AD203B41FA5}">
                      <a16:colId xmlns:a16="http://schemas.microsoft.com/office/drawing/2014/main" val="20001"/>
                    </a:ext>
                  </a:extLst>
                </a:gridCol>
                <a:gridCol w="1803151">
                  <a:extLst>
                    <a:ext uri="{9D8B030D-6E8A-4147-A177-3AD203B41FA5}">
                      <a16:colId xmlns:a16="http://schemas.microsoft.com/office/drawing/2014/main" val="20002"/>
                    </a:ext>
                  </a:extLst>
                </a:gridCol>
              </a:tblGrid>
              <a:tr h="348039">
                <a:tc>
                  <a:txBody>
                    <a:bodyPr/>
                    <a:lstStyle/>
                    <a:p>
                      <a:pPr algn="ctr" fontAlgn="b"/>
                      <a:r>
                        <a:rPr lang="en-US" sz="2000" b="0" i="0" u="none" strike="noStrike">
                          <a:solidFill>
                            <a:srgbClr val="000000"/>
                          </a:solidFill>
                          <a:effectLst/>
                          <a:latin typeface="Calibri"/>
                        </a:rPr>
                        <a:t>Peak RV - (ml)</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hr-HR" sz="2000" b="0" i="0" u="none" strike="noStrike">
                          <a:solidFill>
                            <a:srgbClr val="000000"/>
                          </a:solidFill>
                          <a:effectLst/>
                          <a:latin typeface="Calibri"/>
                        </a:rPr>
                        <a:t>19.633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nb-NO" sz="2000" b="0" i="0" u="none" strike="noStrike">
                          <a:solidFill>
                            <a:srgbClr val="000000"/>
                          </a:solidFill>
                          <a:effectLst/>
                          <a:latin typeface="Calibri"/>
                        </a:rPr>
                        <a:t>20.850</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348039">
                <a:tc>
                  <a:txBody>
                    <a:bodyPr/>
                    <a:lstStyle/>
                    <a:p>
                      <a:pPr algn="ctr" fontAlgn="b"/>
                      <a:r>
                        <a:rPr lang="en-US" sz="2000" b="0" i="0" u="none" strike="noStrike">
                          <a:solidFill>
                            <a:srgbClr val="000000"/>
                          </a:solidFill>
                          <a:effectLst/>
                          <a:latin typeface="Calibri"/>
                        </a:rPr>
                        <a:t>Mn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is-IS" sz="2000" b="0" i="0" u="none" strike="noStrike">
                          <a:solidFill>
                            <a:srgbClr val="000000"/>
                          </a:solidFill>
                          <a:effectLst/>
                          <a:latin typeface="Calibri"/>
                        </a:rPr>
                        <a:t>2,636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dirty="0">
                          <a:solidFill>
                            <a:srgbClr val="000000"/>
                          </a:solidFill>
                          <a:effectLst/>
                          <a:latin typeface="Calibri"/>
                        </a:rPr>
                        <a:t>815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348039">
                <a:tc>
                  <a:txBody>
                    <a:bodyPr/>
                    <a:lstStyle/>
                    <a:p>
                      <a:pPr algn="ctr" fontAlgn="b"/>
                      <a:r>
                        <a:rPr lang="en-US" sz="2000" b="0" i="0" u="none" strike="noStrike">
                          <a:solidFill>
                            <a:srgbClr val="000000"/>
                          </a:solidFill>
                          <a:effectLst/>
                          <a:latin typeface="Calibri"/>
                        </a:rPr>
                        <a:t>Mw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i-FI" sz="2000" b="0" i="0" u="none" strike="noStrike" dirty="0">
                          <a:solidFill>
                            <a:srgbClr val="000000"/>
                          </a:solidFill>
                          <a:effectLst/>
                          <a:latin typeface="Calibri"/>
                        </a:rPr>
                        <a:t>2,926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2000" b="0" i="0" u="none" strike="noStrike">
                          <a:solidFill>
                            <a:srgbClr val="000000"/>
                          </a:solidFill>
                          <a:effectLst/>
                          <a:latin typeface="Calibri"/>
                        </a:rPr>
                        <a:t>864</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348039">
                <a:tc>
                  <a:txBody>
                    <a:bodyPr/>
                    <a:lstStyle/>
                    <a:p>
                      <a:pPr algn="ctr" fontAlgn="b"/>
                      <a:r>
                        <a:rPr lang="en-US" sz="2000" b="0" i="0" u="none" strike="noStrike" dirty="0" err="1">
                          <a:solidFill>
                            <a:srgbClr val="000000"/>
                          </a:solidFill>
                          <a:effectLst/>
                          <a:latin typeface="Calibri"/>
                        </a:rPr>
                        <a:t>Mz</a:t>
                      </a:r>
                      <a:r>
                        <a:rPr lang="en-US" sz="2000" b="0" i="0" u="none" strike="noStrike" dirty="0">
                          <a:solidFill>
                            <a:srgbClr val="000000"/>
                          </a:solidFill>
                          <a:effectLst/>
                          <a:latin typeface="Calibri"/>
                        </a:rPr>
                        <a:t>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uk-UA" sz="2000" b="0" i="0" u="none" strike="noStrike">
                          <a:solidFill>
                            <a:srgbClr val="000000"/>
                          </a:solidFill>
                          <a:effectLst/>
                          <a:latin typeface="Calibri"/>
                        </a:rPr>
                        <a:t>3,313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a:solidFill>
                            <a:srgbClr val="000000"/>
                          </a:solidFill>
                          <a:effectLst/>
                          <a:latin typeface="Calibri"/>
                        </a:rPr>
                        <a:t>915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348039">
                <a:tc>
                  <a:txBody>
                    <a:bodyPr/>
                    <a:lstStyle/>
                    <a:p>
                      <a:pPr algn="ctr" fontAlgn="b"/>
                      <a:r>
                        <a:rPr lang="en-US" sz="2000" b="0" i="0" u="none" strike="noStrike">
                          <a:solidFill>
                            <a:srgbClr val="000000"/>
                          </a:solidFill>
                          <a:effectLst/>
                          <a:latin typeface="Calibri"/>
                        </a:rPr>
                        <a:t>Mp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is-IS" sz="2000" b="0" i="0" u="none" strike="noStrike">
                          <a:solidFill>
                            <a:srgbClr val="000000"/>
                          </a:solidFill>
                          <a:effectLst/>
                          <a:latin typeface="Calibri"/>
                        </a:rPr>
                        <a:t>2,448</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uk-UA" sz="2000" b="0" i="0" u="none" strike="noStrike">
                          <a:solidFill>
                            <a:srgbClr val="000000"/>
                          </a:solidFill>
                          <a:effectLst/>
                          <a:latin typeface="Calibri"/>
                        </a:rPr>
                        <a:t>776</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348039">
                <a:tc>
                  <a:txBody>
                    <a:bodyPr/>
                    <a:lstStyle/>
                    <a:p>
                      <a:pPr algn="ctr" fontAlgn="b"/>
                      <a:r>
                        <a:rPr lang="en-US" sz="2000" b="0" i="0" u="none" strike="noStrike">
                          <a:solidFill>
                            <a:srgbClr val="000000"/>
                          </a:solidFill>
                          <a:effectLst/>
                          <a:latin typeface="Calibri"/>
                        </a:rPr>
                        <a:t>Mw/Mn</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nb-NO" sz="2000" b="0" i="0" u="none" strike="noStrike">
                          <a:solidFill>
                            <a:srgbClr val="000000"/>
                          </a:solidFill>
                          <a:effectLst/>
                          <a:latin typeface="Calibri"/>
                        </a:rPr>
                        <a:t>1.110</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hr-HR" sz="2000" b="0" i="0" u="none" strike="noStrike" dirty="0">
                          <a:solidFill>
                            <a:srgbClr val="000000"/>
                          </a:solidFill>
                          <a:effectLst/>
                          <a:latin typeface="Calibri"/>
                        </a:rPr>
                        <a:t>1.061</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5"/>
                  </a:ext>
                </a:extLst>
              </a:tr>
            </a:tbl>
          </a:graphicData>
        </a:graphic>
      </p:graphicFrame>
      <p:graphicFrame>
        <p:nvGraphicFramePr>
          <p:cNvPr id="37" name="Table 36">
            <a:extLst>
              <a:ext uri="{FF2B5EF4-FFF2-40B4-BE49-F238E27FC236}">
                <a16:creationId xmlns:a16="http://schemas.microsoft.com/office/drawing/2014/main" id="{69BCEAFB-5258-9C41-8D14-DDAC8F5B104D}"/>
              </a:ext>
            </a:extLst>
          </p:cNvPr>
          <p:cNvGraphicFramePr>
            <a:graphicFrameLocks noGrp="1"/>
          </p:cNvGraphicFramePr>
          <p:nvPr>
            <p:extLst>
              <p:ext uri="{D42A27DB-BD31-4B8C-83A1-F6EECF244321}">
                <p14:modId xmlns:p14="http://schemas.microsoft.com/office/powerpoint/2010/main" val="295657429"/>
              </p:ext>
            </p:extLst>
          </p:nvPr>
        </p:nvGraphicFramePr>
        <p:xfrm>
          <a:off x="25950341" y="31120329"/>
          <a:ext cx="6768751" cy="2088234"/>
        </p:xfrm>
        <a:graphic>
          <a:graphicData uri="http://schemas.openxmlformats.org/drawingml/2006/table">
            <a:tbl>
              <a:tblPr/>
              <a:tblGrid>
                <a:gridCol w="3162449">
                  <a:extLst>
                    <a:ext uri="{9D8B030D-6E8A-4147-A177-3AD203B41FA5}">
                      <a16:colId xmlns:a16="http://schemas.microsoft.com/office/drawing/2014/main" val="20000"/>
                    </a:ext>
                  </a:extLst>
                </a:gridCol>
                <a:gridCol w="1803151">
                  <a:extLst>
                    <a:ext uri="{9D8B030D-6E8A-4147-A177-3AD203B41FA5}">
                      <a16:colId xmlns:a16="http://schemas.microsoft.com/office/drawing/2014/main" val="20001"/>
                    </a:ext>
                  </a:extLst>
                </a:gridCol>
                <a:gridCol w="1803151">
                  <a:extLst>
                    <a:ext uri="{9D8B030D-6E8A-4147-A177-3AD203B41FA5}">
                      <a16:colId xmlns:a16="http://schemas.microsoft.com/office/drawing/2014/main" val="20002"/>
                    </a:ext>
                  </a:extLst>
                </a:gridCol>
              </a:tblGrid>
              <a:tr h="348039">
                <a:tc>
                  <a:txBody>
                    <a:bodyPr/>
                    <a:lstStyle/>
                    <a:p>
                      <a:pPr algn="ctr" fontAlgn="b"/>
                      <a:r>
                        <a:rPr lang="en-US" sz="2000" b="0" i="0" u="none" strike="noStrike">
                          <a:solidFill>
                            <a:srgbClr val="000000"/>
                          </a:solidFill>
                          <a:effectLst/>
                          <a:latin typeface="Calibri"/>
                        </a:rPr>
                        <a:t>Peak RV - (ml)</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hr-HR" sz="2000" b="0" i="0" u="none" strike="noStrike">
                          <a:solidFill>
                            <a:srgbClr val="000000"/>
                          </a:solidFill>
                          <a:effectLst/>
                          <a:latin typeface="Calibri"/>
                        </a:rPr>
                        <a:t>19.633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nb-NO" sz="2000" b="0" i="0" u="none" strike="noStrike">
                          <a:solidFill>
                            <a:srgbClr val="000000"/>
                          </a:solidFill>
                          <a:effectLst/>
                          <a:latin typeface="Calibri"/>
                        </a:rPr>
                        <a:t>20.850</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348039">
                <a:tc>
                  <a:txBody>
                    <a:bodyPr/>
                    <a:lstStyle/>
                    <a:p>
                      <a:pPr algn="ctr" fontAlgn="b"/>
                      <a:r>
                        <a:rPr lang="en-US" sz="2000" b="0" i="0" u="none" strike="noStrike">
                          <a:solidFill>
                            <a:srgbClr val="000000"/>
                          </a:solidFill>
                          <a:effectLst/>
                          <a:latin typeface="Calibri"/>
                        </a:rPr>
                        <a:t>Mn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is-IS" sz="2000" b="0" i="0" u="none" strike="noStrike">
                          <a:solidFill>
                            <a:srgbClr val="000000"/>
                          </a:solidFill>
                          <a:effectLst/>
                          <a:latin typeface="Calibri"/>
                        </a:rPr>
                        <a:t>2,636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dirty="0">
                          <a:solidFill>
                            <a:srgbClr val="000000"/>
                          </a:solidFill>
                          <a:effectLst/>
                          <a:latin typeface="Calibri"/>
                        </a:rPr>
                        <a:t>815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348039">
                <a:tc>
                  <a:txBody>
                    <a:bodyPr/>
                    <a:lstStyle/>
                    <a:p>
                      <a:pPr algn="ctr" fontAlgn="b"/>
                      <a:r>
                        <a:rPr lang="en-US" sz="2000" b="0" i="0" u="none" strike="noStrike">
                          <a:solidFill>
                            <a:srgbClr val="000000"/>
                          </a:solidFill>
                          <a:effectLst/>
                          <a:latin typeface="Calibri"/>
                        </a:rPr>
                        <a:t>Mw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i-FI" sz="2000" b="0" i="0" u="none" strike="noStrike" dirty="0">
                          <a:solidFill>
                            <a:srgbClr val="000000"/>
                          </a:solidFill>
                          <a:effectLst/>
                          <a:latin typeface="Calibri"/>
                        </a:rPr>
                        <a:t>2,926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2000" b="0" i="0" u="none" strike="noStrike">
                          <a:solidFill>
                            <a:srgbClr val="000000"/>
                          </a:solidFill>
                          <a:effectLst/>
                          <a:latin typeface="Calibri"/>
                        </a:rPr>
                        <a:t>864</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348039">
                <a:tc>
                  <a:txBody>
                    <a:bodyPr/>
                    <a:lstStyle/>
                    <a:p>
                      <a:pPr algn="ctr" fontAlgn="b"/>
                      <a:r>
                        <a:rPr lang="en-US" sz="2000" b="0" i="0" u="none" strike="noStrike" dirty="0" err="1">
                          <a:solidFill>
                            <a:srgbClr val="000000"/>
                          </a:solidFill>
                          <a:effectLst/>
                          <a:latin typeface="Calibri"/>
                        </a:rPr>
                        <a:t>Mz</a:t>
                      </a:r>
                      <a:r>
                        <a:rPr lang="en-US" sz="2000" b="0" i="0" u="none" strike="noStrike" dirty="0">
                          <a:solidFill>
                            <a:srgbClr val="000000"/>
                          </a:solidFill>
                          <a:effectLst/>
                          <a:latin typeface="Calibri"/>
                        </a:rPr>
                        <a:t>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uk-UA" sz="2000" b="0" i="0" u="none" strike="noStrike">
                          <a:solidFill>
                            <a:srgbClr val="000000"/>
                          </a:solidFill>
                          <a:effectLst/>
                          <a:latin typeface="Calibri"/>
                        </a:rPr>
                        <a:t>3,313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a:solidFill>
                            <a:srgbClr val="000000"/>
                          </a:solidFill>
                          <a:effectLst/>
                          <a:latin typeface="Calibri"/>
                        </a:rPr>
                        <a:t>915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348039">
                <a:tc>
                  <a:txBody>
                    <a:bodyPr/>
                    <a:lstStyle/>
                    <a:p>
                      <a:pPr algn="ctr" fontAlgn="b"/>
                      <a:r>
                        <a:rPr lang="en-US" sz="2000" b="0" i="0" u="none" strike="noStrike">
                          <a:solidFill>
                            <a:srgbClr val="000000"/>
                          </a:solidFill>
                          <a:effectLst/>
                          <a:latin typeface="Calibri"/>
                        </a:rPr>
                        <a:t>Mp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is-IS" sz="2000" b="0" i="0" u="none" strike="noStrike">
                          <a:solidFill>
                            <a:srgbClr val="000000"/>
                          </a:solidFill>
                          <a:effectLst/>
                          <a:latin typeface="Calibri"/>
                        </a:rPr>
                        <a:t>2,448</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uk-UA" sz="2000" b="0" i="0" u="none" strike="noStrike">
                          <a:solidFill>
                            <a:srgbClr val="000000"/>
                          </a:solidFill>
                          <a:effectLst/>
                          <a:latin typeface="Calibri"/>
                        </a:rPr>
                        <a:t>776</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348039">
                <a:tc>
                  <a:txBody>
                    <a:bodyPr/>
                    <a:lstStyle/>
                    <a:p>
                      <a:pPr algn="ctr" fontAlgn="b"/>
                      <a:r>
                        <a:rPr lang="en-US" sz="2000" b="0" i="0" u="none" strike="noStrike">
                          <a:solidFill>
                            <a:srgbClr val="000000"/>
                          </a:solidFill>
                          <a:effectLst/>
                          <a:latin typeface="Calibri"/>
                        </a:rPr>
                        <a:t>Mw/Mn</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nb-NO" sz="2000" b="0" i="0" u="none" strike="noStrike">
                          <a:solidFill>
                            <a:srgbClr val="000000"/>
                          </a:solidFill>
                          <a:effectLst/>
                          <a:latin typeface="Calibri"/>
                        </a:rPr>
                        <a:t>1.110</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hr-HR" sz="2000" b="0" i="0" u="none" strike="noStrike" dirty="0">
                          <a:solidFill>
                            <a:srgbClr val="000000"/>
                          </a:solidFill>
                          <a:effectLst/>
                          <a:latin typeface="Calibri"/>
                        </a:rPr>
                        <a:t>1.061</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5"/>
                  </a:ext>
                </a:extLst>
              </a:tr>
            </a:tbl>
          </a:graphicData>
        </a:graphic>
      </p:graphicFrame>
      <p:graphicFrame>
        <p:nvGraphicFramePr>
          <p:cNvPr id="39" name="Table 38">
            <a:extLst>
              <a:ext uri="{FF2B5EF4-FFF2-40B4-BE49-F238E27FC236}">
                <a16:creationId xmlns:a16="http://schemas.microsoft.com/office/drawing/2014/main" id="{43846358-727F-0A4A-8804-F4E024783320}"/>
              </a:ext>
            </a:extLst>
          </p:cNvPr>
          <p:cNvGraphicFramePr>
            <a:graphicFrameLocks noGrp="1"/>
          </p:cNvGraphicFramePr>
          <p:nvPr>
            <p:extLst>
              <p:ext uri="{D42A27DB-BD31-4B8C-83A1-F6EECF244321}">
                <p14:modId xmlns:p14="http://schemas.microsoft.com/office/powerpoint/2010/main" val="3026674743"/>
              </p:ext>
            </p:extLst>
          </p:nvPr>
        </p:nvGraphicFramePr>
        <p:xfrm>
          <a:off x="26102741" y="31272729"/>
          <a:ext cx="6768751" cy="2088234"/>
        </p:xfrm>
        <a:graphic>
          <a:graphicData uri="http://schemas.openxmlformats.org/drawingml/2006/table">
            <a:tbl>
              <a:tblPr/>
              <a:tblGrid>
                <a:gridCol w="3162449">
                  <a:extLst>
                    <a:ext uri="{9D8B030D-6E8A-4147-A177-3AD203B41FA5}">
                      <a16:colId xmlns:a16="http://schemas.microsoft.com/office/drawing/2014/main" val="20000"/>
                    </a:ext>
                  </a:extLst>
                </a:gridCol>
                <a:gridCol w="1803151">
                  <a:extLst>
                    <a:ext uri="{9D8B030D-6E8A-4147-A177-3AD203B41FA5}">
                      <a16:colId xmlns:a16="http://schemas.microsoft.com/office/drawing/2014/main" val="20001"/>
                    </a:ext>
                  </a:extLst>
                </a:gridCol>
                <a:gridCol w="1803151">
                  <a:extLst>
                    <a:ext uri="{9D8B030D-6E8A-4147-A177-3AD203B41FA5}">
                      <a16:colId xmlns:a16="http://schemas.microsoft.com/office/drawing/2014/main" val="20002"/>
                    </a:ext>
                  </a:extLst>
                </a:gridCol>
              </a:tblGrid>
              <a:tr h="348039">
                <a:tc>
                  <a:txBody>
                    <a:bodyPr/>
                    <a:lstStyle/>
                    <a:p>
                      <a:pPr algn="ctr" fontAlgn="b"/>
                      <a:r>
                        <a:rPr lang="en-US" sz="2000" b="0" i="0" u="none" strike="noStrike">
                          <a:solidFill>
                            <a:srgbClr val="000000"/>
                          </a:solidFill>
                          <a:effectLst/>
                          <a:latin typeface="Calibri"/>
                        </a:rPr>
                        <a:t>Peak RV - (ml)</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hr-HR" sz="2000" b="0" i="0" u="none" strike="noStrike">
                          <a:solidFill>
                            <a:srgbClr val="000000"/>
                          </a:solidFill>
                          <a:effectLst/>
                          <a:latin typeface="Calibri"/>
                        </a:rPr>
                        <a:t>19.633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nb-NO" sz="2000" b="0" i="0" u="none" strike="noStrike">
                          <a:solidFill>
                            <a:srgbClr val="000000"/>
                          </a:solidFill>
                          <a:effectLst/>
                          <a:latin typeface="Calibri"/>
                        </a:rPr>
                        <a:t>20.850</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348039">
                <a:tc>
                  <a:txBody>
                    <a:bodyPr/>
                    <a:lstStyle/>
                    <a:p>
                      <a:pPr algn="ctr" fontAlgn="b"/>
                      <a:r>
                        <a:rPr lang="en-US" sz="2000" b="0" i="0" u="none" strike="noStrike">
                          <a:solidFill>
                            <a:srgbClr val="000000"/>
                          </a:solidFill>
                          <a:effectLst/>
                          <a:latin typeface="Calibri"/>
                        </a:rPr>
                        <a:t>Mn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is-IS" sz="2000" b="0" i="0" u="none" strike="noStrike">
                          <a:solidFill>
                            <a:srgbClr val="000000"/>
                          </a:solidFill>
                          <a:effectLst/>
                          <a:latin typeface="Calibri"/>
                        </a:rPr>
                        <a:t>2,636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dirty="0">
                          <a:solidFill>
                            <a:srgbClr val="000000"/>
                          </a:solidFill>
                          <a:effectLst/>
                          <a:latin typeface="Calibri"/>
                        </a:rPr>
                        <a:t>815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348039">
                <a:tc>
                  <a:txBody>
                    <a:bodyPr/>
                    <a:lstStyle/>
                    <a:p>
                      <a:pPr algn="ctr" fontAlgn="b"/>
                      <a:r>
                        <a:rPr lang="en-US" sz="2000" b="0" i="0" u="none" strike="noStrike">
                          <a:solidFill>
                            <a:srgbClr val="000000"/>
                          </a:solidFill>
                          <a:effectLst/>
                          <a:latin typeface="Calibri"/>
                        </a:rPr>
                        <a:t>Mw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i-FI" sz="2000" b="0" i="0" u="none" strike="noStrike" dirty="0">
                          <a:solidFill>
                            <a:srgbClr val="000000"/>
                          </a:solidFill>
                          <a:effectLst/>
                          <a:latin typeface="Calibri"/>
                        </a:rPr>
                        <a:t>2,926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2000" b="0" i="0" u="none" strike="noStrike">
                          <a:solidFill>
                            <a:srgbClr val="000000"/>
                          </a:solidFill>
                          <a:effectLst/>
                          <a:latin typeface="Calibri"/>
                        </a:rPr>
                        <a:t>864</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348039">
                <a:tc>
                  <a:txBody>
                    <a:bodyPr/>
                    <a:lstStyle/>
                    <a:p>
                      <a:pPr algn="ctr" fontAlgn="b"/>
                      <a:r>
                        <a:rPr lang="en-US" sz="2000" b="0" i="0" u="none" strike="noStrike" dirty="0" err="1">
                          <a:solidFill>
                            <a:srgbClr val="000000"/>
                          </a:solidFill>
                          <a:effectLst/>
                          <a:latin typeface="Calibri"/>
                        </a:rPr>
                        <a:t>Mz</a:t>
                      </a:r>
                      <a:r>
                        <a:rPr lang="en-US" sz="2000" b="0" i="0" u="none" strike="noStrike" dirty="0">
                          <a:solidFill>
                            <a:srgbClr val="000000"/>
                          </a:solidFill>
                          <a:effectLst/>
                          <a:latin typeface="Calibri"/>
                        </a:rPr>
                        <a:t>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uk-UA" sz="2000" b="0" i="0" u="none" strike="noStrike">
                          <a:solidFill>
                            <a:srgbClr val="000000"/>
                          </a:solidFill>
                          <a:effectLst/>
                          <a:latin typeface="Calibri"/>
                        </a:rPr>
                        <a:t>3,313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a:solidFill>
                            <a:srgbClr val="000000"/>
                          </a:solidFill>
                          <a:effectLst/>
                          <a:latin typeface="Calibri"/>
                        </a:rPr>
                        <a:t>915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348039">
                <a:tc>
                  <a:txBody>
                    <a:bodyPr/>
                    <a:lstStyle/>
                    <a:p>
                      <a:pPr algn="ctr" fontAlgn="b"/>
                      <a:r>
                        <a:rPr lang="en-US" sz="2000" b="0" i="0" u="none" strike="noStrike">
                          <a:solidFill>
                            <a:srgbClr val="000000"/>
                          </a:solidFill>
                          <a:effectLst/>
                          <a:latin typeface="Calibri"/>
                        </a:rPr>
                        <a:t>Mp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is-IS" sz="2000" b="0" i="0" u="none" strike="noStrike">
                          <a:solidFill>
                            <a:srgbClr val="000000"/>
                          </a:solidFill>
                          <a:effectLst/>
                          <a:latin typeface="Calibri"/>
                        </a:rPr>
                        <a:t>2,448</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uk-UA" sz="2000" b="0" i="0" u="none" strike="noStrike">
                          <a:solidFill>
                            <a:srgbClr val="000000"/>
                          </a:solidFill>
                          <a:effectLst/>
                          <a:latin typeface="Calibri"/>
                        </a:rPr>
                        <a:t>776</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348039">
                <a:tc>
                  <a:txBody>
                    <a:bodyPr/>
                    <a:lstStyle/>
                    <a:p>
                      <a:pPr algn="ctr" fontAlgn="b"/>
                      <a:r>
                        <a:rPr lang="en-US" sz="2000" b="0" i="0" u="none" strike="noStrike">
                          <a:solidFill>
                            <a:srgbClr val="000000"/>
                          </a:solidFill>
                          <a:effectLst/>
                          <a:latin typeface="Calibri"/>
                        </a:rPr>
                        <a:t>Mw/Mn</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nb-NO" sz="2000" b="0" i="0" u="none" strike="noStrike">
                          <a:solidFill>
                            <a:srgbClr val="000000"/>
                          </a:solidFill>
                          <a:effectLst/>
                          <a:latin typeface="Calibri"/>
                        </a:rPr>
                        <a:t>1.110</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hr-HR" sz="2000" b="0" i="0" u="none" strike="noStrike" dirty="0">
                          <a:solidFill>
                            <a:srgbClr val="000000"/>
                          </a:solidFill>
                          <a:effectLst/>
                          <a:latin typeface="Calibri"/>
                        </a:rPr>
                        <a:t>1.061</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5"/>
                  </a:ext>
                </a:extLst>
              </a:tr>
            </a:tbl>
          </a:graphicData>
        </a:graphic>
      </p:graphicFrame>
      <p:pic>
        <p:nvPicPr>
          <p:cNvPr id="23" name="Picture 22">
            <a:extLst>
              <a:ext uri="{FF2B5EF4-FFF2-40B4-BE49-F238E27FC236}">
                <a16:creationId xmlns:a16="http://schemas.microsoft.com/office/drawing/2014/main" id="{8BFAEBC3-D5C5-6745-85E0-AF86506A3030}"/>
              </a:ext>
            </a:extLst>
          </p:cNvPr>
          <p:cNvPicPr>
            <a:picLocks noChangeAspect="1"/>
          </p:cNvPicPr>
          <p:nvPr/>
        </p:nvPicPr>
        <p:blipFill>
          <a:blip r:embed="rId4"/>
          <a:stretch>
            <a:fillRect/>
          </a:stretch>
        </p:blipFill>
        <p:spPr>
          <a:xfrm>
            <a:off x="1198562" y="1492585"/>
            <a:ext cx="6746875" cy="1254125"/>
          </a:xfrm>
          <a:prstGeom prst="rect">
            <a:avLst/>
          </a:prstGeom>
        </p:spPr>
      </p:pic>
      <p:graphicFrame>
        <p:nvGraphicFramePr>
          <p:cNvPr id="28" name="Chart 27">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201966572"/>
              </p:ext>
            </p:extLst>
          </p:nvPr>
        </p:nvGraphicFramePr>
        <p:xfrm>
          <a:off x="1600199" y="2746710"/>
          <a:ext cx="6896101" cy="376838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295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6424"/>
          </a:xfrm>
        </p:spPr>
        <p:txBody>
          <a:bodyPr/>
          <a:lstStyle/>
          <a:p>
            <a:pPr algn="ctr"/>
            <a:r>
              <a:rPr lang="en-US" dirty="0">
                <a:latin typeface="Helvetica"/>
                <a:cs typeface="Helvetica"/>
              </a:rPr>
              <a:t>UV-VIS</a:t>
            </a:r>
          </a:p>
        </p:txBody>
      </p:sp>
      <p:pic>
        <p:nvPicPr>
          <p:cNvPr id="7" name="Picture 6" descr="Graph4.png">
            <a:extLst>
              <a:ext uri="{FF2B5EF4-FFF2-40B4-BE49-F238E27FC236}">
                <a16:creationId xmlns:a16="http://schemas.microsoft.com/office/drawing/2014/main" id="{14FA68BF-501D-9846-B3A6-2D0ED40C4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73977"/>
            <a:ext cx="5561020" cy="4297152"/>
          </a:xfrm>
          <a:prstGeom prst="rect">
            <a:avLst/>
          </a:prstGeom>
        </p:spPr>
      </p:pic>
      <p:graphicFrame>
        <p:nvGraphicFramePr>
          <p:cNvPr id="9" name="Table 8">
            <a:extLst>
              <a:ext uri="{FF2B5EF4-FFF2-40B4-BE49-F238E27FC236}">
                <a16:creationId xmlns:a16="http://schemas.microsoft.com/office/drawing/2014/main" id="{1B136AB1-2522-5443-8E18-06A04F61E1E2}"/>
              </a:ext>
            </a:extLst>
          </p:cNvPr>
          <p:cNvGraphicFramePr>
            <a:graphicFrameLocks noGrp="1"/>
          </p:cNvGraphicFramePr>
          <p:nvPr>
            <p:extLst>
              <p:ext uri="{D42A27DB-BD31-4B8C-83A1-F6EECF244321}">
                <p14:modId xmlns:p14="http://schemas.microsoft.com/office/powerpoint/2010/main" val="3026674743"/>
              </p:ext>
            </p:extLst>
          </p:nvPr>
        </p:nvGraphicFramePr>
        <p:xfrm>
          <a:off x="25188341" y="30358329"/>
          <a:ext cx="6768751" cy="2088234"/>
        </p:xfrm>
        <a:graphic>
          <a:graphicData uri="http://schemas.openxmlformats.org/drawingml/2006/table">
            <a:tbl>
              <a:tblPr/>
              <a:tblGrid>
                <a:gridCol w="3162449">
                  <a:extLst>
                    <a:ext uri="{9D8B030D-6E8A-4147-A177-3AD203B41FA5}">
                      <a16:colId xmlns:a16="http://schemas.microsoft.com/office/drawing/2014/main" val="20000"/>
                    </a:ext>
                  </a:extLst>
                </a:gridCol>
                <a:gridCol w="1803151">
                  <a:extLst>
                    <a:ext uri="{9D8B030D-6E8A-4147-A177-3AD203B41FA5}">
                      <a16:colId xmlns:a16="http://schemas.microsoft.com/office/drawing/2014/main" val="20001"/>
                    </a:ext>
                  </a:extLst>
                </a:gridCol>
                <a:gridCol w="1803151">
                  <a:extLst>
                    <a:ext uri="{9D8B030D-6E8A-4147-A177-3AD203B41FA5}">
                      <a16:colId xmlns:a16="http://schemas.microsoft.com/office/drawing/2014/main" val="20002"/>
                    </a:ext>
                  </a:extLst>
                </a:gridCol>
              </a:tblGrid>
              <a:tr h="348039">
                <a:tc>
                  <a:txBody>
                    <a:bodyPr/>
                    <a:lstStyle/>
                    <a:p>
                      <a:pPr algn="ctr" fontAlgn="b"/>
                      <a:r>
                        <a:rPr lang="en-US" sz="2000" b="0" i="0" u="none" strike="noStrike">
                          <a:solidFill>
                            <a:srgbClr val="000000"/>
                          </a:solidFill>
                          <a:effectLst/>
                          <a:latin typeface="Calibri"/>
                        </a:rPr>
                        <a:t>Peak RV - (ml)</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hr-HR" sz="2000" b="0" i="0" u="none" strike="noStrike">
                          <a:solidFill>
                            <a:srgbClr val="000000"/>
                          </a:solidFill>
                          <a:effectLst/>
                          <a:latin typeface="Calibri"/>
                        </a:rPr>
                        <a:t>19.633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nb-NO" sz="2000" b="0" i="0" u="none" strike="noStrike">
                          <a:solidFill>
                            <a:srgbClr val="000000"/>
                          </a:solidFill>
                          <a:effectLst/>
                          <a:latin typeface="Calibri"/>
                        </a:rPr>
                        <a:t>20.850</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348039">
                <a:tc>
                  <a:txBody>
                    <a:bodyPr/>
                    <a:lstStyle/>
                    <a:p>
                      <a:pPr algn="ctr" fontAlgn="b"/>
                      <a:r>
                        <a:rPr lang="en-US" sz="2000" b="0" i="0" u="none" strike="noStrike">
                          <a:solidFill>
                            <a:srgbClr val="000000"/>
                          </a:solidFill>
                          <a:effectLst/>
                          <a:latin typeface="Calibri"/>
                        </a:rPr>
                        <a:t>Mn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is-IS" sz="2000" b="0" i="0" u="none" strike="noStrike">
                          <a:solidFill>
                            <a:srgbClr val="000000"/>
                          </a:solidFill>
                          <a:effectLst/>
                          <a:latin typeface="Calibri"/>
                        </a:rPr>
                        <a:t>2,636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dirty="0">
                          <a:solidFill>
                            <a:srgbClr val="000000"/>
                          </a:solidFill>
                          <a:effectLst/>
                          <a:latin typeface="Calibri"/>
                        </a:rPr>
                        <a:t>815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348039">
                <a:tc>
                  <a:txBody>
                    <a:bodyPr/>
                    <a:lstStyle/>
                    <a:p>
                      <a:pPr algn="ctr" fontAlgn="b"/>
                      <a:r>
                        <a:rPr lang="en-US" sz="2000" b="0" i="0" u="none" strike="noStrike">
                          <a:solidFill>
                            <a:srgbClr val="000000"/>
                          </a:solidFill>
                          <a:effectLst/>
                          <a:latin typeface="Calibri"/>
                        </a:rPr>
                        <a:t>Mw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i-FI" sz="2000" b="0" i="0" u="none" strike="noStrike" dirty="0">
                          <a:solidFill>
                            <a:srgbClr val="000000"/>
                          </a:solidFill>
                          <a:effectLst/>
                          <a:latin typeface="Calibri"/>
                        </a:rPr>
                        <a:t>2,926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2000" b="0" i="0" u="none" strike="noStrike">
                          <a:solidFill>
                            <a:srgbClr val="000000"/>
                          </a:solidFill>
                          <a:effectLst/>
                          <a:latin typeface="Calibri"/>
                        </a:rPr>
                        <a:t>864</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348039">
                <a:tc>
                  <a:txBody>
                    <a:bodyPr/>
                    <a:lstStyle/>
                    <a:p>
                      <a:pPr algn="ctr" fontAlgn="b"/>
                      <a:r>
                        <a:rPr lang="en-US" sz="2000" b="0" i="0" u="none" strike="noStrike" dirty="0" err="1">
                          <a:solidFill>
                            <a:srgbClr val="000000"/>
                          </a:solidFill>
                          <a:effectLst/>
                          <a:latin typeface="Calibri"/>
                        </a:rPr>
                        <a:t>Mz</a:t>
                      </a:r>
                      <a:r>
                        <a:rPr lang="en-US" sz="2000" b="0" i="0" u="none" strike="noStrike" dirty="0">
                          <a:solidFill>
                            <a:srgbClr val="000000"/>
                          </a:solidFill>
                          <a:effectLst/>
                          <a:latin typeface="Calibri"/>
                        </a:rPr>
                        <a:t>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uk-UA" sz="2000" b="0" i="0" u="none" strike="noStrike">
                          <a:solidFill>
                            <a:srgbClr val="000000"/>
                          </a:solidFill>
                          <a:effectLst/>
                          <a:latin typeface="Calibri"/>
                        </a:rPr>
                        <a:t>3,313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a:solidFill>
                            <a:srgbClr val="000000"/>
                          </a:solidFill>
                          <a:effectLst/>
                          <a:latin typeface="Calibri"/>
                        </a:rPr>
                        <a:t>915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348039">
                <a:tc>
                  <a:txBody>
                    <a:bodyPr/>
                    <a:lstStyle/>
                    <a:p>
                      <a:pPr algn="ctr" fontAlgn="b"/>
                      <a:r>
                        <a:rPr lang="en-US" sz="2000" b="0" i="0" u="none" strike="noStrike">
                          <a:solidFill>
                            <a:srgbClr val="000000"/>
                          </a:solidFill>
                          <a:effectLst/>
                          <a:latin typeface="Calibri"/>
                        </a:rPr>
                        <a:t>Mp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is-IS" sz="2000" b="0" i="0" u="none" strike="noStrike">
                          <a:solidFill>
                            <a:srgbClr val="000000"/>
                          </a:solidFill>
                          <a:effectLst/>
                          <a:latin typeface="Calibri"/>
                        </a:rPr>
                        <a:t>2,448</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uk-UA" sz="2000" b="0" i="0" u="none" strike="noStrike">
                          <a:solidFill>
                            <a:srgbClr val="000000"/>
                          </a:solidFill>
                          <a:effectLst/>
                          <a:latin typeface="Calibri"/>
                        </a:rPr>
                        <a:t>776</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348039">
                <a:tc>
                  <a:txBody>
                    <a:bodyPr/>
                    <a:lstStyle/>
                    <a:p>
                      <a:pPr algn="ctr" fontAlgn="b"/>
                      <a:r>
                        <a:rPr lang="en-US" sz="2000" b="0" i="0" u="none" strike="noStrike">
                          <a:solidFill>
                            <a:srgbClr val="000000"/>
                          </a:solidFill>
                          <a:effectLst/>
                          <a:latin typeface="Calibri"/>
                        </a:rPr>
                        <a:t>Mw/Mn</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nb-NO" sz="2000" b="0" i="0" u="none" strike="noStrike">
                          <a:solidFill>
                            <a:srgbClr val="000000"/>
                          </a:solidFill>
                          <a:effectLst/>
                          <a:latin typeface="Calibri"/>
                        </a:rPr>
                        <a:t>1.110</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hr-HR" sz="2000" b="0" i="0" u="none" strike="noStrike" dirty="0">
                          <a:solidFill>
                            <a:srgbClr val="000000"/>
                          </a:solidFill>
                          <a:effectLst/>
                          <a:latin typeface="Calibri"/>
                        </a:rPr>
                        <a:t>1.061</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5"/>
                  </a:ext>
                </a:extLst>
              </a:tr>
            </a:tbl>
          </a:graphicData>
        </a:graphic>
      </p:graphicFrame>
      <p:graphicFrame>
        <p:nvGraphicFramePr>
          <p:cNvPr id="10" name="Table 9">
            <a:extLst>
              <a:ext uri="{FF2B5EF4-FFF2-40B4-BE49-F238E27FC236}">
                <a16:creationId xmlns:a16="http://schemas.microsoft.com/office/drawing/2014/main" id="{F500750D-63D1-CD46-92C8-FA8464B9088F}"/>
              </a:ext>
            </a:extLst>
          </p:cNvPr>
          <p:cNvGraphicFramePr>
            <a:graphicFrameLocks noGrp="1"/>
          </p:cNvGraphicFramePr>
          <p:nvPr>
            <p:extLst>
              <p:ext uri="{D42A27DB-BD31-4B8C-83A1-F6EECF244321}">
                <p14:modId xmlns:p14="http://schemas.microsoft.com/office/powerpoint/2010/main" val="3026674743"/>
              </p:ext>
            </p:extLst>
          </p:nvPr>
        </p:nvGraphicFramePr>
        <p:xfrm>
          <a:off x="25340741" y="30510729"/>
          <a:ext cx="6768751" cy="2088234"/>
        </p:xfrm>
        <a:graphic>
          <a:graphicData uri="http://schemas.openxmlformats.org/drawingml/2006/table">
            <a:tbl>
              <a:tblPr/>
              <a:tblGrid>
                <a:gridCol w="3162449">
                  <a:extLst>
                    <a:ext uri="{9D8B030D-6E8A-4147-A177-3AD203B41FA5}">
                      <a16:colId xmlns:a16="http://schemas.microsoft.com/office/drawing/2014/main" val="20000"/>
                    </a:ext>
                  </a:extLst>
                </a:gridCol>
                <a:gridCol w="1803151">
                  <a:extLst>
                    <a:ext uri="{9D8B030D-6E8A-4147-A177-3AD203B41FA5}">
                      <a16:colId xmlns:a16="http://schemas.microsoft.com/office/drawing/2014/main" val="20001"/>
                    </a:ext>
                  </a:extLst>
                </a:gridCol>
                <a:gridCol w="1803151">
                  <a:extLst>
                    <a:ext uri="{9D8B030D-6E8A-4147-A177-3AD203B41FA5}">
                      <a16:colId xmlns:a16="http://schemas.microsoft.com/office/drawing/2014/main" val="20002"/>
                    </a:ext>
                  </a:extLst>
                </a:gridCol>
              </a:tblGrid>
              <a:tr h="348039">
                <a:tc>
                  <a:txBody>
                    <a:bodyPr/>
                    <a:lstStyle/>
                    <a:p>
                      <a:pPr algn="ctr" fontAlgn="b"/>
                      <a:r>
                        <a:rPr lang="en-US" sz="2000" b="0" i="0" u="none" strike="noStrike">
                          <a:solidFill>
                            <a:srgbClr val="000000"/>
                          </a:solidFill>
                          <a:effectLst/>
                          <a:latin typeface="Calibri"/>
                        </a:rPr>
                        <a:t>Peak RV - (ml)</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hr-HR" sz="2000" b="0" i="0" u="none" strike="noStrike">
                          <a:solidFill>
                            <a:srgbClr val="000000"/>
                          </a:solidFill>
                          <a:effectLst/>
                          <a:latin typeface="Calibri"/>
                        </a:rPr>
                        <a:t>19.633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nb-NO" sz="2000" b="0" i="0" u="none" strike="noStrike">
                          <a:solidFill>
                            <a:srgbClr val="000000"/>
                          </a:solidFill>
                          <a:effectLst/>
                          <a:latin typeface="Calibri"/>
                        </a:rPr>
                        <a:t>20.850</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348039">
                <a:tc>
                  <a:txBody>
                    <a:bodyPr/>
                    <a:lstStyle/>
                    <a:p>
                      <a:pPr algn="ctr" fontAlgn="b"/>
                      <a:r>
                        <a:rPr lang="en-US" sz="2000" b="0" i="0" u="none" strike="noStrike">
                          <a:solidFill>
                            <a:srgbClr val="000000"/>
                          </a:solidFill>
                          <a:effectLst/>
                          <a:latin typeface="Calibri"/>
                        </a:rPr>
                        <a:t>Mn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is-IS" sz="2000" b="0" i="0" u="none" strike="noStrike">
                          <a:solidFill>
                            <a:srgbClr val="000000"/>
                          </a:solidFill>
                          <a:effectLst/>
                          <a:latin typeface="Calibri"/>
                        </a:rPr>
                        <a:t>2,636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dirty="0">
                          <a:solidFill>
                            <a:srgbClr val="000000"/>
                          </a:solidFill>
                          <a:effectLst/>
                          <a:latin typeface="Calibri"/>
                        </a:rPr>
                        <a:t>815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348039">
                <a:tc>
                  <a:txBody>
                    <a:bodyPr/>
                    <a:lstStyle/>
                    <a:p>
                      <a:pPr algn="ctr" fontAlgn="b"/>
                      <a:r>
                        <a:rPr lang="en-US" sz="2000" b="0" i="0" u="none" strike="noStrike">
                          <a:solidFill>
                            <a:srgbClr val="000000"/>
                          </a:solidFill>
                          <a:effectLst/>
                          <a:latin typeface="Calibri"/>
                        </a:rPr>
                        <a:t>Mw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i-FI" sz="2000" b="0" i="0" u="none" strike="noStrike" dirty="0">
                          <a:solidFill>
                            <a:srgbClr val="000000"/>
                          </a:solidFill>
                          <a:effectLst/>
                          <a:latin typeface="Calibri"/>
                        </a:rPr>
                        <a:t>2,926</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2000" b="0" i="0" u="none" strike="noStrike">
                          <a:solidFill>
                            <a:srgbClr val="000000"/>
                          </a:solidFill>
                          <a:effectLst/>
                          <a:latin typeface="Calibri"/>
                        </a:rPr>
                        <a:t>864</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348039">
                <a:tc>
                  <a:txBody>
                    <a:bodyPr/>
                    <a:lstStyle/>
                    <a:p>
                      <a:pPr algn="ctr" fontAlgn="b"/>
                      <a:r>
                        <a:rPr lang="en-US" sz="2000" b="0" i="0" u="none" strike="noStrike" dirty="0" err="1">
                          <a:solidFill>
                            <a:srgbClr val="000000"/>
                          </a:solidFill>
                          <a:effectLst/>
                          <a:latin typeface="Calibri"/>
                        </a:rPr>
                        <a:t>Mz</a:t>
                      </a:r>
                      <a:r>
                        <a:rPr lang="en-US" sz="2000" b="0" i="0" u="none" strike="noStrike" dirty="0">
                          <a:solidFill>
                            <a:srgbClr val="000000"/>
                          </a:solidFill>
                          <a:effectLst/>
                          <a:latin typeface="Calibri"/>
                        </a:rPr>
                        <a:t>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uk-UA" sz="2000" b="0" i="0" u="none" strike="noStrike">
                          <a:solidFill>
                            <a:srgbClr val="000000"/>
                          </a:solidFill>
                          <a:effectLst/>
                          <a:latin typeface="Calibri"/>
                        </a:rPr>
                        <a:t>3,313</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2000" b="0" i="0" u="none" strike="noStrike">
                          <a:solidFill>
                            <a:srgbClr val="000000"/>
                          </a:solidFill>
                          <a:effectLst/>
                          <a:latin typeface="Calibri"/>
                        </a:rPr>
                        <a:t>915</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348039">
                <a:tc>
                  <a:txBody>
                    <a:bodyPr/>
                    <a:lstStyle/>
                    <a:p>
                      <a:pPr algn="ctr" fontAlgn="b"/>
                      <a:r>
                        <a:rPr lang="en-US" sz="2000" b="0" i="0" u="none" strike="noStrike">
                          <a:solidFill>
                            <a:srgbClr val="000000"/>
                          </a:solidFill>
                          <a:effectLst/>
                          <a:latin typeface="Calibri"/>
                        </a:rPr>
                        <a:t>Mp - (Daltons)</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is-IS" sz="2000" b="0" i="0" u="none" strike="noStrike">
                          <a:solidFill>
                            <a:srgbClr val="000000"/>
                          </a:solidFill>
                          <a:effectLst/>
                          <a:latin typeface="Calibri"/>
                        </a:rPr>
                        <a:t>2,448</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uk-UA" sz="2000" b="0" i="0" u="none" strike="noStrike">
                          <a:solidFill>
                            <a:srgbClr val="000000"/>
                          </a:solidFill>
                          <a:effectLst/>
                          <a:latin typeface="Calibri"/>
                        </a:rPr>
                        <a:t>776</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348039">
                <a:tc>
                  <a:txBody>
                    <a:bodyPr/>
                    <a:lstStyle/>
                    <a:p>
                      <a:pPr algn="ctr" fontAlgn="b"/>
                      <a:r>
                        <a:rPr lang="en-US" sz="2000" b="0" i="0" u="none" strike="noStrike">
                          <a:solidFill>
                            <a:srgbClr val="000000"/>
                          </a:solidFill>
                          <a:effectLst/>
                          <a:latin typeface="Calibri"/>
                        </a:rPr>
                        <a:t>Mw/Mn</a:t>
                      </a:r>
                    </a:p>
                  </a:txBody>
                  <a:tcPr marL="12700" marR="12700" marT="1270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nb-NO" sz="2000" b="0" i="0" u="none" strike="noStrike">
                          <a:solidFill>
                            <a:srgbClr val="000000"/>
                          </a:solidFill>
                          <a:effectLst/>
                          <a:latin typeface="Calibri"/>
                        </a:rPr>
                        <a:t>1.110</a:t>
                      </a:r>
                    </a:p>
                  </a:txBody>
                  <a:tcPr marL="12700" marR="12700" marT="1270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hr-HR" sz="2000" b="0" i="0" u="none" strike="noStrike" dirty="0">
                          <a:solidFill>
                            <a:srgbClr val="000000"/>
                          </a:solidFill>
                          <a:effectLst/>
                          <a:latin typeface="Calibri"/>
                        </a:rPr>
                        <a:t>1.061</a:t>
                      </a:r>
                    </a:p>
                  </a:txBody>
                  <a:tcPr marL="12700" marR="12700" marT="1270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a:xfrm>
            <a:off x="194912" y="6377355"/>
            <a:ext cx="415425" cy="250337"/>
          </a:xfrm>
        </p:spPr>
        <p:txBody>
          <a:bodyPr/>
          <a:lstStyle/>
          <a:p>
            <a:fld id="{93005692-73BE-493E-93AB-ECD6027A7652}" type="slidenum">
              <a:rPr lang="en-US" sz="1600" smtClean="0"/>
              <a:pPr/>
              <a:t>22</a:t>
            </a:fld>
            <a:endParaRPr lang="en-US" sz="1600" dirty="0"/>
          </a:p>
        </p:txBody>
      </p:sp>
      <p:pic>
        <p:nvPicPr>
          <p:cNvPr id="11" name="Picture 10">
            <a:extLst>
              <a:ext uri="{FF2B5EF4-FFF2-40B4-BE49-F238E27FC236}">
                <a16:creationId xmlns:a16="http://schemas.microsoft.com/office/drawing/2014/main" id="{152997F8-18D3-6B4B-BD2E-819AD507AA95}"/>
              </a:ext>
            </a:extLst>
          </p:cNvPr>
          <p:cNvPicPr>
            <a:picLocks noChangeAspect="1"/>
          </p:cNvPicPr>
          <p:nvPr/>
        </p:nvPicPr>
        <p:blipFill>
          <a:blip r:embed="rId4"/>
          <a:stretch>
            <a:fillRect/>
          </a:stretch>
        </p:blipFill>
        <p:spPr>
          <a:xfrm>
            <a:off x="6375400" y="2500795"/>
            <a:ext cx="2222500" cy="1381125"/>
          </a:xfrm>
          <a:prstGeom prst="rect">
            <a:avLst/>
          </a:prstGeom>
        </p:spPr>
      </p:pic>
      <p:pic>
        <p:nvPicPr>
          <p:cNvPr id="12" name="Picture 11">
            <a:extLst>
              <a:ext uri="{FF2B5EF4-FFF2-40B4-BE49-F238E27FC236}">
                <a16:creationId xmlns:a16="http://schemas.microsoft.com/office/drawing/2014/main" id="{AD6DA486-88E6-DC4D-9FD2-79643011B330}"/>
              </a:ext>
            </a:extLst>
          </p:cNvPr>
          <p:cNvPicPr>
            <a:picLocks noChangeAspect="1"/>
          </p:cNvPicPr>
          <p:nvPr/>
        </p:nvPicPr>
        <p:blipFill>
          <a:blip r:embed="rId5"/>
          <a:stretch>
            <a:fillRect/>
          </a:stretch>
        </p:blipFill>
        <p:spPr>
          <a:xfrm>
            <a:off x="5611820" y="4198895"/>
            <a:ext cx="3349625" cy="1127125"/>
          </a:xfrm>
          <a:prstGeom prst="rect">
            <a:avLst/>
          </a:prstGeom>
        </p:spPr>
      </p:pic>
      <p:pic>
        <p:nvPicPr>
          <p:cNvPr id="13" name="Picture 12">
            <a:extLst>
              <a:ext uri="{FF2B5EF4-FFF2-40B4-BE49-F238E27FC236}">
                <a16:creationId xmlns:a16="http://schemas.microsoft.com/office/drawing/2014/main" id="{4567495A-3BEC-744D-B203-F0D1054B2AD9}"/>
              </a:ext>
            </a:extLst>
          </p:cNvPr>
          <p:cNvPicPr>
            <a:picLocks noChangeAspect="1"/>
          </p:cNvPicPr>
          <p:nvPr/>
        </p:nvPicPr>
        <p:blipFill>
          <a:blip r:embed="rId6"/>
          <a:stretch>
            <a:fillRect/>
          </a:stretch>
        </p:blipFill>
        <p:spPr>
          <a:xfrm>
            <a:off x="6613525" y="5494658"/>
            <a:ext cx="1746250" cy="1158875"/>
          </a:xfrm>
          <a:prstGeom prst="rect">
            <a:avLst/>
          </a:prstGeom>
        </p:spPr>
      </p:pic>
      <p:pic>
        <p:nvPicPr>
          <p:cNvPr id="14" name="Picture 13">
            <a:extLst>
              <a:ext uri="{FF2B5EF4-FFF2-40B4-BE49-F238E27FC236}">
                <a16:creationId xmlns:a16="http://schemas.microsoft.com/office/drawing/2014/main" id="{5DE1D36D-6124-F348-ADF0-197EEFD40E9F}"/>
              </a:ext>
            </a:extLst>
          </p:cNvPr>
          <p:cNvPicPr>
            <a:picLocks noChangeAspect="1"/>
          </p:cNvPicPr>
          <p:nvPr/>
        </p:nvPicPr>
        <p:blipFill>
          <a:blip r:embed="rId7"/>
          <a:stretch>
            <a:fillRect/>
          </a:stretch>
        </p:blipFill>
        <p:spPr>
          <a:xfrm>
            <a:off x="923925" y="1176547"/>
            <a:ext cx="6746875" cy="1254125"/>
          </a:xfrm>
          <a:prstGeom prst="rect">
            <a:avLst/>
          </a:prstGeom>
        </p:spPr>
      </p:pic>
    </p:spTree>
    <p:extLst>
      <p:ext uri="{BB962C8B-B14F-4D97-AF65-F5344CB8AC3E}">
        <p14:creationId xmlns:p14="http://schemas.microsoft.com/office/powerpoint/2010/main" val="23317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6424"/>
          </a:xfrm>
        </p:spPr>
        <p:txBody>
          <a:bodyPr/>
          <a:lstStyle/>
          <a:p>
            <a:pPr algn="ctr"/>
            <a:r>
              <a:rPr lang="en-US" dirty="0">
                <a:latin typeface="Helvetica"/>
                <a:cs typeface="Helvetica"/>
              </a:rPr>
              <a:t>Conclusion</a:t>
            </a:r>
          </a:p>
        </p:txBody>
      </p:sp>
      <p:sp>
        <p:nvSpPr>
          <p:cNvPr id="4" name="Slide Number Placeholder 3"/>
          <p:cNvSpPr>
            <a:spLocks noGrp="1"/>
          </p:cNvSpPr>
          <p:nvPr>
            <p:ph type="sldNum" sz="quarter" idx="12"/>
          </p:nvPr>
        </p:nvSpPr>
        <p:spPr/>
        <p:txBody>
          <a:bodyPr/>
          <a:lstStyle/>
          <a:p>
            <a:fld id="{93005692-73BE-493E-93AB-ECD6027A7652}" type="slidenum">
              <a:rPr lang="en-US" sz="1600" smtClean="0"/>
              <a:pPr/>
              <a:t>23</a:t>
            </a:fld>
            <a:endParaRPr lang="en-US" sz="1600" dirty="0"/>
          </a:p>
        </p:txBody>
      </p:sp>
      <p:sp>
        <p:nvSpPr>
          <p:cNvPr id="3" name="TextBox 2">
            <a:extLst>
              <a:ext uri="{FF2B5EF4-FFF2-40B4-BE49-F238E27FC236}">
                <a16:creationId xmlns:a16="http://schemas.microsoft.com/office/drawing/2014/main" id="{C300AF86-4988-A54A-A3F4-70956A726A7F}"/>
              </a:ext>
            </a:extLst>
          </p:cNvPr>
          <p:cNvSpPr txBox="1"/>
          <p:nvPr/>
        </p:nvSpPr>
        <p:spPr>
          <a:xfrm>
            <a:off x="0" y="1193560"/>
            <a:ext cx="3148619" cy="461665"/>
          </a:xfrm>
          <a:prstGeom prst="rect">
            <a:avLst/>
          </a:prstGeom>
          <a:noFill/>
        </p:spPr>
        <p:txBody>
          <a:bodyPr wrap="none" rtlCol="0">
            <a:spAutoFit/>
          </a:bodyPr>
          <a:lstStyle/>
          <a:p>
            <a:r>
              <a:rPr lang="en-US" sz="2400" dirty="0">
                <a:latin typeface="Helvetica" pitchFamily="2" charset="0"/>
              </a:rPr>
              <a:t>Dehydration Reaction</a:t>
            </a:r>
          </a:p>
        </p:txBody>
      </p:sp>
      <p:sp>
        <p:nvSpPr>
          <p:cNvPr id="13" name="TextBox 12">
            <a:extLst>
              <a:ext uri="{FF2B5EF4-FFF2-40B4-BE49-F238E27FC236}">
                <a16:creationId xmlns:a16="http://schemas.microsoft.com/office/drawing/2014/main" id="{DC07D371-0444-AC4B-9CE0-AC8EB813B98F}"/>
              </a:ext>
            </a:extLst>
          </p:cNvPr>
          <p:cNvSpPr txBox="1"/>
          <p:nvPr/>
        </p:nvSpPr>
        <p:spPr>
          <a:xfrm>
            <a:off x="141090" y="4608987"/>
            <a:ext cx="3986410"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pitchFamily="2" charset="0"/>
              </a:rPr>
              <a:t>Molecularly Defined Oligomer</a:t>
            </a:r>
          </a:p>
        </p:txBody>
      </p:sp>
      <p:sp>
        <p:nvSpPr>
          <p:cNvPr id="14" name="TextBox 13">
            <a:extLst>
              <a:ext uri="{FF2B5EF4-FFF2-40B4-BE49-F238E27FC236}">
                <a16:creationId xmlns:a16="http://schemas.microsoft.com/office/drawing/2014/main" id="{BE765EC6-F4D1-D94A-8A27-0CE7E024660D}"/>
              </a:ext>
            </a:extLst>
          </p:cNvPr>
          <p:cNvSpPr txBox="1"/>
          <p:nvPr/>
        </p:nvSpPr>
        <p:spPr>
          <a:xfrm>
            <a:off x="141090" y="3448757"/>
            <a:ext cx="3567310"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pitchFamily="2" charset="0"/>
              </a:rPr>
              <a:t>Dehydration Polymerization</a:t>
            </a:r>
          </a:p>
        </p:txBody>
      </p:sp>
      <p:sp>
        <p:nvSpPr>
          <p:cNvPr id="15" name="TextBox 14">
            <a:extLst>
              <a:ext uri="{FF2B5EF4-FFF2-40B4-BE49-F238E27FC236}">
                <a16:creationId xmlns:a16="http://schemas.microsoft.com/office/drawing/2014/main" id="{658F8161-4F2F-7E4D-AC90-F1507EF3420C}"/>
              </a:ext>
            </a:extLst>
          </p:cNvPr>
          <p:cNvSpPr txBox="1"/>
          <p:nvPr/>
        </p:nvSpPr>
        <p:spPr>
          <a:xfrm>
            <a:off x="141090" y="1824756"/>
            <a:ext cx="2915004"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pitchFamily="2" charset="0"/>
              </a:rPr>
              <a:t>Small Molecules</a:t>
            </a:r>
          </a:p>
        </p:txBody>
      </p:sp>
      <p:cxnSp>
        <p:nvCxnSpPr>
          <p:cNvPr id="19" name="Straight Connector 18">
            <a:extLst>
              <a:ext uri="{FF2B5EF4-FFF2-40B4-BE49-F238E27FC236}">
                <a16:creationId xmlns:a16="http://schemas.microsoft.com/office/drawing/2014/main" id="{33FEC708-F3F6-624B-825E-DD0D20B21A68}"/>
              </a:ext>
            </a:extLst>
          </p:cNvPr>
          <p:cNvCxnSpPr>
            <a:cxnSpLocks/>
          </p:cNvCxnSpPr>
          <p:nvPr/>
        </p:nvCxnSpPr>
        <p:spPr>
          <a:xfrm flipV="1">
            <a:off x="38100" y="1662283"/>
            <a:ext cx="3056094" cy="1"/>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23E31DE-C97E-2A44-A028-413AD6A81DF8}"/>
              </a:ext>
            </a:extLst>
          </p:cNvPr>
          <p:cNvSpPr txBox="1"/>
          <p:nvPr/>
        </p:nvSpPr>
        <p:spPr>
          <a:xfrm>
            <a:off x="731579" y="2310080"/>
            <a:ext cx="4019947" cy="830997"/>
          </a:xfrm>
          <a:prstGeom prst="rect">
            <a:avLst/>
          </a:prstGeom>
          <a:noFill/>
        </p:spPr>
        <p:txBody>
          <a:bodyPr wrap="none" rtlCol="0">
            <a:spAutoFit/>
          </a:bodyPr>
          <a:lstStyle/>
          <a:p>
            <a:r>
              <a:rPr lang="en-US" sz="1600" dirty="0">
                <a:latin typeface="Helvetica" pitchFamily="2" charset="0"/>
              </a:rPr>
              <a:t>Development of the reaction</a:t>
            </a:r>
          </a:p>
          <a:p>
            <a:r>
              <a:rPr lang="en-US" sz="1600" dirty="0">
                <a:latin typeface="Helvetica" pitchFamily="2" charset="0"/>
              </a:rPr>
              <a:t>Various small molecules were synthesized</a:t>
            </a:r>
          </a:p>
          <a:p>
            <a:r>
              <a:rPr lang="en-US" sz="1600" dirty="0">
                <a:latin typeface="Helvetica" pitchFamily="2" charset="0"/>
              </a:rPr>
              <a:t>EWD/EDG, incorporation of other groups</a:t>
            </a:r>
          </a:p>
        </p:txBody>
      </p:sp>
      <p:sp>
        <p:nvSpPr>
          <p:cNvPr id="27" name="TextBox 26">
            <a:extLst>
              <a:ext uri="{FF2B5EF4-FFF2-40B4-BE49-F238E27FC236}">
                <a16:creationId xmlns:a16="http://schemas.microsoft.com/office/drawing/2014/main" id="{7FCE4BE7-00C8-534D-BE8F-730F88184B7F}"/>
              </a:ext>
            </a:extLst>
          </p:cNvPr>
          <p:cNvSpPr txBox="1"/>
          <p:nvPr/>
        </p:nvSpPr>
        <p:spPr>
          <a:xfrm>
            <a:off x="731579" y="3881064"/>
            <a:ext cx="3625929" cy="584775"/>
          </a:xfrm>
          <a:prstGeom prst="rect">
            <a:avLst/>
          </a:prstGeom>
          <a:noFill/>
        </p:spPr>
        <p:txBody>
          <a:bodyPr wrap="none" rtlCol="0">
            <a:spAutoFit/>
          </a:bodyPr>
          <a:lstStyle/>
          <a:p>
            <a:r>
              <a:rPr lang="en-US" sz="1600" dirty="0">
                <a:latin typeface="Helvetica" pitchFamily="2" charset="0"/>
              </a:rPr>
              <a:t>Reaction extended to polymerization</a:t>
            </a:r>
          </a:p>
          <a:p>
            <a:r>
              <a:rPr lang="en-US" sz="1600" dirty="0">
                <a:latin typeface="Helvetica" pitchFamily="2" charset="0"/>
              </a:rPr>
              <a:t>3 different polymers were synthesized</a:t>
            </a:r>
          </a:p>
        </p:txBody>
      </p:sp>
      <p:sp>
        <p:nvSpPr>
          <p:cNvPr id="28" name="TextBox 27">
            <a:extLst>
              <a:ext uri="{FF2B5EF4-FFF2-40B4-BE49-F238E27FC236}">
                <a16:creationId xmlns:a16="http://schemas.microsoft.com/office/drawing/2014/main" id="{8D5F2B4F-A464-D040-8B99-744190A47E83}"/>
              </a:ext>
            </a:extLst>
          </p:cNvPr>
          <p:cNvSpPr txBox="1"/>
          <p:nvPr/>
        </p:nvSpPr>
        <p:spPr>
          <a:xfrm>
            <a:off x="731579" y="5087460"/>
            <a:ext cx="5668539" cy="338554"/>
          </a:xfrm>
          <a:prstGeom prst="rect">
            <a:avLst/>
          </a:prstGeom>
          <a:noFill/>
        </p:spPr>
        <p:txBody>
          <a:bodyPr wrap="none" rtlCol="0">
            <a:spAutoFit/>
          </a:bodyPr>
          <a:lstStyle/>
          <a:p>
            <a:r>
              <a:rPr lang="en-US" sz="1600" dirty="0">
                <a:latin typeface="Helvetica" pitchFamily="2" charset="0"/>
              </a:rPr>
              <a:t>Problematic oxidation lead to synthesis of only one example</a:t>
            </a:r>
          </a:p>
        </p:txBody>
      </p:sp>
      <p:pic>
        <p:nvPicPr>
          <p:cNvPr id="16" name="Picture 15">
            <a:extLst>
              <a:ext uri="{FF2B5EF4-FFF2-40B4-BE49-F238E27FC236}">
                <a16:creationId xmlns:a16="http://schemas.microsoft.com/office/drawing/2014/main" id="{28C0C1C6-5706-1F48-A4A9-553B907AC2CA}"/>
              </a:ext>
            </a:extLst>
          </p:cNvPr>
          <p:cNvPicPr>
            <a:picLocks noChangeAspect="1"/>
          </p:cNvPicPr>
          <p:nvPr/>
        </p:nvPicPr>
        <p:blipFill>
          <a:blip r:embed="rId3"/>
          <a:stretch>
            <a:fillRect/>
          </a:stretch>
        </p:blipFill>
        <p:spPr>
          <a:xfrm>
            <a:off x="1378088" y="5420572"/>
            <a:ext cx="6746875" cy="1254125"/>
          </a:xfrm>
          <a:prstGeom prst="rect">
            <a:avLst/>
          </a:prstGeom>
        </p:spPr>
      </p:pic>
      <p:pic>
        <p:nvPicPr>
          <p:cNvPr id="17" name="Picture 16">
            <a:extLst>
              <a:ext uri="{FF2B5EF4-FFF2-40B4-BE49-F238E27FC236}">
                <a16:creationId xmlns:a16="http://schemas.microsoft.com/office/drawing/2014/main" id="{58E4C6F6-87F5-404D-972D-27D84BCDD2B3}"/>
              </a:ext>
            </a:extLst>
          </p:cNvPr>
          <p:cNvPicPr>
            <a:picLocks noChangeAspect="1"/>
          </p:cNvPicPr>
          <p:nvPr/>
        </p:nvPicPr>
        <p:blipFill>
          <a:blip r:embed="rId4">
            <a:alphaModFix/>
          </a:blip>
          <a:stretch>
            <a:fillRect/>
          </a:stretch>
        </p:blipFill>
        <p:spPr>
          <a:xfrm>
            <a:off x="5198216" y="1527338"/>
            <a:ext cx="3270250" cy="1333500"/>
          </a:xfrm>
          <a:prstGeom prst="rect">
            <a:avLst/>
          </a:prstGeom>
        </p:spPr>
      </p:pic>
      <p:pic>
        <p:nvPicPr>
          <p:cNvPr id="5" name="Picture 4">
            <a:extLst>
              <a:ext uri="{FF2B5EF4-FFF2-40B4-BE49-F238E27FC236}">
                <a16:creationId xmlns:a16="http://schemas.microsoft.com/office/drawing/2014/main" id="{D9CBF062-0A25-D148-970A-DBC713A2AB47}"/>
              </a:ext>
            </a:extLst>
          </p:cNvPr>
          <p:cNvPicPr>
            <a:picLocks noChangeAspect="1"/>
          </p:cNvPicPr>
          <p:nvPr/>
        </p:nvPicPr>
        <p:blipFill>
          <a:blip r:embed="rId5"/>
          <a:stretch>
            <a:fillRect/>
          </a:stretch>
        </p:blipFill>
        <p:spPr>
          <a:xfrm>
            <a:off x="5487882" y="3193950"/>
            <a:ext cx="3079750" cy="1778000"/>
          </a:xfrm>
          <a:prstGeom prst="rect">
            <a:avLst/>
          </a:prstGeom>
        </p:spPr>
      </p:pic>
    </p:spTree>
    <p:extLst>
      <p:ext uri="{BB962C8B-B14F-4D97-AF65-F5344CB8AC3E}">
        <p14:creationId xmlns:p14="http://schemas.microsoft.com/office/powerpoint/2010/main" val="82603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Acknowledgments</a:t>
            </a:r>
          </a:p>
        </p:txBody>
      </p:sp>
      <p:sp>
        <p:nvSpPr>
          <p:cNvPr id="3" name="Content Placeholder 2"/>
          <p:cNvSpPr>
            <a:spLocks noGrp="1"/>
          </p:cNvSpPr>
          <p:nvPr>
            <p:ph idx="1"/>
          </p:nvPr>
        </p:nvSpPr>
        <p:spPr>
          <a:xfrm>
            <a:off x="6163045" y="1245571"/>
            <a:ext cx="3656816" cy="4998689"/>
          </a:xfrm>
        </p:spPr>
        <p:txBody>
          <a:bodyPr>
            <a:normAutofit fontScale="92500" lnSpcReduction="10000"/>
          </a:bodyPr>
          <a:lstStyle/>
          <a:p>
            <a:r>
              <a:rPr lang="en-US" sz="2400" dirty="0">
                <a:latin typeface="Helvetica"/>
                <a:cs typeface="Helvetica"/>
              </a:rPr>
              <a:t>Dr. Derek </a:t>
            </a:r>
            <a:r>
              <a:rPr lang="en-US" sz="2400" dirty="0" err="1">
                <a:latin typeface="Helvetica"/>
                <a:cs typeface="Helvetica"/>
              </a:rPr>
              <a:t>Schipper</a:t>
            </a:r>
            <a:endParaRPr lang="en-US" sz="2400" dirty="0">
              <a:latin typeface="Helvetica"/>
              <a:cs typeface="Helvetica"/>
            </a:endParaRPr>
          </a:p>
          <a:p>
            <a:endParaRPr lang="en-US" sz="2400" dirty="0">
              <a:latin typeface="Helvetica"/>
              <a:cs typeface="Helvetica"/>
            </a:endParaRPr>
          </a:p>
          <a:p>
            <a:r>
              <a:rPr lang="en-US" sz="2400" dirty="0">
                <a:latin typeface="Helvetica"/>
                <a:cs typeface="Helvetica"/>
              </a:rPr>
              <a:t>IPR Organizers</a:t>
            </a:r>
          </a:p>
          <a:p>
            <a:endParaRPr lang="en-US" sz="2400" dirty="0">
              <a:latin typeface="Helvetica"/>
              <a:cs typeface="Helvetica"/>
            </a:endParaRPr>
          </a:p>
          <a:p>
            <a:r>
              <a:rPr lang="en-US" sz="2400" dirty="0">
                <a:latin typeface="Helvetica"/>
                <a:cs typeface="Helvetica"/>
              </a:rPr>
              <a:t>Rafael </a:t>
            </a:r>
            <a:r>
              <a:rPr lang="en-US" sz="2400" dirty="0" err="1">
                <a:latin typeface="Helvetica"/>
                <a:cs typeface="Helvetica"/>
              </a:rPr>
              <a:t>Mirabal</a:t>
            </a:r>
            <a:endParaRPr lang="en-US" sz="2400" dirty="0">
              <a:latin typeface="Helvetica"/>
              <a:cs typeface="Helvetica"/>
            </a:endParaRPr>
          </a:p>
          <a:p>
            <a:r>
              <a:rPr lang="en-US" sz="2400" dirty="0" err="1">
                <a:latin typeface="Helvetica"/>
                <a:cs typeface="Helvetica"/>
              </a:rPr>
              <a:t>Geoffery</a:t>
            </a:r>
            <a:r>
              <a:rPr lang="en-US" sz="2400" dirty="0">
                <a:latin typeface="Helvetica"/>
                <a:cs typeface="Helvetica"/>
              </a:rPr>
              <a:t> Sinclair</a:t>
            </a:r>
          </a:p>
          <a:p>
            <a:r>
              <a:rPr lang="en-US" sz="2400" dirty="0" err="1">
                <a:latin typeface="Helvetica"/>
                <a:cs typeface="Helvetica"/>
              </a:rPr>
              <a:t>Serxho</a:t>
            </a:r>
            <a:r>
              <a:rPr lang="en-US" sz="2400" dirty="0">
                <a:latin typeface="Helvetica"/>
                <a:cs typeface="Helvetica"/>
              </a:rPr>
              <a:t> </a:t>
            </a:r>
            <a:r>
              <a:rPr lang="en-US" sz="2400" dirty="0" err="1">
                <a:latin typeface="Helvetica"/>
                <a:cs typeface="Helvetica"/>
              </a:rPr>
              <a:t>Selmani</a:t>
            </a:r>
            <a:endParaRPr lang="en-US" sz="2400" dirty="0">
              <a:latin typeface="Helvetica"/>
              <a:cs typeface="Helvetica"/>
            </a:endParaRPr>
          </a:p>
          <a:p>
            <a:r>
              <a:rPr lang="en-US" sz="2400" dirty="0" err="1">
                <a:latin typeface="Helvetica"/>
                <a:cs typeface="Helvetica"/>
              </a:rPr>
              <a:t>Jianan</a:t>
            </a:r>
            <a:r>
              <a:rPr lang="en-US" sz="2400" dirty="0">
                <a:latin typeface="Helvetica"/>
                <a:cs typeface="Helvetica"/>
              </a:rPr>
              <a:t> Wang</a:t>
            </a:r>
          </a:p>
          <a:p>
            <a:r>
              <a:rPr lang="en-US" sz="2400" dirty="0">
                <a:latin typeface="Helvetica"/>
                <a:cs typeface="Helvetica"/>
              </a:rPr>
              <a:t>Luke </a:t>
            </a:r>
            <a:r>
              <a:rPr lang="en-US" sz="2400" dirty="0" err="1">
                <a:latin typeface="Helvetica"/>
                <a:cs typeface="Helvetica"/>
              </a:rPr>
              <a:t>Vanderzwet</a:t>
            </a:r>
            <a:endParaRPr lang="en-US" sz="2400" dirty="0">
              <a:latin typeface="Helvetica"/>
              <a:cs typeface="Helvetica"/>
            </a:endParaRPr>
          </a:p>
          <a:p>
            <a:r>
              <a:rPr lang="en-US" sz="2400" dirty="0">
                <a:latin typeface="Helvetica"/>
                <a:cs typeface="Helvetica"/>
              </a:rPr>
              <a:t>Monika </a:t>
            </a:r>
            <a:r>
              <a:rPr lang="en-US" sz="2400" dirty="0" err="1">
                <a:latin typeface="Helvetica"/>
                <a:cs typeface="Helvetica"/>
              </a:rPr>
              <a:t>Kaulak</a:t>
            </a:r>
            <a:r>
              <a:rPr lang="en-US" sz="2400" dirty="0">
                <a:latin typeface="Helvetica"/>
                <a:cs typeface="Helvetica"/>
              </a:rPr>
              <a:t> </a:t>
            </a:r>
          </a:p>
          <a:p>
            <a:r>
              <a:rPr lang="en-US" sz="2400" dirty="0">
                <a:latin typeface="Helvetica"/>
                <a:cs typeface="Helvetica"/>
              </a:rPr>
              <a:t>Wayne Wang</a:t>
            </a:r>
          </a:p>
          <a:p>
            <a:r>
              <a:rPr lang="en-US" sz="2400" dirty="0">
                <a:latin typeface="Helvetica"/>
                <a:cs typeface="Helvetica"/>
              </a:rPr>
              <a:t>Dr. Emmett</a:t>
            </a:r>
          </a:p>
          <a:p>
            <a:pPr marL="0" indent="0">
              <a:buNone/>
            </a:pPr>
            <a:endParaRPr lang="en-US" sz="2400" dirty="0">
              <a:latin typeface="Helvetica"/>
              <a:cs typeface="Helvetica"/>
            </a:endParaRPr>
          </a:p>
        </p:txBody>
      </p:sp>
      <p:sp>
        <p:nvSpPr>
          <p:cNvPr id="5" name="Slide Number Placeholder 4"/>
          <p:cNvSpPr>
            <a:spLocks noGrp="1"/>
          </p:cNvSpPr>
          <p:nvPr>
            <p:ph type="sldNum" sz="quarter" idx="12"/>
          </p:nvPr>
        </p:nvSpPr>
        <p:spPr/>
        <p:txBody>
          <a:bodyPr/>
          <a:lstStyle/>
          <a:p>
            <a:fld id="{93005692-73BE-493E-93AB-ECD6027A7652}" type="slidenum">
              <a:rPr lang="en-US" sz="1600" smtClean="0"/>
              <a:pPr/>
              <a:t>24</a:t>
            </a:fld>
            <a:endParaRPr lang="en-US" sz="1600" dirty="0"/>
          </a:p>
        </p:txBody>
      </p:sp>
      <p:pic>
        <p:nvPicPr>
          <p:cNvPr id="6" name="Picture 5">
            <a:extLst>
              <a:ext uri="{FF2B5EF4-FFF2-40B4-BE49-F238E27FC236}">
                <a16:creationId xmlns:a16="http://schemas.microsoft.com/office/drawing/2014/main" id="{73C25DC1-F08B-0A4B-9D54-D75DF8961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06424"/>
            <a:ext cx="6176298" cy="4632224"/>
          </a:xfrm>
          <a:prstGeom prst="rect">
            <a:avLst/>
          </a:prstGeom>
        </p:spPr>
      </p:pic>
      <p:sp>
        <p:nvSpPr>
          <p:cNvPr id="7" name="TextBox 6">
            <a:extLst>
              <a:ext uri="{FF2B5EF4-FFF2-40B4-BE49-F238E27FC236}">
                <a16:creationId xmlns:a16="http://schemas.microsoft.com/office/drawing/2014/main" id="{9877671A-E771-9546-9D00-81D6B9B36E07}"/>
              </a:ext>
            </a:extLst>
          </p:cNvPr>
          <p:cNvSpPr txBox="1"/>
          <p:nvPr/>
        </p:nvSpPr>
        <p:spPr>
          <a:xfrm>
            <a:off x="1935560" y="5873335"/>
            <a:ext cx="3185487" cy="369332"/>
          </a:xfrm>
          <a:prstGeom prst="rect">
            <a:avLst/>
          </a:prstGeom>
          <a:noFill/>
        </p:spPr>
        <p:txBody>
          <a:bodyPr wrap="none" rtlCol="0">
            <a:spAutoFit/>
          </a:bodyPr>
          <a:lstStyle/>
          <a:p>
            <a:r>
              <a:rPr lang="en-US" dirty="0">
                <a:latin typeface="Helvetica" pitchFamily="2" charset="0"/>
              </a:rPr>
              <a:t>#</a:t>
            </a:r>
            <a:r>
              <a:rPr lang="en-US" dirty="0" err="1">
                <a:latin typeface="Helvetica" pitchFamily="2" charset="0"/>
              </a:rPr>
              <a:t>SchipperLabChristmasParty</a:t>
            </a:r>
            <a:endParaRPr lang="en-US" dirty="0">
              <a:latin typeface="Helvetica" pitchFamily="2" charset="0"/>
            </a:endParaRPr>
          </a:p>
        </p:txBody>
      </p:sp>
    </p:spTree>
    <p:extLst>
      <p:ext uri="{BB962C8B-B14F-4D97-AF65-F5344CB8AC3E}">
        <p14:creationId xmlns:p14="http://schemas.microsoft.com/office/powerpoint/2010/main" val="10594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Organic Semiconductors</a:t>
            </a:r>
          </a:p>
        </p:txBody>
      </p:sp>
      <p:sp>
        <p:nvSpPr>
          <p:cNvPr id="4" name="Slide Number Placeholder 3"/>
          <p:cNvSpPr>
            <a:spLocks noGrp="1"/>
          </p:cNvSpPr>
          <p:nvPr>
            <p:ph type="sldNum" sz="quarter" idx="12"/>
          </p:nvPr>
        </p:nvSpPr>
        <p:spPr/>
        <p:txBody>
          <a:bodyPr/>
          <a:lstStyle/>
          <a:p>
            <a:fld id="{93005692-73BE-493E-93AB-ECD6027A7652}" type="slidenum">
              <a:rPr lang="en-US" sz="1600" smtClean="0"/>
              <a:pPr/>
              <a:t>3</a:t>
            </a:fld>
            <a:endParaRPr lang="en-US" sz="1600" dirty="0"/>
          </a:p>
        </p:txBody>
      </p:sp>
      <p:pic>
        <p:nvPicPr>
          <p:cNvPr id="6" name="Picture 4" descr="http://i.ytimg.com/vi/mLMWXBv5rY4/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141" y="1079479"/>
            <a:ext cx="2774480" cy="208086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organic solar cell.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178" y="1074750"/>
            <a:ext cx="2769668" cy="2066919"/>
          </a:xfrm>
          <a:prstGeom prst="rect">
            <a:avLst/>
          </a:prstGeom>
        </p:spPr>
      </p:pic>
      <p:sp>
        <p:nvSpPr>
          <p:cNvPr id="11" name="TextBox 10"/>
          <p:cNvSpPr txBox="1"/>
          <p:nvPr/>
        </p:nvSpPr>
        <p:spPr>
          <a:xfrm>
            <a:off x="6300240" y="3369666"/>
            <a:ext cx="2391550" cy="369332"/>
          </a:xfrm>
          <a:prstGeom prst="rect">
            <a:avLst/>
          </a:prstGeom>
          <a:noFill/>
        </p:spPr>
        <p:txBody>
          <a:bodyPr wrap="none" rtlCol="0">
            <a:spAutoFit/>
          </a:bodyPr>
          <a:lstStyle/>
          <a:p>
            <a:r>
              <a:rPr lang="en-US" dirty="0">
                <a:latin typeface="Helvetica"/>
                <a:cs typeface="Helvetica"/>
              </a:rPr>
              <a:t>Conjugated Polymers</a:t>
            </a:r>
          </a:p>
        </p:txBody>
      </p:sp>
      <p:sp>
        <p:nvSpPr>
          <p:cNvPr id="12" name="TextBox 11"/>
          <p:cNvSpPr txBox="1"/>
          <p:nvPr/>
        </p:nvSpPr>
        <p:spPr>
          <a:xfrm>
            <a:off x="1116115" y="3369666"/>
            <a:ext cx="3110084" cy="369332"/>
          </a:xfrm>
          <a:prstGeom prst="rect">
            <a:avLst/>
          </a:prstGeom>
          <a:noFill/>
        </p:spPr>
        <p:txBody>
          <a:bodyPr wrap="none" rtlCol="0">
            <a:spAutoFit/>
          </a:bodyPr>
          <a:lstStyle/>
          <a:p>
            <a:r>
              <a:rPr lang="en-US" dirty="0">
                <a:latin typeface="Helvetica"/>
                <a:cs typeface="Helvetica"/>
              </a:rPr>
              <a:t>Conjugated Small Molecules</a:t>
            </a:r>
          </a:p>
        </p:txBody>
      </p:sp>
      <p:pic>
        <p:nvPicPr>
          <p:cNvPr id="14" name="Picture 13"/>
          <p:cNvPicPr>
            <a:picLocks noChangeAspect="1"/>
          </p:cNvPicPr>
          <p:nvPr/>
        </p:nvPicPr>
        <p:blipFill>
          <a:blip r:embed="rId5"/>
          <a:stretch>
            <a:fillRect/>
          </a:stretch>
        </p:blipFill>
        <p:spPr>
          <a:xfrm>
            <a:off x="6957073" y="3927961"/>
            <a:ext cx="1028700" cy="1131570"/>
          </a:xfrm>
          <a:prstGeom prst="rect">
            <a:avLst/>
          </a:prstGeom>
        </p:spPr>
      </p:pic>
      <p:sp>
        <p:nvSpPr>
          <p:cNvPr id="7" name="TextBox 6"/>
          <p:cNvSpPr txBox="1"/>
          <p:nvPr/>
        </p:nvSpPr>
        <p:spPr>
          <a:xfrm>
            <a:off x="6620418" y="5455464"/>
            <a:ext cx="2020968" cy="307777"/>
          </a:xfrm>
          <a:prstGeom prst="rect">
            <a:avLst/>
          </a:prstGeom>
          <a:noFill/>
        </p:spPr>
        <p:txBody>
          <a:bodyPr wrap="none" rtlCol="0">
            <a:spAutoFit/>
          </a:bodyPr>
          <a:lstStyle/>
          <a:p>
            <a:r>
              <a:rPr lang="en-US" sz="1400" dirty="0">
                <a:latin typeface="Helvetica"/>
                <a:cs typeface="Helvetica"/>
              </a:rPr>
              <a:t>Poly(3-hexylthiophene)</a:t>
            </a:r>
          </a:p>
        </p:txBody>
      </p:sp>
      <p:sp>
        <p:nvSpPr>
          <p:cNvPr id="3" name="Footer Placeholder 2"/>
          <p:cNvSpPr>
            <a:spLocks noGrp="1"/>
          </p:cNvSpPr>
          <p:nvPr>
            <p:ph type="ftr" sz="quarter" idx="11"/>
          </p:nvPr>
        </p:nvSpPr>
        <p:spPr>
          <a:xfrm>
            <a:off x="580004" y="6101040"/>
            <a:ext cx="6585536" cy="756960"/>
          </a:xfrm>
        </p:spPr>
        <p:txBody>
          <a:bodyPr/>
          <a:lstStyle/>
          <a:p>
            <a:pPr algn="l"/>
            <a:r>
              <a:rPr lang="en-US" dirty="0"/>
              <a:t>Dou, L.; Liu, Y.; Hong, Z.; Li, G.; Yang, Y. </a:t>
            </a:r>
            <a:r>
              <a:rPr lang="en-US" i="1" dirty="0"/>
              <a:t>Chem. Rev.</a:t>
            </a:r>
            <a:r>
              <a:rPr lang="en-US" dirty="0"/>
              <a:t> </a:t>
            </a:r>
            <a:r>
              <a:rPr lang="en-US" b="1" dirty="0"/>
              <a:t>2015</a:t>
            </a:r>
            <a:r>
              <a:rPr lang="en-US" dirty="0"/>
              <a:t>, </a:t>
            </a:r>
            <a:r>
              <a:rPr lang="en-US" i="1" dirty="0"/>
              <a:t>115</a:t>
            </a:r>
            <a:r>
              <a:rPr lang="en-US" dirty="0"/>
              <a:t> (23), 12633–12665</a:t>
            </a:r>
            <a:r>
              <a:rPr lang="en-CA" dirty="0"/>
              <a:t> </a:t>
            </a:r>
          </a:p>
          <a:p>
            <a:pPr algn="l"/>
            <a:r>
              <a:rPr lang="en-US" dirty="0"/>
              <a:t>Zhang, Q.; </a:t>
            </a:r>
            <a:r>
              <a:rPr lang="en-US" dirty="0" err="1"/>
              <a:t>Kan</a:t>
            </a:r>
            <a:r>
              <a:rPr lang="en-US" dirty="0"/>
              <a:t>, B.; Liu, F.; Long, G.; Wan, X.; Chen, X.; </a:t>
            </a:r>
            <a:r>
              <a:rPr lang="en-US" dirty="0" err="1"/>
              <a:t>Zuo</a:t>
            </a:r>
            <a:r>
              <a:rPr lang="en-US" dirty="0"/>
              <a:t>, Y.; Ni, W.; Zhang, H.; Li, M.; Hu, Z.; Huang, F.; Cao, Y.; Liang, Z.; Zhang, M.; Russell, T. P.; Chen, Y. </a:t>
            </a:r>
            <a:r>
              <a:rPr lang="en-US" i="1" dirty="0"/>
              <a:t>Nat. Photonics</a:t>
            </a:r>
            <a:r>
              <a:rPr lang="en-US" dirty="0"/>
              <a:t> </a:t>
            </a:r>
            <a:r>
              <a:rPr lang="en-US" b="1" dirty="0"/>
              <a:t>2014</a:t>
            </a:r>
            <a:r>
              <a:rPr lang="en-US" dirty="0"/>
              <a:t>, </a:t>
            </a:r>
            <a:r>
              <a:rPr lang="en-US" i="1" dirty="0"/>
              <a:t>9</a:t>
            </a:r>
            <a:r>
              <a:rPr lang="en-US" dirty="0"/>
              <a:t> (1), 35–41.</a:t>
            </a:r>
            <a:r>
              <a:rPr lang="en-CA" dirty="0"/>
              <a:t> </a:t>
            </a:r>
            <a:endParaRPr lang="en-US" dirty="0"/>
          </a:p>
        </p:txBody>
      </p:sp>
      <p:sp>
        <p:nvSpPr>
          <p:cNvPr id="19" name="TextBox 18"/>
          <p:cNvSpPr txBox="1"/>
          <p:nvPr/>
        </p:nvSpPr>
        <p:spPr>
          <a:xfrm>
            <a:off x="1444015" y="5743948"/>
            <a:ext cx="3291457" cy="307777"/>
          </a:xfrm>
          <a:prstGeom prst="rect">
            <a:avLst/>
          </a:prstGeom>
          <a:noFill/>
        </p:spPr>
        <p:txBody>
          <a:bodyPr wrap="none" rtlCol="0">
            <a:spAutoFit/>
          </a:bodyPr>
          <a:lstStyle/>
          <a:p>
            <a:r>
              <a:rPr lang="en-US" sz="1400" dirty="0">
                <a:latin typeface="Helvetica"/>
                <a:cs typeface="Helvetica"/>
              </a:rPr>
              <a:t>Using PC</a:t>
            </a:r>
            <a:r>
              <a:rPr lang="en-US" sz="1400" baseline="-25000" dirty="0">
                <a:latin typeface="Helvetica"/>
                <a:cs typeface="Helvetica"/>
              </a:rPr>
              <a:t>71</a:t>
            </a:r>
            <a:r>
              <a:rPr lang="en-US" sz="1400" dirty="0">
                <a:latin typeface="Helvetica"/>
                <a:cs typeface="Helvetica"/>
              </a:rPr>
              <a:t>BM as acceptor, PCE: 9.3%</a:t>
            </a:r>
          </a:p>
        </p:txBody>
      </p:sp>
      <p:pic>
        <p:nvPicPr>
          <p:cNvPr id="9" name="Picture 8"/>
          <p:cNvPicPr>
            <a:picLocks noChangeAspect="1"/>
          </p:cNvPicPr>
          <p:nvPr/>
        </p:nvPicPr>
        <p:blipFill>
          <a:blip r:embed="rId6"/>
          <a:stretch>
            <a:fillRect/>
          </a:stretch>
        </p:blipFill>
        <p:spPr>
          <a:xfrm>
            <a:off x="0" y="3738998"/>
            <a:ext cx="6395085" cy="1851660"/>
          </a:xfrm>
          <a:prstGeom prst="rect">
            <a:avLst/>
          </a:prstGeom>
        </p:spPr>
      </p:pic>
    </p:spTree>
    <p:extLst>
      <p:ext uri="{BB962C8B-B14F-4D97-AF65-F5344CB8AC3E}">
        <p14:creationId xmlns:p14="http://schemas.microsoft.com/office/powerpoint/2010/main" val="15620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Synthesis of Conjugated Polymers</a:t>
            </a:r>
          </a:p>
        </p:txBody>
      </p:sp>
      <p:sp>
        <p:nvSpPr>
          <p:cNvPr id="4" name="Slide Number Placeholder 3"/>
          <p:cNvSpPr>
            <a:spLocks noGrp="1"/>
          </p:cNvSpPr>
          <p:nvPr>
            <p:ph type="sldNum" sz="quarter" idx="12"/>
          </p:nvPr>
        </p:nvSpPr>
        <p:spPr/>
        <p:txBody>
          <a:bodyPr/>
          <a:lstStyle/>
          <a:p>
            <a:fld id="{93005692-73BE-493E-93AB-ECD6027A7652}" type="slidenum">
              <a:rPr lang="en-US" sz="1600" smtClean="0"/>
              <a:pPr/>
              <a:t>4</a:t>
            </a:fld>
            <a:endParaRPr lang="en-US" sz="1600" dirty="0"/>
          </a:p>
        </p:txBody>
      </p:sp>
      <p:pic>
        <p:nvPicPr>
          <p:cNvPr id="5" name="Picture 4">
            <a:extLst>
              <a:ext uri="{FF2B5EF4-FFF2-40B4-BE49-F238E27FC236}">
                <a16:creationId xmlns:a16="http://schemas.microsoft.com/office/drawing/2014/main" id="{D50F1F49-6633-B140-80BA-2258252DF567}"/>
              </a:ext>
            </a:extLst>
          </p:cNvPr>
          <p:cNvPicPr>
            <a:picLocks noChangeAspect="1"/>
          </p:cNvPicPr>
          <p:nvPr/>
        </p:nvPicPr>
        <p:blipFill>
          <a:blip r:embed="rId3"/>
          <a:stretch>
            <a:fillRect/>
          </a:stretch>
        </p:blipFill>
        <p:spPr>
          <a:xfrm>
            <a:off x="1214437" y="1599293"/>
            <a:ext cx="6715125" cy="873125"/>
          </a:xfrm>
          <a:prstGeom prst="rect">
            <a:avLst/>
          </a:prstGeom>
        </p:spPr>
      </p:pic>
      <p:pic>
        <p:nvPicPr>
          <p:cNvPr id="13" name="Picture 12">
            <a:extLst>
              <a:ext uri="{FF2B5EF4-FFF2-40B4-BE49-F238E27FC236}">
                <a16:creationId xmlns:a16="http://schemas.microsoft.com/office/drawing/2014/main" id="{55AD6CB6-2685-7F4A-A172-EECC4F8DCD75}"/>
              </a:ext>
            </a:extLst>
          </p:cNvPr>
          <p:cNvPicPr>
            <a:picLocks noChangeAspect="1"/>
          </p:cNvPicPr>
          <p:nvPr/>
        </p:nvPicPr>
        <p:blipFill>
          <a:blip r:embed="rId4"/>
          <a:stretch>
            <a:fillRect/>
          </a:stretch>
        </p:blipFill>
        <p:spPr>
          <a:xfrm>
            <a:off x="3160484" y="3014288"/>
            <a:ext cx="952500" cy="492125"/>
          </a:xfrm>
          <a:prstGeom prst="rect">
            <a:avLst/>
          </a:prstGeom>
        </p:spPr>
      </p:pic>
      <p:pic>
        <p:nvPicPr>
          <p:cNvPr id="15" name="Picture 14">
            <a:extLst>
              <a:ext uri="{FF2B5EF4-FFF2-40B4-BE49-F238E27FC236}">
                <a16:creationId xmlns:a16="http://schemas.microsoft.com/office/drawing/2014/main" id="{507BFC79-07E0-2B4E-BC7B-F0843490275C}"/>
              </a:ext>
            </a:extLst>
          </p:cNvPr>
          <p:cNvPicPr>
            <a:picLocks noChangeAspect="1"/>
          </p:cNvPicPr>
          <p:nvPr/>
        </p:nvPicPr>
        <p:blipFill>
          <a:blip r:embed="rId5"/>
          <a:stretch>
            <a:fillRect/>
          </a:stretch>
        </p:blipFill>
        <p:spPr>
          <a:xfrm>
            <a:off x="1324655" y="2980796"/>
            <a:ext cx="952500" cy="492125"/>
          </a:xfrm>
          <a:prstGeom prst="rect">
            <a:avLst/>
          </a:prstGeom>
        </p:spPr>
      </p:pic>
      <p:cxnSp>
        <p:nvCxnSpPr>
          <p:cNvPr id="18" name="Straight Connector 17">
            <a:extLst>
              <a:ext uri="{FF2B5EF4-FFF2-40B4-BE49-F238E27FC236}">
                <a16:creationId xmlns:a16="http://schemas.microsoft.com/office/drawing/2014/main" id="{27967E5D-C65F-2342-879C-FE07AB316D0E}"/>
              </a:ext>
            </a:extLst>
          </p:cNvPr>
          <p:cNvCxnSpPr>
            <a:cxnSpLocks/>
          </p:cNvCxnSpPr>
          <p:nvPr/>
        </p:nvCxnSpPr>
        <p:spPr>
          <a:xfrm>
            <a:off x="699237" y="3835400"/>
            <a:ext cx="7784363" cy="0"/>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1B23D970-1994-0A40-90BF-8556E1219B2F}"/>
              </a:ext>
            </a:extLst>
          </p:cNvPr>
          <p:cNvPicPr>
            <a:picLocks noChangeAspect="1"/>
          </p:cNvPicPr>
          <p:nvPr/>
        </p:nvPicPr>
        <p:blipFill>
          <a:blip r:embed="rId6"/>
          <a:stretch>
            <a:fillRect/>
          </a:stretch>
        </p:blipFill>
        <p:spPr>
          <a:xfrm>
            <a:off x="1678219" y="2482106"/>
            <a:ext cx="285750" cy="317500"/>
          </a:xfrm>
          <a:prstGeom prst="rect">
            <a:avLst/>
          </a:prstGeom>
        </p:spPr>
      </p:pic>
      <p:pic>
        <p:nvPicPr>
          <p:cNvPr id="24" name="Picture 23">
            <a:extLst>
              <a:ext uri="{FF2B5EF4-FFF2-40B4-BE49-F238E27FC236}">
                <a16:creationId xmlns:a16="http://schemas.microsoft.com/office/drawing/2014/main" id="{68DB59C0-9A72-414A-BAF3-588F850D9E66}"/>
              </a:ext>
            </a:extLst>
          </p:cNvPr>
          <p:cNvPicPr>
            <a:picLocks noChangeAspect="1"/>
          </p:cNvPicPr>
          <p:nvPr/>
        </p:nvPicPr>
        <p:blipFill>
          <a:blip r:embed="rId6"/>
          <a:stretch>
            <a:fillRect/>
          </a:stretch>
        </p:blipFill>
        <p:spPr>
          <a:xfrm rot="16200000">
            <a:off x="2575944" y="3101600"/>
            <a:ext cx="285750" cy="317500"/>
          </a:xfrm>
          <a:prstGeom prst="rect">
            <a:avLst/>
          </a:prstGeom>
        </p:spPr>
      </p:pic>
      <p:sp>
        <p:nvSpPr>
          <p:cNvPr id="25" name="TextBox 24">
            <a:extLst>
              <a:ext uri="{FF2B5EF4-FFF2-40B4-BE49-F238E27FC236}">
                <a16:creationId xmlns:a16="http://schemas.microsoft.com/office/drawing/2014/main" id="{7E66E26B-BA14-6548-B343-1BE995D2C9DD}"/>
              </a:ext>
            </a:extLst>
          </p:cNvPr>
          <p:cNvSpPr txBox="1"/>
          <p:nvPr/>
        </p:nvSpPr>
        <p:spPr>
          <a:xfrm>
            <a:off x="699237" y="4151469"/>
            <a:ext cx="7579648" cy="2031325"/>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Helvetica" pitchFamily="2" charset="0"/>
            </a:endParaRPr>
          </a:p>
          <a:p>
            <a:pPr marL="285750" indent="-285750">
              <a:buFont typeface="Arial" panose="020B0604020202020204" pitchFamily="34" charset="0"/>
              <a:buChar char="•"/>
            </a:pPr>
            <a:r>
              <a:rPr lang="en-US" dirty="0">
                <a:solidFill>
                  <a:srgbClr val="FF0000"/>
                </a:solidFill>
                <a:latin typeface="Helvetica" pitchFamily="2" charset="0"/>
              </a:rPr>
              <a:t>Transition Metals Required </a:t>
            </a:r>
          </a:p>
          <a:p>
            <a:endParaRPr lang="en-US" dirty="0">
              <a:solidFill>
                <a:srgbClr val="FF0000"/>
              </a:solidFill>
              <a:latin typeface="Helvetica" pitchFamily="2" charset="0"/>
            </a:endParaRPr>
          </a:p>
          <a:p>
            <a:pPr marL="285750" indent="-285750">
              <a:buFont typeface="Arial" panose="020B0604020202020204" pitchFamily="34" charset="0"/>
              <a:buChar char="•"/>
            </a:pPr>
            <a:r>
              <a:rPr lang="en-US" dirty="0">
                <a:solidFill>
                  <a:srgbClr val="FF0000"/>
                </a:solidFill>
                <a:latin typeface="Helvetica" pitchFamily="2" charset="0"/>
              </a:rPr>
              <a:t>Produces Metal Toxic Waste</a:t>
            </a:r>
          </a:p>
          <a:p>
            <a:pPr marL="285750" indent="-285750">
              <a:buFont typeface="Arial" panose="020B0604020202020204" pitchFamily="34" charset="0"/>
              <a:buChar char="•"/>
            </a:pPr>
            <a:endParaRPr lang="en-US" dirty="0">
              <a:solidFill>
                <a:srgbClr val="FF0000"/>
              </a:solidFill>
              <a:latin typeface="Helvetica" pitchFamily="2" charset="0"/>
            </a:endParaRPr>
          </a:p>
          <a:p>
            <a:endParaRPr lang="en-US" dirty="0"/>
          </a:p>
          <a:p>
            <a:pPr marL="285750" indent="-285750">
              <a:buFont typeface="Arial" panose="020B0604020202020204" pitchFamily="34" charset="0"/>
              <a:buChar char="•"/>
            </a:pPr>
            <a:endParaRPr lang="en-US" dirty="0"/>
          </a:p>
        </p:txBody>
      </p:sp>
      <p:sp>
        <p:nvSpPr>
          <p:cNvPr id="26" name="TextBox 25">
            <a:extLst>
              <a:ext uri="{FF2B5EF4-FFF2-40B4-BE49-F238E27FC236}">
                <a16:creationId xmlns:a16="http://schemas.microsoft.com/office/drawing/2014/main" id="{1345A847-2A08-4446-9A14-C50590934BB5}"/>
              </a:ext>
            </a:extLst>
          </p:cNvPr>
          <p:cNvSpPr txBox="1"/>
          <p:nvPr/>
        </p:nvSpPr>
        <p:spPr>
          <a:xfrm>
            <a:off x="699236" y="5528582"/>
            <a:ext cx="4075963"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latin typeface="Helvetica" pitchFamily="2" charset="0"/>
              </a:rPr>
              <a:t>Requires More Synthetic Steps</a:t>
            </a:r>
          </a:p>
          <a:p>
            <a:endParaRPr lang="en-US" dirty="0"/>
          </a:p>
        </p:txBody>
      </p:sp>
    </p:spTree>
    <p:extLst>
      <p:ext uri="{BB962C8B-B14F-4D97-AF65-F5344CB8AC3E}">
        <p14:creationId xmlns:p14="http://schemas.microsoft.com/office/powerpoint/2010/main" val="102113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10"/>
            <a:ext cx="9144000" cy="1106424"/>
          </a:xfrm>
        </p:spPr>
        <p:txBody>
          <a:bodyPr/>
          <a:lstStyle/>
          <a:p>
            <a:pPr algn="ctr"/>
            <a:r>
              <a:rPr lang="en-US" dirty="0">
                <a:latin typeface="Helvetica"/>
                <a:cs typeface="Helvetica"/>
              </a:rPr>
              <a:t>Dehydration</a:t>
            </a:r>
          </a:p>
        </p:txBody>
      </p:sp>
      <p:sp>
        <p:nvSpPr>
          <p:cNvPr id="4" name="Slide Number Placeholder 3"/>
          <p:cNvSpPr>
            <a:spLocks noGrp="1"/>
          </p:cNvSpPr>
          <p:nvPr>
            <p:ph type="sldNum" sz="quarter" idx="12"/>
          </p:nvPr>
        </p:nvSpPr>
        <p:spPr/>
        <p:txBody>
          <a:bodyPr/>
          <a:lstStyle/>
          <a:p>
            <a:fld id="{93005692-73BE-493E-93AB-ECD6027A7652}" type="slidenum">
              <a:rPr lang="en-US" sz="1600" smtClean="0"/>
              <a:pPr/>
              <a:t>5</a:t>
            </a:fld>
            <a:endParaRPr lang="en-US" sz="1600" dirty="0"/>
          </a:p>
        </p:txBody>
      </p:sp>
      <p:sp>
        <p:nvSpPr>
          <p:cNvPr id="15" name="TextBox 14">
            <a:extLst>
              <a:ext uri="{FF2B5EF4-FFF2-40B4-BE49-F238E27FC236}">
                <a16:creationId xmlns:a16="http://schemas.microsoft.com/office/drawing/2014/main" id="{514783B3-6F72-0C42-B000-FE0FF8AF73BA}"/>
              </a:ext>
            </a:extLst>
          </p:cNvPr>
          <p:cNvSpPr txBox="1"/>
          <p:nvPr/>
        </p:nvSpPr>
        <p:spPr>
          <a:xfrm>
            <a:off x="194912" y="1200398"/>
            <a:ext cx="5076454" cy="461665"/>
          </a:xfrm>
          <a:prstGeom prst="rect">
            <a:avLst/>
          </a:prstGeom>
          <a:noFill/>
        </p:spPr>
        <p:txBody>
          <a:bodyPr wrap="none" rtlCol="0">
            <a:spAutoFit/>
          </a:bodyPr>
          <a:lstStyle/>
          <a:p>
            <a:r>
              <a:rPr lang="en-US" sz="2400" dirty="0">
                <a:latin typeface="Helvetica" pitchFamily="2" charset="0"/>
              </a:rPr>
              <a:t>Industrial Polymers Via Dehydration</a:t>
            </a:r>
          </a:p>
        </p:txBody>
      </p:sp>
      <p:pic>
        <p:nvPicPr>
          <p:cNvPr id="16" name="Picture 15">
            <a:extLst>
              <a:ext uri="{FF2B5EF4-FFF2-40B4-BE49-F238E27FC236}">
                <a16:creationId xmlns:a16="http://schemas.microsoft.com/office/drawing/2014/main" id="{9DFCE7AD-4669-9642-B591-D110AD9DA8F9}"/>
              </a:ext>
            </a:extLst>
          </p:cNvPr>
          <p:cNvPicPr>
            <a:picLocks noChangeAspect="1"/>
          </p:cNvPicPr>
          <p:nvPr/>
        </p:nvPicPr>
        <p:blipFill>
          <a:blip r:embed="rId3"/>
          <a:stretch>
            <a:fillRect/>
          </a:stretch>
        </p:blipFill>
        <p:spPr>
          <a:xfrm>
            <a:off x="111785" y="4749826"/>
            <a:ext cx="6635750" cy="873125"/>
          </a:xfrm>
          <a:prstGeom prst="rect">
            <a:avLst/>
          </a:prstGeom>
        </p:spPr>
      </p:pic>
      <p:pic>
        <p:nvPicPr>
          <p:cNvPr id="17" name="Picture 16">
            <a:extLst>
              <a:ext uri="{FF2B5EF4-FFF2-40B4-BE49-F238E27FC236}">
                <a16:creationId xmlns:a16="http://schemas.microsoft.com/office/drawing/2014/main" id="{B4BFCBEB-1A2C-6C4C-B862-E1CE0DF81F87}"/>
              </a:ext>
            </a:extLst>
          </p:cNvPr>
          <p:cNvPicPr>
            <a:picLocks noChangeAspect="1"/>
          </p:cNvPicPr>
          <p:nvPr/>
        </p:nvPicPr>
        <p:blipFill>
          <a:blip r:embed="rId4"/>
          <a:stretch>
            <a:fillRect/>
          </a:stretch>
        </p:blipFill>
        <p:spPr>
          <a:xfrm>
            <a:off x="229260" y="5741672"/>
            <a:ext cx="6619875" cy="873125"/>
          </a:xfrm>
          <a:prstGeom prst="rect">
            <a:avLst/>
          </a:prstGeom>
        </p:spPr>
      </p:pic>
      <p:cxnSp>
        <p:nvCxnSpPr>
          <p:cNvPr id="21" name="Straight Connector 20">
            <a:extLst>
              <a:ext uri="{FF2B5EF4-FFF2-40B4-BE49-F238E27FC236}">
                <a16:creationId xmlns:a16="http://schemas.microsoft.com/office/drawing/2014/main" id="{941325F5-3FF2-FE4A-B5CD-3E08D8C8346A}"/>
              </a:ext>
            </a:extLst>
          </p:cNvPr>
          <p:cNvCxnSpPr>
            <a:cxnSpLocks/>
          </p:cNvCxnSpPr>
          <p:nvPr/>
        </p:nvCxnSpPr>
        <p:spPr>
          <a:xfrm>
            <a:off x="165100" y="4610126"/>
            <a:ext cx="8763000" cy="0"/>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E73D6A7-BF8E-9D4A-A92B-A2836C2C4AA3}"/>
              </a:ext>
            </a:extLst>
          </p:cNvPr>
          <p:cNvSpPr txBox="1"/>
          <p:nvPr/>
        </p:nvSpPr>
        <p:spPr>
          <a:xfrm>
            <a:off x="2442675" y="5544111"/>
            <a:ext cx="290464" cy="369332"/>
          </a:xfrm>
          <a:prstGeom prst="rect">
            <a:avLst/>
          </a:prstGeom>
          <a:noFill/>
        </p:spPr>
        <p:txBody>
          <a:bodyPr wrap="none" rtlCol="0">
            <a:spAutoFit/>
          </a:bodyPr>
          <a:lstStyle/>
          <a:p>
            <a:r>
              <a:rPr lang="en-US" dirty="0"/>
              <a:t>?</a:t>
            </a:r>
          </a:p>
        </p:txBody>
      </p:sp>
      <p:pic>
        <p:nvPicPr>
          <p:cNvPr id="3" name="Picture 2">
            <a:extLst>
              <a:ext uri="{FF2B5EF4-FFF2-40B4-BE49-F238E27FC236}">
                <a16:creationId xmlns:a16="http://schemas.microsoft.com/office/drawing/2014/main" id="{B7B6602C-762F-D442-8BAB-98BBA8FF1FCC}"/>
              </a:ext>
            </a:extLst>
          </p:cNvPr>
          <p:cNvPicPr>
            <a:picLocks noChangeAspect="1"/>
          </p:cNvPicPr>
          <p:nvPr/>
        </p:nvPicPr>
        <p:blipFill>
          <a:blip r:embed="rId5"/>
          <a:stretch>
            <a:fillRect/>
          </a:stretch>
        </p:blipFill>
        <p:spPr>
          <a:xfrm>
            <a:off x="271195" y="1770845"/>
            <a:ext cx="7588250" cy="1365250"/>
          </a:xfrm>
          <a:prstGeom prst="rect">
            <a:avLst/>
          </a:prstGeom>
        </p:spPr>
      </p:pic>
      <p:pic>
        <p:nvPicPr>
          <p:cNvPr id="5" name="Picture 4">
            <a:extLst>
              <a:ext uri="{FF2B5EF4-FFF2-40B4-BE49-F238E27FC236}">
                <a16:creationId xmlns:a16="http://schemas.microsoft.com/office/drawing/2014/main" id="{812CB577-CF76-3F4A-8A81-15CB01755930}"/>
              </a:ext>
            </a:extLst>
          </p:cNvPr>
          <p:cNvPicPr>
            <a:picLocks noChangeAspect="1"/>
          </p:cNvPicPr>
          <p:nvPr/>
        </p:nvPicPr>
        <p:blipFill>
          <a:blip r:embed="rId6"/>
          <a:stretch>
            <a:fillRect/>
          </a:stretch>
        </p:blipFill>
        <p:spPr>
          <a:xfrm>
            <a:off x="194912" y="3083145"/>
            <a:ext cx="8350250" cy="1428750"/>
          </a:xfrm>
          <a:prstGeom prst="rect">
            <a:avLst/>
          </a:prstGeom>
        </p:spPr>
      </p:pic>
    </p:spTree>
    <p:extLst>
      <p:ext uri="{BB962C8B-B14F-4D97-AF65-F5344CB8AC3E}">
        <p14:creationId xmlns:p14="http://schemas.microsoft.com/office/powerpoint/2010/main" val="208221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Dehydration Reaction</a:t>
            </a:r>
          </a:p>
        </p:txBody>
      </p:sp>
      <p:sp>
        <p:nvSpPr>
          <p:cNvPr id="4" name="TextBox 3"/>
          <p:cNvSpPr txBox="1"/>
          <p:nvPr/>
        </p:nvSpPr>
        <p:spPr>
          <a:xfrm>
            <a:off x="5757711" y="3488371"/>
            <a:ext cx="2899394" cy="3139321"/>
          </a:xfrm>
          <a:prstGeom prst="rect">
            <a:avLst/>
          </a:prstGeom>
          <a:noFill/>
        </p:spPr>
        <p:txBody>
          <a:bodyPr wrap="square" rtlCol="0">
            <a:spAutoFit/>
          </a:bodyPr>
          <a:lstStyle/>
          <a:p>
            <a:pPr marL="285750" indent="-285750">
              <a:buFont typeface="Arial"/>
              <a:buChar char="•"/>
            </a:pPr>
            <a:r>
              <a:rPr lang="en-US" dirty="0">
                <a:latin typeface="Arial Unicode MS"/>
                <a:cs typeface="Arial Unicode MS"/>
              </a:rPr>
              <a:t>Dehydration Reaction</a:t>
            </a:r>
          </a:p>
          <a:p>
            <a:pPr marL="285750" indent="-285750">
              <a:buFont typeface="Arial"/>
              <a:buChar char="•"/>
            </a:pPr>
            <a:endParaRPr lang="en-US" dirty="0">
              <a:latin typeface="Arial Unicode MS"/>
              <a:cs typeface="Arial Unicode MS"/>
            </a:endParaRPr>
          </a:p>
          <a:p>
            <a:pPr marL="285750" indent="-285750">
              <a:buFont typeface="Arial"/>
              <a:buChar char="•"/>
            </a:pPr>
            <a:r>
              <a:rPr lang="en-US" dirty="0">
                <a:latin typeface="Arial Unicode MS"/>
                <a:cs typeface="Arial Unicode MS"/>
              </a:rPr>
              <a:t>Minimal Workup</a:t>
            </a:r>
          </a:p>
          <a:p>
            <a:pPr marL="285750" indent="-285750">
              <a:buFont typeface="Arial"/>
              <a:buChar char="•"/>
            </a:pPr>
            <a:endParaRPr lang="en-US" dirty="0">
              <a:latin typeface="Arial Unicode MS"/>
              <a:cs typeface="Arial Unicode MS"/>
            </a:endParaRPr>
          </a:p>
          <a:p>
            <a:pPr marL="285750" indent="-285750">
              <a:buFont typeface="Arial"/>
              <a:buChar char="•"/>
            </a:pPr>
            <a:r>
              <a:rPr lang="en-US" dirty="0">
                <a:latin typeface="Arial Unicode MS"/>
                <a:cs typeface="Arial Unicode MS"/>
              </a:rPr>
              <a:t>New Heterocyclic </a:t>
            </a:r>
            <a:r>
              <a:rPr lang="en-US" dirty="0" err="1">
                <a:latin typeface="Arial Unicode MS"/>
                <a:cs typeface="Arial Unicode MS"/>
              </a:rPr>
              <a:t>Biaryl</a:t>
            </a:r>
            <a:r>
              <a:rPr lang="en-US" dirty="0">
                <a:latin typeface="Arial Unicode MS"/>
                <a:cs typeface="Arial Unicode MS"/>
              </a:rPr>
              <a:t> C-C Bond</a:t>
            </a:r>
          </a:p>
          <a:p>
            <a:pPr marL="285750" indent="-285750">
              <a:buFont typeface="Arial"/>
              <a:buChar char="•"/>
            </a:pPr>
            <a:endParaRPr lang="en-US" dirty="0">
              <a:latin typeface="Arial Unicode MS"/>
              <a:cs typeface="Arial Unicode MS"/>
            </a:endParaRPr>
          </a:p>
          <a:p>
            <a:pPr marL="285750" indent="-285750">
              <a:buFont typeface="Arial"/>
              <a:buChar char="•"/>
            </a:pPr>
            <a:r>
              <a:rPr lang="en-US" dirty="0">
                <a:latin typeface="Arial Unicode MS"/>
                <a:cs typeface="Arial Unicode MS"/>
              </a:rPr>
              <a:t>No Transition Metal</a:t>
            </a:r>
          </a:p>
          <a:p>
            <a:endParaRPr lang="en-US" dirty="0">
              <a:latin typeface="Arial Unicode MS"/>
              <a:cs typeface="Arial Unicode MS"/>
            </a:endParaRPr>
          </a:p>
          <a:p>
            <a:pPr marL="285750" indent="-285750">
              <a:buFont typeface="Arial"/>
              <a:buChar char="•"/>
            </a:pPr>
            <a:r>
              <a:rPr lang="en-US" dirty="0">
                <a:latin typeface="Arial Unicode MS"/>
                <a:cs typeface="Arial Unicode MS"/>
              </a:rPr>
              <a:t>Water Byproduct</a:t>
            </a:r>
          </a:p>
          <a:p>
            <a:endParaRPr lang="en-US" dirty="0"/>
          </a:p>
        </p:txBody>
      </p:sp>
      <p:cxnSp>
        <p:nvCxnSpPr>
          <p:cNvPr id="6" name="Straight Connector 5"/>
          <p:cNvCxnSpPr>
            <a:cxnSpLocks/>
          </p:cNvCxnSpPr>
          <p:nvPr/>
        </p:nvCxnSpPr>
        <p:spPr>
          <a:xfrm>
            <a:off x="5368365" y="3488371"/>
            <a:ext cx="0" cy="3139321"/>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93005692-73BE-493E-93AB-ECD6027A7652}" type="slidenum">
              <a:rPr lang="en-US" sz="1600" smtClean="0"/>
              <a:pPr/>
              <a:t>6</a:t>
            </a:fld>
            <a:endParaRPr lang="en-US" sz="1600" dirty="0"/>
          </a:p>
        </p:txBody>
      </p:sp>
      <p:pic>
        <p:nvPicPr>
          <p:cNvPr id="12" name="Picture 11">
            <a:extLst>
              <a:ext uri="{FF2B5EF4-FFF2-40B4-BE49-F238E27FC236}">
                <a16:creationId xmlns:a16="http://schemas.microsoft.com/office/drawing/2014/main" id="{ADCAD120-7154-A840-AE45-8491CDA1117E}"/>
              </a:ext>
            </a:extLst>
          </p:cNvPr>
          <p:cNvPicPr>
            <a:picLocks noChangeAspect="1"/>
          </p:cNvPicPr>
          <p:nvPr/>
        </p:nvPicPr>
        <p:blipFill>
          <a:blip r:embed="rId3"/>
          <a:stretch>
            <a:fillRect/>
          </a:stretch>
        </p:blipFill>
        <p:spPr>
          <a:xfrm>
            <a:off x="1227377" y="2217537"/>
            <a:ext cx="6238875" cy="1111250"/>
          </a:xfrm>
          <a:prstGeom prst="rect">
            <a:avLst/>
          </a:prstGeom>
        </p:spPr>
      </p:pic>
      <p:pic>
        <p:nvPicPr>
          <p:cNvPr id="15" name="Picture 14">
            <a:extLst>
              <a:ext uri="{FF2B5EF4-FFF2-40B4-BE49-F238E27FC236}">
                <a16:creationId xmlns:a16="http://schemas.microsoft.com/office/drawing/2014/main" id="{830307A9-106D-E844-A75B-7932FBDFF9A7}"/>
              </a:ext>
            </a:extLst>
          </p:cNvPr>
          <p:cNvPicPr>
            <a:picLocks noChangeAspect="1"/>
          </p:cNvPicPr>
          <p:nvPr/>
        </p:nvPicPr>
        <p:blipFill>
          <a:blip r:embed="rId4"/>
          <a:stretch>
            <a:fillRect/>
          </a:stretch>
        </p:blipFill>
        <p:spPr>
          <a:xfrm>
            <a:off x="859076" y="4875729"/>
            <a:ext cx="3667125" cy="1270000"/>
          </a:xfrm>
          <a:prstGeom prst="rect">
            <a:avLst/>
          </a:prstGeom>
        </p:spPr>
      </p:pic>
      <p:pic>
        <p:nvPicPr>
          <p:cNvPr id="16" name="Picture 15">
            <a:extLst>
              <a:ext uri="{FF2B5EF4-FFF2-40B4-BE49-F238E27FC236}">
                <a16:creationId xmlns:a16="http://schemas.microsoft.com/office/drawing/2014/main" id="{277F0C5C-7715-9B4E-B61D-B4224B94E1BB}"/>
              </a:ext>
            </a:extLst>
          </p:cNvPr>
          <p:cNvPicPr>
            <a:picLocks noChangeAspect="1"/>
          </p:cNvPicPr>
          <p:nvPr/>
        </p:nvPicPr>
        <p:blipFill>
          <a:blip r:embed="rId5"/>
          <a:stretch>
            <a:fillRect/>
          </a:stretch>
        </p:blipFill>
        <p:spPr>
          <a:xfrm>
            <a:off x="1012115" y="3681570"/>
            <a:ext cx="3048000" cy="841375"/>
          </a:xfrm>
          <a:prstGeom prst="rect">
            <a:avLst/>
          </a:prstGeom>
        </p:spPr>
      </p:pic>
      <p:pic>
        <p:nvPicPr>
          <p:cNvPr id="18" name="Picture 17">
            <a:extLst>
              <a:ext uri="{FF2B5EF4-FFF2-40B4-BE49-F238E27FC236}">
                <a16:creationId xmlns:a16="http://schemas.microsoft.com/office/drawing/2014/main" id="{138DF3C5-308C-0F44-809D-3B2851A0AC36}"/>
              </a:ext>
            </a:extLst>
          </p:cNvPr>
          <p:cNvPicPr>
            <a:picLocks noChangeAspect="1"/>
          </p:cNvPicPr>
          <p:nvPr/>
        </p:nvPicPr>
        <p:blipFill>
          <a:blip r:embed="rId6"/>
          <a:stretch>
            <a:fillRect/>
          </a:stretch>
        </p:blipFill>
        <p:spPr>
          <a:xfrm>
            <a:off x="1508785" y="1184829"/>
            <a:ext cx="6635750" cy="873125"/>
          </a:xfrm>
          <a:prstGeom prst="rect">
            <a:avLst/>
          </a:prstGeom>
        </p:spPr>
      </p:pic>
    </p:spTree>
    <p:extLst>
      <p:ext uri="{BB962C8B-B14F-4D97-AF65-F5344CB8AC3E}">
        <p14:creationId xmlns:p14="http://schemas.microsoft.com/office/powerpoint/2010/main" val="36477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Reaction Development</a:t>
            </a:r>
          </a:p>
        </p:txBody>
      </p:sp>
      <p:sp>
        <p:nvSpPr>
          <p:cNvPr id="19" name="Slide Number Placeholder 18"/>
          <p:cNvSpPr>
            <a:spLocks noGrp="1"/>
          </p:cNvSpPr>
          <p:nvPr>
            <p:ph type="sldNum" sz="quarter" idx="12"/>
          </p:nvPr>
        </p:nvSpPr>
        <p:spPr/>
        <p:txBody>
          <a:bodyPr/>
          <a:lstStyle/>
          <a:p>
            <a:fld id="{93005692-73BE-493E-93AB-ECD6027A7652}" type="slidenum">
              <a:rPr lang="en-US" sz="1600" smtClean="0"/>
              <a:pPr/>
              <a:t>7</a:t>
            </a:fld>
            <a:endParaRPr lang="en-US" sz="1600" dirty="0"/>
          </a:p>
        </p:txBody>
      </p:sp>
      <p:graphicFrame>
        <p:nvGraphicFramePr>
          <p:cNvPr id="16" name="Table 15">
            <a:extLst>
              <a:ext uri="{FF2B5EF4-FFF2-40B4-BE49-F238E27FC236}">
                <a16:creationId xmlns:a16="http://schemas.microsoft.com/office/drawing/2014/main" id="{76F7F686-BC9F-CA49-AEC6-2A9B31B44402}"/>
              </a:ext>
            </a:extLst>
          </p:cNvPr>
          <p:cNvGraphicFramePr>
            <a:graphicFrameLocks noGrp="1"/>
          </p:cNvGraphicFramePr>
          <p:nvPr>
            <p:extLst>
              <p:ext uri="{D42A27DB-BD31-4B8C-83A1-F6EECF244321}">
                <p14:modId xmlns:p14="http://schemas.microsoft.com/office/powerpoint/2010/main" val="33958616"/>
              </p:ext>
            </p:extLst>
          </p:nvPr>
        </p:nvGraphicFramePr>
        <p:xfrm>
          <a:off x="1205942" y="2603451"/>
          <a:ext cx="7036906" cy="3559152"/>
        </p:xfrm>
        <a:graphic>
          <a:graphicData uri="http://schemas.openxmlformats.org/drawingml/2006/table">
            <a:tbl>
              <a:tblPr firstRow="1" bandRow="1">
                <a:tableStyleId>{C083E6E3-FA7D-4D7B-A595-EF9225AFEA82}</a:tableStyleId>
              </a:tblPr>
              <a:tblGrid>
                <a:gridCol w="924342">
                  <a:extLst>
                    <a:ext uri="{9D8B030D-6E8A-4147-A177-3AD203B41FA5}">
                      <a16:colId xmlns:a16="http://schemas.microsoft.com/office/drawing/2014/main" val="2803101691"/>
                    </a:ext>
                  </a:extLst>
                </a:gridCol>
                <a:gridCol w="1099931">
                  <a:extLst>
                    <a:ext uri="{9D8B030D-6E8A-4147-A177-3AD203B41FA5}">
                      <a16:colId xmlns:a16="http://schemas.microsoft.com/office/drawing/2014/main" val="3815411098"/>
                    </a:ext>
                  </a:extLst>
                </a:gridCol>
                <a:gridCol w="993913">
                  <a:extLst>
                    <a:ext uri="{9D8B030D-6E8A-4147-A177-3AD203B41FA5}">
                      <a16:colId xmlns:a16="http://schemas.microsoft.com/office/drawing/2014/main" val="4020770801"/>
                    </a:ext>
                  </a:extLst>
                </a:gridCol>
                <a:gridCol w="1258956">
                  <a:extLst>
                    <a:ext uri="{9D8B030D-6E8A-4147-A177-3AD203B41FA5}">
                      <a16:colId xmlns:a16="http://schemas.microsoft.com/office/drawing/2014/main" val="28695313"/>
                    </a:ext>
                  </a:extLst>
                </a:gridCol>
                <a:gridCol w="1444487">
                  <a:extLst>
                    <a:ext uri="{9D8B030D-6E8A-4147-A177-3AD203B41FA5}">
                      <a16:colId xmlns:a16="http://schemas.microsoft.com/office/drawing/2014/main" val="3945795908"/>
                    </a:ext>
                  </a:extLst>
                </a:gridCol>
                <a:gridCol w="1315277">
                  <a:extLst>
                    <a:ext uri="{9D8B030D-6E8A-4147-A177-3AD203B41FA5}">
                      <a16:colId xmlns:a16="http://schemas.microsoft.com/office/drawing/2014/main" val="3549037995"/>
                    </a:ext>
                  </a:extLst>
                </a:gridCol>
              </a:tblGrid>
              <a:tr h="444894">
                <a:tc>
                  <a:txBody>
                    <a:bodyPr/>
                    <a:lstStyle/>
                    <a:p>
                      <a:pPr algn="ctr"/>
                      <a:r>
                        <a:rPr lang="en-US" dirty="0">
                          <a:latin typeface="Helvetica" pitchFamily="2" charset="0"/>
                        </a:rPr>
                        <a:t>Entry</a:t>
                      </a:r>
                    </a:p>
                  </a:txBody>
                  <a:tcPr/>
                </a:tc>
                <a:tc>
                  <a:txBody>
                    <a:bodyPr/>
                    <a:lstStyle/>
                    <a:p>
                      <a:pPr algn="ctr"/>
                      <a:r>
                        <a:rPr lang="en-US" dirty="0">
                          <a:latin typeface="Helvetica" pitchFamily="2" charset="0"/>
                        </a:rPr>
                        <a:t>Solvent</a:t>
                      </a:r>
                    </a:p>
                  </a:txBody>
                  <a:tcPr/>
                </a:tc>
                <a:tc>
                  <a:txBody>
                    <a:bodyPr/>
                    <a:lstStyle/>
                    <a:p>
                      <a:pPr algn="ctr"/>
                      <a:r>
                        <a:rPr lang="en-US" dirty="0">
                          <a:latin typeface="Helvetica" pitchFamily="2" charset="0"/>
                        </a:rPr>
                        <a:t>Base</a:t>
                      </a:r>
                    </a:p>
                  </a:txBody>
                  <a:tcPr/>
                </a:tc>
                <a:tc>
                  <a:txBody>
                    <a:bodyPr/>
                    <a:lstStyle/>
                    <a:p>
                      <a:pPr algn="ctr"/>
                      <a:r>
                        <a:rPr lang="en-US" dirty="0">
                          <a:latin typeface="Helvetica" pitchFamily="2" charset="0"/>
                        </a:rPr>
                        <a:t>Temp (˚C)</a:t>
                      </a:r>
                    </a:p>
                  </a:txBody>
                  <a:tcPr/>
                </a:tc>
                <a:tc>
                  <a:txBody>
                    <a:bodyPr/>
                    <a:lstStyle/>
                    <a:p>
                      <a:pPr algn="ctr"/>
                      <a:r>
                        <a:rPr lang="en-US" dirty="0">
                          <a:latin typeface="Helvetica" pitchFamily="2" charset="0"/>
                        </a:rPr>
                        <a:t>Time (Min)</a:t>
                      </a:r>
                    </a:p>
                  </a:txBody>
                  <a:tcPr/>
                </a:tc>
                <a:tc>
                  <a:txBody>
                    <a:bodyPr/>
                    <a:lstStyle/>
                    <a:p>
                      <a:pPr algn="ctr"/>
                      <a:r>
                        <a:rPr lang="en-US" dirty="0">
                          <a:latin typeface="Helvetica" pitchFamily="2" charset="0"/>
                        </a:rPr>
                        <a:t>Yield (%)</a:t>
                      </a:r>
                    </a:p>
                  </a:txBody>
                  <a:tcPr/>
                </a:tc>
                <a:extLst>
                  <a:ext uri="{0D108BD9-81ED-4DB2-BD59-A6C34878D82A}">
                    <a16:rowId xmlns:a16="http://schemas.microsoft.com/office/drawing/2014/main" val="2966403383"/>
                  </a:ext>
                </a:extLst>
              </a:tr>
              <a:tr h="444894">
                <a:tc>
                  <a:txBody>
                    <a:bodyPr/>
                    <a:lstStyle/>
                    <a:p>
                      <a:pPr algn="ctr"/>
                      <a:r>
                        <a:rPr lang="en-US" sz="1500" dirty="0">
                          <a:latin typeface="Helvetica" pitchFamily="2" charset="0"/>
                        </a:rPr>
                        <a:t>1</a:t>
                      </a:r>
                    </a:p>
                  </a:txBody>
                  <a:tcPr/>
                </a:tc>
                <a:tc>
                  <a:txBody>
                    <a:bodyPr/>
                    <a:lstStyle/>
                    <a:p>
                      <a:pPr algn="ctr"/>
                      <a:r>
                        <a:rPr lang="en-US" sz="1500" dirty="0" err="1">
                          <a:latin typeface="Helvetica" pitchFamily="2" charset="0"/>
                        </a:rPr>
                        <a:t>PhMe</a:t>
                      </a:r>
                      <a:endParaRPr lang="en-US" sz="1500" dirty="0">
                        <a:latin typeface="Helvetica"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NaO</a:t>
                      </a:r>
                      <a:r>
                        <a:rPr lang="en-US" sz="1500" i="1" dirty="0" err="1">
                          <a:latin typeface="Helvetica" pitchFamily="2" charset="0"/>
                        </a:rPr>
                        <a:t>t</a:t>
                      </a:r>
                      <a:r>
                        <a:rPr lang="en-US" sz="1500" dirty="0" err="1">
                          <a:latin typeface="Helvetica" pitchFamily="2" charset="0"/>
                        </a:rPr>
                        <a:t>Bu</a:t>
                      </a:r>
                      <a:endParaRPr lang="en-US" sz="1500" dirty="0">
                        <a:latin typeface="Helvetica" pitchFamily="2" charset="0"/>
                      </a:endParaRPr>
                    </a:p>
                  </a:txBody>
                  <a:tcPr/>
                </a:tc>
                <a:tc>
                  <a:txBody>
                    <a:bodyPr/>
                    <a:lstStyle/>
                    <a:p>
                      <a:pPr algn="ctr"/>
                      <a:r>
                        <a:rPr lang="en-US" sz="1500" dirty="0">
                          <a:latin typeface="Helvetica" pitchFamily="2" charset="0"/>
                        </a:rPr>
                        <a:t>90</a:t>
                      </a:r>
                    </a:p>
                  </a:txBody>
                  <a:tcPr/>
                </a:tc>
                <a:tc>
                  <a:txBody>
                    <a:bodyPr/>
                    <a:lstStyle/>
                    <a:p>
                      <a:pPr algn="ctr"/>
                      <a:r>
                        <a:rPr lang="en-US" sz="1500" dirty="0">
                          <a:latin typeface="Helvetica" pitchFamily="2" charset="0"/>
                        </a:rPr>
                        <a:t>30</a:t>
                      </a:r>
                    </a:p>
                  </a:txBody>
                  <a:tcPr/>
                </a:tc>
                <a:tc>
                  <a:txBody>
                    <a:bodyPr/>
                    <a:lstStyle/>
                    <a:p>
                      <a:pPr algn="ctr"/>
                      <a:r>
                        <a:rPr lang="en-US" sz="1500" dirty="0">
                          <a:latin typeface="Helvetica" pitchFamily="2" charset="0"/>
                        </a:rPr>
                        <a:t>25</a:t>
                      </a:r>
                    </a:p>
                  </a:txBody>
                  <a:tcPr/>
                </a:tc>
                <a:extLst>
                  <a:ext uri="{0D108BD9-81ED-4DB2-BD59-A6C34878D82A}">
                    <a16:rowId xmlns:a16="http://schemas.microsoft.com/office/drawing/2014/main" val="2178658243"/>
                  </a:ext>
                </a:extLst>
              </a:tr>
              <a:tr h="444894">
                <a:tc>
                  <a:txBody>
                    <a:bodyPr/>
                    <a:lstStyle/>
                    <a:p>
                      <a:pPr algn="ctr"/>
                      <a:r>
                        <a:rPr lang="en-US" sz="1500" dirty="0">
                          <a:latin typeface="Helvetica" pitchFamily="2" charset="0"/>
                        </a:rPr>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PhMe</a:t>
                      </a:r>
                      <a:endParaRPr lang="en-US" sz="1500" dirty="0">
                        <a:latin typeface="Helvetica"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NaO</a:t>
                      </a:r>
                      <a:r>
                        <a:rPr lang="en-US" sz="1500" i="1" dirty="0" err="1">
                          <a:latin typeface="Helvetica" pitchFamily="2" charset="0"/>
                        </a:rPr>
                        <a:t>t</a:t>
                      </a:r>
                      <a:r>
                        <a:rPr lang="en-US" sz="1500" dirty="0" err="1">
                          <a:latin typeface="Helvetica" pitchFamily="2" charset="0"/>
                        </a:rPr>
                        <a:t>Bu</a:t>
                      </a:r>
                      <a:endParaRPr lang="en-US" sz="1500" dirty="0">
                        <a:latin typeface="Helvetica" pitchFamily="2" charset="0"/>
                      </a:endParaRPr>
                    </a:p>
                  </a:txBody>
                  <a:tcPr/>
                </a:tc>
                <a:tc>
                  <a:txBody>
                    <a:bodyPr/>
                    <a:lstStyle/>
                    <a:p>
                      <a:pPr algn="ctr"/>
                      <a:r>
                        <a:rPr lang="en-US" sz="1500" dirty="0">
                          <a:latin typeface="Helvetica" pitchFamily="2" charset="0"/>
                        </a:rPr>
                        <a:t>50</a:t>
                      </a:r>
                    </a:p>
                  </a:txBody>
                  <a:tcPr/>
                </a:tc>
                <a:tc>
                  <a:txBody>
                    <a:bodyPr/>
                    <a:lstStyle/>
                    <a:p>
                      <a:pPr algn="ctr"/>
                      <a:r>
                        <a:rPr lang="en-US" sz="1500" dirty="0">
                          <a:latin typeface="Helvetica" pitchFamily="2" charset="0"/>
                        </a:rPr>
                        <a:t>30</a:t>
                      </a:r>
                    </a:p>
                  </a:txBody>
                  <a:tcPr/>
                </a:tc>
                <a:tc>
                  <a:txBody>
                    <a:bodyPr/>
                    <a:lstStyle/>
                    <a:p>
                      <a:pPr algn="ctr"/>
                      <a:r>
                        <a:rPr lang="en-US" sz="1500" dirty="0">
                          <a:latin typeface="Helvetica" pitchFamily="2" charset="0"/>
                        </a:rPr>
                        <a:t>63</a:t>
                      </a:r>
                    </a:p>
                  </a:txBody>
                  <a:tcPr/>
                </a:tc>
                <a:extLst>
                  <a:ext uri="{0D108BD9-81ED-4DB2-BD59-A6C34878D82A}">
                    <a16:rowId xmlns:a16="http://schemas.microsoft.com/office/drawing/2014/main" val="1614674270"/>
                  </a:ext>
                </a:extLst>
              </a:tr>
              <a:tr h="444894">
                <a:tc>
                  <a:txBody>
                    <a:bodyPr/>
                    <a:lstStyle/>
                    <a:p>
                      <a:pPr algn="ctr"/>
                      <a:r>
                        <a:rPr lang="en-US" sz="1500" dirty="0">
                          <a:latin typeface="Helvetica" pitchFamily="2" charset="0"/>
                        </a:rPr>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PhMe</a:t>
                      </a:r>
                      <a:endParaRPr lang="en-US" sz="1500" dirty="0">
                        <a:latin typeface="Helvetica"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NaO</a:t>
                      </a:r>
                      <a:r>
                        <a:rPr lang="en-US" sz="1500" i="1" dirty="0" err="1">
                          <a:latin typeface="Helvetica" pitchFamily="2" charset="0"/>
                        </a:rPr>
                        <a:t>t</a:t>
                      </a:r>
                      <a:r>
                        <a:rPr lang="en-US" sz="1500" dirty="0" err="1">
                          <a:latin typeface="Helvetica" pitchFamily="2" charset="0"/>
                        </a:rPr>
                        <a:t>Bu</a:t>
                      </a:r>
                      <a:endParaRPr lang="en-US" sz="1500" dirty="0">
                        <a:latin typeface="Helvetica" pitchFamily="2" charset="0"/>
                      </a:endParaRPr>
                    </a:p>
                  </a:txBody>
                  <a:tcPr/>
                </a:tc>
                <a:tc>
                  <a:txBody>
                    <a:bodyPr/>
                    <a:lstStyle/>
                    <a:p>
                      <a:pPr algn="ctr"/>
                      <a:r>
                        <a:rPr lang="en-US" sz="1500" dirty="0" err="1">
                          <a:latin typeface="Helvetica" pitchFamily="2" charset="0"/>
                        </a:rPr>
                        <a:t>rt</a:t>
                      </a:r>
                      <a:endParaRPr lang="en-US" sz="1500" dirty="0">
                        <a:latin typeface="Helvetica" pitchFamily="2" charset="0"/>
                      </a:endParaRPr>
                    </a:p>
                  </a:txBody>
                  <a:tcPr/>
                </a:tc>
                <a:tc>
                  <a:txBody>
                    <a:bodyPr/>
                    <a:lstStyle/>
                    <a:p>
                      <a:pPr algn="ctr"/>
                      <a:r>
                        <a:rPr lang="en-US" sz="1500" dirty="0">
                          <a:latin typeface="Helvetica" pitchFamily="2" charset="0"/>
                        </a:rPr>
                        <a:t>30</a:t>
                      </a:r>
                    </a:p>
                  </a:txBody>
                  <a:tcPr/>
                </a:tc>
                <a:tc>
                  <a:txBody>
                    <a:bodyPr/>
                    <a:lstStyle/>
                    <a:p>
                      <a:pPr algn="ctr"/>
                      <a:r>
                        <a:rPr lang="en-US" sz="1500" dirty="0">
                          <a:latin typeface="Helvetica" pitchFamily="2" charset="0"/>
                        </a:rPr>
                        <a:t>25</a:t>
                      </a:r>
                    </a:p>
                  </a:txBody>
                  <a:tcPr/>
                </a:tc>
                <a:extLst>
                  <a:ext uri="{0D108BD9-81ED-4DB2-BD59-A6C34878D82A}">
                    <a16:rowId xmlns:a16="http://schemas.microsoft.com/office/drawing/2014/main" val="3114882877"/>
                  </a:ext>
                </a:extLst>
              </a:tr>
              <a:tr h="444894">
                <a:tc>
                  <a:txBody>
                    <a:bodyPr/>
                    <a:lstStyle/>
                    <a:p>
                      <a:pPr algn="ctr"/>
                      <a:r>
                        <a:rPr lang="en-US" sz="1500" dirty="0">
                          <a:latin typeface="Helvetica" pitchFamily="2" charset="0"/>
                        </a:rPr>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PhMe</a:t>
                      </a:r>
                      <a:endParaRPr lang="en-US" sz="1500" dirty="0">
                        <a:latin typeface="Helvetica"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LiO</a:t>
                      </a:r>
                      <a:r>
                        <a:rPr lang="en-US" sz="1500" i="1" dirty="0" err="1">
                          <a:latin typeface="Helvetica" pitchFamily="2" charset="0"/>
                        </a:rPr>
                        <a:t>t</a:t>
                      </a:r>
                      <a:r>
                        <a:rPr lang="en-US" sz="1500" dirty="0" err="1">
                          <a:latin typeface="Helvetica" pitchFamily="2" charset="0"/>
                        </a:rPr>
                        <a:t>Bu</a:t>
                      </a:r>
                      <a:endParaRPr lang="en-US" sz="1500" dirty="0">
                        <a:latin typeface="Helvetica" pitchFamily="2" charset="0"/>
                      </a:endParaRPr>
                    </a:p>
                  </a:txBody>
                  <a:tcPr/>
                </a:tc>
                <a:tc>
                  <a:txBody>
                    <a:bodyPr/>
                    <a:lstStyle/>
                    <a:p>
                      <a:pPr algn="ctr"/>
                      <a:r>
                        <a:rPr lang="en-US" sz="1500" dirty="0" err="1">
                          <a:latin typeface="Helvetica" pitchFamily="2" charset="0"/>
                        </a:rPr>
                        <a:t>rt</a:t>
                      </a:r>
                      <a:endParaRPr lang="en-US" sz="1500" dirty="0">
                        <a:latin typeface="Helvetica" pitchFamily="2" charset="0"/>
                      </a:endParaRPr>
                    </a:p>
                  </a:txBody>
                  <a:tcPr/>
                </a:tc>
                <a:tc>
                  <a:txBody>
                    <a:bodyPr/>
                    <a:lstStyle/>
                    <a:p>
                      <a:pPr algn="ctr"/>
                      <a:r>
                        <a:rPr lang="en-US" sz="1500" dirty="0">
                          <a:latin typeface="Helvetica" pitchFamily="2" charset="0"/>
                        </a:rPr>
                        <a:t>30</a:t>
                      </a:r>
                    </a:p>
                  </a:txBody>
                  <a:tcPr/>
                </a:tc>
                <a:tc>
                  <a:txBody>
                    <a:bodyPr/>
                    <a:lstStyle/>
                    <a:p>
                      <a:pPr algn="ctr"/>
                      <a:r>
                        <a:rPr lang="en-US" sz="1500" dirty="0">
                          <a:latin typeface="Helvetica" pitchFamily="2" charset="0"/>
                        </a:rPr>
                        <a:t>83</a:t>
                      </a:r>
                    </a:p>
                  </a:txBody>
                  <a:tcPr/>
                </a:tc>
                <a:extLst>
                  <a:ext uri="{0D108BD9-81ED-4DB2-BD59-A6C34878D82A}">
                    <a16:rowId xmlns:a16="http://schemas.microsoft.com/office/drawing/2014/main" val="3667839559"/>
                  </a:ext>
                </a:extLst>
              </a:tr>
              <a:tr h="444894">
                <a:tc>
                  <a:txBody>
                    <a:bodyPr/>
                    <a:lstStyle/>
                    <a:p>
                      <a:pPr algn="ctr"/>
                      <a:r>
                        <a:rPr lang="en-US" sz="1500" dirty="0">
                          <a:latin typeface="Helvetica" pitchFamily="2" charset="0"/>
                        </a:rPr>
                        <a:t>5</a:t>
                      </a:r>
                    </a:p>
                  </a:txBody>
                  <a:tcPr/>
                </a:tc>
                <a:tc>
                  <a:txBody>
                    <a:bodyPr/>
                    <a:lstStyle/>
                    <a:p>
                      <a:pPr algn="ctr"/>
                      <a:r>
                        <a:rPr lang="en-US" sz="1500" dirty="0">
                          <a:latin typeface="Helvetica" pitchFamily="2" charset="0"/>
                        </a:rPr>
                        <a:t>Et</a:t>
                      </a:r>
                      <a:r>
                        <a:rPr lang="en-US" sz="1500" baseline="-25000" dirty="0">
                          <a:latin typeface="Helvetica" pitchFamily="2" charset="0"/>
                        </a:rPr>
                        <a:t>2</a:t>
                      </a:r>
                      <a:r>
                        <a:rPr lang="en-US" sz="1500" dirty="0">
                          <a:latin typeface="Helvetica" pitchFamily="2" charset="0"/>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NaO</a:t>
                      </a:r>
                      <a:r>
                        <a:rPr lang="en-US" sz="1500" i="1" dirty="0" err="1">
                          <a:latin typeface="Helvetica" pitchFamily="2" charset="0"/>
                        </a:rPr>
                        <a:t>t</a:t>
                      </a:r>
                      <a:r>
                        <a:rPr lang="en-US" sz="1500" dirty="0" err="1">
                          <a:latin typeface="Helvetica" pitchFamily="2" charset="0"/>
                        </a:rPr>
                        <a:t>Bu</a:t>
                      </a:r>
                      <a:endParaRPr lang="en-US" sz="1500" dirty="0">
                        <a:latin typeface="Helvetica" pitchFamily="2" charset="0"/>
                      </a:endParaRPr>
                    </a:p>
                  </a:txBody>
                  <a:tcPr/>
                </a:tc>
                <a:tc>
                  <a:txBody>
                    <a:bodyPr/>
                    <a:lstStyle/>
                    <a:p>
                      <a:pPr algn="ctr"/>
                      <a:r>
                        <a:rPr lang="en-US" sz="1500" dirty="0" err="1">
                          <a:latin typeface="Helvetica" pitchFamily="2" charset="0"/>
                        </a:rPr>
                        <a:t>rt</a:t>
                      </a:r>
                      <a:endParaRPr lang="en-US" sz="1500" dirty="0">
                        <a:latin typeface="Helvetica" pitchFamily="2" charset="0"/>
                      </a:endParaRPr>
                    </a:p>
                  </a:txBody>
                  <a:tcPr/>
                </a:tc>
                <a:tc>
                  <a:txBody>
                    <a:bodyPr/>
                    <a:lstStyle/>
                    <a:p>
                      <a:pPr algn="ctr"/>
                      <a:r>
                        <a:rPr lang="en-US" sz="1500" dirty="0">
                          <a:latin typeface="Helvetica" pitchFamily="2" charset="0"/>
                        </a:rPr>
                        <a:t>30</a:t>
                      </a:r>
                    </a:p>
                  </a:txBody>
                  <a:tcPr/>
                </a:tc>
                <a:tc>
                  <a:txBody>
                    <a:bodyPr/>
                    <a:lstStyle/>
                    <a:p>
                      <a:pPr algn="ctr"/>
                      <a:r>
                        <a:rPr lang="en-US" sz="1500" dirty="0">
                          <a:latin typeface="Helvetica" pitchFamily="2" charset="0"/>
                        </a:rPr>
                        <a:t>70</a:t>
                      </a:r>
                    </a:p>
                  </a:txBody>
                  <a:tcPr/>
                </a:tc>
                <a:extLst>
                  <a:ext uri="{0D108BD9-81ED-4DB2-BD59-A6C34878D82A}">
                    <a16:rowId xmlns:a16="http://schemas.microsoft.com/office/drawing/2014/main" val="1386998124"/>
                  </a:ext>
                </a:extLst>
              </a:tr>
              <a:tr h="444894">
                <a:tc>
                  <a:txBody>
                    <a:bodyPr/>
                    <a:lstStyle/>
                    <a:p>
                      <a:pPr algn="ctr"/>
                      <a:r>
                        <a:rPr lang="en-US" sz="1500" dirty="0">
                          <a:latin typeface="Helvetica" pitchFamily="2" charset="0"/>
                        </a:rPr>
                        <a:t>6</a:t>
                      </a:r>
                    </a:p>
                  </a:txBody>
                  <a:tcPr/>
                </a:tc>
                <a:tc>
                  <a:txBody>
                    <a:bodyPr/>
                    <a:lstStyle/>
                    <a:p>
                      <a:pPr algn="ctr"/>
                      <a:r>
                        <a:rPr lang="en-US" sz="1500" dirty="0">
                          <a:latin typeface="Helvetica" pitchFamily="2" charset="0"/>
                        </a:rPr>
                        <a:t>THF</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LiO</a:t>
                      </a:r>
                      <a:r>
                        <a:rPr lang="en-US" sz="1500" i="1" dirty="0" err="1">
                          <a:latin typeface="Helvetica" pitchFamily="2" charset="0"/>
                        </a:rPr>
                        <a:t>t</a:t>
                      </a:r>
                      <a:r>
                        <a:rPr lang="en-US" sz="1500" dirty="0" err="1">
                          <a:latin typeface="Helvetica" pitchFamily="2" charset="0"/>
                        </a:rPr>
                        <a:t>Bu</a:t>
                      </a:r>
                      <a:endParaRPr lang="en-US" sz="1500" dirty="0">
                        <a:latin typeface="Helvetica" pitchFamily="2" charset="0"/>
                      </a:endParaRPr>
                    </a:p>
                  </a:txBody>
                  <a:tcPr/>
                </a:tc>
                <a:tc>
                  <a:txBody>
                    <a:bodyPr/>
                    <a:lstStyle/>
                    <a:p>
                      <a:pPr algn="ctr"/>
                      <a:r>
                        <a:rPr lang="en-US" sz="1500" dirty="0">
                          <a:latin typeface="Helvetica" pitchFamily="2" charset="0"/>
                        </a:rPr>
                        <a:t>0</a:t>
                      </a:r>
                    </a:p>
                  </a:txBody>
                  <a:tcPr/>
                </a:tc>
                <a:tc>
                  <a:txBody>
                    <a:bodyPr/>
                    <a:lstStyle/>
                    <a:p>
                      <a:pPr algn="ctr"/>
                      <a:r>
                        <a:rPr lang="en-US" sz="1500" dirty="0">
                          <a:latin typeface="Helvetica" pitchFamily="2" charset="0"/>
                        </a:rPr>
                        <a:t>30</a:t>
                      </a:r>
                    </a:p>
                  </a:txBody>
                  <a:tcPr/>
                </a:tc>
                <a:tc>
                  <a:txBody>
                    <a:bodyPr/>
                    <a:lstStyle/>
                    <a:p>
                      <a:pPr algn="ctr"/>
                      <a:r>
                        <a:rPr lang="en-US" sz="1500" dirty="0">
                          <a:latin typeface="Helvetica" pitchFamily="2" charset="0"/>
                        </a:rPr>
                        <a:t>77</a:t>
                      </a:r>
                    </a:p>
                  </a:txBody>
                  <a:tcPr/>
                </a:tc>
                <a:extLst>
                  <a:ext uri="{0D108BD9-81ED-4DB2-BD59-A6C34878D82A}">
                    <a16:rowId xmlns:a16="http://schemas.microsoft.com/office/drawing/2014/main" val="2147799888"/>
                  </a:ext>
                </a:extLst>
              </a:tr>
              <a:tr h="444894">
                <a:tc>
                  <a:txBody>
                    <a:bodyPr/>
                    <a:lstStyle/>
                    <a:p>
                      <a:pPr algn="ctr"/>
                      <a:r>
                        <a:rPr lang="en-US" sz="1500" dirty="0">
                          <a:latin typeface="Helvetica" pitchFamily="2" charset="0"/>
                        </a:rPr>
                        <a:t>7</a:t>
                      </a:r>
                    </a:p>
                  </a:txBody>
                  <a:tcPr/>
                </a:tc>
                <a:tc>
                  <a:txBody>
                    <a:bodyPr/>
                    <a:lstStyle/>
                    <a:p>
                      <a:pPr algn="ctr"/>
                      <a:r>
                        <a:rPr lang="en-US" sz="1500" dirty="0">
                          <a:latin typeface="Helvetica" pitchFamily="2" charset="0"/>
                        </a:rPr>
                        <a:t>THF</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latin typeface="Helvetica" pitchFamily="2" charset="0"/>
                        </a:rPr>
                        <a:t>LiO</a:t>
                      </a:r>
                      <a:r>
                        <a:rPr lang="en-US" sz="1500" i="1" dirty="0" err="1">
                          <a:latin typeface="Helvetica" pitchFamily="2" charset="0"/>
                        </a:rPr>
                        <a:t>t</a:t>
                      </a:r>
                      <a:r>
                        <a:rPr lang="en-US" sz="1500" dirty="0" err="1">
                          <a:latin typeface="Helvetica" pitchFamily="2" charset="0"/>
                        </a:rPr>
                        <a:t>Bu</a:t>
                      </a:r>
                      <a:endParaRPr lang="en-US" sz="1500" dirty="0">
                        <a:latin typeface="Helvetica" pitchFamily="2" charset="0"/>
                      </a:endParaRPr>
                    </a:p>
                  </a:txBody>
                  <a:tcPr/>
                </a:tc>
                <a:tc>
                  <a:txBody>
                    <a:bodyPr/>
                    <a:lstStyle/>
                    <a:p>
                      <a:pPr algn="ctr"/>
                      <a:r>
                        <a:rPr lang="en-US" sz="1500" dirty="0">
                          <a:latin typeface="Helvetica" pitchFamily="2" charset="0"/>
                        </a:rPr>
                        <a:t>0-rt</a:t>
                      </a:r>
                    </a:p>
                  </a:txBody>
                  <a:tcPr/>
                </a:tc>
                <a:tc>
                  <a:txBody>
                    <a:bodyPr/>
                    <a:lstStyle/>
                    <a:p>
                      <a:pPr algn="ctr"/>
                      <a:r>
                        <a:rPr lang="en-US" sz="1500" dirty="0">
                          <a:latin typeface="Helvetica" pitchFamily="2" charset="0"/>
                        </a:rPr>
                        <a:t>5</a:t>
                      </a:r>
                    </a:p>
                  </a:txBody>
                  <a:tcPr/>
                </a:tc>
                <a:tc>
                  <a:txBody>
                    <a:bodyPr/>
                    <a:lstStyle/>
                    <a:p>
                      <a:pPr algn="ctr"/>
                      <a:r>
                        <a:rPr lang="en-US" sz="1500" dirty="0">
                          <a:latin typeface="Helvetica" pitchFamily="2" charset="0"/>
                        </a:rPr>
                        <a:t>88</a:t>
                      </a:r>
                    </a:p>
                  </a:txBody>
                  <a:tcPr/>
                </a:tc>
                <a:extLst>
                  <a:ext uri="{0D108BD9-81ED-4DB2-BD59-A6C34878D82A}">
                    <a16:rowId xmlns:a16="http://schemas.microsoft.com/office/drawing/2014/main" val="2983764280"/>
                  </a:ext>
                </a:extLst>
              </a:tr>
            </a:tbl>
          </a:graphicData>
        </a:graphic>
      </p:graphicFrame>
      <p:cxnSp>
        <p:nvCxnSpPr>
          <p:cNvPr id="29" name="Straight Connector 28">
            <a:extLst>
              <a:ext uri="{FF2B5EF4-FFF2-40B4-BE49-F238E27FC236}">
                <a16:creationId xmlns:a16="http://schemas.microsoft.com/office/drawing/2014/main" id="{ED69F0A1-7701-2447-9591-5FBB21166E65}"/>
              </a:ext>
            </a:extLst>
          </p:cNvPr>
          <p:cNvCxnSpPr>
            <a:cxnSpLocks/>
          </p:cNvCxnSpPr>
          <p:nvPr/>
        </p:nvCxnSpPr>
        <p:spPr>
          <a:xfrm>
            <a:off x="1196005" y="6159615"/>
            <a:ext cx="7030282" cy="0"/>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6CE9B03-9A92-FA40-BB0F-514B80220862}"/>
              </a:ext>
            </a:extLst>
          </p:cNvPr>
          <p:cNvCxnSpPr>
            <a:cxnSpLocks/>
          </p:cNvCxnSpPr>
          <p:nvPr/>
        </p:nvCxnSpPr>
        <p:spPr>
          <a:xfrm>
            <a:off x="1196005" y="3028464"/>
            <a:ext cx="7046843" cy="0"/>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E6B8798-7827-D047-A85F-5B69682C247C}"/>
              </a:ext>
            </a:extLst>
          </p:cNvPr>
          <p:cNvCxnSpPr>
            <a:cxnSpLocks/>
          </p:cNvCxnSpPr>
          <p:nvPr/>
        </p:nvCxnSpPr>
        <p:spPr>
          <a:xfrm>
            <a:off x="1209257" y="2603451"/>
            <a:ext cx="7017030" cy="0"/>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9F7209EA-62FE-2943-8593-9823B5F13BAE}"/>
              </a:ext>
            </a:extLst>
          </p:cNvPr>
          <p:cNvPicPr>
            <a:picLocks noChangeAspect="1"/>
          </p:cNvPicPr>
          <p:nvPr/>
        </p:nvPicPr>
        <p:blipFill>
          <a:blip r:embed="rId3"/>
          <a:stretch>
            <a:fillRect/>
          </a:stretch>
        </p:blipFill>
        <p:spPr>
          <a:xfrm>
            <a:off x="2406645" y="1247945"/>
            <a:ext cx="4635500" cy="1143000"/>
          </a:xfrm>
          <a:prstGeom prst="rect">
            <a:avLst/>
          </a:prstGeom>
        </p:spPr>
      </p:pic>
      <p:sp>
        <p:nvSpPr>
          <p:cNvPr id="20" name="Rectangle 19">
            <a:extLst>
              <a:ext uri="{FF2B5EF4-FFF2-40B4-BE49-F238E27FC236}">
                <a16:creationId xmlns:a16="http://schemas.microsoft.com/office/drawing/2014/main" id="{A69A0378-E1BA-0C4A-AE05-CD283D859AC1}"/>
              </a:ext>
            </a:extLst>
          </p:cNvPr>
          <p:cNvSpPr/>
          <p:nvPr/>
        </p:nvSpPr>
        <p:spPr>
          <a:xfrm>
            <a:off x="1196005" y="5692931"/>
            <a:ext cx="7056780" cy="432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sp>
        <p:nvSpPr>
          <p:cNvPr id="21" name="Rectangle 20">
            <a:extLst>
              <a:ext uri="{FF2B5EF4-FFF2-40B4-BE49-F238E27FC236}">
                <a16:creationId xmlns:a16="http://schemas.microsoft.com/office/drawing/2014/main" id="{394ACDDF-BCE0-6E4D-B49F-4061C399706C}"/>
              </a:ext>
            </a:extLst>
          </p:cNvPr>
          <p:cNvSpPr/>
          <p:nvPr/>
        </p:nvSpPr>
        <p:spPr>
          <a:xfrm>
            <a:off x="1212250" y="5299034"/>
            <a:ext cx="7056780" cy="432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sp>
        <p:nvSpPr>
          <p:cNvPr id="22" name="Rectangle 21">
            <a:extLst>
              <a:ext uri="{FF2B5EF4-FFF2-40B4-BE49-F238E27FC236}">
                <a16:creationId xmlns:a16="http://schemas.microsoft.com/office/drawing/2014/main" id="{75D595B7-E9AB-3944-BFD9-CF1AA0BC3521}"/>
              </a:ext>
            </a:extLst>
          </p:cNvPr>
          <p:cNvSpPr/>
          <p:nvPr/>
        </p:nvSpPr>
        <p:spPr>
          <a:xfrm>
            <a:off x="1196005" y="4767165"/>
            <a:ext cx="7063088" cy="531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sp>
        <p:nvSpPr>
          <p:cNvPr id="23" name="Rectangle 22">
            <a:extLst>
              <a:ext uri="{FF2B5EF4-FFF2-40B4-BE49-F238E27FC236}">
                <a16:creationId xmlns:a16="http://schemas.microsoft.com/office/drawing/2014/main" id="{DAA6BCB8-EB66-024B-9482-8BCD0E48EB86}"/>
              </a:ext>
            </a:extLst>
          </p:cNvPr>
          <p:cNvSpPr/>
          <p:nvPr/>
        </p:nvSpPr>
        <p:spPr>
          <a:xfrm>
            <a:off x="1205942" y="4383027"/>
            <a:ext cx="7056780" cy="432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sp>
        <p:nvSpPr>
          <p:cNvPr id="24" name="Rectangle 23">
            <a:extLst>
              <a:ext uri="{FF2B5EF4-FFF2-40B4-BE49-F238E27FC236}">
                <a16:creationId xmlns:a16="http://schemas.microsoft.com/office/drawing/2014/main" id="{B8115699-91BE-2A4E-882B-401D0F09DC42}"/>
              </a:ext>
            </a:extLst>
          </p:cNvPr>
          <p:cNvSpPr/>
          <p:nvPr/>
        </p:nvSpPr>
        <p:spPr>
          <a:xfrm>
            <a:off x="1198536" y="3936473"/>
            <a:ext cx="7056780" cy="484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sp>
        <p:nvSpPr>
          <p:cNvPr id="25" name="Rectangle 24">
            <a:extLst>
              <a:ext uri="{FF2B5EF4-FFF2-40B4-BE49-F238E27FC236}">
                <a16:creationId xmlns:a16="http://schemas.microsoft.com/office/drawing/2014/main" id="{6DB44137-DB4E-AE49-9923-3311EB4C395D}"/>
              </a:ext>
            </a:extLst>
          </p:cNvPr>
          <p:cNvSpPr/>
          <p:nvPr/>
        </p:nvSpPr>
        <p:spPr>
          <a:xfrm>
            <a:off x="1209257" y="3543746"/>
            <a:ext cx="7056780" cy="432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spTree>
    <p:extLst>
      <p:ext uri="{BB962C8B-B14F-4D97-AF65-F5344CB8AC3E}">
        <p14:creationId xmlns:p14="http://schemas.microsoft.com/office/powerpoint/2010/main" val="182501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a:cs typeface="Helvetica"/>
              </a:rPr>
              <a:t>Proposed Mechanism</a:t>
            </a:r>
          </a:p>
        </p:txBody>
      </p:sp>
      <p:pic>
        <p:nvPicPr>
          <p:cNvPr id="25" name="Picture 24"/>
          <p:cNvPicPr>
            <a:picLocks noChangeAspect="1"/>
          </p:cNvPicPr>
          <p:nvPr/>
        </p:nvPicPr>
        <p:blipFill>
          <a:blip r:embed="rId3"/>
          <a:stretch>
            <a:fillRect/>
          </a:stretch>
        </p:blipFill>
        <p:spPr>
          <a:xfrm>
            <a:off x="6804994" y="6500047"/>
            <a:ext cx="317500" cy="317500"/>
          </a:xfrm>
          <a:prstGeom prst="rect">
            <a:avLst/>
          </a:prstGeom>
        </p:spPr>
      </p:pic>
      <p:pic>
        <p:nvPicPr>
          <p:cNvPr id="26" name="Picture 25"/>
          <p:cNvPicPr>
            <a:picLocks noChangeAspect="1"/>
          </p:cNvPicPr>
          <p:nvPr/>
        </p:nvPicPr>
        <p:blipFill>
          <a:blip r:embed="rId4"/>
          <a:stretch>
            <a:fillRect/>
          </a:stretch>
        </p:blipFill>
        <p:spPr>
          <a:xfrm>
            <a:off x="459254" y="5534428"/>
            <a:ext cx="2222500" cy="365125"/>
          </a:xfrm>
          <a:prstGeom prst="rect">
            <a:avLst/>
          </a:prstGeom>
        </p:spPr>
      </p:pic>
      <p:sp>
        <p:nvSpPr>
          <p:cNvPr id="19" name="Slide Number Placeholder 18"/>
          <p:cNvSpPr>
            <a:spLocks noGrp="1"/>
          </p:cNvSpPr>
          <p:nvPr>
            <p:ph type="sldNum" sz="quarter" idx="12"/>
          </p:nvPr>
        </p:nvSpPr>
        <p:spPr/>
        <p:txBody>
          <a:bodyPr/>
          <a:lstStyle/>
          <a:p>
            <a:fld id="{93005692-73BE-493E-93AB-ECD6027A7652}" type="slidenum">
              <a:rPr lang="en-US" sz="1600" smtClean="0"/>
              <a:pPr/>
              <a:t>8</a:t>
            </a:fld>
            <a:endParaRPr lang="en-US" sz="1600" dirty="0"/>
          </a:p>
        </p:txBody>
      </p:sp>
      <p:cxnSp>
        <p:nvCxnSpPr>
          <p:cNvPr id="28" name="Straight Connector 27">
            <a:extLst>
              <a:ext uri="{FF2B5EF4-FFF2-40B4-BE49-F238E27FC236}">
                <a16:creationId xmlns:a16="http://schemas.microsoft.com/office/drawing/2014/main" id="{96A43DF4-F8CE-EC42-99BD-C36913480BD9}"/>
              </a:ext>
            </a:extLst>
          </p:cNvPr>
          <p:cNvCxnSpPr>
            <a:cxnSpLocks/>
          </p:cNvCxnSpPr>
          <p:nvPr/>
        </p:nvCxnSpPr>
        <p:spPr>
          <a:xfrm>
            <a:off x="411202" y="2735398"/>
            <a:ext cx="8361385" cy="0"/>
          </a:xfrm>
          <a:prstGeom prst="line">
            <a:avLst/>
          </a:prstGeom>
          <a:ln w="381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05695304-B4FE-784B-B225-0AFF5D0EE07A}"/>
              </a:ext>
            </a:extLst>
          </p:cNvPr>
          <p:cNvPicPr>
            <a:picLocks noChangeAspect="1"/>
          </p:cNvPicPr>
          <p:nvPr/>
        </p:nvPicPr>
        <p:blipFill>
          <a:blip r:embed="rId5"/>
          <a:stretch>
            <a:fillRect/>
          </a:stretch>
        </p:blipFill>
        <p:spPr>
          <a:xfrm>
            <a:off x="2785784" y="1262534"/>
            <a:ext cx="3667125" cy="1270000"/>
          </a:xfrm>
          <a:prstGeom prst="rect">
            <a:avLst/>
          </a:prstGeom>
        </p:spPr>
      </p:pic>
      <p:pic>
        <p:nvPicPr>
          <p:cNvPr id="33" name="Picture 32">
            <a:extLst>
              <a:ext uri="{FF2B5EF4-FFF2-40B4-BE49-F238E27FC236}">
                <a16:creationId xmlns:a16="http://schemas.microsoft.com/office/drawing/2014/main" id="{78188DBD-DB3F-6540-AAEB-1BCC56F0AB2F}"/>
              </a:ext>
            </a:extLst>
          </p:cNvPr>
          <p:cNvPicPr>
            <a:picLocks noChangeAspect="1"/>
          </p:cNvPicPr>
          <p:nvPr/>
        </p:nvPicPr>
        <p:blipFill>
          <a:blip r:embed="rId6"/>
          <a:stretch>
            <a:fillRect/>
          </a:stretch>
        </p:blipFill>
        <p:spPr>
          <a:xfrm>
            <a:off x="427748" y="3064138"/>
            <a:ext cx="904875" cy="809625"/>
          </a:xfrm>
          <a:prstGeom prst="rect">
            <a:avLst/>
          </a:prstGeom>
        </p:spPr>
      </p:pic>
      <p:pic>
        <p:nvPicPr>
          <p:cNvPr id="34" name="Picture 33">
            <a:extLst>
              <a:ext uri="{FF2B5EF4-FFF2-40B4-BE49-F238E27FC236}">
                <a16:creationId xmlns:a16="http://schemas.microsoft.com/office/drawing/2014/main" id="{CE6066E1-ACDA-7B4B-9167-908F9B1557BF}"/>
              </a:ext>
            </a:extLst>
          </p:cNvPr>
          <p:cNvPicPr>
            <a:picLocks noChangeAspect="1"/>
          </p:cNvPicPr>
          <p:nvPr/>
        </p:nvPicPr>
        <p:blipFill>
          <a:blip r:embed="rId7"/>
          <a:stretch>
            <a:fillRect/>
          </a:stretch>
        </p:blipFill>
        <p:spPr>
          <a:xfrm>
            <a:off x="1184985" y="3780346"/>
            <a:ext cx="619125" cy="508000"/>
          </a:xfrm>
          <a:prstGeom prst="rect">
            <a:avLst/>
          </a:prstGeom>
        </p:spPr>
      </p:pic>
      <p:pic>
        <p:nvPicPr>
          <p:cNvPr id="35" name="Picture 34">
            <a:extLst>
              <a:ext uri="{FF2B5EF4-FFF2-40B4-BE49-F238E27FC236}">
                <a16:creationId xmlns:a16="http://schemas.microsoft.com/office/drawing/2014/main" id="{15509360-01E0-6647-9DEA-559E68547287}"/>
              </a:ext>
            </a:extLst>
          </p:cNvPr>
          <p:cNvPicPr>
            <a:picLocks noChangeAspect="1"/>
          </p:cNvPicPr>
          <p:nvPr/>
        </p:nvPicPr>
        <p:blipFill>
          <a:blip r:embed="rId8"/>
          <a:stretch>
            <a:fillRect/>
          </a:stretch>
        </p:blipFill>
        <p:spPr>
          <a:xfrm>
            <a:off x="1778710" y="4100285"/>
            <a:ext cx="206375" cy="365125"/>
          </a:xfrm>
          <a:prstGeom prst="rect">
            <a:avLst/>
          </a:prstGeom>
        </p:spPr>
      </p:pic>
      <p:pic>
        <p:nvPicPr>
          <p:cNvPr id="36" name="Picture 35">
            <a:extLst>
              <a:ext uri="{FF2B5EF4-FFF2-40B4-BE49-F238E27FC236}">
                <a16:creationId xmlns:a16="http://schemas.microsoft.com/office/drawing/2014/main" id="{2E28420E-B3D7-2647-95ED-1114C289BD3D}"/>
              </a:ext>
            </a:extLst>
          </p:cNvPr>
          <p:cNvPicPr>
            <a:picLocks noChangeAspect="1"/>
          </p:cNvPicPr>
          <p:nvPr/>
        </p:nvPicPr>
        <p:blipFill>
          <a:blip r:embed="rId9"/>
          <a:stretch>
            <a:fillRect/>
          </a:stretch>
        </p:blipFill>
        <p:spPr>
          <a:xfrm>
            <a:off x="964755" y="3660504"/>
            <a:ext cx="206375" cy="190500"/>
          </a:xfrm>
          <a:prstGeom prst="rect">
            <a:avLst/>
          </a:prstGeom>
        </p:spPr>
      </p:pic>
      <p:pic>
        <p:nvPicPr>
          <p:cNvPr id="37" name="Picture 36">
            <a:extLst>
              <a:ext uri="{FF2B5EF4-FFF2-40B4-BE49-F238E27FC236}">
                <a16:creationId xmlns:a16="http://schemas.microsoft.com/office/drawing/2014/main" id="{2D2AA2CA-E248-774A-8459-C9BAFF5853E3}"/>
              </a:ext>
            </a:extLst>
          </p:cNvPr>
          <p:cNvPicPr>
            <a:picLocks noChangeAspect="1"/>
          </p:cNvPicPr>
          <p:nvPr/>
        </p:nvPicPr>
        <p:blipFill>
          <a:blip r:embed="rId10"/>
          <a:stretch>
            <a:fillRect/>
          </a:stretch>
        </p:blipFill>
        <p:spPr>
          <a:xfrm>
            <a:off x="1643038" y="3432250"/>
            <a:ext cx="904875" cy="158750"/>
          </a:xfrm>
          <a:prstGeom prst="rect">
            <a:avLst/>
          </a:prstGeom>
        </p:spPr>
      </p:pic>
      <p:pic>
        <p:nvPicPr>
          <p:cNvPr id="38" name="Picture 37">
            <a:extLst>
              <a:ext uri="{FF2B5EF4-FFF2-40B4-BE49-F238E27FC236}">
                <a16:creationId xmlns:a16="http://schemas.microsoft.com/office/drawing/2014/main" id="{F33CD854-DC89-C54B-91FF-82A5CA9271E7}"/>
              </a:ext>
            </a:extLst>
          </p:cNvPr>
          <p:cNvPicPr>
            <a:picLocks noChangeAspect="1"/>
          </p:cNvPicPr>
          <p:nvPr/>
        </p:nvPicPr>
        <p:blipFill>
          <a:blip r:embed="rId11"/>
          <a:stretch>
            <a:fillRect/>
          </a:stretch>
        </p:blipFill>
        <p:spPr>
          <a:xfrm>
            <a:off x="2785784" y="3041379"/>
            <a:ext cx="809625" cy="809625"/>
          </a:xfrm>
          <a:prstGeom prst="rect">
            <a:avLst/>
          </a:prstGeom>
        </p:spPr>
      </p:pic>
      <p:pic>
        <p:nvPicPr>
          <p:cNvPr id="39" name="Picture 38">
            <a:extLst>
              <a:ext uri="{FF2B5EF4-FFF2-40B4-BE49-F238E27FC236}">
                <a16:creationId xmlns:a16="http://schemas.microsoft.com/office/drawing/2014/main" id="{B71DCA42-61CD-B44C-A41C-97E08C366755}"/>
              </a:ext>
            </a:extLst>
          </p:cNvPr>
          <p:cNvPicPr>
            <a:picLocks noChangeAspect="1"/>
          </p:cNvPicPr>
          <p:nvPr/>
        </p:nvPicPr>
        <p:blipFill>
          <a:blip r:embed="rId12"/>
          <a:stretch>
            <a:fillRect/>
          </a:stretch>
        </p:blipFill>
        <p:spPr>
          <a:xfrm>
            <a:off x="3548637" y="3310302"/>
            <a:ext cx="777875" cy="412750"/>
          </a:xfrm>
          <a:prstGeom prst="rect">
            <a:avLst/>
          </a:prstGeom>
        </p:spPr>
      </p:pic>
      <p:pic>
        <p:nvPicPr>
          <p:cNvPr id="41" name="Picture 40">
            <a:extLst>
              <a:ext uri="{FF2B5EF4-FFF2-40B4-BE49-F238E27FC236}">
                <a16:creationId xmlns:a16="http://schemas.microsoft.com/office/drawing/2014/main" id="{DD2A883D-14B0-CA46-8BF6-B1DDA3E3CA8E}"/>
              </a:ext>
            </a:extLst>
          </p:cNvPr>
          <p:cNvPicPr>
            <a:picLocks noChangeAspect="1"/>
          </p:cNvPicPr>
          <p:nvPr/>
        </p:nvPicPr>
        <p:blipFill>
          <a:blip r:embed="rId10"/>
          <a:stretch>
            <a:fillRect/>
          </a:stretch>
        </p:blipFill>
        <p:spPr>
          <a:xfrm>
            <a:off x="5406908" y="3432250"/>
            <a:ext cx="904875" cy="158750"/>
          </a:xfrm>
          <a:prstGeom prst="rect">
            <a:avLst/>
          </a:prstGeom>
        </p:spPr>
      </p:pic>
      <p:pic>
        <p:nvPicPr>
          <p:cNvPr id="43" name="Picture 42">
            <a:extLst>
              <a:ext uri="{FF2B5EF4-FFF2-40B4-BE49-F238E27FC236}">
                <a16:creationId xmlns:a16="http://schemas.microsoft.com/office/drawing/2014/main" id="{5217DA4A-E92E-E44A-9423-D5FD948F3E55}"/>
              </a:ext>
            </a:extLst>
          </p:cNvPr>
          <p:cNvPicPr>
            <a:picLocks noChangeAspect="1"/>
          </p:cNvPicPr>
          <p:nvPr/>
        </p:nvPicPr>
        <p:blipFill>
          <a:blip r:embed="rId13"/>
          <a:stretch>
            <a:fillRect/>
          </a:stretch>
        </p:blipFill>
        <p:spPr>
          <a:xfrm>
            <a:off x="6570541" y="3060685"/>
            <a:ext cx="1412875" cy="1301750"/>
          </a:xfrm>
          <a:prstGeom prst="rect">
            <a:avLst/>
          </a:prstGeom>
        </p:spPr>
      </p:pic>
      <p:pic>
        <p:nvPicPr>
          <p:cNvPr id="44" name="Picture 43">
            <a:extLst>
              <a:ext uri="{FF2B5EF4-FFF2-40B4-BE49-F238E27FC236}">
                <a16:creationId xmlns:a16="http://schemas.microsoft.com/office/drawing/2014/main" id="{3207518D-C779-1943-959E-E8A047708FB7}"/>
              </a:ext>
            </a:extLst>
          </p:cNvPr>
          <p:cNvPicPr>
            <a:picLocks noChangeAspect="1"/>
          </p:cNvPicPr>
          <p:nvPr/>
        </p:nvPicPr>
        <p:blipFill>
          <a:blip r:embed="rId14"/>
          <a:stretch>
            <a:fillRect/>
          </a:stretch>
        </p:blipFill>
        <p:spPr>
          <a:xfrm>
            <a:off x="7423133" y="4320580"/>
            <a:ext cx="539750" cy="285750"/>
          </a:xfrm>
          <a:prstGeom prst="rect">
            <a:avLst/>
          </a:prstGeom>
        </p:spPr>
      </p:pic>
      <p:pic>
        <p:nvPicPr>
          <p:cNvPr id="46" name="Picture 45">
            <a:extLst>
              <a:ext uri="{FF2B5EF4-FFF2-40B4-BE49-F238E27FC236}">
                <a16:creationId xmlns:a16="http://schemas.microsoft.com/office/drawing/2014/main" id="{655CD5E9-064F-A145-B550-88D25F408EBD}"/>
              </a:ext>
            </a:extLst>
          </p:cNvPr>
          <p:cNvPicPr>
            <a:picLocks noChangeAspect="1"/>
          </p:cNvPicPr>
          <p:nvPr/>
        </p:nvPicPr>
        <p:blipFill>
          <a:blip r:embed="rId15"/>
          <a:stretch>
            <a:fillRect/>
          </a:stretch>
        </p:blipFill>
        <p:spPr>
          <a:xfrm>
            <a:off x="7153881" y="4462866"/>
            <a:ext cx="158750" cy="746125"/>
          </a:xfrm>
          <a:prstGeom prst="rect">
            <a:avLst/>
          </a:prstGeom>
        </p:spPr>
      </p:pic>
      <p:pic>
        <p:nvPicPr>
          <p:cNvPr id="47" name="Picture 46">
            <a:extLst>
              <a:ext uri="{FF2B5EF4-FFF2-40B4-BE49-F238E27FC236}">
                <a16:creationId xmlns:a16="http://schemas.microsoft.com/office/drawing/2014/main" id="{55B248B5-8EE8-D94F-80C6-F97B4D0D8059}"/>
              </a:ext>
            </a:extLst>
          </p:cNvPr>
          <p:cNvPicPr>
            <a:picLocks noChangeAspect="1"/>
          </p:cNvPicPr>
          <p:nvPr/>
        </p:nvPicPr>
        <p:blipFill>
          <a:blip r:embed="rId16"/>
          <a:stretch>
            <a:fillRect/>
          </a:stretch>
        </p:blipFill>
        <p:spPr>
          <a:xfrm>
            <a:off x="6560028" y="5309422"/>
            <a:ext cx="1397000" cy="1190625"/>
          </a:xfrm>
          <a:prstGeom prst="rect">
            <a:avLst/>
          </a:prstGeom>
        </p:spPr>
      </p:pic>
      <p:pic>
        <p:nvPicPr>
          <p:cNvPr id="48" name="Picture 47">
            <a:extLst>
              <a:ext uri="{FF2B5EF4-FFF2-40B4-BE49-F238E27FC236}">
                <a16:creationId xmlns:a16="http://schemas.microsoft.com/office/drawing/2014/main" id="{35991B87-F8A6-C546-9D3C-C94E2C060DA1}"/>
              </a:ext>
            </a:extLst>
          </p:cNvPr>
          <p:cNvPicPr>
            <a:picLocks noChangeAspect="1"/>
          </p:cNvPicPr>
          <p:nvPr/>
        </p:nvPicPr>
        <p:blipFill>
          <a:blip r:embed="rId17"/>
          <a:stretch>
            <a:fillRect/>
          </a:stretch>
        </p:blipFill>
        <p:spPr>
          <a:xfrm>
            <a:off x="3190596" y="5208991"/>
            <a:ext cx="1428750" cy="1016000"/>
          </a:xfrm>
          <a:prstGeom prst="rect">
            <a:avLst/>
          </a:prstGeom>
        </p:spPr>
      </p:pic>
      <p:pic>
        <p:nvPicPr>
          <p:cNvPr id="50" name="Picture 49">
            <a:extLst>
              <a:ext uri="{FF2B5EF4-FFF2-40B4-BE49-F238E27FC236}">
                <a16:creationId xmlns:a16="http://schemas.microsoft.com/office/drawing/2014/main" id="{7B8D178C-66A9-7640-B6AA-86238A1805BB}"/>
              </a:ext>
            </a:extLst>
          </p:cNvPr>
          <p:cNvPicPr>
            <a:picLocks noChangeAspect="1"/>
          </p:cNvPicPr>
          <p:nvPr/>
        </p:nvPicPr>
        <p:blipFill>
          <a:blip r:embed="rId18"/>
          <a:stretch>
            <a:fillRect/>
          </a:stretch>
        </p:blipFill>
        <p:spPr>
          <a:xfrm>
            <a:off x="5153051" y="5817421"/>
            <a:ext cx="904875" cy="174625"/>
          </a:xfrm>
          <a:prstGeom prst="rect">
            <a:avLst/>
          </a:prstGeom>
        </p:spPr>
      </p:pic>
      <p:pic>
        <p:nvPicPr>
          <p:cNvPr id="51" name="Picture 50">
            <a:extLst>
              <a:ext uri="{FF2B5EF4-FFF2-40B4-BE49-F238E27FC236}">
                <a16:creationId xmlns:a16="http://schemas.microsoft.com/office/drawing/2014/main" id="{E7A8863D-E01C-5A46-A86B-34EC529460D3}"/>
              </a:ext>
            </a:extLst>
          </p:cNvPr>
          <p:cNvPicPr>
            <a:picLocks noChangeAspect="1"/>
          </p:cNvPicPr>
          <p:nvPr/>
        </p:nvPicPr>
        <p:blipFill>
          <a:blip r:embed="rId19"/>
          <a:stretch>
            <a:fillRect/>
          </a:stretch>
        </p:blipFill>
        <p:spPr>
          <a:xfrm>
            <a:off x="7373545" y="6263040"/>
            <a:ext cx="206375" cy="285750"/>
          </a:xfrm>
          <a:prstGeom prst="rect">
            <a:avLst/>
          </a:prstGeom>
        </p:spPr>
      </p:pic>
      <p:pic>
        <p:nvPicPr>
          <p:cNvPr id="52" name="Picture 51">
            <a:extLst>
              <a:ext uri="{FF2B5EF4-FFF2-40B4-BE49-F238E27FC236}">
                <a16:creationId xmlns:a16="http://schemas.microsoft.com/office/drawing/2014/main" id="{D89E7DF9-6E4F-4341-9489-B646EFDF152C}"/>
              </a:ext>
            </a:extLst>
          </p:cNvPr>
          <p:cNvPicPr>
            <a:picLocks noChangeAspect="1"/>
          </p:cNvPicPr>
          <p:nvPr/>
        </p:nvPicPr>
        <p:blipFill>
          <a:blip r:embed="rId20"/>
          <a:stretch>
            <a:fillRect/>
          </a:stretch>
        </p:blipFill>
        <p:spPr>
          <a:xfrm>
            <a:off x="6842463" y="6136491"/>
            <a:ext cx="381000" cy="381000"/>
          </a:xfrm>
          <a:prstGeom prst="rect">
            <a:avLst/>
          </a:prstGeom>
        </p:spPr>
      </p:pic>
      <p:pic>
        <p:nvPicPr>
          <p:cNvPr id="53" name="Picture 52">
            <a:extLst>
              <a:ext uri="{FF2B5EF4-FFF2-40B4-BE49-F238E27FC236}">
                <a16:creationId xmlns:a16="http://schemas.microsoft.com/office/drawing/2014/main" id="{AD2A4B1A-9685-AC41-ACB5-5EEABB835535}"/>
              </a:ext>
            </a:extLst>
          </p:cNvPr>
          <p:cNvPicPr>
            <a:picLocks noChangeAspect="1"/>
          </p:cNvPicPr>
          <p:nvPr/>
        </p:nvPicPr>
        <p:blipFill>
          <a:blip r:embed="rId21"/>
          <a:stretch>
            <a:fillRect/>
          </a:stretch>
        </p:blipFill>
        <p:spPr>
          <a:xfrm>
            <a:off x="7209119" y="5780716"/>
            <a:ext cx="317500" cy="269875"/>
          </a:xfrm>
          <a:prstGeom prst="rect">
            <a:avLst/>
          </a:prstGeom>
        </p:spPr>
      </p:pic>
      <p:pic>
        <p:nvPicPr>
          <p:cNvPr id="54" name="Picture 53">
            <a:extLst>
              <a:ext uri="{FF2B5EF4-FFF2-40B4-BE49-F238E27FC236}">
                <a16:creationId xmlns:a16="http://schemas.microsoft.com/office/drawing/2014/main" id="{28657570-7F3F-074B-9508-F10C92027C95}"/>
              </a:ext>
            </a:extLst>
          </p:cNvPr>
          <p:cNvPicPr>
            <a:picLocks noChangeAspect="1"/>
          </p:cNvPicPr>
          <p:nvPr/>
        </p:nvPicPr>
        <p:blipFill>
          <a:blip r:embed="rId22"/>
          <a:stretch>
            <a:fillRect/>
          </a:stretch>
        </p:blipFill>
        <p:spPr>
          <a:xfrm>
            <a:off x="4408096" y="3356637"/>
            <a:ext cx="222250" cy="222250"/>
          </a:xfrm>
          <a:prstGeom prst="rect">
            <a:avLst/>
          </a:prstGeom>
        </p:spPr>
      </p:pic>
      <p:pic>
        <p:nvPicPr>
          <p:cNvPr id="55" name="Picture 54">
            <a:extLst>
              <a:ext uri="{FF2B5EF4-FFF2-40B4-BE49-F238E27FC236}">
                <a16:creationId xmlns:a16="http://schemas.microsoft.com/office/drawing/2014/main" id="{C9401593-F127-9B48-B73D-E199E635D7F9}"/>
              </a:ext>
            </a:extLst>
          </p:cNvPr>
          <p:cNvPicPr>
            <a:picLocks noChangeAspect="1"/>
          </p:cNvPicPr>
          <p:nvPr/>
        </p:nvPicPr>
        <p:blipFill>
          <a:blip r:embed="rId23"/>
          <a:stretch>
            <a:fillRect/>
          </a:stretch>
        </p:blipFill>
        <p:spPr>
          <a:xfrm>
            <a:off x="4077581" y="3137169"/>
            <a:ext cx="904875" cy="873125"/>
          </a:xfrm>
          <a:prstGeom prst="rect">
            <a:avLst/>
          </a:prstGeom>
        </p:spPr>
      </p:pic>
      <p:pic>
        <p:nvPicPr>
          <p:cNvPr id="56" name="Picture 55">
            <a:extLst>
              <a:ext uri="{FF2B5EF4-FFF2-40B4-BE49-F238E27FC236}">
                <a16:creationId xmlns:a16="http://schemas.microsoft.com/office/drawing/2014/main" id="{1D752F82-559A-2047-AD30-944C44B42309}"/>
              </a:ext>
            </a:extLst>
          </p:cNvPr>
          <p:cNvPicPr>
            <a:picLocks noChangeAspect="1"/>
          </p:cNvPicPr>
          <p:nvPr/>
        </p:nvPicPr>
        <p:blipFill>
          <a:blip r:embed="rId24"/>
          <a:stretch>
            <a:fillRect/>
          </a:stretch>
        </p:blipFill>
        <p:spPr>
          <a:xfrm>
            <a:off x="7974464" y="4362435"/>
            <a:ext cx="476250" cy="190500"/>
          </a:xfrm>
          <a:prstGeom prst="rect">
            <a:avLst/>
          </a:prstGeom>
        </p:spPr>
      </p:pic>
      <p:pic>
        <p:nvPicPr>
          <p:cNvPr id="57" name="Picture 56">
            <a:extLst>
              <a:ext uri="{FF2B5EF4-FFF2-40B4-BE49-F238E27FC236}">
                <a16:creationId xmlns:a16="http://schemas.microsoft.com/office/drawing/2014/main" id="{92A127A8-093B-2D43-911D-6021A325552F}"/>
              </a:ext>
            </a:extLst>
          </p:cNvPr>
          <p:cNvPicPr>
            <a:picLocks noChangeAspect="1"/>
          </p:cNvPicPr>
          <p:nvPr/>
        </p:nvPicPr>
        <p:blipFill>
          <a:blip r:embed="rId25"/>
          <a:stretch>
            <a:fillRect/>
          </a:stretch>
        </p:blipFill>
        <p:spPr>
          <a:xfrm>
            <a:off x="8146924" y="4189185"/>
            <a:ext cx="238125" cy="238125"/>
          </a:xfrm>
          <a:prstGeom prst="rect">
            <a:avLst/>
          </a:prstGeom>
        </p:spPr>
      </p:pic>
    </p:spTree>
    <p:extLst>
      <p:ext uri="{BB962C8B-B14F-4D97-AF65-F5344CB8AC3E}">
        <p14:creationId xmlns:p14="http://schemas.microsoft.com/office/powerpoint/2010/main" val="32699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6424"/>
          </a:xfrm>
        </p:spPr>
        <p:txBody>
          <a:bodyPr/>
          <a:lstStyle/>
          <a:p>
            <a:pPr algn="ctr"/>
            <a:r>
              <a:rPr lang="en-US" dirty="0">
                <a:latin typeface="Helvetica"/>
                <a:cs typeface="Helvetica"/>
              </a:rPr>
              <a:t>Small Molecules Scope</a:t>
            </a:r>
          </a:p>
        </p:txBody>
      </p:sp>
      <p:sp>
        <p:nvSpPr>
          <p:cNvPr id="19" name="Slide Number Placeholder 18"/>
          <p:cNvSpPr>
            <a:spLocks noGrp="1"/>
          </p:cNvSpPr>
          <p:nvPr>
            <p:ph type="sldNum" sz="quarter" idx="12"/>
          </p:nvPr>
        </p:nvSpPr>
        <p:spPr/>
        <p:txBody>
          <a:bodyPr/>
          <a:lstStyle/>
          <a:p>
            <a:fld id="{93005692-73BE-493E-93AB-ECD6027A7652}" type="slidenum">
              <a:rPr lang="en-US" sz="1600" smtClean="0"/>
              <a:pPr/>
              <a:t>9</a:t>
            </a:fld>
            <a:endParaRPr lang="en-US" sz="1600" dirty="0"/>
          </a:p>
        </p:txBody>
      </p:sp>
      <p:pic>
        <p:nvPicPr>
          <p:cNvPr id="7" name="Picture 6">
            <a:extLst>
              <a:ext uri="{FF2B5EF4-FFF2-40B4-BE49-F238E27FC236}">
                <a16:creationId xmlns:a16="http://schemas.microsoft.com/office/drawing/2014/main" id="{3B0BFAF5-8D29-434D-A058-D1998E783652}"/>
              </a:ext>
            </a:extLst>
          </p:cNvPr>
          <p:cNvPicPr>
            <a:picLocks noChangeAspect="1"/>
          </p:cNvPicPr>
          <p:nvPr/>
        </p:nvPicPr>
        <p:blipFill>
          <a:blip r:embed="rId3">
            <a:alphaModFix amt="50000"/>
          </a:blip>
          <a:stretch>
            <a:fillRect/>
          </a:stretch>
        </p:blipFill>
        <p:spPr>
          <a:xfrm>
            <a:off x="5502512" y="5436092"/>
            <a:ext cx="3349625" cy="1381125"/>
          </a:xfrm>
          <a:prstGeom prst="rect">
            <a:avLst/>
          </a:prstGeom>
        </p:spPr>
      </p:pic>
      <p:pic>
        <p:nvPicPr>
          <p:cNvPr id="10" name="Picture 9">
            <a:extLst>
              <a:ext uri="{FF2B5EF4-FFF2-40B4-BE49-F238E27FC236}">
                <a16:creationId xmlns:a16="http://schemas.microsoft.com/office/drawing/2014/main" id="{5E11B783-D817-6546-B782-5FE371B2B57F}"/>
              </a:ext>
            </a:extLst>
          </p:cNvPr>
          <p:cNvPicPr>
            <a:picLocks noChangeAspect="1"/>
          </p:cNvPicPr>
          <p:nvPr/>
        </p:nvPicPr>
        <p:blipFill>
          <a:blip r:embed="rId4">
            <a:alphaModFix amt="50000"/>
          </a:blip>
          <a:stretch>
            <a:fillRect/>
          </a:stretch>
        </p:blipFill>
        <p:spPr>
          <a:xfrm>
            <a:off x="2939114" y="4086609"/>
            <a:ext cx="3413125" cy="1254125"/>
          </a:xfrm>
          <a:prstGeom prst="rect">
            <a:avLst/>
          </a:prstGeom>
        </p:spPr>
      </p:pic>
      <p:pic>
        <p:nvPicPr>
          <p:cNvPr id="11" name="Picture 10">
            <a:extLst>
              <a:ext uri="{FF2B5EF4-FFF2-40B4-BE49-F238E27FC236}">
                <a16:creationId xmlns:a16="http://schemas.microsoft.com/office/drawing/2014/main" id="{FAC5D837-7DFE-B749-9812-0117716F6D5A}"/>
              </a:ext>
            </a:extLst>
          </p:cNvPr>
          <p:cNvPicPr>
            <a:picLocks noChangeAspect="1"/>
          </p:cNvPicPr>
          <p:nvPr/>
        </p:nvPicPr>
        <p:blipFill>
          <a:blip r:embed="rId5">
            <a:alphaModFix amt="50000"/>
          </a:blip>
          <a:stretch>
            <a:fillRect/>
          </a:stretch>
        </p:blipFill>
        <p:spPr>
          <a:xfrm>
            <a:off x="6677262" y="4062795"/>
            <a:ext cx="2174875" cy="1301750"/>
          </a:xfrm>
          <a:prstGeom prst="rect">
            <a:avLst/>
          </a:prstGeom>
        </p:spPr>
      </p:pic>
      <p:pic>
        <p:nvPicPr>
          <p:cNvPr id="26" name="Picture 25">
            <a:extLst>
              <a:ext uri="{FF2B5EF4-FFF2-40B4-BE49-F238E27FC236}">
                <a16:creationId xmlns:a16="http://schemas.microsoft.com/office/drawing/2014/main" id="{59C9E2A0-4BDF-9D45-A63D-93960C5D7044}"/>
              </a:ext>
            </a:extLst>
          </p:cNvPr>
          <p:cNvPicPr>
            <a:picLocks noChangeAspect="1"/>
          </p:cNvPicPr>
          <p:nvPr/>
        </p:nvPicPr>
        <p:blipFill>
          <a:blip r:embed="rId6">
            <a:alphaModFix amt="50000"/>
          </a:blip>
          <a:stretch>
            <a:fillRect/>
          </a:stretch>
        </p:blipFill>
        <p:spPr>
          <a:xfrm>
            <a:off x="33168" y="3857378"/>
            <a:ext cx="2984500" cy="1428750"/>
          </a:xfrm>
          <a:prstGeom prst="rect">
            <a:avLst/>
          </a:prstGeom>
        </p:spPr>
      </p:pic>
      <p:pic>
        <p:nvPicPr>
          <p:cNvPr id="27" name="Picture 26">
            <a:extLst>
              <a:ext uri="{FF2B5EF4-FFF2-40B4-BE49-F238E27FC236}">
                <a16:creationId xmlns:a16="http://schemas.microsoft.com/office/drawing/2014/main" id="{4247954D-34CC-5B4B-88F3-1EBB5A7130B5}"/>
              </a:ext>
            </a:extLst>
          </p:cNvPr>
          <p:cNvPicPr>
            <a:picLocks noChangeAspect="1"/>
          </p:cNvPicPr>
          <p:nvPr/>
        </p:nvPicPr>
        <p:blipFill>
          <a:blip r:embed="rId7"/>
          <a:stretch>
            <a:fillRect/>
          </a:stretch>
        </p:blipFill>
        <p:spPr>
          <a:xfrm>
            <a:off x="4478574" y="1106424"/>
            <a:ext cx="2047875" cy="1190625"/>
          </a:xfrm>
          <a:prstGeom prst="rect">
            <a:avLst/>
          </a:prstGeom>
        </p:spPr>
      </p:pic>
      <p:pic>
        <p:nvPicPr>
          <p:cNvPr id="28" name="Picture 27">
            <a:extLst>
              <a:ext uri="{FF2B5EF4-FFF2-40B4-BE49-F238E27FC236}">
                <a16:creationId xmlns:a16="http://schemas.microsoft.com/office/drawing/2014/main" id="{C01522DD-678C-AD48-8505-06E4B3AE854B}"/>
              </a:ext>
            </a:extLst>
          </p:cNvPr>
          <p:cNvPicPr>
            <a:picLocks noChangeAspect="1"/>
          </p:cNvPicPr>
          <p:nvPr/>
        </p:nvPicPr>
        <p:blipFill>
          <a:blip r:embed="rId8">
            <a:alphaModFix amt="50000"/>
          </a:blip>
          <a:stretch>
            <a:fillRect/>
          </a:stretch>
        </p:blipFill>
        <p:spPr>
          <a:xfrm>
            <a:off x="5731616" y="2424239"/>
            <a:ext cx="3270250" cy="1333500"/>
          </a:xfrm>
          <a:prstGeom prst="rect">
            <a:avLst/>
          </a:prstGeom>
        </p:spPr>
      </p:pic>
      <p:pic>
        <p:nvPicPr>
          <p:cNvPr id="29" name="Picture 28">
            <a:extLst>
              <a:ext uri="{FF2B5EF4-FFF2-40B4-BE49-F238E27FC236}">
                <a16:creationId xmlns:a16="http://schemas.microsoft.com/office/drawing/2014/main" id="{B33F6837-8746-994E-BDE6-8F595F50F445}"/>
              </a:ext>
            </a:extLst>
          </p:cNvPr>
          <p:cNvPicPr>
            <a:picLocks noChangeAspect="1"/>
          </p:cNvPicPr>
          <p:nvPr/>
        </p:nvPicPr>
        <p:blipFill>
          <a:blip r:embed="rId9"/>
          <a:stretch>
            <a:fillRect/>
          </a:stretch>
        </p:blipFill>
        <p:spPr>
          <a:xfrm>
            <a:off x="2939114" y="1092879"/>
            <a:ext cx="1397000" cy="1190625"/>
          </a:xfrm>
          <a:prstGeom prst="rect">
            <a:avLst/>
          </a:prstGeom>
        </p:spPr>
      </p:pic>
      <p:pic>
        <p:nvPicPr>
          <p:cNvPr id="30" name="Picture 29">
            <a:extLst>
              <a:ext uri="{FF2B5EF4-FFF2-40B4-BE49-F238E27FC236}">
                <a16:creationId xmlns:a16="http://schemas.microsoft.com/office/drawing/2014/main" id="{E1B1A742-A395-2F4E-9399-79F35991FE95}"/>
              </a:ext>
            </a:extLst>
          </p:cNvPr>
          <p:cNvPicPr>
            <a:picLocks noChangeAspect="1"/>
          </p:cNvPicPr>
          <p:nvPr/>
        </p:nvPicPr>
        <p:blipFill>
          <a:blip r:embed="rId10">
            <a:alphaModFix amt="50000"/>
          </a:blip>
          <a:stretch>
            <a:fillRect/>
          </a:stretch>
        </p:blipFill>
        <p:spPr>
          <a:xfrm>
            <a:off x="3096075" y="2540184"/>
            <a:ext cx="3048000" cy="1254125"/>
          </a:xfrm>
          <a:prstGeom prst="rect">
            <a:avLst/>
          </a:prstGeom>
        </p:spPr>
      </p:pic>
      <p:pic>
        <p:nvPicPr>
          <p:cNvPr id="31" name="Picture 30">
            <a:extLst>
              <a:ext uri="{FF2B5EF4-FFF2-40B4-BE49-F238E27FC236}">
                <a16:creationId xmlns:a16="http://schemas.microsoft.com/office/drawing/2014/main" id="{16F1CA21-DB78-AF48-AFA5-C17F066380E9}"/>
              </a:ext>
            </a:extLst>
          </p:cNvPr>
          <p:cNvPicPr>
            <a:picLocks noChangeAspect="1"/>
          </p:cNvPicPr>
          <p:nvPr/>
        </p:nvPicPr>
        <p:blipFill>
          <a:blip r:embed="rId11">
            <a:alphaModFix amt="50000"/>
          </a:blip>
          <a:stretch>
            <a:fillRect/>
          </a:stretch>
        </p:blipFill>
        <p:spPr>
          <a:xfrm>
            <a:off x="40003" y="2502933"/>
            <a:ext cx="3143250" cy="1222375"/>
          </a:xfrm>
          <a:prstGeom prst="rect">
            <a:avLst/>
          </a:prstGeom>
        </p:spPr>
      </p:pic>
      <p:pic>
        <p:nvPicPr>
          <p:cNvPr id="32" name="Picture 31">
            <a:extLst>
              <a:ext uri="{FF2B5EF4-FFF2-40B4-BE49-F238E27FC236}">
                <a16:creationId xmlns:a16="http://schemas.microsoft.com/office/drawing/2014/main" id="{F218CC88-83F1-224A-A3D4-D21310D7836E}"/>
              </a:ext>
            </a:extLst>
          </p:cNvPr>
          <p:cNvPicPr>
            <a:picLocks noChangeAspect="1"/>
          </p:cNvPicPr>
          <p:nvPr/>
        </p:nvPicPr>
        <p:blipFill>
          <a:blip r:embed="rId12">
            <a:alphaModFix amt="50000"/>
          </a:blip>
          <a:stretch>
            <a:fillRect/>
          </a:stretch>
        </p:blipFill>
        <p:spPr>
          <a:xfrm>
            <a:off x="549723" y="5436092"/>
            <a:ext cx="4476750" cy="1317625"/>
          </a:xfrm>
          <a:prstGeom prst="rect">
            <a:avLst/>
          </a:prstGeom>
        </p:spPr>
      </p:pic>
      <p:pic>
        <p:nvPicPr>
          <p:cNvPr id="33" name="Picture 32">
            <a:extLst>
              <a:ext uri="{FF2B5EF4-FFF2-40B4-BE49-F238E27FC236}">
                <a16:creationId xmlns:a16="http://schemas.microsoft.com/office/drawing/2014/main" id="{072387F6-46EE-514B-8F06-CC1AAEDFCEBF}"/>
              </a:ext>
            </a:extLst>
          </p:cNvPr>
          <p:cNvPicPr>
            <a:picLocks noChangeAspect="1"/>
          </p:cNvPicPr>
          <p:nvPr/>
        </p:nvPicPr>
        <p:blipFill>
          <a:blip r:embed="rId11">
            <a:alphaModFix/>
          </a:blip>
          <a:stretch>
            <a:fillRect/>
          </a:stretch>
        </p:blipFill>
        <p:spPr>
          <a:xfrm>
            <a:off x="40003" y="2500387"/>
            <a:ext cx="3143250" cy="1222375"/>
          </a:xfrm>
          <a:prstGeom prst="rect">
            <a:avLst/>
          </a:prstGeom>
        </p:spPr>
      </p:pic>
      <p:pic>
        <p:nvPicPr>
          <p:cNvPr id="35" name="Picture 34">
            <a:extLst>
              <a:ext uri="{FF2B5EF4-FFF2-40B4-BE49-F238E27FC236}">
                <a16:creationId xmlns:a16="http://schemas.microsoft.com/office/drawing/2014/main" id="{35677EF9-0A7F-FA46-BF3F-CDA27141B88A}"/>
              </a:ext>
            </a:extLst>
          </p:cNvPr>
          <p:cNvPicPr>
            <a:picLocks noChangeAspect="1"/>
          </p:cNvPicPr>
          <p:nvPr/>
        </p:nvPicPr>
        <p:blipFill>
          <a:blip r:embed="rId10">
            <a:alphaModFix/>
          </a:blip>
          <a:stretch>
            <a:fillRect/>
          </a:stretch>
        </p:blipFill>
        <p:spPr>
          <a:xfrm>
            <a:off x="3096075" y="2540120"/>
            <a:ext cx="3048000" cy="1254125"/>
          </a:xfrm>
          <a:prstGeom prst="rect">
            <a:avLst/>
          </a:prstGeom>
        </p:spPr>
      </p:pic>
      <p:pic>
        <p:nvPicPr>
          <p:cNvPr id="36" name="Picture 35">
            <a:extLst>
              <a:ext uri="{FF2B5EF4-FFF2-40B4-BE49-F238E27FC236}">
                <a16:creationId xmlns:a16="http://schemas.microsoft.com/office/drawing/2014/main" id="{A0428CCA-2564-AD47-8E4F-EF6A8CCF11C9}"/>
              </a:ext>
            </a:extLst>
          </p:cNvPr>
          <p:cNvPicPr>
            <a:picLocks noChangeAspect="1"/>
          </p:cNvPicPr>
          <p:nvPr/>
        </p:nvPicPr>
        <p:blipFill>
          <a:blip r:embed="rId8">
            <a:alphaModFix/>
          </a:blip>
          <a:stretch>
            <a:fillRect/>
          </a:stretch>
        </p:blipFill>
        <p:spPr>
          <a:xfrm>
            <a:off x="5731616" y="2430247"/>
            <a:ext cx="3270250" cy="1333500"/>
          </a:xfrm>
          <a:prstGeom prst="rect">
            <a:avLst/>
          </a:prstGeom>
        </p:spPr>
      </p:pic>
      <p:pic>
        <p:nvPicPr>
          <p:cNvPr id="37" name="Picture 36">
            <a:extLst>
              <a:ext uri="{FF2B5EF4-FFF2-40B4-BE49-F238E27FC236}">
                <a16:creationId xmlns:a16="http://schemas.microsoft.com/office/drawing/2014/main" id="{24133565-1E0A-FC4F-AADC-D0C7A042B6DB}"/>
              </a:ext>
            </a:extLst>
          </p:cNvPr>
          <p:cNvPicPr>
            <a:picLocks noChangeAspect="1"/>
          </p:cNvPicPr>
          <p:nvPr/>
        </p:nvPicPr>
        <p:blipFill>
          <a:blip r:embed="rId6">
            <a:alphaModFix/>
          </a:blip>
          <a:stretch>
            <a:fillRect/>
          </a:stretch>
        </p:blipFill>
        <p:spPr>
          <a:xfrm>
            <a:off x="33168" y="3857378"/>
            <a:ext cx="2984500" cy="1428750"/>
          </a:xfrm>
          <a:prstGeom prst="rect">
            <a:avLst/>
          </a:prstGeom>
        </p:spPr>
      </p:pic>
      <p:pic>
        <p:nvPicPr>
          <p:cNvPr id="38" name="Picture 37">
            <a:extLst>
              <a:ext uri="{FF2B5EF4-FFF2-40B4-BE49-F238E27FC236}">
                <a16:creationId xmlns:a16="http://schemas.microsoft.com/office/drawing/2014/main" id="{E34ADAB2-1F73-9C40-B020-4A5236E1122C}"/>
              </a:ext>
            </a:extLst>
          </p:cNvPr>
          <p:cNvPicPr>
            <a:picLocks noChangeAspect="1"/>
          </p:cNvPicPr>
          <p:nvPr/>
        </p:nvPicPr>
        <p:blipFill>
          <a:blip r:embed="rId4">
            <a:alphaModFix/>
          </a:blip>
          <a:stretch>
            <a:fillRect/>
          </a:stretch>
        </p:blipFill>
        <p:spPr>
          <a:xfrm>
            <a:off x="2939113" y="4086608"/>
            <a:ext cx="3413125" cy="1254125"/>
          </a:xfrm>
          <a:prstGeom prst="rect">
            <a:avLst/>
          </a:prstGeom>
        </p:spPr>
      </p:pic>
      <p:pic>
        <p:nvPicPr>
          <p:cNvPr id="39" name="Picture 38">
            <a:extLst>
              <a:ext uri="{FF2B5EF4-FFF2-40B4-BE49-F238E27FC236}">
                <a16:creationId xmlns:a16="http://schemas.microsoft.com/office/drawing/2014/main" id="{E1D22323-FDAA-CD4F-9834-CEEBAF20C691}"/>
              </a:ext>
            </a:extLst>
          </p:cNvPr>
          <p:cNvPicPr>
            <a:picLocks noChangeAspect="1"/>
          </p:cNvPicPr>
          <p:nvPr/>
        </p:nvPicPr>
        <p:blipFill>
          <a:blip r:embed="rId5">
            <a:alphaModFix/>
          </a:blip>
          <a:stretch>
            <a:fillRect/>
          </a:stretch>
        </p:blipFill>
        <p:spPr>
          <a:xfrm>
            <a:off x="6677262" y="4062795"/>
            <a:ext cx="2174875" cy="1301750"/>
          </a:xfrm>
          <a:prstGeom prst="rect">
            <a:avLst/>
          </a:prstGeom>
        </p:spPr>
      </p:pic>
      <p:pic>
        <p:nvPicPr>
          <p:cNvPr id="40" name="Picture 39">
            <a:extLst>
              <a:ext uri="{FF2B5EF4-FFF2-40B4-BE49-F238E27FC236}">
                <a16:creationId xmlns:a16="http://schemas.microsoft.com/office/drawing/2014/main" id="{27533B24-C0F8-DD4F-9AD5-3CFF68857E61}"/>
              </a:ext>
            </a:extLst>
          </p:cNvPr>
          <p:cNvPicPr>
            <a:picLocks noChangeAspect="1"/>
          </p:cNvPicPr>
          <p:nvPr/>
        </p:nvPicPr>
        <p:blipFill>
          <a:blip r:embed="rId12">
            <a:alphaModFix/>
          </a:blip>
          <a:stretch>
            <a:fillRect/>
          </a:stretch>
        </p:blipFill>
        <p:spPr>
          <a:xfrm>
            <a:off x="549722" y="5436092"/>
            <a:ext cx="4476750" cy="1317625"/>
          </a:xfrm>
          <a:prstGeom prst="rect">
            <a:avLst/>
          </a:prstGeom>
        </p:spPr>
      </p:pic>
      <p:pic>
        <p:nvPicPr>
          <p:cNvPr id="41" name="Picture 40">
            <a:extLst>
              <a:ext uri="{FF2B5EF4-FFF2-40B4-BE49-F238E27FC236}">
                <a16:creationId xmlns:a16="http://schemas.microsoft.com/office/drawing/2014/main" id="{844F51F3-84D6-1A4A-AC7C-63B8E4A3EA8B}"/>
              </a:ext>
            </a:extLst>
          </p:cNvPr>
          <p:cNvPicPr>
            <a:picLocks noChangeAspect="1"/>
          </p:cNvPicPr>
          <p:nvPr/>
        </p:nvPicPr>
        <p:blipFill>
          <a:blip r:embed="rId3">
            <a:alphaModFix/>
          </a:blip>
          <a:stretch>
            <a:fillRect/>
          </a:stretch>
        </p:blipFill>
        <p:spPr>
          <a:xfrm>
            <a:off x="5502511" y="5436091"/>
            <a:ext cx="3349625" cy="1381125"/>
          </a:xfrm>
          <a:prstGeom prst="rect">
            <a:avLst/>
          </a:prstGeom>
        </p:spPr>
      </p:pic>
    </p:spTree>
    <p:extLst>
      <p:ext uri="{BB962C8B-B14F-4D97-AF65-F5344CB8AC3E}">
        <p14:creationId xmlns:p14="http://schemas.microsoft.com/office/powerpoint/2010/main" val="112753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ofWaterloo_WhiteBkgrd">
  <a:themeElements>
    <a:clrScheme name="UofWaterloo2015_rev2">
      <a:dk1>
        <a:sysClr val="windowText" lastClr="000000"/>
      </a:dk1>
      <a:lt1>
        <a:sysClr val="window" lastClr="FFFFFF"/>
      </a:lt1>
      <a:dk2>
        <a:srgbClr val="757575"/>
      </a:dk2>
      <a:lt2>
        <a:srgbClr val="D6D6D6"/>
      </a:lt2>
      <a:accent1>
        <a:srgbClr val="FCD750"/>
      </a:accent1>
      <a:accent2>
        <a:srgbClr val="0C0C0C"/>
      </a:accent2>
      <a:accent3>
        <a:srgbClr val="AEAEAE"/>
      </a:accent3>
      <a:accent4>
        <a:srgbClr val="B71234"/>
      </a:accent4>
      <a:accent5>
        <a:srgbClr val="7F7F7F"/>
      </a:accent5>
      <a:accent6>
        <a:srgbClr val="77BBFF"/>
      </a:accent6>
      <a:hlink>
        <a:srgbClr val="353535"/>
      </a:hlink>
      <a:folHlink>
        <a:srgbClr val="595959"/>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31506</TotalTime>
  <Words>2877</Words>
  <Application>Microsoft Office PowerPoint</Application>
  <PresentationFormat>On-screen Show (4:3)</PresentationFormat>
  <Paragraphs>468</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 Unicode MS</vt:lpstr>
      <vt:lpstr>Arial</vt:lpstr>
      <vt:lpstr>Arial Narrow</vt:lpstr>
      <vt:lpstr>Calibri</vt:lpstr>
      <vt:lpstr>Helvetica</vt:lpstr>
      <vt:lpstr>UofWaterloo_WhiteBkgrd</vt:lpstr>
      <vt:lpstr>Dehydration Polymerization for Poly(hetero)arene Conjugated Polymers</vt:lpstr>
      <vt:lpstr>Semiconductors</vt:lpstr>
      <vt:lpstr>Organic Semiconductors</vt:lpstr>
      <vt:lpstr>Synthesis of Conjugated Polymers</vt:lpstr>
      <vt:lpstr>Dehydration</vt:lpstr>
      <vt:lpstr>Dehydration Reaction</vt:lpstr>
      <vt:lpstr>Reaction Development</vt:lpstr>
      <vt:lpstr>Proposed Mechanism</vt:lpstr>
      <vt:lpstr>Small Molecules Scope</vt:lpstr>
      <vt:lpstr>Cross Dehydration and Reduction</vt:lpstr>
      <vt:lpstr>Dehydration Polymerization</vt:lpstr>
      <vt:lpstr>Dehydration Polymerization</vt:lpstr>
      <vt:lpstr>Dehydration Polymerization Scope</vt:lpstr>
      <vt:lpstr>Advantages and Disadvantages</vt:lpstr>
      <vt:lpstr>Advantages and Disadvantages</vt:lpstr>
      <vt:lpstr>Iterative Divergent/Convergent (IDC) Approaches</vt:lpstr>
      <vt:lpstr>General IDC Approach</vt:lpstr>
      <vt:lpstr>IDC Approach for Conjugated Systems</vt:lpstr>
      <vt:lpstr>Approach Inspired by IDC</vt:lpstr>
      <vt:lpstr>IDC Approach</vt:lpstr>
      <vt:lpstr>IDC Approach</vt:lpstr>
      <vt:lpstr>UV-VIS</vt:lpstr>
      <vt:lpstr>Conclusion</vt:lpstr>
      <vt:lpstr>Acknowledgments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University of Waterloo</dc:creator>
  <cp:keywords/>
  <dc:description/>
  <cp:lastModifiedBy>Mechler, Colleen</cp:lastModifiedBy>
  <cp:revision>502</cp:revision>
  <cp:lastPrinted>2016-07-21T11:49:49Z</cp:lastPrinted>
  <dcterms:created xsi:type="dcterms:W3CDTF">2015-06-08T17:51:07Z</dcterms:created>
  <dcterms:modified xsi:type="dcterms:W3CDTF">2018-08-08T11:37:40Z</dcterms:modified>
  <cp:category/>
</cp:coreProperties>
</file>