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7"/>
  </p:normalViewPr>
  <p:slideViewPr>
    <p:cSldViewPr snapToGrid="0" snapToObjects="1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bdullahBasalem\Downloads\Phd%20Presentation\STF\sds_nw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bdullahBasalem\Downloads\Main%20Project\Experiments\Natalya%20O'Neill_CMC%20Determination_9May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bdullahBasalem\Downloads\Main%20Project\Experiments\Exp%2023%20(CMC%20by%20Surface%20T)\Exp%2023%20(CMC%20by%20Surface%20Tension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bdullahBasalem\Downloads\Main%20Project\Experiments\Exp%2033%20(PyO-3-12%20and%20CT-DNT%20|2%20-:+|)\Exp%203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45877875432601"/>
          <c:y val="6.2010139784596199E-2"/>
          <c:w val="0.75867027105545903"/>
          <c:h val="0.72422863941611904"/>
        </c:manualLayout>
      </c:layout>
      <c:scatterChart>
        <c:scatterStyle val="lineMarker"/>
        <c:varyColors val="0"/>
        <c:ser>
          <c:idx val="0"/>
          <c:order val="0"/>
          <c:tx>
            <c:v>0.0001 mM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Sheet1!$EG$5:$EG$255</c:f>
              <c:numCache>
                <c:formatCode>General</c:formatCode>
                <c:ptCount val="251"/>
                <c:pt idx="0">
                  <c:v>350</c:v>
                </c:pt>
                <c:pt idx="1">
                  <c:v>351</c:v>
                </c:pt>
                <c:pt idx="2">
                  <c:v>352</c:v>
                </c:pt>
                <c:pt idx="3">
                  <c:v>353</c:v>
                </c:pt>
                <c:pt idx="4">
                  <c:v>354</c:v>
                </c:pt>
                <c:pt idx="5">
                  <c:v>355</c:v>
                </c:pt>
                <c:pt idx="6">
                  <c:v>356</c:v>
                </c:pt>
                <c:pt idx="7">
                  <c:v>357</c:v>
                </c:pt>
                <c:pt idx="8">
                  <c:v>358</c:v>
                </c:pt>
                <c:pt idx="9">
                  <c:v>359</c:v>
                </c:pt>
                <c:pt idx="10">
                  <c:v>360</c:v>
                </c:pt>
                <c:pt idx="11">
                  <c:v>361</c:v>
                </c:pt>
                <c:pt idx="12">
                  <c:v>362</c:v>
                </c:pt>
                <c:pt idx="13">
                  <c:v>363</c:v>
                </c:pt>
                <c:pt idx="14">
                  <c:v>364</c:v>
                </c:pt>
                <c:pt idx="15">
                  <c:v>365</c:v>
                </c:pt>
                <c:pt idx="16">
                  <c:v>366</c:v>
                </c:pt>
                <c:pt idx="17">
                  <c:v>367</c:v>
                </c:pt>
                <c:pt idx="18">
                  <c:v>368</c:v>
                </c:pt>
                <c:pt idx="19">
                  <c:v>369</c:v>
                </c:pt>
                <c:pt idx="20">
                  <c:v>370</c:v>
                </c:pt>
                <c:pt idx="21">
                  <c:v>371</c:v>
                </c:pt>
                <c:pt idx="22">
                  <c:v>372</c:v>
                </c:pt>
                <c:pt idx="23">
                  <c:v>373</c:v>
                </c:pt>
                <c:pt idx="24">
                  <c:v>374</c:v>
                </c:pt>
                <c:pt idx="25">
                  <c:v>375</c:v>
                </c:pt>
                <c:pt idx="26">
                  <c:v>376</c:v>
                </c:pt>
                <c:pt idx="27">
                  <c:v>377</c:v>
                </c:pt>
                <c:pt idx="28">
                  <c:v>378</c:v>
                </c:pt>
                <c:pt idx="29">
                  <c:v>379</c:v>
                </c:pt>
                <c:pt idx="30">
                  <c:v>380</c:v>
                </c:pt>
                <c:pt idx="31">
                  <c:v>381</c:v>
                </c:pt>
                <c:pt idx="32">
                  <c:v>382</c:v>
                </c:pt>
                <c:pt idx="33">
                  <c:v>383</c:v>
                </c:pt>
                <c:pt idx="34">
                  <c:v>384</c:v>
                </c:pt>
                <c:pt idx="35">
                  <c:v>385</c:v>
                </c:pt>
                <c:pt idx="36">
                  <c:v>386</c:v>
                </c:pt>
                <c:pt idx="37">
                  <c:v>387</c:v>
                </c:pt>
                <c:pt idx="38">
                  <c:v>388</c:v>
                </c:pt>
                <c:pt idx="39">
                  <c:v>389</c:v>
                </c:pt>
                <c:pt idx="40">
                  <c:v>390</c:v>
                </c:pt>
                <c:pt idx="41">
                  <c:v>391</c:v>
                </c:pt>
                <c:pt idx="42">
                  <c:v>392</c:v>
                </c:pt>
                <c:pt idx="43">
                  <c:v>393</c:v>
                </c:pt>
                <c:pt idx="44">
                  <c:v>394</c:v>
                </c:pt>
                <c:pt idx="45">
                  <c:v>395</c:v>
                </c:pt>
                <c:pt idx="46">
                  <c:v>396</c:v>
                </c:pt>
                <c:pt idx="47">
                  <c:v>397</c:v>
                </c:pt>
                <c:pt idx="48">
                  <c:v>398</c:v>
                </c:pt>
                <c:pt idx="49">
                  <c:v>399</c:v>
                </c:pt>
                <c:pt idx="50">
                  <c:v>400</c:v>
                </c:pt>
                <c:pt idx="51">
                  <c:v>401</c:v>
                </c:pt>
                <c:pt idx="52">
                  <c:v>402</c:v>
                </c:pt>
                <c:pt idx="53">
                  <c:v>403</c:v>
                </c:pt>
                <c:pt idx="54">
                  <c:v>404</c:v>
                </c:pt>
                <c:pt idx="55">
                  <c:v>405</c:v>
                </c:pt>
                <c:pt idx="56">
                  <c:v>406</c:v>
                </c:pt>
                <c:pt idx="57">
                  <c:v>407</c:v>
                </c:pt>
                <c:pt idx="58">
                  <c:v>408</c:v>
                </c:pt>
                <c:pt idx="59">
                  <c:v>409</c:v>
                </c:pt>
                <c:pt idx="60">
                  <c:v>410</c:v>
                </c:pt>
                <c:pt idx="61">
                  <c:v>411</c:v>
                </c:pt>
                <c:pt idx="62">
                  <c:v>412</c:v>
                </c:pt>
                <c:pt idx="63">
                  <c:v>413</c:v>
                </c:pt>
                <c:pt idx="64">
                  <c:v>414</c:v>
                </c:pt>
                <c:pt idx="65">
                  <c:v>415</c:v>
                </c:pt>
                <c:pt idx="66">
                  <c:v>416</c:v>
                </c:pt>
                <c:pt idx="67">
                  <c:v>417</c:v>
                </c:pt>
                <c:pt idx="68">
                  <c:v>418</c:v>
                </c:pt>
                <c:pt idx="69">
                  <c:v>419</c:v>
                </c:pt>
                <c:pt idx="70">
                  <c:v>420</c:v>
                </c:pt>
                <c:pt idx="71">
                  <c:v>421</c:v>
                </c:pt>
                <c:pt idx="72">
                  <c:v>422</c:v>
                </c:pt>
                <c:pt idx="73">
                  <c:v>423</c:v>
                </c:pt>
                <c:pt idx="74">
                  <c:v>424</c:v>
                </c:pt>
                <c:pt idx="75">
                  <c:v>425</c:v>
                </c:pt>
                <c:pt idx="76">
                  <c:v>426</c:v>
                </c:pt>
                <c:pt idx="77">
                  <c:v>427</c:v>
                </c:pt>
                <c:pt idx="78">
                  <c:v>428</c:v>
                </c:pt>
                <c:pt idx="79">
                  <c:v>429</c:v>
                </c:pt>
                <c:pt idx="80">
                  <c:v>430</c:v>
                </c:pt>
                <c:pt idx="81">
                  <c:v>431</c:v>
                </c:pt>
                <c:pt idx="82">
                  <c:v>432</c:v>
                </c:pt>
                <c:pt idx="83">
                  <c:v>433</c:v>
                </c:pt>
                <c:pt idx="84">
                  <c:v>434</c:v>
                </c:pt>
                <c:pt idx="85">
                  <c:v>435</c:v>
                </c:pt>
                <c:pt idx="86">
                  <c:v>436</c:v>
                </c:pt>
                <c:pt idx="87">
                  <c:v>437</c:v>
                </c:pt>
                <c:pt idx="88">
                  <c:v>438</c:v>
                </c:pt>
                <c:pt idx="89">
                  <c:v>439</c:v>
                </c:pt>
                <c:pt idx="90">
                  <c:v>440</c:v>
                </c:pt>
                <c:pt idx="91">
                  <c:v>441</c:v>
                </c:pt>
                <c:pt idx="92">
                  <c:v>442</c:v>
                </c:pt>
                <c:pt idx="93">
                  <c:v>443</c:v>
                </c:pt>
                <c:pt idx="94">
                  <c:v>444</c:v>
                </c:pt>
                <c:pt idx="95">
                  <c:v>445</c:v>
                </c:pt>
                <c:pt idx="96">
                  <c:v>446</c:v>
                </c:pt>
                <c:pt idx="97">
                  <c:v>447</c:v>
                </c:pt>
                <c:pt idx="98">
                  <c:v>448</c:v>
                </c:pt>
                <c:pt idx="99">
                  <c:v>449</c:v>
                </c:pt>
                <c:pt idx="100">
                  <c:v>450</c:v>
                </c:pt>
                <c:pt idx="101">
                  <c:v>451</c:v>
                </c:pt>
                <c:pt idx="102">
                  <c:v>452</c:v>
                </c:pt>
                <c:pt idx="103">
                  <c:v>453</c:v>
                </c:pt>
                <c:pt idx="104">
                  <c:v>454</c:v>
                </c:pt>
                <c:pt idx="105">
                  <c:v>455</c:v>
                </c:pt>
                <c:pt idx="106">
                  <c:v>456</c:v>
                </c:pt>
                <c:pt idx="107">
                  <c:v>457</c:v>
                </c:pt>
                <c:pt idx="108">
                  <c:v>458</c:v>
                </c:pt>
                <c:pt idx="109">
                  <c:v>459</c:v>
                </c:pt>
                <c:pt idx="110">
                  <c:v>460</c:v>
                </c:pt>
                <c:pt idx="111">
                  <c:v>461</c:v>
                </c:pt>
                <c:pt idx="112">
                  <c:v>462</c:v>
                </c:pt>
                <c:pt idx="113">
                  <c:v>463</c:v>
                </c:pt>
                <c:pt idx="114">
                  <c:v>464</c:v>
                </c:pt>
                <c:pt idx="115">
                  <c:v>465</c:v>
                </c:pt>
                <c:pt idx="116">
                  <c:v>466</c:v>
                </c:pt>
                <c:pt idx="117">
                  <c:v>467</c:v>
                </c:pt>
                <c:pt idx="118">
                  <c:v>468</c:v>
                </c:pt>
                <c:pt idx="119">
                  <c:v>469</c:v>
                </c:pt>
                <c:pt idx="120">
                  <c:v>470</c:v>
                </c:pt>
                <c:pt idx="121">
                  <c:v>471</c:v>
                </c:pt>
                <c:pt idx="122">
                  <c:v>472</c:v>
                </c:pt>
                <c:pt idx="123">
                  <c:v>473</c:v>
                </c:pt>
                <c:pt idx="124">
                  <c:v>474</c:v>
                </c:pt>
                <c:pt idx="125">
                  <c:v>475</c:v>
                </c:pt>
                <c:pt idx="126">
                  <c:v>476</c:v>
                </c:pt>
                <c:pt idx="127">
                  <c:v>477</c:v>
                </c:pt>
                <c:pt idx="128">
                  <c:v>478</c:v>
                </c:pt>
                <c:pt idx="129">
                  <c:v>479</c:v>
                </c:pt>
                <c:pt idx="130">
                  <c:v>480</c:v>
                </c:pt>
                <c:pt idx="131">
                  <c:v>481</c:v>
                </c:pt>
                <c:pt idx="132">
                  <c:v>482</c:v>
                </c:pt>
                <c:pt idx="133">
                  <c:v>483</c:v>
                </c:pt>
                <c:pt idx="134">
                  <c:v>484</c:v>
                </c:pt>
                <c:pt idx="135">
                  <c:v>485</c:v>
                </c:pt>
                <c:pt idx="136">
                  <c:v>486</c:v>
                </c:pt>
                <c:pt idx="137">
                  <c:v>487</c:v>
                </c:pt>
                <c:pt idx="138">
                  <c:v>488</c:v>
                </c:pt>
                <c:pt idx="139">
                  <c:v>489</c:v>
                </c:pt>
                <c:pt idx="140">
                  <c:v>490</c:v>
                </c:pt>
                <c:pt idx="141">
                  <c:v>491</c:v>
                </c:pt>
                <c:pt idx="142">
                  <c:v>492</c:v>
                </c:pt>
                <c:pt idx="143">
                  <c:v>493</c:v>
                </c:pt>
                <c:pt idx="144">
                  <c:v>494</c:v>
                </c:pt>
                <c:pt idx="145">
                  <c:v>495</c:v>
                </c:pt>
                <c:pt idx="146">
                  <c:v>496</c:v>
                </c:pt>
                <c:pt idx="147">
                  <c:v>497</c:v>
                </c:pt>
                <c:pt idx="148">
                  <c:v>498</c:v>
                </c:pt>
                <c:pt idx="149">
                  <c:v>499</c:v>
                </c:pt>
                <c:pt idx="150">
                  <c:v>500</c:v>
                </c:pt>
                <c:pt idx="151">
                  <c:v>501</c:v>
                </c:pt>
                <c:pt idx="152">
                  <c:v>502</c:v>
                </c:pt>
                <c:pt idx="153">
                  <c:v>503</c:v>
                </c:pt>
                <c:pt idx="154">
                  <c:v>504</c:v>
                </c:pt>
                <c:pt idx="155">
                  <c:v>505</c:v>
                </c:pt>
                <c:pt idx="156">
                  <c:v>506</c:v>
                </c:pt>
                <c:pt idx="157">
                  <c:v>507</c:v>
                </c:pt>
                <c:pt idx="158">
                  <c:v>508</c:v>
                </c:pt>
                <c:pt idx="159">
                  <c:v>509</c:v>
                </c:pt>
                <c:pt idx="160">
                  <c:v>510</c:v>
                </c:pt>
                <c:pt idx="161">
                  <c:v>511</c:v>
                </c:pt>
                <c:pt idx="162">
                  <c:v>512</c:v>
                </c:pt>
                <c:pt idx="163">
                  <c:v>513</c:v>
                </c:pt>
                <c:pt idx="164">
                  <c:v>514</c:v>
                </c:pt>
                <c:pt idx="165">
                  <c:v>515</c:v>
                </c:pt>
                <c:pt idx="166">
                  <c:v>516</c:v>
                </c:pt>
                <c:pt idx="167">
                  <c:v>517</c:v>
                </c:pt>
                <c:pt idx="168">
                  <c:v>518</c:v>
                </c:pt>
                <c:pt idx="169">
                  <c:v>519</c:v>
                </c:pt>
                <c:pt idx="170">
                  <c:v>520</c:v>
                </c:pt>
                <c:pt idx="171">
                  <c:v>521</c:v>
                </c:pt>
                <c:pt idx="172">
                  <c:v>522</c:v>
                </c:pt>
                <c:pt idx="173">
                  <c:v>523</c:v>
                </c:pt>
                <c:pt idx="174">
                  <c:v>524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530</c:v>
                </c:pt>
                <c:pt idx="181">
                  <c:v>531</c:v>
                </c:pt>
                <c:pt idx="182">
                  <c:v>532</c:v>
                </c:pt>
                <c:pt idx="183">
                  <c:v>533</c:v>
                </c:pt>
                <c:pt idx="184">
                  <c:v>534</c:v>
                </c:pt>
                <c:pt idx="185">
                  <c:v>535</c:v>
                </c:pt>
                <c:pt idx="186">
                  <c:v>536</c:v>
                </c:pt>
                <c:pt idx="187">
                  <c:v>537</c:v>
                </c:pt>
                <c:pt idx="188">
                  <c:v>538</c:v>
                </c:pt>
                <c:pt idx="189">
                  <c:v>539</c:v>
                </c:pt>
                <c:pt idx="190">
                  <c:v>540</c:v>
                </c:pt>
                <c:pt idx="191">
                  <c:v>541</c:v>
                </c:pt>
                <c:pt idx="192">
                  <c:v>542</c:v>
                </c:pt>
                <c:pt idx="193">
                  <c:v>543</c:v>
                </c:pt>
                <c:pt idx="194">
                  <c:v>544</c:v>
                </c:pt>
                <c:pt idx="195">
                  <c:v>545</c:v>
                </c:pt>
                <c:pt idx="196">
                  <c:v>546</c:v>
                </c:pt>
                <c:pt idx="197">
                  <c:v>547</c:v>
                </c:pt>
                <c:pt idx="198">
                  <c:v>548</c:v>
                </c:pt>
                <c:pt idx="199">
                  <c:v>549</c:v>
                </c:pt>
                <c:pt idx="200">
                  <c:v>550</c:v>
                </c:pt>
                <c:pt idx="201">
                  <c:v>551</c:v>
                </c:pt>
                <c:pt idx="202">
                  <c:v>552</c:v>
                </c:pt>
                <c:pt idx="203">
                  <c:v>553</c:v>
                </c:pt>
                <c:pt idx="204">
                  <c:v>554</c:v>
                </c:pt>
                <c:pt idx="205">
                  <c:v>555</c:v>
                </c:pt>
                <c:pt idx="206">
                  <c:v>556</c:v>
                </c:pt>
                <c:pt idx="207">
                  <c:v>557</c:v>
                </c:pt>
                <c:pt idx="208">
                  <c:v>558</c:v>
                </c:pt>
                <c:pt idx="209">
                  <c:v>559</c:v>
                </c:pt>
                <c:pt idx="210">
                  <c:v>560</c:v>
                </c:pt>
                <c:pt idx="211">
                  <c:v>561</c:v>
                </c:pt>
                <c:pt idx="212">
                  <c:v>562</c:v>
                </c:pt>
                <c:pt idx="213">
                  <c:v>563</c:v>
                </c:pt>
                <c:pt idx="214">
                  <c:v>564</c:v>
                </c:pt>
                <c:pt idx="215">
                  <c:v>565</c:v>
                </c:pt>
                <c:pt idx="216">
                  <c:v>566</c:v>
                </c:pt>
                <c:pt idx="217">
                  <c:v>567</c:v>
                </c:pt>
                <c:pt idx="218">
                  <c:v>568</c:v>
                </c:pt>
                <c:pt idx="219">
                  <c:v>569</c:v>
                </c:pt>
                <c:pt idx="220">
                  <c:v>570</c:v>
                </c:pt>
                <c:pt idx="221">
                  <c:v>571</c:v>
                </c:pt>
                <c:pt idx="222">
                  <c:v>572</c:v>
                </c:pt>
                <c:pt idx="223">
                  <c:v>573</c:v>
                </c:pt>
                <c:pt idx="224">
                  <c:v>574</c:v>
                </c:pt>
                <c:pt idx="225">
                  <c:v>575</c:v>
                </c:pt>
                <c:pt idx="226">
                  <c:v>576</c:v>
                </c:pt>
                <c:pt idx="227">
                  <c:v>577</c:v>
                </c:pt>
                <c:pt idx="228">
                  <c:v>578</c:v>
                </c:pt>
                <c:pt idx="229">
                  <c:v>579</c:v>
                </c:pt>
                <c:pt idx="230">
                  <c:v>580</c:v>
                </c:pt>
                <c:pt idx="231">
                  <c:v>581</c:v>
                </c:pt>
                <c:pt idx="232">
                  <c:v>582</c:v>
                </c:pt>
                <c:pt idx="233">
                  <c:v>583</c:v>
                </c:pt>
                <c:pt idx="234">
                  <c:v>584</c:v>
                </c:pt>
                <c:pt idx="235">
                  <c:v>585</c:v>
                </c:pt>
                <c:pt idx="236">
                  <c:v>586</c:v>
                </c:pt>
                <c:pt idx="237">
                  <c:v>587</c:v>
                </c:pt>
                <c:pt idx="238">
                  <c:v>588</c:v>
                </c:pt>
                <c:pt idx="239">
                  <c:v>589</c:v>
                </c:pt>
                <c:pt idx="240">
                  <c:v>590</c:v>
                </c:pt>
                <c:pt idx="241">
                  <c:v>591</c:v>
                </c:pt>
                <c:pt idx="242">
                  <c:v>592</c:v>
                </c:pt>
                <c:pt idx="243">
                  <c:v>593</c:v>
                </c:pt>
                <c:pt idx="244">
                  <c:v>594</c:v>
                </c:pt>
                <c:pt idx="245">
                  <c:v>595</c:v>
                </c:pt>
                <c:pt idx="246">
                  <c:v>596</c:v>
                </c:pt>
                <c:pt idx="247">
                  <c:v>597</c:v>
                </c:pt>
                <c:pt idx="248">
                  <c:v>598</c:v>
                </c:pt>
                <c:pt idx="249">
                  <c:v>599</c:v>
                </c:pt>
                <c:pt idx="250">
                  <c:v>600</c:v>
                </c:pt>
              </c:numCache>
            </c:numRef>
          </c:xVal>
          <c:yVal>
            <c:numRef>
              <c:f>Sheet1!$EI$5:$EI$255</c:f>
              <c:numCache>
                <c:formatCode>General</c:formatCode>
                <c:ptCount val="251"/>
                <c:pt idx="0">
                  <c:v>2.57509944637698E-3</c:v>
                </c:pt>
                <c:pt idx="1">
                  <c:v>-3.8509838021055101E-3</c:v>
                </c:pt>
                <c:pt idx="2">
                  <c:v>1.2758843557285099E-3</c:v>
                </c:pt>
                <c:pt idx="3">
                  <c:v>-7.2933363690008603E-3</c:v>
                </c:pt>
                <c:pt idx="4">
                  <c:v>-8.6746888906444608E-3</c:v>
                </c:pt>
                <c:pt idx="5">
                  <c:v>5.1462137168028698E-3</c:v>
                </c:pt>
                <c:pt idx="6">
                  <c:v>-1.3047547607412301E-4</c:v>
                </c:pt>
                <c:pt idx="7">
                  <c:v>1.27284831042435E-2</c:v>
                </c:pt>
                <c:pt idx="8">
                  <c:v>1.1531113360116699E-2</c:v>
                </c:pt>
                <c:pt idx="9">
                  <c:v>1.26520192926898E-2</c:v>
                </c:pt>
                <c:pt idx="10">
                  <c:v>2.45351290220341E-2</c:v>
                </c:pt>
                <c:pt idx="11">
                  <c:v>2.4515254021298501E-2</c:v>
                </c:pt>
                <c:pt idx="12">
                  <c:v>4.03174454092022E-2</c:v>
                </c:pt>
                <c:pt idx="13">
                  <c:v>5.2849611552767899E-2</c:v>
                </c:pt>
                <c:pt idx="14">
                  <c:v>6.3651497334289597E-2</c:v>
                </c:pt>
                <c:pt idx="15">
                  <c:v>7.9434194912982106E-2</c:v>
                </c:pt>
                <c:pt idx="16">
                  <c:v>9.1309608569741796E-2</c:v>
                </c:pt>
                <c:pt idx="17">
                  <c:v>9.8796933119529001E-2</c:v>
                </c:pt>
                <c:pt idx="18">
                  <c:v>0.112677426349982</c:v>
                </c:pt>
                <c:pt idx="19">
                  <c:v>0.159569541904891</c:v>
                </c:pt>
                <c:pt idx="20">
                  <c:v>0.29385291727118701</c:v>
                </c:pt>
                <c:pt idx="21">
                  <c:v>0.55777837471118097</c:v>
                </c:pt>
                <c:pt idx="22">
                  <c:v>0.89405294752529496</c:v>
                </c:pt>
                <c:pt idx="23">
                  <c:v>1</c:v>
                </c:pt>
                <c:pt idx="24">
                  <c:v>0.90362731692167797</c:v>
                </c:pt>
                <c:pt idx="25">
                  <c:v>0.71852305053371601</c:v>
                </c:pt>
                <c:pt idx="26">
                  <c:v>0.60541824917564302</c:v>
                </c:pt>
                <c:pt idx="27">
                  <c:v>0.56510545948372903</c:v>
                </c:pt>
                <c:pt idx="28">
                  <c:v>0.58719873216707796</c:v>
                </c:pt>
                <c:pt idx="29">
                  <c:v>0.57873846977140997</c:v>
                </c:pt>
                <c:pt idx="30">
                  <c:v>0.57358500515920496</c:v>
                </c:pt>
                <c:pt idx="31">
                  <c:v>0.56249878272536802</c:v>
                </c:pt>
                <c:pt idx="32">
                  <c:v>0.60774410912334298</c:v>
                </c:pt>
                <c:pt idx="33">
                  <c:v>0.62434929850184995</c:v>
                </c:pt>
                <c:pt idx="34">
                  <c:v>0.64170532000929703</c:v>
                </c:pt>
                <c:pt idx="35">
                  <c:v>0.65176207053462698</c:v>
                </c:pt>
                <c:pt idx="36">
                  <c:v>0.62997535206003696</c:v>
                </c:pt>
                <c:pt idx="37">
                  <c:v>0.63552767043134795</c:v>
                </c:pt>
                <c:pt idx="38">
                  <c:v>0.69176774584960499</c:v>
                </c:pt>
                <c:pt idx="39">
                  <c:v>0.75657014129301103</c:v>
                </c:pt>
                <c:pt idx="40">
                  <c:v>0.81415883889228202</c:v>
                </c:pt>
                <c:pt idx="41">
                  <c:v>0.85374409549354702</c:v>
                </c:pt>
                <c:pt idx="42">
                  <c:v>0.92639699972006395</c:v>
                </c:pt>
                <c:pt idx="43">
                  <c:v>0.97748680868299698</c:v>
                </c:pt>
                <c:pt idx="44">
                  <c:v>0.94030413889353703</c:v>
                </c:pt>
                <c:pt idx="45">
                  <c:v>0.89994953409245504</c:v>
                </c:pt>
                <c:pt idx="46">
                  <c:v>0.82893642615351903</c:v>
                </c:pt>
                <c:pt idx="47">
                  <c:v>0.730787506800608</c:v>
                </c:pt>
                <c:pt idx="48">
                  <c:v>0.65430886512844899</c:v>
                </c:pt>
                <c:pt idx="49">
                  <c:v>0.60382581443657002</c:v>
                </c:pt>
                <c:pt idx="50">
                  <c:v>0.54674801550749996</c:v>
                </c:pt>
                <c:pt idx="51">
                  <c:v>0.52011548420493903</c:v>
                </c:pt>
                <c:pt idx="52">
                  <c:v>0.486186196278307</c:v>
                </c:pt>
                <c:pt idx="53">
                  <c:v>0.478393661600231</c:v>
                </c:pt>
                <c:pt idx="54">
                  <c:v>0.44088113519373301</c:v>
                </c:pt>
                <c:pt idx="55">
                  <c:v>0.42393708111102402</c:v>
                </c:pt>
                <c:pt idx="56">
                  <c:v>0.42269825552552498</c:v>
                </c:pt>
                <c:pt idx="57">
                  <c:v>0.41064926497628501</c:v>
                </c:pt>
                <c:pt idx="58">
                  <c:v>0.39358763800478902</c:v>
                </c:pt>
                <c:pt idx="59">
                  <c:v>0.37667738795465</c:v>
                </c:pt>
                <c:pt idx="60">
                  <c:v>0.39989115560079203</c:v>
                </c:pt>
                <c:pt idx="61">
                  <c:v>0.404049079521212</c:v>
                </c:pt>
                <c:pt idx="62">
                  <c:v>0.38965435647937002</c:v>
                </c:pt>
                <c:pt idx="63">
                  <c:v>0.40501830737155498</c:v>
                </c:pt>
                <c:pt idx="64">
                  <c:v>0.37930342815428802</c:v>
                </c:pt>
                <c:pt idx="65">
                  <c:v>0.37349071329184202</c:v>
                </c:pt>
                <c:pt idx="66">
                  <c:v>0.35795580193083398</c:v>
                </c:pt>
                <c:pt idx="67">
                  <c:v>0.34628265461147001</c:v>
                </c:pt>
                <c:pt idx="68">
                  <c:v>0.34200416990954602</c:v>
                </c:pt>
                <c:pt idx="69">
                  <c:v>0.312050240214159</c:v>
                </c:pt>
                <c:pt idx="70">
                  <c:v>0.30235302289140298</c:v>
                </c:pt>
                <c:pt idx="71">
                  <c:v>0.282642564930213</c:v>
                </c:pt>
                <c:pt idx="72">
                  <c:v>0.26049310045595803</c:v>
                </c:pt>
                <c:pt idx="73">
                  <c:v>0.23452879461995499</c:v>
                </c:pt>
                <c:pt idx="74">
                  <c:v>0.213042201657894</c:v>
                </c:pt>
                <c:pt idx="75">
                  <c:v>0.18861427992254001</c:v>
                </c:pt>
                <c:pt idx="76">
                  <c:v>0.18303890916451701</c:v>
                </c:pt>
                <c:pt idx="77">
                  <c:v>0.16822486546049301</c:v>
                </c:pt>
                <c:pt idx="78">
                  <c:v>0.161316778235984</c:v>
                </c:pt>
                <c:pt idx="79">
                  <c:v>0.15097477373375001</c:v>
                </c:pt>
                <c:pt idx="80">
                  <c:v>0.14350549478529101</c:v>
                </c:pt>
                <c:pt idx="81">
                  <c:v>0.136341237336772</c:v>
                </c:pt>
                <c:pt idx="82">
                  <c:v>0.13708376360384</c:v>
                </c:pt>
                <c:pt idx="83">
                  <c:v>0.13630685674984599</c:v>
                </c:pt>
                <c:pt idx="84">
                  <c:v>0.13120220977468</c:v>
                </c:pt>
                <c:pt idx="85">
                  <c:v>0.137851196736236</c:v>
                </c:pt>
                <c:pt idx="86">
                  <c:v>0.125565107526386</c:v>
                </c:pt>
                <c:pt idx="87">
                  <c:v>0.120970170933644</c:v>
                </c:pt>
                <c:pt idx="88">
                  <c:v>0.11873586133756001</c:v>
                </c:pt>
                <c:pt idx="89">
                  <c:v>0.12881122149075699</c:v>
                </c:pt>
                <c:pt idx="90">
                  <c:v>0.126190411258958</c:v>
                </c:pt>
                <c:pt idx="91">
                  <c:v>0.114714352872669</c:v>
                </c:pt>
                <c:pt idx="92">
                  <c:v>0.118171079317076</c:v>
                </c:pt>
                <c:pt idx="93">
                  <c:v>0.12356251982816099</c:v>
                </c:pt>
                <c:pt idx="94">
                  <c:v>0.112413335942301</c:v>
                </c:pt>
                <c:pt idx="95">
                  <c:v>0.11718442776976599</c:v>
                </c:pt>
                <c:pt idx="96">
                  <c:v>0.112654531561758</c:v>
                </c:pt>
                <c:pt idx="97">
                  <c:v>0.113512699385959</c:v>
                </c:pt>
                <c:pt idx="98">
                  <c:v>0.10943479395345</c:v>
                </c:pt>
                <c:pt idx="99">
                  <c:v>0.10612127267082901</c:v>
                </c:pt>
                <c:pt idx="100">
                  <c:v>0.105164826068739</c:v>
                </c:pt>
                <c:pt idx="101">
                  <c:v>0.10070244755817701</c:v>
                </c:pt>
                <c:pt idx="102">
                  <c:v>9.68978735962433E-2</c:v>
                </c:pt>
                <c:pt idx="103">
                  <c:v>0.10393025590379899</c:v>
                </c:pt>
                <c:pt idx="104">
                  <c:v>0.10523494201989</c:v>
                </c:pt>
                <c:pt idx="105">
                  <c:v>0.106477887809526</c:v>
                </c:pt>
                <c:pt idx="106">
                  <c:v>9.8240687934176604E-2</c:v>
                </c:pt>
                <c:pt idx="107">
                  <c:v>0.104538238449481</c:v>
                </c:pt>
                <c:pt idx="108">
                  <c:v>0.100933535666086</c:v>
                </c:pt>
                <c:pt idx="109">
                  <c:v>9.9468434264421104E-2</c:v>
                </c:pt>
                <c:pt idx="110">
                  <c:v>0.10932488074971999</c:v>
                </c:pt>
                <c:pt idx="111">
                  <c:v>0.111034312716619</c:v>
                </c:pt>
                <c:pt idx="112">
                  <c:v>0.103254073663735</c:v>
                </c:pt>
                <c:pt idx="113">
                  <c:v>0.112461354171445</c:v>
                </c:pt>
                <c:pt idx="114">
                  <c:v>0.105193787299761</c:v>
                </c:pt>
                <c:pt idx="115">
                  <c:v>0.110704186179159</c:v>
                </c:pt>
                <c:pt idx="116">
                  <c:v>0.107585006154243</c:v>
                </c:pt>
                <c:pt idx="117">
                  <c:v>0.109980679665766</c:v>
                </c:pt>
                <c:pt idx="118">
                  <c:v>0.109665397500654</c:v>
                </c:pt>
                <c:pt idx="119">
                  <c:v>0.108892189999949</c:v>
                </c:pt>
                <c:pt idx="120">
                  <c:v>0.106822350055134</c:v>
                </c:pt>
                <c:pt idx="121">
                  <c:v>0.107654832365308</c:v>
                </c:pt>
                <c:pt idx="122">
                  <c:v>0.10794986829103299</c:v>
                </c:pt>
                <c:pt idx="123">
                  <c:v>0.111679439713605</c:v>
                </c:pt>
                <c:pt idx="124">
                  <c:v>0.117433059340248</c:v>
                </c:pt>
                <c:pt idx="125">
                  <c:v>0.11150161854825601</c:v>
                </c:pt>
                <c:pt idx="126">
                  <c:v>0.125115649369717</c:v>
                </c:pt>
                <c:pt idx="127">
                  <c:v>0.114103550221126</c:v>
                </c:pt>
                <c:pt idx="128">
                  <c:v>0.120293291386196</c:v>
                </c:pt>
                <c:pt idx="129">
                  <c:v>0.115270726706938</c:v>
                </c:pt>
                <c:pt idx="130">
                  <c:v>0.11332406921692</c:v>
                </c:pt>
                <c:pt idx="131">
                  <c:v>0.108384677654522</c:v>
                </c:pt>
                <c:pt idx="132">
                  <c:v>0.112398645221749</c:v>
                </c:pt>
                <c:pt idx="133">
                  <c:v>0.11664557797750399</c:v>
                </c:pt>
                <c:pt idx="134">
                  <c:v>0.110806573632522</c:v>
                </c:pt>
                <c:pt idx="135">
                  <c:v>0.103198566668294</c:v>
                </c:pt>
                <c:pt idx="136">
                  <c:v>0.117962250617466</c:v>
                </c:pt>
                <c:pt idx="137">
                  <c:v>0.10427842310732099</c:v>
                </c:pt>
                <c:pt idx="138">
                  <c:v>0.107642970706811</c:v>
                </c:pt>
                <c:pt idx="139">
                  <c:v>0.104255847439239</c:v>
                </c:pt>
                <c:pt idx="140">
                  <c:v>0.113619161384129</c:v>
                </c:pt>
                <c:pt idx="141">
                  <c:v>0.10513598493165401</c:v>
                </c:pt>
                <c:pt idx="142">
                  <c:v>0.10550492211142</c:v>
                </c:pt>
                <c:pt idx="143">
                  <c:v>0.104762908432931</c:v>
                </c:pt>
                <c:pt idx="144">
                  <c:v>0.100062154408773</c:v>
                </c:pt>
                <c:pt idx="145">
                  <c:v>9.7871952613190705E-2</c:v>
                </c:pt>
                <c:pt idx="146">
                  <c:v>0.102260788494064</c:v>
                </c:pt>
                <c:pt idx="147">
                  <c:v>9.8928805563082797E-2</c:v>
                </c:pt>
                <c:pt idx="148">
                  <c:v>9.9413170296587097E-2</c:v>
                </c:pt>
                <c:pt idx="149">
                  <c:v>9.7919187510707301E-2</c:v>
                </c:pt>
                <c:pt idx="150">
                  <c:v>9.7591582806356506E-2</c:v>
                </c:pt>
                <c:pt idx="151">
                  <c:v>9.1512422593565401E-2</c:v>
                </c:pt>
                <c:pt idx="152">
                  <c:v>8.98694186105954E-2</c:v>
                </c:pt>
                <c:pt idx="153">
                  <c:v>8.5040438279686895E-2</c:v>
                </c:pt>
                <c:pt idx="154">
                  <c:v>8.8769889370529598E-2</c:v>
                </c:pt>
                <c:pt idx="155">
                  <c:v>9.2847277168976797E-2</c:v>
                </c:pt>
                <c:pt idx="156">
                  <c:v>8.6115223024621795E-2</c:v>
                </c:pt>
                <c:pt idx="157">
                  <c:v>8.4681503166660593E-2</c:v>
                </c:pt>
                <c:pt idx="158">
                  <c:v>7.9180641102767901E-2</c:v>
                </c:pt>
                <c:pt idx="159">
                  <c:v>7.7312112379486597E-2</c:v>
                </c:pt>
                <c:pt idx="160">
                  <c:v>8.6006839737868795E-2</c:v>
                </c:pt>
                <c:pt idx="161">
                  <c:v>8.1388459244212799E-2</c:v>
                </c:pt>
                <c:pt idx="162">
                  <c:v>7.5799412349497899E-2</c:v>
                </c:pt>
                <c:pt idx="163">
                  <c:v>8.2526460183175401E-2</c:v>
                </c:pt>
                <c:pt idx="164">
                  <c:v>7.1879360946595805E-2</c:v>
                </c:pt>
                <c:pt idx="165">
                  <c:v>7.6054745928439096E-2</c:v>
                </c:pt>
                <c:pt idx="166">
                  <c:v>6.7590400391801905E-2</c:v>
                </c:pt>
                <c:pt idx="167">
                  <c:v>6.7429638128320799E-2</c:v>
                </c:pt>
                <c:pt idx="168">
                  <c:v>6.5976079858647799E-2</c:v>
                </c:pt>
                <c:pt idx="169">
                  <c:v>6.6017081425151197E-2</c:v>
                </c:pt>
                <c:pt idx="170">
                  <c:v>6.0026551493463101E-2</c:v>
                </c:pt>
                <c:pt idx="171">
                  <c:v>6.5237712718177299E-2</c:v>
                </c:pt>
                <c:pt idx="172">
                  <c:v>5.6672532938043897E-2</c:v>
                </c:pt>
                <c:pt idx="173">
                  <c:v>5.7871943681623503E-2</c:v>
                </c:pt>
                <c:pt idx="174">
                  <c:v>5.9370768460676897E-2</c:v>
                </c:pt>
                <c:pt idx="175">
                  <c:v>5.6061164696913503E-2</c:v>
                </c:pt>
                <c:pt idx="176">
                  <c:v>5.5251131509203903E-2</c:v>
                </c:pt>
                <c:pt idx="177">
                  <c:v>5.4604983571873898E-2</c:v>
                </c:pt>
                <c:pt idx="178">
                  <c:v>4.8246382879330099E-2</c:v>
                </c:pt>
                <c:pt idx="179">
                  <c:v>4.65951031864884E-2</c:v>
                </c:pt>
                <c:pt idx="180">
                  <c:v>4.7448518764799899E-2</c:v>
                </c:pt>
                <c:pt idx="181">
                  <c:v>4.6470827480867803E-2</c:v>
                </c:pt>
                <c:pt idx="182">
                  <c:v>4.3844947353001797E-2</c:v>
                </c:pt>
                <c:pt idx="183">
                  <c:v>4.5779614892937297E-2</c:v>
                </c:pt>
                <c:pt idx="184">
                  <c:v>4.4408963107193403E-2</c:v>
                </c:pt>
                <c:pt idx="185">
                  <c:v>3.8750370339190397E-2</c:v>
                </c:pt>
                <c:pt idx="186">
                  <c:v>4.31552638714452E-2</c:v>
                </c:pt>
                <c:pt idx="187">
                  <c:v>4.1946847214072797E-2</c:v>
                </c:pt>
                <c:pt idx="188">
                  <c:v>3.9428740389673297E-2</c:v>
                </c:pt>
                <c:pt idx="189">
                  <c:v>3.5147262810816801E-2</c:v>
                </c:pt>
                <c:pt idx="190">
                  <c:v>4.0039131973063899E-2</c:v>
                </c:pt>
                <c:pt idx="191">
                  <c:v>3.5433345823756103E-2</c:v>
                </c:pt>
                <c:pt idx="192">
                  <c:v>3.8056962716946002E-2</c:v>
                </c:pt>
                <c:pt idx="193">
                  <c:v>3.2245939138647699E-2</c:v>
                </c:pt>
                <c:pt idx="194">
                  <c:v>3.2477859097603E-2</c:v>
                </c:pt>
                <c:pt idx="195">
                  <c:v>3.2799319348584099E-2</c:v>
                </c:pt>
                <c:pt idx="196">
                  <c:v>3.3736101555603498E-2</c:v>
                </c:pt>
                <c:pt idx="197">
                  <c:v>3.5184153086237201E-2</c:v>
                </c:pt>
                <c:pt idx="198">
                  <c:v>2.7230701546083199E-2</c:v>
                </c:pt>
                <c:pt idx="199">
                  <c:v>2.62994467553842E-2</c:v>
                </c:pt>
                <c:pt idx="200">
                  <c:v>2.86440578356103E-2</c:v>
                </c:pt>
                <c:pt idx="201">
                  <c:v>2.7308504510363499E-2</c:v>
                </c:pt>
                <c:pt idx="202">
                  <c:v>2.54895545766851E-2</c:v>
                </c:pt>
                <c:pt idx="203">
                  <c:v>2.3588008390708098E-2</c:v>
                </c:pt>
                <c:pt idx="204">
                  <c:v>2.7308504510363499E-2</c:v>
                </c:pt>
                <c:pt idx="205">
                  <c:v>1.9628539215614801E-2</c:v>
                </c:pt>
                <c:pt idx="206">
                  <c:v>2.3266548139726999E-2</c:v>
                </c:pt>
                <c:pt idx="207">
                  <c:v>1.92686756518347E-2</c:v>
                </c:pt>
                <c:pt idx="208">
                  <c:v>1.9266311394900801E-2</c:v>
                </c:pt>
                <c:pt idx="209">
                  <c:v>1.92279000476041E-2</c:v>
                </c:pt>
                <c:pt idx="210">
                  <c:v>2.01550435472201E-2</c:v>
                </c:pt>
                <c:pt idx="211">
                  <c:v>1.9632085601015599E-2</c:v>
                </c:pt>
                <c:pt idx="212">
                  <c:v>1.56687109180003E-2</c:v>
                </c:pt>
                <c:pt idx="213">
                  <c:v>1.68121714443921E-2</c:v>
                </c:pt>
                <c:pt idx="214">
                  <c:v>1.7290895780439498E-2</c:v>
                </c:pt>
                <c:pt idx="215">
                  <c:v>1.8218039280055501E-2</c:v>
                </c:pt>
                <c:pt idx="216">
                  <c:v>1.55928684930939E-2</c:v>
                </c:pt>
                <c:pt idx="217">
                  <c:v>1.4180238297371301E-2</c:v>
                </c:pt>
                <c:pt idx="218">
                  <c:v>1.3455895637079799E-2</c:v>
                </c:pt>
                <c:pt idx="219">
                  <c:v>1.5789726552093101E-2</c:v>
                </c:pt>
                <c:pt idx="220">
                  <c:v>1.5633636062826799E-2</c:v>
                </c:pt>
                <c:pt idx="221">
                  <c:v>1.48253940061357E-2</c:v>
                </c:pt>
                <c:pt idx="222">
                  <c:v>1.4174650529450701E-2</c:v>
                </c:pt>
                <c:pt idx="223">
                  <c:v>1.57501411108272E-2</c:v>
                </c:pt>
                <c:pt idx="224">
                  <c:v>1.1798885985232901E-2</c:v>
                </c:pt>
                <c:pt idx="225">
                  <c:v>1.1512766724186401E-2</c:v>
                </c:pt>
                <c:pt idx="226">
                  <c:v>1.31695504137604E-2</c:v>
                </c:pt>
                <c:pt idx="227">
                  <c:v>8.7266841455983495E-3</c:v>
                </c:pt>
                <c:pt idx="228">
                  <c:v>1.03854447424433E-2</c:v>
                </c:pt>
                <c:pt idx="229">
                  <c:v>9.0127710693865305E-3</c:v>
                </c:pt>
                <c:pt idx="230">
                  <c:v>1.02996089101627E-2</c:v>
                </c:pt>
                <c:pt idx="231">
                  <c:v>7.8791753553557001E-3</c:v>
                </c:pt>
                <c:pt idx="232">
                  <c:v>1.04966891632706E-2</c:v>
                </c:pt>
                <c:pt idx="233">
                  <c:v>8.6913108184053997E-3</c:v>
                </c:pt>
                <c:pt idx="234">
                  <c:v>8.7277613274264892E-3</c:v>
                </c:pt>
                <c:pt idx="235">
                  <c:v>6.43160342165712E-3</c:v>
                </c:pt>
                <c:pt idx="236">
                  <c:v>7.0358988152471004E-3</c:v>
                </c:pt>
                <c:pt idx="237">
                  <c:v>5.1364341978103996E-3</c:v>
                </c:pt>
                <c:pt idx="238">
                  <c:v>5.5016839696327997E-3</c:v>
                </c:pt>
                <c:pt idx="239">
                  <c:v>6.1831895071129397E-3</c:v>
                </c:pt>
                <c:pt idx="240">
                  <c:v>5.9055790855224097E-3</c:v>
                </c:pt>
                <c:pt idx="241">
                  <c:v>2.7987663171897301E-3</c:v>
                </c:pt>
                <c:pt idx="242">
                  <c:v>4.9360460216734403E-3</c:v>
                </c:pt>
                <c:pt idx="243">
                  <c:v>2.15085082464621E-3</c:v>
                </c:pt>
                <c:pt idx="244">
                  <c:v>3.8872210596585001E-3</c:v>
                </c:pt>
                <c:pt idx="245">
                  <c:v>6.3073923475023396E-3</c:v>
                </c:pt>
                <c:pt idx="246">
                  <c:v>4.6949628851840697E-3</c:v>
                </c:pt>
                <c:pt idx="247">
                  <c:v>4.8515455711183198E-3</c:v>
                </c:pt>
                <c:pt idx="248">
                  <c:v>3.68173721263496E-3</c:v>
                </c:pt>
                <c:pt idx="249">
                  <c:v>5.4578703452985702E-3</c:v>
                </c:pt>
                <c:pt idx="250">
                  <c:v>4.37042820977514E-3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8E-40A6-A12F-4191B7C92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931648"/>
        <c:axId val="119933568"/>
      </c:scatterChart>
      <c:valAx>
        <c:axId val="119931648"/>
        <c:scaling>
          <c:orientation val="minMax"/>
          <c:max val="600"/>
          <c:min val="3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Wavelength</a:t>
                </a:r>
                <a:r>
                  <a:rPr lang="en-US" sz="2000" b="1" baseline="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(nm)</a:t>
                </a:r>
                <a:endParaRPr lang="en-US" sz="20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19933568"/>
        <c:crosses val="autoZero"/>
        <c:crossBetween val="midCat"/>
      </c:valAx>
      <c:valAx>
        <c:axId val="119933568"/>
        <c:scaling>
          <c:orientation val="minMax"/>
          <c:max val="1.06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Flour. Intensity (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a.u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.)</a:t>
                </a:r>
                <a:endParaRPr lang="en-US" sz="20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1993164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11915262721001"/>
          <c:y val="5.1594385077915902E-2"/>
          <c:w val="0.78113085520206604"/>
          <c:h val="0.7512394182965980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'20 Jul (Abdullah) Alt (2)'!$D$5:$D$26</c:f>
              <c:numCache>
                <c:formatCode>General</c:formatCode>
                <c:ptCount val="22"/>
                <c:pt idx="0">
                  <c:v>2.5</c:v>
                </c:pt>
                <c:pt idx="1">
                  <c:v>2.25</c:v>
                </c:pt>
                <c:pt idx="2">
                  <c:v>2.0499999999999998</c:v>
                </c:pt>
                <c:pt idx="3">
                  <c:v>1.95</c:v>
                </c:pt>
                <c:pt idx="4">
                  <c:v>1.75</c:v>
                </c:pt>
                <c:pt idx="5">
                  <c:v>1.5</c:v>
                </c:pt>
                <c:pt idx="6">
                  <c:v>1.25</c:v>
                </c:pt>
                <c:pt idx="7">
                  <c:v>0.95</c:v>
                </c:pt>
                <c:pt idx="8">
                  <c:v>0.85</c:v>
                </c:pt>
                <c:pt idx="10">
                  <c:v>0.65</c:v>
                </c:pt>
                <c:pt idx="11">
                  <c:v>0.55000000000000004</c:v>
                </c:pt>
                <c:pt idx="12">
                  <c:v>0.5</c:v>
                </c:pt>
                <c:pt idx="14">
                  <c:v>0.4</c:v>
                </c:pt>
                <c:pt idx="16">
                  <c:v>0.3</c:v>
                </c:pt>
                <c:pt idx="18">
                  <c:v>0.2</c:v>
                </c:pt>
                <c:pt idx="20">
                  <c:v>0.1</c:v>
                </c:pt>
              </c:numCache>
            </c:numRef>
          </c:xVal>
          <c:yVal>
            <c:numRef>
              <c:f>'20 Jul (Abdullah) Alt (2)'!$AE$5:$AE$26</c:f>
              <c:numCache>
                <c:formatCode>General</c:formatCode>
                <c:ptCount val="22"/>
                <c:pt idx="0">
                  <c:v>0.35151271341462198</c:v>
                </c:pt>
                <c:pt idx="1">
                  <c:v>0.33136408309564702</c:v>
                </c:pt>
                <c:pt idx="2">
                  <c:v>0.35351020322385701</c:v>
                </c:pt>
                <c:pt idx="3">
                  <c:v>0.38824487761151699</c:v>
                </c:pt>
                <c:pt idx="4">
                  <c:v>0.38654565732326002</c:v>
                </c:pt>
                <c:pt idx="5">
                  <c:v>0.38581255806175702</c:v>
                </c:pt>
                <c:pt idx="6">
                  <c:v>0.378856381574391</c:v>
                </c:pt>
                <c:pt idx="7">
                  <c:v>0.33668269664655098</c:v>
                </c:pt>
                <c:pt idx="8">
                  <c:v>0.331595821762318</c:v>
                </c:pt>
                <c:pt idx="10">
                  <c:v>0.30189359200928301</c:v>
                </c:pt>
                <c:pt idx="11">
                  <c:v>0.28771023799446699</c:v>
                </c:pt>
                <c:pt idx="12">
                  <c:v>0.30226709236753502</c:v>
                </c:pt>
                <c:pt idx="14">
                  <c:v>0.27648748520890398</c:v>
                </c:pt>
                <c:pt idx="16">
                  <c:v>0.23340303445139399</c:v>
                </c:pt>
                <c:pt idx="18">
                  <c:v>0.15605336037937001</c:v>
                </c:pt>
                <c:pt idx="20">
                  <c:v>7.4079973756107698E-2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DF-4509-B98B-139921553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453184"/>
        <c:axId val="119468032"/>
      </c:scatterChart>
      <c:valAx>
        <c:axId val="119453184"/>
        <c:scaling>
          <c:orientation val="minMax"/>
          <c:max val="2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[PyO-3-12] (mM)</a:t>
                </a:r>
                <a:endParaRPr lang="en-US" sz="20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19468032"/>
        <c:crosses val="autoZero"/>
        <c:crossBetween val="midCat"/>
      </c:valAx>
      <c:valAx>
        <c:axId val="1194680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[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Py</a:t>
                </a:r>
                <a:r>
                  <a:rPr lang="en-US" sz="2000" b="1" baseline="-25000" dirty="0" err="1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free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] (mM)</a:t>
                </a:r>
                <a:endParaRPr lang="en-US" sz="20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>
            <c:manualLayout>
              <c:xMode val="edge"/>
              <c:yMode val="edge"/>
              <c:x val="1.46731430299855E-3"/>
              <c:y val="0.22404615916083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1945318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0137541315301"/>
          <c:y val="4.5826334208223997E-2"/>
          <c:w val="0.78621295122465695"/>
          <c:h val="0.7359650118285859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tx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'Second try'!$I$2:$I$22</c:f>
                <c:numCache>
                  <c:formatCode>General</c:formatCode>
                  <c:ptCount val="21"/>
                  <c:pt idx="0">
                    <c:v>0.70984915705412699</c:v>
                  </c:pt>
                  <c:pt idx="1">
                    <c:v>3.3979525157917561</c:v>
                  </c:pt>
                  <c:pt idx="2">
                    <c:v>0.48910626945308799</c:v>
                  </c:pt>
                  <c:pt idx="3">
                    <c:v>3.011650912288423</c:v>
                  </c:pt>
                  <c:pt idx="4">
                    <c:v>2.637411347517725</c:v>
                  </c:pt>
                  <c:pt idx="5">
                    <c:v>2.1159356402909428</c:v>
                  </c:pt>
                  <c:pt idx="6">
                    <c:v>0.50593928728551896</c:v>
                  </c:pt>
                  <c:pt idx="7">
                    <c:v>0.28297779712669302</c:v>
                  </c:pt>
                  <c:pt idx="8">
                    <c:v>2.265728112626487</c:v>
                  </c:pt>
                  <c:pt idx="9">
                    <c:v>0</c:v>
                  </c:pt>
                  <c:pt idx="10">
                    <c:v>3.437024146182289</c:v>
                  </c:pt>
                  <c:pt idx="11">
                    <c:v>0</c:v>
                  </c:pt>
                  <c:pt idx="12">
                    <c:v>0.43057050592033502</c:v>
                  </c:pt>
                  <c:pt idx="13">
                    <c:v>0</c:v>
                  </c:pt>
                  <c:pt idx="14">
                    <c:v>2.377049180327877</c:v>
                  </c:pt>
                  <c:pt idx="15">
                    <c:v>0</c:v>
                  </c:pt>
                  <c:pt idx="16">
                    <c:v>2.0749279538905001</c:v>
                  </c:pt>
                  <c:pt idx="17">
                    <c:v>0</c:v>
                  </c:pt>
                  <c:pt idx="18">
                    <c:v>1.910152104704631</c:v>
                  </c:pt>
                  <c:pt idx="19">
                    <c:v>0</c:v>
                  </c:pt>
                  <c:pt idx="20">
                    <c:v>5.6866048862678946</c:v>
                  </c:pt>
                </c:numCache>
              </c:numRef>
            </c:plus>
            <c:minus>
              <c:numRef>
                <c:f>'Second try'!$I$2:$I$22</c:f>
                <c:numCache>
                  <c:formatCode>General</c:formatCode>
                  <c:ptCount val="21"/>
                  <c:pt idx="0">
                    <c:v>0.70984915705412699</c:v>
                  </c:pt>
                  <c:pt idx="1">
                    <c:v>3.3979525157917561</c:v>
                  </c:pt>
                  <c:pt idx="2">
                    <c:v>0.48910626945308799</c:v>
                  </c:pt>
                  <c:pt idx="3">
                    <c:v>3.011650912288423</c:v>
                  </c:pt>
                  <c:pt idx="4">
                    <c:v>2.637411347517725</c:v>
                  </c:pt>
                  <c:pt idx="5">
                    <c:v>2.1159356402909428</c:v>
                  </c:pt>
                  <c:pt idx="6">
                    <c:v>0.50593928728551896</c:v>
                  </c:pt>
                  <c:pt idx="7">
                    <c:v>0.28297779712669302</c:v>
                  </c:pt>
                  <c:pt idx="8">
                    <c:v>2.265728112626487</c:v>
                  </c:pt>
                  <c:pt idx="9">
                    <c:v>0</c:v>
                  </c:pt>
                  <c:pt idx="10">
                    <c:v>3.437024146182289</c:v>
                  </c:pt>
                  <c:pt idx="11">
                    <c:v>0</c:v>
                  </c:pt>
                  <c:pt idx="12">
                    <c:v>0.43057050592033502</c:v>
                  </c:pt>
                  <c:pt idx="13">
                    <c:v>0</c:v>
                  </c:pt>
                  <c:pt idx="14">
                    <c:v>2.377049180327877</c:v>
                  </c:pt>
                  <c:pt idx="15">
                    <c:v>0</c:v>
                  </c:pt>
                  <c:pt idx="16">
                    <c:v>2.0749279538905001</c:v>
                  </c:pt>
                  <c:pt idx="17">
                    <c:v>0</c:v>
                  </c:pt>
                  <c:pt idx="18">
                    <c:v>1.910152104704631</c:v>
                  </c:pt>
                  <c:pt idx="19">
                    <c:v>0</c:v>
                  </c:pt>
                  <c:pt idx="20">
                    <c:v>5.6866048862678946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'Second try'!$A$2:$A$22</c:f>
              <c:numCache>
                <c:formatCode>General</c:formatCode>
                <c:ptCount val="21"/>
                <c:pt idx="0">
                  <c:v>2</c:v>
                </c:pt>
                <c:pt idx="1">
                  <c:v>1.75</c:v>
                </c:pt>
                <c:pt idx="2">
                  <c:v>1.5</c:v>
                </c:pt>
                <c:pt idx="3">
                  <c:v>1.25</c:v>
                </c:pt>
                <c:pt idx="4">
                  <c:v>1</c:v>
                </c:pt>
                <c:pt idx="5">
                  <c:v>0.9</c:v>
                </c:pt>
                <c:pt idx="6">
                  <c:v>0.8</c:v>
                </c:pt>
                <c:pt idx="7">
                  <c:v>0.7</c:v>
                </c:pt>
                <c:pt idx="8">
                  <c:v>0.6</c:v>
                </c:pt>
                <c:pt idx="9">
                  <c:v>0.55000000000000004</c:v>
                </c:pt>
                <c:pt idx="10">
                  <c:v>0.5</c:v>
                </c:pt>
                <c:pt idx="11">
                  <c:v>0.45</c:v>
                </c:pt>
                <c:pt idx="12">
                  <c:v>0.4</c:v>
                </c:pt>
                <c:pt idx="13">
                  <c:v>0.35</c:v>
                </c:pt>
                <c:pt idx="14">
                  <c:v>0.3</c:v>
                </c:pt>
                <c:pt idx="15">
                  <c:v>0.25</c:v>
                </c:pt>
                <c:pt idx="16">
                  <c:v>0.2</c:v>
                </c:pt>
                <c:pt idx="17">
                  <c:v>0.15</c:v>
                </c:pt>
                <c:pt idx="18">
                  <c:v>0.1</c:v>
                </c:pt>
                <c:pt idx="19">
                  <c:v>0.05</c:v>
                </c:pt>
                <c:pt idx="20">
                  <c:v>0</c:v>
                </c:pt>
              </c:numCache>
            </c:numRef>
          </c:xVal>
          <c:yVal>
            <c:numRef>
              <c:f>'Second try'!$F$2:$F$22</c:f>
              <c:numCache>
                <c:formatCode>General</c:formatCode>
                <c:ptCount val="21"/>
                <c:pt idx="0">
                  <c:v>45.08</c:v>
                </c:pt>
                <c:pt idx="1">
                  <c:v>45.91</c:v>
                </c:pt>
                <c:pt idx="2">
                  <c:v>44.98</c:v>
                </c:pt>
                <c:pt idx="3">
                  <c:v>45.49</c:v>
                </c:pt>
                <c:pt idx="4">
                  <c:v>45.12</c:v>
                </c:pt>
                <c:pt idx="5">
                  <c:v>45.37</c:v>
                </c:pt>
                <c:pt idx="6">
                  <c:v>45.46</c:v>
                </c:pt>
                <c:pt idx="7">
                  <c:v>45.94</c:v>
                </c:pt>
                <c:pt idx="8">
                  <c:v>45.46</c:v>
                </c:pt>
                <c:pt idx="9">
                  <c:v>45.94</c:v>
                </c:pt>
                <c:pt idx="10">
                  <c:v>45.97</c:v>
                </c:pt>
                <c:pt idx="11">
                  <c:v>46.9</c:v>
                </c:pt>
                <c:pt idx="12">
                  <c:v>46.45</c:v>
                </c:pt>
                <c:pt idx="13">
                  <c:v>47.36</c:v>
                </c:pt>
                <c:pt idx="14">
                  <c:v>48.8</c:v>
                </c:pt>
                <c:pt idx="15">
                  <c:v>50.67</c:v>
                </c:pt>
                <c:pt idx="16">
                  <c:v>52.05</c:v>
                </c:pt>
                <c:pt idx="17">
                  <c:v>53.39</c:v>
                </c:pt>
                <c:pt idx="18">
                  <c:v>56.54</c:v>
                </c:pt>
                <c:pt idx="19">
                  <c:v>61.15</c:v>
                </c:pt>
                <c:pt idx="20">
                  <c:v>71.22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C1-4D63-9419-516792AAA60A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xVal>
            <c:numRef>
              <c:f>'Second try'!$A$2:$A$22</c:f>
              <c:numCache>
                <c:formatCode>General</c:formatCode>
                <c:ptCount val="21"/>
                <c:pt idx="0">
                  <c:v>2</c:v>
                </c:pt>
                <c:pt idx="1">
                  <c:v>1.75</c:v>
                </c:pt>
                <c:pt idx="2">
                  <c:v>1.5</c:v>
                </c:pt>
                <c:pt idx="3">
                  <c:v>1.25</c:v>
                </c:pt>
                <c:pt idx="4">
                  <c:v>1</c:v>
                </c:pt>
                <c:pt idx="5">
                  <c:v>0.9</c:v>
                </c:pt>
                <c:pt idx="6">
                  <c:v>0.8</c:v>
                </c:pt>
                <c:pt idx="7">
                  <c:v>0.7</c:v>
                </c:pt>
                <c:pt idx="8">
                  <c:v>0.6</c:v>
                </c:pt>
                <c:pt idx="9">
                  <c:v>0.55000000000000004</c:v>
                </c:pt>
                <c:pt idx="10">
                  <c:v>0.5</c:v>
                </c:pt>
                <c:pt idx="11">
                  <c:v>0.45</c:v>
                </c:pt>
                <c:pt idx="12">
                  <c:v>0.4</c:v>
                </c:pt>
                <c:pt idx="13">
                  <c:v>0.35</c:v>
                </c:pt>
                <c:pt idx="14">
                  <c:v>0.3</c:v>
                </c:pt>
                <c:pt idx="15">
                  <c:v>0.25</c:v>
                </c:pt>
                <c:pt idx="16">
                  <c:v>0.2</c:v>
                </c:pt>
                <c:pt idx="17">
                  <c:v>0.15</c:v>
                </c:pt>
                <c:pt idx="18">
                  <c:v>0.1</c:v>
                </c:pt>
                <c:pt idx="19">
                  <c:v>0.05</c:v>
                </c:pt>
                <c:pt idx="20">
                  <c:v>0</c:v>
                </c:pt>
              </c:numCache>
            </c:numRef>
          </c:xVal>
          <c:yVal>
            <c:numRef>
              <c:f>'Second try'!$L$2:$L$22</c:f>
              <c:numCache>
                <c:formatCode>General</c:formatCode>
                <c:ptCount val="21"/>
                <c:pt idx="0">
                  <c:v>45.52</c:v>
                </c:pt>
                <c:pt idx="1">
                  <c:v>45.52</c:v>
                </c:pt>
                <c:pt idx="2">
                  <c:v>45.52</c:v>
                </c:pt>
                <c:pt idx="3">
                  <c:v>45.52</c:v>
                </c:pt>
                <c:pt idx="4">
                  <c:v>45.52</c:v>
                </c:pt>
                <c:pt idx="5">
                  <c:v>45.52</c:v>
                </c:pt>
                <c:pt idx="6">
                  <c:v>45.52</c:v>
                </c:pt>
                <c:pt idx="7">
                  <c:v>45.52</c:v>
                </c:pt>
                <c:pt idx="8">
                  <c:v>45.52</c:v>
                </c:pt>
                <c:pt idx="9">
                  <c:v>45.52</c:v>
                </c:pt>
                <c:pt idx="10">
                  <c:v>45.52</c:v>
                </c:pt>
                <c:pt idx="11">
                  <c:v>45.52</c:v>
                </c:pt>
                <c:pt idx="12">
                  <c:v>45.52</c:v>
                </c:pt>
                <c:pt idx="13">
                  <c:v>45.52</c:v>
                </c:pt>
                <c:pt idx="14">
                  <c:v>45.52</c:v>
                </c:pt>
                <c:pt idx="15">
                  <c:v>45.52</c:v>
                </c:pt>
                <c:pt idx="16">
                  <c:v>45.52</c:v>
                </c:pt>
                <c:pt idx="17">
                  <c:v>45.52</c:v>
                </c:pt>
                <c:pt idx="18">
                  <c:v>45.52</c:v>
                </c:pt>
                <c:pt idx="19">
                  <c:v>45.52</c:v>
                </c:pt>
                <c:pt idx="20">
                  <c:v>45.52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C1-4D63-9419-516792AAA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00160"/>
        <c:axId val="119502336"/>
      </c:scatterChart>
      <c:valAx>
        <c:axId val="119500160"/>
        <c:scaling>
          <c:orientation val="minMax"/>
          <c:max val="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[PyO-3-12]</a:t>
                </a:r>
                <a:r>
                  <a:rPr lang="en-US" sz="1800" b="1" baseline="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(mM)</a:t>
                </a:r>
                <a:endParaRPr lang="en-US" sz="18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>
            <c:manualLayout>
              <c:xMode val="edge"/>
              <c:yMode val="edge"/>
              <c:x val="0.403178794140094"/>
              <c:y val="0.90356173563411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19502336"/>
        <c:crosses val="autoZero"/>
        <c:crossBetween val="midCat"/>
      </c:valAx>
      <c:valAx>
        <c:axId val="119502336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1800" b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Surface Tension (Dyn/cm)</a:t>
                </a:r>
              </a:p>
            </c:rich>
          </c:tx>
          <c:layout>
            <c:manualLayout>
              <c:xMode val="edge"/>
              <c:yMode val="edge"/>
              <c:x val="3.3333333333333301E-3"/>
              <c:y val="4.90448381452317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1950016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79181102298499"/>
          <c:y val="6.9405209998465903E-2"/>
          <c:w val="0.64185532173833104"/>
          <c:h val="0.72994070553081603"/>
        </c:manualLayout>
      </c:layout>
      <c:scatterChart>
        <c:scatterStyle val="lineMarker"/>
        <c:varyColors val="0"/>
        <c:ser>
          <c:idx val="3"/>
          <c:order val="1"/>
          <c:tx>
            <c:strRef>
              <c:f>Analysis!$E$1</c:f>
              <c:strCache>
                <c:ptCount val="1"/>
                <c:pt idx="0">
                  <c:v>IE/IM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Analysis!$A$2:$A$13</c:f>
              <c:numCache>
                <c:formatCode>General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0.3</c:v>
                </c:pt>
                <c:pt idx="3">
                  <c:v>0.5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</c:v>
                </c:pt>
                <c:pt idx="8">
                  <c:v>1.1000000000000001</c:v>
                </c:pt>
                <c:pt idx="9">
                  <c:v>1.2</c:v>
                </c:pt>
                <c:pt idx="10">
                  <c:v>1.5</c:v>
                </c:pt>
                <c:pt idx="11">
                  <c:v>1.7</c:v>
                </c:pt>
              </c:numCache>
            </c:numRef>
          </c:xVal>
          <c:yVal>
            <c:numRef>
              <c:f>Analysis!$E$2:$E$13</c:f>
              <c:numCache>
                <c:formatCode>General</c:formatCode>
                <c:ptCount val="12"/>
                <c:pt idx="0">
                  <c:v>0.121691340016438</c:v>
                </c:pt>
                <c:pt idx="1">
                  <c:v>0.124762854523922</c:v>
                </c:pt>
                <c:pt idx="2">
                  <c:v>0.17170090503746699</c:v>
                </c:pt>
                <c:pt idx="3">
                  <c:v>0.18613214788745699</c:v>
                </c:pt>
                <c:pt idx="4">
                  <c:v>4.5750346898842498E-2</c:v>
                </c:pt>
                <c:pt idx="5">
                  <c:v>3.2560663108788503E-2</c:v>
                </c:pt>
                <c:pt idx="6">
                  <c:v>1.7077577065057059</c:v>
                </c:pt>
                <c:pt idx="7">
                  <c:v>51.214585785528428</c:v>
                </c:pt>
                <c:pt idx="8">
                  <c:v>70.929946732047668</c:v>
                </c:pt>
                <c:pt idx="9">
                  <c:v>66.735437871078176</c:v>
                </c:pt>
                <c:pt idx="10">
                  <c:v>52.27036297145542</c:v>
                </c:pt>
                <c:pt idx="11">
                  <c:v>43.841366445830339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F4-4CBF-95D4-EE6FA826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85600"/>
        <c:axId val="120187904"/>
      </c:scatterChart>
      <c:scatterChart>
        <c:scatterStyle val="lineMarker"/>
        <c:varyColors val="0"/>
        <c:ser>
          <c:idx val="0"/>
          <c:order val="0"/>
          <c:tx>
            <c:strRef>
              <c:f>Analysis!$B$1</c:f>
              <c:strCache>
                <c:ptCount val="1"/>
                <c:pt idx="0">
                  <c:v>I1/I3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Analysis!$A$2:$A$13</c:f>
              <c:numCache>
                <c:formatCode>General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0.3</c:v>
                </c:pt>
                <c:pt idx="3">
                  <c:v>0.5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1</c:v>
                </c:pt>
                <c:pt idx="8">
                  <c:v>1.1000000000000001</c:v>
                </c:pt>
                <c:pt idx="9">
                  <c:v>1.2</c:v>
                </c:pt>
                <c:pt idx="10">
                  <c:v>1.5</c:v>
                </c:pt>
                <c:pt idx="11">
                  <c:v>1.7</c:v>
                </c:pt>
              </c:numCache>
            </c:numRef>
          </c:xVal>
          <c:yVal>
            <c:numRef>
              <c:f>Analysis!$B$2:$B$13</c:f>
              <c:numCache>
                <c:formatCode>General</c:formatCode>
                <c:ptCount val="12"/>
                <c:pt idx="0">
                  <c:v>1.616658316544257</c:v>
                </c:pt>
                <c:pt idx="1">
                  <c:v>1.6060023803760199</c:v>
                </c:pt>
                <c:pt idx="2">
                  <c:v>1.595267712992616</c:v>
                </c:pt>
                <c:pt idx="3">
                  <c:v>1.592990995376004</c:v>
                </c:pt>
                <c:pt idx="4">
                  <c:v>1.5819181627041889</c:v>
                </c:pt>
                <c:pt idx="5">
                  <c:v>1.579124086855253</c:v>
                </c:pt>
                <c:pt idx="6">
                  <c:v>1.5420894529300679</c:v>
                </c:pt>
                <c:pt idx="7">
                  <c:v>1.2689989144685829</c:v>
                </c:pt>
                <c:pt idx="8">
                  <c:v>1.3232097826522029</c:v>
                </c:pt>
                <c:pt idx="9">
                  <c:v>1.2590102607952121</c:v>
                </c:pt>
                <c:pt idx="10">
                  <c:v>1.1940500695452301</c:v>
                </c:pt>
                <c:pt idx="11">
                  <c:v>1.205208646148145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F4-4CBF-95D4-EE6FA826C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6096"/>
        <c:axId val="120194176"/>
      </c:scatterChart>
      <c:valAx>
        <c:axId val="12018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(-/+) ratio</a:t>
                </a:r>
                <a:endParaRPr lang="en-US" sz="2400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layout>
            <c:manualLayout>
              <c:xMode val="edge"/>
              <c:yMode val="edge"/>
              <c:x val="0.38942722950595099"/>
              <c:y val="0.912337118070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20187904"/>
        <c:crosses val="autoZero"/>
        <c:crossBetween val="midCat"/>
      </c:valAx>
      <c:valAx>
        <c:axId val="120187904"/>
        <c:scaling>
          <c:orientation val="minMax"/>
          <c:max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2400" b="1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sz="2400" b="1" baseline="-25000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2400" b="1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/I</a:t>
                </a:r>
                <a:r>
                  <a:rPr lang="en-US" sz="2400" b="1" baseline="-25000">
                    <a:solidFill>
                      <a:schemeClr val="accent6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</a:t>
                </a:r>
              </a:p>
            </c:rich>
          </c:tx>
          <c:layout>
            <c:manualLayout>
              <c:xMode val="edge"/>
              <c:yMode val="edge"/>
              <c:x val="6.17109522670139E-3"/>
              <c:y val="0.34990637274289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accent6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20185600"/>
        <c:crosses val="autoZero"/>
        <c:crossBetween val="midCat"/>
      </c:valAx>
      <c:valAx>
        <c:axId val="120194176"/>
        <c:scaling>
          <c:orientation val="minMax"/>
          <c:min val="1.1000000000000001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r>
                  <a:rPr lang="en-US" sz="2400" b="1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sz="2400" b="1" baseline="-2500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sz="2400" b="1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/I</a:t>
                </a:r>
                <a:r>
                  <a:rPr lang="en-US" sz="2400" b="1" baseline="-25000">
                    <a:solidFill>
                      <a:schemeClr val="accent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</a:p>
            </c:rich>
          </c:tx>
          <c:layout>
            <c:manualLayout>
              <c:xMode val="edge"/>
              <c:yMode val="edge"/>
              <c:x val="0.95220033793155601"/>
              <c:y val="0.3600223811483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accent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120196096"/>
        <c:crosses val="max"/>
        <c:crossBetween val="midCat"/>
      </c:valAx>
      <c:valAx>
        <c:axId val="1201960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019417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0.64324</cdr:x>
      <cdr:y>0.71813</cdr:y>
    </cdr:from>
    <cdr:to>
      <cdr:x>0.73178</cdr:x>
      <cdr:y>0.78346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3622278" y="2426404"/>
          <a:ext cx="498571" cy="220717"/>
        </a:xfrm>
        <a:custGeom xmlns:a="http://schemas.openxmlformats.org/drawingml/2006/main">
          <a:avLst/>
          <a:gdLst>
            <a:gd name="connsiteX0" fmla="*/ 0 w 346363"/>
            <a:gd name="connsiteY0" fmla="*/ 0 h 249382"/>
            <a:gd name="connsiteX1" fmla="*/ 346363 w 346363"/>
            <a:gd name="connsiteY1" fmla="*/ 96982 h 249382"/>
            <a:gd name="connsiteX2" fmla="*/ 346363 w 346363"/>
            <a:gd name="connsiteY2" fmla="*/ 249382 h 249382"/>
            <a:gd name="connsiteX3" fmla="*/ 0 w 346363"/>
            <a:gd name="connsiteY3" fmla="*/ 249382 h 249382"/>
            <a:gd name="connsiteX4" fmla="*/ 0 w 346363"/>
            <a:gd name="connsiteY4" fmla="*/ 0 h 24938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346363" h="249382">
              <a:moveTo>
                <a:pt x="0" y="0"/>
              </a:moveTo>
              <a:lnTo>
                <a:pt x="346363" y="96982"/>
              </a:lnTo>
              <a:lnTo>
                <a:pt x="346363" y="249382"/>
              </a:lnTo>
              <a:lnTo>
                <a:pt x="0" y="24938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chemeClr val="accent6"/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0.16772</cdr:x>
      <cdr:y>0.47199</cdr:y>
    </cdr:from>
    <cdr:to>
      <cdr:x>0.33947</cdr:x>
      <cdr:y>0.71636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832548" y="1405759"/>
          <a:ext cx="852583" cy="727841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0.16674</cdr:x>
      <cdr:y>0.14061</cdr:y>
    </cdr:from>
    <cdr:to>
      <cdr:x>0.71991</cdr:x>
      <cdr:y>0.79979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989743" y="632470"/>
          <a:ext cx="3283528" cy="2964899"/>
        </a:xfrm>
        <a:custGeom xmlns:a="http://schemas.openxmlformats.org/drawingml/2006/main">
          <a:avLst/>
          <a:gdLst>
            <a:gd name="connsiteX0" fmla="*/ 0 w 3848100"/>
            <a:gd name="connsiteY0" fmla="*/ 2527300 h 2527300"/>
            <a:gd name="connsiteX1" fmla="*/ 317500 w 3848100"/>
            <a:gd name="connsiteY1" fmla="*/ 2527300 h 2527300"/>
            <a:gd name="connsiteX2" fmla="*/ 685800 w 3848100"/>
            <a:gd name="connsiteY2" fmla="*/ 2514600 h 2527300"/>
            <a:gd name="connsiteX3" fmla="*/ 1143000 w 3848100"/>
            <a:gd name="connsiteY3" fmla="*/ 2514600 h 2527300"/>
            <a:gd name="connsiteX4" fmla="*/ 1600200 w 3848100"/>
            <a:gd name="connsiteY4" fmla="*/ 2514600 h 2527300"/>
            <a:gd name="connsiteX5" fmla="*/ 1854200 w 3848100"/>
            <a:gd name="connsiteY5" fmla="*/ 2501900 h 2527300"/>
            <a:gd name="connsiteX6" fmla="*/ 2044700 w 3848100"/>
            <a:gd name="connsiteY6" fmla="*/ 2463800 h 2527300"/>
            <a:gd name="connsiteX7" fmla="*/ 2273300 w 3848100"/>
            <a:gd name="connsiteY7" fmla="*/ 673100 h 2527300"/>
            <a:gd name="connsiteX8" fmla="*/ 2476500 w 3848100"/>
            <a:gd name="connsiteY8" fmla="*/ 0 h 2527300"/>
            <a:gd name="connsiteX9" fmla="*/ 3124200 w 3848100"/>
            <a:gd name="connsiteY9" fmla="*/ 431800 h 2527300"/>
            <a:gd name="connsiteX10" fmla="*/ 3403600 w 3848100"/>
            <a:gd name="connsiteY10" fmla="*/ 673100 h 2527300"/>
            <a:gd name="connsiteX11" fmla="*/ 3848100 w 3848100"/>
            <a:gd name="connsiteY11" fmla="*/ 990600 h 25273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</a:cxnLst>
          <a:rect l="l" t="t" r="r" b="b"/>
          <a:pathLst>
            <a:path w="3848100" h="2527300">
              <a:moveTo>
                <a:pt x="0" y="2527300"/>
              </a:moveTo>
              <a:lnTo>
                <a:pt x="317500" y="2527300"/>
              </a:lnTo>
              <a:lnTo>
                <a:pt x="685800" y="2514600"/>
              </a:lnTo>
              <a:lnTo>
                <a:pt x="1143000" y="2514600"/>
              </a:lnTo>
              <a:lnTo>
                <a:pt x="1600200" y="2514600"/>
              </a:lnTo>
              <a:lnTo>
                <a:pt x="1854200" y="2501900"/>
              </a:lnTo>
              <a:lnTo>
                <a:pt x="2044700" y="2463800"/>
              </a:lnTo>
              <a:lnTo>
                <a:pt x="2273300" y="673100"/>
              </a:lnTo>
              <a:lnTo>
                <a:pt x="2476500" y="0"/>
              </a:lnTo>
              <a:lnTo>
                <a:pt x="3124200" y="431800"/>
              </a:lnTo>
              <a:lnTo>
                <a:pt x="3403600" y="673100"/>
              </a:lnTo>
              <a:lnTo>
                <a:pt x="3848100" y="990600"/>
              </a:ln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0.17487</cdr:x>
      <cdr:y>0.16526</cdr:y>
    </cdr:from>
    <cdr:to>
      <cdr:x>0.71991</cdr:x>
      <cdr:y>0.67737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1037999" y="629253"/>
          <a:ext cx="3235267" cy="1949936"/>
        </a:xfrm>
        <a:custGeom xmlns:a="http://schemas.openxmlformats.org/drawingml/2006/main">
          <a:avLst/>
          <a:gdLst>
            <a:gd name="connsiteX0" fmla="*/ 0 w 3898900"/>
            <a:gd name="connsiteY0" fmla="*/ 0 h 2032000"/>
            <a:gd name="connsiteX1" fmla="*/ 241300 w 3898900"/>
            <a:gd name="connsiteY1" fmla="*/ 63500 h 2032000"/>
            <a:gd name="connsiteX2" fmla="*/ 711200 w 3898900"/>
            <a:gd name="connsiteY2" fmla="*/ 114300 h 2032000"/>
            <a:gd name="connsiteX3" fmla="*/ 1219200 w 3898900"/>
            <a:gd name="connsiteY3" fmla="*/ 114300 h 2032000"/>
            <a:gd name="connsiteX4" fmla="*/ 1790700 w 3898900"/>
            <a:gd name="connsiteY4" fmla="*/ 177800 h 2032000"/>
            <a:gd name="connsiteX5" fmla="*/ 2057400 w 3898900"/>
            <a:gd name="connsiteY5" fmla="*/ 355600 h 2032000"/>
            <a:gd name="connsiteX6" fmla="*/ 2514600 w 3898900"/>
            <a:gd name="connsiteY6" fmla="*/ 1447800 h 2032000"/>
            <a:gd name="connsiteX7" fmla="*/ 2705100 w 3898900"/>
            <a:gd name="connsiteY7" fmla="*/ 1765300 h 2032000"/>
            <a:gd name="connsiteX8" fmla="*/ 3390900 w 3898900"/>
            <a:gd name="connsiteY8" fmla="*/ 2032000 h 2032000"/>
            <a:gd name="connsiteX9" fmla="*/ 3898900 w 3898900"/>
            <a:gd name="connsiteY9" fmla="*/ 1981200 h 2032000"/>
            <a:gd name="connsiteX0" fmla="*/ 0 w 3898900"/>
            <a:gd name="connsiteY0" fmla="*/ 0 h 2032000"/>
            <a:gd name="connsiteX1" fmla="*/ 241300 w 3898900"/>
            <a:gd name="connsiteY1" fmla="*/ 63500 h 2032000"/>
            <a:gd name="connsiteX2" fmla="*/ 711200 w 3898900"/>
            <a:gd name="connsiteY2" fmla="*/ 114300 h 2032000"/>
            <a:gd name="connsiteX3" fmla="*/ 1219200 w 3898900"/>
            <a:gd name="connsiteY3" fmla="*/ 114300 h 2032000"/>
            <a:gd name="connsiteX4" fmla="*/ 1790700 w 3898900"/>
            <a:gd name="connsiteY4" fmla="*/ 177800 h 2032000"/>
            <a:gd name="connsiteX5" fmla="*/ 2057400 w 3898900"/>
            <a:gd name="connsiteY5" fmla="*/ 355600 h 2032000"/>
            <a:gd name="connsiteX6" fmla="*/ 2514600 w 3898900"/>
            <a:gd name="connsiteY6" fmla="*/ 1447800 h 2032000"/>
            <a:gd name="connsiteX7" fmla="*/ 2726741 w 3898900"/>
            <a:gd name="connsiteY7" fmla="*/ 1754482 h 2032000"/>
            <a:gd name="connsiteX8" fmla="*/ 3390900 w 3898900"/>
            <a:gd name="connsiteY8" fmla="*/ 2032000 h 2032000"/>
            <a:gd name="connsiteX9" fmla="*/ 3898900 w 3898900"/>
            <a:gd name="connsiteY9" fmla="*/ 1981200 h 2032000"/>
            <a:gd name="connsiteX0" fmla="*/ 0 w 3898900"/>
            <a:gd name="connsiteY0" fmla="*/ 0 h 2032000"/>
            <a:gd name="connsiteX1" fmla="*/ 241300 w 3898900"/>
            <a:gd name="connsiteY1" fmla="*/ 63500 h 2032000"/>
            <a:gd name="connsiteX2" fmla="*/ 711200 w 3898900"/>
            <a:gd name="connsiteY2" fmla="*/ 114300 h 2032000"/>
            <a:gd name="connsiteX3" fmla="*/ 1219200 w 3898900"/>
            <a:gd name="connsiteY3" fmla="*/ 114300 h 2032000"/>
            <a:gd name="connsiteX4" fmla="*/ 1790700 w 3898900"/>
            <a:gd name="connsiteY4" fmla="*/ 177800 h 2032000"/>
            <a:gd name="connsiteX5" fmla="*/ 2057400 w 3898900"/>
            <a:gd name="connsiteY5" fmla="*/ 355600 h 2032000"/>
            <a:gd name="connsiteX6" fmla="*/ 2343605 w 3898900"/>
            <a:gd name="connsiteY6" fmla="*/ 1513516 h 2032000"/>
            <a:gd name="connsiteX7" fmla="*/ 2726741 w 3898900"/>
            <a:gd name="connsiteY7" fmla="*/ 1754482 h 2032000"/>
            <a:gd name="connsiteX8" fmla="*/ 3390900 w 3898900"/>
            <a:gd name="connsiteY8" fmla="*/ 2032000 h 2032000"/>
            <a:gd name="connsiteX9" fmla="*/ 3898900 w 3898900"/>
            <a:gd name="connsiteY9" fmla="*/ 1981200 h 2032000"/>
            <a:gd name="connsiteX0" fmla="*/ 0 w 3898900"/>
            <a:gd name="connsiteY0" fmla="*/ 0 h 2032000"/>
            <a:gd name="connsiteX1" fmla="*/ 241300 w 3898900"/>
            <a:gd name="connsiteY1" fmla="*/ 63500 h 2032000"/>
            <a:gd name="connsiteX2" fmla="*/ 711200 w 3898900"/>
            <a:gd name="connsiteY2" fmla="*/ 114300 h 2032000"/>
            <a:gd name="connsiteX3" fmla="*/ 1219200 w 3898900"/>
            <a:gd name="connsiteY3" fmla="*/ 114300 h 2032000"/>
            <a:gd name="connsiteX4" fmla="*/ 1790700 w 3898900"/>
            <a:gd name="connsiteY4" fmla="*/ 177800 h 2032000"/>
            <a:gd name="connsiteX5" fmla="*/ 2057400 w 3898900"/>
            <a:gd name="connsiteY5" fmla="*/ 355600 h 2032000"/>
            <a:gd name="connsiteX6" fmla="*/ 2381603 w 3898900"/>
            <a:gd name="connsiteY6" fmla="*/ 1513516 h 2032000"/>
            <a:gd name="connsiteX7" fmla="*/ 2726741 w 3898900"/>
            <a:gd name="connsiteY7" fmla="*/ 1754482 h 2032000"/>
            <a:gd name="connsiteX8" fmla="*/ 3390900 w 3898900"/>
            <a:gd name="connsiteY8" fmla="*/ 2032000 h 2032000"/>
            <a:gd name="connsiteX9" fmla="*/ 3898900 w 3898900"/>
            <a:gd name="connsiteY9" fmla="*/ 1981200 h 2032000"/>
            <a:gd name="connsiteX0" fmla="*/ 0 w 3898900"/>
            <a:gd name="connsiteY0" fmla="*/ 0 h 2032000"/>
            <a:gd name="connsiteX1" fmla="*/ 241300 w 3898900"/>
            <a:gd name="connsiteY1" fmla="*/ 63500 h 2032000"/>
            <a:gd name="connsiteX2" fmla="*/ 711200 w 3898900"/>
            <a:gd name="connsiteY2" fmla="*/ 114300 h 2032000"/>
            <a:gd name="connsiteX3" fmla="*/ 1219200 w 3898900"/>
            <a:gd name="connsiteY3" fmla="*/ 114300 h 2032000"/>
            <a:gd name="connsiteX4" fmla="*/ 1790700 w 3898900"/>
            <a:gd name="connsiteY4" fmla="*/ 177800 h 2032000"/>
            <a:gd name="connsiteX5" fmla="*/ 2057400 w 3898900"/>
            <a:gd name="connsiteY5" fmla="*/ 355600 h 2032000"/>
            <a:gd name="connsiteX6" fmla="*/ 2381603 w 3898900"/>
            <a:gd name="connsiteY6" fmla="*/ 1513516 h 2032000"/>
            <a:gd name="connsiteX7" fmla="*/ 2726741 w 3898900"/>
            <a:gd name="connsiteY7" fmla="*/ 1754482 h 2032000"/>
            <a:gd name="connsiteX8" fmla="*/ 3390900 w 3898900"/>
            <a:gd name="connsiteY8" fmla="*/ 2032000 h 2032000"/>
            <a:gd name="connsiteX9" fmla="*/ 3898900 w 3898900"/>
            <a:gd name="connsiteY9" fmla="*/ 1981200 h 20320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</a:cxnLst>
          <a:rect l="l" t="t" r="r" b="b"/>
          <a:pathLst>
            <a:path w="3898900" h="2032000">
              <a:moveTo>
                <a:pt x="0" y="0"/>
              </a:moveTo>
              <a:lnTo>
                <a:pt x="241300" y="63500"/>
              </a:lnTo>
              <a:lnTo>
                <a:pt x="711200" y="114300"/>
              </a:lnTo>
              <a:lnTo>
                <a:pt x="1219200" y="114300"/>
              </a:lnTo>
              <a:lnTo>
                <a:pt x="1790700" y="177800"/>
              </a:lnTo>
              <a:lnTo>
                <a:pt x="2057400" y="355600"/>
              </a:lnTo>
              <a:lnTo>
                <a:pt x="2381603" y="1513516"/>
              </a:lnTo>
              <a:cubicBezTo>
                <a:pt x="2496649" y="1659554"/>
                <a:pt x="2611695" y="1674160"/>
                <a:pt x="2726741" y="1754482"/>
              </a:cubicBezTo>
              <a:lnTo>
                <a:pt x="3390900" y="2032000"/>
              </a:lnTo>
              <a:lnTo>
                <a:pt x="3898900" y="1981200"/>
              </a:lnTo>
            </a:path>
          </a:pathLst>
        </a:custGeom>
        <a:noFill xmlns:a="http://schemas.openxmlformats.org/drawingml/2006/main"/>
        <a:ln xmlns:a="http://schemas.openxmlformats.org/drawingml/2006/main" w="285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16AA-1258-9F46-B854-E0D01D8E1948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649F3-A696-3548-B822-942D38053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649F3-A696-3548-B822-942D38053C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649F3-A696-3548-B822-942D38053C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9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649F3-A696-3548-B822-942D38053C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5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16A8-9E22-DE44-985C-760942AB7B4E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4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E9BB-95F1-B242-AC97-512C241D115B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5CD0-B465-584B-AB79-5758FC7AB115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BB92-3309-2C4E-B348-D4678029ABE3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0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6A5D-1523-644D-A405-17DDF2D62099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7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C2B9-5E28-1B41-B14C-F0856CF0C37E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3BDD-345D-7F4A-9000-9DAAF5F609A6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2307-9E5A-304F-BEEF-C2487C5C4293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7F2A-9FF6-CA4A-85B9-660FD266382F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1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26123-C2B8-E84D-BC37-E0E2BDC05717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2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7E72-4A85-0840-8894-A70FC2CE6225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9E983-0756-9141-9A9A-B335E3874B6F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197D-F78F-CD4F-B3C5-F213CCB0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10" Type="http://schemas.openxmlformats.org/officeDocument/2006/relationships/image" Target="../media/image7.tif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ience.uwaterloo.ca/~spafford/davidspafford/Image/UniversityOfWaterloo_logo_horiz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25" y="25758"/>
            <a:ext cx="4396775" cy="17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58"/>
            <a:ext cx="3628490" cy="1755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804" y="2100235"/>
            <a:ext cx="11011435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200" b="1" dirty="0" smtClean="0">
                <a:latin typeface="Times New Roman" charset="0"/>
                <a:ea typeface="Times New Roman" charset="0"/>
                <a:cs typeface="Times New Roman" charset="0"/>
              </a:rPr>
              <a:t>Characterization of Gemini Surfactants and their Interactions with DNA by Pyrene Excimer Formation (PEF)</a:t>
            </a:r>
          </a:p>
          <a:p>
            <a:pPr algn="ctr" rtl="0">
              <a:lnSpc>
                <a:spcPct val="150000"/>
              </a:lnSpc>
            </a:pPr>
            <a:endParaRPr lang="en-US" sz="3200" b="1" dirty="0">
              <a:cs typeface="+mj-cs"/>
            </a:endParaRPr>
          </a:p>
          <a:p>
            <a:pPr algn="ctr" rtl="0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By</a:t>
            </a:r>
          </a:p>
          <a:p>
            <a:pPr algn="ctr" rtl="0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Abdullah Basalem</a:t>
            </a:r>
          </a:p>
          <a:p>
            <a:pPr algn="ctr" rtl="0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Supervisor: Prof. Jean Duhamel</a:t>
            </a:r>
          </a:p>
          <a:p>
            <a:pPr algn="ctr" rtl="0"/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rtl="0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May 9, 2018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261032" y="207602"/>
            <a:ext cx="5974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Gemini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Surfactants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02139" y="1389727"/>
            <a:ext cx="3841489" cy="1903211"/>
            <a:chOff x="102595" y="2799594"/>
            <a:chExt cx="3841489" cy="1903211"/>
          </a:xfrm>
        </p:grpSpPr>
        <p:grpSp>
          <p:nvGrpSpPr>
            <p:cNvPr id="25" name="Group 24"/>
            <p:cNvGrpSpPr/>
            <p:nvPr/>
          </p:nvGrpSpPr>
          <p:grpSpPr>
            <a:xfrm>
              <a:off x="156749" y="2799594"/>
              <a:ext cx="3787335" cy="1540145"/>
              <a:chOff x="90670" y="1099704"/>
              <a:chExt cx="4998469" cy="203266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983976" y="1130768"/>
                <a:ext cx="48234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200" b="1" dirty="0"/>
                  <a:t>±</a:t>
                </a:r>
                <a:endParaRPr lang="en-US" sz="3200" b="1" baseline="30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701398" y="1115918"/>
                <a:ext cx="48234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200" b="1" dirty="0" smtClean="0"/>
                  <a:t>±</a:t>
                </a:r>
                <a:endParaRPr lang="en-US" sz="3200" b="1" baseline="30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594400" y="1099704"/>
                <a:ext cx="48234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200" b="1" dirty="0"/>
                  <a:t>±</a:t>
                </a:r>
                <a:endParaRPr lang="en-US" sz="3200" b="1" baseline="30000" dirty="0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90670" y="1177342"/>
                <a:ext cx="4998469" cy="1955024"/>
                <a:chOff x="90670" y="1177342"/>
                <a:chExt cx="4998469" cy="1955024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98187" y="1793424"/>
                  <a:ext cx="66649" cy="133894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90670" y="1177342"/>
                  <a:ext cx="482342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3200" b="1" dirty="0" smtClean="0"/>
                    <a:t>±</a:t>
                  </a:r>
                  <a:endParaRPr lang="en-US" sz="3200" b="1" baseline="30000" dirty="0"/>
                </a:p>
              </p:txBody>
            </p:sp>
            <p:sp>
              <p:nvSpPr>
                <p:cNvPr id="32" name="Donut 31"/>
                <p:cNvSpPr/>
                <p:nvPr/>
              </p:nvSpPr>
              <p:spPr>
                <a:xfrm>
                  <a:off x="90947" y="1322828"/>
                  <a:ext cx="489944" cy="482655"/>
                </a:xfrm>
                <a:prstGeom prst="donut">
                  <a:avLst>
                    <a:gd name="adj" fmla="val 7000"/>
                  </a:avLst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Donut 32"/>
                <p:cNvSpPr/>
                <p:nvPr/>
              </p:nvSpPr>
              <p:spPr>
                <a:xfrm>
                  <a:off x="1968539" y="1277399"/>
                  <a:ext cx="504023" cy="499391"/>
                </a:xfrm>
                <a:prstGeom prst="donut">
                  <a:avLst>
                    <a:gd name="adj" fmla="val 7000"/>
                  </a:avLst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 flipH="1">
                  <a:off x="2194228" y="1777927"/>
                  <a:ext cx="66649" cy="133894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578724" y="1364702"/>
                  <a:ext cx="1399629" cy="395999"/>
                  <a:chOff x="1798601" y="1633237"/>
                  <a:chExt cx="1512000" cy="427793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1798601" y="1790253"/>
                    <a:ext cx="1512000" cy="1080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1957764" y="1633237"/>
                    <a:ext cx="1166709" cy="427793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algn="ctr" defTabSz="914400" rtl="0" eaLnBrk="1" latinLnBrk="0" hangingPunct="1"/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Spacer</a:t>
                    </a:r>
                    <a:endParaRPr lang="en-US" sz="1600" b="1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2914765" y="1750286"/>
                  <a:ext cx="66649" cy="1338942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Donut 36"/>
                <p:cNvSpPr/>
                <p:nvPr/>
              </p:nvSpPr>
              <p:spPr>
                <a:xfrm>
                  <a:off x="2705077" y="1279689"/>
                  <a:ext cx="489944" cy="482655"/>
                </a:xfrm>
                <a:prstGeom prst="donut">
                  <a:avLst>
                    <a:gd name="adj" fmla="val 7000"/>
                  </a:avLst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Donut 37"/>
                <p:cNvSpPr/>
                <p:nvPr/>
              </p:nvSpPr>
              <p:spPr>
                <a:xfrm>
                  <a:off x="4585116" y="1234260"/>
                  <a:ext cx="504023" cy="499391"/>
                </a:xfrm>
                <a:prstGeom prst="donut">
                  <a:avLst>
                    <a:gd name="adj" fmla="val 7000"/>
                  </a:avLst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flipH="1">
                  <a:off x="4810806" y="1734787"/>
                  <a:ext cx="66649" cy="133894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2981414" y="1853532"/>
                  <a:ext cx="1829390" cy="367898"/>
                  <a:chOff x="1765741" y="1649979"/>
                  <a:chExt cx="1512000" cy="397435"/>
                </a:xfrm>
              </p:grpSpPr>
              <p:sp>
                <p:nvSpPr>
                  <p:cNvPr id="41" name="Rectangle 40"/>
                  <p:cNvSpPr/>
                  <p:nvPr/>
                </p:nvSpPr>
                <p:spPr>
                  <a:xfrm>
                    <a:off x="1765741" y="1790253"/>
                    <a:ext cx="1512000" cy="10800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1975131" y="1649979"/>
                    <a:ext cx="1093219" cy="397435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algn="ctr" defTabSz="914400" rtl="0" eaLnBrk="1" latinLnBrk="0" hangingPunct="1"/>
                    <a:r>
                      <a:rPr lang="en-US" sz="1600" b="1" dirty="0" smtClean="0"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Spacer</a:t>
                    </a:r>
                    <a:endParaRPr lang="en-US" sz="1600" b="1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p:grpSp>
          </p:grpSp>
        </p:grpSp>
        <p:sp>
          <p:nvSpPr>
            <p:cNvPr id="45" name="Hexagon 44"/>
            <p:cNvSpPr/>
            <p:nvPr/>
          </p:nvSpPr>
          <p:spPr>
            <a:xfrm>
              <a:off x="102595" y="4327996"/>
              <a:ext cx="518899" cy="374809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Py</a:t>
              </a:r>
              <a:endParaRPr lang="en-US" sz="1400" b="1" dirty="0"/>
            </a:p>
          </p:txBody>
        </p:sp>
        <p:sp>
          <p:nvSpPr>
            <p:cNvPr id="46" name="Hexagon 45"/>
            <p:cNvSpPr/>
            <p:nvPr/>
          </p:nvSpPr>
          <p:spPr>
            <a:xfrm>
              <a:off x="2083451" y="4307054"/>
              <a:ext cx="518899" cy="374809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Py</a:t>
              </a:r>
              <a:endParaRPr lang="en-US" sz="1400" b="1" dirty="0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17" y="3515225"/>
            <a:ext cx="3983844" cy="250133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2371" y="6380333"/>
            <a:ext cx="499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charset="0"/>
              <a:buChar char="•"/>
            </a:pPr>
            <a:r>
              <a:rPr lang="pl-PL" i="1" dirty="0" err="1">
                <a:latin typeface="Times New Roman" charset="0"/>
                <a:ea typeface="Times New Roman" charset="0"/>
                <a:cs typeface="Times New Roman" charset="0"/>
              </a:rPr>
              <a:t>Angew</a:t>
            </a:r>
            <a:r>
              <a:rPr lang="pl-PL" i="1" dirty="0">
                <a:latin typeface="Times New Roman" charset="0"/>
                <a:ea typeface="Times New Roman" charset="0"/>
                <a:cs typeface="Times New Roman" charset="0"/>
              </a:rPr>
              <a:t>. Chem. </a:t>
            </a:r>
            <a:r>
              <a:rPr lang="pl-PL" i="1" dirty="0" err="1">
                <a:latin typeface="Times New Roman" charset="0"/>
                <a:ea typeface="Times New Roman" charset="0"/>
                <a:cs typeface="Times New Roman" charset="0"/>
              </a:rPr>
              <a:t>Int</a:t>
            </a:r>
            <a:r>
              <a:rPr lang="pl-PL" i="1" dirty="0" smtClean="0">
                <a:latin typeface="Times New Roman" charset="0"/>
                <a:ea typeface="Times New Roman" charset="0"/>
                <a:cs typeface="Times New Roman" charset="0"/>
              </a:rPr>
              <a:t>., </a:t>
            </a:r>
            <a:r>
              <a:rPr lang="pl-PL" i="1" dirty="0">
                <a:latin typeface="Times New Roman" charset="0"/>
                <a:ea typeface="Times New Roman" charset="0"/>
                <a:cs typeface="Times New Roman" charset="0"/>
              </a:rPr>
              <a:t>Ed</a:t>
            </a:r>
            <a:r>
              <a:rPr lang="pl-PL" i="1" dirty="0" smtClean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pl-PL" b="1" dirty="0">
                <a:latin typeface="Times New Roman" charset="0"/>
                <a:ea typeface="Times New Roman" charset="0"/>
                <a:cs typeface="Times New Roman" charset="0"/>
              </a:rPr>
              <a:t>2003</a:t>
            </a:r>
            <a:r>
              <a:rPr lang="pl-PL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pl-PL" i="1" dirty="0">
                <a:latin typeface="Times New Roman" charset="0"/>
                <a:ea typeface="Times New Roman" charset="0"/>
                <a:cs typeface="Times New Roman" charset="0"/>
              </a:rPr>
              <a:t>42</a:t>
            </a:r>
            <a:r>
              <a:rPr lang="pl-PL" dirty="0">
                <a:latin typeface="Times New Roman" charset="0"/>
                <a:ea typeface="Times New Roman" charset="0"/>
                <a:cs typeface="Times New Roman" charset="0"/>
              </a:rPr>
              <a:t>, 1448– </a:t>
            </a:r>
            <a:r>
              <a:rPr lang="pl-PL" dirty="0" smtClean="0">
                <a:latin typeface="Times New Roman" charset="0"/>
                <a:ea typeface="Times New Roman" charset="0"/>
                <a:cs typeface="Times New Roman" charset="0"/>
              </a:rPr>
              <a:t>1457.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83533" y="1622399"/>
            <a:ext cx="70203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Lower CMC than its regular counterparts.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More efficient in lowering water surface tension.</a:t>
            </a: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Ability to complex with DNA for gene delivery.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88" y="3548708"/>
            <a:ext cx="2204340" cy="31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0852" y="142877"/>
            <a:ext cx="8238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Pyrene Excimer Formation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27901"/>
              </p:ext>
            </p:extLst>
          </p:nvPr>
        </p:nvGraphicFramePr>
        <p:xfrm>
          <a:off x="1614695" y="1057295"/>
          <a:ext cx="9250049" cy="65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3213000" imgH="228600" progId="Equation.DSMT4">
                  <p:embed/>
                </p:oleObj>
              </mc:Choice>
              <mc:Fallback>
                <p:oleObj name="Equation" r:id="rId4" imgW="321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695" y="1057295"/>
                        <a:ext cx="9250049" cy="658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5019162" y="1715605"/>
            <a:ext cx="2504851" cy="3829789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76482" y="1571795"/>
            <a:ext cx="1746694" cy="19588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8263" y="1918899"/>
            <a:ext cx="215408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500" dirty="0" smtClean="0"/>
              <a:t>Monomer Emission “I</a:t>
            </a:r>
            <a:r>
              <a:rPr lang="en-CA" sz="1500" baseline="-25000" dirty="0" smtClean="0"/>
              <a:t>M</a:t>
            </a:r>
            <a:r>
              <a:rPr lang="en-CA" sz="1500" dirty="0" smtClean="0"/>
              <a:t>”</a:t>
            </a:r>
            <a:endParaRPr lang="en-CA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5026911" y="1918899"/>
            <a:ext cx="1901692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500" dirty="0" smtClean="0"/>
              <a:t>Excimer Emission “I</a:t>
            </a:r>
            <a:r>
              <a:rPr lang="en-CA" sz="1500" baseline="-25000" dirty="0" smtClean="0"/>
              <a:t>E</a:t>
            </a:r>
            <a:r>
              <a:rPr lang="en-CA" sz="1500" dirty="0" smtClean="0"/>
              <a:t>”</a:t>
            </a:r>
            <a:endParaRPr lang="en-CA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65554" y="2362615"/>
                <a:ext cx="7574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  <m:r>
                            <a:rPr lang="en-US" sz="1600" b="1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/</m:t>
                          </m:r>
                          <m:r>
                            <a:rPr lang="en-US" sz="16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𝝉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554" y="2362615"/>
                <a:ext cx="757480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69906" y="3021325"/>
                <a:ext cx="77686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𝟏</m:t>
                          </m:r>
                          <m:r>
                            <a:rPr lang="en-US" sz="1600" b="1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/</m:t>
                          </m:r>
                          <m:r>
                            <a:rPr lang="en-US" sz="16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𝝉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06" y="3021325"/>
                <a:ext cx="776860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783992"/>
              </p:ext>
            </p:extLst>
          </p:nvPr>
        </p:nvGraphicFramePr>
        <p:xfrm>
          <a:off x="1280936" y="2804085"/>
          <a:ext cx="5631283" cy="369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Freeform 31"/>
          <p:cNvSpPr/>
          <p:nvPr/>
        </p:nvSpPr>
        <p:spPr>
          <a:xfrm>
            <a:off x="2655761" y="3502930"/>
            <a:ext cx="241442" cy="2223526"/>
          </a:xfrm>
          <a:custGeom>
            <a:avLst/>
            <a:gdLst>
              <a:gd name="connsiteX0" fmla="*/ 0 w 157655"/>
              <a:gd name="connsiteY0" fmla="*/ 2159875 h 2175641"/>
              <a:gd name="connsiteX1" fmla="*/ 47297 w 157655"/>
              <a:gd name="connsiteY1" fmla="*/ 0 h 2175641"/>
              <a:gd name="connsiteX2" fmla="*/ 110359 w 157655"/>
              <a:gd name="connsiteY2" fmla="*/ 914400 h 2175641"/>
              <a:gd name="connsiteX3" fmla="*/ 157655 w 157655"/>
              <a:gd name="connsiteY3" fmla="*/ 2175641 h 217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55" h="2175641">
                <a:moveTo>
                  <a:pt x="0" y="2159875"/>
                </a:moveTo>
                <a:lnTo>
                  <a:pt x="47297" y="0"/>
                </a:lnTo>
                <a:lnTo>
                  <a:pt x="110359" y="914400"/>
                </a:lnTo>
                <a:lnTo>
                  <a:pt x="157655" y="2175641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>
          <a:xfrm>
            <a:off x="8958174" y="6315196"/>
            <a:ext cx="2743200" cy="365125"/>
          </a:xfrm>
        </p:spPr>
        <p:txBody>
          <a:bodyPr/>
          <a:lstStyle/>
          <a:p>
            <a:fld id="{57D4197D-F78F-CD4F-B3C5-F213CCB09CF2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193203" y="1868008"/>
            <a:ext cx="3039807" cy="4757592"/>
            <a:chOff x="436991" y="1359641"/>
            <a:chExt cx="3223694" cy="504539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6991" y="3904663"/>
              <a:ext cx="3179044" cy="250037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6991" y="1359641"/>
              <a:ext cx="3223694" cy="254502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/>
        </p:nvSpPr>
        <p:spPr>
          <a:xfrm rot="19710323">
            <a:off x="9453177" y="1983843"/>
            <a:ext cx="216135" cy="824515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9" name="Oval 28"/>
          <p:cNvSpPr/>
          <p:nvPr/>
        </p:nvSpPr>
        <p:spPr>
          <a:xfrm rot="16409801">
            <a:off x="10425626" y="2221991"/>
            <a:ext cx="216135" cy="1199184"/>
          </a:xfrm>
          <a:prstGeom prst="ellipse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1" name="TextBox 30"/>
          <p:cNvSpPr txBox="1"/>
          <p:nvPr/>
        </p:nvSpPr>
        <p:spPr>
          <a:xfrm>
            <a:off x="9660939" y="2041267"/>
            <a:ext cx="1558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Monomer Decay</a:t>
            </a:r>
            <a:endParaRPr lang="en-US" sz="1400" b="1" dirty="0">
              <a:solidFill>
                <a:srgbClr val="00B0F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04997" y="2202026"/>
            <a:ext cx="567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Py</a:t>
            </a:r>
            <a:r>
              <a:rPr lang="en-US" sz="1400" b="1" baseline="-250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diff</a:t>
            </a:r>
            <a:endParaRPr lang="en-US" sz="1400" b="1" baseline="-250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93822" y="2866812"/>
            <a:ext cx="59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Py</a:t>
            </a:r>
            <a:r>
              <a:rPr lang="en-US" sz="1400" b="1" baseline="-25000" dirty="0" err="1" smtClean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free</a:t>
            </a:r>
            <a:endParaRPr lang="en-US" sz="1400" b="1" baseline="-25000" dirty="0">
              <a:solidFill>
                <a:srgbClr val="00B0F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27738" y="5372597"/>
            <a:ext cx="1416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Excimer Decay</a:t>
            </a:r>
            <a:endParaRPr lang="en-US" sz="1400" b="1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Oval 44"/>
          <p:cNvSpPr/>
          <p:nvPr/>
        </p:nvSpPr>
        <p:spPr>
          <a:xfrm rot="16200000">
            <a:off x="9294995" y="4516260"/>
            <a:ext cx="218295" cy="330320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6" name="TextBox 45"/>
          <p:cNvSpPr txBox="1"/>
          <p:nvPr/>
        </p:nvSpPr>
        <p:spPr>
          <a:xfrm>
            <a:off x="8818054" y="4736597"/>
            <a:ext cx="585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Py</a:t>
            </a:r>
            <a:r>
              <a:rPr lang="en-US" sz="1400" b="1" baseline="-25000" dirty="0" err="1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agg</a:t>
            </a:r>
            <a:endParaRPr lang="en-US" sz="1400" b="1" baseline="-250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9403389" y="4697480"/>
            <a:ext cx="1480611" cy="225408"/>
          </a:xfrm>
          <a:prstGeom prst="line">
            <a:avLst/>
          </a:prstGeom>
          <a:ln w="412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/>
      <p:bldP spid="34" grpId="0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z="1800" b="1" smtClean="0">
                <a:solidFill>
                  <a:schemeClr val="tx1"/>
                </a:solidFill>
              </a:rPr>
              <a:t>4</a:t>
            </a:fld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0970" y="207602"/>
            <a:ext cx="8956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Characterization of PyO-3-12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437768"/>
              </p:ext>
            </p:extLst>
          </p:nvPr>
        </p:nvGraphicFramePr>
        <p:xfrm>
          <a:off x="283534" y="2438409"/>
          <a:ext cx="5588001" cy="335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200204"/>
              </p:ext>
            </p:extLst>
          </p:nvPr>
        </p:nvGraphicFramePr>
        <p:xfrm>
          <a:off x="6195292" y="2438410"/>
          <a:ext cx="5588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reeform 6"/>
          <p:cNvSpPr/>
          <p:nvPr/>
        </p:nvSpPr>
        <p:spPr>
          <a:xfrm>
            <a:off x="1264100" y="2951018"/>
            <a:ext cx="4388554" cy="2161326"/>
          </a:xfrm>
          <a:custGeom>
            <a:avLst/>
            <a:gdLst>
              <a:gd name="connsiteX0" fmla="*/ 0 w 5644055"/>
              <a:gd name="connsiteY0" fmla="*/ 3405351 h 3405351"/>
              <a:gd name="connsiteX1" fmla="*/ 220717 w 5644055"/>
              <a:gd name="connsiteY1" fmla="*/ 2758965 h 3405351"/>
              <a:gd name="connsiteX2" fmla="*/ 441434 w 5644055"/>
              <a:gd name="connsiteY2" fmla="*/ 2049517 h 3405351"/>
              <a:gd name="connsiteX3" fmla="*/ 662151 w 5644055"/>
              <a:gd name="connsiteY3" fmla="*/ 1387365 h 3405351"/>
              <a:gd name="connsiteX4" fmla="*/ 1008993 w 5644055"/>
              <a:gd name="connsiteY4" fmla="*/ 914400 h 3405351"/>
              <a:gd name="connsiteX5" fmla="*/ 1387365 w 5644055"/>
              <a:gd name="connsiteY5" fmla="*/ 740979 h 3405351"/>
              <a:gd name="connsiteX6" fmla="*/ 1939158 w 5644055"/>
              <a:gd name="connsiteY6" fmla="*/ 504496 h 3405351"/>
              <a:gd name="connsiteX7" fmla="*/ 2081048 w 5644055"/>
              <a:gd name="connsiteY7" fmla="*/ 441434 h 3405351"/>
              <a:gd name="connsiteX8" fmla="*/ 2790496 w 5644055"/>
              <a:gd name="connsiteY8" fmla="*/ 126124 h 3405351"/>
              <a:gd name="connsiteX9" fmla="*/ 3831020 w 5644055"/>
              <a:gd name="connsiteY9" fmla="*/ 0 h 3405351"/>
              <a:gd name="connsiteX10" fmla="*/ 4099034 w 5644055"/>
              <a:gd name="connsiteY10" fmla="*/ 31531 h 3405351"/>
              <a:gd name="connsiteX11" fmla="*/ 4398579 w 5644055"/>
              <a:gd name="connsiteY11" fmla="*/ 31531 h 3405351"/>
              <a:gd name="connsiteX12" fmla="*/ 4792717 w 5644055"/>
              <a:gd name="connsiteY12" fmla="*/ 362606 h 3405351"/>
              <a:gd name="connsiteX13" fmla="*/ 5644055 w 5644055"/>
              <a:gd name="connsiteY13" fmla="*/ 409903 h 340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44055" h="3405351">
                <a:moveTo>
                  <a:pt x="0" y="3405351"/>
                </a:moveTo>
                <a:lnTo>
                  <a:pt x="220717" y="2758965"/>
                </a:lnTo>
                <a:lnTo>
                  <a:pt x="441434" y="2049517"/>
                </a:lnTo>
                <a:lnTo>
                  <a:pt x="662151" y="1387365"/>
                </a:lnTo>
                <a:lnTo>
                  <a:pt x="1008993" y="914400"/>
                </a:lnTo>
                <a:lnTo>
                  <a:pt x="1387365" y="740979"/>
                </a:lnTo>
                <a:lnTo>
                  <a:pt x="1939158" y="504496"/>
                </a:lnTo>
                <a:lnTo>
                  <a:pt x="2081048" y="441434"/>
                </a:lnTo>
                <a:lnTo>
                  <a:pt x="2790496" y="126124"/>
                </a:lnTo>
                <a:lnTo>
                  <a:pt x="3831020" y="0"/>
                </a:lnTo>
                <a:lnTo>
                  <a:pt x="4099034" y="31531"/>
                </a:lnTo>
                <a:lnTo>
                  <a:pt x="4398579" y="31531"/>
                </a:lnTo>
                <a:lnTo>
                  <a:pt x="4792717" y="362606"/>
                </a:lnTo>
                <a:lnTo>
                  <a:pt x="5644055" y="409903"/>
                </a:lnTo>
              </a:path>
            </a:pathLst>
          </a:cu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4509" y="1461505"/>
            <a:ext cx="4558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By time-resolved fluorescence:</a:t>
            </a:r>
          </a:p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CMC = 0.37 ± 0.02 mM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1236" y="1461505"/>
            <a:ext cx="4558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By tensiometry:</a:t>
            </a:r>
          </a:p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CMC = 0.42 ± 0.04 mM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64100" y="3047999"/>
            <a:ext cx="4388554" cy="0"/>
          </a:xfrm>
          <a:prstGeom prst="line">
            <a:avLst/>
          </a:prstGeom>
          <a:ln w="412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957764" y="3476538"/>
            <a:ext cx="0" cy="118767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849633" y="2678667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CMC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9714" y="308956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CMC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197D-F78F-CD4F-B3C5-F213CCB09CF2}" type="slidenum">
              <a:rPr lang="en-US" sz="1800" b="1" smtClean="0">
                <a:solidFill>
                  <a:schemeClr val="tx1"/>
                </a:solidFill>
              </a:rPr>
              <a:t>5</a:t>
            </a:fld>
            <a:endParaRPr lang="en-US" sz="1800" b="1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442354"/>
              </p:ext>
            </p:extLst>
          </p:nvPr>
        </p:nvGraphicFramePr>
        <p:xfrm>
          <a:off x="157675" y="1250022"/>
          <a:ext cx="5935833" cy="380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923864" y="207602"/>
            <a:ext cx="1064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Interactions of PyO-3-12 with DNA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92871" y="5298293"/>
            <a:ext cx="4805696" cy="1423182"/>
            <a:chOff x="692871" y="5298293"/>
            <a:chExt cx="4805696" cy="1423182"/>
          </a:xfrm>
        </p:grpSpPr>
        <p:sp>
          <p:nvSpPr>
            <p:cNvPr id="7" name="Can 6"/>
            <p:cNvSpPr/>
            <p:nvPr/>
          </p:nvSpPr>
          <p:spPr>
            <a:xfrm rot="5400000">
              <a:off x="4511430" y="5244968"/>
              <a:ext cx="249380" cy="1440873"/>
            </a:xfrm>
            <a:prstGeom prst="ca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43393" y="5535912"/>
              <a:ext cx="15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- - - - - - - -</a:t>
              </a:r>
              <a:endParaRPr lang="en-US" sz="2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43393" y="5882274"/>
              <a:ext cx="15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- - - - - - - -</a:t>
              </a:r>
              <a:endParaRPr lang="en-US" sz="24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 rot="8988901">
              <a:off x="5015767" y="5551408"/>
              <a:ext cx="297879" cy="251028"/>
              <a:chOff x="7458594" y="1849734"/>
              <a:chExt cx="563448" cy="474828"/>
            </a:xfrm>
          </p:grpSpPr>
          <p:sp>
            <p:nvSpPr>
              <p:cNvPr id="10" name="Oval 9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urved Connector 12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urved Connector 13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Diamond 14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20045140">
              <a:off x="4424358" y="6115460"/>
              <a:ext cx="374594" cy="331592"/>
              <a:chOff x="7458594" y="1849734"/>
              <a:chExt cx="563448" cy="474828"/>
            </a:xfrm>
          </p:grpSpPr>
          <p:sp>
            <p:nvSpPr>
              <p:cNvPr id="25" name="Oval 24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Diamond 29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8988901">
              <a:off x="4175580" y="5566241"/>
              <a:ext cx="297879" cy="251028"/>
              <a:chOff x="7458594" y="1849734"/>
              <a:chExt cx="563448" cy="474828"/>
            </a:xfrm>
          </p:grpSpPr>
          <p:sp>
            <p:nvSpPr>
              <p:cNvPr id="32" name="Oval 31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urved Connector 34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urved Connector 35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Diamond 36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Can 37"/>
            <p:cNvSpPr/>
            <p:nvPr/>
          </p:nvSpPr>
          <p:spPr>
            <a:xfrm rot="5400000">
              <a:off x="2963747" y="5226459"/>
              <a:ext cx="249380" cy="1440873"/>
            </a:xfrm>
            <a:prstGeom prst="ca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95710" y="5517403"/>
              <a:ext cx="15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- - - - - - - -</a:t>
              </a:r>
              <a:endParaRPr lang="en-US" sz="2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5710" y="5863765"/>
              <a:ext cx="15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- - - - - - - -</a:t>
              </a:r>
              <a:endParaRPr lang="en-US" sz="2400" b="1"/>
            </a:p>
          </p:txBody>
        </p:sp>
        <p:grpSp>
          <p:nvGrpSpPr>
            <p:cNvPr id="41" name="Group 40"/>
            <p:cNvGrpSpPr/>
            <p:nvPr/>
          </p:nvGrpSpPr>
          <p:grpSpPr>
            <a:xfrm rot="8988901">
              <a:off x="3468084" y="5532899"/>
              <a:ext cx="297879" cy="251028"/>
              <a:chOff x="7458594" y="1849734"/>
              <a:chExt cx="563448" cy="474828"/>
            </a:xfrm>
          </p:grpSpPr>
          <p:sp>
            <p:nvSpPr>
              <p:cNvPr id="42" name="Oval 41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urved Connector 44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45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Diamond 46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20045140">
              <a:off x="2876675" y="6096951"/>
              <a:ext cx="374594" cy="331592"/>
              <a:chOff x="7458594" y="1849734"/>
              <a:chExt cx="563448" cy="474828"/>
            </a:xfrm>
          </p:grpSpPr>
          <p:sp>
            <p:nvSpPr>
              <p:cNvPr id="49" name="Oval 48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urved Connector 51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urved Connector 52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Diamond 53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8988901">
              <a:off x="2627897" y="5547732"/>
              <a:ext cx="297879" cy="251028"/>
              <a:chOff x="7458594" y="1849734"/>
              <a:chExt cx="563448" cy="474828"/>
            </a:xfrm>
          </p:grpSpPr>
          <p:sp>
            <p:nvSpPr>
              <p:cNvPr id="56" name="Oval 55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urved Connector 58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Diamond 60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20045140">
              <a:off x="3139911" y="6083092"/>
              <a:ext cx="374594" cy="331592"/>
              <a:chOff x="7458594" y="1849734"/>
              <a:chExt cx="563448" cy="474828"/>
            </a:xfrm>
          </p:grpSpPr>
          <p:sp>
            <p:nvSpPr>
              <p:cNvPr id="63" name="Oval 62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urved Connector 65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urved Connector 66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Diamond 67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 rot="20045140">
              <a:off x="3403150" y="6083093"/>
              <a:ext cx="374594" cy="331592"/>
              <a:chOff x="7458594" y="1849734"/>
              <a:chExt cx="563448" cy="474828"/>
            </a:xfrm>
          </p:grpSpPr>
          <p:sp>
            <p:nvSpPr>
              <p:cNvPr id="70" name="Oval 69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urved Connector 73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Diamond 74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 rot="20045140">
              <a:off x="2599580" y="6083091"/>
              <a:ext cx="374594" cy="331592"/>
              <a:chOff x="7458594" y="1849734"/>
              <a:chExt cx="563448" cy="474828"/>
            </a:xfrm>
          </p:grpSpPr>
          <p:sp>
            <p:nvSpPr>
              <p:cNvPr id="77" name="Oval 76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urved Connector 79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urved Connector 80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Diamond 81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rot="20045140">
              <a:off x="2377914" y="6083091"/>
              <a:ext cx="374594" cy="331592"/>
              <a:chOff x="7458594" y="1849734"/>
              <a:chExt cx="563448" cy="474828"/>
            </a:xfrm>
          </p:grpSpPr>
          <p:sp>
            <p:nvSpPr>
              <p:cNvPr id="84" name="Oval 83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urved Connector 86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urved Connector 87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Diamond 88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8988901">
              <a:off x="3260262" y="5560606"/>
              <a:ext cx="297879" cy="251028"/>
              <a:chOff x="7458594" y="1849734"/>
              <a:chExt cx="563448" cy="474828"/>
            </a:xfrm>
          </p:grpSpPr>
          <p:sp>
            <p:nvSpPr>
              <p:cNvPr id="91" name="Oval 90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urved Connector 93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urved Connector 94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Diamond 95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 rot="8988901">
              <a:off x="3052445" y="5574463"/>
              <a:ext cx="297879" cy="251028"/>
              <a:chOff x="7458594" y="1849734"/>
              <a:chExt cx="563448" cy="474828"/>
            </a:xfrm>
          </p:grpSpPr>
          <p:sp>
            <p:nvSpPr>
              <p:cNvPr id="98" name="Oval 97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urved Connector 100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urved Connector 101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Diamond 102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rot="8988901">
              <a:off x="2844629" y="5574464"/>
              <a:ext cx="297879" cy="251028"/>
              <a:chOff x="7458594" y="1849734"/>
              <a:chExt cx="563448" cy="474828"/>
            </a:xfrm>
          </p:grpSpPr>
          <p:sp>
            <p:nvSpPr>
              <p:cNvPr id="105" name="Oval 104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urved Connector 107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urved Connector 108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Diamond 109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 rot="8988901">
              <a:off x="2456696" y="5588319"/>
              <a:ext cx="297879" cy="251028"/>
              <a:chOff x="7458594" y="1849734"/>
              <a:chExt cx="563448" cy="474828"/>
            </a:xfrm>
          </p:grpSpPr>
          <p:sp>
            <p:nvSpPr>
              <p:cNvPr id="112" name="Oval 111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urved Connector 114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urved Connector 115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Diamond 116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Can 117"/>
            <p:cNvSpPr/>
            <p:nvPr/>
          </p:nvSpPr>
          <p:spPr>
            <a:xfrm rot="5400000">
              <a:off x="1447096" y="5228852"/>
              <a:ext cx="249380" cy="1440873"/>
            </a:xfrm>
            <a:prstGeom prst="ca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79059" y="5519796"/>
              <a:ext cx="15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- - - - - - - -</a:t>
              </a:r>
              <a:endParaRPr lang="en-US" sz="24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79059" y="5866158"/>
              <a:ext cx="1555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- - - - - - - -</a:t>
              </a:r>
              <a:endParaRPr lang="en-US" sz="2400" b="1"/>
            </a:p>
          </p:txBody>
        </p:sp>
        <p:grpSp>
          <p:nvGrpSpPr>
            <p:cNvPr id="121" name="Group 120"/>
            <p:cNvGrpSpPr/>
            <p:nvPr/>
          </p:nvGrpSpPr>
          <p:grpSpPr>
            <a:xfrm rot="8988901">
              <a:off x="1951433" y="5535292"/>
              <a:ext cx="297879" cy="251028"/>
              <a:chOff x="7458594" y="1849734"/>
              <a:chExt cx="563448" cy="474828"/>
            </a:xfrm>
          </p:grpSpPr>
          <p:sp>
            <p:nvSpPr>
              <p:cNvPr id="122" name="Oval 121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urved Connector 124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urved Connector 125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Diamond 126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 rot="20045140">
              <a:off x="1360024" y="6099344"/>
              <a:ext cx="374594" cy="331592"/>
              <a:chOff x="7458594" y="1849734"/>
              <a:chExt cx="563448" cy="474828"/>
            </a:xfrm>
          </p:grpSpPr>
          <p:sp>
            <p:nvSpPr>
              <p:cNvPr id="129" name="Oval 128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urved Connector 131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urved Connector 132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Diamond 133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 rot="8988901">
              <a:off x="1111246" y="5550125"/>
              <a:ext cx="297879" cy="251028"/>
              <a:chOff x="7458594" y="1849734"/>
              <a:chExt cx="563448" cy="474828"/>
            </a:xfrm>
          </p:grpSpPr>
          <p:sp>
            <p:nvSpPr>
              <p:cNvPr id="136" name="Oval 135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137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urved Connector 138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urved Connector 139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Diamond 140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20045140">
              <a:off x="1623260" y="6085485"/>
              <a:ext cx="374594" cy="331592"/>
              <a:chOff x="7458594" y="1849734"/>
              <a:chExt cx="563448" cy="474828"/>
            </a:xfrm>
          </p:grpSpPr>
          <p:sp>
            <p:nvSpPr>
              <p:cNvPr id="143" name="Oval 142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urved Connector 145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urved Connector 146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Diamond 147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 rot="20045140">
              <a:off x="1886499" y="6085486"/>
              <a:ext cx="374594" cy="331592"/>
              <a:chOff x="7458594" y="1849734"/>
              <a:chExt cx="563448" cy="474828"/>
            </a:xfrm>
          </p:grpSpPr>
          <p:sp>
            <p:nvSpPr>
              <p:cNvPr id="150" name="Oval 149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urved Connector 152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urved Connector 153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Diamond 154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 rot="20045140">
              <a:off x="1082929" y="6085484"/>
              <a:ext cx="374594" cy="331592"/>
              <a:chOff x="7458594" y="1849734"/>
              <a:chExt cx="563448" cy="474828"/>
            </a:xfrm>
          </p:grpSpPr>
          <p:sp>
            <p:nvSpPr>
              <p:cNvPr id="157" name="Oval 156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urved Connector 159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urved Connector 160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Diamond 161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 rot="20045140">
              <a:off x="861263" y="6085484"/>
              <a:ext cx="374594" cy="331592"/>
              <a:chOff x="7458594" y="1849734"/>
              <a:chExt cx="563448" cy="474828"/>
            </a:xfrm>
          </p:grpSpPr>
          <p:sp>
            <p:nvSpPr>
              <p:cNvPr id="164" name="Oval 163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urved Connector 166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urved Connector 167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Diamond 168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8988901">
              <a:off x="1743611" y="5562999"/>
              <a:ext cx="297879" cy="251028"/>
              <a:chOff x="7458594" y="1849734"/>
              <a:chExt cx="563448" cy="474828"/>
            </a:xfrm>
          </p:grpSpPr>
          <p:sp>
            <p:nvSpPr>
              <p:cNvPr id="171" name="Oval 170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3" name="Straight Connector 172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urved Connector 173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Curved Connector 174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Diamond 175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 rot="8988901">
              <a:off x="1535794" y="5576856"/>
              <a:ext cx="297879" cy="251028"/>
              <a:chOff x="7458594" y="1849734"/>
              <a:chExt cx="563448" cy="474828"/>
            </a:xfrm>
          </p:grpSpPr>
          <p:sp>
            <p:nvSpPr>
              <p:cNvPr id="178" name="Oval 177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urved Connector 180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urved Connector 181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Diamond 182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 rot="8988901">
              <a:off x="1327978" y="5576857"/>
              <a:ext cx="297879" cy="251028"/>
              <a:chOff x="7458594" y="1849734"/>
              <a:chExt cx="563448" cy="474828"/>
            </a:xfrm>
          </p:grpSpPr>
          <p:sp>
            <p:nvSpPr>
              <p:cNvPr id="185" name="Oval 184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7" name="Straight Connector 186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urved Connector 187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urved Connector 188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Diamond 189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 rot="8988901">
              <a:off x="940045" y="5590712"/>
              <a:ext cx="297879" cy="251028"/>
              <a:chOff x="7458594" y="1849734"/>
              <a:chExt cx="563448" cy="474828"/>
            </a:xfrm>
          </p:grpSpPr>
          <p:sp>
            <p:nvSpPr>
              <p:cNvPr id="192" name="Oval 191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urved Connector 194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urved Connector 195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Diamond 196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 277"/>
            <p:cNvGrpSpPr/>
            <p:nvPr/>
          </p:nvGrpSpPr>
          <p:grpSpPr>
            <a:xfrm rot="8988901">
              <a:off x="1582303" y="5328454"/>
              <a:ext cx="297879" cy="251028"/>
              <a:chOff x="7458594" y="1849734"/>
              <a:chExt cx="563448" cy="474828"/>
            </a:xfrm>
          </p:grpSpPr>
          <p:sp>
            <p:nvSpPr>
              <p:cNvPr id="279" name="Oval 278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1" name="Straight Connector 280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Curved Connector 281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Curved Connector 282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Diamond 283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 rot="8988901">
              <a:off x="1152808" y="5356159"/>
              <a:ext cx="297879" cy="251028"/>
              <a:chOff x="7458594" y="1849734"/>
              <a:chExt cx="563448" cy="474828"/>
            </a:xfrm>
          </p:grpSpPr>
          <p:sp>
            <p:nvSpPr>
              <p:cNvPr id="286" name="Oval 285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8" name="Straight Connector 287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Curved Connector 288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Curved Connector 289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Diamond 290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 rot="20045140">
              <a:off x="1277179" y="6293373"/>
              <a:ext cx="374594" cy="331592"/>
              <a:chOff x="7458594" y="1849734"/>
              <a:chExt cx="563448" cy="474828"/>
            </a:xfrm>
          </p:grpSpPr>
          <p:sp>
            <p:nvSpPr>
              <p:cNvPr id="300" name="Oval 299"/>
              <p:cNvSpPr/>
              <p:nvPr/>
            </p:nvSpPr>
            <p:spPr>
              <a:xfrm rot="1594928">
                <a:off x="7636426" y="1849734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 rot="1594928">
                <a:off x="7879016" y="1968353"/>
                <a:ext cx="143026" cy="14302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2" name="Straight Connector 301"/>
              <p:cNvCxnSpPr/>
              <p:nvPr/>
            </p:nvCxnSpPr>
            <p:spPr>
              <a:xfrm rot="1594928" flipH="1">
                <a:off x="7765734" y="1979320"/>
                <a:ext cx="127000" cy="247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Curved Connector 302"/>
              <p:cNvCxnSpPr/>
              <p:nvPr/>
            </p:nvCxnSpPr>
            <p:spPr>
              <a:xfrm rot="6994928">
                <a:off x="7474701" y="2038018"/>
                <a:ext cx="233870" cy="71513"/>
              </a:xfrm>
              <a:prstGeom prst="curved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urved Connector 303"/>
              <p:cNvCxnSpPr/>
              <p:nvPr/>
            </p:nvCxnSpPr>
            <p:spPr>
              <a:xfrm rot="17794928" flipH="1">
                <a:off x="7741256" y="2199435"/>
                <a:ext cx="236344" cy="13910"/>
              </a:xfrm>
              <a:prstGeom prst="curvedConnector3">
                <a:avLst>
                  <a:gd name="adj1" fmla="val 41601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Diamond 304"/>
              <p:cNvSpPr/>
              <p:nvPr/>
            </p:nvSpPr>
            <p:spPr>
              <a:xfrm rot="1594928">
                <a:off x="7458594" y="2100066"/>
                <a:ext cx="101570" cy="16465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6" name="Rectangle 305"/>
            <p:cNvSpPr/>
            <p:nvPr/>
          </p:nvSpPr>
          <p:spPr>
            <a:xfrm>
              <a:off x="692871" y="5298293"/>
              <a:ext cx="4769429" cy="14231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93508" y="2123429"/>
            <a:ext cx="587681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The interactions with DNA was done by using calf thymus DNA (CT-DNT).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9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(-/+) ratio is used to express the concentrations of both CT-DNA and PyO-3-12.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9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[PyO-3-12] was kept constant at 0.1 mM.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9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[CT-DNA] was varied to cover 0 – 1.7 -/+ ratio.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9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lvl="0" indent="-285750" algn="just"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Three distinct regions can be clearly identified in both I</a:t>
            </a:r>
            <a:r>
              <a:rPr lang="en-US" sz="2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/I</a:t>
            </a:r>
            <a:r>
              <a:rPr lang="en-US" sz="2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vs -/+ ratio and I</a:t>
            </a:r>
            <a:r>
              <a:rPr lang="en-US" sz="2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/I</a:t>
            </a:r>
            <a:r>
              <a:rPr lang="en-US" sz="22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vs </a:t>
            </a: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-/+ 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ratio.</a:t>
            </a:r>
            <a:endParaRPr lang="en-US" sz="2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527" y="171013"/>
            <a:ext cx="9396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Future Work &amp; Acknowledgments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36131" r="27481" b="797"/>
          <a:stretch/>
        </p:blipFill>
        <p:spPr>
          <a:xfrm>
            <a:off x="7851228" y="4288202"/>
            <a:ext cx="4340772" cy="2339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75" y="1213945"/>
            <a:ext cx="77107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To sum up: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PyO-3-12 was synthesized and characterized and its CMC was found to be 0.42 mM and 0.37 mM by tensiometry and TRF respectively.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The interactions between DNA/PyO-3-12 was probed using fluorescence and further investigation needs to be done to have full picture.</a:t>
            </a:r>
          </a:p>
          <a:p>
            <a:pPr marL="742950" lvl="1" indent="-285750">
              <a:buFont typeface="Wingdings" charset="2"/>
              <a:buChar char="ü"/>
            </a:pPr>
            <a:endParaRPr lang="en-US" sz="2200" dirty="0" smtClean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For future work: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Further characterization of PyO-3-12 such as Nagg determination and DLS.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More DNA/PyO-3-12 studies need to be done.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interactions of DNA/PyO-3-12 complexes with the helper lipid (DOPE) should be performed next.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1228" y="1213945"/>
            <a:ext cx="4209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Prof. Jean Duhamel.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Committee Members.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Duhamel and Gauthier’s lab members.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HEHD &amp; NSERC.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10944</TotalTime>
  <Words>399</Words>
  <Application>Microsoft Office PowerPoint</Application>
  <PresentationFormat>Widescreen</PresentationFormat>
  <Paragraphs>82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ba-salem</dc:creator>
  <cp:lastModifiedBy>Mechler, Colleen</cp:lastModifiedBy>
  <cp:revision>43</cp:revision>
  <dcterms:created xsi:type="dcterms:W3CDTF">2018-03-13T14:15:13Z</dcterms:created>
  <dcterms:modified xsi:type="dcterms:W3CDTF">2018-08-08T11:37:56Z</dcterms:modified>
</cp:coreProperties>
</file>