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4">
  <p:sldMasterIdLst>
    <p:sldMasterId id="2147483673" r:id="rId1"/>
  </p:sldMasterIdLst>
  <p:notesMasterIdLst>
    <p:notesMasterId r:id="rId8"/>
  </p:notesMasterIdLst>
  <p:handoutMasterIdLst>
    <p:handoutMasterId r:id="rId9"/>
  </p:handoutMasterIdLst>
  <p:sldIdLst>
    <p:sldId id="385" r:id="rId2"/>
    <p:sldId id="347" r:id="rId3"/>
    <p:sldId id="388" r:id="rId4"/>
    <p:sldId id="350" r:id="rId5"/>
    <p:sldId id="351" r:id="rId6"/>
    <p:sldId id="38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F808"/>
    <a:srgbClr val="DAFF00"/>
    <a:srgbClr val="FF0066"/>
    <a:srgbClr val="000714"/>
    <a:srgbClr val="FF6699"/>
    <a:srgbClr val="010014"/>
    <a:srgbClr val="FF99FF"/>
    <a:srgbClr val="FF3399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4" autoAdjust="0"/>
    <p:restoredTop sz="96619" autoAdjust="0"/>
  </p:normalViewPr>
  <p:slideViewPr>
    <p:cSldViewPr snapToGrid="0">
      <p:cViewPr varScale="1">
        <p:scale>
          <a:sx n="73" d="100"/>
          <a:sy n="73" d="100"/>
        </p:scale>
        <p:origin x="630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3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82354-2E01-44ED-92DB-A28193774524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3D576-61AB-40BE-AD9D-BD4493F37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92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5EAA6-DE45-4EFE-883D-627EC90574AD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31FAF-7688-4DAE-BAB8-7CEFE8582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76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31FAF-7688-4DAE-BAB8-7CEFE8582C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23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143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31FAF-7688-4DAE-BAB8-7CEFE8582C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77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31FAF-7688-4DAE-BAB8-7CEFE8582C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4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31FAF-7688-4DAE-BAB8-7CEFE8582C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83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8DD6-12D7-46FD-A91C-8E90E9321C5D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3FF1-B2A5-4AD4-86B8-C29132966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8196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750B-9EEA-42D4-AA51-ABB8D6621003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3FF1-B2A5-4AD4-86B8-C29132966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93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0080"/>
          </a:xfrm>
        </p:spPr>
        <p:txBody>
          <a:bodyPr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altLang="en-US" sz="2600" b="1" kern="1200" dirty="0">
                <a:solidFill>
                  <a:srgbClr val="0000FF"/>
                </a:solidFill>
                <a:latin typeface="Arial"/>
                <a:ea typeface="Arial" charset="0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9539" y="6356352"/>
            <a:ext cx="2961861" cy="365125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C804E0-1071-4CDA-8C64-1A9C7DBEA1FB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0610" y="6356352"/>
            <a:ext cx="4442791" cy="365125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11478" y="6356352"/>
            <a:ext cx="2961861" cy="365125"/>
          </a:xfrm>
        </p:spPr>
        <p:txBody>
          <a:bodyPr/>
          <a:lstStyle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4823FF1-B2A5-4AD4-86B8-C29132966C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911224"/>
            <a:ext cx="10515600" cy="51276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2499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1591" y="627321"/>
            <a:ext cx="9144000" cy="1058840"/>
          </a:xfrm>
          <a:solidFill>
            <a:schemeClr val="bg1">
              <a:alpha val="70000"/>
            </a:schemeClr>
          </a:solidFill>
        </p:spPr>
        <p:txBody>
          <a:bodyPr anchor="b"/>
          <a:lstStyle>
            <a:lvl1pPr algn="ctr">
              <a:defRPr sz="6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1591" y="2017199"/>
            <a:ext cx="9144000" cy="592565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6DF6-6FAA-44D4-9FEB-81DC20EAC637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8409" y="6462753"/>
            <a:ext cx="5639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bench in a park&#10;&#10;Description generated with high confidence">
            <a:extLst>
              <a:ext uri="{FF2B5EF4-FFF2-40B4-BE49-F238E27FC236}">
                <a16:creationId xmlns:a16="http://schemas.microsoft.com/office/drawing/2014/main" id="{B931097C-919D-42A7-AA92-B4DF894AA5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8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747C-7DA3-403D-A9D5-142F843A3975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3FF1-B2A5-4AD4-86B8-C29132966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72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D60F-EEFD-49A3-BE2C-B51D46A55A5D}" type="datetime1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3FF1-B2A5-4AD4-86B8-C29132966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63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CD177-1307-4A92-9F16-B51BE1C94EC4}" type="datetime1">
              <a:rPr lang="en-US" smtClean="0"/>
              <a:t>8/8/2018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3FF1-B2A5-4AD4-86B8-C29132966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49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38B4-4FFC-473A-B70D-31DFF2D6A405}" type="datetime1">
              <a:rPr lang="en-US" smtClean="0"/>
              <a:t>8/8/2018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3FF1-B2A5-4AD4-86B8-C29132966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876C-F9CF-4133-B0D2-A980001F8C57}" type="datetime1">
              <a:rPr lang="en-US" smtClean="0"/>
              <a:t>8/8/2018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3FF1-B2A5-4AD4-86B8-C29132966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6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8D065-060C-4149-8CA5-51D808E8A441}" type="datetime1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3FF1-B2A5-4AD4-86B8-C29132966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72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C8BE-97B5-4067-AEEF-D563F4C5EFBC}" type="datetime1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3FF1-B2A5-4AD4-86B8-C29132966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2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BD7A-E451-4AD4-B8BF-70C30A92B094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3FF1-B2A5-4AD4-86B8-C29132966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D8DD6-12D7-46FD-A91C-8E90E9321C5D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23FF1-B2A5-4AD4-86B8-C29132966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7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tif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80227"/>
            <a:ext cx="12192001" cy="2242868"/>
          </a:xfrm>
          <a:solidFill>
            <a:schemeClr val="bg1">
              <a:alpha val="65000"/>
            </a:schemeClr>
          </a:solidFill>
          <a:ln>
            <a:noFill/>
          </a:ln>
          <a:effectLst/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UV-absorbing </a:t>
            </a: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Cellulose Nanocrystals </a:t>
            </a:r>
            <a:r>
              <a:rPr lang="en-US" altLang="zh-CN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Functional </a:t>
            </a: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Reinforcing Fillers in Poly (vinyl chloride) </a:t>
            </a:r>
            <a:r>
              <a:rPr lang="en-US" altLang="zh-CN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</a:t>
            </a:r>
            <a:r>
              <a:rPr lang="en-US" altLang="zh-CN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zh-CN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zh-CN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Zhen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Zhang,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Gilles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Sèbe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Xiaosong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Wang,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Tam</a:t>
            </a:r>
            <a:endParaRPr 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72552" y="6366213"/>
            <a:ext cx="336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wzhangzhen@gmail.com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3FF1-B2A5-4AD4-86B8-C29132966CC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221" y="718458"/>
            <a:ext cx="2201418" cy="16459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00" y="712142"/>
            <a:ext cx="2472819" cy="164592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313641" y="752782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Films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06935" y="767361"/>
            <a:ext cx="91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040" y="712142"/>
            <a:ext cx="2546368" cy="164592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576824" y="762335"/>
            <a:ext cx="1630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696" y="701517"/>
            <a:ext cx="2152998" cy="164592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265117" y="75227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" y="18146"/>
            <a:ext cx="12192000" cy="430625"/>
          </a:xfrm>
        </p:spPr>
        <p:txBody>
          <a:bodyPr>
            <a:noAutofit/>
          </a:bodyPr>
          <a:lstStyle/>
          <a:p>
            <a:pPr marL="0" indent="0">
              <a:lnSpc>
                <a:spcPct val="14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Poly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(vinyl chloride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(PVC)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5726" y="4075301"/>
            <a:ext cx="6726773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Consequences: </a:t>
            </a:r>
          </a:p>
          <a:p>
            <a:pPr marL="285750" indent="-285750">
              <a:lnSpc>
                <a:spcPct val="130000"/>
              </a:lnSpc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Color change: discoloration 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bleaching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Mechanical performances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hard &amp; brittle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00682" y="2639301"/>
            <a:ext cx="5497080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Issues of PVC: </a:t>
            </a:r>
          </a:p>
          <a:p>
            <a:pPr marL="285750" indent="-285750">
              <a:lnSpc>
                <a:spcPct val="130000"/>
              </a:lnSpc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Low thermal stability: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Weathering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degradation due to heat and UV light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646961"/>
              </p:ext>
            </p:extLst>
          </p:nvPr>
        </p:nvGraphicFramePr>
        <p:xfrm>
          <a:off x="6969774" y="2530647"/>
          <a:ext cx="3792951" cy="2947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7" name="CS ChemDraw Drawing" r:id="rId8" imgW="3030896" imgH="2340324" progId="ChemDraw.Document.6.0">
                  <p:embed/>
                </p:oleObj>
              </mc:Choice>
              <mc:Fallback>
                <p:oleObj name="CS ChemDraw Drawing" r:id="rId8" imgW="3030896" imgH="2340324" progId="ChemDraw.Document.6.0">
                  <p:embed/>
                  <p:pic>
                    <p:nvPicPr>
                      <p:cNvPr id="43" name="Object 4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69774" y="2530647"/>
                        <a:ext cx="3792951" cy="2947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252274" y="5709175"/>
            <a:ext cx="11835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Objective: </a:t>
            </a:r>
            <a:r>
              <a:rPr lang="fr-FR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Utilisation </a:t>
            </a:r>
            <a:r>
              <a:rPr lang="fr-FR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fr-FR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Cellulose </a:t>
            </a:r>
            <a:r>
              <a:rPr lang="en-US" altLang="zh-CN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Nanocrystals (CNCs) </a:t>
            </a:r>
            <a:r>
              <a:rPr lang="fr-FR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fr-FR" b="1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reinforcing</a:t>
            </a:r>
            <a:r>
              <a:rPr lang="fr-FR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agents </a:t>
            </a:r>
            <a:r>
              <a:rPr lang="fr-FR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fr-FR" b="1" dirty="0" err="1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stabilisers</a:t>
            </a:r>
            <a:r>
              <a:rPr lang="fr-FR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fr-FR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PVC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959" y="6450377"/>
            <a:ext cx="89724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latin typeface="Segoe UI" panose="020B0502040204020203" pitchFamily="34" charset="0"/>
              </a:rPr>
              <a:t>Waste management </a:t>
            </a:r>
            <a:r>
              <a:rPr lang="en-US" sz="1400" b="1" dirty="0">
                <a:latin typeface="Segoe UI" panose="020B0502040204020203" pitchFamily="34" charset="0"/>
              </a:rPr>
              <a:t>2016,</a:t>
            </a:r>
            <a:r>
              <a:rPr lang="en-US" sz="1400" dirty="0">
                <a:latin typeface="Segoe UI" panose="020B0502040204020203" pitchFamily="34" charset="0"/>
              </a:rPr>
              <a:t> </a:t>
            </a:r>
            <a:r>
              <a:rPr lang="en-US" sz="1400" i="1" dirty="0">
                <a:latin typeface="Segoe UI" panose="020B0502040204020203" pitchFamily="34" charset="0"/>
              </a:rPr>
              <a:t>48</a:t>
            </a:r>
            <a:r>
              <a:rPr lang="en-US" sz="1400" dirty="0">
                <a:latin typeface="Segoe UI" panose="020B0502040204020203" pitchFamily="34" charset="0"/>
              </a:rPr>
              <a:t>, 300-14</a:t>
            </a:r>
            <a:r>
              <a:rPr lang="en-US" sz="1400" dirty="0" smtClean="0">
                <a:latin typeface="Segoe UI" panose="020B0502040204020203" pitchFamily="34" charset="0"/>
              </a:rPr>
              <a:t>. </a:t>
            </a:r>
            <a:r>
              <a:rPr lang="fr-FR" sz="1400" i="1" dirty="0" err="1" smtClean="0"/>
              <a:t>Polymer</a:t>
            </a:r>
            <a:r>
              <a:rPr lang="fr-FR" sz="1400" i="1" dirty="0" smtClean="0"/>
              <a:t> </a:t>
            </a:r>
            <a:r>
              <a:rPr lang="fr-FR" sz="1400" i="1" dirty="0"/>
              <a:t>Composites </a:t>
            </a:r>
            <a:r>
              <a:rPr lang="fr-FR" sz="1400" b="1" dirty="0"/>
              <a:t>2016,</a:t>
            </a:r>
            <a:r>
              <a:rPr lang="fr-FR" sz="1400" dirty="0"/>
              <a:t> </a:t>
            </a:r>
            <a:r>
              <a:rPr lang="fr-FR" sz="1400" i="1" dirty="0"/>
              <a:t>37</a:t>
            </a:r>
            <a:r>
              <a:rPr lang="fr-FR" sz="1400" dirty="0"/>
              <a:t> (7), 2171-2183</a:t>
            </a:r>
            <a:r>
              <a:rPr lang="fr-FR" sz="1400" dirty="0" smtClean="0"/>
              <a:t>. </a:t>
            </a:r>
            <a:r>
              <a:rPr lang="en-US" sz="1400" i="1" dirty="0"/>
              <a:t>Polymers </a:t>
            </a:r>
            <a:r>
              <a:rPr lang="en-US" sz="1400" b="1" dirty="0"/>
              <a:t>2015,</a:t>
            </a:r>
            <a:r>
              <a:rPr lang="en-US" sz="1400" dirty="0"/>
              <a:t> </a:t>
            </a:r>
            <a:r>
              <a:rPr lang="en-US" sz="1400" i="1" dirty="0"/>
              <a:t>7</a:t>
            </a:r>
            <a:r>
              <a:rPr lang="en-US" sz="1400" dirty="0"/>
              <a:t> (9), 1767-1788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8738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3705"/>
            <a:ext cx="12192000" cy="64008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Preparation and UV crosslinking of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PCEM-</a:t>
            </a:r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-CNC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3FF1-B2A5-4AD4-86B8-C29132966CC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944129"/>
            <a:ext cx="554995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CNCs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should impart </a:t>
            </a:r>
            <a:r>
              <a:rPr lang="en-GB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reinforcing properties</a:t>
            </a:r>
          </a:p>
          <a:p>
            <a:pPr marL="285750" indent="-285750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PCEM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is photoactive and is expected to impart </a:t>
            </a:r>
            <a:r>
              <a:rPr lang="en-GB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UV-absorbing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photo-crosslinking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properties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DAE511-01FB-4A23-853B-E3E333060E5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567" y="1861884"/>
            <a:ext cx="4553362" cy="313676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53281" y="670876"/>
            <a:ext cx="5496674" cy="1059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  <a:buClr>
                <a:srgbClr val="0000FF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Poly(cinnamoyloxy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ethyl methacrylate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(PCEM) grafted at the CNC surface by surface initiated Atom Transfer Radical Polymerization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54944" y="6488352"/>
            <a:ext cx="89599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Macromolecules</a:t>
            </a:r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2014,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(23), 8247-8254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Nature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2005,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434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(7035), 879-882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1289" y="4959561"/>
            <a:ext cx="518029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UV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absorption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the conjugated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C=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 bond at 276 nm decreased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time during irradiation-----&gt;&gt;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cross-linking</a:t>
            </a:r>
          </a:p>
        </p:txBody>
      </p:sp>
      <p:pic>
        <p:nvPicPr>
          <p:cNvPr id="12" name="Picture 11" descr="C:\Users\Zhen\Desktop\Graph5.tif">
            <a:extLst>
              <a:ext uri="{FF2B5EF4-FFF2-40B4-BE49-F238E27FC236}">
                <a16:creationId xmlns:a16="http://schemas.microsoft.com/office/drawing/2014/main" id="{CC158423-E485-4911-A7FE-1D6BA810E25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477" y="2163842"/>
            <a:ext cx="3082425" cy="22987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620122"/>
              </p:ext>
            </p:extLst>
          </p:nvPr>
        </p:nvGraphicFramePr>
        <p:xfrm>
          <a:off x="5496675" y="2127009"/>
          <a:ext cx="3494761" cy="2281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5" name="CS ChemDraw Drawing" r:id="rId6" imgW="4665928" imgH="3065906" progId="ChemDraw.Document.6.0">
                  <p:embed/>
                </p:oleObj>
              </mc:Choice>
              <mc:Fallback>
                <p:oleObj name="CS ChemDraw Drawing" r:id="rId6" imgW="4665928" imgH="3065906" progId="ChemDraw.Document.6.0">
                  <p:embed/>
                  <p:pic>
                    <p:nvPicPr>
                      <p:cNvPr id="21" name="Objec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96675" y="2127009"/>
                        <a:ext cx="3494761" cy="2281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347568" y="990047"/>
            <a:ext cx="5625771" cy="733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  <a:buClr>
                <a:srgbClr val="0000FF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PCEM-g-CNC film undergoes photodimerization when irradiated by UV irradiation</a:t>
            </a:r>
          </a:p>
        </p:txBody>
      </p:sp>
    </p:spTree>
    <p:extLst>
      <p:ext uri="{BB962C8B-B14F-4D97-AF65-F5344CB8AC3E}">
        <p14:creationId xmlns:p14="http://schemas.microsoft.com/office/powerpoint/2010/main" val="26826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0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81" y="-47531"/>
            <a:ext cx="12192000" cy="64008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Optical properties of PVC/PCEM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-CNC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films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3FF1-B2A5-4AD4-86B8-C29132966CC8}" type="slidenum">
              <a:rPr lang="en-US" sz="1800" smtClean="0"/>
              <a:pPr/>
              <a:t>4</a:t>
            </a:fld>
            <a:endParaRPr lang="en-US" sz="1800"/>
          </a:p>
        </p:txBody>
      </p:sp>
      <p:sp>
        <p:nvSpPr>
          <p:cNvPr id="6" name="TextBox 5"/>
          <p:cNvSpPr txBox="1"/>
          <p:nvPr/>
        </p:nvSpPr>
        <p:spPr>
          <a:xfrm>
            <a:off x="6456948" y="91440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92226" y="534893"/>
            <a:ext cx="6327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Transmittance before </a:t>
            </a:r>
            <a:r>
              <a:rPr lang="en-US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and after 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UV irradiation at 365 nm 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0E8314-C7C9-461E-8C36-CBA1C411734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779" y="914400"/>
            <a:ext cx="4780546" cy="364793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180806" y="524718"/>
            <a:ext cx="63685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000FF"/>
              </a:buClr>
            </a:pPr>
            <a:r>
              <a:rPr lang="en-US" b="1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Transmittance before </a:t>
            </a:r>
            <a:r>
              <a:rPr lang="en-US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and after 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annealing at 80 </a:t>
            </a:r>
            <a:r>
              <a:rPr lang="en-US" b="1" baseline="30000" dirty="0" err="1" smtClean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</a:t>
            </a:r>
            <a:r>
              <a:rPr lang="en-US" b="1" dirty="0" err="1" smtClean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362258" y="5632350"/>
            <a:ext cx="6187056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Thermal stabilize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 for PVC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lowest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transmittance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reduction 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visible region after heat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annealing </a:t>
            </a: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CCA79533-21FF-4A9F-AE52-33DF3D3FA31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3850" y="887737"/>
            <a:ext cx="4868507" cy="375288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9"/>
          <p:cNvSpPr txBox="1"/>
          <p:nvPr/>
        </p:nvSpPr>
        <p:spPr>
          <a:xfrm>
            <a:off x="352039" y="4644999"/>
            <a:ext cx="9016247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Highly transparency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the visible region with the </a:t>
            </a:r>
            <a:r>
              <a:rPr lang="en-US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PCEM</a:t>
            </a:r>
            <a:r>
              <a:rPr lang="en-US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-g-CNC </a:t>
            </a:r>
            <a:r>
              <a:rPr lang="en-US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filler</a:t>
            </a:r>
          </a:p>
          <a:p>
            <a:pPr marL="342900" indent="-342900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UV-blocking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properties (below 320 nm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 smtClean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9"/>
          <p:cNvSpPr txBox="1"/>
          <p:nvPr/>
        </p:nvSpPr>
        <p:spPr>
          <a:xfrm>
            <a:off x="6641679" y="5267279"/>
            <a:ext cx="518877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UV-stabilizer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PVC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lowest transmittance increase 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visible region after UV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irradiation </a:t>
            </a:r>
          </a:p>
        </p:txBody>
      </p:sp>
    </p:spTree>
    <p:extLst>
      <p:ext uri="{BB962C8B-B14F-4D97-AF65-F5344CB8AC3E}">
        <p14:creationId xmlns:p14="http://schemas.microsoft.com/office/powerpoint/2010/main" val="380555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5" grpId="0"/>
      <p:bldP spid="18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3FF1-B2A5-4AD4-86B8-C29132966CC8}" type="slidenum">
              <a:rPr lang="en-US" sz="1800" smtClean="0"/>
              <a:pPr/>
              <a:t>5</a:t>
            </a:fld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326447" y="624970"/>
            <a:ext cx="5409187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Tensile testing before and after </a:t>
            </a:r>
            <a:r>
              <a:rPr lang="en-US" b="1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24 h UV irradiation at 365 nm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B7D6C0-409B-4761-94E6-EC25C729C3B4}"/>
              </a:ext>
            </a:extLst>
          </p:cNvPr>
          <p:cNvPicPr/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3" t="8527" r="9346" b="2677"/>
          <a:stretch/>
        </p:blipFill>
        <p:spPr bwMode="auto">
          <a:xfrm>
            <a:off x="483080" y="1649278"/>
            <a:ext cx="4730438" cy="347783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1481" y="-47531"/>
            <a:ext cx="12192000" cy="64008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Mechanical properties of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PVC/PCEM-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-CNC films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184744" y="5279387"/>
            <a:ext cx="5692595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PCEM-g-CNC fi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ller act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reinforcing agent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mechanical performances of the PVC/</a:t>
            </a:r>
            <a:r>
              <a:rPr lang="en-US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PCEM-g-CNC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film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increase after UV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irradiation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../../../../../Desktop/Picture1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339" y="795592"/>
            <a:ext cx="5671334" cy="26545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177481" y="3819981"/>
            <a:ext cx="6301483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PCEM-g-CNC/PVC film: one stone four birds</a:t>
            </a:r>
          </a:p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UV-blocking 		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UV-resistance </a:t>
            </a:r>
          </a:p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Thermal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stability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Mechanical performance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7481" y="5352301"/>
            <a:ext cx="6096000" cy="1252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UV-Absorbing Cellulose Nanocrystals as Functional Reinforcing Fillers in Poly(vinyl chloride)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Films.  Zhen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Zhang, Gilles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Sèbe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Xiaosong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Wang, and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Kam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C.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Tam. </a:t>
            </a:r>
            <a:r>
              <a:rPr 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ACS </a:t>
            </a:r>
            <a:r>
              <a:rPr lang="en-US" sz="1600" i="1" dirty="0">
                <a:solidFill>
                  <a:srgbClr val="000000"/>
                </a:solidFill>
                <a:latin typeface="Arial" panose="020B0604020202020204" pitchFamily="34" charset="0"/>
              </a:rPr>
              <a:t>Applied Nano Materials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 2018 </a:t>
            </a:r>
            <a:r>
              <a:rPr lang="en-US" sz="1600" i="1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 (2), 632-641.  DOI: 10.1021/acsanm.7b00126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1675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Acknowledg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3FF1-B2A5-4AD4-86B8-C29132966CC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87011" y="1209210"/>
            <a:ext cx="12130355" cy="1384995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for your attention	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to supervisors and lab mates. 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41396" y="6308081"/>
            <a:ext cx="336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wzhangzhen@gmail.com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70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11078</TotalTime>
  <Words>353</Words>
  <Application>Microsoft Office PowerPoint</Application>
  <PresentationFormat>Widescreen</PresentationFormat>
  <Paragraphs>50</Paragraphs>
  <Slides>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宋体</vt:lpstr>
      <vt:lpstr>Arial</vt:lpstr>
      <vt:lpstr>Calibri</vt:lpstr>
      <vt:lpstr>Calibri Light</vt:lpstr>
      <vt:lpstr>等线</vt:lpstr>
      <vt:lpstr>等线 Light</vt:lpstr>
      <vt:lpstr>Segoe UI</vt:lpstr>
      <vt:lpstr>Wingdings</vt:lpstr>
      <vt:lpstr>Office Theme</vt:lpstr>
      <vt:lpstr>CS ChemDraw Drawing</vt:lpstr>
      <vt:lpstr>UV-absorbing Cellulose Nanocrystals as Functional Reinforcing Fillers in Poly (vinyl chloride) Film  Zhen Zhang, Gilles Sèbe, Xiaosong Wang, Kam C. Tam</vt:lpstr>
      <vt:lpstr>Poly (vinyl chloride) (PVC)</vt:lpstr>
      <vt:lpstr>Preparation and UV crosslinking of PCEM-g-CNC</vt:lpstr>
      <vt:lpstr>Optical properties of PVC/PCEM-g-CNC films</vt:lpstr>
      <vt:lpstr>Mechanical properties of PVC/PCEM-g-CNC films</vt:lpstr>
      <vt:lpstr>Acknowledge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zhen zhang</dc:creator>
  <cp:lastModifiedBy>Mechler, Colleen</cp:lastModifiedBy>
  <cp:revision>952</cp:revision>
  <dcterms:created xsi:type="dcterms:W3CDTF">2016-07-28T13:50:49Z</dcterms:created>
  <dcterms:modified xsi:type="dcterms:W3CDTF">2018-08-08T11:38:16Z</dcterms:modified>
</cp:coreProperties>
</file>