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5"/>
  </p:notesMasterIdLst>
  <p:sldIdLst>
    <p:sldId id="256" r:id="rId2"/>
    <p:sldId id="257" r:id="rId3"/>
    <p:sldId id="318" r:id="rId4"/>
    <p:sldId id="258" r:id="rId5"/>
    <p:sldId id="259" r:id="rId6"/>
    <p:sldId id="260" r:id="rId7"/>
    <p:sldId id="323" r:id="rId8"/>
    <p:sldId id="261" r:id="rId9"/>
    <p:sldId id="275" r:id="rId10"/>
    <p:sldId id="319" r:id="rId11"/>
    <p:sldId id="262" r:id="rId12"/>
    <p:sldId id="320" r:id="rId13"/>
    <p:sldId id="263" r:id="rId14"/>
    <p:sldId id="296" r:id="rId15"/>
    <p:sldId id="312" r:id="rId16"/>
    <p:sldId id="297" r:id="rId17"/>
    <p:sldId id="264" r:id="rId18"/>
    <p:sldId id="269" r:id="rId19"/>
    <p:sldId id="295" r:id="rId20"/>
    <p:sldId id="267" r:id="rId21"/>
    <p:sldId id="324" r:id="rId22"/>
    <p:sldId id="286" r:id="rId23"/>
    <p:sldId id="298" r:id="rId24"/>
    <p:sldId id="270" r:id="rId25"/>
    <p:sldId id="321" r:id="rId26"/>
    <p:sldId id="277" r:id="rId27"/>
    <p:sldId id="325" r:id="rId28"/>
    <p:sldId id="326" r:id="rId29"/>
    <p:sldId id="301" r:id="rId30"/>
    <p:sldId id="322" r:id="rId31"/>
    <p:sldId id="281" r:id="rId32"/>
    <p:sldId id="282" r:id="rId33"/>
    <p:sldId id="28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2" autoAdjust="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0BE47-8EA6-4B09-BEF3-D2BB5838A545}" type="datetimeFigureOut">
              <a:rPr lang="en-CA" smtClean="0"/>
              <a:t>08/08/2018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3A640-B083-4DB8-B585-2F606BCCB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29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9F4D-A99C-4CFB-8C5F-80B7BE4C4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6ADAA-495C-4B91-B6D6-C20F7C424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E660A-E48B-4069-A3BC-B761203D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A77E-99CB-45C9-A6D8-C9A00591E30D}" type="datetime1">
              <a:rPr lang="en-CA" smtClean="0"/>
              <a:t>08/08/2018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8930E-5E83-4776-9616-1DB6964F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53FBD-5114-48BE-B77D-00CA58E4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3204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A5F6-F170-40BF-9740-7F00655B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441AF-E1A6-49E7-BFB2-CB956FD93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095F6-D800-41EA-8E0D-D9EA83AC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E731-A6D9-4C32-94BD-4140050377CD}" type="datetime1">
              <a:rPr lang="en-CA" smtClean="0"/>
              <a:t>08/08/2018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DDB5-7763-42EA-A4E9-7F819801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8150C-644D-464B-A623-84418B1F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4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992E1-3081-4BDD-9855-38CD8284A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210B7-605B-4A31-A9D0-071A524F8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6AD55-5DED-4254-84E8-69F16425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10C-1AA6-46C4-A753-034719F6DB78}" type="datetime1">
              <a:rPr lang="en-CA" smtClean="0"/>
              <a:t>08/08/2018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EBDE-FDA1-477E-9068-11BE4B6F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8EFD9-4859-4317-939C-F090C6B2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178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5EC8-AA82-4E1C-9E27-E74F3BF6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13DC3-4194-4A8D-8496-46A26FAE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47DBB-EF97-4680-9F92-7B66DAF1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0E32-980F-481D-8967-74143467697F}" type="datetime1">
              <a:rPr lang="en-CA" smtClean="0"/>
              <a:t>08/08/2018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E9C53-9D9A-4951-A4A1-044B913C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AC4E4-6DF6-47B0-A388-37E4B16E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12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B6DF-F02D-459F-A1AD-21386A0F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DB32-5F61-42C8-B944-17C16C3B6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A21A-81D4-43D6-BA21-0392656F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38EE-5264-4B35-817C-81FD24206837}" type="datetime1">
              <a:rPr lang="en-CA" smtClean="0"/>
              <a:t>08/08/2018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9A3A-2DC7-4C4B-8743-FA335BF3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60ED1-4782-4C44-B637-825B3A00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40355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BB8F-D630-4E72-8D03-608C292B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EFA4-FD6F-4787-A754-1A0D975DD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834B1-78C6-4C48-9221-7E5C09FDC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4CE0B-F833-45C6-9487-142DDFCD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848F-2772-44BF-8A30-E1C73994E818}" type="datetime1">
              <a:rPr lang="en-CA" smtClean="0"/>
              <a:t>08/08/2018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88651-9F1F-4E8A-BE9F-890F881C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D794-1D38-483D-AC64-04693333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8258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81EE-9D75-4975-B600-1893A3B5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FEB58-9C50-4059-8A0F-E62904C16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998DF-3BF3-4662-B47A-7D857768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CF79D-D445-4A05-A9E1-A4904624E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B3FA8-AB52-439D-B8AC-E82B599F2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DEDF5-D152-4331-B67F-30FE97D4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D7F4-4500-49AF-85C4-F9F019EE1294}" type="datetime1">
              <a:rPr lang="en-CA" smtClean="0"/>
              <a:t>08/08/2018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55AEA-F925-4920-B250-AAC34203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92D86-CCF9-4227-A1A8-5866A394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073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0BF3C-B61E-4210-B63C-84C38E10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E99B2-F06D-43A5-A533-FDDBAEAE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648D-F67A-4321-975C-907FC2E62152}" type="datetime1">
              <a:rPr lang="en-CA" smtClean="0"/>
              <a:t>08/08/2018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DA86D-E8AE-4295-A8ED-3F61F3A3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22DF1-31B2-43E9-BB9E-7D344A6F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1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5CA5D8-3426-41C5-906A-C9BA6D53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590-D26A-4855-826B-CD13930D254A}" type="datetime1">
              <a:rPr lang="en-CA" smtClean="0"/>
              <a:t>08/08/2018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B04F4-BFCE-4CB6-8BD1-26D236DA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691B-8F92-40B6-A63D-CA497688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42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11A6-F44A-4EC3-A51F-C8B9E084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8DB38-1EAC-48A3-A8FE-F43CAF988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F8B75-38B3-4D1F-BAB3-2356F8DD7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2D7E4-2594-4E69-A377-92815995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289-1549-4DD8-86AC-B63C69F84CFB}" type="datetime1">
              <a:rPr lang="en-CA" smtClean="0"/>
              <a:t>08/08/2018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D985A-E792-43A1-A06B-F073270E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4DB13-9BA5-4A41-83F3-FCEEC72E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4033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2782-642C-48EA-9E18-1BC2008F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36452-D1D7-4B2E-8AB6-9D119E49A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3431B-D82E-4E6C-B5F6-4EE63C35C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1BD2F-83F9-4400-8B16-90984E9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FB61-CF92-4A7A-B20F-23E471381E7F}" type="datetime1">
              <a:rPr lang="en-CA" smtClean="0"/>
              <a:t>08/08/2018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6EEC7-C533-4439-A7E8-A1DD53AA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4162B-A474-4DC6-BB70-2F5EDFCD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70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1F435-C3C1-4BC1-A7D8-E2222C5F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BCA1-5064-42E0-83E7-BA1CF662D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7089F-9965-4728-BB70-FB0EAAE88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2E83-8F3F-4873-99AE-CBAB92A84891}" type="datetime1">
              <a:rPr lang="en-CA" smtClean="0"/>
              <a:t>08/08/2018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7CA4A-44EA-4127-9B5F-BB9C4C296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17ECE-AEBA-4FEF-87C3-6C18E64CE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9FC8-446A-4812-8962-71AB1EDD6D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9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uwaterloo.ca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pruw.com/ipr.ht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6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uwaterloo.ca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ruw.com/ipr.htm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9E35-3328-46E5-BB83-C98DBDF27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51"/>
            <a:ext cx="9144000" cy="2387600"/>
          </a:xfrm>
        </p:spPr>
        <p:txBody>
          <a:bodyPr>
            <a:noAutofit/>
          </a:bodyPr>
          <a:lstStyle/>
          <a:p>
            <a:r>
              <a:rPr lang="en-CA" sz="3500" b="1" dirty="0"/>
              <a:t>Detecting Minute Quantities of Nitrated Organic Compounds by Fluorescence Quenching of Pyrene-Labeled Starch Nanoparticles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85651-8B15-40CD-829F-D02B7129A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26" y="4243297"/>
            <a:ext cx="9144000" cy="1655762"/>
          </a:xfrm>
        </p:spPr>
        <p:txBody>
          <a:bodyPr>
            <a:normAutofit/>
          </a:bodyPr>
          <a:lstStyle/>
          <a:p>
            <a:r>
              <a:rPr lang="en-CA" dirty="0"/>
              <a:t>By: Sanjay Patel</a:t>
            </a:r>
          </a:p>
          <a:p>
            <a:r>
              <a:rPr lang="en-CA" dirty="0"/>
              <a:t>Supervisor: Jean Duhamel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A1FF1-8934-4E6C-8785-52E26B7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32" y="269187"/>
            <a:ext cx="2867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983F3C5-6FD1-4A8D-B09A-C3FF9F7593C6}"/>
              </a:ext>
            </a:extLst>
          </p:cNvPr>
          <p:cNvGrpSpPr>
            <a:grpSpLocks/>
          </p:cNvGrpSpPr>
          <p:nvPr/>
        </p:nvGrpSpPr>
        <p:grpSpPr bwMode="auto">
          <a:xfrm>
            <a:off x="197888" y="5001418"/>
            <a:ext cx="2159000" cy="1468438"/>
            <a:chOff x="0" y="-40"/>
            <a:chExt cx="1202" cy="842"/>
          </a:xfrm>
        </p:grpSpPr>
        <p:pic>
          <p:nvPicPr>
            <p:cNvPr id="9" name="Picture 8" descr="Link to the University of Waterloo home page">
              <a:hlinkClick r:id="rId3"/>
              <a:extLst>
                <a:ext uri="{FF2B5EF4-FFF2-40B4-BE49-F238E27FC236}">
                  <a16:creationId xmlns:a16="http://schemas.microsoft.com/office/drawing/2014/main" id="{A19F6572-0631-46EB-9544-CFB768400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2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BEE269-6448-4B85-BC21-6D9DDC887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-17"/>
              <a:ext cx="681" cy="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eaLnBrk="1" hangingPunct="1"/>
              <a:endParaRPr lang="en-US" alt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DC0716F6-73E2-4B7F-A1CD-16B83A76F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" y="-40"/>
              <a:ext cx="9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altLang="en-US" sz="1600">
                  <a:latin typeface="Times New Roman" pitchFamily="18" charset="0"/>
                  <a:cs typeface="Times New Roman" pitchFamily="18" charset="0"/>
                </a:rPr>
                <a:t>University of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0A37D0-2576-46D3-8C93-9B631B1FE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30" y="5049837"/>
            <a:ext cx="38322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ipruw.com/images/aa_logo-v101.gif">
            <a:hlinkClick r:id="rId6"/>
            <a:extLst>
              <a:ext uri="{FF2B5EF4-FFF2-40B4-BE49-F238E27FC236}">
                <a16:creationId xmlns:a16="http://schemas.microsoft.com/office/drawing/2014/main" id="{3B5A8355-B7F2-4D30-8509-A5F1D36B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0" y="502431"/>
            <a:ext cx="2230676" cy="10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713C07-C1D1-4DEA-8516-2AB930174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72" y="417618"/>
            <a:ext cx="2887663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350062" y="5001418"/>
            <a:ext cx="848280" cy="6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45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DAAC-A92D-4AC0-BA41-BA89D610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0339"/>
          </a:xfrm>
        </p:spPr>
        <p:txBody>
          <a:bodyPr/>
          <a:lstStyle/>
          <a:p>
            <a:pPr algn="ctr"/>
            <a:r>
              <a:rPr lang="en-CA" dirty="0"/>
              <a:t>Outline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793ABA8-6064-42DF-A858-F980653C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147" y="1165618"/>
            <a:ext cx="936786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Introduction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- General Overview for Nitrated Compound Detection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- Starch Nanoparticles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- Pyrene</a:t>
            </a:r>
            <a:endParaRPr lang="en-CA" altLang="en-US" sz="2800" b="0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en-CA" altLang="en-US" sz="2800" dirty="0">
                <a:latin typeface="+mn-lt"/>
                <a:cs typeface="Times New Roman" pitchFamily="18" charset="0"/>
              </a:rPr>
              <a:t>Experimental</a:t>
            </a:r>
          </a:p>
          <a:p>
            <a:r>
              <a:rPr lang="en-CA" altLang="en-US" sz="2800" b="0" dirty="0">
                <a:latin typeface="+mn-lt"/>
                <a:cs typeface="Times New Roman" pitchFamily="18" charset="0"/>
              </a:rPr>
              <a:t>	- Synthesis of Pyrene Labeled Starch Nanoparticles</a:t>
            </a:r>
          </a:p>
          <a:p>
            <a:r>
              <a:rPr lang="en-CA" altLang="en-US" sz="2800" b="0" dirty="0">
                <a:latin typeface="+mn-lt"/>
                <a:cs typeface="Times New Roman" pitchFamily="18" charset="0"/>
              </a:rPr>
              <a:t>	</a:t>
            </a:r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- Quenching Experiments in DMSO and Water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- Quenching studies on Py-SNP-coated filter paper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Conclusions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Future work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Acknowledgements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48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DA7AF1-44D4-425E-89EE-828854AA1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39631"/>
            <a:ext cx="12192000" cy="44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14C5B-8632-40DC-9F3F-A76BC429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CA" dirty="0"/>
              <a:t>Pyrene labeled Starch Nanoparticles Synthesis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DDFD-04E5-4764-A645-C05D772A8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65" y="1094286"/>
            <a:ext cx="8250535" cy="25364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2000" kern="0" dirty="0">
                <a:cs typeface="Times New Roman" panose="02020603050405020304" pitchFamily="18" charset="0"/>
              </a:rPr>
              <a:t>SNPs were dispersed in a 3:1 mixture of </a:t>
            </a:r>
            <a:r>
              <a:rPr lang="en-CA" sz="2000" kern="0" dirty="0" err="1">
                <a:cs typeface="Times New Roman" panose="02020603050405020304" pitchFamily="18" charset="0"/>
              </a:rPr>
              <a:t>DMSO:dimethyl</a:t>
            </a:r>
            <a:r>
              <a:rPr lang="en-CA" sz="2000" kern="0" dirty="0">
                <a:cs typeface="Times New Roman" panose="02020603050405020304" pitchFamily="18" charset="0"/>
              </a:rPr>
              <a:t> formamide (DMF).</a:t>
            </a:r>
          </a:p>
          <a:p>
            <a:pPr>
              <a:defRPr/>
            </a:pPr>
            <a:r>
              <a:rPr lang="en-CA" sz="2000" kern="0" dirty="0">
                <a:cs typeface="Times New Roman" panose="02020603050405020304" pitchFamily="18" charset="0"/>
              </a:rPr>
              <a:t>1-Pyrenebutyric acid and </a:t>
            </a:r>
            <a:r>
              <a:rPr lang="en-CA" sz="2000" kern="0" dirty="0" err="1">
                <a:cs typeface="Times New Roman" panose="02020603050405020304" pitchFamily="18" charset="0"/>
              </a:rPr>
              <a:t>dimethylaminopyridine</a:t>
            </a:r>
            <a:r>
              <a:rPr lang="en-CA" sz="2000" kern="0" dirty="0">
                <a:cs typeface="Times New Roman" panose="02020603050405020304" pitchFamily="18" charset="0"/>
              </a:rPr>
              <a:t> (DMAP) were added to mixture (stirred for 30 minutes).</a:t>
            </a:r>
          </a:p>
          <a:p>
            <a:pPr>
              <a:defRPr/>
            </a:pPr>
            <a:r>
              <a:rPr lang="en-CA" sz="2000" kern="0" dirty="0">
                <a:cs typeface="Times New Roman" panose="02020603050405020304" pitchFamily="18" charset="0"/>
              </a:rPr>
              <a:t>The mixture was put in an ice bath while diisopropylcarbodiimide (DIC) was added dropwise.</a:t>
            </a:r>
          </a:p>
          <a:p>
            <a:pPr>
              <a:defRPr/>
            </a:pPr>
            <a:r>
              <a:rPr lang="en-CA" sz="2000" kern="0" dirty="0">
                <a:cs typeface="Times New Roman" panose="02020603050405020304" pitchFamily="18" charset="0"/>
              </a:rPr>
              <a:t>Reaction was stirred for 48 hrs under N</a:t>
            </a:r>
            <a:r>
              <a:rPr lang="en-CA" sz="2000" kern="0" baseline="-25000" dirty="0">
                <a:cs typeface="Times New Roman" panose="02020603050405020304" pitchFamily="18" charset="0"/>
              </a:rPr>
              <a:t>2</a:t>
            </a:r>
            <a:r>
              <a:rPr lang="en-CA" sz="2000" kern="0" dirty="0">
                <a:cs typeface="Times New Roman" panose="02020603050405020304" pitchFamily="18" charset="0"/>
              </a:rPr>
              <a:t>. Next Py-SNPs were purified by precipitation.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98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DAAC-A92D-4AC0-BA41-BA89D610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0339"/>
          </a:xfrm>
        </p:spPr>
        <p:txBody>
          <a:bodyPr/>
          <a:lstStyle/>
          <a:p>
            <a:pPr algn="ctr"/>
            <a:r>
              <a:rPr lang="en-CA" dirty="0"/>
              <a:t>Outline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793ABA8-6064-42DF-A858-F980653C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147" y="1165618"/>
            <a:ext cx="936786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Introduction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- General Overview for Nitrated Compound Detection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- Starch Nanoparticles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- Pyrene</a:t>
            </a:r>
            <a:endParaRPr lang="en-CA" altLang="en-US" sz="2800" b="0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Experimental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- Synthesis of Pyrene Labeled Starch Nanoparticles</a:t>
            </a:r>
          </a:p>
          <a:p>
            <a:r>
              <a:rPr lang="en-CA" altLang="en-US" sz="2800" b="0" dirty="0">
                <a:latin typeface="+mn-lt"/>
                <a:cs typeface="Times New Roman" pitchFamily="18" charset="0"/>
              </a:rPr>
              <a:t>	- Quenching Experiments in DMSO and Water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- Quenching studies on Py-SNP-coated filter paper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Conclusions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Future work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Acknowledgements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92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F90A-E865-46AC-9429-C5599103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Quenching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E643E3-7AD1-4FC5-AE0C-A41A8A52E7E5}"/>
              </a:ext>
            </a:extLst>
          </p:cNvPr>
          <p:cNvSpPr txBox="1">
            <a:spLocks/>
          </p:cNvSpPr>
          <p:nvPr/>
        </p:nvSpPr>
        <p:spPr>
          <a:xfrm>
            <a:off x="838200" y="4669630"/>
            <a:ext cx="10515600" cy="200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/>
              <a:t>Reabsorption:</a:t>
            </a:r>
            <a:endParaRPr lang="en-CA" dirty="0"/>
          </a:p>
          <a:p>
            <a:pPr lvl="1"/>
            <a:r>
              <a:rPr lang="en-CA" dirty="0"/>
              <a:t>Whereby the emission or excitation light is absorbed by another molecule.</a:t>
            </a:r>
          </a:p>
          <a:p>
            <a:pPr lvl="1"/>
            <a:r>
              <a:rPr lang="en-CA" dirty="0"/>
              <a:t>Quencher absorption will only affect steady-state fluorescence measurements and not time-resolved fluorescence measurements.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069019" y="1424038"/>
            <a:ext cx="5562470" cy="2785115"/>
            <a:chOff x="3643054" y="1373915"/>
            <a:chExt cx="5562470" cy="2785115"/>
          </a:xfrm>
          <a:solidFill>
            <a:schemeClr val="bg1"/>
          </a:solidFill>
        </p:grpSpPr>
        <p:grpSp>
          <p:nvGrpSpPr>
            <p:cNvPr id="43" name="Group 42"/>
            <p:cNvGrpSpPr/>
            <p:nvPr/>
          </p:nvGrpSpPr>
          <p:grpSpPr>
            <a:xfrm>
              <a:off x="3643054" y="1373915"/>
              <a:ext cx="5562470" cy="2634079"/>
              <a:chOff x="2613211" y="1667520"/>
              <a:chExt cx="4251977" cy="2116209"/>
            </a:xfrm>
            <a:grpFill/>
          </p:grpSpPr>
          <p:sp>
            <p:nvSpPr>
              <p:cNvPr id="37" name="TextBox 36"/>
              <p:cNvSpPr txBox="1"/>
              <p:nvPr/>
            </p:nvSpPr>
            <p:spPr>
              <a:xfrm>
                <a:off x="3807273" y="1667520"/>
                <a:ext cx="356819" cy="34617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CA" sz="2200" baseline="-25000" dirty="0">
                    <a:latin typeface="Arial" pitchFamily="34" charset="0"/>
                    <a:cs typeface="Arial" pitchFamily="34" charset="0"/>
                  </a:rPr>
                  <a:t>s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613211" y="1861955"/>
                <a:ext cx="404608" cy="34617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 err="1">
                    <a:latin typeface="Arial" pitchFamily="34" charset="0"/>
                    <a:cs typeface="Arial" pitchFamily="34" charset="0"/>
                  </a:rPr>
                  <a:t>Py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325897" y="1866438"/>
                <a:ext cx="2769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Q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21099" y="1857474"/>
                <a:ext cx="239650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3690099" y="2008949"/>
                <a:ext cx="760748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3668082" y="2121008"/>
                <a:ext cx="7596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4634744" y="1866438"/>
                <a:ext cx="696544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(Py-Q)</a:t>
                </a: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2777232" y="2316792"/>
                <a:ext cx="0" cy="75960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5066913" y="2316792"/>
                <a:ext cx="0" cy="75960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06383" y="2427558"/>
                <a:ext cx="4713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 err="1">
                    <a:latin typeface="Arial" pitchFamily="34" charset="0"/>
                    <a:cs typeface="Arial" pitchFamily="34" charset="0"/>
                  </a:rPr>
                  <a:t>f·i</a:t>
                </a:r>
                <a:r>
                  <a:rPr lang="en-CA" sz="2200" i="1" dirty="0">
                    <a:latin typeface="Arial" pitchFamily="34" charset="0"/>
                    <a:cs typeface="Arial" pitchFamily="34" charset="0"/>
                  </a:rPr>
                  <a:t>(t)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102827" y="2511926"/>
                <a:ext cx="773425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>
                    <a:latin typeface="Arial" pitchFamily="34" charset="0"/>
                    <a:cs typeface="Arial" pitchFamily="34" charset="0"/>
                  </a:rPr>
                  <a:t>(1-f)·i(t)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613211" y="3184697"/>
                <a:ext cx="437344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b="1" dirty="0">
                    <a:latin typeface="Arial" pitchFamily="34" charset="0"/>
                    <a:cs typeface="Arial" pitchFamily="34" charset="0"/>
                  </a:rPr>
                  <a:t>Py*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330380" y="3161833"/>
                <a:ext cx="2769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Q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025582" y="3152869"/>
                <a:ext cx="239650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3681135" y="3371579"/>
                <a:ext cx="760748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4633980" y="3165563"/>
                <a:ext cx="2231208" cy="6181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Decrease in fluorescence intensity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00599" y="3037504"/>
                <a:ext cx="294565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 err="1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CA" sz="2200" baseline="-25000" dirty="0" err="1">
                    <a:latin typeface="Arial" pitchFamily="34" charset="0"/>
                    <a:cs typeface="Arial" pitchFamily="34" charset="0"/>
                  </a:rPr>
                  <a:t>q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>
              <a:off x="3857626" y="3619030"/>
              <a:ext cx="0" cy="5400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861738" y="3675052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200" dirty="0">
                  <a:latin typeface="Arial" pitchFamily="34" charset="0"/>
                  <a:cs typeface="Arial" pitchFamily="34" charset="0"/>
                </a:rPr>
                <a:t>1/</a:t>
              </a:r>
              <a:r>
                <a:rPr lang="en-CA" sz="2400" dirty="0" err="1"/>
                <a:t>τ</a:t>
              </a:r>
              <a:r>
                <a:rPr lang="en-CA" sz="2400" baseline="-25000" dirty="0" err="1"/>
                <a:t>M</a:t>
              </a:r>
              <a:endParaRPr lang="en-CA" sz="2400" baseline="-25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5511" y="2352757"/>
            <a:ext cx="3387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f</a:t>
            </a:r>
            <a:r>
              <a:rPr lang="en-CA" sz="2400" dirty="0"/>
              <a:t> = fraction of excitation light absorbed by non-complexed pyrene labels</a:t>
            </a:r>
            <a:endParaRPr lang="en-CA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37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64" y="2990631"/>
            <a:ext cx="4788908" cy="383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0699A-B948-41E7-9940-43DEFE22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8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Steady-State Fluorescence</a:t>
            </a:r>
            <a:endParaRPr lang="en-CA" dirty="0"/>
          </a:p>
        </p:txBody>
      </p:sp>
      <p:grpSp>
        <p:nvGrpSpPr>
          <p:cNvPr id="60" name="Group 59"/>
          <p:cNvGrpSpPr/>
          <p:nvPr/>
        </p:nvGrpSpPr>
        <p:grpSpPr>
          <a:xfrm>
            <a:off x="2552267" y="938618"/>
            <a:ext cx="6461887" cy="1110457"/>
            <a:chOff x="2527813" y="1269113"/>
            <a:chExt cx="6461887" cy="1110457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2BDF4CD-E653-41E2-B549-088AB9AB2C65}"/>
                </a:ext>
              </a:extLst>
            </p:cNvPr>
            <p:cNvCxnSpPr/>
            <p:nvPr/>
          </p:nvCxnSpPr>
          <p:spPr>
            <a:xfrm flipV="1">
              <a:off x="3429127" y="1715201"/>
              <a:ext cx="6782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30074EA-EE08-4231-B075-547AE74CA744}"/>
                </a:ext>
              </a:extLst>
            </p:cNvPr>
            <p:cNvCxnSpPr/>
            <p:nvPr/>
          </p:nvCxnSpPr>
          <p:spPr>
            <a:xfrm>
              <a:off x="5137909" y="1721607"/>
              <a:ext cx="6782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6092589" y="1342932"/>
              <a:ext cx="1019929" cy="1036638"/>
              <a:chOff x="6967019" y="1773238"/>
              <a:chExt cx="1082675" cy="1036638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12CFE27-5548-4ACE-A9FB-B337B369EEE1}"/>
                  </a:ext>
                </a:extLst>
              </p:cNvPr>
              <p:cNvSpPr/>
              <p:nvPr/>
            </p:nvSpPr>
            <p:spPr>
              <a:xfrm>
                <a:off x="7062269" y="1773238"/>
                <a:ext cx="665163" cy="5937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CA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F16670B-D5CC-4D65-B06E-2DA6E2E813BC}"/>
                  </a:ext>
                </a:extLst>
              </p:cNvPr>
              <p:cNvCxnSpPr>
                <a:endCxn id="86" idx="3"/>
              </p:cNvCxnSpPr>
              <p:nvPr/>
            </p:nvCxnSpPr>
            <p:spPr>
              <a:xfrm flipH="1" flipV="1">
                <a:off x="7159107" y="2279651"/>
                <a:ext cx="52387" cy="2524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84B8678-4798-476E-B98B-6734BBFD4FB1}"/>
                  </a:ext>
                </a:extLst>
              </p:cNvPr>
              <p:cNvCxnSpPr/>
              <p:nvPr/>
            </p:nvCxnSpPr>
            <p:spPr>
              <a:xfrm flipV="1">
                <a:off x="7584557" y="2300288"/>
                <a:ext cx="36512" cy="2349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51">
                <a:extLst>
                  <a:ext uri="{FF2B5EF4-FFF2-40B4-BE49-F238E27FC236}">
                    <a16:creationId xmlns:a16="http://schemas.microsoft.com/office/drawing/2014/main" id="{D8009351-550B-468F-BD55-A7E6866CD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7019" y="2409826"/>
                <a:ext cx="10826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r>
                  <a:rPr lang="en-CA" altLang="en-US" sz="2000" dirty="0"/>
                  <a:t>(</a:t>
                </a:r>
                <a:r>
                  <a:rPr lang="en-CA" altLang="en-US" sz="2000" dirty="0" err="1"/>
                  <a:t>PyPy</a:t>
                </a:r>
                <a:r>
                  <a:rPr lang="en-CA" altLang="en-US" sz="2000" dirty="0"/>
                  <a:t>)*</a:t>
                </a:r>
              </a:p>
            </p:txBody>
          </p:sp>
          <p:sp>
            <p:nvSpPr>
              <p:cNvPr id="90" name="TextBox 52">
                <a:extLst>
                  <a:ext uri="{FF2B5EF4-FFF2-40B4-BE49-F238E27FC236}">
                    <a16:creationId xmlns:a16="http://schemas.microsoft.com/office/drawing/2014/main" id="{37331834-7C32-48A9-9E1D-2C87284A4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844" y="1841501"/>
                <a:ext cx="6699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r>
                  <a:rPr lang="en-CA" altLang="en-US" sz="2000" dirty="0">
                    <a:latin typeface="Times New Roman" pitchFamily="18" charset="0"/>
                    <a:cs typeface="Times New Roman" pitchFamily="18" charset="0"/>
                  </a:rPr>
                  <a:t>SNP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527813" y="1333407"/>
              <a:ext cx="1039371" cy="1011238"/>
              <a:chOff x="1788594" y="1773238"/>
              <a:chExt cx="1103313" cy="1011238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76260BB-CC3C-4C39-B8DD-68C300AC6804}"/>
                  </a:ext>
                </a:extLst>
              </p:cNvPr>
              <p:cNvSpPr/>
              <p:nvPr/>
            </p:nvSpPr>
            <p:spPr>
              <a:xfrm>
                <a:off x="1947344" y="1773238"/>
                <a:ext cx="665163" cy="5937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CA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AD92632-4E0E-4B59-BB89-EF44B0AF60C6}"/>
                  </a:ext>
                </a:extLst>
              </p:cNvPr>
              <p:cNvCxnSpPr>
                <a:endCxn id="81" idx="3"/>
              </p:cNvCxnSpPr>
              <p:nvPr/>
            </p:nvCxnSpPr>
            <p:spPr>
              <a:xfrm flipV="1">
                <a:off x="1971157" y="2279651"/>
                <a:ext cx="74612" cy="2333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E1690AD6-5508-4940-BA59-88195014A476}"/>
                  </a:ext>
                </a:extLst>
              </p:cNvPr>
              <p:cNvCxnSpPr/>
              <p:nvPr/>
            </p:nvCxnSpPr>
            <p:spPr>
              <a:xfrm flipH="1" flipV="1">
                <a:off x="2506144" y="2279651"/>
                <a:ext cx="106363" cy="2333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37">
                <a:extLst>
                  <a:ext uri="{FF2B5EF4-FFF2-40B4-BE49-F238E27FC236}">
                    <a16:creationId xmlns:a16="http://schemas.microsoft.com/office/drawing/2014/main" id="{F98E1A01-DC56-44AE-BAF6-E665A56A4F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594" y="2384426"/>
                <a:ext cx="11033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r>
                  <a:rPr lang="en-CA" altLang="en-US" sz="2000" dirty="0"/>
                  <a:t>Py + Py</a:t>
                </a:r>
              </a:p>
            </p:txBody>
          </p:sp>
          <p:sp>
            <p:nvSpPr>
              <p:cNvPr id="85" name="TextBox 54">
                <a:extLst>
                  <a:ext uri="{FF2B5EF4-FFF2-40B4-BE49-F238E27FC236}">
                    <a16:creationId xmlns:a16="http://schemas.microsoft.com/office/drawing/2014/main" id="{EBA3E2C5-9B19-4244-92D3-0693CD0D4A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7982" y="1885951"/>
                <a:ext cx="6715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r>
                  <a:rPr lang="en-CA" altLang="en-US" sz="2000" dirty="0">
                    <a:latin typeface="Times New Roman" pitchFamily="18" charset="0"/>
                    <a:cs typeface="Times New Roman" pitchFamily="18" charset="0"/>
                  </a:rPr>
                  <a:t>SNP</a:t>
                </a:r>
              </a:p>
            </p:txBody>
          </p:sp>
        </p:grp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55BB827-86EE-40F8-B0E8-54395F2A0B1D}"/>
                </a:ext>
              </a:extLst>
            </p:cNvPr>
            <p:cNvCxnSpPr/>
            <p:nvPr/>
          </p:nvCxnSpPr>
          <p:spPr>
            <a:xfrm flipH="1">
              <a:off x="7053904" y="1695391"/>
              <a:ext cx="6782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8063987" y="1292192"/>
              <a:ext cx="925713" cy="1036638"/>
              <a:chOff x="9129194" y="1795463"/>
              <a:chExt cx="982663" cy="1036638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BAAF7AA-BBB7-4697-8047-812430C1FF10}"/>
                  </a:ext>
                </a:extLst>
              </p:cNvPr>
              <p:cNvSpPr/>
              <p:nvPr/>
            </p:nvSpPr>
            <p:spPr>
              <a:xfrm>
                <a:off x="9224444" y="1795463"/>
                <a:ext cx="665163" cy="5937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77" name="TextBox 43">
                <a:extLst>
                  <a:ext uri="{FF2B5EF4-FFF2-40B4-BE49-F238E27FC236}">
                    <a16:creationId xmlns:a16="http://schemas.microsoft.com/office/drawing/2014/main" id="{A2B0AABB-F688-4268-BB45-5555C25B4B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9194" y="2432051"/>
                <a:ext cx="9826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r>
                  <a:rPr lang="en-CA" altLang="en-US" sz="2000" dirty="0"/>
                  <a:t>(</a:t>
                </a:r>
                <a:r>
                  <a:rPr lang="en-CA" altLang="en-US" sz="2000" dirty="0" err="1"/>
                  <a:t>PyPy</a:t>
                </a:r>
                <a:r>
                  <a:rPr lang="en-CA" altLang="en-US" sz="2000" dirty="0"/>
                  <a:t>)</a:t>
                </a:r>
              </a:p>
            </p:txBody>
          </p:sp>
          <p:sp>
            <p:nvSpPr>
              <p:cNvPr id="78" name="TextBox 53">
                <a:extLst>
                  <a:ext uri="{FF2B5EF4-FFF2-40B4-BE49-F238E27FC236}">
                    <a16:creationId xmlns:a16="http://schemas.microsoft.com/office/drawing/2014/main" id="{9234E925-15E8-4B3C-9DDF-5E7ED8DFE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8257" y="1882776"/>
                <a:ext cx="6715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r>
                  <a:rPr lang="en-CA" altLang="en-US" sz="2000" dirty="0">
                    <a:latin typeface="Times New Roman" pitchFamily="18" charset="0"/>
                    <a:cs typeface="Times New Roman" pitchFamily="18" charset="0"/>
                  </a:rPr>
                  <a:t>SNP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6BD1463-2D7F-4D2E-B244-33EFB14613E5}"/>
                  </a:ext>
                </a:extLst>
              </p:cNvPr>
              <p:cNvCxnSpPr/>
              <p:nvPr/>
            </p:nvCxnSpPr>
            <p:spPr>
              <a:xfrm flipH="1" flipV="1">
                <a:off x="9341919" y="2298701"/>
                <a:ext cx="79375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15557217-4316-43B3-B18D-D1899E019C40}"/>
                  </a:ext>
                </a:extLst>
              </p:cNvPr>
              <p:cNvCxnSpPr/>
              <p:nvPr/>
            </p:nvCxnSpPr>
            <p:spPr>
              <a:xfrm flipV="1">
                <a:off x="9726094" y="2244726"/>
                <a:ext cx="120650" cy="2905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56">
              <a:extLst>
                <a:ext uri="{FF2B5EF4-FFF2-40B4-BE49-F238E27FC236}">
                  <a16:creationId xmlns:a16="http://schemas.microsoft.com/office/drawing/2014/main" id="{BB61F3F6-193B-4B83-AF56-67E5025BA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1982" y="1269113"/>
              <a:ext cx="290126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i="1" dirty="0">
                  <a:latin typeface="Calibri" pitchFamily="34" charset="0"/>
                </a:rPr>
                <a:t>k</a:t>
              </a:r>
              <a:endParaRPr lang="en-CA" altLang="en-US" sz="2000" i="1" dirty="0"/>
            </a:p>
          </p:txBody>
        </p:sp>
        <p:sp>
          <p:nvSpPr>
            <p:cNvPr id="68" name="TextBox 56">
              <a:extLst>
                <a:ext uri="{FF2B5EF4-FFF2-40B4-BE49-F238E27FC236}">
                  <a16:creationId xmlns:a16="http://schemas.microsoft.com/office/drawing/2014/main" id="{6DBD902F-9EAB-4B8F-B15F-743B767BB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7031" y="1307583"/>
              <a:ext cx="42920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b="0" i="1" dirty="0" err="1"/>
                <a:t>hv</a:t>
              </a:r>
              <a:endParaRPr lang="en-CA" altLang="en-US" sz="2000" b="0" i="1" dirty="0"/>
            </a:p>
          </p:txBody>
        </p:sp>
        <p:sp>
          <p:nvSpPr>
            <p:cNvPr id="69" name="TextBox 56">
              <a:extLst>
                <a:ext uri="{FF2B5EF4-FFF2-40B4-BE49-F238E27FC236}">
                  <a16:creationId xmlns:a16="http://schemas.microsoft.com/office/drawing/2014/main" id="{7174957D-FD9F-46C3-BB46-C37BB70D0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0533" y="1300194"/>
              <a:ext cx="42920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b="0" i="1" dirty="0" err="1"/>
                <a:t>hv</a:t>
              </a:r>
              <a:endParaRPr lang="en-CA" altLang="en-US" sz="2000" b="0" i="1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094521" y="1317532"/>
              <a:ext cx="1132878" cy="1011298"/>
              <a:chOff x="1788594" y="1773238"/>
              <a:chExt cx="1202573" cy="1011298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76260BB-CC3C-4C39-B8DD-68C300AC6804}"/>
                  </a:ext>
                </a:extLst>
              </p:cNvPr>
              <p:cNvSpPr/>
              <p:nvPr/>
            </p:nvSpPr>
            <p:spPr>
              <a:xfrm>
                <a:off x="1947344" y="1773238"/>
                <a:ext cx="665163" cy="5937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CA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AD92632-4E0E-4B59-BB89-EF44B0AF60C6}"/>
                  </a:ext>
                </a:extLst>
              </p:cNvPr>
              <p:cNvCxnSpPr>
                <a:endCxn id="71" idx="3"/>
              </p:cNvCxnSpPr>
              <p:nvPr/>
            </p:nvCxnSpPr>
            <p:spPr>
              <a:xfrm flipV="1">
                <a:off x="1971157" y="2279651"/>
                <a:ext cx="74612" cy="2333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1690AD6-5508-4940-BA59-88195014A476}"/>
                  </a:ext>
                </a:extLst>
              </p:cNvPr>
              <p:cNvCxnSpPr/>
              <p:nvPr/>
            </p:nvCxnSpPr>
            <p:spPr>
              <a:xfrm flipH="1" flipV="1">
                <a:off x="2506144" y="2279651"/>
                <a:ext cx="106363" cy="2333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37">
                <a:extLst>
                  <a:ext uri="{FF2B5EF4-FFF2-40B4-BE49-F238E27FC236}">
                    <a16:creationId xmlns:a16="http://schemas.microsoft.com/office/drawing/2014/main" id="{F98E1A01-DC56-44AE-BAF6-E665A56A4F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594" y="2384426"/>
                <a:ext cx="120257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r>
                  <a:rPr lang="en-CA" altLang="en-US" sz="2000" dirty="0"/>
                  <a:t>Py + Py*</a:t>
                </a:r>
              </a:p>
            </p:txBody>
          </p:sp>
          <p:sp>
            <p:nvSpPr>
              <p:cNvPr id="75" name="TextBox 54">
                <a:extLst>
                  <a:ext uri="{FF2B5EF4-FFF2-40B4-BE49-F238E27FC236}">
                    <a16:creationId xmlns:a16="http://schemas.microsoft.com/office/drawing/2014/main" id="{EBA3E2C5-9B19-4244-92D3-0693CD0D4A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7982" y="1885951"/>
                <a:ext cx="6715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r>
                  <a:rPr lang="en-CA" altLang="en-US" sz="2000" dirty="0">
                    <a:latin typeface="Times New Roman" pitchFamily="18" charset="0"/>
                    <a:cs typeface="Times New Roman" pitchFamily="18" charset="0"/>
                  </a:rPr>
                  <a:t>SNP</a:t>
                </a:r>
              </a:p>
            </p:txBody>
          </p:sp>
        </p:grpSp>
      </p:grpSp>
      <p:sp>
        <p:nvSpPr>
          <p:cNvPr id="22" name="TextBox 55">
            <a:extLst>
              <a:ext uri="{FF2B5EF4-FFF2-40B4-BE49-F238E27FC236}">
                <a16:creationId xmlns:a16="http://schemas.microsoft.com/office/drawing/2014/main" id="{8566591C-0207-4A1C-8091-4FF65FD01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850" y="2205447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l-GR" altLang="en-US" sz="2000" dirty="0">
                <a:latin typeface="Calibri" pitchFamily="34" charset="0"/>
              </a:rPr>
              <a:t>τ </a:t>
            </a:r>
            <a:r>
              <a:rPr lang="en-CA" altLang="en-US" sz="2000" baseline="-25000" dirty="0"/>
              <a:t>E</a:t>
            </a:r>
            <a:r>
              <a:rPr lang="en-CA" altLang="en-US" sz="2000" baseline="30000" dirty="0">
                <a:latin typeface="Symbol" panose="05050102010706020507" pitchFamily="18" charset="2"/>
              </a:rPr>
              <a:t>-</a:t>
            </a:r>
            <a:r>
              <a:rPr lang="en-CA" altLang="en-US" sz="2000" baseline="30000" dirty="0"/>
              <a:t>1 </a:t>
            </a:r>
            <a:r>
              <a:rPr lang="en-CA" altLang="en-US" sz="2000" dirty="0"/>
              <a:t>s</a:t>
            </a:r>
            <a:r>
              <a:rPr lang="en-CA" altLang="en-US" sz="2000" baseline="30000" dirty="0">
                <a:latin typeface="Symbol" panose="05050102010706020507" pitchFamily="18" charset="2"/>
              </a:rPr>
              <a:t>-</a:t>
            </a:r>
            <a:r>
              <a:rPr lang="en-CA" altLang="en-US" sz="2000" baseline="30000" dirty="0"/>
              <a:t>1</a:t>
            </a:r>
            <a:endParaRPr lang="en-CA" altLang="en-US" sz="2000" dirty="0"/>
          </a:p>
        </p:txBody>
      </p:sp>
      <p:sp>
        <p:nvSpPr>
          <p:cNvPr id="23" name="TextBox 56">
            <a:extLst>
              <a:ext uri="{FF2B5EF4-FFF2-40B4-BE49-F238E27FC236}">
                <a16:creationId xmlns:a16="http://schemas.microsoft.com/office/drawing/2014/main" id="{CD256E4A-A428-44F2-8791-1059DC338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118" y="2205447"/>
            <a:ext cx="1048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l-GR" altLang="en-US" sz="2000" dirty="0">
                <a:latin typeface="Calibri" pitchFamily="34" charset="0"/>
              </a:rPr>
              <a:t>τ</a:t>
            </a:r>
            <a:r>
              <a:rPr lang="en-CA" altLang="en-US" sz="2000" baseline="-25000" dirty="0"/>
              <a:t>M</a:t>
            </a:r>
            <a:r>
              <a:rPr lang="en-CA" altLang="en-US" sz="2000" baseline="30000" dirty="0">
                <a:latin typeface="Symbol" panose="05050102010706020507" pitchFamily="18" charset="2"/>
              </a:rPr>
              <a:t>-</a:t>
            </a:r>
            <a:r>
              <a:rPr lang="en-CA" altLang="en-US" sz="2000" baseline="30000" dirty="0"/>
              <a:t>1</a:t>
            </a:r>
            <a:r>
              <a:rPr lang="en-CA" altLang="en-US" sz="2000" dirty="0"/>
              <a:t> s</a:t>
            </a:r>
            <a:r>
              <a:rPr lang="en-CA" altLang="en-US" sz="2000" baseline="30000" dirty="0">
                <a:latin typeface="Symbol" panose="05050102010706020507" pitchFamily="18" charset="2"/>
              </a:rPr>
              <a:t>-</a:t>
            </a:r>
            <a:r>
              <a:rPr lang="en-CA" altLang="en-US" sz="2000" baseline="30000" dirty="0"/>
              <a:t>1</a:t>
            </a:r>
            <a:endParaRPr lang="en-CA" altLang="en-US" sz="2000" dirty="0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D0EC8D1A-3033-428B-BA1E-4D43F410FA61}"/>
              </a:ext>
            </a:extLst>
          </p:cNvPr>
          <p:cNvSpPr/>
          <p:nvPr/>
        </p:nvSpPr>
        <p:spPr>
          <a:xfrm rot="5400000">
            <a:off x="6391075" y="2441878"/>
            <a:ext cx="398225" cy="16750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0D8DEA81-FAA3-4B38-ABAD-7BEC9AE80978}"/>
              </a:ext>
            </a:extLst>
          </p:cNvPr>
          <p:cNvSpPr/>
          <p:nvPr/>
        </p:nvSpPr>
        <p:spPr>
          <a:xfrm rot="5400000">
            <a:off x="4466854" y="2852876"/>
            <a:ext cx="340828" cy="910403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37269" y="2082854"/>
            <a:ext cx="0" cy="92310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590189" y="2067522"/>
            <a:ext cx="0" cy="92310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251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29" y="2990631"/>
            <a:ext cx="4795943" cy="383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0699A-B948-41E7-9940-43DEFE22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8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Steady-State Fluorescence</a:t>
            </a:r>
            <a:endParaRPr lang="en-CA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2BDF4CD-E653-41E2-B549-088AB9AB2C65}"/>
              </a:ext>
            </a:extLst>
          </p:cNvPr>
          <p:cNvCxnSpPr/>
          <p:nvPr/>
        </p:nvCxnSpPr>
        <p:spPr>
          <a:xfrm flipV="1">
            <a:off x="2746569" y="1384706"/>
            <a:ext cx="67827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30074EA-EE08-4231-B075-547AE74CA744}"/>
              </a:ext>
            </a:extLst>
          </p:cNvPr>
          <p:cNvCxnSpPr/>
          <p:nvPr/>
        </p:nvCxnSpPr>
        <p:spPr>
          <a:xfrm>
            <a:off x="5162363" y="1391112"/>
            <a:ext cx="67827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6117043" y="1012437"/>
            <a:ext cx="1019929" cy="1036638"/>
            <a:chOff x="6967019" y="1773238"/>
            <a:chExt cx="1082675" cy="1036638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12CFE27-5548-4ACE-A9FB-B337B369EEE1}"/>
                </a:ext>
              </a:extLst>
            </p:cNvPr>
            <p:cNvSpPr/>
            <p:nvPr/>
          </p:nvSpPr>
          <p:spPr>
            <a:xfrm>
              <a:off x="7062269" y="1773238"/>
              <a:ext cx="665163" cy="593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F16670B-D5CC-4D65-B06E-2DA6E2E813BC}"/>
                </a:ext>
              </a:extLst>
            </p:cNvPr>
            <p:cNvCxnSpPr>
              <a:endCxn id="86" idx="3"/>
            </p:cNvCxnSpPr>
            <p:nvPr/>
          </p:nvCxnSpPr>
          <p:spPr>
            <a:xfrm flipH="1" flipV="1">
              <a:off x="7159107" y="2279651"/>
              <a:ext cx="52387" cy="2524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84B8678-4798-476E-B98B-6734BBFD4FB1}"/>
                </a:ext>
              </a:extLst>
            </p:cNvPr>
            <p:cNvCxnSpPr/>
            <p:nvPr/>
          </p:nvCxnSpPr>
          <p:spPr>
            <a:xfrm flipV="1">
              <a:off x="7584557" y="2300288"/>
              <a:ext cx="36512" cy="234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51">
              <a:extLst>
                <a:ext uri="{FF2B5EF4-FFF2-40B4-BE49-F238E27FC236}">
                  <a16:creationId xmlns:a16="http://schemas.microsoft.com/office/drawing/2014/main" id="{D8009351-550B-468F-BD55-A7E6866CD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7019" y="2409826"/>
              <a:ext cx="10826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dirty="0"/>
                <a:t>(</a:t>
              </a:r>
              <a:r>
                <a:rPr lang="en-CA" altLang="en-US" sz="2000" dirty="0" err="1"/>
                <a:t>PyPy</a:t>
              </a:r>
              <a:r>
                <a:rPr lang="en-CA" altLang="en-US" sz="2000" dirty="0"/>
                <a:t>)*</a:t>
              </a:r>
            </a:p>
          </p:txBody>
        </p:sp>
        <p:sp>
          <p:nvSpPr>
            <p:cNvPr id="90" name="TextBox 52">
              <a:extLst>
                <a:ext uri="{FF2B5EF4-FFF2-40B4-BE49-F238E27FC236}">
                  <a16:creationId xmlns:a16="http://schemas.microsoft.com/office/drawing/2014/main" id="{37331834-7C32-48A9-9E1D-2C87284A4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0844" y="1841501"/>
              <a:ext cx="669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dirty="0">
                  <a:latin typeface="Times New Roman" pitchFamily="18" charset="0"/>
                  <a:cs typeface="Times New Roman" pitchFamily="18" charset="0"/>
                </a:rPr>
                <a:t>SNP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845255" y="1002912"/>
            <a:ext cx="1039371" cy="1011238"/>
            <a:chOff x="1788594" y="1773238"/>
            <a:chExt cx="1103313" cy="1011238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76260BB-CC3C-4C39-B8DD-68C300AC6804}"/>
                </a:ext>
              </a:extLst>
            </p:cNvPr>
            <p:cNvSpPr/>
            <p:nvPr/>
          </p:nvSpPr>
          <p:spPr>
            <a:xfrm>
              <a:off x="1947344" y="1773238"/>
              <a:ext cx="665163" cy="593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AD92632-4E0E-4B59-BB89-EF44B0AF60C6}"/>
                </a:ext>
              </a:extLst>
            </p:cNvPr>
            <p:cNvCxnSpPr>
              <a:endCxn id="81" idx="3"/>
            </p:cNvCxnSpPr>
            <p:nvPr/>
          </p:nvCxnSpPr>
          <p:spPr>
            <a:xfrm flipV="1">
              <a:off x="1971157" y="2279651"/>
              <a:ext cx="74612" cy="233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1690AD6-5508-4940-BA59-88195014A476}"/>
                </a:ext>
              </a:extLst>
            </p:cNvPr>
            <p:cNvCxnSpPr/>
            <p:nvPr/>
          </p:nvCxnSpPr>
          <p:spPr>
            <a:xfrm flipH="1" flipV="1">
              <a:off x="2506144" y="2279651"/>
              <a:ext cx="106363" cy="233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37">
              <a:extLst>
                <a:ext uri="{FF2B5EF4-FFF2-40B4-BE49-F238E27FC236}">
                  <a16:creationId xmlns:a16="http://schemas.microsoft.com/office/drawing/2014/main" id="{F98E1A01-DC56-44AE-BAF6-E665A56A4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8594" y="2384426"/>
              <a:ext cx="1103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dirty="0"/>
                <a:t>Py + Py</a:t>
              </a:r>
            </a:p>
          </p:txBody>
        </p:sp>
        <p:sp>
          <p:nvSpPr>
            <p:cNvPr id="85" name="TextBox 54">
              <a:extLst>
                <a:ext uri="{FF2B5EF4-FFF2-40B4-BE49-F238E27FC236}">
                  <a16:creationId xmlns:a16="http://schemas.microsoft.com/office/drawing/2014/main" id="{EBA3E2C5-9B19-4244-92D3-0693CD0D4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982" y="1885951"/>
              <a:ext cx="6715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dirty="0">
                  <a:latin typeface="Times New Roman" pitchFamily="18" charset="0"/>
                  <a:cs typeface="Times New Roman" pitchFamily="18" charset="0"/>
                </a:rPr>
                <a:t>SNP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55BB827-86EE-40F8-B0E8-54395F2A0B1D}"/>
              </a:ext>
            </a:extLst>
          </p:cNvPr>
          <p:cNvCxnSpPr/>
          <p:nvPr/>
        </p:nvCxnSpPr>
        <p:spPr>
          <a:xfrm flipH="1">
            <a:off x="7530848" y="1364896"/>
            <a:ext cx="67827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8220417" y="961697"/>
            <a:ext cx="925713" cy="1036638"/>
            <a:chOff x="9129194" y="1795463"/>
            <a:chExt cx="982663" cy="103663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BAAF7AA-BBB7-4697-8047-812430C1FF10}"/>
                </a:ext>
              </a:extLst>
            </p:cNvPr>
            <p:cNvSpPr/>
            <p:nvPr/>
          </p:nvSpPr>
          <p:spPr>
            <a:xfrm>
              <a:off x="9224444" y="1795463"/>
              <a:ext cx="665163" cy="593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/>
            </a:p>
          </p:txBody>
        </p:sp>
        <p:sp>
          <p:nvSpPr>
            <p:cNvPr id="77" name="TextBox 43">
              <a:extLst>
                <a:ext uri="{FF2B5EF4-FFF2-40B4-BE49-F238E27FC236}">
                  <a16:creationId xmlns:a16="http://schemas.microsoft.com/office/drawing/2014/main" id="{A2B0AABB-F688-4268-BB45-5555C25B4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9194" y="2432051"/>
              <a:ext cx="982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dirty="0"/>
                <a:t>(</a:t>
              </a:r>
              <a:r>
                <a:rPr lang="en-CA" altLang="en-US" sz="2000" dirty="0" err="1"/>
                <a:t>PyPy</a:t>
              </a:r>
              <a:r>
                <a:rPr lang="en-CA" altLang="en-US" sz="2000" dirty="0"/>
                <a:t>)</a:t>
              </a:r>
            </a:p>
          </p:txBody>
        </p:sp>
        <p:sp>
          <p:nvSpPr>
            <p:cNvPr id="78" name="TextBox 53">
              <a:extLst>
                <a:ext uri="{FF2B5EF4-FFF2-40B4-BE49-F238E27FC236}">
                  <a16:creationId xmlns:a16="http://schemas.microsoft.com/office/drawing/2014/main" id="{9234E925-15E8-4B3C-9DDF-5E7ED8DFE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8257" y="1882776"/>
              <a:ext cx="6715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dirty="0">
                  <a:latin typeface="Times New Roman" pitchFamily="18" charset="0"/>
                  <a:cs typeface="Times New Roman" pitchFamily="18" charset="0"/>
                </a:rPr>
                <a:t>SNP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6BD1463-2D7F-4D2E-B244-33EFB14613E5}"/>
                </a:ext>
              </a:extLst>
            </p:cNvPr>
            <p:cNvCxnSpPr/>
            <p:nvPr/>
          </p:nvCxnSpPr>
          <p:spPr>
            <a:xfrm flipH="1" flipV="1">
              <a:off x="9341919" y="2298701"/>
              <a:ext cx="79375" cy="257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5557217-4316-43B3-B18D-D1899E019C40}"/>
                </a:ext>
              </a:extLst>
            </p:cNvPr>
            <p:cNvCxnSpPr/>
            <p:nvPr/>
          </p:nvCxnSpPr>
          <p:spPr>
            <a:xfrm flipV="1">
              <a:off x="9726094" y="2244726"/>
              <a:ext cx="120650" cy="290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56">
            <a:extLst>
              <a:ext uri="{FF2B5EF4-FFF2-40B4-BE49-F238E27FC236}">
                <a16:creationId xmlns:a16="http://schemas.microsoft.com/office/drawing/2014/main" id="{BB61F3F6-193B-4B83-AF56-67E5025BA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436" y="938618"/>
            <a:ext cx="2901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000" i="1" dirty="0">
                <a:latin typeface="Calibri" pitchFamily="34" charset="0"/>
              </a:rPr>
              <a:t>k</a:t>
            </a:r>
            <a:endParaRPr lang="en-CA" altLang="en-US" sz="2000" i="1" dirty="0"/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6DBD902F-9EAB-4B8F-B15F-743B767BB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473" y="977088"/>
            <a:ext cx="42920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000" b="0" i="1" dirty="0" err="1"/>
              <a:t>hv</a:t>
            </a:r>
            <a:endParaRPr lang="en-CA" altLang="en-US" sz="2000" b="0" i="1" dirty="0"/>
          </a:p>
        </p:txBody>
      </p:sp>
      <p:sp>
        <p:nvSpPr>
          <p:cNvPr id="69" name="TextBox 56">
            <a:extLst>
              <a:ext uri="{FF2B5EF4-FFF2-40B4-BE49-F238E27FC236}">
                <a16:creationId xmlns:a16="http://schemas.microsoft.com/office/drawing/2014/main" id="{7174957D-FD9F-46C3-BB46-C37BB70D0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182" y="972358"/>
            <a:ext cx="4292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000" b="0" i="1" dirty="0" err="1"/>
              <a:t>hv</a:t>
            </a:r>
            <a:endParaRPr lang="en-CA" altLang="en-US" sz="2000" b="0" i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4118975" y="987037"/>
            <a:ext cx="1132878" cy="1011298"/>
            <a:chOff x="1788594" y="1773238"/>
            <a:chExt cx="1202573" cy="101129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6260BB-CC3C-4C39-B8DD-68C300AC6804}"/>
                </a:ext>
              </a:extLst>
            </p:cNvPr>
            <p:cNvSpPr/>
            <p:nvPr/>
          </p:nvSpPr>
          <p:spPr>
            <a:xfrm>
              <a:off x="1947344" y="1773238"/>
              <a:ext cx="665163" cy="593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AD92632-4E0E-4B59-BB89-EF44B0AF60C6}"/>
                </a:ext>
              </a:extLst>
            </p:cNvPr>
            <p:cNvCxnSpPr>
              <a:endCxn id="71" idx="3"/>
            </p:cNvCxnSpPr>
            <p:nvPr/>
          </p:nvCxnSpPr>
          <p:spPr>
            <a:xfrm flipV="1">
              <a:off x="1971157" y="2279651"/>
              <a:ext cx="74612" cy="233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1690AD6-5508-4940-BA59-88195014A476}"/>
                </a:ext>
              </a:extLst>
            </p:cNvPr>
            <p:cNvCxnSpPr/>
            <p:nvPr/>
          </p:nvCxnSpPr>
          <p:spPr>
            <a:xfrm flipH="1" flipV="1">
              <a:off x="2506144" y="2279651"/>
              <a:ext cx="106363" cy="233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37">
              <a:extLst>
                <a:ext uri="{FF2B5EF4-FFF2-40B4-BE49-F238E27FC236}">
                  <a16:creationId xmlns:a16="http://schemas.microsoft.com/office/drawing/2014/main" id="{F98E1A01-DC56-44AE-BAF6-E665A56A4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8594" y="2384426"/>
              <a:ext cx="12025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dirty="0"/>
                <a:t>Py + Py*</a:t>
              </a:r>
            </a:p>
          </p:txBody>
        </p:sp>
        <p:sp>
          <p:nvSpPr>
            <p:cNvPr id="75" name="TextBox 54">
              <a:extLst>
                <a:ext uri="{FF2B5EF4-FFF2-40B4-BE49-F238E27FC236}">
                  <a16:creationId xmlns:a16="http://schemas.microsoft.com/office/drawing/2014/main" id="{EBA3E2C5-9B19-4244-92D3-0693CD0D4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982" y="1885951"/>
              <a:ext cx="6715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dirty="0">
                  <a:latin typeface="Times New Roman" pitchFamily="18" charset="0"/>
                  <a:cs typeface="Times New Roman" pitchFamily="18" charset="0"/>
                </a:rPr>
                <a:t>SNP</a:t>
              </a:r>
            </a:p>
          </p:txBody>
        </p:sp>
      </p:grpSp>
      <p:sp>
        <p:nvSpPr>
          <p:cNvPr id="22" name="TextBox 55">
            <a:extLst>
              <a:ext uri="{FF2B5EF4-FFF2-40B4-BE49-F238E27FC236}">
                <a16:creationId xmlns:a16="http://schemas.microsoft.com/office/drawing/2014/main" id="{8566591C-0207-4A1C-8091-4FF65FD01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18" y="2232791"/>
            <a:ext cx="2068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l-GR" altLang="en-US" sz="2000" dirty="0">
                <a:latin typeface="Calibri" pitchFamily="34" charset="0"/>
              </a:rPr>
              <a:t>τ </a:t>
            </a:r>
            <a:r>
              <a:rPr lang="en-CA" altLang="en-US" sz="2000" baseline="-25000" dirty="0"/>
              <a:t>E</a:t>
            </a:r>
            <a:r>
              <a:rPr lang="en-CA" altLang="en-US" sz="2000" baseline="30000" dirty="0">
                <a:latin typeface="Symbol" panose="05050102010706020507" pitchFamily="18" charset="2"/>
              </a:rPr>
              <a:t>-</a:t>
            </a:r>
            <a:r>
              <a:rPr lang="en-CA" altLang="en-US" sz="2000" baseline="30000" dirty="0"/>
              <a:t>1</a:t>
            </a:r>
            <a:r>
              <a:rPr lang="en-CA" altLang="en-US" sz="2000" dirty="0"/>
              <a:t> + </a:t>
            </a:r>
            <a:r>
              <a:rPr lang="en-CA" altLang="en-US" sz="2000" dirty="0" err="1"/>
              <a:t>k</a:t>
            </a:r>
            <a:r>
              <a:rPr lang="en-CA" altLang="en-US" sz="2000" baseline="-25000" dirty="0" err="1"/>
              <a:t>qE</a:t>
            </a:r>
            <a:r>
              <a:rPr lang="en-CA" altLang="en-US" sz="2000" dirty="0"/>
              <a:t>[Q] s</a:t>
            </a:r>
            <a:r>
              <a:rPr lang="en-CA" altLang="en-US" sz="2000" baseline="30000" dirty="0">
                <a:latin typeface="Symbol" panose="05050102010706020507" pitchFamily="18" charset="2"/>
              </a:rPr>
              <a:t>-</a:t>
            </a:r>
            <a:r>
              <a:rPr lang="en-CA" altLang="en-US" sz="2000" baseline="30000" dirty="0"/>
              <a:t>1</a:t>
            </a:r>
            <a:endParaRPr lang="en-CA" altLang="en-US" sz="2000" dirty="0"/>
          </a:p>
        </p:txBody>
      </p:sp>
      <p:sp>
        <p:nvSpPr>
          <p:cNvPr id="23" name="TextBox 56">
            <a:extLst>
              <a:ext uri="{FF2B5EF4-FFF2-40B4-BE49-F238E27FC236}">
                <a16:creationId xmlns:a16="http://schemas.microsoft.com/office/drawing/2014/main" id="{CD256E4A-A428-44F2-8791-1059DC338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461" y="2281850"/>
            <a:ext cx="2068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l-GR" altLang="en-US" sz="2000" dirty="0">
                <a:latin typeface="Calibri" pitchFamily="34" charset="0"/>
              </a:rPr>
              <a:t>τ</a:t>
            </a:r>
            <a:r>
              <a:rPr lang="en-CA" altLang="en-US" sz="2000" baseline="-25000" dirty="0"/>
              <a:t>M</a:t>
            </a:r>
            <a:r>
              <a:rPr lang="en-CA" altLang="en-US" sz="2000" baseline="30000" dirty="0">
                <a:latin typeface="Symbol" panose="05050102010706020507" pitchFamily="18" charset="2"/>
              </a:rPr>
              <a:t>-</a:t>
            </a:r>
            <a:r>
              <a:rPr lang="en-CA" altLang="en-US" sz="2000" baseline="30000" dirty="0"/>
              <a:t>1</a:t>
            </a:r>
            <a:r>
              <a:rPr lang="en-CA" altLang="en-US" sz="2000" dirty="0"/>
              <a:t> + </a:t>
            </a:r>
            <a:r>
              <a:rPr lang="en-CA" altLang="en-US" sz="2000" dirty="0" err="1"/>
              <a:t>k</a:t>
            </a:r>
            <a:r>
              <a:rPr lang="en-CA" altLang="en-US" sz="2000" baseline="-25000" dirty="0" err="1"/>
              <a:t>qM</a:t>
            </a:r>
            <a:r>
              <a:rPr lang="en-CA" altLang="en-US" sz="2000" dirty="0"/>
              <a:t>[Q] s</a:t>
            </a:r>
            <a:r>
              <a:rPr lang="en-CA" altLang="en-US" sz="2000" baseline="30000" dirty="0">
                <a:latin typeface="Symbol" panose="05050102010706020507" pitchFamily="18" charset="2"/>
              </a:rPr>
              <a:t>-</a:t>
            </a:r>
            <a:r>
              <a:rPr lang="en-CA" altLang="en-US" sz="2000" baseline="30000" dirty="0"/>
              <a:t>1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37269" y="2082854"/>
            <a:ext cx="0" cy="92310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590189" y="2067522"/>
            <a:ext cx="0" cy="92310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76332" y="1170155"/>
            <a:ext cx="64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Q 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81848" y="1139993"/>
            <a:ext cx="64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+ Q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D0EC8D1A-3033-428B-BA1E-4D43F410FA61}"/>
              </a:ext>
            </a:extLst>
          </p:cNvPr>
          <p:cNvSpPr/>
          <p:nvPr/>
        </p:nvSpPr>
        <p:spPr>
          <a:xfrm rot="5400000">
            <a:off x="6391075" y="2441878"/>
            <a:ext cx="398225" cy="16750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0D8DEA81-FAA3-4B38-ABAD-7BEC9AE80978}"/>
              </a:ext>
            </a:extLst>
          </p:cNvPr>
          <p:cNvSpPr/>
          <p:nvPr/>
        </p:nvSpPr>
        <p:spPr>
          <a:xfrm rot="5400000">
            <a:off x="4466854" y="2852876"/>
            <a:ext cx="340828" cy="910403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17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B979-B682-42A8-AC46-8FBE06F1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Time Resolved Fluorescence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42A11-8DB8-4E9F-8ACE-9C427AD2E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684" y="3949151"/>
            <a:ext cx="1371600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CA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028705" y="1999916"/>
            <a:ext cx="6732342" cy="4824340"/>
            <a:chOff x="2899084" y="2679151"/>
            <a:chExt cx="5458619" cy="391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8B27F6-5DBF-4425-9E55-CF05C7547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084" y="2679151"/>
              <a:ext cx="4895850" cy="391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F864998-1824-48AB-858A-CA9B56ECDC4A}"/>
                </a:ext>
              </a:extLst>
            </p:cNvPr>
            <p:cNvCxnSpPr/>
            <p:nvPr/>
          </p:nvCxnSpPr>
          <p:spPr>
            <a:xfrm flipH="1">
              <a:off x="5126346" y="3579264"/>
              <a:ext cx="1354137" cy="3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C08B6B3-DB43-4995-874A-9C3DD1C23600}"/>
                </a:ext>
              </a:extLst>
            </p:cNvPr>
            <p:cNvCxnSpPr/>
            <p:nvPr/>
          </p:nvCxnSpPr>
          <p:spPr>
            <a:xfrm flipH="1">
              <a:off x="5245409" y="4555576"/>
              <a:ext cx="2036763" cy="3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2DF5F1-A3C8-40CE-B022-66DA81D0D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102" y="3223350"/>
              <a:ext cx="404813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58BFD3-2E2E-4062-9E08-97DFDCF2F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165" y="4167926"/>
              <a:ext cx="1125538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D85C738-9E9D-48AB-B98D-173E2F89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32" y="3068613"/>
            <a:ext cx="62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80D744-709D-4327-8875-2B9652F6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526" y="3957088"/>
            <a:ext cx="14906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806FFA-4A44-4550-9C60-EA2384094702}"/>
              </a:ext>
            </a:extLst>
          </p:cNvPr>
          <p:cNvSpPr txBox="1">
            <a:spLocks/>
          </p:cNvSpPr>
          <p:nvPr/>
        </p:nvSpPr>
        <p:spPr bwMode="auto">
          <a:xfrm>
            <a:off x="840097" y="1309139"/>
            <a:ext cx="6221104" cy="9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CA" alt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Yields the average time a fluorophore spends in its excited state after excitation.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620239" y="18434"/>
            <a:ext cx="4499946" cy="2972634"/>
            <a:chOff x="3643054" y="1373915"/>
            <a:chExt cx="4499946" cy="2972634"/>
          </a:xfrm>
          <a:solidFill>
            <a:schemeClr val="bg1"/>
          </a:solidFill>
        </p:grpSpPr>
        <p:grpSp>
          <p:nvGrpSpPr>
            <p:cNvPr id="59" name="Group 58"/>
            <p:cNvGrpSpPr/>
            <p:nvPr/>
          </p:nvGrpSpPr>
          <p:grpSpPr>
            <a:xfrm>
              <a:off x="3643054" y="1373915"/>
              <a:ext cx="4499946" cy="2972634"/>
              <a:chOff x="2613211" y="1667520"/>
              <a:chExt cx="3439779" cy="2388203"/>
            </a:xfrm>
            <a:grpFill/>
          </p:grpSpPr>
          <p:sp>
            <p:nvSpPr>
              <p:cNvPr id="62" name="TextBox 61"/>
              <p:cNvSpPr txBox="1"/>
              <p:nvPr/>
            </p:nvSpPr>
            <p:spPr>
              <a:xfrm>
                <a:off x="3807273" y="1667520"/>
                <a:ext cx="356819" cy="34617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CA" sz="2200" baseline="-25000" dirty="0">
                    <a:latin typeface="Arial" pitchFamily="34" charset="0"/>
                    <a:cs typeface="Arial" pitchFamily="34" charset="0"/>
                  </a:rPr>
                  <a:t>s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613211" y="1861955"/>
                <a:ext cx="404608" cy="34617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 err="1">
                    <a:latin typeface="Arial" pitchFamily="34" charset="0"/>
                    <a:cs typeface="Arial" pitchFamily="34" charset="0"/>
                  </a:rPr>
                  <a:t>Py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325897" y="1866438"/>
                <a:ext cx="2769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Q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021099" y="1857474"/>
                <a:ext cx="239650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>
                <a:off x="3690099" y="2008949"/>
                <a:ext cx="760748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H="1">
                <a:off x="3668082" y="2121008"/>
                <a:ext cx="7596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4634744" y="1866438"/>
                <a:ext cx="696544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(Py-Q)</a:t>
                </a: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2777232" y="2316792"/>
                <a:ext cx="0" cy="75960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5066913" y="2316792"/>
                <a:ext cx="0" cy="75960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2906383" y="2427558"/>
                <a:ext cx="4713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 err="1">
                    <a:latin typeface="Arial" pitchFamily="34" charset="0"/>
                    <a:cs typeface="Arial" pitchFamily="34" charset="0"/>
                  </a:rPr>
                  <a:t>f·i</a:t>
                </a:r>
                <a:r>
                  <a:rPr lang="en-CA" sz="2200" i="1" dirty="0">
                    <a:latin typeface="Arial" pitchFamily="34" charset="0"/>
                    <a:cs typeface="Arial" pitchFamily="34" charset="0"/>
                  </a:rPr>
                  <a:t>(t)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102827" y="2511926"/>
                <a:ext cx="773425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>
                    <a:latin typeface="Arial" pitchFamily="34" charset="0"/>
                    <a:cs typeface="Arial" pitchFamily="34" charset="0"/>
                  </a:rPr>
                  <a:t>(1-f)·i(t)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613211" y="3184697"/>
                <a:ext cx="437344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b="1" dirty="0">
                    <a:latin typeface="Arial" pitchFamily="34" charset="0"/>
                    <a:cs typeface="Arial" pitchFamily="34" charset="0"/>
                  </a:rPr>
                  <a:t>Py*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330380" y="3161833"/>
                <a:ext cx="2769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Q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25582" y="3152869"/>
                <a:ext cx="239650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>
                <a:off x="3681135" y="3371579"/>
                <a:ext cx="760748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4633980" y="3165563"/>
                <a:ext cx="1419010" cy="89016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Decrease in fluorescence intensity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900599" y="3037504"/>
                <a:ext cx="294565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 err="1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CA" sz="2200" baseline="-25000" dirty="0" err="1">
                    <a:latin typeface="Arial" pitchFamily="34" charset="0"/>
                    <a:cs typeface="Arial" pitchFamily="34" charset="0"/>
                  </a:rPr>
                  <a:t>q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>
            <a:xfrm>
              <a:off x="3857626" y="3619030"/>
              <a:ext cx="0" cy="5400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861738" y="3675052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200" dirty="0">
                  <a:latin typeface="Arial" pitchFamily="34" charset="0"/>
                  <a:cs typeface="Arial" pitchFamily="34" charset="0"/>
                </a:rPr>
                <a:t>1/</a:t>
              </a:r>
              <a:r>
                <a:rPr lang="en-CA" sz="2400" dirty="0" err="1"/>
                <a:t>τ</a:t>
              </a:r>
              <a:r>
                <a:rPr lang="en-CA" sz="2400" baseline="-25000" dirty="0" err="1"/>
                <a:t>M</a:t>
              </a:r>
              <a:endParaRPr lang="en-CA" sz="2400" baseline="-250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16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4DA15-9B49-4DC0-A6ED-2464F3EDC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392" y="1309680"/>
            <a:ext cx="5401524" cy="4322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169B9-D8AD-4AD3-BCED-FCEC4B02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6" y="0"/>
            <a:ext cx="10515600" cy="1325563"/>
          </a:xfrm>
        </p:spPr>
        <p:txBody>
          <a:bodyPr/>
          <a:lstStyle/>
          <a:p>
            <a:r>
              <a:rPr lang="en-CA" dirty="0"/>
              <a:t>Quencher Absorption in DMSO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8D6CCB-3934-4E9B-A724-051A6925F8BC}"/>
              </a:ext>
            </a:extLst>
          </p:cNvPr>
          <p:cNvCxnSpPr>
            <a:cxnSpLocks/>
          </p:cNvCxnSpPr>
          <p:nvPr/>
        </p:nvCxnSpPr>
        <p:spPr>
          <a:xfrm flipV="1">
            <a:off x="2064007" y="3875827"/>
            <a:ext cx="2557354" cy="399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EB5C31-5703-4B4F-8353-4D0E1FC58E6C}"/>
              </a:ext>
            </a:extLst>
          </p:cNvPr>
          <p:cNvCxnSpPr>
            <a:cxnSpLocks/>
          </p:cNvCxnSpPr>
          <p:nvPr/>
        </p:nvCxnSpPr>
        <p:spPr>
          <a:xfrm flipV="1">
            <a:off x="2124812" y="4296865"/>
            <a:ext cx="2761592" cy="16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6C8EFE-D495-432C-9D45-E4C481D2BB7B}"/>
              </a:ext>
            </a:extLst>
          </p:cNvPr>
          <p:cNvSpPr txBox="1"/>
          <p:nvPr/>
        </p:nvSpPr>
        <p:spPr>
          <a:xfrm>
            <a:off x="91183" y="364499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Dinitrotoluene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2EC25D-32F5-4AF7-9D26-72C88253E6CF}"/>
              </a:ext>
            </a:extLst>
          </p:cNvPr>
          <p:cNvSpPr txBox="1"/>
          <p:nvPr/>
        </p:nvSpPr>
        <p:spPr>
          <a:xfrm>
            <a:off x="353751" y="4053818"/>
            <a:ext cx="178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7030A0"/>
                </a:solidFill>
              </a:rPr>
              <a:t>Nitrotoluene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978536-7ED7-4F8E-B484-696CDF47D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74906"/>
              </p:ext>
            </p:extLst>
          </p:nvPr>
        </p:nvGraphicFramePr>
        <p:xfrm>
          <a:off x="1326524" y="5061397"/>
          <a:ext cx="8851260" cy="17966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88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Quencher</a:t>
                      </a:r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Concentration range used</a:t>
                      </a:r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Max Abs. at 346</a:t>
                      </a:r>
                      <a:r>
                        <a:rPr lang="en-CA" sz="1800" baseline="0" dirty="0"/>
                        <a:t> </a:t>
                      </a:r>
                      <a:r>
                        <a:rPr lang="en-CA" sz="1800" dirty="0"/>
                        <a:t>nm</a:t>
                      </a:r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Max Abs. at 375 nm</a:t>
                      </a:r>
                    </a:p>
                  </a:txBody>
                  <a:tcPr marT="45744" marB="457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Nitrotoluene</a:t>
                      </a:r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 </a:t>
                      </a:r>
                      <a:r>
                        <a:rPr lang="en-CA" sz="1800" dirty="0" err="1"/>
                        <a:t>mM</a:t>
                      </a:r>
                      <a:r>
                        <a:rPr lang="en-CA" sz="1800" dirty="0"/>
                        <a:t> to 4 </a:t>
                      </a:r>
                      <a:r>
                        <a:rPr lang="en-CA" sz="1800" dirty="0" err="1"/>
                        <a:t>mM</a:t>
                      </a:r>
                      <a:endParaRPr lang="en-CA" sz="1800" dirty="0"/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1.71</a:t>
                      </a:r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0.46</a:t>
                      </a:r>
                    </a:p>
                  </a:txBody>
                  <a:tcPr marT="45744" marB="457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Dinitrotoluene</a:t>
                      </a:r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  <a:r>
                        <a:rPr lang="en-CA" sz="1800" baseline="0" dirty="0"/>
                        <a:t> </a:t>
                      </a:r>
                      <a:r>
                        <a:rPr lang="en-CA" sz="1800" baseline="0" dirty="0" err="1"/>
                        <a:t>mM</a:t>
                      </a:r>
                      <a:r>
                        <a:rPr lang="en-CA" sz="1800" baseline="0" dirty="0"/>
                        <a:t> to 3 </a:t>
                      </a:r>
                      <a:r>
                        <a:rPr lang="en-CA" sz="1800" baseline="0" dirty="0" err="1"/>
                        <a:t>mM</a:t>
                      </a:r>
                      <a:endParaRPr lang="en-CA" sz="1800" dirty="0"/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1.88</a:t>
                      </a:r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0.60</a:t>
                      </a:r>
                    </a:p>
                  </a:txBody>
                  <a:tcPr marT="45744" marB="457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2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Trinitrotoluene</a:t>
                      </a:r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  <a:r>
                        <a:rPr lang="en-CA" sz="1800" baseline="0" dirty="0"/>
                        <a:t> mM to ___ mM</a:t>
                      </a:r>
                      <a:endParaRPr lang="en-CA" sz="1800" dirty="0"/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44" marB="45744"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44" marB="457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266583" y="2377445"/>
            <a:ext cx="6405464" cy="707886"/>
            <a:chOff x="5266583" y="2377445"/>
            <a:chExt cx="6405464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8503216" y="2377445"/>
              <a:ext cx="31688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/>
                <a:t>Normalized </a:t>
              </a:r>
              <a:r>
                <a:rPr lang="en-CA" sz="2000" dirty="0">
                  <a:solidFill>
                    <a:srgbClr val="00B0F0"/>
                  </a:solidFill>
                </a:rPr>
                <a:t>absorption</a:t>
              </a:r>
              <a:r>
                <a:rPr lang="en-CA" sz="2000" dirty="0"/>
                <a:t> and </a:t>
              </a:r>
              <a:r>
                <a:rPr lang="en-CA" sz="2000" b="1" dirty="0"/>
                <a:t>emission</a:t>
              </a:r>
              <a:r>
                <a:rPr lang="en-CA" sz="2000" dirty="0"/>
                <a:t> spectra of pyrene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66583" y="2579586"/>
              <a:ext cx="3236633" cy="441941"/>
              <a:chOff x="5266583" y="2579586"/>
              <a:chExt cx="3236633" cy="441941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5266583" y="2581835"/>
                <a:ext cx="323663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/>
              <p:cNvCxnSpPr/>
              <p:nvPr/>
            </p:nvCxnSpPr>
            <p:spPr>
              <a:xfrm rot="5400000">
                <a:off x="5665482" y="2756853"/>
                <a:ext cx="441941" cy="8740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17</a:t>
            </a:fld>
            <a:endParaRPr lang="en-CA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8D6CCB-3934-4E9B-A724-051A6925F8BC}"/>
              </a:ext>
            </a:extLst>
          </p:cNvPr>
          <p:cNvCxnSpPr>
            <a:cxnSpLocks/>
          </p:cNvCxnSpPr>
          <p:nvPr/>
        </p:nvCxnSpPr>
        <p:spPr>
          <a:xfrm>
            <a:off x="2123643" y="3418131"/>
            <a:ext cx="2425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76C8EFE-D495-432C-9D45-E4C481D2BB7B}"/>
              </a:ext>
            </a:extLst>
          </p:cNvPr>
          <p:cNvSpPr txBox="1"/>
          <p:nvPr/>
        </p:nvSpPr>
        <p:spPr>
          <a:xfrm>
            <a:off x="94203" y="3147303"/>
            <a:ext cx="2057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B050"/>
                </a:solidFill>
              </a:rPr>
              <a:t>Trinitrotoluene</a:t>
            </a:r>
          </a:p>
        </p:txBody>
      </p:sp>
    </p:spTree>
    <p:extLst>
      <p:ext uri="{BB962C8B-B14F-4D97-AF65-F5344CB8AC3E}">
        <p14:creationId xmlns:p14="http://schemas.microsoft.com/office/powerpoint/2010/main" val="6648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89" y="1768001"/>
            <a:ext cx="6375444" cy="51010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D102C-6F89-4CC3-9629-2303E861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14" y="1834215"/>
            <a:ext cx="6291798" cy="5034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C1033A-BFBB-47AD-91A0-E3781C9F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3"/>
            <a:ext cx="10515600" cy="1325563"/>
          </a:xfrm>
        </p:spPr>
        <p:txBody>
          <a:bodyPr/>
          <a:lstStyle/>
          <a:p>
            <a:r>
              <a:rPr lang="en-CA" dirty="0"/>
              <a:t>Quenching by Nitrotoluene in DMSO 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72D802B-810A-4957-93B8-AF06EDEF6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164" y="2596712"/>
            <a:ext cx="20780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[Nitrotoluene] </a:t>
            </a: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</a:t>
            </a:r>
            <a:endParaRPr lang="en-CA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95DB07-AF2C-4FBD-AD70-EACEF2D81938}"/>
              </a:ext>
            </a:extLst>
          </p:cNvPr>
          <p:cNvCxnSpPr>
            <a:cxnSpLocks/>
          </p:cNvCxnSpPr>
          <p:nvPr/>
        </p:nvCxnSpPr>
        <p:spPr>
          <a:xfrm flipH="1">
            <a:off x="4821053" y="3418538"/>
            <a:ext cx="2144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8F403A-5810-4256-9961-829AC666E52C}"/>
              </a:ext>
            </a:extLst>
          </p:cNvPr>
          <p:cNvSpPr txBox="1"/>
          <p:nvPr/>
        </p:nvSpPr>
        <p:spPr>
          <a:xfrm>
            <a:off x="4453003" y="3022932"/>
            <a:ext cx="73609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0 </a:t>
            </a:r>
            <a:r>
              <a:rPr lang="en-CA" dirty="0" err="1"/>
              <a:t>mM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5928C-B68B-4574-9B45-99EDCDE7972D}"/>
              </a:ext>
            </a:extLst>
          </p:cNvPr>
          <p:cNvSpPr txBox="1"/>
          <p:nvPr/>
        </p:nvSpPr>
        <p:spPr>
          <a:xfrm>
            <a:off x="4493134" y="4394681"/>
            <a:ext cx="73609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4 </a:t>
            </a:r>
            <a:r>
              <a:rPr lang="en-CA" dirty="0" err="1"/>
              <a:t>mM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18</a:t>
            </a:fld>
            <a:endParaRPr lang="en-CA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38EC4D0-0E72-4043-816F-5989D28B8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0306" y="2595407"/>
            <a:ext cx="20780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[Nitrotoluene] </a:t>
            </a: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</a:t>
            </a:r>
            <a:endParaRPr lang="en-CA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386F0A-51E6-4407-A197-0B922644F1C4}"/>
              </a:ext>
            </a:extLst>
          </p:cNvPr>
          <p:cNvCxnSpPr>
            <a:cxnSpLocks/>
          </p:cNvCxnSpPr>
          <p:nvPr/>
        </p:nvCxnSpPr>
        <p:spPr>
          <a:xfrm flipH="1">
            <a:off x="10399195" y="3417233"/>
            <a:ext cx="2144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8FBAA7-9A57-4696-8FF7-D705BEFEF105}"/>
              </a:ext>
            </a:extLst>
          </p:cNvPr>
          <p:cNvSpPr txBox="1"/>
          <p:nvPr/>
        </p:nvSpPr>
        <p:spPr>
          <a:xfrm>
            <a:off x="10031145" y="3021627"/>
            <a:ext cx="73609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0 </a:t>
            </a:r>
            <a:r>
              <a:rPr lang="en-CA" dirty="0" err="1"/>
              <a:t>mM</a:t>
            </a:r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A6DA01-20B5-4D6D-AAF2-F32ABA1574BE}"/>
              </a:ext>
            </a:extLst>
          </p:cNvPr>
          <p:cNvSpPr txBox="1"/>
          <p:nvPr/>
        </p:nvSpPr>
        <p:spPr>
          <a:xfrm>
            <a:off x="10071276" y="4393376"/>
            <a:ext cx="73609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4 </a:t>
            </a:r>
            <a:r>
              <a:rPr lang="en-CA" dirty="0" err="1"/>
              <a:t>mM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BDB9AD-3AE8-474F-98C0-E957B7DC8AF9}"/>
                  </a:ext>
                </a:extLst>
              </p:cNvPr>
              <p:cNvSpPr txBox="1"/>
              <p:nvPr/>
            </p:nvSpPr>
            <p:spPr>
              <a:xfrm>
                <a:off x="2469183" y="1381351"/>
                <a:ext cx="2328971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∙[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BDB9AD-3AE8-474F-98C0-E957B7DC8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183" y="1381351"/>
                <a:ext cx="2328971" cy="574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F79093-BE7B-44C8-858C-5EF3A2CAA32A}"/>
                  </a:ext>
                </a:extLst>
              </p:cNvPr>
              <p:cNvSpPr txBox="1"/>
              <p:nvPr/>
            </p:nvSpPr>
            <p:spPr>
              <a:xfrm>
                <a:off x="8843595" y="1430595"/>
                <a:ext cx="2316916" cy="524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∙[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F79093-BE7B-44C8-858C-5EF3A2CAA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595" y="1430595"/>
                <a:ext cx="2316916" cy="524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52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105A-EAF8-4853-9B35-FAB5F315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076" y="-301150"/>
            <a:ext cx="10515600" cy="1325563"/>
          </a:xfrm>
        </p:spPr>
        <p:txBody>
          <a:bodyPr/>
          <a:lstStyle/>
          <a:p>
            <a:r>
              <a:rPr lang="en-CA" dirty="0"/>
              <a:t>Quenching by Nitrotoluene in DMSO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19</a:t>
            </a:fld>
            <a:endParaRPr lang="en-CA"/>
          </a:p>
        </p:txBody>
      </p:sp>
      <p:grpSp>
        <p:nvGrpSpPr>
          <p:cNvPr id="14" name="Group 13"/>
          <p:cNvGrpSpPr/>
          <p:nvPr/>
        </p:nvGrpSpPr>
        <p:grpSpPr>
          <a:xfrm>
            <a:off x="3371990" y="603576"/>
            <a:ext cx="5763691" cy="2276067"/>
            <a:chOff x="3643054" y="1373915"/>
            <a:chExt cx="5763691" cy="2276067"/>
          </a:xfrm>
          <a:solidFill>
            <a:schemeClr val="bg1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3643054" y="1373915"/>
              <a:ext cx="5763691" cy="2125035"/>
              <a:chOff x="2613211" y="1667520"/>
              <a:chExt cx="4405791" cy="1707244"/>
            </a:xfrm>
            <a:grpFill/>
          </p:grpSpPr>
          <p:sp>
            <p:nvSpPr>
              <p:cNvPr id="18" name="TextBox 17"/>
              <p:cNvSpPr txBox="1"/>
              <p:nvPr/>
            </p:nvSpPr>
            <p:spPr>
              <a:xfrm>
                <a:off x="3807273" y="1667520"/>
                <a:ext cx="356819" cy="346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CA" sz="2200" baseline="-25000" dirty="0">
                    <a:latin typeface="Arial" pitchFamily="34" charset="0"/>
                    <a:cs typeface="Arial" pitchFamily="34" charset="0"/>
                  </a:rPr>
                  <a:t>s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13211" y="1861955"/>
                <a:ext cx="404608" cy="34617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 err="1">
                    <a:latin typeface="Arial" pitchFamily="34" charset="0"/>
                    <a:cs typeface="Arial" pitchFamily="34" charset="0"/>
                  </a:rPr>
                  <a:t>Py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25897" y="1866438"/>
                <a:ext cx="2769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Q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21099" y="1857474"/>
                <a:ext cx="239650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3690099" y="2008949"/>
                <a:ext cx="760748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3668082" y="2121008"/>
                <a:ext cx="7596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4634744" y="1866438"/>
                <a:ext cx="696544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(Py-Q)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2777232" y="2316792"/>
                <a:ext cx="0" cy="481675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066913" y="2316792"/>
                <a:ext cx="0" cy="481675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906383" y="2336676"/>
                <a:ext cx="4713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 err="1">
                    <a:latin typeface="Arial" pitchFamily="34" charset="0"/>
                    <a:cs typeface="Arial" pitchFamily="34" charset="0"/>
                  </a:rPr>
                  <a:t>f·i</a:t>
                </a:r>
                <a:r>
                  <a:rPr lang="en-CA" sz="2200" i="1" dirty="0">
                    <a:latin typeface="Arial" pitchFamily="34" charset="0"/>
                    <a:cs typeface="Arial" pitchFamily="34" charset="0"/>
                  </a:rPr>
                  <a:t>(t)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02827" y="2352882"/>
                <a:ext cx="773425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>
                    <a:latin typeface="Arial" pitchFamily="34" charset="0"/>
                    <a:cs typeface="Arial" pitchFamily="34" charset="0"/>
                  </a:rPr>
                  <a:t>(1-f)·i(t)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13211" y="2775731"/>
                <a:ext cx="437344" cy="286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200" b="1" dirty="0">
                    <a:latin typeface="Arial" pitchFamily="34" charset="0"/>
                    <a:cs typeface="Arial" pitchFamily="34" charset="0"/>
                  </a:rPr>
                  <a:t>Py*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30380" y="2752868"/>
                <a:ext cx="2769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Q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025582" y="2743902"/>
                <a:ext cx="239650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3681135" y="2962613"/>
                <a:ext cx="760748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633980" y="2756598"/>
                <a:ext cx="2385022" cy="61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Decrease in fluorescence intensity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00599" y="2628537"/>
                <a:ext cx="294565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 err="1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CA" sz="2200" baseline="-25000" dirty="0" err="1">
                    <a:latin typeface="Arial" pitchFamily="34" charset="0"/>
                    <a:cs typeface="Arial" pitchFamily="34" charset="0"/>
                  </a:rPr>
                  <a:t>q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3857626" y="3109982"/>
              <a:ext cx="0" cy="5400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61739" y="3070368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200" dirty="0">
                  <a:latin typeface="Arial" pitchFamily="34" charset="0"/>
                  <a:cs typeface="Arial" pitchFamily="34" charset="0"/>
                </a:rPr>
                <a:t>1/</a:t>
              </a:r>
              <a:r>
                <a:rPr lang="en-CA" sz="2400" dirty="0" err="1"/>
                <a:t>τ</a:t>
              </a:r>
              <a:r>
                <a:rPr lang="en-CA" sz="2400" baseline="-25000" dirty="0" err="1"/>
                <a:t>M</a:t>
              </a:r>
              <a:endParaRPr lang="en-CA" sz="2400" baseline="-250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02" y="2662309"/>
            <a:ext cx="5207572" cy="416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3891A23-14A0-4593-9366-28FCF58D8AB7}"/>
              </a:ext>
            </a:extLst>
          </p:cNvPr>
          <p:cNvSpPr txBox="1"/>
          <p:nvPr/>
        </p:nvSpPr>
        <p:spPr>
          <a:xfrm>
            <a:off x="7495457" y="5020343"/>
            <a:ext cx="89316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CA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4F5509-336F-406A-8BA0-65BADA0390A6}"/>
              </a:ext>
            </a:extLst>
          </p:cNvPr>
          <p:cNvSpPr txBox="1"/>
          <p:nvPr/>
        </p:nvSpPr>
        <p:spPr>
          <a:xfrm>
            <a:off x="6927800" y="3866524"/>
            <a:ext cx="772969" cy="4770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A81BFDB-DA69-4603-9036-BF54EDE9DF6D}"/>
              </a:ext>
            </a:extLst>
          </p:cNvPr>
          <p:cNvSpPr txBox="1">
            <a:spLocks/>
          </p:cNvSpPr>
          <p:nvPr/>
        </p:nvSpPr>
        <p:spPr>
          <a:xfrm>
            <a:off x="31861" y="3997660"/>
            <a:ext cx="5024300" cy="254750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500" b="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500" b="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25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Fluorescence intensity of the dye without quencher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500" b="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CA" sz="2500" b="0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25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Lifetime of the dye without quencher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5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500" b="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CA" sz="25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 Concentration of quencher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500" b="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500" b="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CA" sz="25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Bimolecular quenching rate constant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B6C450E-2375-4526-B980-D82C0FA54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2" y="2894079"/>
            <a:ext cx="2599728" cy="69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47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DAAC-A92D-4AC0-BA41-BA89D610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0339"/>
          </a:xfrm>
        </p:spPr>
        <p:txBody>
          <a:bodyPr/>
          <a:lstStyle/>
          <a:p>
            <a:pPr algn="ctr"/>
            <a:r>
              <a:rPr lang="en-CA" dirty="0"/>
              <a:t>Outline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793ABA8-6064-42DF-A858-F980653C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147" y="1165618"/>
            <a:ext cx="936786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800" dirty="0">
                <a:latin typeface="+mn-lt"/>
                <a:cs typeface="Times New Roman" pitchFamily="18" charset="0"/>
              </a:rPr>
              <a:t>Introduction</a:t>
            </a:r>
          </a:p>
          <a:p>
            <a:r>
              <a:rPr lang="en-CA" altLang="en-US" sz="2800" dirty="0">
                <a:latin typeface="+mn-lt"/>
                <a:cs typeface="Times New Roman" pitchFamily="18" charset="0"/>
              </a:rPr>
              <a:t>	</a:t>
            </a:r>
            <a:r>
              <a:rPr lang="en-CA" altLang="en-US" sz="2800" b="0" dirty="0">
                <a:latin typeface="+mn-lt"/>
                <a:cs typeface="Times New Roman" pitchFamily="18" charset="0"/>
              </a:rPr>
              <a:t>- General Overview for Nitrated Compound Detection</a:t>
            </a:r>
          </a:p>
          <a:p>
            <a:r>
              <a:rPr lang="en-CA" altLang="en-US" sz="2800" b="0" dirty="0">
                <a:cs typeface="Times New Roman" pitchFamily="18" charset="0"/>
              </a:rPr>
              <a:t>	- Starch Nanoparticles</a:t>
            </a:r>
          </a:p>
          <a:p>
            <a:r>
              <a:rPr lang="en-CA" altLang="en-US" sz="2800" b="0" dirty="0">
                <a:cs typeface="Times New Roman" pitchFamily="18" charset="0"/>
              </a:rPr>
              <a:t>	- Pyrene</a:t>
            </a:r>
            <a:endParaRPr lang="en-CA" altLang="en-US" sz="2800" b="0" dirty="0">
              <a:latin typeface="+mn-lt"/>
              <a:cs typeface="Times New Roman" pitchFamily="18" charset="0"/>
            </a:endParaRPr>
          </a:p>
          <a:p>
            <a:r>
              <a:rPr lang="en-CA" altLang="en-US" sz="2800" dirty="0">
                <a:latin typeface="+mn-lt"/>
                <a:cs typeface="Times New Roman" pitchFamily="18" charset="0"/>
              </a:rPr>
              <a:t>Experimental</a:t>
            </a:r>
          </a:p>
          <a:p>
            <a:r>
              <a:rPr lang="en-CA" altLang="en-US" sz="2800" b="0" dirty="0">
                <a:latin typeface="+mn-lt"/>
                <a:cs typeface="Times New Roman" pitchFamily="18" charset="0"/>
              </a:rPr>
              <a:t>	- Synthesis of Pyrene Labeled Starch Nanoparticles</a:t>
            </a:r>
          </a:p>
          <a:p>
            <a:r>
              <a:rPr lang="en-CA" altLang="en-US" sz="2800" b="0" dirty="0">
                <a:latin typeface="+mn-lt"/>
                <a:cs typeface="Times New Roman" pitchFamily="18" charset="0"/>
              </a:rPr>
              <a:t>	- Quenching Experiments in DMSO and Water</a:t>
            </a:r>
          </a:p>
          <a:p>
            <a:r>
              <a:rPr lang="en-CA" altLang="en-US" sz="2800" b="0" dirty="0">
                <a:latin typeface="+mn-lt"/>
                <a:cs typeface="Times New Roman" pitchFamily="18" charset="0"/>
              </a:rPr>
              <a:t>	- Quenching studies on Py-SNP-coated filter paper</a:t>
            </a:r>
          </a:p>
          <a:p>
            <a:r>
              <a:rPr lang="en-CA" altLang="en-US" sz="2800" dirty="0">
                <a:latin typeface="+mn-lt"/>
                <a:cs typeface="Times New Roman" pitchFamily="18" charset="0"/>
              </a:rPr>
              <a:t>Conclusions</a:t>
            </a:r>
          </a:p>
          <a:p>
            <a:r>
              <a:rPr lang="en-CA" altLang="en-US" sz="2800" dirty="0">
                <a:latin typeface="+mn-lt"/>
                <a:cs typeface="Times New Roman" pitchFamily="18" charset="0"/>
              </a:rPr>
              <a:t>Future work</a:t>
            </a:r>
          </a:p>
          <a:p>
            <a:r>
              <a:rPr lang="en-CA" altLang="en-US" sz="2800" dirty="0">
                <a:latin typeface="+mn-lt"/>
                <a:cs typeface="Times New Roman" pitchFamily="18" charset="0"/>
              </a:rPr>
              <a:t>Acknowledgements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372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30" y="972456"/>
            <a:ext cx="7372586" cy="589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6A8365-D2A8-441B-BC71-203C23C8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r>
              <a:rPr lang="en-CA" dirty="0"/>
              <a:t>Quenching in DMSO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20</a:t>
            </a:fld>
            <a:endParaRPr lang="en-CA"/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8799732" y="1914333"/>
            <a:ext cx="1304925" cy="888999"/>
            <a:chOff x="3925327" y="2210649"/>
            <a:chExt cx="1304925" cy="889399"/>
          </a:xfrm>
        </p:grpSpPr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3925327" y="2666998"/>
            <a:ext cx="1304925" cy="43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" name="CS ChemDraw Drawing" r:id="rId4" imgW="2153270" imgH="714464" progId="ChemDraw.Document.6.0">
                    <p:embed/>
                  </p:oleObj>
                </mc:Choice>
                <mc:Fallback>
                  <p:oleObj name="CS ChemDraw Drawing" r:id="rId4" imgW="2153270" imgH="714464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5327" y="2666998"/>
                          <a:ext cx="1304925" cy="43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3925327" y="2210649"/>
              <a:ext cx="1160229" cy="369332"/>
              <a:chOff x="4076763" y="1955800"/>
              <a:chExt cx="1160229" cy="369332"/>
            </a:xfrm>
          </p:grpSpPr>
          <p:sp>
            <p:nvSpPr>
              <p:cNvPr id="15" name="TextBox 8"/>
              <p:cNvSpPr txBox="1">
                <a:spLocks noChangeArrowheads="1"/>
              </p:cNvSpPr>
              <p:nvPr/>
            </p:nvSpPr>
            <p:spPr bwMode="auto">
              <a:xfrm>
                <a:off x="4076763" y="1955800"/>
                <a:ext cx="10099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CA" sz="1800" dirty="0">
                    <a:latin typeface="Times New Roman" pitchFamily="18" charset="0"/>
                    <a:cs typeface="Times New Roman" pitchFamily="18" charset="0"/>
                  </a:rPr>
                  <a:t>MNT =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13388" y="2033623"/>
                <a:ext cx="223837" cy="18582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800"/>
              </a:p>
            </p:txBody>
          </p:sp>
        </p:grpSp>
      </p:grp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8873172" y="3072039"/>
            <a:ext cx="1319214" cy="1046158"/>
            <a:chOff x="3910712" y="3250834"/>
            <a:chExt cx="1319541" cy="1046285"/>
          </a:xfrm>
        </p:grpSpPr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3925327" y="3592173"/>
            <a:ext cx="1304926" cy="704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" name="CS ChemDraw Drawing" r:id="rId6" imgW="2151379" imgH="1162472" progId="ChemDraw.Document.6.0">
                    <p:embed/>
                  </p:oleObj>
                </mc:Choice>
                <mc:Fallback>
                  <p:oleObj name="CS ChemDraw Drawing" r:id="rId6" imgW="2151379" imgH="1162472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5327" y="3592173"/>
                          <a:ext cx="1304926" cy="7049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3910712" y="3250834"/>
              <a:ext cx="1136064" cy="369332"/>
              <a:chOff x="3910712" y="3250834"/>
              <a:chExt cx="1136064" cy="369332"/>
            </a:xfrm>
          </p:grpSpPr>
          <p:sp>
            <p:nvSpPr>
              <p:cNvPr id="20" name="TextBox 15"/>
              <p:cNvSpPr txBox="1">
                <a:spLocks noChangeArrowheads="1"/>
              </p:cNvSpPr>
              <p:nvPr/>
            </p:nvSpPr>
            <p:spPr bwMode="auto">
              <a:xfrm>
                <a:off x="3910712" y="3250834"/>
                <a:ext cx="10099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CA" sz="1800">
                    <a:latin typeface="Times New Roman" pitchFamily="18" charset="0"/>
                    <a:cs typeface="Times New Roman" pitchFamily="18" charset="0"/>
                  </a:rPr>
                  <a:t>DNT =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860273" y="3354034"/>
                <a:ext cx="185784" cy="185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8900366" y="4260589"/>
            <a:ext cx="1293534" cy="1312380"/>
            <a:chOff x="6197241" y="4751146"/>
            <a:chExt cx="1293346" cy="1312117"/>
          </a:xfrm>
        </p:grpSpPr>
        <p:graphicFrame>
          <p:nvGraphicFramePr>
            <p:cNvPr id="2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2665987"/>
                </p:ext>
              </p:extLst>
            </p:nvPr>
          </p:nvGraphicFramePr>
          <p:xfrm>
            <a:off x="6197241" y="5120477"/>
            <a:ext cx="1293346" cy="942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0" name="CS ChemDraw Drawing" r:id="rId8" imgW="2149866" imgH="1566135" progId="ChemDraw.Document.6.0">
                    <p:embed/>
                  </p:oleObj>
                </mc:Choice>
                <mc:Fallback>
                  <p:oleObj name="CS ChemDraw Drawing" r:id="rId8" imgW="2149866" imgH="156613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7241" y="5120477"/>
                          <a:ext cx="1293346" cy="9427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6324600" y="4751146"/>
              <a:ext cx="1076756" cy="369332"/>
              <a:chOff x="6323951" y="4751146"/>
              <a:chExt cx="1076756" cy="369332"/>
            </a:xfrm>
          </p:grpSpPr>
          <p:sp>
            <p:nvSpPr>
              <p:cNvPr id="30" name="TextBox 20"/>
              <p:cNvSpPr txBox="1">
                <a:spLocks noChangeArrowheads="1"/>
              </p:cNvSpPr>
              <p:nvPr/>
            </p:nvSpPr>
            <p:spPr bwMode="auto">
              <a:xfrm>
                <a:off x="6323951" y="4751146"/>
                <a:ext cx="10099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CA" sz="1800" dirty="0">
                    <a:latin typeface="Times New Roman" pitchFamily="18" charset="0"/>
                    <a:cs typeface="Times New Roman" pitchFamily="18" charset="0"/>
                  </a:rPr>
                  <a:t>TNT =</a:t>
                </a:r>
              </a:p>
            </p:txBody>
          </p:sp>
          <p:sp>
            <p:nvSpPr>
              <p:cNvPr id="31" name="Diamond 30"/>
              <p:cNvSpPr/>
              <p:nvPr/>
            </p:nvSpPr>
            <p:spPr>
              <a:xfrm>
                <a:off x="7213534" y="4843458"/>
                <a:ext cx="187173" cy="187162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  <p:grpSp>
        <p:nvGrpSpPr>
          <p:cNvPr id="1029" name="Group 1028"/>
          <p:cNvGrpSpPr/>
          <p:nvPr/>
        </p:nvGrpSpPr>
        <p:grpSpPr>
          <a:xfrm>
            <a:off x="1922930" y="1817957"/>
            <a:ext cx="8341447" cy="3065032"/>
            <a:chOff x="1696367" y="2177858"/>
            <a:chExt cx="8341447" cy="3065032"/>
          </a:xfrm>
        </p:grpSpPr>
        <p:sp>
          <p:nvSpPr>
            <p:cNvPr id="1028" name="Rectangle 1027"/>
            <p:cNvSpPr/>
            <p:nvPr/>
          </p:nvSpPr>
          <p:spPr>
            <a:xfrm>
              <a:off x="1696367" y="2177858"/>
              <a:ext cx="8341447" cy="3065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930" y="2363317"/>
              <a:ext cx="7610597" cy="2156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8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FD7B-9734-4044-8943-85D3B30E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Quenching by Nitrotoluene in Water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22ECA-B7B1-4DBD-B60D-DE473BE17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43" y="1823209"/>
            <a:ext cx="6184004" cy="495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97047" y="6450141"/>
            <a:ext cx="2743200" cy="365125"/>
          </a:xfrm>
        </p:spPr>
        <p:txBody>
          <a:bodyPr/>
          <a:lstStyle/>
          <a:p>
            <a:fld id="{2E8D9FC8-446A-4812-8962-71AB1EDD6DA9}" type="slidenum">
              <a:rPr lang="en-CA" smtClean="0"/>
              <a:t>21</a:t>
            </a:fld>
            <a:endParaRPr lang="en-CA" dirty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7" y="1837965"/>
            <a:ext cx="6238080" cy="499117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9F3BC-765A-49C2-9800-69599C07F678}"/>
              </a:ext>
            </a:extLst>
          </p:cNvPr>
          <p:cNvSpPr txBox="1"/>
          <p:nvPr/>
        </p:nvSpPr>
        <p:spPr>
          <a:xfrm>
            <a:off x="8938025" y="1546210"/>
            <a:ext cx="14299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73FCA-FE87-409E-A60B-B445368C7A6A}"/>
              </a:ext>
            </a:extLst>
          </p:cNvPr>
          <p:cNvSpPr txBox="1"/>
          <p:nvPr/>
        </p:nvSpPr>
        <p:spPr>
          <a:xfrm>
            <a:off x="2699945" y="1484697"/>
            <a:ext cx="163378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DFC7F-834D-41F4-960D-5AB8D9F61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435" y="2401254"/>
            <a:ext cx="20780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[Nitrotoluene] </a:t>
            </a: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</a:t>
            </a:r>
            <a:endParaRPr lang="en-CA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84711A-8CF1-4BCB-A9FF-534953A7118A}"/>
              </a:ext>
            </a:extLst>
          </p:cNvPr>
          <p:cNvCxnSpPr>
            <a:cxnSpLocks/>
          </p:cNvCxnSpPr>
          <p:nvPr/>
        </p:nvCxnSpPr>
        <p:spPr>
          <a:xfrm flipH="1">
            <a:off x="4746324" y="3223080"/>
            <a:ext cx="2144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67A3C3-C153-4CD8-B6B5-A1FC146820A0}"/>
              </a:ext>
            </a:extLst>
          </p:cNvPr>
          <p:cNvSpPr txBox="1"/>
          <p:nvPr/>
        </p:nvSpPr>
        <p:spPr>
          <a:xfrm>
            <a:off x="4378274" y="2827474"/>
            <a:ext cx="73609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0 </a:t>
            </a:r>
            <a:r>
              <a:rPr lang="en-CA" dirty="0" err="1"/>
              <a:t>mM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8F9E7-7E85-4ED3-A0B9-5B4A70C51721}"/>
              </a:ext>
            </a:extLst>
          </p:cNvPr>
          <p:cNvSpPr txBox="1"/>
          <p:nvPr/>
        </p:nvSpPr>
        <p:spPr>
          <a:xfrm>
            <a:off x="4418405" y="4199223"/>
            <a:ext cx="73609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4 </a:t>
            </a:r>
            <a:r>
              <a:rPr lang="en-CA" dirty="0" err="1"/>
              <a:t>mM</a:t>
            </a:r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D40B4-978A-4AAD-9E42-576BEB168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876" y="2401254"/>
            <a:ext cx="20780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[Nitrotoluene] </a:t>
            </a: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</a:t>
            </a:r>
            <a:endParaRPr lang="en-CA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23E3BE-4954-4B89-8D6E-9D69571F8056}"/>
              </a:ext>
            </a:extLst>
          </p:cNvPr>
          <p:cNvCxnSpPr>
            <a:cxnSpLocks/>
          </p:cNvCxnSpPr>
          <p:nvPr/>
        </p:nvCxnSpPr>
        <p:spPr>
          <a:xfrm flipH="1">
            <a:off x="10905765" y="3223080"/>
            <a:ext cx="2144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A9F55E-E0D4-425D-BF5B-0DF74AE79E57}"/>
              </a:ext>
            </a:extLst>
          </p:cNvPr>
          <p:cNvSpPr txBox="1"/>
          <p:nvPr/>
        </p:nvSpPr>
        <p:spPr>
          <a:xfrm>
            <a:off x="10537715" y="2827474"/>
            <a:ext cx="73609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0 </a:t>
            </a:r>
            <a:r>
              <a:rPr lang="en-CA" dirty="0" err="1"/>
              <a:t>mM</a:t>
            </a:r>
            <a:endParaRPr lang="en-C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3AEF72-863B-4F41-AA1A-6B402362667A}"/>
              </a:ext>
            </a:extLst>
          </p:cNvPr>
          <p:cNvSpPr txBox="1"/>
          <p:nvPr/>
        </p:nvSpPr>
        <p:spPr>
          <a:xfrm>
            <a:off x="10577846" y="4199223"/>
            <a:ext cx="9108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0.3 mM</a:t>
            </a:r>
          </a:p>
        </p:txBody>
      </p:sp>
    </p:spTree>
    <p:extLst>
      <p:ext uri="{BB962C8B-B14F-4D97-AF65-F5344CB8AC3E}">
        <p14:creationId xmlns:p14="http://schemas.microsoft.com/office/powerpoint/2010/main" val="421347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22ECA-B7B1-4DBD-B60D-DE473BE17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59" y="1024446"/>
            <a:ext cx="3868394" cy="309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7FD7B-9734-4044-8943-85D3B30E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3"/>
            <a:ext cx="10515600" cy="1325563"/>
          </a:xfrm>
        </p:spPr>
        <p:txBody>
          <a:bodyPr/>
          <a:lstStyle/>
          <a:p>
            <a:r>
              <a:rPr lang="en-CA" dirty="0"/>
              <a:t>Quenching by Nitrotoluene in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7D255-3D14-4BF4-8261-CDADE2E69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2" y="3677701"/>
            <a:ext cx="3900352" cy="312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B8E644-25C3-4532-AD75-1120AD7246E4}"/>
              </a:ext>
            </a:extLst>
          </p:cNvPr>
          <p:cNvCxnSpPr>
            <a:cxnSpLocks/>
          </p:cNvCxnSpPr>
          <p:nvPr/>
        </p:nvCxnSpPr>
        <p:spPr>
          <a:xfrm flipH="1">
            <a:off x="4040798" y="3119673"/>
            <a:ext cx="1004138" cy="13030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EAEE8BD-0AE1-4EDC-83AF-27CBA914A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07" y="3561899"/>
            <a:ext cx="4097338" cy="327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3B4494-61F5-486C-A4A0-AF68647FD1E2}"/>
              </a:ext>
            </a:extLst>
          </p:cNvPr>
          <p:cNvCxnSpPr>
            <a:cxnSpLocks/>
          </p:cNvCxnSpPr>
          <p:nvPr/>
        </p:nvCxnSpPr>
        <p:spPr>
          <a:xfrm>
            <a:off x="6499275" y="2572827"/>
            <a:ext cx="2028774" cy="156845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ED4AA0-6DCC-4969-B520-7A1B52BBE599}"/>
              </a:ext>
            </a:extLst>
          </p:cNvPr>
          <p:cNvSpPr txBox="1"/>
          <p:nvPr/>
        </p:nvSpPr>
        <p:spPr>
          <a:xfrm flipH="1">
            <a:off x="2061459" y="3429000"/>
            <a:ext cx="144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375 nm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4ED40-F8D1-44D5-980D-1C099E1AE47B}"/>
              </a:ext>
            </a:extLst>
          </p:cNvPr>
          <p:cNvSpPr txBox="1"/>
          <p:nvPr/>
        </p:nvSpPr>
        <p:spPr>
          <a:xfrm flipH="1">
            <a:off x="8387919" y="3399183"/>
            <a:ext cx="144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510 nm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509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9BE6-9CD7-4638-BF15-D798FA3B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42" y="-378607"/>
            <a:ext cx="10515600" cy="1325563"/>
          </a:xfrm>
        </p:spPr>
        <p:txBody>
          <a:bodyPr/>
          <a:lstStyle/>
          <a:p>
            <a:r>
              <a:rPr lang="en-CA" dirty="0"/>
              <a:t>Quenching by Nitrotoluene in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90E7F-9299-4125-9C5D-286C2E724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77" y="2590800"/>
            <a:ext cx="49942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ED08BD-2787-4160-9FE5-F6B4F6DAB366}"/>
              </a:ext>
            </a:extLst>
          </p:cNvPr>
          <p:cNvSpPr txBox="1">
            <a:spLocks/>
          </p:cNvSpPr>
          <p:nvPr/>
        </p:nvSpPr>
        <p:spPr>
          <a:xfrm>
            <a:off x="1537252" y="4489450"/>
            <a:ext cx="4421188" cy="2978150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000" b="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000" b="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sz="2000" b="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intensity of the dye without quencher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000" b="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CA" sz="2000" b="0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Lifetime of the dye without quencher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000" b="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 Concentration of quencher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000" b="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000" b="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Bimolecular quenching rate constant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000" b="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000" b="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The equilibrium constant for the formation of the ground-state complex</a:t>
            </a:r>
            <a:endParaRPr lang="en-CA" sz="2000" b="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31CB152-2520-4480-B3C8-B0A3A7DE8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514" y="2797313"/>
            <a:ext cx="2078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1800" b="0" dirty="0">
                <a:latin typeface="Times New Roman" pitchFamily="18" charset="0"/>
                <a:cs typeface="Times New Roman" pitchFamily="18" charset="0"/>
              </a:rPr>
              <a:t>At 510 nm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2EEA7-2AD5-4E53-A3DA-957806829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65" y="3165475"/>
            <a:ext cx="38322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B0F222-990A-4BC9-9065-0057447DBF07}"/>
              </a:ext>
            </a:extLst>
          </p:cNvPr>
          <p:cNvSpPr txBox="1"/>
          <p:nvPr/>
        </p:nvSpPr>
        <p:spPr>
          <a:xfrm>
            <a:off x="9120740" y="4064000"/>
            <a:ext cx="631825" cy="381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l-GR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CA" sz="1875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CA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09202-AAE2-42DF-A87B-EA3DCE229E5B}"/>
              </a:ext>
            </a:extLst>
          </p:cNvPr>
          <p:cNvSpPr txBox="1"/>
          <p:nvPr/>
        </p:nvSpPr>
        <p:spPr>
          <a:xfrm>
            <a:off x="8403190" y="3251200"/>
            <a:ext cx="627062" cy="381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CA" sz="18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75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819400" y="3704001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39230" y="4092917"/>
            <a:ext cx="3786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dirty="0"/>
              <a:t>~0</a:t>
            </a:r>
          </a:p>
        </p:txBody>
      </p:sp>
      <p:sp>
        <p:nvSpPr>
          <p:cNvPr id="16" name="&quot;No&quot; Symbol 15"/>
          <p:cNvSpPr/>
          <p:nvPr/>
        </p:nvSpPr>
        <p:spPr>
          <a:xfrm>
            <a:off x="2650646" y="3003645"/>
            <a:ext cx="1097200" cy="107301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39114" y="630230"/>
            <a:ext cx="5763691" cy="2276067"/>
            <a:chOff x="3643054" y="1373915"/>
            <a:chExt cx="5763691" cy="2276067"/>
          </a:xfrm>
          <a:solidFill>
            <a:schemeClr val="bg1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3643054" y="1373915"/>
              <a:ext cx="5763691" cy="2125035"/>
              <a:chOff x="2613211" y="1667520"/>
              <a:chExt cx="4405791" cy="1707244"/>
            </a:xfrm>
            <a:grpFill/>
          </p:grpSpPr>
          <p:sp>
            <p:nvSpPr>
              <p:cNvPr id="21" name="TextBox 20"/>
              <p:cNvSpPr txBox="1"/>
              <p:nvPr/>
            </p:nvSpPr>
            <p:spPr>
              <a:xfrm>
                <a:off x="3807273" y="1667520"/>
                <a:ext cx="356819" cy="34617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CA" sz="2200" baseline="-25000" dirty="0">
                    <a:latin typeface="Arial" pitchFamily="34" charset="0"/>
                    <a:cs typeface="Arial" pitchFamily="34" charset="0"/>
                  </a:rPr>
                  <a:t>s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13211" y="1861955"/>
                <a:ext cx="404608" cy="34617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 err="1">
                    <a:latin typeface="Arial" pitchFamily="34" charset="0"/>
                    <a:cs typeface="Arial" pitchFamily="34" charset="0"/>
                  </a:rPr>
                  <a:t>Py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25897" y="1866438"/>
                <a:ext cx="2769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Q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21099" y="1857474"/>
                <a:ext cx="239650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3690099" y="2008949"/>
                <a:ext cx="760748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3668082" y="2121008"/>
                <a:ext cx="7596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4634744" y="1866438"/>
                <a:ext cx="696544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(Py-Q)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2777232" y="2316792"/>
                <a:ext cx="0" cy="481675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066913" y="2316792"/>
                <a:ext cx="0" cy="481675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906383" y="2336676"/>
                <a:ext cx="4713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 err="1">
                    <a:latin typeface="Arial" pitchFamily="34" charset="0"/>
                    <a:cs typeface="Arial" pitchFamily="34" charset="0"/>
                  </a:rPr>
                  <a:t>f·i</a:t>
                </a:r>
                <a:r>
                  <a:rPr lang="en-CA" sz="2200" i="1" dirty="0">
                    <a:latin typeface="Arial" pitchFamily="34" charset="0"/>
                    <a:cs typeface="Arial" pitchFamily="34" charset="0"/>
                  </a:rPr>
                  <a:t>(t)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02827" y="2352882"/>
                <a:ext cx="773425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>
                    <a:latin typeface="Arial" pitchFamily="34" charset="0"/>
                    <a:cs typeface="Arial" pitchFamily="34" charset="0"/>
                  </a:rPr>
                  <a:t>(1-f)·i(t)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13211" y="2775731"/>
                <a:ext cx="437344" cy="286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200" b="1" dirty="0">
                    <a:latin typeface="Arial" pitchFamily="34" charset="0"/>
                    <a:cs typeface="Arial" pitchFamily="34" charset="0"/>
                  </a:rPr>
                  <a:t>Py*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30380" y="2752868"/>
                <a:ext cx="276992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Q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025582" y="2743902"/>
                <a:ext cx="239650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3681135" y="2962613"/>
                <a:ext cx="760748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633980" y="2756598"/>
                <a:ext cx="2385022" cy="61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>
                    <a:latin typeface="Arial" pitchFamily="34" charset="0"/>
                    <a:cs typeface="Arial" pitchFamily="34" charset="0"/>
                  </a:rPr>
                  <a:t>Decrease in fluorescence intensity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00599" y="2628537"/>
                <a:ext cx="294565" cy="2865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CA" sz="2200" i="1" dirty="0" err="1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CA" sz="2200" baseline="-25000" dirty="0" err="1">
                    <a:latin typeface="Arial" pitchFamily="34" charset="0"/>
                    <a:cs typeface="Arial" pitchFamily="34" charset="0"/>
                  </a:rPr>
                  <a:t>q</a:t>
                </a:r>
                <a:endParaRPr lang="en-CA" sz="2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3857626" y="3109982"/>
              <a:ext cx="0" cy="5400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861738" y="3166004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200" dirty="0">
                  <a:latin typeface="Arial" pitchFamily="34" charset="0"/>
                  <a:cs typeface="Arial" pitchFamily="34" charset="0"/>
                </a:rPr>
                <a:t>1/</a:t>
              </a:r>
              <a:r>
                <a:rPr lang="en-CA" sz="2400" dirty="0" err="1"/>
                <a:t>τ</a:t>
              </a:r>
              <a:r>
                <a:rPr lang="en-CA" sz="2400" baseline="-25000" dirty="0" err="1"/>
                <a:t>M</a:t>
              </a:r>
              <a:endParaRPr lang="en-CA" sz="2400" baseline="-25000" dirty="0"/>
            </a:p>
          </p:txBody>
        </p:sp>
      </p:grpSp>
      <p:sp>
        <p:nvSpPr>
          <p:cNvPr id="11" name="&quot;No&quot; Symbol 10"/>
          <p:cNvSpPr/>
          <p:nvPr/>
        </p:nvSpPr>
        <p:spPr>
          <a:xfrm>
            <a:off x="5268639" y="1620855"/>
            <a:ext cx="1130300" cy="107731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4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DCAA6C-3309-447F-BDD2-CADEFC6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2" y="1304166"/>
            <a:ext cx="5914236" cy="4727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E587C5-3F67-44BA-BCEF-28A3F4639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472" y="1304166"/>
            <a:ext cx="5907567" cy="4727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3DCB2-7C09-4D99-B249-E63D3DBB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351"/>
            <a:ext cx="10515600" cy="1325563"/>
          </a:xfrm>
        </p:spPr>
        <p:txBody>
          <a:bodyPr/>
          <a:lstStyle/>
          <a:p>
            <a:r>
              <a:rPr lang="en-CA" dirty="0"/>
              <a:t>Comparison of K</a:t>
            </a:r>
            <a:r>
              <a:rPr lang="en-CA" baseline="-25000" dirty="0"/>
              <a:t>S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BF8F6-C74D-4725-AC23-C01D8179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945" y="2307144"/>
            <a:ext cx="240368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000" dirty="0">
                <a:latin typeface="Times New Roman" pitchFamily="18" charset="0"/>
                <a:cs typeface="Times New Roman" pitchFamily="18" charset="0"/>
              </a:rPr>
              <a:t>Dinitrotoluene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BC601-0B24-4500-B5C6-BF5A466E3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6885" y="3461829"/>
            <a:ext cx="229210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000" dirty="0" err="1">
                <a:latin typeface="Times New Roman" pitchFamily="18" charset="0"/>
                <a:cs typeface="Times New Roman" pitchFamily="18" charset="0"/>
              </a:rPr>
              <a:t>Mononitrotoluene</a:t>
            </a:r>
            <a:endParaRPr lang="en-CA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1E779-CD7A-4660-9E3E-DE0E82CE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364" y="2313936"/>
            <a:ext cx="248259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000" dirty="0">
                <a:latin typeface="Times New Roman" pitchFamily="18" charset="0"/>
                <a:cs typeface="Times New Roman" pitchFamily="18" charset="0"/>
              </a:rPr>
              <a:t>Trinitrotoluene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88089A-E974-4330-99AF-CED01E0ADE53}"/>
              </a:ext>
            </a:extLst>
          </p:cNvPr>
          <p:cNvSpPr/>
          <p:nvPr/>
        </p:nvSpPr>
        <p:spPr>
          <a:xfrm>
            <a:off x="1883744" y="4383024"/>
            <a:ext cx="3404454" cy="5997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568A8A-4FA3-4535-9E86-9615A88DF9AE}"/>
              </a:ext>
            </a:extLst>
          </p:cNvPr>
          <p:cNvCxnSpPr>
            <a:cxnSpLocks/>
          </p:cNvCxnSpPr>
          <p:nvPr/>
        </p:nvCxnSpPr>
        <p:spPr>
          <a:xfrm flipV="1">
            <a:off x="5277954" y="4095633"/>
            <a:ext cx="1895578" cy="3480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24</a:t>
            </a:fld>
            <a:endParaRPr lang="en-CA"/>
          </a:p>
        </p:txBody>
      </p:sp>
      <p:grpSp>
        <p:nvGrpSpPr>
          <p:cNvPr id="17" name="Group 16"/>
          <p:cNvGrpSpPr/>
          <p:nvPr/>
        </p:nvGrpSpPr>
        <p:grpSpPr>
          <a:xfrm>
            <a:off x="2475126" y="1498245"/>
            <a:ext cx="8341447" cy="4727387"/>
            <a:chOff x="1947094" y="1304166"/>
            <a:chExt cx="8341447" cy="4727387"/>
          </a:xfrm>
        </p:grpSpPr>
        <p:sp>
          <p:nvSpPr>
            <p:cNvPr id="14" name="Rectangle 13"/>
            <p:cNvSpPr/>
            <p:nvPr/>
          </p:nvSpPr>
          <p:spPr>
            <a:xfrm>
              <a:off x="1947094" y="1304166"/>
              <a:ext cx="8341447" cy="4727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5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657" y="3151980"/>
              <a:ext cx="7610597" cy="2156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ight Arrow 15"/>
            <p:cNvSpPr/>
            <p:nvPr/>
          </p:nvSpPr>
          <p:spPr>
            <a:xfrm flipH="1">
              <a:off x="2795361" y="2285195"/>
              <a:ext cx="6153891" cy="107800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500" b="1" dirty="0">
                  <a:latin typeface="Times New Roman" pitchFamily="18" charset="0"/>
                  <a:cs typeface="Times New Roman" pitchFamily="18" charset="0"/>
                </a:rPr>
                <a:t>Increasing K</a:t>
              </a:r>
              <a:r>
                <a:rPr lang="en-CA" sz="2500" b="1" baseline="-25000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CA" sz="2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1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DAAC-A92D-4AC0-BA41-BA89D610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0339"/>
          </a:xfrm>
        </p:spPr>
        <p:txBody>
          <a:bodyPr/>
          <a:lstStyle/>
          <a:p>
            <a:pPr algn="ctr"/>
            <a:r>
              <a:rPr lang="en-CA" dirty="0"/>
              <a:t>Outline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793ABA8-6064-42DF-A858-F980653C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147" y="1165618"/>
            <a:ext cx="936786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Introduction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- General Overview for Nitrated Compound Detection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- Starch Nanoparticles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- Pyrene</a:t>
            </a:r>
            <a:endParaRPr lang="en-CA" altLang="en-US" sz="2800" b="0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Experimental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- Synthesis of Pyrene Labeled Starch Nanoparticles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- Quenching Experiments in DMSO and Water</a:t>
            </a:r>
          </a:p>
          <a:p>
            <a:r>
              <a:rPr lang="en-CA" altLang="en-US" sz="2800" b="0" dirty="0">
                <a:latin typeface="+mn-lt"/>
                <a:cs typeface="Times New Roman" pitchFamily="18" charset="0"/>
              </a:rPr>
              <a:t>	- Quenching studies on Py-SNP-coated filter paper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Conclusions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Future work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Acknowledgements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6889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4270CA4-A7FA-4E74-ABA8-B2AB407A1D50}"/>
              </a:ext>
            </a:extLst>
          </p:cNvPr>
          <p:cNvGrpSpPr/>
          <p:nvPr/>
        </p:nvGrpSpPr>
        <p:grpSpPr>
          <a:xfrm>
            <a:off x="1119179" y="964852"/>
            <a:ext cx="10119605" cy="6276616"/>
            <a:chOff x="1821587" y="1199148"/>
            <a:chExt cx="8483844" cy="515430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7C93FF-8896-465B-A6F4-98A225C4BCE4}"/>
                </a:ext>
              </a:extLst>
            </p:cNvPr>
            <p:cNvSpPr/>
            <p:nvPr/>
          </p:nvSpPr>
          <p:spPr>
            <a:xfrm>
              <a:off x="7007949" y="2585036"/>
              <a:ext cx="2514600" cy="201136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39E5719C-5F1C-407E-9715-B86EB8CD3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477" y="2184372"/>
              <a:ext cx="897553" cy="39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500" b="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CA" altLang="en-US" sz="2500" b="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CA" altLang="en-US" sz="2500" b="0" dirty="0">
                  <a:latin typeface="Times New Roman" pitchFamily="18" charset="0"/>
                  <a:cs typeface="Times New Roman" pitchFamily="18" charset="0"/>
                </a:rPr>
                <a:t> in</a:t>
              </a:r>
            </a:p>
          </p:txBody>
        </p:sp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EBFB0D4A-5110-44E0-8A12-948C6AA27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7204" y="2226696"/>
              <a:ext cx="1108227" cy="39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500" b="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CA" altLang="en-US" sz="2500" b="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CA" altLang="en-US" sz="2500" b="0" dirty="0">
                  <a:latin typeface="Times New Roman" pitchFamily="18" charset="0"/>
                  <a:cs typeface="Times New Roman" pitchFamily="18" charset="0"/>
                </a:rPr>
                <a:t> out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2F533FE-4225-44F2-AF6D-8F5E8ED13785}"/>
                </a:ext>
              </a:extLst>
            </p:cNvPr>
            <p:cNvCxnSpPr/>
            <p:nvPr/>
          </p:nvCxnSpPr>
          <p:spPr>
            <a:xfrm>
              <a:off x="6561422" y="2685048"/>
              <a:ext cx="68738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6AF102F-F107-406F-9BE0-BFA891AE2911}"/>
                </a:ext>
              </a:extLst>
            </p:cNvPr>
            <p:cNvCxnSpPr/>
            <p:nvPr/>
          </p:nvCxnSpPr>
          <p:spPr>
            <a:xfrm>
              <a:off x="9211399" y="2686344"/>
              <a:ext cx="68738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3">
              <a:extLst>
                <a:ext uri="{FF2B5EF4-FFF2-40B4-BE49-F238E27FC236}">
                  <a16:creationId xmlns:a16="http://schemas.microsoft.com/office/drawing/2014/main" id="{C2E8DD50-2664-40B7-B5EC-DA0DBAA32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699" y="3615323"/>
              <a:ext cx="2170113" cy="39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500" b="0">
                  <a:latin typeface="Times New Roman" pitchFamily="18" charset="0"/>
                  <a:cs typeface="Times New Roman" pitchFamily="18" charset="0"/>
                </a:rPr>
                <a:t>Filter paper</a:t>
              </a:r>
            </a:p>
          </p:txBody>
        </p:sp>
        <p:sp>
          <p:nvSpPr>
            <p:cNvPr id="40" name="Can 7">
              <a:extLst>
                <a:ext uri="{FF2B5EF4-FFF2-40B4-BE49-F238E27FC236}">
                  <a16:creationId xmlns:a16="http://schemas.microsoft.com/office/drawing/2014/main" id="{09CC35AE-7DD4-45CE-8E07-301E7EE4F48C}"/>
                </a:ext>
              </a:extLst>
            </p:cNvPr>
            <p:cNvSpPr/>
            <p:nvPr/>
          </p:nvSpPr>
          <p:spPr>
            <a:xfrm>
              <a:off x="2313712" y="1199148"/>
              <a:ext cx="228600" cy="1447800"/>
            </a:xfrm>
            <a:prstGeom prst="ca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B184DE8-1211-41DF-A4EF-98F6116BC30C}"/>
                </a:ext>
              </a:extLst>
            </p:cNvPr>
            <p:cNvCxnSpPr>
              <a:stCxn id="40" idx="3"/>
            </p:cNvCxnSpPr>
            <p:nvPr/>
          </p:nvCxnSpPr>
          <p:spPr>
            <a:xfrm>
              <a:off x="2428012" y="2646948"/>
              <a:ext cx="0" cy="3143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n 12">
              <a:extLst>
                <a:ext uri="{FF2B5EF4-FFF2-40B4-BE49-F238E27FC236}">
                  <a16:creationId xmlns:a16="http://schemas.microsoft.com/office/drawing/2014/main" id="{0B79D1E6-BD8F-4BEA-B347-BDB45FED5A67}"/>
                </a:ext>
              </a:extLst>
            </p:cNvPr>
            <p:cNvSpPr/>
            <p:nvPr/>
          </p:nvSpPr>
          <p:spPr>
            <a:xfrm>
              <a:off x="2313712" y="2123073"/>
              <a:ext cx="228600" cy="523875"/>
            </a:xfrm>
            <a:prstGeom prst="can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12AC2C-0738-4F05-B277-14F2BBADF103}"/>
                </a:ext>
              </a:extLst>
            </p:cNvPr>
            <p:cNvSpPr/>
            <p:nvPr/>
          </p:nvSpPr>
          <p:spPr>
            <a:xfrm>
              <a:off x="1821587" y="3069223"/>
              <a:ext cx="1301750" cy="333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1070B8E-D82B-4171-9D7E-414B54722333}"/>
                </a:ext>
              </a:extLst>
            </p:cNvPr>
            <p:cNvSpPr/>
            <p:nvPr/>
          </p:nvSpPr>
          <p:spPr>
            <a:xfrm>
              <a:off x="4510812" y="3247023"/>
              <a:ext cx="1295400" cy="32385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CA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1298BAE-1377-4BE2-927A-D26782C35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637" y="3261311"/>
              <a:ext cx="280987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3C1F05C-6E3F-4A91-8610-E3ECA5939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024" y="3261311"/>
              <a:ext cx="280988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3CFBD68-6B91-47D3-9F26-916821F7B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212" y="3261311"/>
              <a:ext cx="280987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F858E5E-8EDB-4720-BEE1-FC0EBBE2A81D}"/>
                </a:ext>
              </a:extLst>
            </p:cNvPr>
            <p:cNvSpPr/>
            <p:nvPr/>
          </p:nvSpPr>
          <p:spPr>
            <a:xfrm>
              <a:off x="1832699" y="3267661"/>
              <a:ext cx="1295400" cy="323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CA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7A0162-0325-437A-ACFC-35E376582279}"/>
                </a:ext>
              </a:extLst>
            </p:cNvPr>
            <p:cNvSpPr/>
            <p:nvPr/>
          </p:nvSpPr>
          <p:spPr>
            <a:xfrm>
              <a:off x="7628662" y="3245436"/>
              <a:ext cx="1295400" cy="323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CA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9390352-9F97-4396-9C82-360FADB81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012" y="3264486"/>
              <a:ext cx="2825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6A6D53A-008F-47A9-A857-88EF0E651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637" y="3264486"/>
              <a:ext cx="2794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F9D8CA7-BBC1-4D1C-9868-11D5B89D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9412" y="3261311"/>
              <a:ext cx="2825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33">
              <a:extLst>
                <a:ext uri="{FF2B5EF4-FFF2-40B4-BE49-F238E27FC236}">
                  <a16:creationId xmlns:a16="http://schemas.microsoft.com/office/drawing/2014/main" id="{CD54F209-56C2-490D-8350-2C427C084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6707" y="3615323"/>
              <a:ext cx="1730497" cy="707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500" b="0" dirty="0">
                  <a:latin typeface="Times New Roman" pitchFamily="18" charset="0"/>
                  <a:cs typeface="Times New Roman" pitchFamily="18" charset="0"/>
                </a:rPr>
                <a:t>Py-SNP coated paper</a:t>
              </a:r>
            </a:p>
          </p:txBody>
        </p:sp>
        <p:sp>
          <p:nvSpPr>
            <p:cNvPr id="54" name="TextBox 25">
              <a:extLst>
                <a:ext uri="{FF2B5EF4-FFF2-40B4-BE49-F238E27FC236}">
                  <a16:creationId xmlns:a16="http://schemas.microsoft.com/office/drawing/2014/main" id="{24116091-6118-49B6-884A-46390B3E6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487" y="4717048"/>
              <a:ext cx="1557336" cy="70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500" b="0" dirty="0">
                  <a:latin typeface="Times New Roman" pitchFamily="18" charset="0"/>
                  <a:cs typeface="Times New Roman" pitchFamily="18" charset="0"/>
                </a:rPr>
                <a:t>1 hour after drying</a:t>
              </a:r>
            </a:p>
          </p:txBody>
        </p:sp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ED483BA6-DFEB-4F7A-AE8E-A414F5546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4798" y="5013911"/>
              <a:ext cx="2725111" cy="133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500" b="0" dirty="0">
                  <a:latin typeface="Times New Roman" pitchFamily="18" charset="0"/>
                  <a:cs typeface="Times New Roman" pitchFamily="18" charset="0"/>
                </a:rPr>
                <a:t>20 µL of water was added and the steady-state fluorescence spectra were acquired.</a:t>
              </a:r>
            </a:p>
          </p:txBody>
        </p:sp>
        <p:sp>
          <p:nvSpPr>
            <p:cNvPr id="56" name="Right Arrow 1">
              <a:extLst>
                <a:ext uri="{FF2B5EF4-FFF2-40B4-BE49-F238E27FC236}">
                  <a16:creationId xmlns:a16="http://schemas.microsoft.com/office/drawing/2014/main" id="{FB73AABA-FA29-49EC-A0BF-D56F2C6FB84C}"/>
                </a:ext>
              </a:extLst>
            </p:cNvPr>
            <p:cNvSpPr/>
            <p:nvPr/>
          </p:nvSpPr>
          <p:spPr>
            <a:xfrm>
              <a:off x="3275737" y="3118436"/>
              <a:ext cx="1114425" cy="42386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/>
            </a:p>
          </p:txBody>
        </p:sp>
        <p:sp>
          <p:nvSpPr>
            <p:cNvPr id="57" name="Right Arrow 29">
              <a:extLst>
                <a:ext uri="{FF2B5EF4-FFF2-40B4-BE49-F238E27FC236}">
                  <a16:creationId xmlns:a16="http://schemas.microsoft.com/office/drawing/2014/main" id="{D0BF67AD-8EB5-42B3-BF28-D82175BBF0B0}"/>
                </a:ext>
              </a:extLst>
            </p:cNvPr>
            <p:cNvSpPr/>
            <p:nvPr/>
          </p:nvSpPr>
          <p:spPr>
            <a:xfrm>
              <a:off x="5882412" y="3118436"/>
              <a:ext cx="1114425" cy="42386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/>
            </a:p>
          </p:txBody>
        </p:sp>
        <p:sp>
          <p:nvSpPr>
            <p:cNvPr id="58" name="Right Arrow 30">
              <a:extLst>
                <a:ext uri="{FF2B5EF4-FFF2-40B4-BE49-F238E27FC236}">
                  <a16:creationId xmlns:a16="http://schemas.microsoft.com/office/drawing/2014/main" id="{6DE42CE5-2662-414B-AEEB-5994AED2064C}"/>
                </a:ext>
              </a:extLst>
            </p:cNvPr>
            <p:cNvSpPr/>
            <p:nvPr/>
          </p:nvSpPr>
          <p:spPr>
            <a:xfrm>
              <a:off x="1893024" y="5340936"/>
              <a:ext cx="1112838" cy="42386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/>
            </a:p>
          </p:txBody>
        </p:sp>
        <p:sp>
          <p:nvSpPr>
            <p:cNvPr id="59" name="TextBox 5">
              <a:extLst>
                <a:ext uri="{FF2B5EF4-FFF2-40B4-BE49-F238E27FC236}">
                  <a16:creationId xmlns:a16="http://schemas.microsoft.com/office/drawing/2014/main" id="{A6250BAB-74A1-46D2-B472-F58CDC96A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7824" y="1937336"/>
              <a:ext cx="2019543" cy="39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500" b="0" dirty="0">
                  <a:latin typeface="Times New Roman" pitchFamily="18" charset="0"/>
                  <a:cs typeface="Times New Roman" pitchFamily="18" charset="0"/>
                </a:rPr>
                <a:t>Py-SNP in water 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A0C8D09-6A0D-4687-8032-1F832E9B640D}"/>
                </a:ext>
              </a:extLst>
            </p:cNvPr>
            <p:cNvCxnSpPr>
              <a:stCxn id="59" idx="1"/>
              <a:endCxn id="42" idx="4"/>
            </p:cNvCxnSpPr>
            <p:nvPr/>
          </p:nvCxnSpPr>
          <p:spPr>
            <a:xfrm flipH="1">
              <a:off x="2542312" y="2133212"/>
              <a:ext cx="925512" cy="2517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0FBD5FE-1ED3-4A78-9309-E1F8A8E1D58F}"/>
                </a:ext>
              </a:extLst>
            </p:cNvPr>
            <p:cNvCxnSpPr>
              <a:endCxn id="43" idx="7"/>
            </p:cNvCxnSpPr>
            <p:nvPr/>
          </p:nvCxnSpPr>
          <p:spPr>
            <a:xfrm flipH="1">
              <a:off x="2932837" y="2251661"/>
              <a:ext cx="728662" cy="8667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2" name="Group 7171"/>
          <p:cNvGrpSpPr/>
          <p:nvPr/>
        </p:nvGrpSpPr>
        <p:grpSpPr>
          <a:xfrm>
            <a:off x="929393" y="875606"/>
            <a:ext cx="10742817" cy="6535949"/>
            <a:chOff x="1754773" y="1698834"/>
            <a:chExt cx="8941174" cy="5328444"/>
          </a:xfrm>
        </p:grpSpPr>
        <p:grpSp>
          <p:nvGrpSpPr>
            <p:cNvPr id="7169" name="Group 7168"/>
            <p:cNvGrpSpPr/>
            <p:nvPr/>
          </p:nvGrpSpPr>
          <p:grpSpPr>
            <a:xfrm>
              <a:off x="1754773" y="1698834"/>
              <a:ext cx="8941174" cy="5328444"/>
              <a:chOff x="10553700" y="1847056"/>
              <a:chExt cx="8941174" cy="5328444"/>
            </a:xfrm>
          </p:grpSpPr>
          <p:sp>
            <p:nvSpPr>
              <p:cNvPr id="7168" name="Rectangle 7167"/>
              <p:cNvSpPr/>
              <p:nvPr/>
            </p:nvSpPr>
            <p:spPr>
              <a:xfrm>
                <a:off x="10553700" y="1847056"/>
                <a:ext cx="8483600" cy="5328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10671383" y="1908287"/>
                <a:ext cx="8823491" cy="4892842"/>
                <a:chOff x="5158336" y="2171699"/>
                <a:chExt cx="8823491" cy="4892842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04270CA4-A7FA-4E74-ABA8-B2AB407A1D50}"/>
                    </a:ext>
                  </a:extLst>
                </p:cNvPr>
                <p:cNvGrpSpPr/>
                <p:nvPr/>
              </p:nvGrpSpPr>
              <p:grpSpPr>
                <a:xfrm>
                  <a:off x="5158336" y="2171699"/>
                  <a:ext cx="8823491" cy="4892842"/>
                  <a:chOff x="1821587" y="1199148"/>
                  <a:chExt cx="8823491" cy="4892842"/>
                </a:xfrm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1F7C93FF-8896-465B-A6F4-98A225C4BCE4}"/>
                      </a:ext>
                    </a:extLst>
                  </p:cNvPr>
                  <p:cNvSpPr/>
                  <p:nvPr/>
                </p:nvSpPr>
                <p:spPr>
                  <a:xfrm>
                    <a:off x="7007949" y="2585036"/>
                    <a:ext cx="2514600" cy="201136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TextBox 15">
                    <a:extLst>
                      <a:ext uri="{FF2B5EF4-FFF2-40B4-BE49-F238E27FC236}">
                        <a16:creationId xmlns:a16="http://schemas.microsoft.com/office/drawing/2014/main" id="{39E5719C-5F1C-407E-9715-B86EB8CD39A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74124" y="2224804"/>
                    <a:ext cx="993772" cy="4014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r>
                      <a:rPr lang="en-CA" altLang="en-US" sz="2500" b="0" dirty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CA" altLang="en-US" sz="2500" b="0" baseline="-25000" dirty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CA" altLang="en-US" sz="2500" b="0" dirty="0">
                        <a:latin typeface="Times New Roman" pitchFamily="18" charset="0"/>
                        <a:cs typeface="Times New Roman" pitchFamily="18" charset="0"/>
                      </a:rPr>
                      <a:t> in</a:t>
                    </a:r>
                  </a:p>
                </p:txBody>
              </p:sp>
              <p:sp>
                <p:nvSpPr>
                  <p:cNvPr id="158" name="TextBox 16">
                    <a:extLst>
                      <a:ext uri="{FF2B5EF4-FFF2-40B4-BE49-F238E27FC236}">
                        <a16:creationId xmlns:a16="http://schemas.microsoft.com/office/drawing/2014/main" id="{EBFB0D4A-5110-44E0-8A12-948C6AA270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18049" y="2223531"/>
                    <a:ext cx="1227029" cy="4014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r>
                      <a:rPr lang="en-CA" altLang="en-US" sz="2500" b="0" dirty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CA" altLang="en-US" sz="2500" b="0" baseline="-25000" dirty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CA" altLang="en-US" sz="2500" b="0" dirty="0">
                        <a:latin typeface="Times New Roman" pitchFamily="18" charset="0"/>
                        <a:cs typeface="Times New Roman" pitchFamily="18" charset="0"/>
                      </a:rPr>
                      <a:t> out</a:t>
                    </a:r>
                  </a:p>
                </p:txBody>
              </p:sp>
              <p:cxnSp>
                <p:nvCxnSpPr>
                  <p:cNvPr id="159" name="Straight Arrow Connector 158">
                    <a:extLst>
                      <a:ext uri="{FF2B5EF4-FFF2-40B4-BE49-F238E27FC236}">
                        <a16:creationId xmlns:a16="http://schemas.microsoft.com/office/drawing/2014/main" id="{B2F533FE-4225-44F2-AF6D-8F5E8ED13785}"/>
                      </a:ext>
                    </a:extLst>
                  </p:cNvPr>
                  <p:cNvCxnSpPr/>
                  <p:nvPr/>
                </p:nvCxnSpPr>
                <p:spPr>
                  <a:xfrm>
                    <a:off x="6589623" y="2703877"/>
                    <a:ext cx="687387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Arrow Connector 159">
                    <a:extLst>
                      <a:ext uri="{FF2B5EF4-FFF2-40B4-BE49-F238E27FC236}">
                        <a16:creationId xmlns:a16="http://schemas.microsoft.com/office/drawing/2014/main" id="{06AF102F-F107-406F-9BE0-BFA891AE2911}"/>
                      </a:ext>
                    </a:extLst>
                  </p:cNvPr>
                  <p:cNvCxnSpPr/>
                  <p:nvPr/>
                </p:nvCxnSpPr>
                <p:spPr>
                  <a:xfrm>
                    <a:off x="9147085" y="2703877"/>
                    <a:ext cx="687388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TextBox 33">
                    <a:extLst>
                      <a:ext uri="{FF2B5EF4-FFF2-40B4-BE49-F238E27FC236}">
                        <a16:creationId xmlns:a16="http://schemas.microsoft.com/office/drawing/2014/main" id="{C2E8DD50-2664-40B7-B5EC-DA0DBAA32A4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2699" y="3615323"/>
                    <a:ext cx="2170113" cy="4014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r>
                      <a:rPr lang="en-CA" altLang="en-US" sz="2500" b="0" dirty="0">
                        <a:latin typeface="Times New Roman" pitchFamily="18" charset="0"/>
                        <a:cs typeface="Times New Roman" pitchFamily="18" charset="0"/>
                      </a:rPr>
                      <a:t>Filter paper</a:t>
                    </a:r>
                  </a:p>
                </p:txBody>
              </p:sp>
              <p:sp>
                <p:nvSpPr>
                  <p:cNvPr id="162" name="Can 7">
                    <a:extLst>
                      <a:ext uri="{FF2B5EF4-FFF2-40B4-BE49-F238E27FC236}">
                        <a16:creationId xmlns:a16="http://schemas.microsoft.com/office/drawing/2014/main" id="{09CC35AE-7DD4-45CE-8E07-301E7EE4F48C}"/>
                      </a:ext>
                    </a:extLst>
                  </p:cNvPr>
                  <p:cNvSpPr/>
                  <p:nvPr/>
                </p:nvSpPr>
                <p:spPr>
                  <a:xfrm>
                    <a:off x="2313712" y="1199148"/>
                    <a:ext cx="228600" cy="1447800"/>
                  </a:xfrm>
                  <a:prstGeom prst="can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CA"/>
                  </a:p>
                </p:txBody>
              </p: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DB184DE8-1211-41DF-A4EF-98F6116BC30C}"/>
                      </a:ext>
                    </a:extLst>
                  </p:cNvPr>
                  <p:cNvCxnSpPr>
                    <a:stCxn id="162" idx="3"/>
                  </p:cNvCxnSpPr>
                  <p:nvPr/>
                </p:nvCxnSpPr>
                <p:spPr>
                  <a:xfrm>
                    <a:off x="2428012" y="2646948"/>
                    <a:ext cx="0" cy="314325"/>
                  </a:xfrm>
                  <a:prstGeom prst="line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4" name="Can 12">
                    <a:extLst>
                      <a:ext uri="{FF2B5EF4-FFF2-40B4-BE49-F238E27FC236}">
                        <a16:creationId xmlns:a16="http://schemas.microsoft.com/office/drawing/2014/main" id="{0B79D1E6-BD8F-4BEA-B347-BDB45FED5A67}"/>
                      </a:ext>
                    </a:extLst>
                  </p:cNvPr>
                  <p:cNvSpPr/>
                  <p:nvPr/>
                </p:nvSpPr>
                <p:spPr>
                  <a:xfrm>
                    <a:off x="2313712" y="2123073"/>
                    <a:ext cx="228600" cy="523875"/>
                  </a:xfrm>
                  <a:prstGeom prst="can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CA"/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0A12AC2C-0738-4F05-B277-14F2BBADF103}"/>
                      </a:ext>
                    </a:extLst>
                  </p:cNvPr>
                  <p:cNvSpPr/>
                  <p:nvPr/>
                </p:nvSpPr>
                <p:spPr>
                  <a:xfrm>
                    <a:off x="1821587" y="3069223"/>
                    <a:ext cx="1301750" cy="33337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CA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B1070B8E-D82B-4171-9D7E-414B54722333}"/>
                      </a:ext>
                    </a:extLst>
                  </p:cNvPr>
                  <p:cNvSpPr/>
                  <p:nvPr/>
                </p:nvSpPr>
                <p:spPr>
                  <a:xfrm>
                    <a:off x="4510812" y="3247023"/>
                    <a:ext cx="1295400" cy="32385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CA"/>
                  </a:p>
                </p:txBody>
              </p:sp>
              <p:pic>
                <p:nvPicPr>
                  <p:cNvPr id="167" name="Picture 166">
                    <a:extLst>
                      <a:ext uri="{FF2B5EF4-FFF2-40B4-BE49-F238E27FC236}">
                        <a16:creationId xmlns:a16="http://schemas.microsoft.com/office/drawing/2014/main" id="{01298BAE-1377-4BE2-927A-D26782C359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34637" y="3261311"/>
                    <a:ext cx="280987" cy="295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8" name="Picture 167">
                    <a:extLst>
                      <a:ext uri="{FF2B5EF4-FFF2-40B4-BE49-F238E27FC236}">
                        <a16:creationId xmlns:a16="http://schemas.microsoft.com/office/drawing/2014/main" id="{E3C1F05C-6E3F-4A91-8610-E3ECA5939D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68024" y="3261311"/>
                    <a:ext cx="280988" cy="295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9" name="Picture 168">
                    <a:extLst>
                      <a:ext uri="{FF2B5EF4-FFF2-40B4-BE49-F238E27FC236}">
                        <a16:creationId xmlns:a16="http://schemas.microsoft.com/office/drawing/2014/main" id="{33CFBD68-6B91-47D3-9F26-916821F7B3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25212" y="3261311"/>
                    <a:ext cx="280987" cy="295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847A0162-0325-437A-ACFC-35E376582279}"/>
                      </a:ext>
                    </a:extLst>
                  </p:cNvPr>
                  <p:cNvSpPr/>
                  <p:nvPr/>
                </p:nvSpPr>
                <p:spPr>
                  <a:xfrm>
                    <a:off x="7628662" y="3245436"/>
                    <a:ext cx="1295400" cy="3238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CA"/>
                  </a:p>
                </p:txBody>
              </p:sp>
              <p:pic>
                <p:nvPicPr>
                  <p:cNvPr id="171" name="Picture 170">
                    <a:extLst>
                      <a:ext uri="{FF2B5EF4-FFF2-40B4-BE49-F238E27FC236}">
                        <a16:creationId xmlns:a16="http://schemas.microsoft.com/office/drawing/2014/main" id="{09390352-9F97-4396-9C82-360FADB811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62012" y="3264486"/>
                    <a:ext cx="282575" cy="295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2" name="Picture 171">
                    <a:extLst>
                      <a:ext uri="{FF2B5EF4-FFF2-40B4-BE49-F238E27FC236}">
                        <a16:creationId xmlns:a16="http://schemas.microsoft.com/office/drawing/2014/main" id="{66A6D53A-008F-47A9-A857-88EF0E651E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90637" y="3264486"/>
                    <a:ext cx="279400" cy="295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3" name="Picture 172">
                    <a:extLst>
                      <a:ext uri="{FF2B5EF4-FFF2-40B4-BE49-F238E27FC236}">
                        <a16:creationId xmlns:a16="http://schemas.microsoft.com/office/drawing/2014/main" id="{1F9D8CA7-BBC1-4D1C-9868-11D5B89D62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49412" y="3261311"/>
                    <a:ext cx="282575" cy="295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4" name="TextBox 33">
                    <a:extLst>
                      <a:ext uri="{FF2B5EF4-FFF2-40B4-BE49-F238E27FC236}">
                        <a16:creationId xmlns:a16="http://schemas.microsoft.com/office/drawing/2014/main" id="{CD54F209-56C2-490D-8350-2C427C0844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91177" y="3644969"/>
                    <a:ext cx="2138319" cy="7251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r>
                      <a:rPr lang="en-CA" altLang="en-US" sz="2500" b="0" dirty="0">
                        <a:latin typeface="Times New Roman" pitchFamily="18" charset="0"/>
                        <a:cs typeface="Times New Roman" pitchFamily="18" charset="0"/>
                      </a:rPr>
                      <a:t>Quenched Py-SNP coated paper</a:t>
                    </a:r>
                  </a:p>
                </p:txBody>
              </p:sp>
              <p:sp>
                <p:nvSpPr>
                  <p:cNvPr id="175" name="TextBox 25">
                    <a:extLst>
                      <a:ext uri="{FF2B5EF4-FFF2-40B4-BE49-F238E27FC236}">
                        <a16:creationId xmlns:a16="http://schemas.microsoft.com/office/drawing/2014/main" id="{24116091-6118-49B6-884A-46390B3E65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7842" y="4709082"/>
                    <a:ext cx="1701088" cy="725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r>
                      <a:rPr lang="en-CA" altLang="en-US" sz="2500" b="0" dirty="0">
                        <a:latin typeface="Times New Roman" pitchFamily="18" charset="0"/>
                        <a:cs typeface="Times New Roman" pitchFamily="18" charset="0"/>
                      </a:rPr>
                      <a:t>1 hour after drying</a:t>
                    </a:r>
                  </a:p>
                </p:txBody>
              </p:sp>
              <p:sp>
                <p:nvSpPr>
                  <p:cNvPr id="176" name="TextBox 33">
                    <a:extLst>
                      <a:ext uri="{FF2B5EF4-FFF2-40B4-BE49-F238E27FC236}">
                        <a16:creationId xmlns:a16="http://schemas.microsoft.com/office/drawing/2014/main" id="{ED483BA6-DFEB-4F7A-AE8E-A414F55461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3187" y="4719395"/>
                    <a:ext cx="3082563" cy="13725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r>
                      <a:rPr lang="en-CA" altLang="en-US" sz="2500" b="0" dirty="0">
                        <a:latin typeface="Times New Roman" pitchFamily="18" charset="0"/>
                        <a:cs typeface="Times New Roman" pitchFamily="18" charset="0"/>
                      </a:rPr>
                      <a:t>20 µL of water was added and the steady-state fluorescence spectra were acquired.</a:t>
                    </a:r>
                  </a:p>
                </p:txBody>
              </p:sp>
              <p:sp>
                <p:nvSpPr>
                  <p:cNvPr id="177" name="Right Arrow 1">
                    <a:extLst>
                      <a:ext uri="{FF2B5EF4-FFF2-40B4-BE49-F238E27FC236}">
                        <a16:creationId xmlns:a16="http://schemas.microsoft.com/office/drawing/2014/main" id="{FB73AABA-FA29-49EC-A0BF-D56F2C6FB84C}"/>
                      </a:ext>
                    </a:extLst>
                  </p:cNvPr>
                  <p:cNvSpPr/>
                  <p:nvPr/>
                </p:nvSpPr>
                <p:spPr>
                  <a:xfrm>
                    <a:off x="3275737" y="3118436"/>
                    <a:ext cx="1114425" cy="423862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CA"/>
                  </a:p>
                </p:txBody>
              </p:sp>
              <p:sp>
                <p:nvSpPr>
                  <p:cNvPr id="178" name="Right Arrow 29">
                    <a:extLst>
                      <a:ext uri="{FF2B5EF4-FFF2-40B4-BE49-F238E27FC236}">
                        <a16:creationId xmlns:a16="http://schemas.microsoft.com/office/drawing/2014/main" id="{D0BF67AD-8EB5-42B3-BF28-D82175BBF0B0}"/>
                      </a:ext>
                    </a:extLst>
                  </p:cNvPr>
                  <p:cNvSpPr/>
                  <p:nvPr/>
                </p:nvSpPr>
                <p:spPr>
                  <a:xfrm>
                    <a:off x="5882412" y="3118436"/>
                    <a:ext cx="1114425" cy="423862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CA"/>
                  </a:p>
                </p:txBody>
              </p:sp>
              <p:sp>
                <p:nvSpPr>
                  <p:cNvPr id="179" name="Right Arrow 30">
                    <a:extLst>
                      <a:ext uri="{FF2B5EF4-FFF2-40B4-BE49-F238E27FC236}">
                        <a16:creationId xmlns:a16="http://schemas.microsoft.com/office/drawing/2014/main" id="{6DE42CE5-2662-414B-AEEB-5994AED2064C}"/>
                      </a:ext>
                    </a:extLst>
                  </p:cNvPr>
                  <p:cNvSpPr/>
                  <p:nvPr/>
                </p:nvSpPr>
                <p:spPr>
                  <a:xfrm>
                    <a:off x="1893024" y="5340936"/>
                    <a:ext cx="1112838" cy="423862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CA"/>
                  </a:p>
                </p:txBody>
              </p:sp>
              <p:sp>
                <p:nvSpPr>
                  <p:cNvPr id="180" name="TextBox 5">
                    <a:extLst>
                      <a:ext uri="{FF2B5EF4-FFF2-40B4-BE49-F238E27FC236}">
                        <a16:creationId xmlns:a16="http://schemas.microsoft.com/office/drawing/2014/main" id="{A6250BAB-74A1-46D2-B472-F58CDC96A0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1442" y="1904825"/>
                    <a:ext cx="3799979" cy="3889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500" b="1" kern="12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r>
                      <a:rPr lang="en-CA" altLang="en-US" sz="2500" b="0" dirty="0">
                        <a:latin typeface="Times New Roman" pitchFamily="18" charset="0"/>
                        <a:cs typeface="Times New Roman" pitchFamily="18" charset="0"/>
                      </a:rPr>
                      <a:t>Quencher in ethanol/acetonitrile </a:t>
                    </a:r>
                  </a:p>
                </p:txBody>
              </p:sp>
              <p:cxnSp>
                <p:nvCxnSpPr>
                  <p:cNvPr id="181" name="Straight Arrow Connector 180">
                    <a:extLst>
                      <a:ext uri="{FF2B5EF4-FFF2-40B4-BE49-F238E27FC236}">
                        <a16:creationId xmlns:a16="http://schemas.microsoft.com/office/drawing/2014/main" id="{4A0C8D09-6A0D-4687-8032-1F832E9B640D}"/>
                      </a:ext>
                    </a:extLst>
                  </p:cNvPr>
                  <p:cNvCxnSpPr>
                    <a:stCxn id="180" idx="1"/>
                    <a:endCxn id="164" idx="4"/>
                  </p:cNvCxnSpPr>
                  <p:nvPr/>
                </p:nvCxnSpPr>
                <p:spPr>
                  <a:xfrm flipH="1">
                    <a:off x="2542312" y="2099285"/>
                    <a:ext cx="859130" cy="28572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Arrow Connector 181">
                    <a:extLst>
                      <a:ext uri="{FF2B5EF4-FFF2-40B4-BE49-F238E27FC236}">
                        <a16:creationId xmlns:a16="http://schemas.microsoft.com/office/drawing/2014/main" id="{10FBD5FE-1ED3-4A78-9309-E1F8A8E1D58F}"/>
                      </a:ext>
                    </a:extLst>
                  </p:cNvPr>
                  <p:cNvCxnSpPr>
                    <a:endCxn id="165" idx="7"/>
                  </p:cNvCxnSpPr>
                  <p:nvPr/>
                </p:nvCxnSpPr>
                <p:spPr>
                  <a:xfrm flipH="1">
                    <a:off x="2932837" y="2251661"/>
                    <a:ext cx="728662" cy="86677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7" name="TextBox 5">
                  <a:extLst>
                    <a:ext uri="{FF2B5EF4-FFF2-40B4-BE49-F238E27FC236}">
                      <a16:creationId xmlns:a16="http://schemas.microsoft.com/office/drawing/2014/main" id="{A6250BAB-74A1-46D2-B472-F58CDC96A0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61102" y="3171049"/>
                  <a:ext cx="142583" cy="128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CA" altLang="en-US" sz="2000" b="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Q </a:t>
                  </a:r>
                </a:p>
              </p:txBody>
            </p:sp>
            <p:sp>
              <p:nvSpPr>
                <p:cNvPr id="148" name="TextBox 5">
                  <a:extLst>
                    <a:ext uri="{FF2B5EF4-FFF2-40B4-BE49-F238E27FC236}">
                      <a16:creationId xmlns:a16="http://schemas.microsoft.com/office/drawing/2014/main" id="{A6250BAB-74A1-46D2-B472-F58CDC96A0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94129" y="3299560"/>
                  <a:ext cx="142583" cy="128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CA" altLang="en-US" sz="2000" b="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Q </a:t>
                  </a:r>
                </a:p>
              </p:txBody>
            </p:sp>
            <p:sp>
              <p:nvSpPr>
                <p:cNvPr id="151" name="TextBox 5">
                  <a:extLst>
                    <a:ext uri="{FF2B5EF4-FFF2-40B4-BE49-F238E27FC236}">
                      <a16:creationId xmlns:a16="http://schemas.microsoft.com/office/drawing/2014/main" id="{A6250BAB-74A1-46D2-B472-F58CDC96A0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52495" y="4275552"/>
                  <a:ext cx="142583" cy="128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CA" altLang="en-US" sz="2000" b="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Q </a:t>
                  </a:r>
                </a:p>
              </p:txBody>
            </p:sp>
            <p:sp>
              <p:nvSpPr>
                <p:cNvPr id="152" name="TextBox 5">
                  <a:extLst>
                    <a:ext uri="{FF2B5EF4-FFF2-40B4-BE49-F238E27FC236}">
                      <a16:creationId xmlns:a16="http://schemas.microsoft.com/office/drawing/2014/main" id="{A6250BAB-74A1-46D2-B472-F58CDC96A0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85882" y="4249914"/>
                  <a:ext cx="142583" cy="128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CA" altLang="en-US" sz="2000" b="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Q </a:t>
                  </a:r>
                </a:p>
              </p:txBody>
            </p:sp>
            <p:sp>
              <p:nvSpPr>
                <p:cNvPr id="153" name="TextBox 5">
                  <a:extLst>
                    <a:ext uri="{FF2B5EF4-FFF2-40B4-BE49-F238E27FC236}">
                      <a16:creationId xmlns:a16="http://schemas.microsoft.com/office/drawing/2014/main" id="{A6250BAB-74A1-46D2-B472-F58CDC96A0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88470" y="3053195"/>
                  <a:ext cx="142583" cy="128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CA" altLang="en-US" sz="2000" b="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Q </a:t>
                  </a:r>
                </a:p>
              </p:txBody>
            </p:sp>
            <p:sp>
              <p:nvSpPr>
                <p:cNvPr id="154" name="TextBox 5">
                  <a:extLst>
                    <a:ext uri="{FF2B5EF4-FFF2-40B4-BE49-F238E27FC236}">
                      <a16:creationId xmlns:a16="http://schemas.microsoft.com/office/drawing/2014/main" id="{A6250BAB-74A1-46D2-B472-F58CDC96A0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52745" y="4287987"/>
                  <a:ext cx="142583" cy="128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CA" altLang="en-US" sz="2000" b="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Q </a:t>
                  </a:r>
                </a:p>
              </p:txBody>
            </p:sp>
            <p:sp>
              <p:nvSpPr>
                <p:cNvPr id="155" name="TextBox 5">
                  <a:extLst>
                    <a:ext uri="{FF2B5EF4-FFF2-40B4-BE49-F238E27FC236}">
                      <a16:creationId xmlns:a16="http://schemas.microsoft.com/office/drawing/2014/main" id="{A6250BAB-74A1-46D2-B472-F58CDC96A0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08495" y="4292142"/>
                  <a:ext cx="142583" cy="128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3500" b="1" kern="12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CA" altLang="en-US" sz="2000" b="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Q </a:t>
                  </a:r>
                </a:p>
              </p:txBody>
            </p:sp>
          </p:grpSp>
        </p:grpSp>
        <p:grpSp>
          <p:nvGrpSpPr>
            <p:cNvPr id="7171" name="Group 7170"/>
            <p:cNvGrpSpPr/>
            <p:nvPr/>
          </p:nvGrpSpPr>
          <p:grpSpPr>
            <a:xfrm>
              <a:off x="1872456" y="3756747"/>
              <a:ext cx="1295400" cy="323850"/>
              <a:chOff x="4714081" y="3960340"/>
              <a:chExt cx="1295400" cy="323850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B1070B8E-D82B-4171-9D7E-414B54722333}"/>
                  </a:ext>
                </a:extLst>
              </p:cNvPr>
              <p:cNvSpPr/>
              <p:nvPr/>
            </p:nvSpPr>
            <p:spPr>
              <a:xfrm>
                <a:off x="4714081" y="3960340"/>
                <a:ext cx="1295400" cy="32385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5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CA"/>
              </a:p>
            </p:txBody>
          </p:sp>
          <p:pic>
            <p:nvPicPr>
              <p:cNvPr id="187" name="Picture 186">
                <a:extLst>
                  <a:ext uri="{FF2B5EF4-FFF2-40B4-BE49-F238E27FC236}">
                    <a16:creationId xmlns:a16="http://schemas.microsoft.com/office/drawing/2014/main" id="{E3C1F05C-6E3F-4A91-8610-E3ECA5939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293" y="3974628"/>
                <a:ext cx="280988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33CFBD68-6B91-47D3-9F26-916821F7B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481" y="3974628"/>
                <a:ext cx="280987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E3C1F05C-6E3F-4A91-8610-E3ECA5939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6618" y="3967162"/>
                <a:ext cx="280988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2" name="TextBox 5">
              <a:extLst>
                <a:ext uri="{FF2B5EF4-FFF2-40B4-BE49-F238E27FC236}">
                  <a16:creationId xmlns:a16="http://schemas.microsoft.com/office/drawing/2014/main" id="{A6250BAB-74A1-46D2-B472-F58CDC96A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435" y="3584965"/>
              <a:ext cx="142583" cy="12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 </a:t>
              </a:r>
            </a:p>
          </p:txBody>
        </p:sp>
        <p:sp>
          <p:nvSpPr>
            <p:cNvPr id="193" name="TextBox 5">
              <a:extLst>
                <a:ext uri="{FF2B5EF4-FFF2-40B4-BE49-F238E27FC236}">
                  <a16:creationId xmlns:a16="http://schemas.microsoft.com/office/drawing/2014/main" id="{A6250BAB-74A1-46D2-B472-F58CDC96A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7622" y="3570473"/>
              <a:ext cx="142583" cy="12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CA" altLang="en-US" sz="20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26</a:t>
            </a:fld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47BCC-9084-4B8A-8C67-5A17F65D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419" y="0"/>
            <a:ext cx="10515600" cy="1325563"/>
          </a:xfrm>
        </p:spPr>
        <p:txBody>
          <a:bodyPr/>
          <a:lstStyle/>
          <a:p>
            <a:r>
              <a:rPr lang="en-CA" dirty="0"/>
              <a:t>Drop Method: Py-SNP-coated filter papers</a:t>
            </a:r>
          </a:p>
        </p:txBody>
      </p:sp>
    </p:spTree>
    <p:extLst>
      <p:ext uri="{BB962C8B-B14F-4D97-AF65-F5344CB8AC3E}">
        <p14:creationId xmlns:p14="http://schemas.microsoft.com/office/powerpoint/2010/main" val="8353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CD906B-0CFF-48D8-BB53-9138C532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840" y="4438171"/>
            <a:ext cx="2192822" cy="575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" y="0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quencher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27</a:t>
            </a:fld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724750-8320-4CD2-AB56-85C2FCD4B648}"/>
              </a:ext>
            </a:extLst>
          </p:cNvPr>
          <p:cNvSpPr/>
          <p:nvPr/>
        </p:nvSpPr>
        <p:spPr>
          <a:xfrm>
            <a:off x="-2647379" y="2947303"/>
            <a:ext cx="1800000" cy="180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Py-SNP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343E9E-DFC2-423D-89E2-F53CB965BF04}"/>
              </a:ext>
            </a:extLst>
          </p:cNvPr>
          <p:cNvSpPr/>
          <p:nvPr/>
        </p:nvSpPr>
        <p:spPr>
          <a:xfrm>
            <a:off x="-5185653" y="980131"/>
            <a:ext cx="5076549" cy="1325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Ethanol + Quencher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606856-62A6-451F-97CF-BE172BAE9DD7}"/>
              </a:ext>
            </a:extLst>
          </p:cNvPr>
          <p:cNvGrpSpPr/>
          <p:nvPr/>
        </p:nvGrpSpPr>
        <p:grpSpPr>
          <a:xfrm>
            <a:off x="13253" y="1286599"/>
            <a:ext cx="11973267" cy="4870316"/>
            <a:chOff x="13253" y="1286599"/>
            <a:chExt cx="11973267" cy="487031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AEE24B-2944-485D-AB3D-934266701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758" y="1286599"/>
              <a:ext cx="2144272" cy="56239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CAEE46D-E48F-4CF2-819D-27D4BF1DECDB}"/>
                </a:ext>
              </a:extLst>
            </p:cNvPr>
            <p:cNvGrpSpPr/>
            <p:nvPr/>
          </p:nvGrpSpPr>
          <p:grpSpPr>
            <a:xfrm>
              <a:off x="552758" y="1652013"/>
              <a:ext cx="2138354" cy="583660"/>
              <a:chOff x="1394791" y="2750921"/>
              <a:chExt cx="1639957" cy="44762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80CB68F-08BE-4FEE-A94B-88E25810C5AF}"/>
                  </a:ext>
                </a:extLst>
              </p:cNvPr>
              <p:cNvSpPr/>
              <p:nvPr/>
            </p:nvSpPr>
            <p:spPr>
              <a:xfrm>
                <a:off x="1394792" y="2750921"/>
                <a:ext cx="1639956" cy="3907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9A477DD-2B1F-410F-965A-8587FD8A6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4791" y="2782319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C63FCB2-89F0-4B34-867D-C95062E45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9042" y="2773837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06D92D2-27E5-47EC-A451-E8A9F47D8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3292" y="2761643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BE2C19E-C9AF-4D43-A6B3-615EEEDB5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7542" y="2775019"/>
                <a:ext cx="394251" cy="416225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7D01A73-9A01-4227-8C0F-1203DD82D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6587" y="1286599"/>
              <a:ext cx="2220442" cy="585026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0463ED7-694C-4611-8278-8F6069A61719}"/>
                </a:ext>
              </a:extLst>
            </p:cNvPr>
            <p:cNvGrpSpPr/>
            <p:nvPr/>
          </p:nvGrpSpPr>
          <p:grpSpPr>
            <a:xfrm>
              <a:off x="5407631" y="1653247"/>
              <a:ext cx="2138354" cy="583660"/>
              <a:chOff x="1394791" y="2750921"/>
              <a:chExt cx="1639957" cy="44762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E8DA82-260A-43FC-AF68-05627F7AE4A7}"/>
                  </a:ext>
                </a:extLst>
              </p:cNvPr>
              <p:cNvSpPr/>
              <p:nvPr/>
            </p:nvSpPr>
            <p:spPr>
              <a:xfrm>
                <a:off x="1394792" y="2750921"/>
                <a:ext cx="1639956" cy="3907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339260B-6F53-4967-A7FB-6281F5028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4791" y="2782319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451ED2D-8B6F-43C0-AC80-95264435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9042" y="2773837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BAAF4F5-DB59-402C-86DF-6EFE0CE78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3292" y="2761643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2DD6A3C-0D78-48D1-AF44-3D72650AC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7542" y="2775019"/>
                <a:ext cx="394251" cy="416225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177BDE-88B6-4B05-A60F-266B2D387E8F}"/>
                </a:ext>
              </a:extLst>
            </p:cNvPr>
            <p:cNvSpPr txBox="1"/>
            <p:nvPr/>
          </p:nvSpPr>
          <p:spPr>
            <a:xfrm>
              <a:off x="9641006" y="1400581"/>
              <a:ext cx="2345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</a:t>
              </a:r>
              <a:r>
                <a:rPr lang="en-CA" sz="4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CA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CA" sz="4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CA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7854F8-43F1-4F43-86FB-D25388EE5A8F}"/>
                </a:ext>
              </a:extLst>
            </p:cNvPr>
            <p:cNvSpPr txBox="1"/>
            <p:nvPr/>
          </p:nvSpPr>
          <p:spPr>
            <a:xfrm>
              <a:off x="1186390" y="2235032"/>
              <a:ext cx="888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CA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CA" sz="40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BEC601-BD55-4626-AB86-438FE75BF137}"/>
                </a:ext>
              </a:extLst>
            </p:cNvPr>
            <p:cNvSpPr txBox="1"/>
            <p:nvPr/>
          </p:nvSpPr>
          <p:spPr>
            <a:xfrm>
              <a:off x="6032310" y="2235032"/>
              <a:ext cx="7938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CA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CA" sz="4000" dirty="0"/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AF7155E4-25C9-410B-9518-CA10364AB6D2}"/>
                </a:ext>
              </a:extLst>
            </p:cNvPr>
            <p:cNvSpPr txBox="1">
              <a:spLocks/>
            </p:cNvSpPr>
            <p:nvPr/>
          </p:nvSpPr>
          <p:spPr>
            <a:xfrm>
              <a:off x="13253" y="2942918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presence of quencher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E1C54FA-8C1F-495F-B7E2-37070E7B4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176" y="4526914"/>
              <a:ext cx="2144272" cy="562390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247A22A-9C3F-4923-A41F-9AFA44A463E6}"/>
                </a:ext>
              </a:extLst>
            </p:cNvPr>
            <p:cNvGrpSpPr/>
            <p:nvPr/>
          </p:nvGrpSpPr>
          <p:grpSpPr>
            <a:xfrm>
              <a:off x="461176" y="4892328"/>
              <a:ext cx="2138354" cy="583660"/>
              <a:chOff x="1394791" y="2750921"/>
              <a:chExt cx="1639957" cy="44762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13F4D3-B278-4A19-A1CD-46970DD3E40B}"/>
                  </a:ext>
                </a:extLst>
              </p:cNvPr>
              <p:cNvSpPr/>
              <p:nvPr/>
            </p:nvSpPr>
            <p:spPr>
              <a:xfrm>
                <a:off x="1394792" y="2750921"/>
                <a:ext cx="1639956" cy="3907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A62F259-3EF6-460B-B014-11FE0E64D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4791" y="2782319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9853F73-2180-4496-A81A-6F1909503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9042" y="2773837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1BD9AF4-28E9-4654-8175-6E46F76292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3292" y="2761643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B07CBE6-339D-4CFB-9F94-F545BB70A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7542" y="2775019"/>
                <a:ext cx="394251" cy="416225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0CA5A1A-57E3-4764-A8D4-6B8F8BDA0879}"/>
                </a:ext>
              </a:extLst>
            </p:cNvPr>
            <p:cNvGrpSpPr/>
            <p:nvPr/>
          </p:nvGrpSpPr>
          <p:grpSpPr>
            <a:xfrm>
              <a:off x="5442758" y="4812072"/>
              <a:ext cx="2138354" cy="583660"/>
              <a:chOff x="1394791" y="2750921"/>
              <a:chExt cx="1639957" cy="44762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E0AC2FF-E119-46C5-BA1E-6E807057A14B}"/>
                  </a:ext>
                </a:extLst>
              </p:cNvPr>
              <p:cNvSpPr/>
              <p:nvPr/>
            </p:nvSpPr>
            <p:spPr>
              <a:xfrm>
                <a:off x="1394792" y="2750921"/>
                <a:ext cx="1639956" cy="3907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F71E641-8ACC-47CB-8BF6-C26D3FF2A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4791" y="2782319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3BBB5A8-420C-4776-A61F-97D94AD60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9042" y="2773837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05DC8BE-1A96-4280-8341-C4F05CA7D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3292" y="2761643"/>
                <a:ext cx="394251" cy="416225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7987A78-7DCB-4EB0-AB53-99DF7FA99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7542" y="2775019"/>
                <a:ext cx="394251" cy="416225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20574E-E53B-4F89-855C-15643F81AF27}"/>
                </a:ext>
              </a:extLst>
            </p:cNvPr>
            <p:cNvSpPr txBox="1"/>
            <p:nvPr/>
          </p:nvSpPr>
          <p:spPr>
            <a:xfrm>
              <a:off x="1116237" y="5449029"/>
              <a:ext cx="888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CA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CA" sz="4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588E071-D81E-409A-B3C6-CE1066F78A56}"/>
                </a:ext>
              </a:extLst>
            </p:cNvPr>
            <p:cNvSpPr txBox="1"/>
            <p:nvPr/>
          </p:nvSpPr>
          <p:spPr>
            <a:xfrm>
              <a:off x="6159748" y="5446444"/>
              <a:ext cx="622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CA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CA" sz="4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C941F2-9855-41E8-8D64-59DAC15D001C}"/>
                </a:ext>
              </a:extLst>
            </p:cNvPr>
            <p:cNvSpPr txBox="1"/>
            <p:nvPr/>
          </p:nvSpPr>
          <p:spPr>
            <a:xfrm>
              <a:off x="9606754" y="4579325"/>
              <a:ext cx="18117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CA" sz="4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CA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CA" sz="4000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CA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C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6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31093-0CEF-49F9-8D2E-4ECEDDDB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28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585F1-6527-4F71-8186-3DCB80E11D51}"/>
              </a:ext>
            </a:extLst>
          </p:cNvPr>
          <p:cNvSpPr txBox="1"/>
          <p:nvPr/>
        </p:nvSpPr>
        <p:spPr>
          <a:xfrm>
            <a:off x="371062" y="525798"/>
            <a:ext cx="120064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noted a change in the fluorescence intensity was observed when going between water and ethanol or acetonitrile.  To account for this, all </a:t>
            </a:r>
            <a:r>
              <a:rPr lang="en-CA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CA" sz="25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ratios were normalized to the average change in the fluorescence intensity in the absence of quencher. 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FCE15BD-A335-4AAA-A1B7-2893AB665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53" y="1619070"/>
            <a:ext cx="7965494" cy="54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70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29</a:t>
            </a:fld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1444487" y="792822"/>
            <a:ext cx="10122858" cy="6077082"/>
            <a:chOff x="1701800" y="1089866"/>
            <a:chExt cx="9608231" cy="576813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800" y="1089866"/>
              <a:ext cx="7214928" cy="5768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6353667" y="2382989"/>
              <a:ext cx="4956364" cy="3440768"/>
              <a:chOff x="6184901" y="2646093"/>
              <a:chExt cx="4479716" cy="289142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34B54C-DBEF-4B4C-B2C1-945F578CA3D5}"/>
                  </a:ext>
                </a:extLst>
              </p:cNvPr>
              <p:cNvSpPr txBox="1"/>
              <p:nvPr/>
            </p:nvSpPr>
            <p:spPr>
              <a:xfrm>
                <a:off x="8496858" y="3342237"/>
                <a:ext cx="2167759" cy="6398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 err="1"/>
                  <a:t>Mononitrotoluene</a:t>
                </a:r>
                <a:endParaRPr lang="en-CA" sz="2000" dirty="0"/>
              </a:p>
              <a:p>
                <a:pPr algn="ctr"/>
                <a:r>
                  <a:rPr lang="en-CA" sz="2000" b="1" dirty="0"/>
                  <a:t>40</a:t>
                </a:r>
                <a:r>
                  <a:rPr lang="en-CA" sz="2000" dirty="0"/>
                  <a:t> (</a:t>
                </a:r>
                <a:r>
                  <a:rPr lang="en-CA" sz="2000" dirty="0">
                    <a:latin typeface="Times New Roman"/>
                    <a:cs typeface="Times New Roman"/>
                  </a:rPr>
                  <a:t>± 14</a:t>
                </a:r>
                <a:r>
                  <a:rPr lang="en-CA" sz="2000" dirty="0"/>
                  <a:t>) ng per mm</a:t>
                </a:r>
                <a:r>
                  <a:rPr lang="en-CA" sz="2000" baseline="30000" dirty="0"/>
                  <a:t>2</a:t>
                </a:r>
                <a:endParaRPr lang="en-CA" sz="20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FECA62-FEC6-42C7-84CC-F0826EC83A2F}"/>
                  </a:ext>
                </a:extLst>
              </p:cNvPr>
              <p:cNvSpPr txBox="1"/>
              <p:nvPr/>
            </p:nvSpPr>
            <p:spPr>
              <a:xfrm>
                <a:off x="8513726" y="4141230"/>
                <a:ext cx="2057648" cy="6398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err="1"/>
                  <a:t>Dinitrotoluene</a:t>
                </a:r>
                <a:endParaRPr lang="en-CA" sz="2000" dirty="0"/>
              </a:p>
              <a:p>
                <a:r>
                  <a:rPr lang="en-CA" sz="2000" b="1" dirty="0"/>
                  <a:t>21</a:t>
                </a:r>
                <a:r>
                  <a:rPr lang="en-CA" sz="2000" dirty="0"/>
                  <a:t> (</a:t>
                </a:r>
                <a:r>
                  <a:rPr lang="en-CA" sz="2000" dirty="0">
                    <a:latin typeface="Times New Roman"/>
                    <a:cs typeface="Times New Roman"/>
                  </a:rPr>
                  <a:t>± 8)</a:t>
                </a:r>
                <a:r>
                  <a:rPr lang="en-CA" sz="2000" dirty="0"/>
                  <a:t> ng per mm</a:t>
                </a:r>
                <a:r>
                  <a:rPr lang="en-CA" sz="2000" baseline="30000" dirty="0"/>
                  <a:t>2</a:t>
                </a:r>
                <a:endParaRPr lang="en-CA" sz="2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9B88A0-FE16-46B3-AA8B-68CFD9EA6F1B}"/>
                  </a:ext>
                </a:extLst>
              </p:cNvPr>
              <p:cNvSpPr txBox="1"/>
              <p:nvPr/>
            </p:nvSpPr>
            <p:spPr>
              <a:xfrm>
                <a:off x="8339686" y="4897712"/>
                <a:ext cx="2316991" cy="6398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/>
                  <a:t>Trinitrotoluene</a:t>
                </a:r>
              </a:p>
              <a:p>
                <a:pPr algn="ctr"/>
                <a:r>
                  <a:rPr lang="en-CA" sz="2000" dirty="0"/>
                  <a:t>    </a:t>
                </a:r>
                <a:r>
                  <a:rPr lang="en-CA" sz="2000" b="1" dirty="0"/>
                  <a:t>2</a:t>
                </a:r>
                <a:r>
                  <a:rPr lang="en-CA" sz="2000" dirty="0"/>
                  <a:t> (</a:t>
                </a:r>
                <a:r>
                  <a:rPr lang="en-CA" sz="2000" dirty="0">
                    <a:latin typeface="Times New Roman"/>
                    <a:cs typeface="Times New Roman"/>
                  </a:rPr>
                  <a:t>± 0.6</a:t>
                </a:r>
                <a:r>
                  <a:rPr lang="en-CA" sz="2000" dirty="0"/>
                  <a:t>) ng per mm</a:t>
                </a:r>
                <a:r>
                  <a:rPr lang="en-CA" sz="2000" baseline="30000" dirty="0"/>
                  <a:t>2</a:t>
                </a:r>
                <a:endParaRPr lang="en-CA" sz="2000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39AF25F-4E22-481F-A1B3-4AADDF9071AE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>
              <a:xfrm flipH="1">
                <a:off x="6824391" y="3662142"/>
                <a:ext cx="1672466" cy="9141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3EFB750-0247-4710-9212-489472F84D3E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>
              <a:xfrm flipH="1" flipV="1">
                <a:off x="6701362" y="4378190"/>
                <a:ext cx="1812364" cy="82945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2FC31FD-46D6-4681-B874-DA8C23DBB2AC}"/>
                  </a:ext>
                </a:extLst>
              </p:cNvPr>
              <p:cNvCxnSpPr>
                <a:cxnSpLocks/>
                <a:stCxn id="18" idx="1"/>
              </p:cNvCxnSpPr>
              <p:nvPr/>
            </p:nvCxnSpPr>
            <p:spPr>
              <a:xfrm flipH="1" flipV="1">
                <a:off x="6184901" y="4597401"/>
                <a:ext cx="2154785" cy="620216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34B54C-DBEF-4B4C-B2C1-945F578CA3D5}"/>
                  </a:ext>
                </a:extLst>
              </p:cNvPr>
              <p:cNvSpPr txBox="1"/>
              <p:nvPr/>
            </p:nvSpPr>
            <p:spPr>
              <a:xfrm>
                <a:off x="8523832" y="2646093"/>
                <a:ext cx="1589672" cy="6398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/>
                  <a:t>Naphthalene</a:t>
                </a:r>
              </a:p>
              <a:p>
                <a:pPr algn="ctr"/>
                <a:r>
                  <a:rPr lang="en-CA" sz="2000" dirty="0"/>
                  <a:t>(no quenching)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39AF25F-4E22-481F-A1B3-4AADDF9071AE}"/>
                  </a:ext>
                </a:extLst>
              </p:cNvPr>
              <p:cNvCxnSpPr/>
              <p:nvPr/>
            </p:nvCxnSpPr>
            <p:spPr>
              <a:xfrm flipH="1">
                <a:off x="8013700" y="2971851"/>
                <a:ext cx="41677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F2D722-B9CD-49BC-88C0-7F9A65DF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188"/>
            <a:ext cx="10515600" cy="1325563"/>
          </a:xfrm>
        </p:spPr>
        <p:txBody>
          <a:bodyPr/>
          <a:lstStyle/>
          <a:p>
            <a:r>
              <a:rPr lang="en-CA" dirty="0"/>
              <a:t>Quenching studies on filter paper </a:t>
            </a:r>
          </a:p>
        </p:txBody>
      </p:sp>
    </p:spTree>
    <p:extLst>
      <p:ext uri="{BB962C8B-B14F-4D97-AF65-F5344CB8AC3E}">
        <p14:creationId xmlns:p14="http://schemas.microsoft.com/office/powerpoint/2010/main" val="109171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DAAC-A92D-4AC0-BA41-BA89D610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0339"/>
          </a:xfrm>
        </p:spPr>
        <p:txBody>
          <a:bodyPr/>
          <a:lstStyle/>
          <a:p>
            <a:pPr algn="ctr"/>
            <a:r>
              <a:rPr lang="en-CA" dirty="0"/>
              <a:t>Outline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793ABA8-6064-42DF-A858-F980653C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147" y="1165618"/>
            <a:ext cx="936786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800" dirty="0">
                <a:latin typeface="+mn-lt"/>
                <a:cs typeface="Times New Roman" pitchFamily="18" charset="0"/>
              </a:rPr>
              <a:t>Introduction</a:t>
            </a:r>
          </a:p>
          <a:p>
            <a:r>
              <a:rPr lang="en-CA" altLang="en-US" sz="2800" dirty="0">
                <a:latin typeface="+mn-lt"/>
                <a:cs typeface="Times New Roman" pitchFamily="18" charset="0"/>
              </a:rPr>
              <a:t>	</a:t>
            </a:r>
            <a:r>
              <a:rPr lang="en-CA" altLang="en-US" sz="2800" b="0" dirty="0">
                <a:latin typeface="+mn-lt"/>
                <a:cs typeface="Times New Roman" pitchFamily="18" charset="0"/>
              </a:rPr>
              <a:t>- General Overview for Nitrated Compound Detection</a:t>
            </a:r>
          </a:p>
          <a:p>
            <a:r>
              <a:rPr lang="en-CA" altLang="en-US" sz="2800" b="0" dirty="0">
                <a:cs typeface="Times New Roman" pitchFamily="18" charset="0"/>
              </a:rPr>
              <a:t>	- Starch Nanoparticles</a:t>
            </a:r>
          </a:p>
          <a:p>
            <a:r>
              <a:rPr lang="en-CA" altLang="en-US" sz="2800" b="0" dirty="0">
                <a:cs typeface="Times New Roman" pitchFamily="18" charset="0"/>
              </a:rPr>
              <a:t>	- Pyrene</a:t>
            </a:r>
            <a:endParaRPr lang="en-CA" altLang="en-US" sz="2800" b="0" dirty="0">
              <a:latin typeface="+mn-lt"/>
              <a:cs typeface="Times New Roman" pitchFamily="18" charset="0"/>
            </a:endParaRP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Experimental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- Synthesis of Pyrene Labeled Starch Nanoparticles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- Quenching Experiments in DMSO and Water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- Quenching studies on Py-SNP-coated filter paper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Conclusions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Future work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Acknowledgements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210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DAAC-A92D-4AC0-BA41-BA89D610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0339"/>
          </a:xfrm>
        </p:spPr>
        <p:txBody>
          <a:bodyPr/>
          <a:lstStyle/>
          <a:p>
            <a:pPr algn="ctr"/>
            <a:r>
              <a:rPr lang="en-CA" dirty="0"/>
              <a:t>Outline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793ABA8-6064-42DF-A858-F980653C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147" y="1165618"/>
            <a:ext cx="936786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Introduction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- General Overview for Nitrated Compound Detection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- Starch Nanoparticles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- Pyrene</a:t>
            </a:r>
            <a:endParaRPr lang="en-CA" altLang="en-US" sz="2800" b="0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Experimental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- Synthesis of Pyrene Labeled Starch Nanoparticles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- Quenching Experiments in DMSO and Water</a:t>
            </a:r>
          </a:p>
          <a:p>
            <a:r>
              <a:rPr lang="en-CA" altLang="en-US" sz="2800" b="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	- Quenching studies on Py-SNP-coated filter paper</a:t>
            </a:r>
          </a:p>
          <a:p>
            <a:r>
              <a:rPr lang="en-CA" altLang="en-US" sz="2800" dirty="0">
                <a:latin typeface="+mn-lt"/>
                <a:cs typeface="Times New Roman" pitchFamily="18" charset="0"/>
              </a:rPr>
              <a:t>Conclusions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Future work</a:t>
            </a:r>
          </a:p>
          <a:p>
            <a:r>
              <a:rPr lang="en-CA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Acknowledgements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120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CFD2-5F9A-42B1-83DA-C03AEBC6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2894008" cy="643543"/>
          </a:xfrm>
        </p:spPr>
        <p:txBody>
          <a:bodyPr>
            <a:normAutofit fontScale="90000"/>
          </a:bodyPr>
          <a:lstStyle/>
          <a:p>
            <a:r>
              <a:rPr lang="en-CA" dirty="0"/>
              <a:t>Conclusions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31</a:t>
            </a:fld>
            <a:endParaRPr lang="en-CA"/>
          </a:p>
        </p:txBody>
      </p:sp>
      <p:grpSp>
        <p:nvGrpSpPr>
          <p:cNvPr id="10" name="Group 9"/>
          <p:cNvGrpSpPr/>
          <p:nvPr/>
        </p:nvGrpSpPr>
        <p:grpSpPr>
          <a:xfrm>
            <a:off x="1930400" y="693247"/>
            <a:ext cx="8432800" cy="6143841"/>
            <a:chOff x="1930400" y="693247"/>
            <a:chExt cx="8432800" cy="614384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400" y="1778244"/>
              <a:ext cx="8432800" cy="5058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29" name="Group 1028"/>
            <p:cNvGrpSpPr/>
            <p:nvPr/>
          </p:nvGrpSpPr>
          <p:grpSpPr>
            <a:xfrm>
              <a:off x="2604053" y="693247"/>
              <a:ext cx="6315959" cy="1377501"/>
              <a:chOff x="2771480" y="551578"/>
              <a:chExt cx="6315959" cy="137750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016FC1A-10E5-40FB-A0D9-5B88FD943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8220" y="1298281"/>
                <a:ext cx="659968" cy="63079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6222E0C-FAF5-4697-8B76-F7CF9E4EC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8549" y="1290393"/>
                <a:ext cx="659968" cy="630798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2771480" y="551578"/>
                <a:ext cx="6315959" cy="1332304"/>
                <a:chOff x="2771480" y="551578"/>
                <a:chExt cx="6315959" cy="1332304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771480" y="551578"/>
                  <a:ext cx="631595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400" dirty="0"/>
                    <a:t>Actual change in color of the </a:t>
                  </a:r>
                  <a:r>
                    <a:rPr lang="en-CA" sz="2400" dirty="0" err="1"/>
                    <a:t>Py</a:t>
                  </a:r>
                  <a:r>
                    <a:rPr lang="en-CA" sz="2400" dirty="0"/>
                    <a:t>-SNP coated filter paper with increasing quencher concentration</a:t>
                  </a:r>
                </a:p>
              </p:txBody>
            </p:sp>
            <p:sp>
              <p:nvSpPr>
                <p:cNvPr id="4" name="Right Arrow 3"/>
                <p:cNvSpPr/>
                <p:nvPr/>
              </p:nvSpPr>
              <p:spPr>
                <a:xfrm>
                  <a:off x="4668840" y="1327701"/>
                  <a:ext cx="1989056" cy="556181"/>
                </a:xfrm>
                <a:prstGeom prst="rightArrow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20041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7C5A-854D-46E7-A934-D5F7DB02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7E78-0492-4E52-89C5-AAD0A23FE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Characterize the quenching of Py-SNPs in DMSO with TNT</a:t>
            </a:r>
          </a:p>
          <a:p>
            <a:r>
              <a:rPr lang="en-CA" dirty="0"/>
              <a:t>Conduct quenching studies on the Py-SNP –coated filter papers with picric acid, other common contaminants and explosive compounds to demonstrate its selectivity.</a:t>
            </a:r>
          </a:p>
          <a:p>
            <a:r>
              <a:rPr lang="en-CA" dirty="0"/>
              <a:t>Optimize the Py-SNP-coated filter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308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3B30-7215-4945-B1ED-64B6A26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4710-2276-466F-A9BC-EC72F1315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3748" cy="4351338"/>
          </a:xfrm>
        </p:spPr>
        <p:txBody>
          <a:bodyPr/>
          <a:lstStyle/>
          <a:p>
            <a:r>
              <a:rPr lang="en-CA" dirty="0"/>
              <a:t>Supervisor: Jean Duhamel</a:t>
            </a:r>
          </a:p>
          <a:p>
            <a:r>
              <a:rPr lang="en-CA" dirty="0"/>
              <a:t>Lu Li and Damin Kim</a:t>
            </a:r>
          </a:p>
          <a:p>
            <a:r>
              <a:rPr lang="en-CA" dirty="0"/>
              <a:t>The Duhamel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C5E17-675A-467F-A195-D1F828315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40" y="2172263"/>
            <a:ext cx="38544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62ABDE4-EB46-440A-B54F-F93F14776CC1}"/>
              </a:ext>
            </a:extLst>
          </p:cNvPr>
          <p:cNvGrpSpPr>
            <a:grpSpLocks/>
          </p:cNvGrpSpPr>
          <p:nvPr/>
        </p:nvGrpSpPr>
        <p:grpSpPr bwMode="auto">
          <a:xfrm>
            <a:off x="9626290" y="4354548"/>
            <a:ext cx="2159000" cy="1468438"/>
            <a:chOff x="0" y="-40"/>
            <a:chExt cx="1202" cy="842"/>
          </a:xfrm>
        </p:grpSpPr>
        <p:pic>
          <p:nvPicPr>
            <p:cNvPr id="7" name="Picture 6" descr="Link to the University of Waterloo home page">
              <a:hlinkClick r:id="rId3"/>
              <a:extLst>
                <a:ext uri="{FF2B5EF4-FFF2-40B4-BE49-F238E27FC236}">
                  <a16:creationId xmlns:a16="http://schemas.microsoft.com/office/drawing/2014/main" id="{0E57E8BE-8709-4D82-A2BA-BDF59DA17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2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A6538E-C721-4799-BBFF-3FCB33F16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-17"/>
              <a:ext cx="681" cy="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eaLnBrk="1" hangingPunct="1"/>
              <a:endParaRPr lang="en-US" alt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0666CB40-E9A5-452A-BD68-924FA0BF7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" y="-40"/>
              <a:ext cx="9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5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altLang="en-US" sz="1600" dirty="0">
                  <a:latin typeface="Times New Roman" pitchFamily="18" charset="0"/>
                  <a:cs typeface="Times New Roman" pitchFamily="18" charset="0"/>
                </a:rPr>
                <a:t>University of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C98C3B-0E1B-4884-B340-D97FFF5761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" y="3315983"/>
            <a:ext cx="6121389" cy="34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ipruw.com/images/aa_logo-v101.gif">
            <a:hlinkClick r:id="rId6"/>
            <a:extLst>
              <a:ext uri="{FF2B5EF4-FFF2-40B4-BE49-F238E27FC236}">
                <a16:creationId xmlns:a16="http://schemas.microsoft.com/office/drawing/2014/main" id="{F7C5C5EE-C599-47C6-B0EB-32C26A3D6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10" y="517287"/>
            <a:ext cx="2230676" cy="10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2E8372-E7AB-4C40-856E-F3A74FC5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10" y="4161963"/>
            <a:ext cx="2867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947634" y="187087"/>
            <a:ext cx="2881313" cy="1333738"/>
            <a:chOff x="8947634" y="187087"/>
            <a:chExt cx="2881313" cy="13337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76B077-F13A-4359-A573-E4DB8B235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634" y="420687"/>
              <a:ext cx="2881313" cy="110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9581223" y="187087"/>
              <a:ext cx="914400" cy="330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91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664D-2F65-4516-AE73-08EEF9F4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overview: Nitrated Organic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2CDA-C521-4284-8F31-A8AB947CE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Calibri (body)"/>
                <a:ea typeface="Tahoma" panose="020B0604030504040204" pitchFamily="34" charset="0"/>
                <a:cs typeface="Times New Roman" panose="02020603050405020304" pitchFamily="18" charset="0"/>
              </a:rPr>
              <a:t>Security Risks</a:t>
            </a:r>
            <a:r>
              <a:rPr lang="en-CA" b="1" baseline="30000" dirty="0">
                <a:latin typeface="Calibri (body)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en-CA" b="1" dirty="0">
              <a:latin typeface="Calibri (body)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b="1" dirty="0">
                <a:latin typeface="Calibri (body)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CA" dirty="0">
                <a:latin typeface="Calibri (body)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Typically nitrated organic compounds are explosive  </a:t>
            </a:r>
            <a:r>
              <a:rPr lang="en-CA" b="1" dirty="0">
                <a:latin typeface="Calibri (body)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endParaRPr lang="en-CA" b="1" dirty="0">
              <a:latin typeface="Calibri (body)"/>
              <a:ea typeface="Tahom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CA" b="1" dirty="0">
                <a:latin typeface="Calibri (body)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Health and Environmental concerns</a:t>
            </a:r>
            <a:r>
              <a:rPr lang="en-CA" b="1" baseline="30000" dirty="0">
                <a:latin typeface="Calibri (body)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endParaRPr lang="en-CA" b="1" dirty="0">
              <a:latin typeface="Calibri (body)"/>
              <a:ea typeface="Tahom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>
                <a:latin typeface="Calibri (body)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Have toxic and mutagenic effects</a:t>
            </a:r>
          </a:p>
          <a:p>
            <a:pPr marL="0" indent="0">
              <a:buNone/>
            </a:pPr>
            <a:r>
              <a:rPr lang="en-CA" dirty="0">
                <a:latin typeface="Calibri (body)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Ground water contaminations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2BE7D-3A69-419E-A1BF-DA7631F67310}"/>
              </a:ext>
            </a:extLst>
          </p:cNvPr>
          <p:cNvSpPr/>
          <p:nvPr/>
        </p:nvSpPr>
        <p:spPr>
          <a:xfrm>
            <a:off x="0" y="622386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Kou-San, J. and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Parales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Nitroaromatic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Compounds , from Synthesis to Biodegradation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Microbiol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Mol. Biol. Rev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2010,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250-272.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04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A2BE1-074D-41FF-9EB5-CFE09398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General Overview: Current detection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095BE-0C84-46CB-95CF-DBE619696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Ion mobility spectroscopy</a:t>
            </a:r>
          </a:p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	 Pros: High sensitivity, high throughput, reliable, robust</a:t>
            </a:r>
          </a:p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	 Cons: Cost prohibitive, not portable</a:t>
            </a:r>
          </a:p>
          <a:p>
            <a:r>
              <a:rPr lang="en-CA" b="1" dirty="0">
                <a:sym typeface="Wingdings" panose="05000000000000000000" pitchFamily="2" charset="2"/>
              </a:rPr>
              <a:t>Canines</a:t>
            </a:r>
          </a:p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	 Pros: Low detection limits (</a:t>
            </a:r>
            <a:r>
              <a:rPr lang="en-CA" dirty="0" err="1">
                <a:sym typeface="Wingdings" panose="05000000000000000000" pitchFamily="2" charset="2"/>
              </a:rPr>
              <a:t>ppt</a:t>
            </a:r>
            <a:r>
              <a:rPr lang="en-CA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	 Cons: Expensive to train and maintain, tire, will get distracted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2BE7D-3A69-419E-A1BF-DA7631F67310}"/>
              </a:ext>
            </a:extLst>
          </p:cNvPr>
          <p:cNvSpPr/>
          <p:nvPr/>
        </p:nvSpPr>
        <p:spPr>
          <a:xfrm>
            <a:off x="0" y="647163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CA" dirty="0"/>
              <a:t>Caygill, J. S.; Davis, F.; Higson, S. P. J. Current Trends in Explosive Detection Techniques. </a:t>
            </a:r>
            <a:r>
              <a:rPr lang="en-CA" i="1" dirty="0"/>
              <a:t>Talanta</a:t>
            </a:r>
            <a:r>
              <a:rPr lang="en-CA" dirty="0"/>
              <a:t>. 2012, </a:t>
            </a:r>
            <a:r>
              <a:rPr lang="en-CA" dirty="0" err="1"/>
              <a:t>pp</a:t>
            </a:r>
            <a:r>
              <a:rPr lang="en-CA" dirty="0"/>
              <a:t> 14–29.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67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A2BE1-074D-41FF-9EB5-CFE09398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General Overview: Current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095BE-0C84-46CB-95CF-DBE61969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/>
              <a:t>Analytic instrumentation approach</a:t>
            </a:r>
            <a:r>
              <a:rPr lang="en-CA" b="1" baseline="30000" dirty="0"/>
              <a:t>1</a:t>
            </a:r>
            <a:endParaRPr lang="en-CA" b="1" dirty="0"/>
          </a:p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	 Ion mobility spectroscopy, mass spectroscopy, Raman spectroscopy, etc.</a:t>
            </a:r>
          </a:p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	 Pros: Typically are sensitive, selective, and robust</a:t>
            </a:r>
          </a:p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	 Cons: Prohibitively expensive, and non-portable</a:t>
            </a:r>
          </a:p>
          <a:p>
            <a:r>
              <a:rPr lang="en-CA" b="1" dirty="0">
                <a:sym typeface="Wingdings" panose="05000000000000000000" pitchFamily="2" charset="2"/>
              </a:rPr>
              <a:t>Sensor techniques</a:t>
            </a:r>
            <a:r>
              <a:rPr lang="en-CA" b="1" baseline="30000" dirty="0">
                <a:sym typeface="Wingdings" panose="05000000000000000000" pitchFamily="2" charset="2"/>
              </a:rPr>
              <a:t>1,2</a:t>
            </a:r>
            <a:endParaRPr lang="en-CA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	 Electrochemical sensors, mass sensors, optical sensors, biosensors and </a:t>
            </a:r>
            <a:r>
              <a:rPr lang="en-CA" dirty="0" err="1">
                <a:sym typeface="Wingdings" panose="05000000000000000000" pitchFamily="2" charset="2"/>
              </a:rPr>
              <a:t>etc</a:t>
            </a:r>
            <a:endParaRPr lang="en-CA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	 Pros: Typically are portable, easily operated, cost effective</a:t>
            </a:r>
          </a:p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	 Cons: “Expensive” to produce, lack in sensitivity, selectivity, and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6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dirty="0"/>
              <a:t>Caygill, J. S.; Davis, F.; Higson, S. P. J. Current Trends in Explosive Detection Techniques. </a:t>
            </a:r>
            <a:r>
              <a:rPr lang="en-CA" i="1" dirty="0"/>
              <a:t>Talanta</a:t>
            </a:r>
            <a:r>
              <a:rPr lang="en-CA" dirty="0"/>
              <a:t>. 2012, </a:t>
            </a:r>
            <a:r>
              <a:rPr lang="en-CA" dirty="0" err="1"/>
              <a:t>pp</a:t>
            </a:r>
            <a:r>
              <a:rPr lang="en-CA" dirty="0"/>
              <a:t> 14–29.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Singh, S. Sensors-An effective approach for the detection of explosives.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2007,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15-28.</a:t>
            </a:r>
          </a:p>
        </p:txBody>
      </p:sp>
    </p:spTree>
    <p:extLst>
      <p:ext uri="{BB962C8B-B14F-4D97-AF65-F5344CB8AC3E}">
        <p14:creationId xmlns:p14="http://schemas.microsoft.com/office/powerpoint/2010/main" val="321725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21"/>
            <a:ext cx="10515600" cy="1325563"/>
          </a:xfrm>
        </p:spPr>
        <p:txBody>
          <a:bodyPr/>
          <a:lstStyle/>
          <a:p>
            <a:r>
              <a:rPr lang="en-CA" dirty="0"/>
              <a:t>Criteria for a optical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263"/>
            <a:ext cx="10515600" cy="2865641"/>
          </a:xfrm>
        </p:spPr>
        <p:txBody>
          <a:bodyPr/>
          <a:lstStyle/>
          <a:p>
            <a:r>
              <a:rPr lang="en-CA" dirty="0"/>
              <a:t>Cost effective</a:t>
            </a:r>
            <a:r>
              <a:rPr lang="en-CA" dirty="0">
                <a:sym typeface="Wingdings" panose="05000000000000000000" pitchFamily="2" charset="2"/>
              </a:rPr>
              <a:t> </a:t>
            </a:r>
            <a:endParaRPr lang="en-CA" dirty="0"/>
          </a:p>
          <a:p>
            <a:r>
              <a:rPr lang="en-CA" dirty="0"/>
              <a:t>Portable </a:t>
            </a:r>
          </a:p>
          <a:p>
            <a:pPr marL="457200" lvl="1" indent="0">
              <a:buNone/>
            </a:pPr>
            <a:r>
              <a:rPr lang="en-CA" dirty="0">
                <a:sym typeface="Wingdings" panose="05000000000000000000" pitchFamily="2" charset="2"/>
              </a:rPr>
              <a:t> Typically they are incorporated into hand held devices  </a:t>
            </a:r>
            <a:endParaRPr lang="en-CA" dirty="0"/>
          </a:p>
          <a:p>
            <a:r>
              <a:rPr lang="en-CA" dirty="0"/>
              <a:t>Sensitive and selective</a:t>
            </a:r>
          </a:p>
          <a:p>
            <a:r>
              <a:rPr lang="en-CA" dirty="0"/>
              <a:t>Easily operated and visualized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7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82ADC-04C7-44C8-AC4B-721FE248A9F6}"/>
              </a:ext>
            </a:extLst>
          </p:cNvPr>
          <p:cNvSpPr txBox="1"/>
          <p:nvPr/>
        </p:nvSpPr>
        <p:spPr>
          <a:xfrm>
            <a:off x="0" y="646345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Singh, S. Sensors-An effective approach for the detection of explosives.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2007,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15-28.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BE96FC-CB4C-42DF-AFAB-B96B47C7ECCE}"/>
              </a:ext>
            </a:extLst>
          </p:cNvPr>
          <p:cNvSpPr txBox="1">
            <a:spLocks/>
          </p:cNvSpPr>
          <p:nvPr/>
        </p:nvSpPr>
        <p:spPr>
          <a:xfrm>
            <a:off x="838200" y="33968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Typical optical sensors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828A44-886F-4BAF-81F4-E62E932E77DA}"/>
              </a:ext>
            </a:extLst>
          </p:cNvPr>
          <p:cNvSpPr txBox="1">
            <a:spLocks/>
          </p:cNvSpPr>
          <p:nvPr/>
        </p:nvSpPr>
        <p:spPr>
          <a:xfrm>
            <a:off x="838200" y="4544429"/>
            <a:ext cx="10515600" cy="2865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ym typeface="Wingdings" panose="05000000000000000000" pitchFamily="2" charset="2"/>
              </a:rPr>
              <a:t>Use different substrates as backbones such as linear polymers, nanoparticles, dendrimers, and </a:t>
            </a:r>
            <a:r>
              <a:rPr lang="en-CA" dirty="0" err="1">
                <a:sym typeface="Wingdings" panose="05000000000000000000" pitchFamily="2" charset="2"/>
              </a:rPr>
              <a:t>etc</a:t>
            </a:r>
            <a:r>
              <a:rPr lang="en-CA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  Labeled with conjugated polymers, fluorophores, quantum dots or aggregation induced emission pendants (</a:t>
            </a:r>
            <a:r>
              <a:rPr lang="en-CA" dirty="0" err="1">
                <a:sym typeface="Wingdings" panose="05000000000000000000" pitchFamily="2" charset="2"/>
              </a:rPr>
              <a:t>AIEgens</a:t>
            </a:r>
            <a:r>
              <a:rPr lang="en-CA" dirty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407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ACD4-8675-4543-90AE-CD1BC8EA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Starch Nanoparticles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20B2-96CF-41BE-9336-96A81624D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574" y="1573834"/>
            <a:ext cx="10515600" cy="4351338"/>
          </a:xfrm>
        </p:spPr>
        <p:txBody>
          <a:bodyPr>
            <a:normAutofit/>
          </a:bodyPr>
          <a:lstStyle/>
          <a:p>
            <a:r>
              <a:rPr lang="en-CA" sz="2500" dirty="0"/>
              <a:t>Starch is a biodegradable polymer composed mainly of amylopectin (highly branched)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A40828-41B5-44A6-AEFA-62EF24EB67B8}"/>
              </a:ext>
            </a:extLst>
          </p:cNvPr>
          <p:cNvSpPr txBox="1">
            <a:spLocks/>
          </p:cNvSpPr>
          <p:nvPr/>
        </p:nvSpPr>
        <p:spPr>
          <a:xfrm>
            <a:off x="535543" y="4716836"/>
            <a:ext cx="11347174" cy="203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500" b="1" dirty="0"/>
              <a:t>Advantages:</a:t>
            </a:r>
            <a:endParaRPr lang="en-CA" sz="2500" dirty="0"/>
          </a:p>
          <a:p>
            <a:pPr marL="0" indent="0">
              <a:buNone/>
            </a:pPr>
            <a:r>
              <a:rPr lang="en-CA" sz="2500" b="1" dirty="0"/>
              <a:t>	</a:t>
            </a:r>
            <a:r>
              <a:rPr lang="en-CA" sz="2500" dirty="0"/>
              <a:t>- Safe and cost effective nanomaterial based on food-grade starch</a:t>
            </a:r>
          </a:p>
          <a:p>
            <a:pPr marL="0" indent="0">
              <a:buNone/>
            </a:pPr>
            <a:r>
              <a:rPr lang="en-CA" sz="2500" b="1" dirty="0"/>
              <a:t>	</a:t>
            </a:r>
            <a:r>
              <a:rPr lang="en-CA" sz="2500" dirty="0"/>
              <a:t>- Biodegradable</a:t>
            </a:r>
          </a:p>
          <a:p>
            <a:pPr marL="0" indent="0">
              <a:buNone/>
            </a:pPr>
            <a:r>
              <a:rPr lang="en-CA" sz="2500" b="1" dirty="0"/>
              <a:t>	</a:t>
            </a:r>
            <a:r>
              <a:rPr lang="en-CA" sz="2500" dirty="0"/>
              <a:t>- Readily adsorbs onto polar surfaces, such as filter paper, glass and </a:t>
            </a:r>
            <a:r>
              <a:rPr lang="en-CA" sz="2500" dirty="0" err="1"/>
              <a:t>etc</a:t>
            </a:r>
            <a:endParaRPr lang="en-CA" sz="2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A9FDB-4F0E-49C2-9AD9-A823F3733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424" y="2838554"/>
            <a:ext cx="157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5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CA" altLang="en-US" sz="2000" dirty="0">
                <a:latin typeface="Times New Roman" pitchFamily="18" charset="0"/>
                <a:cs typeface="Times New Roman" pitchFamily="18" charset="0"/>
              </a:rPr>
              <a:t>Amylopectin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306B67-DC59-4423-80D2-32DF734B2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88" y="2369720"/>
            <a:ext cx="345916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69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5763-D318-46B1-AF8D-6C8F2B1E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use Pyrene?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57C7E-9932-4B0F-8E06-23932181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01294"/>
            <a:ext cx="10515600" cy="2691054"/>
          </a:xfrm>
        </p:spPr>
        <p:txBody>
          <a:bodyPr/>
          <a:lstStyle/>
          <a:p>
            <a:r>
              <a:rPr lang="en-CA" dirty="0"/>
              <a:t>High quantum yield and large molar extinction coefficient </a:t>
            </a:r>
          </a:p>
          <a:p>
            <a:r>
              <a:rPr lang="en-CA" dirty="0"/>
              <a:t>Long fluorescence lifetime</a:t>
            </a:r>
          </a:p>
          <a:p>
            <a:r>
              <a:rPr lang="en-CA" dirty="0"/>
              <a:t>Excimer</a:t>
            </a:r>
          </a:p>
          <a:p>
            <a:r>
              <a:rPr lang="en-CA" dirty="0"/>
              <a:t>Hydrophobic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C0B3C-5279-4234-A894-C2AB3A549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43599"/>
            <a:ext cx="1676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FC8-446A-4812-8962-71AB1EDD6DA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591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14408</TotalTime>
  <Words>1094</Words>
  <Application>Microsoft Office PowerPoint</Application>
  <PresentationFormat>Widescreen</PresentationFormat>
  <Paragraphs>373</Paragraphs>
  <Slides>33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ＭＳ Ｐゴシック</vt:lpstr>
      <vt:lpstr>Arial</vt:lpstr>
      <vt:lpstr>Calibri</vt:lpstr>
      <vt:lpstr>Calibri (body)</vt:lpstr>
      <vt:lpstr>Calibri Light</vt:lpstr>
      <vt:lpstr>Cambria Math</vt:lpstr>
      <vt:lpstr>Symbol</vt:lpstr>
      <vt:lpstr>Tahoma</vt:lpstr>
      <vt:lpstr>Times New Roman</vt:lpstr>
      <vt:lpstr>Wingdings</vt:lpstr>
      <vt:lpstr>Office Theme</vt:lpstr>
      <vt:lpstr>CS ChemDraw Drawing</vt:lpstr>
      <vt:lpstr>Detecting Minute Quantities of Nitrated Organic Compounds by Fluorescence Quenching of Pyrene-Labeled Starch Nanoparticles</vt:lpstr>
      <vt:lpstr>Outline </vt:lpstr>
      <vt:lpstr>Outline </vt:lpstr>
      <vt:lpstr>General overview: Nitrated Organic Compounds</vt:lpstr>
      <vt:lpstr>General Overview: Current detection methods</vt:lpstr>
      <vt:lpstr>General Overview: Current Research </vt:lpstr>
      <vt:lpstr>Criteria for a optical sensor</vt:lpstr>
      <vt:lpstr>Starch Nanoparticles</vt:lpstr>
      <vt:lpstr>Why use Pyrene?</vt:lpstr>
      <vt:lpstr>Outline </vt:lpstr>
      <vt:lpstr>Pyrene labeled Starch Nanoparticles Synthesis </vt:lpstr>
      <vt:lpstr>Outline </vt:lpstr>
      <vt:lpstr>Types of Quenching</vt:lpstr>
      <vt:lpstr>Steady-State Fluorescence</vt:lpstr>
      <vt:lpstr>Steady-State Fluorescence</vt:lpstr>
      <vt:lpstr>Time Resolved Fluorescence</vt:lpstr>
      <vt:lpstr>Quencher Absorption in DMSO </vt:lpstr>
      <vt:lpstr>Quenching by Nitrotoluene in DMSO </vt:lpstr>
      <vt:lpstr>Quenching by Nitrotoluene in DMSO </vt:lpstr>
      <vt:lpstr>Quenching in DMSO</vt:lpstr>
      <vt:lpstr>Quenching by Nitrotoluene in Water</vt:lpstr>
      <vt:lpstr>Quenching by Nitrotoluene in Water</vt:lpstr>
      <vt:lpstr>Quenching by Nitrotoluene in Water</vt:lpstr>
      <vt:lpstr>Comparison of KS</vt:lpstr>
      <vt:lpstr>Outline </vt:lpstr>
      <vt:lpstr>Drop Method: Py-SNP-coated filter papers</vt:lpstr>
      <vt:lpstr>In the absence of quencher</vt:lpstr>
      <vt:lpstr>PowerPoint Presentation</vt:lpstr>
      <vt:lpstr>Quenching studies on filter paper </vt:lpstr>
      <vt:lpstr>Outline </vt:lpstr>
      <vt:lpstr>Conclusions</vt:lpstr>
      <vt:lpstr>Future Work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minute Quantities of nitrated organic compounds by fluorescence quenching of pyrene-labeled starch nanoparticles</dc:title>
  <dc:creator>sanjay Patel</dc:creator>
  <cp:lastModifiedBy>Mechler, Colleen</cp:lastModifiedBy>
  <cp:revision>376</cp:revision>
  <dcterms:created xsi:type="dcterms:W3CDTF">2018-02-12T17:28:16Z</dcterms:created>
  <dcterms:modified xsi:type="dcterms:W3CDTF">2018-08-08T11:39:13Z</dcterms:modified>
</cp:coreProperties>
</file>