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60" r:id="rId2"/>
    <p:sldMasterId id="2147483714" r:id="rId3"/>
    <p:sldMasterId id="2147483732" r:id="rId4"/>
  </p:sldMasterIdLst>
  <p:notesMasterIdLst>
    <p:notesMasterId r:id="rId10"/>
  </p:notesMasterIdLst>
  <p:sldIdLst>
    <p:sldId id="256" r:id="rId5"/>
    <p:sldId id="269" r:id="rId6"/>
    <p:sldId id="287" r:id="rId7"/>
    <p:sldId id="286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7" autoAdjust="0"/>
    <p:restoredTop sz="94660"/>
  </p:normalViewPr>
  <p:slideViewPr>
    <p:cSldViewPr>
      <p:cViewPr varScale="1">
        <p:scale>
          <a:sx n="73" d="100"/>
          <a:sy n="73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C9065-A0F9-40B8-A74E-FF345CC9274E}" type="datetimeFigureOut">
              <a:rPr lang="en-CA" smtClean="0"/>
              <a:t>08/08/2018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5F98E-C28F-47F9-B126-52B87019F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3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894908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0" y="5308600"/>
            <a:ext cx="8949089" cy="856735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92646F01-2EE7-407E-9477-5A6386F8337D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22E8-784D-411C-B612-6FDE8CC4F7D3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95035"/>
            <a:ext cx="6463583" cy="9633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7A18-1BFD-4814-811A-4044E9904D56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F81-A20F-41AB-B834-BCDA49E8BD89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D0A9-501A-42D2-B52C-6D9279D87E6C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1032511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304799"/>
            <a:ext cx="5185575" cy="570143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8F5-F748-4890-A826-3FC7079DFE1A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99830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304800"/>
            <a:ext cx="5237010" cy="5701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A70-2D68-4918-841D-0C85D2B3AB1A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7E1762F2-39D0-4565-8E48-C3EB998210F2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4289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E5261067-F342-4B1E-B6DD-D4EA386AFC1C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894908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0" y="5308600"/>
            <a:ext cx="8949089" cy="856735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450765D1-CE9F-4B13-8321-5DCA4B5383CD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114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your own custom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801"/>
            <a:ext cx="5920139" cy="116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2" y="5308602"/>
            <a:ext cx="5920139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3" y="6377357"/>
            <a:ext cx="756953" cy="250337"/>
          </a:xfrm>
        </p:spPr>
        <p:txBody>
          <a:bodyPr/>
          <a:lstStyle/>
          <a:p>
            <a:fld id="{89393D03-E1D1-4528-9485-9AF1362F968B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8" y="6377357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lt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114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your own custom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801"/>
            <a:ext cx="5920139" cy="116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2" y="5308602"/>
            <a:ext cx="5920139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3" y="6377357"/>
            <a:ext cx="756953" cy="250337"/>
          </a:xfrm>
        </p:spPr>
        <p:txBody>
          <a:bodyPr/>
          <a:lstStyle/>
          <a:p>
            <a:fld id="{099CB8A9-4DDA-4A67-B5F5-D4E4C0CC7D83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8" y="6377357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lt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CONTENT SLIDE OPTION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21AE-0DF3-48F2-B8F5-0F7AFEA88AF5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81972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CONTENT SLIDE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BDB1-1572-4ABE-B9F9-1565FDCC9B79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CONTENT SLIDE OPTION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2F06-63AD-4735-B064-0E1FC06191E4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295035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SLIDE WITH MENU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54-0376-4764-99A4-3A7198C86DF1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</p:spTree>
    <p:extLst>
      <p:ext uri="{BB962C8B-B14F-4D97-AF65-F5344CB8AC3E}">
        <p14:creationId xmlns:p14="http://schemas.microsoft.com/office/powerpoint/2010/main" val="1062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820-DD4B-4CF1-8133-FBE189E1ACE3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FE6-9A23-4ED1-9F0D-04CD97C17FCE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University of Waterlo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9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4F9-C824-4963-953E-6B376FAC3A66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A04-1305-4AED-B3D8-6F8B4FA28050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95035"/>
            <a:ext cx="6463583" cy="9633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E3EA-1D50-4E91-98AC-EF2289AF24D8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422-E0DC-4C52-ABD1-81F1613A764C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E36-BA64-4180-B537-5796DCEE04F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115-D8C3-4492-922A-95623AADB880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1032511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304799"/>
            <a:ext cx="5185575" cy="570143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2201-140E-4154-B87F-010874BA32F6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99830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304800"/>
            <a:ext cx="5237010" cy="5701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4A2A-EC24-49BD-883C-C064ED16E85F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C6C7DD02-93F2-4483-9D78-95AD24CF908C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14755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23488E4D-ED7D-4856-9DCC-A6C95988D9D1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894908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0" y="5308600"/>
            <a:ext cx="8949089" cy="856735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ED16220A-2660-49AB-83E3-54143528C66D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114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your own custom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801"/>
            <a:ext cx="5920139" cy="116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2" y="5308602"/>
            <a:ext cx="5920139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3" y="6377357"/>
            <a:ext cx="756953" cy="250337"/>
          </a:xfrm>
        </p:spPr>
        <p:txBody>
          <a:bodyPr/>
          <a:lstStyle/>
          <a:p>
            <a:fld id="{5FF91136-BC10-40EA-97F4-AB0E7502BD6B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8" y="6377357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lt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CONTENT SLIDE OPTION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E6BE-696C-4A90-B719-541F15871C40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3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81972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CONTENT SLIDE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E71D-FEFE-42FD-848F-D049828C64BF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CONTENT SLIDE OPTION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5A1-3153-422B-816B-E559BC8A6D13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81972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CONTENT SLIDE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C3AA-75F0-4525-A73E-824FD34B9C77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295035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SLIDE WITH MENU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8059-4052-42BA-BBAD-9AB8EBA43FC4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</p:spTree>
    <p:extLst>
      <p:ext uri="{BB962C8B-B14F-4D97-AF65-F5344CB8AC3E}">
        <p14:creationId xmlns:p14="http://schemas.microsoft.com/office/powerpoint/2010/main" val="39162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53-3A81-40E4-B69F-3865265CBBA0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D22-3C63-4CFB-82E3-69609322E146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University of Waterlo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0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095-A239-45CF-9BCE-F294CE05C571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8BCD-78E5-4FAD-8B32-57700EB51BDE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7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95035"/>
            <a:ext cx="6463583" cy="9633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C71-BE3F-4EC3-A843-2E36266CEF83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5AA-8F2D-4D17-A5AC-7730C849B9E3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0FCE-FEC9-4985-8068-F826ABBF9705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1032511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304799"/>
            <a:ext cx="5185575" cy="570143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FDDB-FE05-41A1-92BC-06D01281323B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99830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304800"/>
            <a:ext cx="5237010" cy="5701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4C83-2D9A-4F52-939D-904CE876FBA5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CONTENT SLIDE OPTION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09B5-9DCA-4C10-A101-65FBBDBE3045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34EFB2E9-B593-4EDC-9610-4B36178022BE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3356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A61D2898-3817-459D-8E99-BF35B193AE1F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894908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0" y="5308600"/>
            <a:ext cx="8949089" cy="856735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895FA299-DB8E-4038-A2DA-79030C203B9B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114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your own custom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801"/>
            <a:ext cx="5920139" cy="116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2" y="5308602"/>
            <a:ext cx="5920139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3" y="6377357"/>
            <a:ext cx="756953" cy="250337"/>
          </a:xfrm>
        </p:spPr>
        <p:txBody>
          <a:bodyPr/>
          <a:lstStyle/>
          <a:p>
            <a:fld id="{68ADEF58-225C-480C-82BF-F5A70F2DA7E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8" y="6377357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lt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CONTENT SLIDE OPTION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83C4-E703-4E31-9FD5-6E81A7F76BF2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81972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CONTENT SLIDE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789E-12E2-44F1-B4B9-26581AFA1E29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CONTENT SLIDE OPTION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E2-1A0F-4C34-910C-C9A51EF01415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295035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SLIDE WITH MENU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0CEE-E2AF-4296-A909-243168BA4FD8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</p:spTree>
    <p:extLst>
      <p:ext uri="{BB962C8B-B14F-4D97-AF65-F5344CB8AC3E}">
        <p14:creationId xmlns:p14="http://schemas.microsoft.com/office/powerpoint/2010/main" val="32419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88B0-0B00-45CB-856F-22D6CA53EB8C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FC15-E130-4A9D-8647-9C5173101642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University of Waterlo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1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295035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SLIDE WITH MENU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60-6E38-4FFF-888F-3D44A40D46F2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297422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</p:spTree>
    <p:extLst>
      <p:ext uri="{BB962C8B-B14F-4D97-AF65-F5344CB8AC3E}">
        <p14:creationId xmlns:p14="http://schemas.microsoft.com/office/powerpoint/2010/main" val="11509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E272-B961-4FA9-A78D-6F114D8B4D1B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732C-5A9B-41E3-BF9A-06B847E23C7A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1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295035"/>
            <a:ext cx="6463583" cy="9633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B00E-A040-4F96-BCBC-C29D97369C92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3D7-B84A-47F1-8887-19CD8AEB3BD3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5DBA-7946-438D-9D5C-5DDBC863FD0F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1032511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304799"/>
            <a:ext cx="5185575" cy="570143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DA8B-9E3B-4E40-A81F-F5FB3250E069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304800"/>
            <a:ext cx="3384107" cy="99830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304800"/>
            <a:ext cx="5237010" cy="5701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CE6B-8FC2-44C1-849E-6EED9589C2A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E66E3EBF-7C2B-47BE-B5CE-189208B45220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42666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F3762D7E-F473-43BA-BFB7-9560C5DB59A6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6F8-2D9F-48D5-B7C6-53E9E17EEEB3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3EA1-82E1-4153-90F9-B08854B851E0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University of Waterlo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F619-54F9-483B-97DF-DBE52D6B2973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University of Waterlo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2338617" cy="937675"/>
          </a:xfrm>
          <a:prstGeom prst="rect">
            <a:avLst/>
          </a:prstGeom>
        </p:spPr>
      </p:pic>
      <p:pic>
        <p:nvPicPr>
          <p:cNvPr id="12" name="Picture 11" descr="Gray-Half-Shield.png"/>
          <p:cNvPicPr>
            <a:picLocks noChangeAspect="1"/>
          </p:cNvPicPr>
          <p:nvPr userDrawn="1"/>
        </p:nvPicPr>
        <p:blipFill rotWithShape="1">
          <a:blip r:embed="rId20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8251180" y="261261"/>
            <a:ext cx="89282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304800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20954"/>
            <a:ext cx="6691079" cy="499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95AE-3C2C-41C2-B131-B8D2B0BF2F17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y-Half-Shield.png"/>
          <p:cNvPicPr>
            <a:picLocks noChangeAspect="1"/>
          </p:cNvPicPr>
          <p:nvPr userDrawn="1"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8251180" y="261261"/>
            <a:ext cx="89282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304800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20954"/>
            <a:ext cx="6691079" cy="499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BB00-59DE-4869-B14A-99E30054AB24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title="University of Waterlo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2338617" cy="9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y-Half-Shield.png"/>
          <p:cNvPicPr>
            <a:picLocks noChangeAspect="1"/>
          </p:cNvPicPr>
          <p:nvPr userDrawn="1"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8251180" y="261261"/>
            <a:ext cx="89282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304800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20954"/>
            <a:ext cx="6691079" cy="499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B601-2D22-49D7-9F37-CE4DE5F79A55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title="University of Waterlo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2338617" cy="9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y-Half-Shield.png"/>
          <p:cNvPicPr>
            <a:picLocks noChangeAspect="1"/>
          </p:cNvPicPr>
          <p:nvPr userDrawn="1"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8251180" y="261261"/>
            <a:ext cx="89282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304800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20954"/>
            <a:ext cx="6691079" cy="499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904F-3670-485F-8466-A39DE7C58F89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title="University of Waterlo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2338617" cy="9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637412"/>
            <a:ext cx="8949088" cy="1167852"/>
          </a:xfrm>
        </p:spPr>
        <p:txBody>
          <a:bodyPr/>
          <a:lstStyle/>
          <a:p>
            <a:r>
              <a:rPr lang="en-CA" dirty="0"/>
              <a:t>Synthesis of Water Dispersible </a:t>
            </a:r>
            <a:r>
              <a:rPr lang="en-CA" dirty="0" err="1"/>
              <a:t>Polypyrrole</a:t>
            </a:r>
            <a:r>
              <a:rPr lang="en-CA" dirty="0"/>
              <a:t> (</a:t>
            </a:r>
            <a:r>
              <a:rPr lang="en-CA" dirty="0" err="1"/>
              <a:t>PPy</a:t>
            </a:r>
            <a:r>
              <a:rPr lang="en-CA" dirty="0"/>
              <a:t>) Nanowires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15" y="5884633"/>
            <a:ext cx="8949089" cy="856735"/>
          </a:xfrm>
        </p:spPr>
        <p:txBody>
          <a:bodyPr>
            <a:normAutofit/>
          </a:bodyPr>
          <a:lstStyle/>
          <a:p>
            <a:r>
              <a:rPr lang="en-US" dirty="0"/>
              <a:t>Pengxiang Si</a:t>
            </a:r>
          </a:p>
        </p:txBody>
      </p:sp>
    </p:spTree>
    <p:extLst>
      <p:ext uri="{BB962C8B-B14F-4D97-AF65-F5344CB8AC3E}">
        <p14:creationId xmlns:p14="http://schemas.microsoft.com/office/powerpoint/2010/main" val="17191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32" y="758378"/>
            <a:ext cx="7905480" cy="963354"/>
          </a:xfrm>
        </p:spPr>
        <p:txBody>
          <a:bodyPr/>
          <a:lstStyle/>
          <a:p>
            <a:r>
              <a:rPr lang="en-CA" sz="2400" dirty="0"/>
              <a:t>Synthesis of water dispersible polypyrrole (PPy) nanowires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36B2F3D-6E84-4DE0-82BD-33F266D07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2" b="35812"/>
          <a:stretch/>
        </p:blipFill>
        <p:spPr bwMode="auto">
          <a:xfrm>
            <a:off x="996708" y="2629044"/>
            <a:ext cx="3043444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FD6F1A-4095-4589-B25F-3A19F70EED98}"/>
              </a:ext>
            </a:extLst>
          </p:cNvPr>
          <p:cNvSpPr/>
          <p:nvPr/>
        </p:nvSpPr>
        <p:spPr>
          <a:xfrm>
            <a:off x="1115616" y="3629712"/>
            <a:ext cx="2379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err="1">
                <a:solidFill>
                  <a:srgbClr val="000000"/>
                </a:solidFill>
              </a:rPr>
              <a:t>Cetrimonium</a:t>
            </a:r>
            <a:r>
              <a:rPr lang="en-CA" sz="1600" dirty="0">
                <a:solidFill>
                  <a:srgbClr val="000000"/>
                </a:solidFill>
              </a:rPr>
              <a:t> bromide (CTAB)</a:t>
            </a:r>
            <a:endParaRPr lang="en-CA" sz="1600" b="0" i="0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5CF1D6-3DC4-423D-B64C-7C48570DF0FA}"/>
              </a:ext>
            </a:extLst>
          </p:cNvPr>
          <p:cNvGrpSpPr/>
          <p:nvPr/>
        </p:nvGrpSpPr>
        <p:grpSpPr>
          <a:xfrm>
            <a:off x="577763" y="4436515"/>
            <a:ext cx="7383171" cy="2127161"/>
            <a:chOff x="179512" y="1561488"/>
            <a:chExt cx="6365689" cy="1733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2543D4-D27C-4DFC-8A2D-1A7B9CDBE061}"/>
                </a:ext>
              </a:extLst>
            </p:cNvPr>
            <p:cNvSpPr txBox="1"/>
            <p:nvPr/>
          </p:nvSpPr>
          <p:spPr>
            <a:xfrm>
              <a:off x="190382" y="213285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2CTA</a:t>
              </a:r>
              <a:r>
                <a:rPr lang="en-CA" baseline="30000" dirty="0"/>
                <a:t>+</a:t>
              </a:r>
              <a:r>
                <a:rPr lang="en-CA" dirty="0"/>
                <a:t>+S</a:t>
              </a:r>
              <a:r>
                <a:rPr lang="en-CA" baseline="-25000" dirty="0"/>
                <a:t>2</a:t>
              </a:r>
              <a:r>
                <a:rPr lang="en-CA" dirty="0"/>
                <a:t>O</a:t>
              </a:r>
              <a:r>
                <a:rPr lang="en-CA" baseline="-25000" dirty="0"/>
                <a:t>8</a:t>
              </a:r>
              <a:r>
                <a:rPr lang="en-CA" baseline="30000" dirty="0"/>
                <a:t>2-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2FE915-AE02-4749-9178-73B142BB3EA7}"/>
                </a:ext>
              </a:extLst>
            </p:cNvPr>
            <p:cNvCxnSpPr/>
            <p:nvPr/>
          </p:nvCxnSpPr>
          <p:spPr>
            <a:xfrm>
              <a:off x="1486526" y="2348880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A99AE0-1625-4094-9C9E-274C77A85C43}"/>
                </a:ext>
              </a:extLst>
            </p:cNvPr>
            <p:cNvSpPr/>
            <p:nvPr/>
          </p:nvSpPr>
          <p:spPr>
            <a:xfrm>
              <a:off x="2278614" y="2115561"/>
              <a:ext cx="1328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/>
                <a:t>(CTA)</a:t>
              </a:r>
              <a:r>
                <a:rPr lang="en-CA" baseline="-25000" dirty="0"/>
                <a:t>2</a:t>
              </a:r>
              <a:r>
                <a:rPr lang="en-CA" dirty="0"/>
                <a:t>S</a:t>
              </a:r>
              <a:r>
                <a:rPr lang="en-CA" baseline="-25000" dirty="0"/>
                <a:t>2</a:t>
              </a:r>
              <a:r>
                <a:rPr lang="en-CA" dirty="0"/>
                <a:t>O</a:t>
              </a:r>
              <a:r>
                <a:rPr lang="en-CA" baseline="-25000" dirty="0"/>
                <a:t>8</a:t>
              </a:r>
              <a:r>
                <a:rPr lang="en-CA" dirty="0"/>
                <a:t> ↓</a:t>
              </a:r>
              <a:endParaRPr lang="en-CA" baseline="-25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9F827C-D754-4E58-8364-E952921CC998}"/>
                </a:ext>
              </a:extLst>
            </p:cNvPr>
            <p:cNvSpPr/>
            <p:nvPr/>
          </p:nvSpPr>
          <p:spPr>
            <a:xfrm>
              <a:off x="179512" y="2627620"/>
              <a:ext cx="1544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/>
                <a:t>n(CTA)</a:t>
              </a:r>
              <a:r>
                <a:rPr lang="en-CA" baseline="-25000" dirty="0"/>
                <a:t>2</a:t>
              </a:r>
              <a:r>
                <a:rPr lang="en-CA" dirty="0"/>
                <a:t>S</a:t>
              </a:r>
              <a:r>
                <a:rPr lang="en-CA" baseline="-25000" dirty="0"/>
                <a:t>2</a:t>
              </a:r>
              <a:r>
                <a:rPr lang="en-CA" dirty="0"/>
                <a:t>O</a:t>
              </a:r>
              <a:r>
                <a:rPr lang="en-CA" baseline="-25000" dirty="0"/>
                <a:t>8</a:t>
              </a:r>
              <a:r>
                <a:rPr lang="en-CA" dirty="0"/>
                <a:t> ↓+</a:t>
              </a:r>
              <a:endParaRPr lang="en-CA" baseline="-250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F2EDED-1284-4783-AF99-EBBF8347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542" y="2618475"/>
              <a:ext cx="676275" cy="676275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6CA0A6-065D-4154-8B4C-806C8D74A0C9}"/>
                </a:ext>
              </a:extLst>
            </p:cNvPr>
            <p:cNvCxnSpPr/>
            <p:nvPr/>
          </p:nvCxnSpPr>
          <p:spPr>
            <a:xfrm>
              <a:off x="2306817" y="2852936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709F1E-F1F5-46C9-AA6A-00960C6A0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4574" y="2593126"/>
              <a:ext cx="776286" cy="69532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99C5E6-48FB-4DA2-8F2D-2DB1AF4FC1D5}"/>
                </a:ext>
              </a:extLst>
            </p:cNvPr>
            <p:cNvSpPr/>
            <p:nvPr/>
          </p:nvSpPr>
          <p:spPr>
            <a:xfrm>
              <a:off x="3758621" y="2668270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/>
                <a:t>+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DE887D-7F7E-4432-AFA8-BDB132E89201}"/>
                </a:ext>
              </a:extLst>
            </p:cNvPr>
            <p:cNvSpPr/>
            <p:nvPr/>
          </p:nvSpPr>
          <p:spPr>
            <a:xfrm>
              <a:off x="3941936" y="2698131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/>
                <a:t>SO4</a:t>
              </a:r>
              <a:r>
                <a:rPr lang="en-CA" baseline="30000" dirty="0"/>
                <a:t>2-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1A00CA-A5A6-4C09-8278-502087A8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1041" y="1561488"/>
              <a:ext cx="2244160" cy="1107198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7D6B5C-668A-458A-9360-489F89B4A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7677" y="1603087"/>
              <a:ext cx="1093364" cy="6029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9DEB35-3401-4F50-B587-E4ECCCB9B1E3}"/>
                </a:ext>
              </a:extLst>
            </p:cNvPr>
            <p:cNvCxnSpPr>
              <a:cxnSpLocks/>
            </p:cNvCxnSpPr>
            <p:nvPr/>
          </p:nvCxnSpPr>
          <p:spPr>
            <a:xfrm>
              <a:off x="3213922" y="2201987"/>
              <a:ext cx="1093364" cy="4364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76D0CA85-DC6B-4064-A7E4-A7F2FD9B137B}"/>
              </a:ext>
            </a:extLst>
          </p:cNvPr>
          <p:cNvSpPr/>
          <p:nvPr/>
        </p:nvSpPr>
        <p:spPr>
          <a:xfrm>
            <a:off x="5683396" y="5979565"/>
            <a:ext cx="3238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CA" sz="1200" i="1" dirty="0"/>
              <a:t>Colloid and Polymer Science</a:t>
            </a:r>
            <a:r>
              <a:rPr lang="en-CA" sz="1200" dirty="0"/>
              <a:t>, </a:t>
            </a:r>
            <a:r>
              <a:rPr lang="en-CA" sz="1200" i="1" dirty="0"/>
              <a:t>287</a:t>
            </a:r>
            <a:r>
              <a:rPr lang="en-CA" sz="1200" dirty="0"/>
              <a:t>(11), 1325–1330. </a:t>
            </a:r>
            <a:endParaRPr lang="en-CA" sz="1200" dirty="0">
              <a:effectLst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25F97B-C4E3-459C-9F02-E2BD36C14402}"/>
              </a:ext>
            </a:extLst>
          </p:cNvPr>
          <p:cNvGrpSpPr/>
          <p:nvPr/>
        </p:nvGrpSpPr>
        <p:grpSpPr>
          <a:xfrm>
            <a:off x="2375756" y="1603612"/>
            <a:ext cx="4392488" cy="1151839"/>
            <a:chOff x="107505" y="1610018"/>
            <a:chExt cx="4392488" cy="1151839"/>
          </a:xfrm>
        </p:grpSpPr>
        <p:pic>
          <p:nvPicPr>
            <p:cNvPr id="2050" name="Picture 2" descr="Image result for CTAB PPY">
              <a:extLst>
                <a:ext uri="{FF2B5EF4-FFF2-40B4-BE49-F238E27FC236}">
                  <a16:creationId xmlns:a16="http://schemas.microsoft.com/office/drawing/2014/main" id="{C25C9E9E-0501-454B-B4F6-40D7CD376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735450"/>
              <a:ext cx="4392488" cy="10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302D7E-1FAA-4802-87C9-E0F69C90D60A}"/>
                </a:ext>
              </a:extLst>
            </p:cNvPr>
            <p:cNvSpPr txBox="1"/>
            <p:nvPr/>
          </p:nvSpPr>
          <p:spPr>
            <a:xfrm>
              <a:off x="128920" y="2385831"/>
              <a:ext cx="724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1M </a:t>
              </a:r>
              <a:r>
                <a:rPr lang="en-CA" sz="1400" dirty="0" err="1"/>
                <a:t>HCl</a:t>
              </a:r>
              <a:endParaRPr lang="en-CA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8EAD90-F7EE-4D01-95F9-8D4D20CEB3F6}"/>
                </a:ext>
              </a:extLst>
            </p:cNvPr>
            <p:cNvSpPr txBox="1"/>
            <p:nvPr/>
          </p:nvSpPr>
          <p:spPr>
            <a:xfrm>
              <a:off x="853476" y="2454080"/>
              <a:ext cx="105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/>
                <a:t>dopamine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374D72-948B-40C1-B56F-611E772DE011}"/>
                </a:ext>
              </a:extLst>
            </p:cNvPr>
            <p:cNvSpPr txBox="1"/>
            <p:nvPr/>
          </p:nvSpPr>
          <p:spPr>
            <a:xfrm>
              <a:off x="2804878" y="1610018"/>
              <a:ext cx="674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/>
                <a:t>APS</a:t>
              </a:r>
            </a:p>
          </p:txBody>
        </p:sp>
      </p:grpSp>
      <p:pic>
        <p:nvPicPr>
          <p:cNvPr id="25" name="Picture 4" descr="Image result for Polypyrrole">
            <a:extLst>
              <a:ext uri="{FF2B5EF4-FFF2-40B4-BE49-F238E27FC236}">
                <a16:creationId xmlns:a16="http://schemas.microsoft.com/office/drawing/2014/main" id="{229330AD-714B-450B-B501-5602FDF5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03" y="2812164"/>
            <a:ext cx="3581332" cy="9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8D956C7-3D61-4085-8924-9C5FAC7C97CD}"/>
              </a:ext>
            </a:extLst>
          </p:cNvPr>
          <p:cNvSpPr/>
          <p:nvPr/>
        </p:nvSpPr>
        <p:spPr>
          <a:xfrm>
            <a:off x="5648696" y="376240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Polypyrrole (PPy) </a:t>
            </a:r>
          </a:p>
        </p:txBody>
      </p:sp>
    </p:spTree>
    <p:extLst>
      <p:ext uri="{BB962C8B-B14F-4D97-AF65-F5344CB8AC3E}">
        <p14:creationId xmlns:p14="http://schemas.microsoft.com/office/powerpoint/2010/main" val="16437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6" y="508147"/>
            <a:ext cx="7905480" cy="963354"/>
          </a:xfrm>
        </p:spPr>
        <p:txBody>
          <a:bodyPr/>
          <a:lstStyle/>
          <a:p>
            <a:r>
              <a:rPr lang="en-CA" sz="2400" dirty="0"/>
              <a:t>Synthesis of water dispersible polypyrrole (PPy) nanowires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21B18-D537-45B7-8488-4AFE49A8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702605"/>
            <a:ext cx="3985817" cy="2056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E38E21-4B08-41E3-B0D5-E7D365A3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0" y="1772061"/>
            <a:ext cx="4576936" cy="19178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7C2626-AE9B-4763-B4EB-7744A57E9F26}"/>
              </a:ext>
            </a:extLst>
          </p:cNvPr>
          <p:cNvSpPr/>
          <p:nvPr/>
        </p:nvSpPr>
        <p:spPr>
          <a:xfrm>
            <a:off x="899592" y="37972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CA" sz="1200" dirty="0" err="1"/>
              <a:t>Stankiewicz</a:t>
            </a:r>
            <a:r>
              <a:rPr lang="en-CA" sz="1200" dirty="0"/>
              <a:t>, P. (2007). </a:t>
            </a:r>
            <a:r>
              <a:rPr lang="en-CA" sz="1200" i="1" dirty="0"/>
              <a:t>318</a:t>
            </a:r>
            <a:r>
              <a:rPr lang="en-CA" sz="1200" dirty="0"/>
              <a:t>(OCTOBER), 426–431.</a:t>
            </a:r>
            <a:endParaRPr lang="en-CA" sz="1200" dirty="0"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C44AAC-BA7D-481B-8B4C-78DA804DEDDE}"/>
              </a:ext>
            </a:extLst>
          </p:cNvPr>
          <p:cNvGrpSpPr/>
          <p:nvPr/>
        </p:nvGrpSpPr>
        <p:grpSpPr>
          <a:xfrm>
            <a:off x="898772" y="4353000"/>
            <a:ext cx="3376014" cy="2131120"/>
            <a:chOff x="898772" y="4353000"/>
            <a:chExt cx="3376014" cy="21311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86519E-720A-44FC-AF65-5E4A9081CD04}"/>
                </a:ext>
              </a:extLst>
            </p:cNvPr>
            <p:cNvGrpSpPr/>
            <p:nvPr/>
          </p:nvGrpSpPr>
          <p:grpSpPr>
            <a:xfrm>
              <a:off x="898772" y="4353000"/>
              <a:ext cx="3226967" cy="2131120"/>
              <a:chOff x="5292080" y="1700808"/>
              <a:chExt cx="3226967" cy="2131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20D53A8-AFFC-4554-B756-F24729C99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2080" y="1700808"/>
                <a:ext cx="3226967" cy="213112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8B298-6D57-48B5-BB25-C89A5A54ADBA}"/>
                  </a:ext>
                </a:extLst>
              </p:cNvPr>
              <p:cNvSpPr txBox="1"/>
              <p:nvPr/>
            </p:nvSpPr>
            <p:spPr>
              <a:xfrm>
                <a:off x="6545523" y="262762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 water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190C2B-608C-4412-A0F9-ECED4F6E8907}"/>
                </a:ext>
              </a:extLst>
            </p:cNvPr>
            <p:cNvSpPr/>
            <p:nvPr/>
          </p:nvSpPr>
          <p:spPr>
            <a:xfrm>
              <a:off x="2523986" y="6044949"/>
              <a:ext cx="17508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400" dirty="0"/>
                <a:t>0.075 DA/Py mole ratio</a:t>
              </a:r>
              <a:endParaRPr lang="en-CA" sz="1400" dirty="0"/>
            </a:p>
          </p:txBody>
        </p:sp>
      </p:grp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CF2992-D414-44FF-978F-C0DDE50DC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74" y="4179203"/>
            <a:ext cx="3198880" cy="24484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0A821B-4593-4379-A9AE-8EE20DF9CA4E}"/>
              </a:ext>
            </a:extLst>
          </p:cNvPr>
          <p:cNvSpPr txBox="1"/>
          <p:nvPr/>
        </p:nvSpPr>
        <p:spPr>
          <a:xfrm>
            <a:off x="7380312" y="4725144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Z-Potential=</a:t>
            </a:r>
          </a:p>
          <a:p>
            <a:r>
              <a:rPr lang="en-US" dirty="0"/>
              <a:t>-40.8</a:t>
            </a:r>
            <a:r>
              <a:rPr lang="en-US" altLang="zh-CN" dirty="0"/>
              <a:t>±1.7mV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4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6" y="508147"/>
            <a:ext cx="7905480" cy="963354"/>
          </a:xfrm>
        </p:spPr>
        <p:txBody>
          <a:bodyPr/>
          <a:lstStyle/>
          <a:p>
            <a:r>
              <a:rPr lang="en-CA" sz="2400" dirty="0"/>
              <a:t>Synthesis of water dispersible polypyrrole (PPy) nanowires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9CEC78-C829-4DDB-AF1D-2FC56C17717B}"/>
              </a:ext>
            </a:extLst>
          </p:cNvPr>
          <p:cNvGrpSpPr/>
          <p:nvPr/>
        </p:nvGrpSpPr>
        <p:grpSpPr>
          <a:xfrm>
            <a:off x="386572" y="1492771"/>
            <a:ext cx="7641812" cy="2152253"/>
            <a:chOff x="402624" y="1484784"/>
            <a:chExt cx="7641812" cy="2152253"/>
          </a:xfrm>
        </p:grpSpPr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8B66ECFA-727C-413B-AB8B-AEE742C0C01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27"/>
            <a:stretch/>
          </p:blipFill>
          <p:spPr bwMode="auto">
            <a:xfrm>
              <a:off x="402624" y="1484784"/>
              <a:ext cx="7641812" cy="2152253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E23741-73BF-4705-9C06-815431A2BB22}"/>
                </a:ext>
              </a:extLst>
            </p:cNvPr>
            <p:cNvSpPr/>
            <p:nvPr/>
          </p:nvSpPr>
          <p:spPr>
            <a:xfrm>
              <a:off x="611560" y="1772816"/>
              <a:ext cx="1414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400" dirty="0">
                  <a:solidFill>
                    <a:schemeClr val="bg1">
                      <a:lumMod val="95000"/>
                    </a:schemeClr>
                  </a:solidFill>
                  <a:ea typeface="DengXian" panose="02010600030101010101" pitchFamily="2" charset="-122"/>
                </a:rPr>
                <a:t>0 DA/</a:t>
              </a:r>
              <a:r>
                <a:rPr lang="en-CA" sz="1400" dirty="0" err="1">
                  <a:solidFill>
                    <a:schemeClr val="bg1">
                      <a:lumMod val="95000"/>
                    </a:schemeClr>
                  </a:solidFill>
                  <a:ea typeface="DengXian" panose="02010600030101010101" pitchFamily="2" charset="-122"/>
                </a:rPr>
                <a:t>Py</a:t>
              </a:r>
              <a:r>
                <a:rPr lang="en-CA" sz="1400" dirty="0">
                  <a:solidFill>
                    <a:schemeClr val="bg1">
                      <a:lumMod val="95000"/>
                    </a:schemeClr>
                  </a:solidFill>
                  <a:ea typeface="DengXian" panose="02010600030101010101" pitchFamily="2" charset="-122"/>
                </a:rPr>
                <a:t> mole ratio</a:t>
              </a:r>
              <a:endParaRPr lang="en-CA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FF63A4-D10C-4EFA-8711-E2DE24C0FFFD}"/>
                </a:ext>
              </a:extLst>
            </p:cNvPr>
            <p:cNvSpPr/>
            <p:nvPr/>
          </p:nvSpPr>
          <p:spPr>
            <a:xfrm>
              <a:off x="3779912" y="1825079"/>
              <a:ext cx="17508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</a:rPr>
                <a:t>0.075 DA/Py mole ratio</a:t>
              </a:r>
              <a:endParaRPr lang="en-CA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0BA714-65D8-4F38-8D51-10FDD3791DE1}"/>
                </a:ext>
              </a:extLst>
            </p:cNvPr>
            <p:cNvSpPr/>
            <p:nvPr/>
          </p:nvSpPr>
          <p:spPr>
            <a:xfrm>
              <a:off x="6012160" y="1844824"/>
              <a:ext cx="16610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</a:rPr>
                <a:t>0.15  DA/Py mole ratio</a:t>
              </a:r>
              <a:endParaRPr lang="en-CA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55828A-A7E6-47F0-9E18-D8C4A8BAB02A}"/>
              </a:ext>
            </a:extLst>
          </p:cNvPr>
          <p:cNvGrpSpPr/>
          <p:nvPr/>
        </p:nvGrpSpPr>
        <p:grpSpPr>
          <a:xfrm>
            <a:off x="1307626" y="3969060"/>
            <a:ext cx="3456384" cy="2808312"/>
            <a:chOff x="2480297" y="3887179"/>
            <a:chExt cx="3456384" cy="28083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6A5090-AE12-4A39-AAE3-F8A0502C67DA}"/>
                </a:ext>
              </a:extLst>
            </p:cNvPr>
            <p:cNvGrpSpPr/>
            <p:nvPr/>
          </p:nvGrpSpPr>
          <p:grpSpPr>
            <a:xfrm>
              <a:off x="2480297" y="3887179"/>
              <a:ext cx="3456384" cy="2808312"/>
              <a:chOff x="183755" y="3954355"/>
              <a:chExt cx="3456384" cy="2808312"/>
            </a:xfrm>
          </p:grpSpPr>
          <p:pic>
            <p:nvPicPr>
              <p:cNvPr id="12" name="Picture 11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9BE77D97-745C-4D48-9E34-70DC9F3653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5" t="10325" r="12841" b="3614"/>
              <a:stretch/>
            </p:blipFill>
            <p:spPr>
              <a:xfrm>
                <a:off x="183755" y="3954355"/>
                <a:ext cx="3456384" cy="2808312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0EDC2B-BAE7-41DE-8944-1820FCA7A3A3}"/>
                  </a:ext>
                </a:extLst>
              </p:cNvPr>
              <p:cNvSpPr/>
              <p:nvPr/>
            </p:nvSpPr>
            <p:spPr>
              <a:xfrm>
                <a:off x="2051720" y="5517232"/>
                <a:ext cx="216024" cy="2880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57E9DC-E7A6-4544-8E06-D242A8D0901A}"/>
                </a:ext>
              </a:extLst>
            </p:cNvPr>
            <p:cNvSpPr/>
            <p:nvPr/>
          </p:nvSpPr>
          <p:spPr>
            <a:xfrm>
              <a:off x="4092663" y="5137447"/>
              <a:ext cx="17011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400" dirty="0"/>
                <a:t>0.075 DA/Py mole ratio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76DAFD-BBEF-4AA2-AB01-ADA59BA70544}"/>
              </a:ext>
            </a:extLst>
          </p:cNvPr>
          <p:cNvSpPr txBox="1"/>
          <p:nvPr/>
        </p:nvSpPr>
        <p:spPr>
          <a:xfrm>
            <a:off x="5348036" y="4041529"/>
            <a:ext cx="1888260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Nano-wire Morphology</a:t>
            </a:r>
          </a:p>
          <a:p>
            <a:endParaRPr lang="en-CA" dirty="0"/>
          </a:p>
          <a:p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Good dispersity and stability in water</a:t>
            </a:r>
          </a:p>
          <a:p>
            <a:endParaRPr lang="en-CA" dirty="0"/>
          </a:p>
          <a:p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Good conductivity (3.7 S/cm)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E9BE56E-8333-47BE-9C6D-1C836BE25305}"/>
              </a:ext>
            </a:extLst>
          </p:cNvPr>
          <p:cNvSpPr/>
          <p:nvPr/>
        </p:nvSpPr>
        <p:spPr>
          <a:xfrm>
            <a:off x="4591059" y="5373216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3E8BB-0A52-4E72-BAAD-41B4C26741D4}"/>
              </a:ext>
            </a:extLst>
          </p:cNvPr>
          <p:cNvCxnSpPr/>
          <p:nvPr/>
        </p:nvCxnSpPr>
        <p:spPr>
          <a:xfrm>
            <a:off x="2339752" y="3429000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A0466B-A23D-4BA2-BA33-A113F57B34FA}"/>
              </a:ext>
            </a:extLst>
          </p:cNvPr>
          <p:cNvCxnSpPr/>
          <p:nvPr/>
        </p:nvCxnSpPr>
        <p:spPr>
          <a:xfrm>
            <a:off x="5004048" y="3429000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35FBC9-C4D4-428A-9BE3-063E13207950}"/>
              </a:ext>
            </a:extLst>
          </p:cNvPr>
          <p:cNvCxnSpPr/>
          <p:nvPr/>
        </p:nvCxnSpPr>
        <p:spPr>
          <a:xfrm>
            <a:off x="7596336" y="3429000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8309B1-3F49-471D-ABB0-8042721813B9}"/>
              </a:ext>
            </a:extLst>
          </p:cNvPr>
          <p:cNvSpPr txBox="1"/>
          <p:nvPr/>
        </p:nvSpPr>
        <p:spPr>
          <a:xfrm>
            <a:off x="2195736" y="3063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  <a:r>
              <a:rPr lang="en-US" altLang="zh-CN" dirty="0" err="1"/>
              <a:t>μm</a:t>
            </a:r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94E52-2F38-4282-84B1-D0F5DB3AC188}"/>
              </a:ext>
            </a:extLst>
          </p:cNvPr>
          <p:cNvSpPr txBox="1"/>
          <p:nvPr/>
        </p:nvSpPr>
        <p:spPr>
          <a:xfrm>
            <a:off x="4860032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  <a:r>
              <a:rPr lang="en-US" altLang="zh-CN" dirty="0" err="1"/>
              <a:t>μm</a:t>
            </a:r>
            <a:endParaRPr lang="en-C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222B75-15AD-4884-A4D2-B3C0F517061A}"/>
              </a:ext>
            </a:extLst>
          </p:cNvPr>
          <p:cNvSpPr txBox="1"/>
          <p:nvPr/>
        </p:nvSpPr>
        <p:spPr>
          <a:xfrm>
            <a:off x="7452320" y="3059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  <a:r>
              <a:rPr lang="en-US" altLang="zh-CN" dirty="0" err="1"/>
              <a:t>μm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5FE70-179B-4C69-8352-B6E10BAC76C1}"/>
              </a:ext>
            </a:extLst>
          </p:cNvPr>
          <p:cNvSpPr txBox="1"/>
          <p:nvPr/>
        </p:nvSpPr>
        <p:spPr>
          <a:xfrm>
            <a:off x="3078891" y="42210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Compress to pellet</a:t>
            </a:r>
          </a:p>
        </p:txBody>
      </p:sp>
    </p:spTree>
    <p:extLst>
      <p:ext uri="{BB962C8B-B14F-4D97-AF65-F5344CB8AC3E}">
        <p14:creationId xmlns:p14="http://schemas.microsoft.com/office/powerpoint/2010/main" val="40698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UW IntroMA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W Methods MA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W CureEffectOnCon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W Concl MA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9087</TotalTime>
  <Words>135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DengXian</vt:lpstr>
      <vt:lpstr>UW IntroMAP</vt:lpstr>
      <vt:lpstr>UW Methods MAP</vt:lpstr>
      <vt:lpstr>UW CureEffectOnCond</vt:lpstr>
      <vt:lpstr>UW Concl MAP</vt:lpstr>
      <vt:lpstr>Synthesis of Water Dispersible Polypyrrole (PPy) Nanowires</vt:lpstr>
      <vt:lpstr>Synthesis of water dispersible polypyrrole (PPy) nanowires</vt:lpstr>
      <vt:lpstr>Synthesis of water dispersible polypyrrole (PPy) nanowires</vt:lpstr>
      <vt:lpstr>Synthesis of water dispersible polypyrrole (PPy) nanowires</vt:lpstr>
      <vt:lpstr>PowerPoint Presentation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Patel</dc:creator>
  <cp:lastModifiedBy>Mechler, Colleen</cp:lastModifiedBy>
  <cp:revision>202</cp:revision>
  <dcterms:created xsi:type="dcterms:W3CDTF">2017-10-24T13:51:16Z</dcterms:created>
  <dcterms:modified xsi:type="dcterms:W3CDTF">2018-08-08T11:39:30Z</dcterms:modified>
</cp:coreProperties>
</file>