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712" autoAdjust="0"/>
  </p:normalViewPr>
  <p:slideViewPr>
    <p:cSldViewPr snapToGrid="0">
      <p:cViewPr>
        <p:scale>
          <a:sx n="21" d="100"/>
          <a:sy n="21" d="100"/>
        </p:scale>
        <p:origin x="-852" y="-18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nter\Desktop\Anisotropy%20Tes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nter\Desktop\Anisotropy%20Tes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PerQx!$J$29:$J$34</c:f>
                <c:numCache>
                  <c:formatCode>General</c:formatCode>
                  <c:ptCount val="6"/>
                  <c:pt idx="0">
                    <c:v>1.1313708498984752E-2</c:v>
                  </c:pt>
                  <c:pt idx="1">
                    <c:v>1.6970562748477157E-2</c:v>
                  </c:pt>
                  <c:pt idx="2">
                    <c:v>2.6870057685088752E-2</c:v>
                  </c:pt>
                  <c:pt idx="3">
                    <c:v>2.333452377915609E-2</c:v>
                  </c:pt>
                  <c:pt idx="4">
                    <c:v>0.21920310216782957</c:v>
                  </c:pt>
                  <c:pt idx="5">
                    <c:v>8.4852813742385777E-2</c:v>
                  </c:pt>
                </c:numCache>
              </c:numRef>
            </c:plus>
            <c:minus>
              <c:numRef>
                <c:f>PerQx!$J$29:$J$34</c:f>
                <c:numCache>
                  <c:formatCode>General</c:formatCode>
                  <c:ptCount val="6"/>
                  <c:pt idx="0">
                    <c:v>1.1313708498984752E-2</c:v>
                  </c:pt>
                  <c:pt idx="1">
                    <c:v>1.6970562748477157E-2</c:v>
                  </c:pt>
                  <c:pt idx="2">
                    <c:v>2.6870057685088752E-2</c:v>
                  </c:pt>
                  <c:pt idx="3">
                    <c:v>2.333452377915609E-2</c:v>
                  </c:pt>
                  <c:pt idx="4">
                    <c:v>0.21920310216782957</c:v>
                  </c:pt>
                  <c:pt idx="5">
                    <c:v>8.4852813742385777E-2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PerQx!$F$29:$F$34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PerQx!$I$29:$I$34</c:f>
              <c:numCache>
                <c:formatCode>General</c:formatCode>
                <c:ptCount val="6"/>
                <c:pt idx="0">
                  <c:v>0.14200000000000002</c:v>
                </c:pt>
                <c:pt idx="1">
                  <c:v>0.51900000000000002</c:v>
                </c:pt>
                <c:pt idx="2">
                  <c:v>0.80200000000000005</c:v>
                </c:pt>
                <c:pt idx="3">
                  <c:v>0.77150000000000007</c:v>
                </c:pt>
                <c:pt idx="4">
                  <c:v>1.385</c:v>
                </c:pt>
                <c:pt idx="5">
                  <c:v>1.81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164856"/>
        <c:axId val="103167208"/>
      </c:scatterChart>
      <c:valAx>
        <c:axId val="1031648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4400" b="1" i="1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4400" b="1" i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Foldamer Length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4400" b="1" i="1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3167208"/>
        <c:crosses val="autoZero"/>
        <c:crossBetween val="midCat"/>
      </c:valAx>
      <c:valAx>
        <c:axId val="103167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400" b="1" i="1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4400" b="1" i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Rotational Time (ns)</a:t>
                </a:r>
              </a:p>
            </c:rich>
          </c:tx>
          <c:layout>
            <c:manualLayout>
              <c:xMode val="edge"/>
              <c:yMode val="edge"/>
              <c:x val="0"/>
              <c:y val="0.108928136362253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400" b="1" i="1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3164856"/>
        <c:crosses val="autoZero"/>
        <c:crossBetween val="midCat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PerQx!$B$28</c:f>
              <c:strCache>
                <c:ptCount val="1"/>
                <c:pt idx="0">
                  <c:v>25 °C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20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dPt>
            <c:idx val="3"/>
            <c:marker>
              <c:symbol val="triangle"/>
              <c:size val="20"/>
              <c:spPr>
                <a:noFill/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xVal>
            <c:numRef>
              <c:f>PerQx!$A$29:$A$34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PerQx!$B$29:$B$34</c:f>
              <c:numCache>
                <c:formatCode>General</c:formatCode>
                <c:ptCount val="6"/>
                <c:pt idx="0">
                  <c:v>7.5602321428571448E-5</c:v>
                </c:pt>
                <c:pt idx="1">
                  <c:v>2.7632116071428574E-4</c:v>
                </c:pt>
                <c:pt idx="2">
                  <c:v>4.2699339285714289E-4</c:v>
                </c:pt>
                <c:pt idx="3">
                  <c:v>4.1075486607142859E-4</c:v>
                </c:pt>
                <c:pt idx="4">
                  <c:v>7.3738883928571434E-4</c:v>
                </c:pt>
                <c:pt idx="5">
                  <c:v>9.63663392857143E-4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PerQx!$C$28</c:f>
              <c:strCache>
                <c:ptCount val="1"/>
                <c:pt idx="0">
                  <c:v>35 °C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1"/>
            <c:marker>
              <c:symbol val="circle"/>
              <c:size val="20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PerQx!$A$29:$A$34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PerQx!$C$29:$C$34</c:f>
              <c:numCache>
                <c:formatCode>General</c:formatCode>
                <c:ptCount val="6"/>
                <c:pt idx="0">
                  <c:v>7.2982894736842112E-5</c:v>
                </c:pt>
                <c:pt idx="2">
                  <c:v>4.8405748987854255E-4</c:v>
                </c:pt>
                <c:pt idx="3">
                  <c:v>4.4538279352226724E-4</c:v>
                </c:pt>
                <c:pt idx="4">
                  <c:v>7.859696356275304E-4</c:v>
                </c:pt>
                <c:pt idx="5">
                  <c:v>1.023008097165992E-3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PerQx!$D$28</c:f>
              <c:strCache>
                <c:ptCount val="1"/>
                <c:pt idx="0">
                  <c:v>75 °C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20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dPt>
            <c:idx val="0"/>
            <c:marker>
              <c:symbol val="diamond"/>
              <c:size val="20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PerQx!$A$29:$A$34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PerQx!$D$29:$D$34</c:f>
              <c:numCache>
                <c:formatCode>General</c:formatCode>
                <c:ptCount val="6"/>
                <c:pt idx="0">
                  <c:v>1.13959009009009E-4</c:v>
                </c:pt>
                <c:pt idx="1">
                  <c:v>2.0178063063063062E-4</c:v>
                </c:pt>
                <c:pt idx="2">
                  <c:v>3.3142207207207205E-4</c:v>
                </c:pt>
                <c:pt idx="3">
                  <c:v>3.0946666666666664E-4</c:v>
                </c:pt>
                <c:pt idx="4">
                  <c:v>8.8448918918918918E-4</c:v>
                </c:pt>
                <c:pt idx="5">
                  <c:v>9.5662837837837827E-4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051120"/>
        <c:axId val="219049160"/>
      </c:scatterChart>
      <c:valAx>
        <c:axId val="219051120"/>
        <c:scaling>
          <c:orientation val="minMax"/>
          <c:max val="35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4400" b="1" i="1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4400" b="1" i="1" u="none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Foldamer Length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4400" b="1" i="1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9049160"/>
        <c:crosses val="autoZero"/>
        <c:crossBetween val="midCat"/>
      </c:valAx>
      <c:valAx>
        <c:axId val="2190491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400" b="1" i="1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l-GR" sz="4400" b="1" i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CA" sz="4400" b="1" i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/</a:t>
                </a:r>
                <a:r>
                  <a:rPr lang="el-GR" sz="4400" b="1" i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CA" sz="4400" b="1" i="1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(K·Pa</a:t>
                </a:r>
                <a:r>
                  <a:rPr lang="en-CA" sz="4400" b="1" i="1" baseline="300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CA" sz="4400" b="1" i="1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CA" sz="4400" b="1" i="1" baseline="300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400" b="1" i="1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E+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9051120"/>
        <c:crosses val="autoZero"/>
        <c:crossBetween val="midCat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5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3.wmf"/><Relationship Id="rId18" Type="http://schemas.openxmlformats.org/officeDocument/2006/relationships/chart" Target="../charts/chart2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6" Type="http://schemas.openxmlformats.org/officeDocument/2006/relationships/chart" Target="../charts/char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11" Type="http://schemas.openxmlformats.org/officeDocument/2006/relationships/image" Target="../media/image2.wmf"/><Relationship Id="rId5" Type="http://schemas.openxmlformats.org/officeDocument/2006/relationships/image" Target="../media/image5.png"/><Relationship Id="rId15" Type="http://schemas.openxmlformats.org/officeDocument/2006/relationships/image" Target="../media/image9.jp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openxmlformats.org/officeDocument/2006/relationships/image" Target="../media/image1.wmf"/><Relationship Id="rId1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0" y="330028"/>
            <a:ext cx="30083053" cy="3277831"/>
          </a:xfrm>
        </p:spPr>
        <p:txBody>
          <a:bodyPr>
            <a:noAutofit/>
          </a:bodyPr>
          <a:lstStyle/>
          <a:p>
            <a:r>
              <a:rPr lang="en-US" sz="9500" dirty="0" smtClean="0"/>
              <a:t>Dimensions of </a:t>
            </a:r>
            <a:r>
              <a:rPr lang="en-US" sz="9500" dirty="0" err="1" smtClean="0"/>
              <a:t>Perylene</a:t>
            </a:r>
            <a:r>
              <a:rPr lang="en-US" sz="9500" dirty="0" smtClean="0"/>
              <a:t>-Labeled Foldamers in Solution Determined by Time-Resolved Fluorescence Anisotropy</a:t>
            </a:r>
            <a:endParaRPr lang="en-US" sz="95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1158240" y="4093905"/>
            <a:ext cx="42656760" cy="948161"/>
          </a:xfrm>
        </p:spPr>
        <p:txBody>
          <a:bodyPr/>
          <a:lstStyle/>
          <a:p>
            <a:r>
              <a:rPr lang="en-US" b="1" dirty="0" smtClean="0"/>
              <a:t>Hunter Little</a:t>
            </a:r>
            <a:r>
              <a:rPr lang="en-US" dirty="0" smtClean="0"/>
              <a:t>, Jean Duhamel | Department of Chemistry | University of Waterloo  – Xuesong Li, Ivan </a:t>
            </a:r>
            <a:r>
              <a:rPr lang="en-US" dirty="0" err="1" smtClean="0"/>
              <a:t>Huc</a:t>
            </a:r>
            <a:r>
              <a:rPr lang="en-US" dirty="0" smtClean="0"/>
              <a:t> |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 smtClean="0"/>
              <a:t>Européen</a:t>
            </a:r>
            <a:r>
              <a:rPr lang="en-US" dirty="0" smtClean="0"/>
              <a:t> de </a:t>
            </a:r>
            <a:r>
              <a:rPr lang="en-US" dirty="0" err="1" smtClean="0"/>
              <a:t>Chimie</a:t>
            </a:r>
            <a:r>
              <a:rPr lang="en-US" dirty="0" smtClean="0"/>
              <a:t> </a:t>
            </a:r>
            <a:r>
              <a:rPr lang="en-US" dirty="0" err="1" smtClean="0"/>
              <a:t>Biologique</a:t>
            </a:r>
            <a:r>
              <a:rPr lang="en-US" dirty="0" smtClean="0"/>
              <a:t> </a:t>
            </a:r>
            <a:r>
              <a:rPr lang="en-US" dirty="0" err="1" smtClean="0"/>
              <a:t>Université</a:t>
            </a:r>
            <a:r>
              <a:rPr lang="en-US" dirty="0" smtClean="0"/>
              <a:t> Bordeaux 2 | 33600 Pessac, France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z="4000" dirty="0" smtClean="0"/>
              <a:t>Foldamers are novel synthetic macromolecules that naturally fold.  They adopt a </a:t>
            </a:r>
            <a:r>
              <a:rPr lang="en-US" sz="4000" dirty="0"/>
              <a:t>w</a:t>
            </a:r>
            <a:r>
              <a:rPr lang="en-US" sz="4000" dirty="0" smtClean="0"/>
              <a:t>ell defined conformation in the crystalized form, but little is known about them in solution.</a:t>
            </a:r>
            <a:endParaRPr lang="en-US" sz="4000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7"/>
          </p:nvPr>
        </p:nvSpPr>
        <p:spPr>
          <a:xfrm>
            <a:off x="1143000" y="10140818"/>
            <a:ext cx="12801600" cy="1280160"/>
          </a:xfrm>
        </p:spPr>
        <p:txBody>
          <a:bodyPr/>
          <a:lstStyle/>
          <a:p>
            <a:r>
              <a:rPr lang="en-US" dirty="0" smtClean="0"/>
              <a:t>Foldamers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8"/>
          </p:nvPr>
        </p:nvSpPr>
        <p:spPr>
          <a:xfrm>
            <a:off x="1212057" y="11223070"/>
            <a:ext cx="12801600" cy="280750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</a:pPr>
            <a:r>
              <a:rPr lang="en-US" sz="4000" dirty="0" smtClean="0"/>
              <a:t>Macromolecules that naturally fold</a:t>
            </a:r>
          </a:p>
          <a:p>
            <a:pPr>
              <a:spcBef>
                <a:spcPts val="0"/>
              </a:spcBef>
              <a:buClrTx/>
            </a:pPr>
            <a:r>
              <a:rPr lang="en-US" sz="4000" dirty="0" smtClean="0"/>
              <a:t>Made of aromatic or peptide analogue backbones.</a:t>
            </a:r>
          </a:p>
          <a:p>
            <a:pPr>
              <a:spcBef>
                <a:spcPts val="0"/>
              </a:spcBef>
              <a:buClrTx/>
            </a:pPr>
            <a:r>
              <a:rPr lang="en-US" sz="4000" dirty="0" smtClean="0"/>
              <a:t>Behave similarly to naturally occurring macromolecules such as DNA</a:t>
            </a:r>
          </a:p>
          <a:p>
            <a:pPr>
              <a:spcBef>
                <a:spcPts val="0"/>
              </a:spcBef>
              <a:buClrTx/>
            </a:pPr>
            <a:r>
              <a:rPr lang="en-US" sz="4000" dirty="0" smtClean="0"/>
              <a:t>Offer new insight into helical handedness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212057" y="14654782"/>
            <a:ext cx="12801600" cy="1219200"/>
          </a:xfrm>
        </p:spPr>
        <p:txBody>
          <a:bodyPr/>
          <a:lstStyle/>
          <a:p>
            <a:r>
              <a:rPr lang="en-US" dirty="0" smtClean="0"/>
              <a:t>Fluorescence Anisotropy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165860" y="16057892"/>
            <a:ext cx="12801600" cy="602746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4000" dirty="0" smtClean="0"/>
              <a:t>Uses plane polarized light to measure the rotational diffusion coefficient of the dye in solution</a:t>
            </a:r>
          </a:p>
          <a:p>
            <a:pPr>
              <a:buClrTx/>
            </a:pPr>
            <a:r>
              <a:rPr lang="en-US" sz="4000" dirty="0" smtClean="0"/>
              <a:t>A larger anisotropy value corresponds to a more hindered dye</a:t>
            </a:r>
            <a:endParaRPr lang="en-US" sz="4000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>
          <a:xfrm>
            <a:off x="15544800" y="5642928"/>
            <a:ext cx="12801600" cy="1219200"/>
          </a:xfrm>
        </p:spPr>
        <p:txBody>
          <a:bodyPr/>
          <a:lstStyle/>
          <a:p>
            <a:r>
              <a:rPr lang="en-US" smtClean="0"/>
              <a:t>Procedure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Effect of Temperature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>
          <a:xfrm>
            <a:off x="29500825" y="15439232"/>
            <a:ext cx="14390375" cy="453861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4000" dirty="0" smtClean="0"/>
              <a:t>After adjusting for temperature and viscosity changes, the corrected rotational time (</a:t>
            </a:r>
            <a:r>
              <a:rPr lang="en-US" sz="4000" i="1" dirty="0" err="1" smtClean="0">
                <a:latin typeface="Symbol" panose="05050102010706020507" pitchFamily="18" charset="2"/>
              </a:rPr>
              <a:t>f</a:t>
            </a:r>
            <a:r>
              <a:rPr lang="en-US" sz="4000" i="1" dirty="0" err="1" smtClean="0"/>
              <a:t>T</a:t>
            </a:r>
            <a:r>
              <a:rPr lang="en-US" sz="4000" i="1" dirty="0" smtClean="0"/>
              <a:t>/</a:t>
            </a:r>
            <a:r>
              <a:rPr lang="en-US" sz="4000" i="1" dirty="0" smtClean="0">
                <a:latin typeface="Symbol" panose="05050102010706020507" pitchFamily="18" charset="2"/>
              </a:rPr>
              <a:t>h</a:t>
            </a:r>
            <a:r>
              <a:rPr lang="en-US" sz="4000" dirty="0" smtClean="0"/>
              <a:t>) is not affected by temperature. It demonstrates that the </a:t>
            </a:r>
            <a:r>
              <a:rPr lang="en-US" sz="4000" dirty="0" err="1" smtClean="0"/>
              <a:t>foldamers</a:t>
            </a:r>
            <a:r>
              <a:rPr lang="en-US" sz="4000" dirty="0" smtClean="0"/>
              <a:t> do not denature in toluene up to a temperature of 75 </a:t>
            </a:r>
            <a:r>
              <a:rPr lang="en-US" sz="4000" baseline="30000" dirty="0" err="1" smtClean="0"/>
              <a:t>o</a:t>
            </a:r>
            <a:r>
              <a:rPr lang="en-US" sz="4000" dirty="0" err="1" smtClean="0"/>
              <a:t>C.</a:t>
            </a:r>
            <a:endParaRPr lang="en-US" sz="4000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29832300" y="22692590"/>
            <a:ext cx="12801600" cy="1219200"/>
          </a:xfrm>
        </p:spPr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900880" y="25338611"/>
            <a:ext cx="12801600" cy="1219200"/>
          </a:xfrm>
        </p:spPr>
        <p:txBody>
          <a:bodyPr/>
          <a:lstStyle/>
          <a:p>
            <a:r>
              <a:rPr lang="en-US" smtClean="0"/>
              <a:t>Works Cited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8346400" y="26349493"/>
            <a:ext cx="15127248" cy="4462272"/>
          </a:xfrm>
        </p:spPr>
        <p:txBody>
          <a:bodyPr>
            <a:noAutofit/>
          </a:bodyPr>
          <a:lstStyle/>
          <a:p>
            <a:pPr>
              <a:buClrTx/>
              <a:buFont typeface="+mj-lt"/>
              <a:buAutoNum type="arabicPeriod"/>
            </a:pPr>
            <a:r>
              <a:rPr lang="en-CA" sz="2800" dirty="0"/>
              <a:t>Li, X.; Qi, T.; Srinivas, K.; </a:t>
            </a:r>
            <a:r>
              <a:rPr lang="en-CA" sz="2800" dirty="0" err="1"/>
              <a:t>Massip</a:t>
            </a:r>
            <a:r>
              <a:rPr lang="en-CA" sz="2800" dirty="0"/>
              <a:t>, S.; </a:t>
            </a:r>
            <a:r>
              <a:rPr lang="en-CA" sz="2800" dirty="0" err="1"/>
              <a:t>Maurizot</a:t>
            </a:r>
            <a:r>
              <a:rPr lang="en-CA" sz="2800" dirty="0"/>
              <a:t>, V.; </a:t>
            </a:r>
            <a:r>
              <a:rPr lang="en-CA" sz="2800" dirty="0" err="1"/>
              <a:t>Huc</a:t>
            </a:r>
            <a:r>
              <a:rPr lang="en-CA" sz="2800" dirty="0"/>
              <a:t>, I. Synthesis and </a:t>
            </a:r>
            <a:r>
              <a:rPr lang="en-CA" sz="2800" dirty="0" err="1"/>
              <a:t>Multibromination</a:t>
            </a:r>
            <a:r>
              <a:rPr lang="en-CA" sz="2800" dirty="0"/>
              <a:t> of </a:t>
            </a:r>
            <a:r>
              <a:rPr lang="en-CA" sz="2800" dirty="0" err="1"/>
              <a:t>Nanosized</a:t>
            </a:r>
            <a:r>
              <a:rPr lang="en-CA" sz="2800" dirty="0"/>
              <a:t> Helical Aromatic Amide Foldamer via </a:t>
            </a:r>
            <a:r>
              <a:rPr lang="en-CA" sz="2800" dirty="0" err="1"/>
              <a:t>Segmetn</a:t>
            </a:r>
            <a:r>
              <a:rPr lang="en-CA" sz="2800" dirty="0"/>
              <a:t>-Doubling Condensation.  </a:t>
            </a:r>
            <a:r>
              <a:rPr lang="en-CA" sz="2800" i="1" dirty="0"/>
              <a:t>Org. Lett. </a:t>
            </a:r>
            <a:r>
              <a:rPr lang="en-CA" sz="2800" b="1" dirty="0"/>
              <a:t>2016</a:t>
            </a:r>
            <a:r>
              <a:rPr lang="en-CA" sz="2800" dirty="0"/>
              <a:t>,</a:t>
            </a:r>
            <a:r>
              <a:rPr lang="en-CA" sz="2800" i="1" dirty="0"/>
              <a:t>18</a:t>
            </a:r>
            <a:r>
              <a:rPr lang="en-CA" sz="2800" b="1" dirty="0"/>
              <a:t> </a:t>
            </a:r>
            <a:r>
              <a:rPr lang="en-CA" sz="2800" dirty="0"/>
              <a:t>1044 – 1047.</a:t>
            </a:r>
          </a:p>
          <a:p>
            <a:pPr>
              <a:buClrTx/>
              <a:buFont typeface="+mj-lt"/>
              <a:buAutoNum type="arabicPeriod"/>
            </a:pPr>
            <a:r>
              <a:rPr lang="en-CA" sz="2800" dirty="0" err="1"/>
              <a:t>Guichard</a:t>
            </a:r>
            <a:r>
              <a:rPr lang="en-CA" sz="2800" dirty="0"/>
              <a:t>, G.; </a:t>
            </a:r>
            <a:r>
              <a:rPr lang="en-CA" sz="2800" dirty="0" err="1"/>
              <a:t>Huc</a:t>
            </a:r>
            <a:r>
              <a:rPr lang="en-CA" sz="2800" dirty="0"/>
              <a:t>, I.  Synthetic Foldamers.  </a:t>
            </a:r>
            <a:r>
              <a:rPr lang="en-CA" sz="2800" i="1" dirty="0"/>
              <a:t>Chem. </a:t>
            </a:r>
            <a:r>
              <a:rPr lang="en-CA" sz="2800" i="1" dirty="0" err="1"/>
              <a:t>Commun</a:t>
            </a:r>
            <a:r>
              <a:rPr lang="en-CA" sz="2800" i="1" dirty="0"/>
              <a:t>.</a:t>
            </a:r>
            <a:r>
              <a:rPr lang="en-CA" sz="2800" dirty="0"/>
              <a:t> </a:t>
            </a:r>
            <a:r>
              <a:rPr lang="en-CA" sz="2800" b="1" dirty="0"/>
              <a:t>2011</a:t>
            </a:r>
            <a:r>
              <a:rPr lang="en-CA" sz="2800" dirty="0"/>
              <a:t>, </a:t>
            </a:r>
            <a:r>
              <a:rPr lang="en-CA" sz="2800" i="1" dirty="0"/>
              <a:t>47</a:t>
            </a:r>
            <a:r>
              <a:rPr lang="en-CA" sz="2800" dirty="0"/>
              <a:t>, 5933 – 5941. </a:t>
            </a:r>
          </a:p>
          <a:p>
            <a:pPr>
              <a:buClrTx/>
              <a:buFont typeface="+mj-lt"/>
              <a:buAutoNum type="arabicPeriod"/>
            </a:pPr>
            <a:r>
              <a:rPr lang="en-CA" sz="2800" dirty="0"/>
              <a:t>Goodman, C.; Choi, S.; </a:t>
            </a:r>
            <a:r>
              <a:rPr lang="en-CA" sz="2800" dirty="0" err="1"/>
              <a:t>Shandler</a:t>
            </a:r>
            <a:r>
              <a:rPr lang="en-CA" sz="2800" dirty="0"/>
              <a:t>, S.; </a:t>
            </a:r>
            <a:r>
              <a:rPr lang="en-CA" sz="2800" dirty="0" err="1"/>
              <a:t>DeGrado</a:t>
            </a:r>
            <a:r>
              <a:rPr lang="en-CA" sz="2800" dirty="0"/>
              <a:t>, W. Foldamers as Versatile Frameworks for the Designs and Evolution of Function. </a:t>
            </a:r>
            <a:r>
              <a:rPr lang="en-CA" sz="2800" i="1" dirty="0"/>
              <a:t>Nat. Chem. Biol.</a:t>
            </a:r>
            <a:r>
              <a:rPr lang="en-CA" sz="2800" dirty="0"/>
              <a:t> </a:t>
            </a:r>
            <a:r>
              <a:rPr lang="en-CA" sz="2800" b="1" dirty="0"/>
              <a:t>2007</a:t>
            </a:r>
            <a:r>
              <a:rPr lang="en-CA" sz="2800" dirty="0"/>
              <a:t>,</a:t>
            </a:r>
            <a:r>
              <a:rPr lang="en-CA" sz="2800" b="1" dirty="0"/>
              <a:t> </a:t>
            </a:r>
            <a:r>
              <a:rPr lang="en-CA" sz="2800" i="1" dirty="0"/>
              <a:t>3,</a:t>
            </a:r>
            <a:r>
              <a:rPr lang="en-CA" sz="2800" dirty="0"/>
              <a:t> 252 – 262.</a:t>
            </a:r>
          </a:p>
          <a:p>
            <a:pPr>
              <a:buClrTx/>
              <a:buFont typeface="+mj-lt"/>
              <a:buAutoNum type="arabicPeriod"/>
            </a:pPr>
            <a:r>
              <a:rPr lang="en-CA" sz="2800" dirty="0"/>
              <a:t>Srivastava, A.; Waite, J. H.; </a:t>
            </a:r>
            <a:r>
              <a:rPr lang="en-CA" sz="2800" dirty="0" err="1"/>
              <a:t>Stucky</a:t>
            </a:r>
            <a:r>
              <a:rPr lang="en-CA" sz="2800" dirty="0"/>
              <a:t>, G. D.; </a:t>
            </a:r>
            <a:r>
              <a:rPr lang="en-CA" sz="2800" dirty="0" err="1"/>
              <a:t>Mikhailovsky</a:t>
            </a:r>
            <a:r>
              <a:rPr lang="en-CA" sz="2800" dirty="0"/>
              <a:t> A; Fluorescence Investigations into Complex </a:t>
            </a:r>
            <a:r>
              <a:rPr lang="en-CA" sz="2800" dirty="0" err="1"/>
              <a:t>Coacervation</a:t>
            </a:r>
            <a:r>
              <a:rPr lang="en-CA" sz="2800" dirty="0"/>
              <a:t> between </a:t>
            </a:r>
            <a:r>
              <a:rPr lang="en-CA" sz="2800" dirty="0" err="1"/>
              <a:t>Polyvinylimidazole</a:t>
            </a:r>
            <a:r>
              <a:rPr lang="en-CA" sz="2800" dirty="0"/>
              <a:t> and Sodium Alginate.  </a:t>
            </a:r>
            <a:r>
              <a:rPr lang="en-CA" sz="2800" i="1" dirty="0"/>
              <a:t>Macromolecules</a:t>
            </a:r>
            <a:r>
              <a:rPr lang="en-CA" sz="2800" dirty="0"/>
              <a:t> </a:t>
            </a:r>
            <a:r>
              <a:rPr lang="en-CA" sz="2800" b="1" dirty="0"/>
              <a:t>2009</a:t>
            </a:r>
            <a:r>
              <a:rPr lang="en-CA" sz="2800" dirty="0"/>
              <a:t>, 42, 2168 – 2176. </a:t>
            </a:r>
          </a:p>
          <a:p>
            <a:pPr>
              <a:buClrTx/>
              <a:buFont typeface="+mj-lt"/>
              <a:buAutoNum type="arabicPeriod"/>
            </a:pPr>
            <a:r>
              <a:rPr lang="en-CA" sz="2800" dirty="0" err="1"/>
              <a:t>Lakowicz</a:t>
            </a:r>
            <a:r>
              <a:rPr lang="en-CA" sz="2800" dirty="0"/>
              <a:t>, J. R..  </a:t>
            </a:r>
            <a:r>
              <a:rPr lang="en-CA" sz="2800" i="1" dirty="0"/>
              <a:t>Principles of Fluorescence Spectroscopy </a:t>
            </a:r>
            <a:r>
              <a:rPr lang="en-CA" sz="2800" dirty="0"/>
              <a:t>(3</a:t>
            </a:r>
            <a:r>
              <a:rPr lang="en-CA" sz="2800" baseline="30000" dirty="0"/>
              <a:t>rd</a:t>
            </a:r>
            <a:r>
              <a:rPr lang="en-CA" sz="2800" dirty="0"/>
              <a:t> ed.) .  New York: Springer Science 2006, 353 – 412.</a:t>
            </a:r>
          </a:p>
          <a:p>
            <a:pPr>
              <a:buClrTx/>
              <a:buFont typeface="+mj-lt"/>
              <a:buAutoNum type="arabicPeriod"/>
            </a:pPr>
            <a:r>
              <a:rPr lang="en-CA" sz="2800" dirty="0" smtClean="0"/>
              <a:t>Fowler</a:t>
            </a:r>
            <a:r>
              <a:rPr lang="en-CA" sz="2800" dirty="0"/>
              <a:t>, M</a:t>
            </a:r>
            <a:r>
              <a:rPr lang="en-CA" sz="2800" dirty="0" smtClean="0"/>
              <a:t>.; </a:t>
            </a:r>
            <a:r>
              <a:rPr lang="en-CA" sz="2800" dirty="0"/>
              <a:t>Duhamel, J., Fluorescence Anisotropy of the Per-</a:t>
            </a:r>
            <a:r>
              <a:rPr lang="en-CA" sz="2800" dirty="0" err="1"/>
              <a:t>Qx</a:t>
            </a:r>
            <a:r>
              <a:rPr lang="en-CA" sz="2800" dirty="0"/>
              <a:t> Samples Prepared by Xuesong Li in Bordeaux.  </a:t>
            </a:r>
            <a:r>
              <a:rPr lang="en-CA" sz="2800" i="1" dirty="0"/>
              <a:t>Internal </a:t>
            </a:r>
            <a:r>
              <a:rPr lang="en-CA" sz="2800" i="1" dirty="0" smtClean="0"/>
              <a:t>Report </a:t>
            </a:r>
            <a:r>
              <a:rPr lang="en-CA" sz="2800" b="1" dirty="0" smtClean="0"/>
              <a:t>2015</a:t>
            </a:r>
            <a:r>
              <a:rPr lang="en-CA" sz="2800" dirty="0" smtClean="0"/>
              <a:t>.</a:t>
            </a:r>
            <a:endParaRPr lang="en-CA" sz="2800" dirty="0"/>
          </a:p>
          <a:p>
            <a:pPr>
              <a:buClrTx/>
              <a:buFont typeface="+mj-lt"/>
              <a:buAutoNum type="arabicPeriod"/>
            </a:pPr>
            <a:endParaRPr lang="en-CA" sz="2800" i="1" dirty="0"/>
          </a:p>
        </p:txBody>
      </p:sp>
      <p:pic>
        <p:nvPicPr>
          <p:cNvPr id="27" name="Picture 2" descr="C:\Documents and Settings\Jean\My Documents\conferences\CSC Toronto-2010\IPR Logo April 200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17053" y="36513"/>
            <a:ext cx="8397947" cy="3621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28" name="Picture 1328" descr="colour_RGB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4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184"/>
            <a:ext cx="5114363" cy="397849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pic>
        <p:nvPicPr>
          <p:cNvPr id="29" name="Picture 7" descr="nserc_crsng_hig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60417" y="23986537"/>
            <a:ext cx="3164694" cy="135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1702" y="20604037"/>
            <a:ext cx="5188998" cy="4271216"/>
          </a:xfrm>
          <a:prstGeom prst="rect">
            <a:avLst/>
          </a:prstGeom>
        </p:spPr>
      </p:pic>
      <p:sp>
        <p:nvSpPr>
          <p:cNvPr id="30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188720" y="19252618"/>
            <a:ext cx="12801600" cy="1219200"/>
          </a:xfrm>
        </p:spPr>
        <p:txBody>
          <a:bodyPr/>
          <a:lstStyle/>
          <a:p>
            <a:r>
              <a:rPr lang="en-US" dirty="0" smtClean="0"/>
              <a:t>Foldamer Structure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188720" y="24892224"/>
            <a:ext cx="13205706" cy="1739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b="1" dirty="0" smtClean="0"/>
              <a:t>Figure 1.</a:t>
            </a:r>
            <a:r>
              <a:rPr lang="en-CA" sz="4000" dirty="0" smtClean="0"/>
              <a:t> Chemical structure of foldamers.  Degree of polymerization is equal to 2, 8,16, or 32</a:t>
            </a:r>
            <a:endParaRPr lang="en-CA" sz="40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15544800" y="14838692"/>
            <a:ext cx="12801600" cy="1219200"/>
          </a:xfrm>
        </p:spPr>
        <p:txBody>
          <a:bodyPr/>
          <a:lstStyle/>
          <a:p>
            <a:r>
              <a:rPr lang="en-CA" dirty="0" smtClean="0"/>
              <a:t>Rotational Time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15366215" y="24150338"/>
            <a:ext cx="12991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Figure 3.</a:t>
            </a:r>
            <a:r>
              <a:rPr lang="en-CA" sz="4000" dirty="0" smtClean="0"/>
              <a:t> Rotational Time of Foldamers as determined by Fluorescence anisotropy.</a:t>
            </a:r>
          </a:p>
        </p:txBody>
      </p:sp>
      <p:sp>
        <p:nvSpPr>
          <p:cNvPr id="39" name="Content Placeholder 5"/>
          <p:cNvSpPr>
            <a:spLocks noGrp="1"/>
          </p:cNvSpPr>
          <p:nvPr>
            <p:ph sz="quarter" idx="33"/>
          </p:nvPr>
        </p:nvSpPr>
        <p:spPr>
          <a:xfrm>
            <a:off x="15366215" y="26081499"/>
            <a:ext cx="12801600" cy="4998260"/>
          </a:xfrm>
        </p:spPr>
        <p:txBody>
          <a:bodyPr>
            <a:noAutofit/>
          </a:bodyPr>
          <a:lstStyle/>
          <a:p>
            <a:pPr defTabSz="4394200">
              <a:buClrTx/>
            </a:pPr>
            <a:r>
              <a:rPr lang="en-US" sz="4000" dirty="0" smtClean="0"/>
              <a:t>Steady increase in rotational time as length increases before it seems to plateau around 20 – 25 units</a:t>
            </a:r>
          </a:p>
          <a:p>
            <a:pPr>
              <a:buClrTx/>
            </a:pPr>
            <a:r>
              <a:rPr lang="en-CA" sz="4000" dirty="0" smtClean="0"/>
              <a:t>Approximating the </a:t>
            </a:r>
            <a:r>
              <a:rPr lang="en-CA" sz="4000" dirty="0" err="1" smtClean="0"/>
              <a:t>foldamers</a:t>
            </a:r>
            <a:r>
              <a:rPr lang="en-CA" sz="4000" dirty="0" smtClean="0"/>
              <a:t> as cylindrical helices, the diameter was calculated to be 1.4 nm</a:t>
            </a:r>
          </a:p>
          <a:p>
            <a:pPr>
              <a:buClrTx/>
            </a:pPr>
            <a:r>
              <a:rPr lang="en-CA" sz="4000" dirty="0" smtClean="0"/>
              <a:t>While this is smaller than the diameter of 2 nm determined from X-ray crystallography, the difference might be attributed to the difference in experimental techniques, fluorescence anisotropy being based on the Brownian motion of the macromolecule in solution.</a:t>
            </a:r>
            <a:endParaRPr lang="en-US" sz="4000" dirty="0"/>
          </a:p>
        </p:txBody>
      </p:sp>
      <p:sp>
        <p:nvSpPr>
          <p:cNvPr id="32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29832300" y="18153980"/>
            <a:ext cx="12801600" cy="1219200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32301" y="19435558"/>
            <a:ext cx="128015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CA" sz="4000" dirty="0" err="1" smtClean="0"/>
              <a:t>Foldamers</a:t>
            </a:r>
            <a:r>
              <a:rPr lang="en-CA" sz="4000" dirty="0" smtClean="0"/>
              <a:t> seem to retain their helical conformation while in solution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CA" sz="4000" dirty="0" smtClean="0"/>
              <a:t>Annealing the foldamers at high temperature does not denature the foldamers over the temperature range examined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3"/>
          </p:nvPr>
        </p:nvSpPr>
        <p:spPr>
          <a:xfrm>
            <a:off x="15556310" y="7192989"/>
            <a:ext cx="12801600" cy="6694973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CA" sz="4000" dirty="0" smtClean="0"/>
              <a:t>Samples were prepared by dissolving the foldamers </a:t>
            </a:r>
            <a:r>
              <a:rPr lang="en-CA" sz="4000" dirty="0"/>
              <a:t>in </a:t>
            </a:r>
            <a:r>
              <a:rPr lang="en-CA" sz="4000" dirty="0" smtClean="0"/>
              <a:t>distilled </a:t>
            </a:r>
            <a:r>
              <a:rPr lang="en-CA" sz="4000" dirty="0"/>
              <a:t>in </a:t>
            </a:r>
            <a:r>
              <a:rPr lang="en-CA" sz="4000" dirty="0" smtClean="0"/>
              <a:t>glass toluene purchased from Caledon and diluted to 2.3 </a:t>
            </a:r>
            <a:r>
              <a:rPr lang="en-CA" sz="4000" dirty="0"/>
              <a:t>x 10</a:t>
            </a:r>
            <a:r>
              <a:rPr lang="en-CA" sz="4000" baseline="30000" dirty="0"/>
              <a:t>-6 </a:t>
            </a:r>
            <a:r>
              <a:rPr lang="en-CA" sz="4000" dirty="0" smtClean="0"/>
              <a:t>M</a:t>
            </a:r>
          </a:p>
          <a:p>
            <a:pPr>
              <a:buClrTx/>
            </a:pPr>
            <a:r>
              <a:rPr lang="en-CA" sz="4000" dirty="0" smtClean="0"/>
              <a:t>Fluorescence decays analysed by fitting the polarized decays to the Equations 1 and 2:</a:t>
            </a:r>
          </a:p>
          <a:p>
            <a:pPr marL="0" indent="0">
              <a:buNone/>
            </a:pPr>
            <a:endParaRPr lang="en-CA" sz="4000" dirty="0" smtClean="0"/>
          </a:p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endParaRPr lang="en-CA" sz="4000" dirty="0" smtClean="0"/>
          </a:p>
          <a:p>
            <a:pPr marL="0" indent="0">
              <a:buNone/>
            </a:pPr>
            <a:r>
              <a:rPr lang="en-CA" sz="4000" dirty="0" smtClean="0"/>
              <a:t>The rotational time is obtained from the expression of the anisotropy given in Equation 3.</a:t>
            </a:r>
          </a:p>
          <a:p>
            <a:pPr marL="0" indent="0">
              <a:buNone/>
            </a:pPr>
            <a:endParaRPr lang="en-CA" sz="40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23348"/>
              </p:ext>
            </p:extLst>
          </p:nvPr>
        </p:nvGraphicFramePr>
        <p:xfrm>
          <a:off x="18607086" y="10365008"/>
          <a:ext cx="6200775" cy="1134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Equation" r:id="rId8" imgW="2234230" imgH="406224" progId="Equation.3">
                  <p:embed/>
                </p:oleObj>
              </mc:Choice>
              <mc:Fallback>
                <p:oleObj name="Equation" r:id="rId8" imgW="2234230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7086" y="10365008"/>
                        <a:ext cx="6200775" cy="11346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18607086" y="12357252"/>
            <a:ext cx="1161886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241139"/>
              </p:ext>
            </p:extLst>
          </p:nvPr>
        </p:nvGraphicFramePr>
        <p:xfrm>
          <a:off x="18607086" y="11436599"/>
          <a:ext cx="5395912" cy="10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name="Equation" r:id="rId10" imgW="2043813" imgH="406224" progId="Equation.3">
                  <p:embed/>
                </p:oleObj>
              </mc:Choice>
              <mc:Fallback>
                <p:oleObj name="Equation" r:id="rId10" imgW="2043813" imgH="4062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7086" y="11436599"/>
                        <a:ext cx="5395912" cy="108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20688300" y="12916152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167863"/>
              </p:ext>
            </p:extLst>
          </p:nvPr>
        </p:nvGraphicFramePr>
        <p:xfrm>
          <a:off x="18614821" y="13734611"/>
          <a:ext cx="4225003" cy="774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" name="Equation" r:id="rId12" imgW="1244600" imgH="228600" progId="Equation.3">
                  <p:embed/>
                </p:oleObj>
              </mc:Choice>
              <mc:Fallback>
                <p:oleObj name="Equation" r:id="rId12" imgW="12446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4821" y="13734611"/>
                        <a:ext cx="4225003" cy="7740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" name="Picture 39"/>
          <p:cNvPicPr/>
          <p:nvPr/>
        </p:nvPicPr>
        <p:blipFill rotWithShape="1">
          <a:blip r:embed="rId14"/>
          <a:srcRect b="59579"/>
          <a:stretch/>
        </p:blipFill>
        <p:spPr>
          <a:xfrm>
            <a:off x="4221702" y="26331672"/>
            <a:ext cx="6616026" cy="42671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8720" y="31165800"/>
            <a:ext cx="12755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Figure 2.</a:t>
            </a:r>
            <a:r>
              <a:rPr lang="en-CA" sz="4000" dirty="0" smtClean="0"/>
              <a:t> X-Ray structure of 48-mer </a:t>
            </a:r>
            <a:r>
              <a:rPr lang="en-CA" sz="4000" dirty="0" err="1" smtClean="0"/>
              <a:t>foldamer</a:t>
            </a:r>
            <a:r>
              <a:rPr lang="en-CA" sz="4000" dirty="0" smtClean="0"/>
              <a:t> helix</a:t>
            </a:r>
            <a:r>
              <a:rPr lang="en-CA" sz="4000" baseline="30000" dirty="0" smtClean="0"/>
              <a:t>1</a:t>
            </a:r>
            <a:endParaRPr lang="en-CA" sz="4000" dirty="0" smtClean="0"/>
          </a:p>
        </p:txBody>
      </p:sp>
      <p:pic>
        <p:nvPicPr>
          <p:cNvPr id="41" name="Picture 40"/>
          <p:cNvPicPr/>
          <p:nvPr/>
        </p:nvPicPr>
        <p:blipFill rotWithShape="1">
          <a:blip r:embed="rId15"/>
          <a:srcRect l="34017"/>
          <a:stretch/>
        </p:blipFill>
        <p:spPr>
          <a:xfrm>
            <a:off x="2104164" y="26331672"/>
            <a:ext cx="11087100" cy="42245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167815" y="13626706"/>
            <a:ext cx="154999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indent="0">
              <a:buNone/>
            </a:pPr>
            <a:r>
              <a:rPr lang="en-US" sz="4000" b="1" dirty="0"/>
              <a:t>Figure 4.</a:t>
            </a:r>
            <a:r>
              <a:rPr lang="en-US" sz="4000" dirty="0"/>
              <a:t> Rotational </a:t>
            </a:r>
            <a:r>
              <a:rPr lang="en-US" sz="4000" dirty="0" smtClean="0"/>
              <a:t>time adjusted for temperature and solvent viscosity </a:t>
            </a:r>
            <a:r>
              <a:rPr lang="en-US" sz="4000" dirty="0"/>
              <a:t>plotted as a function of </a:t>
            </a:r>
            <a:r>
              <a:rPr lang="en-US" sz="4000" dirty="0" err="1"/>
              <a:t>foldamer</a:t>
            </a:r>
            <a:r>
              <a:rPr lang="en-US" sz="4000" dirty="0"/>
              <a:t> length (</a:t>
            </a:r>
            <a:r>
              <a:rPr lang="el-GR" sz="4000" dirty="0">
                <a:latin typeface="Calibri" panose="020F0502020204030204" pitchFamily="34" charset="0"/>
              </a:rPr>
              <a:t>Δ</a:t>
            </a:r>
            <a:r>
              <a:rPr lang="en-US" sz="4000" dirty="0">
                <a:latin typeface="Calibri" panose="020F0502020204030204" pitchFamily="34" charset="0"/>
              </a:rPr>
              <a:t>) </a:t>
            </a:r>
            <a:r>
              <a:rPr lang="en-US" sz="4000" dirty="0" smtClean="0">
                <a:latin typeface="Calibri" panose="020F0502020204030204" pitchFamily="34" charset="0"/>
              </a:rPr>
              <a:t>T= 25 </a:t>
            </a:r>
            <a:r>
              <a:rPr lang="en-US" sz="4000" dirty="0">
                <a:latin typeface="Calibri" panose="020F0502020204030204" pitchFamily="34" charset="0"/>
              </a:rPr>
              <a:t>°C, (●</a:t>
            </a:r>
            <a:r>
              <a:rPr lang="en-CA" sz="4000" dirty="0">
                <a:latin typeface="Calibri" panose="020F0502020204030204" pitchFamily="34" charset="0"/>
              </a:rPr>
              <a:t>) </a:t>
            </a:r>
            <a:r>
              <a:rPr lang="en-CA" sz="4000" dirty="0" smtClean="0">
                <a:latin typeface="Calibri" panose="020F0502020204030204" pitchFamily="34" charset="0"/>
              </a:rPr>
              <a:t>35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</a:rPr>
              <a:t>°C</a:t>
            </a:r>
            <a:r>
              <a:rPr lang="en-CA" sz="4000" dirty="0">
                <a:latin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</a:rPr>
              <a:t> (◊</a:t>
            </a:r>
            <a:r>
              <a:rPr lang="en-US" sz="4000" dirty="0" smtClean="0">
                <a:latin typeface="Calibri" panose="020F0502020204030204" pitchFamily="34" charset="0"/>
              </a:rPr>
              <a:t>), and  75 </a:t>
            </a:r>
            <a:r>
              <a:rPr lang="en-US" sz="4000" dirty="0">
                <a:latin typeface="Calibri" panose="020F0502020204030204" pitchFamily="34" charset="0"/>
              </a:rPr>
              <a:t>°C</a:t>
            </a:r>
          </a:p>
        </p:txBody>
      </p:sp>
      <p:graphicFrame>
        <p:nvGraphicFramePr>
          <p:cNvPr id="43" name="Content Placeholder 42"/>
          <p:cNvGraphicFramePr>
            <a:graphicFrameLocks noGrp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3744098357"/>
              </p:ext>
            </p:extLst>
          </p:nvPr>
        </p:nvGraphicFramePr>
        <p:xfrm>
          <a:off x="15544800" y="16624300"/>
          <a:ext cx="12801600" cy="729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13016" y="10496467"/>
            <a:ext cx="1170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(1)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313015" y="11533402"/>
            <a:ext cx="1170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(2)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314735" y="13693257"/>
            <a:ext cx="1170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(3)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910024" y="23998723"/>
            <a:ext cx="4284499" cy="1304031"/>
          </a:xfrm>
          <a:prstGeom prst="rect">
            <a:avLst/>
          </a:prstGeom>
        </p:spPr>
      </p:pic>
      <p:graphicFrame>
        <p:nvGraphicFramePr>
          <p:cNvPr id="46" name="Content Placeholder 45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726051289"/>
              </p:ext>
            </p:extLst>
          </p:nvPr>
        </p:nvGraphicFramePr>
        <p:xfrm>
          <a:off x="29900563" y="7113587"/>
          <a:ext cx="12801600" cy="6426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poster</Template>
  <TotalTime>0</TotalTime>
  <Words>642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Science Poster</vt:lpstr>
      <vt:lpstr>Equation</vt:lpstr>
      <vt:lpstr>Dimensions of Perylene-Labeled Foldamers in Solution Determined by Time-Resolved Fluorescence Anisotropy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2016-03-02T21:33:56Z</dcterms:created>
  <dcterms:modified xsi:type="dcterms:W3CDTF">2016-04-15T16:59:03Z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