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.xml" ContentType="application/vnd.openxmlformats-officedocument.presentationml.notesSlide+xml"/>
  <Override PartName="/ppt/tags/tag27.xml" ContentType="application/vnd.openxmlformats-officedocument.presentationml.tags+xml"/>
  <Override PartName="/ppt/notesSlides/notesSlide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896" r:id="rId4"/>
    <p:sldMasterId id="2147483864" r:id="rId5"/>
  </p:sldMasterIdLst>
  <p:notesMasterIdLst>
    <p:notesMasterId r:id="rId32"/>
  </p:notesMasterIdLst>
  <p:handoutMasterIdLst>
    <p:handoutMasterId r:id="rId33"/>
  </p:handoutMasterIdLst>
  <p:sldIdLst>
    <p:sldId id="2147477437" r:id="rId6"/>
    <p:sldId id="2147477482" r:id="rId7"/>
    <p:sldId id="2147477448" r:id="rId8"/>
    <p:sldId id="2147477484" r:id="rId9"/>
    <p:sldId id="2147477485" r:id="rId10"/>
    <p:sldId id="2147477487" r:id="rId11"/>
    <p:sldId id="2147477489" r:id="rId12"/>
    <p:sldId id="2147477491" r:id="rId13"/>
    <p:sldId id="2147477493" r:id="rId14"/>
    <p:sldId id="2147477494" r:id="rId15"/>
    <p:sldId id="2147477498" r:id="rId16"/>
    <p:sldId id="2147477499" r:id="rId17"/>
    <p:sldId id="2147477500" r:id="rId18"/>
    <p:sldId id="2147477501" r:id="rId19"/>
    <p:sldId id="2147477504" r:id="rId20"/>
    <p:sldId id="2147477505" r:id="rId21"/>
    <p:sldId id="2147477496" r:id="rId22"/>
    <p:sldId id="2147477495" r:id="rId23"/>
    <p:sldId id="2147477497" r:id="rId24"/>
    <p:sldId id="2147477502" r:id="rId25"/>
    <p:sldId id="2147477503" r:id="rId26"/>
    <p:sldId id="2147477506" r:id="rId27"/>
    <p:sldId id="2147477507" r:id="rId28"/>
    <p:sldId id="2147477508" r:id="rId29"/>
    <p:sldId id="2147477450" r:id="rId30"/>
    <p:sldId id="2147477462" r:id="rId31"/>
  </p:sldIdLst>
  <p:sldSz cx="18288000" cy="10287000"/>
  <p:notesSz cx="6858000" cy="9144000"/>
  <p:embeddedFontLst>
    <p:embeddedFont>
      <p:font typeface="Anova Bold" panose="020B0604020202020204" charset="0"/>
      <p:bold r:id="rId34"/>
      <p:italic r:id="rId35"/>
      <p:boldItalic r:id="rId36"/>
    </p:embeddedFont>
    <p:embeddedFont>
      <p:font typeface="Anova Light" panose="020B0604020202020204" charset="0"/>
      <p:regular r:id="rId37"/>
      <p:italic r:id="rId38"/>
    </p:embeddedFont>
  </p:embeddedFontLst>
  <p:custDataLst>
    <p:tags r:id="rId39"/>
  </p:custDataLst>
  <p:defaultTextStyle>
    <a:defPPr>
      <a:defRPr lang="en-US"/>
    </a:defPPr>
    <a:lvl1pPr marL="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C3829F-2C56-4915-AA34-5F93EE359221}">
          <p14:sldIdLst>
            <p14:sldId id="2147477437"/>
            <p14:sldId id="2147477482"/>
          </p14:sldIdLst>
        </p14:section>
        <p14:section name="Software Testing Definition" id="{2D5F7BFA-A3DB-4922-A8BC-1EC029CA27EF}">
          <p14:sldIdLst>
            <p14:sldId id="2147477448"/>
            <p14:sldId id="2147477484"/>
            <p14:sldId id="2147477485"/>
            <p14:sldId id="2147477487"/>
          </p14:sldIdLst>
        </p14:section>
        <p14:section name="Test Selection DOE" id="{EBB48849-4E06-4472-A573-3BE74275EE25}">
          <p14:sldIdLst>
            <p14:sldId id="2147477489"/>
            <p14:sldId id="2147477491"/>
            <p14:sldId id="2147477493"/>
            <p14:sldId id="2147477494"/>
          </p14:sldIdLst>
        </p14:section>
        <p14:section name="Case Studies" id="{233CD5B8-65BB-43BA-88D9-A72F6579DF7A}">
          <p14:sldIdLst>
            <p14:sldId id="2147477498"/>
            <p14:sldId id="2147477499"/>
            <p14:sldId id="2147477500"/>
            <p14:sldId id="2147477501"/>
            <p14:sldId id="2147477504"/>
            <p14:sldId id="2147477505"/>
          </p14:sldIdLst>
        </p14:section>
        <p14:section name="Fault Localization" id="{54B4F052-25A2-4726-B9FB-6E3C0D697FFB}">
          <p14:sldIdLst>
            <p14:sldId id="2147477496"/>
            <p14:sldId id="2147477495"/>
            <p14:sldId id="2147477497"/>
            <p14:sldId id="2147477502"/>
            <p14:sldId id="2147477503"/>
          </p14:sldIdLst>
        </p14:section>
        <p14:section name="Conclusion" id="{8E627560-9F5F-4E9C-AD8A-F9D4196C8ECC}">
          <p14:sldIdLst>
            <p14:sldId id="2147477506"/>
            <p14:sldId id="2147477507"/>
            <p14:sldId id="2147477508"/>
            <p14:sldId id="2147477450"/>
            <p14:sldId id="21474774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708D14-BD54-920F-18BB-8395E60AE589}" name="Alice McClure" initials="AM" userId="S::alice.mcclure@sas.com::6210c489-566a-4639-8da1-84bcfd842f43" providerId="AD"/>
  <p188:author id="{6DFEA739-C4EE-3CDE-94E6-A95954A908DE}" name="Tine Haaber" initials="TH" userId="S::Tine.Haaber@SAS.COM::b28dffea-6139-4081-9090-e82e8f84374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E04BB9-4B27-4BEF-856C-FA5B377D9C2A}" v="192" dt="2024-06-13T20:38:56.3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255" autoAdjust="0"/>
  </p:normalViewPr>
  <p:slideViewPr>
    <p:cSldViewPr snapToGrid="0">
      <p:cViewPr varScale="1">
        <p:scale>
          <a:sx n="57" d="100"/>
          <a:sy n="57" d="100"/>
        </p:scale>
        <p:origin x="59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134" y="8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gs" Target="tags/tag1.xml"/><Relationship Id="rId21" Type="http://schemas.openxmlformats.org/officeDocument/2006/relationships/slide" Target="slides/slide16.xml"/><Relationship Id="rId34" Type="http://schemas.openxmlformats.org/officeDocument/2006/relationships/font" Target="fonts/font1.fntdata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presProps" Target="presProps.xml"/><Relationship Id="rId45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3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2.fntdata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20" Type="http://schemas.openxmlformats.org/officeDocument/2006/relationships/slide" Target="slides/slide15.xml"/><Relationship Id="rId4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ags" Target="../tags/tag25.xml"/><Relationship Id="rId1" Type="http://schemas.openxmlformats.org/officeDocument/2006/relationships/theme" Target="../theme/theme4.xml"/><Relationship Id="rId4" Type="http://schemas.openxmlformats.org/officeDocument/2006/relationships/image" Target="../media/image9.sv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1A56FA-0DF4-15B7-A216-DB01CF5CEB6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E34E3-7E5C-436A-9E6D-2FFC8FFCFCBF}" type="datetimeFigureOut">
              <a:rPr lang="en-US" smtClean="0">
                <a:latin typeface="Anova Light" panose="020B0403020203020204" pitchFamily="34" charset="0"/>
              </a:rPr>
              <a:t>6/6/2024</a:t>
            </a:fld>
            <a:endParaRPr lang="en-US" dirty="0">
              <a:latin typeface="Anova Light" panose="020B04030202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52EC1A-046B-DC8F-4AAC-4BB03667CC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4EF46A2-9381-4C51-8277-3C7F2938E9F9}" type="slidenum">
              <a:rPr lang="en-US" smtClean="0">
                <a:latin typeface="Anova Light" panose="020B0403020203020204" pitchFamily="34" charset="0"/>
              </a:rPr>
              <a:pPr algn="l"/>
              <a:t>‹#›</a:t>
            </a:fld>
            <a:endParaRPr lang="en-US" dirty="0">
              <a:latin typeface="Anova Light" panose="020B0403020203020204" pitchFamily="34" charset="0"/>
            </a:endParaRP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A8A3785-BF0E-6C8B-8B7B-0521D7696A29}"/>
              </a:ext>
            </a:extLst>
          </p:cNvPr>
          <p:cNvSpPr txBox="1"/>
          <p:nvPr/>
        </p:nvSpPr>
        <p:spPr>
          <a:xfrm>
            <a:off x="685800" y="8879554"/>
            <a:ext cx="2514600" cy="169277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Anova Light" panose="020B0403020203020204" pitchFamily="34" charset="0"/>
                <a:ea typeface="Anova Bold" panose="020B0703020203020204" pitchFamily="34" charset="0"/>
                <a:cs typeface="Anova Light" panose="020B0403020203020204" pitchFamily="34" charset="0"/>
              </a:rPr>
              <a:t>Copyright © SAS Institute Inc. All rights reserved.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3F6C63C1-B02C-0586-DDA1-7B0EB003F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992336" y="8788172"/>
            <a:ext cx="627951" cy="260659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FDEF6B2A-6211-F846-C47F-DC10CAA8C891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>
                <a:solidFill>
                  <a:schemeClr val="accent4"/>
                </a:solidFill>
                <a:latin typeface="Anova Light" panose="020B0403020203020204" pitchFamily="34" charset="0"/>
              </a:rPr>
              <a:t>sas.com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2689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solidFill>
                  <a:schemeClr val="tx1"/>
                </a:solidFill>
                <a:latin typeface="Anova Light" panose="020B0403020203020204" pitchFamily="34" charset="0"/>
              </a:defRPr>
            </a:lvl1pPr>
          </a:lstStyle>
          <a:p>
            <a:fld id="{D46682E9-A1D3-F04F-A14F-ABAA4D2618F2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CFAEC8D7-15A6-6F9F-E0B7-CB248431A52A}"/>
              </a:ext>
            </a:extLst>
          </p:cNvPr>
          <p:cNvSpPr txBox="1"/>
          <p:nvPr/>
        </p:nvSpPr>
        <p:spPr>
          <a:xfrm>
            <a:off x="685800" y="8879554"/>
            <a:ext cx="2514600" cy="169277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Anova Light" panose="020B0403020203020204" pitchFamily="34" charset="0"/>
                <a:ea typeface="Anova Bold" panose="020B0703020203020204" pitchFamily="34" charset="0"/>
                <a:cs typeface="Anova Light" panose="020B0403020203020204" pitchFamily="34" charset="0"/>
              </a:rPr>
              <a:t>Copyright © SAS Institute Inc. All rights reserved.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DE3AD8C-AE96-943C-8DAF-3D5594863A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0" y="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solidFill>
                  <a:schemeClr val="tx1"/>
                </a:solidFill>
                <a:latin typeface="Anova Light" panose="020B0403020203020204" pitchFamily="34" charset="0"/>
              </a:defRPr>
            </a:lvl1pPr>
          </a:lstStyle>
          <a:p>
            <a:pPr algn="l"/>
            <a:fld id="{C4EF46A2-9381-4C51-8277-3C7F2938E9F9}" type="slidenum">
              <a:rPr lang="en-US" smtClean="0"/>
              <a:pPr algn="l"/>
              <a:t>‹#›</a:t>
            </a:fld>
            <a:endParaRPr lang="en-US" dirty="0"/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D7A2D390-EEAD-C632-F276-85D15BA57F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992336" y="8788172"/>
            <a:ext cx="627951" cy="260659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F607DE50-086C-7432-5C71-ADF401D86D53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>
                <a:solidFill>
                  <a:schemeClr val="tx1"/>
                </a:solidFill>
                <a:latin typeface="Anova Light" panose="020B0403020203020204" pitchFamily="34" charset="0"/>
              </a:rPr>
              <a:t>sas.com</a:t>
            </a:r>
          </a:p>
        </p:txBody>
      </p:sp>
    </p:spTree>
    <p:extLst>
      <p:ext uri="{BB962C8B-B14F-4D97-AF65-F5344CB8AC3E}">
        <p14:creationId xmlns:p14="http://schemas.microsoft.com/office/powerpoint/2010/main" val="3625376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3429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•"/>
      <a:defRPr sz="2400" b="0" i="0" kern="1200">
        <a:solidFill>
          <a:schemeClr val="tx1"/>
        </a:solidFill>
        <a:latin typeface="+mn-lt"/>
        <a:ea typeface="+mn-ea"/>
        <a:cs typeface="+mn-cs"/>
      </a:defRPr>
    </a:lvl1pPr>
    <a:lvl2pPr marL="12573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–"/>
      <a:defRPr sz="2000" b="0" i="0" kern="1200">
        <a:solidFill>
          <a:schemeClr val="tx1"/>
        </a:solidFill>
        <a:latin typeface="+mn-lt"/>
        <a:ea typeface="+mn-ea"/>
        <a:cs typeface="+mn-cs"/>
      </a:defRPr>
    </a:lvl2pPr>
    <a:lvl3pPr marL="21717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•"/>
      <a:defRPr sz="1800" b="0" i="0" kern="1200">
        <a:solidFill>
          <a:schemeClr val="tx1"/>
        </a:solidFill>
        <a:latin typeface="+mn-lt"/>
        <a:ea typeface="+mn-ea"/>
        <a:cs typeface="+mn-cs"/>
      </a:defRPr>
    </a:lvl3pPr>
    <a:lvl4pPr marL="30861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–"/>
      <a:defRPr sz="1600" b="0" i="0" kern="1200">
        <a:solidFill>
          <a:schemeClr val="tx1"/>
        </a:solidFill>
        <a:latin typeface="+mn-lt"/>
        <a:ea typeface="+mn-ea"/>
        <a:cs typeface="+mn-cs"/>
      </a:defRPr>
    </a:lvl4pPr>
    <a:lvl5pPr marL="40005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•"/>
      <a:defRPr sz="1400" b="0" i="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C4EF46A2-9381-4C51-8277-3C7F2938E9F9}" type="slidenum">
              <a:rPr lang="en-US" smtClean="0"/>
              <a:pPr algn="l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9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C4EF46A2-9381-4C51-8277-3C7F2938E9F9}" type="slidenum">
              <a:rPr lang="en-US" smtClean="0"/>
              <a:pPr algn="l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1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JMP - Cover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263F5D-D24A-310A-0524-1C3A651712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0" r="3408" b="5721"/>
          <a:stretch/>
        </p:blipFill>
        <p:spPr>
          <a:xfrm>
            <a:off x="1140921" y="0"/>
            <a:ext cx="17147079" cy="7756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1FD6A3-53F9-5AA7-7099-CFD8CF29E4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99540" y="8250558"/>
            <a:ext cx="3731160" cy="1119348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B679E91-B2F1-7013-ED34-D7763B6530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1" y="2616486"/>
            <a:ext cx="15778269" cy="1292662"/>
          </a:xfrm>
          <a:prstGeom prst="rect">
            <a:avLst/>
          </a:prstGeom>
        </p:spPr>
        <p:txBody>
          <a:bodyPr vert="horz" wrap="square" lIns="0" tIns="0" rIns="0" bIns="182880" rtlCol="0" anchor="b" anchorCtr="0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72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Add Slideshow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A390F57-72E5-BAC5-624C-175BE96B85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2431" y="3909148"/>
            <a:ext cx="15778269" cy="92333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4800">
                <a:solidFill>
                  <a:schemeClr val="tx1"/>
                </a:solidFill>
              </a:defRPr>
            </a:lvl1pPr>
            <a:lvl2pPr marL="365760" indent="0">
              <a:buNone/>
              <a:defRPr>
                <a:solidFill>
                  <a:schemeClr val="accent3"/>
                </a:solidFill>
              </a:defRPr>
            </a:lvl2pPr>
            <a:lvl3pPr marL="731520" indent="0">
              <a:buNone/>
              <a:defRPr>
                <a:solidFill>
                  <a:schemeClr val="accent3"/>
                </a:solidFill>
              </a:defRPr>
            </a:lvl3pPr>
            <a:lvl4pPr marL="2057400" indent="0">
              <a:buNone/>
              <a:defRPr>
                <a:solidFill>
                  <a:schemeClr val="accent3"/>
                </a:solidFill>
              </a:defRPr>
            </a:lvl4pPr>
            <a:lvl5pPr marL="2743200" indent="0">
              <a:buNone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Add Slideshow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0273A50-3E84-0E24-0D4A-64F939D590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2432" y="8276977"/>
            <a:ext cx="11529713" cy="1057522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800">
                <a:solidFill>
                  <a:schemeClr val="tx1"/>
                </a:solidFill>
              </a:defRPr>
            </a:lvl1pPr>
            <a:lvl2pPr marL="365760" indent="0">
              <a:buNone/>
              <a:defRPr sz="2200">
                <a:solidFill>
                  <a:schemeClr val="accent3"/>
                </a:solidFill>
              </a:defRPr>
            </a:lvl2pPr>
            <a:lvl3pPr marL="731520" indent="0">
              <a:buNone/>
              <a:defRPr sz="2100">
                <a:solidFill>
                  <a:schemeClr val="accent3"/>
                </a:solidFill>
              </a:defRPr>
            </a:lvl3pPr>
            <a:lvl4pPr marL="2057400" indent="0">
              <a:buNone/>
              <a:defRPr sz="2000">
                <a:solidFill>
                  <a:schemeClr val="accent3"/>
                </a:solidFill>
              </a:defRPr>
            </a:lvl4pPr>
            <a:lvl5pPr marL="2743200" indent="0">
              <a:buNone/>
              <a:defRPr sz="20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Add Presenter Info</a:t>
            </a: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F487846-7C90-09E0-AF50-CA2DB82BFEFD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 dirty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34237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Title Only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2139BC08-9317-E2A8-A565-9F6E50F68F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1" y="4644902"/>
            <a:ext cx="16050831" cy="997196"/>
          </a:xfrm>
        </p:spPr>
        <p:txBody>
          <a:bodyPr vert="horz" wrap="square" lIns="0" tIns="0" rIns="0" bIns="0" rtlCol="0" anchor="ctr" anchorCtr="0">
            <a:spAutoFit/>
          </a:bodyPr>
          <a:lstStyle>
            <a:lvl1pPr>
              <a:defRPr lang="en-US" sz="7200" dirty="0"/>
            </a:lvl1pPr>
          </a:lstStyle>
          <a:p>
            <a:pPr marL="0" lvl="0" indent="-365760">
              <a:buClr>
                <a:schemeClr val="accent5"/>
              </a:buClr>
              <a:buFont typeface="Anova Light" panose="020B0403020203020204" pitchFamily="34" charset="0"/>
            </a:pPr>
            <a:r>
              <a:rPr lang="en-US" dirty="0"/>
              <a:t>Click to Add Slide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495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JMP - Title Only Left _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2139BC08-9317-E2A8-A565-9F6E50F68F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1" y="4644902"/>
            <a:ext cx="16261846" cy="997196"/>
          </a:xfrm>
        </p:spPr>
        <p:txBody>
          <a:bodyPr vert="horz" wrap="square" lIns="0" tIns="0" rIns="0" bIns="0" rtlCol="0" anchor="ctr" anchorCtr="0">
            <a:spAutoFit/>
          </a:bodyPr>
          <a:lstStyle>
            <a:lvl1pPr>
              <a:defRPr lang="en-US" sz="7200" dirty="0">
                <a:solidFill>
                  <a:schemeClr val="bg1"/>
                </a:solidFill>
              </a:defRPr>
            </a:lvl1pPr>
          </a:lstStyle>
          <a:p>
            <a:pPr marL="0" lvl="0" indent="-365760">
              <a:buClr>
                <a:schemeClr val="accent5"/>
              </a:buClr>
              <a:buFont typeface="Anova Light" panose="020B0403020203020204" pitchFamily="34" charset="0"/>
            </a:pPr>
            <a:r>
              <a:rPr lang="en-US" dirty="0"/>
              <a:t>Click to Add Slide 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2175AF-F2E1-7AAB-99FB-3D37F9D39C67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>
                <a:solidFill>
                  <a:schemeClr val="bg1"/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73CA6C59-7247-9351-285E-AF0C87C0E6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6158" y="9391039"/>
            <a:ext cx="1105505" cy="6633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8404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9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Highlight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A3E413B7-34CE-5E55-670D-E6FC7CAF0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3196" y="2096512"/>
            <a:ext cx="15141608" cy="6093976"/>
          </a:xfrm>
        </p:spPr>
        <p:txBody>
          <a:bodyPr vert="horz" wrap="square" lIns="0" tIns="0" rIns="0" bIns="0" rtlCol="0" anchor="ctr" anchorCtr="0">
            <a:spAutoFit/>
          </a:bodyPr>
          <a:lstStyle>
            <a:lvl1pPr algn="ctr">
              <a:defRPr lang="en-US" sz="8800" dirty="0">
                <a:solidFill>
                  <a:schemeClr val="bg2"/>
                </a:solidFill>
                <a:latin typeface="+mn-lt"/>
              </a:defRPr>
            </a:lvl1pPr>
          </a:lstStyle>
          <a:p>
            <a:pPr marL="0" lvl="0" indent="-365760">
              <a:buClr>
                <a:schemeClr val="accent5"/>
              </a:buClr>
              <a:buFont typeface="Anova Light" panose="020B0403020203020204" pitchFamily="34" charset="0"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CF88C6-1C72-BEC8-1CE1-1805EAF5EC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9508021"/>
            <a:ext cx="4114800" cy="547688"/>
          </a:xfrm>
        </p:spPr>
        <p:txBody>
          <a:bodyPr/>
          <a:lstStyle>
            <a:lvl1pPr algn="ctr">
              <a:defRPr sz="1600">
                <a:solidFill>
                  <a:schemeClr val="accent4"/>
                </a:solidFill>
              </a:defRPr>
            </a:lvl1pPr>
          </a:lstStyle>
          <a:p>
            <a:fld id="{7121FAE3-C62F-4D66-ADF6-459B31C2E8E7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980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Product 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4AEDDF-B36D-D988-631F-3B35B4D40E7B}"/>
              </a:ext>
            </a:extLst>
          </p:cNvPr>
          <p:cNvSpPr/>
          <p:nvPr userDrawn="1"/>
        </p:nvSpPr>
        <p:spPr>
          <a:xfrm>
            <a:off x="2201091" y="7383606"/>
            <a:ext cx="13885815" cy="1615827"/>
          </a:xfrm>
          <a:prstGeom prst="rect">
            <a:avLst/>
          </a:prstGeom>
        </p:spPr>
        <p:txBody>
          <a:bodyPr wrap="square" lIns="137160" tIns="68580" rIns="137160" bIns="6858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dirty="0"/>
              <a:t>Click to add text</a:t>
            </a:r>
          </a:p>
          <a:p>
            <a:pPr algn="ctr"/>
            <a:endParaRPr lang="en-US" sz="4800" dirty="0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142F91F0-105A-134F-5F9D-3BE010E253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5620" y="1287567"/>
            <a:ext cx="15176757" cy="5803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3FA748-68A8-B295-2757-9D64625A94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086598" y="9534525"/>
            <a:ext cx="4114800" cy="547688"/>
          </a:xfrm>
        </p:spPr>
        <p:txBody>
          <a:bodyPr/>
          <a:lstStyle>
            <a:lvl1pPr algn="ctr">
              <a:defRPr sz="1600">
                <a:solidFill>
                  <a:schemeClr val="accent4"/>
                </a:solidFill>
              </a:defRPr>
            </a:lvl1pPr>
          </a:lstStyle>
          <a:p>
            <a:fld id="{7121FAE3-C62F-4D66-ADF6-459B31C2E8E7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034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JMP - Blue Highlight Statement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9FA281E-D72A-4667-DBF5-E7ABC1D37943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 dirty="0">
                <a:solidFill>
                  <a:schemeClr val="bg1"/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28559FED-8FA9-57CB-BF77-83A257DF56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6158" y="9391039"/>
            <a:ext cx="1105505" cy="663303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EB41458-8128-38ED-3F33-2A63779DDE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8288000" cy="709075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3B30E81-57AF-3114-5AD3-D68591B24F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2538" y="7692773"/>
            <a:ext cx="14933612" cy="1560562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138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JMP -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263F5D-D24A-310A-0524-1C3A651712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0" r="3408" b="5721"/>
          <a:stretch/>
        </p:blipFill>
        <p:spPr>
          <a:xfrm>
            <a:off x="1140921" y="0"/>
            <a:ext cx="17147079" cy="7756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1FD6A3-53F9-5AA7-7099-CFD8CF29E4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99540" y="8250558"/>
            <a:ext cx="3731160" cy="1119348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B679E91-B2F1-7013-ED34-D7763B6530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1" y="2616486"/>
            <a:ext cx="15778269" cy="1292662"/>
          </a:xfrm>
          <a:prstGeom prst="rect">
            <a:avLst/>
          </a:prstGeom>
        </p:spPr>
        <p:txBody>
          <a:bodyPr vert="horz" wrap="square" lIns="0" tIns="0" rIns="0" bIns="182880" rtlCol="0" anchor="b" anchorCtr="0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72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Add Slideshow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A390F57-72E5-BAC5-624C-175BE96B85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2431" y="3909148"/>
            <a:ext cx="15778269" cy="92333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4800">
                <a:solidFill>
                  <a:schemeClr val="tx1"/>
                </a:solidFill>
              </a:defRPr>
            </a:lvl1pPr>
            <a:lvl2pPr marL="365760" indent="0">
              <a:buNone/>
              <a:defRPr>
                <a:solidFill>
                  <a:schemeClr val="accent3"/>
                </a:solidFill>
              </a:defRPr>
            </a:lvl2pPr>
            <a:lvl3pPr marL="731520" indent="0">
              <a:buNone/>
              <a:defRPr>
                <a:solidFill>
                  <a:schemeClr val="accent3"/>
                </a:solidFill>
              </a:defRPr>
            </a:lvl3pPr>
            <a:lvl4pPr marL="2057400" indent="0">
              <a:buNone/>
              <a:defRPr>
                <a:solidFill>
                  <a:schemeClr val="accent3"/>
                </a:solidFill>
              </a:defRPr>
            </a:lvl4pPr>
            <a:lvl5pPr marL="2743200" indent="0">
              <a:buNone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Add Slideshow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0273A50-3E84-0E24-0D4A-64F939D590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2432" y="8276977"/>
            <a:ext cx="11529713" cy="1057522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800">
                <a:solidFill>
                  <a:schemeClr val="tx1"/>
                </a:solidFill>
              </a:defRPr>
            </a:lvl1pPr>
            <a:lvl2pPr marL="365760" indent="0">
              <a:buNone/>
              <a:defRPr sz="2200">
                <a:solidFill>
                  <a:schemeClr val="accent3"/>
                </a:solidFill>
              </a:defRPr>
            </a:lvl2pPr>
            <a:lvl3pPr marL="731520" indent="0">
              <a:buNone/>
              <a:defRPr sz="2100">
                <a:solidFill>
                  <a:schemeClr val="accent3"/>
                </a:solidFill>
              </a:defRPr>
            </a:lvl3pPr>
            <a:lvl4pPr marL="2057400" indent="0">
              <a:buNone/>
              <a:defRPr sz="2000">
                <a:solidFill>
                  <a:schemeClr val="accent3"/>
                </a:solidFill>
              </a:defRPr>
            </a:lvl4pPr>
            <a:lvl5pPr marL="2743200" indent="0">
              <a:buNone/>
              <a:defRPr sz="20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Add Presenter Info</a:t>
            </a: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F487846-7C90-09E0-AF50-CA2DB82BFEFD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 dirty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4925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JMP - Closing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8472881-E0BA-7F50-5A98-2D32BBAEABC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2726" y="3952118"/>
            <a:ext cx="7942547" cy="23827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D48039-CBC1-69DC-D5C9-6DCBAB8520E0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4332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6F060396-EEE3-A20F-EF3B-666AF65526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/>
          <a:p>
            <a:r>
              <a:rPr lang="en-US" dirty="0"/>
              <a:t>Click to Add Slide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05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P -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40EF35-062A-4CF7-B99A-D6EF688F37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208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P -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40EF35-062A-4CF7-B99A-D6EF688F37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79F42E-0B33-5EC9-91E9-430E4306F0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081732" y="9415255"/>
            <a:ext cx="4114800" cy="547688"/>
          </a:xfrm>
        </p:spPr>
        <p:txBody>
          <a:bodyPr/>
          <a:lstStyle>
            <a:lvl1pPr algn="ctr">
              <a:defRPr sz="1600">
                <a:solidFill>
                  <a:schemeClr val="accent4"/>
                </a:solidFill>
              </a:defRPr>
            </a:lvl1pPr>
          </a:lstStyle>
          <a:p>
            <a:fld id="{7121FAE3-C62F-4D66-ADF6-459B31C2E8E7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018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4E85CBA-188F-58DF-65B2-BD90C57AB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2400300"/>
            <a:ext cx="15773400" cy="6444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/>
            </a:lvl1pPr>
            <a:lvl2pPr>
              <a:defRPr sz="2800"/>
            </a:lvl2pPr>
            <a:lvl3pPr>
              <a:defRPr sz="2400"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71ABFD-7D9E-8B81-8F10-AD3B259CD5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739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37A3D09-8DDB-0D78-49A3-63D553286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299" y="2400300"/>
            <a:ext cx="7741846" cy="6444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/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EB0C531-8D77-DB91-D733-89B75593C437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9288856" y="2400300"/>
            <a:ext cx="7741848" cy="6444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/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28E5A1D-0F7C-C89E-926C-359A1E6C4B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108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JMP - 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3230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4014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P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6F060396-EEE3-A20F-EF3B-666AF65526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/>
          <a:p>
            <a:r>
              <a:rPr lang="en-US" dirty="0"/>
              <a:t>Click to Add Slide Title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9A429A-11A8-A3F6-DBD3-5576D02C8D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9576696"/>
            <a:ext cx="4114800" cy="547688"/>
          </a:xfrm>
        </p:spPr>
        <p:txBody>
          <a:bodyPr/>
          <a:lstStyle>
            <a:lvl1pPr algn="ctr">
              <a:defRPr sz="1600">
                <a:solidFill>
                  <a:schemeClr val="accent4"/>
                </a:solidFill>
              </a:defRPr>
            </a:lvl1pPr>
          </a:lstStyle>
          <a:p>
            <a:fld id="{7121FAE3-C62F-4D66-ADF6-459B31C2E8E7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34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4E85CBA-188F-58DF-65B2-BD90C57AB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2400300"/>
            <a:ext cx="15773400" cy="68651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/>
            </a:lvl1pPr>
            <a:lvl2pPr>
              <a:defRPr sz="2800"/>
            </a:lvl2pPr>
            <a:lvl3pPr>
              <a:defRPr sz="240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71ABFD-7D9E-8B81-8F10-AD3B259CD5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E1AA19-8279-F91F-BB79-F4F70293C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081732" y="9554264"/>
            <a:ext cx="4114800" cy="547688"/>
          </a:xfrm>
        </p:spPr>
        <p:txBody>
          <a:bodyPr/>
          <a:lstStyle>
            <a:lvl1pPr algn="ctr">
              <a:defRPr sz="1800">
                <a:solidFill>
                  <a:schemeClr val="accent4"/>
                </a:solidFill>
              </a:defRPr>
            </a:lvl1pPr>
          </a:lstStyle>
          <a:p>
            <a:fld id="{7121FAE3-C62F-4D66-ADF6-459B31C2E8E7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206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37A3D09-8DDB-0D78-49A3-63D553286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299" y="2400300"/>
            <a:ext cx="7741846" cy="68651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/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EB0C531-8D77-DB91-D733-89B75593C437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9288856" y="2400300"/>
            <a:ext cx="7741848" cy="68651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/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28E5A1D-0F7C-C89E-926C-359A1E6C4B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646CAE-9F24-F9BE-30CB-561C545BD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1732" y="9516647"/>
            <a:ext cx="4114800" cy="547688"/>
          </a:xfrm>
        </p:spPr>
        <p:txBody>
          <a:bodyPr/>
          <a:lstStyle>
            <a:lvl1pPr algn="ctr">
              <a:defRPr sz="1600">
                <a:solidFill>
                  <a:schemeClr val="accent4"/>
                </a:solidFill>
              </a:defRPr>
            </a:lvl1pPr>
          </a:lstStyle>
          <a:p>
            <a:fld id="{7121FAE3-C62F-4D66-ADF6-459B31C2E8E7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758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Content Gra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6F060396-EEE3-A20F-EF3B-666AF65526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E04AED56-6246-081F-B0EE-3B63B6341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2400300"/>
            <a:ext cx="15773400" cy="68651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A33F7E7-3A7F-8A81-C844-2E7B0BB541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7300" y="1562100"/>
            <a:ext cx="15773400" cy="54938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A771E-28C8-FF24-1E89-999D94710A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086600" y="9554264"/>
            <a:ext cx="4114800" cy="547688"/>
          </a:xfrm>
        </p:spPr>
        <p:txBody>
          <a:bodyPr/>
          <a:lstStyle>
            <a:lvl1pPr algn="ctr">
              <a:defRPr sz="1600">
                <a:solidFill>
                  <a:schemeClr val="accent4"/>
                </a:solidFill>
              </a:defRPr>
            </a:lvl1pPr>
          </a:lstStyle>
          <a:p>
            <a:fld id="{7121FAE3-C62F-4D66-ADF6-459B31C2E8E7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58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Title &amp; Subtitl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DCB0DC36-25B4-46CA-542D-A6308DDA0A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299" y="5359685"/>
            <a:ext cx="5004350" cy="549382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2E903A-661D-601E-E77C-7B4AE24E86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2" y="4146304"/>
            <a:ext cx="10454886" cy="997196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en-US" sz="7200" dirty="0"/>
            </a:lvl1pPr>
          </a:lstStyle>
          <a:p>
            <a:pPr marL="0" lvl="0" indent="-365760">
              <a:buClr>
                <a:schemeClr val="accent5"/>
              </a:buClr>
              <a:buFont typeface="Anova Light" panose="020B0403020203020204" pitchFamily="34" charset="0"/>
            </a:pPr>
            <a:r>
              <a:rPr lang="en-US" dirty="0"/>
              <a:t>Click to Add Slide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982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JMP - Title &amp; Subtitle Left -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DCB0DC36-25B4-46CA-542D-A6308DDA0A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299" y="5359685"/>
            <a:ext cx="5004350" cy="549382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2E903A-661D-601E-E77C-7B4AE24E86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1" y="4146304"/>
            <a:ext cx="10724709" cy="997196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en-US" sz="7200" dirty="0">
                <a:solidFill>
                  <a:schemeClr val="bg1"/>
                </a:solidFill>
              </a:defRPr>
            </a:lvl1pPr>
          </a:lstStyle>
          <a:p>
            <a:pPr marL="0" lvl="0" indent="-365760">
              <a:buClr>
                <a:schemeClr val="accent5"/>
              </a:buClr>
              <a:buFont typeface="Anova Light" panose="020B0403020203020204" pitchFamily="34" charset="0"/>
            </a:pPr>
            <a:r>
              <a:rPr lang="en-US" dirty="0"/>
              <a:t>Click to Add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C2CCED-A3FD-FC80-C531-7FF6AF5F7A5A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>
                <a:solidFill>
                  <a:schemeClr val="bg1"/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2CB9579C-B750-789A-81D3-9C4C0F3BEB4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6158" y="9391039"/>
            <a:ext cx="1105505" cy="6633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253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Layout" Target="../slideLayouts/slideLayout20.xml"/><Relationship Id="rId7" Type="http://schemas.openxmlformats.org/officeDocument/2006/relationships/tags" Target="../tags/tag1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432" y="2400300"/>
            <a:ext cx="15773400" cy="68651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2432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Add Slide Title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8E6ABC84-417B-6DFE-AC8C-04CF1F19FBA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6158" y="9391039"/>
            <a:ext cx="1105505" cy="663303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1A52BCD0-C669-F30C-BEDF-5B0B3BF1BCC0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 dirty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97F064-4819-30BD-3DF6-76A98EBF3D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1FAE3-C62F-4D66-ADF6-459B31C2E8E7}" type="slidenum">
              <a:rPr lang="en-US" smtClean="0"/>
              <a:t>‹#›</a:t>
            </a:fld>
            <a:endParaRPr lang="en-US"/>
          </a:p>
        </p:txBody>
      </p:sp>
    </p:spTree>
    <p:custDataLst>
      <p:tags r:id="rId19"/>
    </p:custDataLst>
    <p:extLst>
      <p:ext uri="{BB962C8B-B14F-4D97-AF65-F5344CB8AC3E}">
        <p14:creationId xmlns:p14="http://schemas.microsoft.com/office/powerpoint/2010/main" val="18614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9" r:id="rId2"/>
    <p:sldLayoutId id="2147483900" r:id="rId3"/>
    <p:sldLayoutId id="2147483902" r:id="rId4"/>
    <p:sldLayoutId id="2147483904" r:id="rId5"/>
    <p:sldLayoutId id="2147483906" r:id="rId6"/>
    <p:sldLayoutId id="2147483908" r:id="rId7"/>
    <p:sldLayoutId id="2147483909" r:id="rId8"/>
    <p:sldLayoutId id="2147483911" r:id="rId9"/>
    <p:sldLayoutId id="2147483913" r:id="rId10"/>
    <p:sldLayoutId id="2147483915" r:id="rId11"/>
    <p:sldLayoutId id="2147483928" r:id="rId12"/>
    <p:sldLayoutId id="2147483920" r:id="rId13"/>
    <p:sldLayoutId id="2147483922" r:id="rId14"/>
    <p:sldLayoutId id="2147483924" r:id="rId15"/>
    <p:sldLayoutId id="2147483925" r:id="rId16"/>
    <p:sldLayoutId id="214748392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56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3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–"/>
        <a:defRPr sz="28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8DBA1A5-F11E-586C-AE20-3947111EA4AC}"/>
              </a:ext>
            </a:extLst>
          </p:cNvPr>
          <p:cNvSpPr/>
          <p:nvPr userDrawn="1"/>
        </p:nvSpPr>
        <p:spPr>
          <a:xfrm>
            <a:off x="16477128" y="9143999"/>
            <a:ext cx="1810872" cy="11430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C7363F-AF69-28E6-1F57-D691A99669F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9143999"/>
            <a:ext cx="16477128" cy="114300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432" y="2400300"/>
            <a:ext cx="15773400" cy="6444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2432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Add Slide Title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16FACEF-10C6-6BB8-EE57-ACF39B01B1D3}"/>
              </a:ext>
            </a:extLst>
          </p:cNvPr>
          <p:cNvSpPr txBox="1"/>
          <p:nvPr userDrawn="1"/>
        </p:nvSpPr>
        <p:spPr>
          <a:xfrm>
            <a:off x="1252432" y="9316082"/>
            <a:ext cx="8588993" cy="584775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3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Anova Bold" panose="020B0703020203020204" pitchFamily="34" charset="0"/>
                <a:cs typeface="Anova Light" panose="020B0403020203020204" pitchFamily="34" charset="0"/>
              </a:rPr>
              <a:t>CONFIDENTIAL — DO NOT DISCLOSE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73378641-98C0-74B8-EDAB-E5E4E2EEB661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 dirty="0">
                <a:solidFill>
                  <a:schemeClr val="bg1"/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D99EFA4D-54F1-7A34-A1B2-9889DFC375D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6158" y="9391039"/>
            <a:ext cx="1105505" cy="663303"/>
          </a:xfrm>
          <a:prstGeom prst="rect">
            <a:avLst/>
          </a:prstGeom>
        </p:spPr>
      </p:pic>
    </p:spTree>
    <p:custDataLst>
      <p:tags r:id="rId7"/>
    </p:custDataLst>
    <p:extLst>
      <p:ext uri="{BB962C8B-B14F-4D97-AF65-F5344CB8AC3E}">
        <p14:creationId xmlns:p14="http://schemas.microsoft.com/office/powerpoint/2010/main" val="239821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5600" b="1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3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–"/>
        <a:defRPr sz="28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3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C130C-E8DA-9CD8-8074-8E6B03398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432" y="2092104"/>
            <a:ext cx="15778269" cy="2677656"/>
          </a:xfrm>
          <a:prstGeom prst="rect">
            <a:avLst/>
          </a:prstGeom>
        </p:spPr>
        <p:txBody>
          <a:bodyPr/>
          <a:lstStyle/>
          <a:p>
            <a:r>
              <a:rPr lang="en-US" sz="5400" dirty="0"/>
              <a:t>An Array of Arrays and other case studies in applying DOE to the testing and validation of statistical software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009608-251A-13F4-7FB8-F636A1E1DDA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Dr. Caleb King</a:t>
            </a:r>
          </a:p>
          <a:p>
            <a:r>
              <a:rPr lang="en-US" dirty="0"/>
              <a:t>Senior Research Statistician Developer</a:t>
            </a:r>
          </a:p>
          <a:p>
            <a:r>
              <a:rPr lang="en-US" dirty="0"/>
              <a:t>DOE &amp; Reliability Group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3132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4ACE2-D295-A4B4-A4D0-94B0DB90A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Covering Array?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C2AF3-2AB2-BBEB-0BAA-D6364BB57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Incredibly cost-efficient</a:t>
            </a:r>
          </a:p>
          <a:p>
            <a:endParaRPr lang="en-US" dirty="0"/>
          </a:p>
          <a:p>
            <a:r>
              <a:rPr lang="en-US" dirty="0"/>
              <a:t>Addresses the selection problem</a:t>
            </a:r>
          </a:p>
          <a:p>
            <a:pPr lvl="1"/>
            <a:r>
              <a:rPr lang="en-US" dirty="0"/>
              <a:t>Tells us what to test.</a:t>
            </a:r>
          </a:p>
          <a:p>
            <a:pPr lvl="1"/>
            <a:endParaRPr lang="en-US" dirty="0"/>
          </a:p>
          <a:p>
            <a:r>
              <a:rPr lang="en-US" dirty="0"/>
              <a:t>Addresses the quality problem</a:t>
            </a:r>
          </a:p>
          <a:p>
            <a:pPr lvl="1"/>
            <a:r>
              <a:rPr lang="en-US" dirty="0"/>
              <a:t>If all tests pass a strength </a:t>
            </a:r>
            <a:r>
              <a:rPr lang="en-US" i="1" dirty="0"/>
              <a:t>t</a:t>
            </a:r>
            <a:r>
              <a:rPr lang="en-US" dirty="0"/>
              <a:t> covering array, then we can assert that no faults will be caused by combinations of at most </a:t>
            </a:r>
            <a:r>
              <a:rPr lang="en-US" i="1" dirty="0"/>
              <a:t>t </a:t>
            </a:r>
            <a:r>
              <a:rPr lang="en-US" dirty="0"/>
              <a:t>inputs.</a:t>
            </a:r>
          </a:p>
          <a:p>
            <a:pPr lvl="1"/>
            <a:endParaRPr lang="en-US" dirty="0"/>
          </a:p>
          <a:p>
            <a:r>
              <a:rPr lang="en-US" dirty="0"/>
              <a:t>Overall, this is a more disciplined approach to software testing.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35FEB2-AC54-E7E5-C127-43D0AC28C2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2F286-8182-413A-85B0-F9ECED2C8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824" y="1485900"/>
            <a:ext cx="9852370" cy="229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98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B6230DA-2FCB-33EB-7CBB-541C5034E0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7299" y="5359685"/>
            <a:ext cx="10015752" cy="549382"/>
          </a:xfrm>
        </p:spPr>
        <p:txBody>
          <a:bodyPr/>
          <a:lstStyle/>
          <a:p>
            <a:r>
              <a:rPr lang="en-US" dirty="0"/>
              <a:t>Let’s see this in action!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979BC66-601F-5F3A-D7D4-8ABFF20D7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431" y="4146304"/>
            <a:ext cx="11145757" cy="997196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+mj-lt"/>
              </a:rPr>
              <a:t>Case Studies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839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AFDA261-3F1C-2C42-B223-4596C0C28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1 – </a:t>
            </a:r>
            <a:r>
              <a:rPr lang="en-US" dirty="0" err="1"/>
              <a:t>XGBoost</a:t>
            </a:r>
            <a:r>
              <a:rPr lang="en-US" dirty="0"/>
              <a:t> Interface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4828F6-475F-90A7-78C8-10875B2251C8}"/>
              </a:ext>
            </a:extLst>
          </p:cNvPr>
          <p:cNvSpPr txBox="1"/>
          <p:nvPr/>
        </p:nvSpPr>
        <p:spPr>
          <a:xfrm>
            <a:off x="2565780" y="2456597"/>
            <a:ext cx="1377059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1"/>
                </a:solidFill>
              </a:rPr>
              <a:t>“An optimized distributed gradient boosting library designed to be highly efficient, flexible and portable.” – Chen &amp; </a:t>
            </a:r>
            <a:r>
              <a:rPr lang="en-US" dirty="0" err="1">
                <a:solidFill>
                  <a:schemeClr val="accent1"/>
                </a:solidFill>
              </a:rPr>
              <a:t>Guestrin</a:t>
            </a:r>
            <a:r>
              <a:rPr lang="en-US" dirty="0">
                <a:solidFill>
                  <a:schemeClr val="accent1"/>
                </a:solidFill>
              </a:rPr>
              <a:t>, 2016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99661D7-A32B-527F-964B-447EBCB1BF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76582" y="4289152"/>
            <a:ext cx="10325100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91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30534-B18C-2FA4-8FE5-F8EDA6B1D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1 – </a:t>
            </a:r>
            <a:r>
              <a:rPr lang="en-US" dirty="0" err="1"/>
              <a:t>XGBoost</a:t>
            </a:r>
            <a:r>
              <a:rPr lang="en-US" dirty="0"/>
              <a:t> Interface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003C2A-4F14-0966-09B4-023A84D292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Selected inputs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7B7668-F317-E790-405C-99CAF3DF07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9321BB0-5F02-8CC6-476C-16CECCD4F2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1552" y="2173578"/>
            <a:ext cx="9277350" cy="60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20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30534-B18C-2FA4-8FE5-F8EDA6B1D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1 – </a:t>
            </a:r>
            <a:r>
              <a:rPr lang="en-US" dirty="0" err="1"/>
              <a:t>XGBoost</a:t>
            </a:r>
            <a:r>
              <a:rPr lang="en-US" dirty="0"/>
              <a:t> Interface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003C2A-4F14-0966-09B4-023A84D292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Design options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7B7668-F317-E790-405C-99CAF3DF07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CEFF095-32EA-8766-2AA0-43EC87A8C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complete input space consists of 2,602,870,608,208,896 possible combinations.</a:t>
            </a:r>
          </a:p>
          <a:p>
            <a:r>
              <a:rPr lang="en-US" dirty="0"/>
              <a:t>A strength 2 covering array can be constructed in </a:t>
            </a:r>
            <a:r>
              <a:rPr lang="en-US" b="1" u="sng" dirty="0"/>
              <a:t>25 runs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Also comes with 72% 3-way coverage and 35% 4-way coverage</a:t>
            </a:r>
          </a:p>
          <a:p>
            <a:r>
              <a:rPr lang="en-US" dirty="0"/>
              <a:t>A strength 3 covering array can be constructed in </a:t>
            </a:r>
            <a:r>
              <a:rPr lang="en-US" b="1" u="sng" dirty="0"/>
              <a:t>150 runs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Also comes with 90% 4-way coverage</a:t>
            </a:r>
          </a:p>
        </p:txBody>
      </p:sp>
    </p:spTree>
    <p:extLst>
      <p:ext uri="{BB962C8B-B14F-4D97-AF65-F5344CB8AC3E}">
        <p14:creationId xmlns:p14="http://schemas.microsoft.com/office/powerpoint/2010/main" val="736014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0327C-5AAE-01DB-BCC2-46E21AD1D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2 – Prediction Profiler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17EFB-E68D-C8EC-45B9-26BDC4CA3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Many of our users have data that come with disallowed combinations; it is important that the prediction profiler respect these disallowed combinations when showing the predicted responses.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To adequately test this, we needed a wide array of data tables and models.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Most users’ data is proprietary; not many publicly available data sets fit the criteria. </a:t>
            </a:r>
          </a:p>
          <a:p>
            <a:pPr lvl="1"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i="1" u="sng" dirty="0"/>
              <a:t>Why not generate our own data sets?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B478D-40E8-35FD-36E7-0B3691103D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F0497-CFEE-C917-0023-12FDD873A9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71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0327C-5AAE-01DB-BCC2-46E21AD1D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2 – Prediction Profiler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B478D-40E8-35FD-36E7-0B3691103D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 data table of data tables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F0497-CFEE-C917-0023-12FDD873A9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BF8ABD4-F1D2-0897-381E-7DF0731D2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4626" r="3095" b="3629"/>
          <a:stretch/>
        </p:blipFill>
        <p:spPr bwMode="auto">
          <a:xfrm>
            <a:off x="4828361" y="2525988"/>
            <a:ext cx="8621542" cy="52256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C213ED-85C0-4194-D400-0C2D5FC00123}"/>
              </a:ext>
            </a:extLst>
          </p:cNvPr>
          <p:cNvSpPr txBox="1"/>
          <p:nvPr/>
        </p:nvSpPr>
        <p:spPr>
          <a:xfrm>
            <a:off x="1612391" y="8166115"/>
            <a:ext cx="15611084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We can generate a strength 2 covering array in 12 runs (78% 3-way coverage) or a strength 3 covering array in 39 runs (88% 4-way coverage).</a:t>
            </a:r>
            <a:endParaRPr lang="en-US" dirty="0"/>
          </a:p>
          <a:p>
            <a:pPr marL="1485900" lvl="1" indent="-5715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687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B6230DA-2FCB-33EB-7CBB-541C5034E0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7299" y="5359685"/>
            <a:ext cx="10015752" cy="549382"/>
          </a:xfrm>
        </p:spPr>
        <p:txBody>
          <a:bodyPr/>
          <a:lstStyle/>
          <a:p>
            <a:r>
              <a:rPr lang="en-US" dirty="0"/>
              <a:t>Finding out who-I mean-what to blame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979BC66-601F-5F3A-D7D4-8ABFF20D7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431" y="4146304"/>
            <a:ext cx="11145757" cy="997196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+mj-lt"/>
              </a:rPr>
              <a:t>Fault Localization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360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D18E-90D3-CE4C-F596-926F4621E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Fault Localization?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19858-D9BC-FCA8-45AC-8BE7F1AD7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i="1" u="sng" dirty="0">
                <a:solidFill>
                  <a:schemeClr val="accent1"/>
                </a:solidFill>
              </a:rPr>
              <a:t>Fault localization </a:t>
            </a:r>
            <a:r>
              <a:rPr lang="en-US" dirty="0"/>
              <a:t>is the process of locating the </a:t>
            </a:r>
            <a:r>
              <a:rPr lang="en-US" i="1" dirty="0">
                <a:solidFill>
                  <a:schemeClr val="accent1"/>
                </a:solidFill>
              </a:rPr>
              <a:t>root causes </a:t>
            </a:r>
            <a:r>
              <a:rPr lang="en-US" dirty="0"/>
              <a:t>of observed failures. </a:t>
            </a:r>
          </a:p>
          <a:p>
            <a:r>
              <a:rPr lang="en-US" dirty="0"/>
              <a:t>Although covering arrays are very efficient, they do not lend themselves to easy fault localization.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D4DAD-FF7B-C5C0-4834-7E6BD03759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C91F00-7459-F08D-315F-EED955629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621" y="5200565"/>
            <a:ext cx="13079850" cy="44769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0B89535-AA74-34C5-8964-67A204CC17BD}"/>
              </a:ext>
            </a:extLst>
          </p:cNvPr>
          <p:cNvSpPr/>
          <p:nvPr/>
        </p:nvSpPr>
        <p:spPr>
          <a:xfrm>
            <a:off x="2920621" y="6808828"/>
            <a:ext cx="5518168" cy="28686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201A49-8894-08FA-5EB0-00E0C6CC950F}"/>
              </a:ext>
            </a:extLst>
          </p:cNvPr>
          <p:cNvSpPr/>
          <p:nvPr/>
        </p:nvSpPr>
        <p:spPr>
          <a:xfrm>
            <a:off x="8308949" y="5200564"/>
            <a:ext cx="129840" cy="1608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6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DEA78-9E70-4F79-9DC2-B223AF9D2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BayesFlo</a:t>
            </a:r>
            <a:r>
              <a:rPr lang="en-US" dirty="0"/>
              <a:t> – Bayesian Fault Localization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B4BEE3-8780-EE3C-0467-6481201C2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Consists of three steps: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Assign a prior probability of inducing a failure to each input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Given the data, partition the factor combinations into three groups: </a:t>
            </a:r>
            <a:r>
              <a:rPr lang="en-US" i="1" dirty="0">
                <a:solidFill>
                  <a:schemeClr val="accent1"/>
                </a:solidFill>
              </a:rPr>
              <a:t>Tested-and-Passed (TP), Tested-and-Failed (TF), </a:t>
            </a:r>
            <a:r>
              <a:rPr lang="en-US" dirty="0"/>
              <a:t>and</a:t>
            </a:r>
            <a:r>
              <a:rPr lang="en-US" i="1" dirty="0">
                <a:solidFill>
                  <a:schemeClr val="accent1"/>
                </a:solidFill>
              </a:rPr>
              <a:t> Untested (UT)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Compute a posterior probability for each combination in each group</a:t>
            </a:r>
          </a:p>
          <a:p>
            <a:pPr lvl="2"/>
            <a:r>
              <a:rPr lang="en-US" i="1" u="sng" dirty="0">
                <a:solidFill>
                  <a:schemeClr val="accent1"/>
                </a:solidFill>
              </a:rPr>
              <a:t>Tested-and-Passed (TP)</a:t>
            </a:r>
            <a:r>
              <a:rPr lang="en-US" dirty="0"/>
              <a:t>: Posterior probability is zero</a:t>
            </a:r>
          </a:p>
          <a:p>
            <a:pPr lvl="2"/>
            <a:r>
              <a:rPr lang="en-US" i="1" u="sng" dirty="0">
                <a:solidFill>
                  <a:schemeClr val="accent1"/>
                </a:solidFill>
              </a:rPr>
              <a:t>Untested (UT)</a:t>
            </a:r>
            <a:r>
              <a:rPr lang="en-US" dirty="0"/>
              <a:t>: Posterior probability is equal to the prior probability. </a:t>
            </a:r>
          </a:p>
          <a:p>
            <a:pPr lvl="2"/>
            <a:r>
              <a:rPr lang="en-US" i="1" u="sng" dirty="0">
                <a:solidFill>
                  <a:schemeClr val="accent1"/>
                </a:solidFill>
              </a:rPr>
              <a:t>Tested-and-Failed (TF)</a:t>
            </a:r>
            <a:r>
              <a:rPr lang="en-US" dirty="0"/>
              <a:t>: Posterior probability using a fast approximation to the exact computation.</a:t>
            </a:r>
          </a:p>
          <a:p>
            <a:r>
              <a:rPr lang="en-US" dirty="0"/>
              <a:t>Further details can be found in Ji et. al. (2024)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CBC486-51C3-746F-69B1-121E83C91D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Oh yes, we did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71D00A-3601-1293-F761-456DE095EB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6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C130C-E8DA-9CD8-8074-8E6B03398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431" y="2062489"/>
            <a:ext cx="15778269" cy="1846659"/>
          </a:xfrm>
          <a:prstGeom prst="rect">
            <a:avLst/>
          </a:prstGeom>
        </p:spPr>
        <p:txBody>
          <a:bodyPr/>
          <a:lstStyle/>
          <a:p>
            <a:r>
              <a:rPr lang="en-US" sz="5400" dirty="0"/>
              <a:t>“Deep DOE”: Case studies in applying DOE to the testing and validation of statistical software.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009608-251A-13F4-7FB8-F636A1E1DDA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Dr. Caleb King</a:t>
            </a:r>
          </a:p>
          <a:p>
            <a:r>
              <a:rPr lang="en-US" dirty="0"/>
              <a:t>Senior Research Statistician Developer</a:t>
            </a:r>
          </a:p>
          <a:p>
            <a:r>
              <a:rPr lang="en-US" dirty="0"/>
              <a:t>DOE &amp; Reliability Group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1417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42894-EB69-EC31-2E12-AC2DE668D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1 – </a:t>
            </a:r>
            <a:r>
              <a:rPr lang="en-US" dirty="0" err="1"/>
              <a:t>XGBoost</a:t>
            </a:r>
            <a:r>
              <a:rPr lang="en-US" dirty="0"/>
              <a:t> Interface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6512574-87E2-F646-9B47-979A2CEA21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4815" y="2627504"/>
            <a:ext cx="14865150" cy="5031992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0F843-473C-087E-74DA-F5017F41A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Analysis example - data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6B603C-4343-E0F1-6C5C-655295B338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B93F23-21B3-1819-BBD3-2BC2778A42E3}"/>
              </a:ext>
            </a:extLst>
          </p:cNvPr>
          <p:cNvSpPr txBox="1"/>
          <p:nvPr/>
        </p:nvSpPr>
        <p:spPr>
          <a:xfrm>
            <a:off x="1604815" y="8052882"/>
            <a:ext cx="10288073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Prior probability of 1/24 for all inputs and levels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219 TP combinations; </a:t>
            </a:r>
            <a:r>
              <a:rPr lang="en-US" b="1" dirty="0"/>
              <a:t>57 TF </a:t>
            </a:r>
            <a:r>
              <a:rPr lang="en-US" dirty="0"/>
              <a:t>combinations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06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42894-EB69-EC31-2E12-AC2DE668D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1 – </a:t>
            </a:r>
            <a:r>
              <a:rPr lang="en-US" dirty="0" err="1"/>
              <a:t>XGBoost</a:t>
            </a:r>
            <a:r>
              <a:rPr lang="en-US" dirty="0"/>
              <a:t> Interface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0F843-473C-087E-74DA-F5017F41A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Analysis example - data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6B603C-4343-E0F1-6C5C-655295B338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3F7955E-1E58-74C7-383D-9D65957119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0867" y="3446658"/>
            <a:ext cx="11731808" cy="3393684"/>
          </a:xfrm>
        </p:spPr>
      </p:pic>
    </p:spTree>
    <p:extLst>
      <p:ext uri="{BB962C8B-B14F-4D97-AF65-F5344CB8AC3E}">
        <p14:creationId xmlns:p14="http://schemas.microsoft.com/office/powerpoint/2010/main" val="411002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3B724-2E39-3682-FE79-8D53BDB33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Closing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A8809-4199-0F36-9835-D5AADBFBD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 is a natural fit to software testing, provided some adjustments are made for the unique nature of this testing. </a:t>
            </a:r>
          </a:p>
          <a:p>
            <a:endParaRPr lang="en-US" dirty="0"/>
          </a:p>
          <a:p>
            <a:r>
              <a:rPr lang="en-US" dirty="0"/>
              <a:t>Covering arrays are a highly cost-efficient tool for exploring large input spaces, making them the ideal design for software testing. </a:t>
            </a:r>
          </a:p>
          <a:p>
            <a:endParaRPr lang="en-US" dirty="0"/>
          </a:p>
          <a:p>
            <a:r>
              <a:rPr lang="en-US" dirty="0"/>
              <a:t>We’ve successfully developed a tool that can help identify fault-inducing combinations in covering arrays while accounting for uncertainty.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973286-BDFA-881C-C56D-B2A208AC3D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E08D1-682A-5175-7C62-9FFA0B55BB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81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4D457-5D44-14F5-C300-1B1294F8E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E3004-FABA-42D4-11B0-9C6AA488F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B. </a:t>
            </a:r>
            <a:r>
              <a:rPr lang="en-US" sz="1800" dirty="0" err="1"/>
              <a:t>Beizer</a:t>
            </a:r>
            <a:r>
              <a:rPr lang="en-US" sz="1800" dirty="0"/>
              <a:t>, Software Testing Techniques, Van Nostrand Reinhold, 1983.</a:t>
            </a:r>
          </a:p>
          <a:p>
            <a:pPr marL="0" indent="0">
              <a:buNone/>
            </a:pPr>
            <a:r>
              <a:rPr lang="en-US" sz="1800" dirty="0"/>
              <a:t>R. Bryce &amp; C. Colbourn, “Prioritized interaction testing for pair-wise coverage with seeding and constraints,” Information &amp; Software Technology, 48(10), pp. 960 – 970, 2006.</a:t>
            </a:r>
          </a:p>
          <a:p>
            <a:pPr marL="0" indent="0">
              <a:buNone/>
            </a:pPr>
            <a:r>
              <a:rPr lang="en-US" sz="1800" dirty="0"/>
              <a:t>D. Cohen, S. Dalal, M. </a:t>
            </a:r>
            <a:r>
              <a:rPr lang="en-US" sz="1800" dirty="0" err="1"/>
              <a:t>Fredman</a:t>
            </a:r>
            <a:r>
              <a:rPr lang="en-US" sz="1800" dirty="0"/>
              <a:t>, &amp; G. Patton, “The AETG System: An approach to testing based on Combinatorial Design,” IEEE TSE, 23(7), 1997, pp. 437-444.</a:t>
            </a:r>
          </a:p>
          <a:p>
            <a:pPr marL="0" indent="0">
              <a:buNone/>
            </a:pPr>
            <a:r>
              <a:rPr lang="en-US" sz="1800" dirty="0"/>
              <a:t>M. Cohen, M. Dwyer &amp; J. Shi, “Constructing interaction test suites for highly configurable systems in the presence of constraints: A greedy approach,” IEEE TSE, 34(5), 2008, pp. 633-650.</a:t>
            </a:r>
          </a:p>
          <a:p>
            <a:pPr marL="0" indent="0">
              <a:buNone/>
            </a:pPr>
            <a:r>
              <a:rPr lang="en-US" sz="1800" dirty="0"/>
              <a:t>C. Colbourn &amp; V. </a:t>
            </a:r>
            <a:r>
              <a:rPr lang="en-US" sz="1800" dirty="0" err="1"/>
              <a:t>Syrotiuk</a:t>
            </a:r>
            <a:r>
              <a:rPr lang="en-US" sz="1800" dirty="0"/>
              <a:t>, “Coverage, location, detection, and measurement,” IEEE 9</a:t>
            </a:r>
            <a:r>
              <a:rPr lang="en-US" sz="1800" baseline="30000" dirty="0"/>
              <a:t>th</a:t>
            </a:r>
            <a:r>
              <a:rPr lang="en-US" sz="1800" dirty="0"/>
              <a:t> International Conference on Software Testing, Verification and Validation Workshops (ICSTW), 2016, pp. 19–25.</a:t>
            </a:r>
          </a:p>
          <a:p>
            <a:pPr marL="0" indent="0">
              <a:buNone/>
            </a:pPr>
            <a:r>
              <a:rPr lang="en-US" sz="1800" dirty="0"/>
              <a:t>S. Dalal &amp; C. Mallows, “Factor-covering designs for testing software,” </a:t>
            </a:r>
            <a:r>
              <a:rPr lang="en-US" sz="1800" dirty="0" err="1"/>
              <a:t>Technometrics</a:t>
            </a:r>
            <a:r>
              <a:rPr lang="en-US" sz="1800" dirty="0"/>
              <a:t>, 40(3), 1998, pp. 234-243.</a:t>
            </a:r>
          </a:p>
          <a:p>
            <a:pPr marL="0" indent="0">
              <a:buNone/>
            </a:pPr>
            <a:r>
              <a:rPr lang="en-US" sz="1800" dirty="0"/>
              <a:t>G. </a:t>
            </a:r>
            <a:r>
              <a:rPr lang="en-US" sz="1800" dirty="0" err="1"/>
              <a:t>Demiroz</a:t>
            </a:r>
            <a:r>
              <a:rPr lang="en-US" sz="1800" dirty="0"/>
              <a:t> &amp; C. Yilmaz, “Cost-aware combinatorial interaction testing,” Proc. of the International Conference on Advances in System Testing and Validation Lifecycles, 2012, pp. 9–16.</a:t>
            </a:r>
          </a:p>
          <a:p>
            <a:pPr marL="0" indent="0">
              <a:buNone/>
            </a:pPr>
            <a:r>
              <a:rPr lang="en-US" sz="1800" dirty="0"/>
              <a:t>I. </a:t>
            </a:r>
            <a:r>
              <a:rPr lang="en-US" sz="1800" dirty="0" err="1"/>
              <a:t>Dunietz</a:t>
            </a:r>
            <a:r>
              <a:rPr lang="en-US" sz="1800" dirty="0"/>
              <a:t>, W. Ehrlich, B. </a:t>
            </a:r>
            <a:r>
              <a:rPr lang="en-US" sz="1800" dirty="0" err="1"/>
              <a:t>Szablak</a:t>
            </a:r>
            <a:r>
              <a:rPr lang="en-US" sz="1800" dirty="0"/>
              <a:t>, C. Mallows, &amp; A. </a:t>
            </a:r>
            <a:r>
              <a:rPr lang="en-US" sz="1800" dirty="0" err="1"/>
              <a:t>Iannino</a:t>
            </a:r>
            <a:r>
              <a:rPr lang="en-US" sz="1800" dirty="0"/>
              <a:t>, “Applying design of experiments to software testing,” Proceedings of the 19th ICSE, New York, 1997, pp. 205-215.</a:t>
            </a:r>
          </a:p>
          <a:p>
            <a:pPr marL="0" indent="0">
              <a:buNone/>
            </a:pPr>
            <a:r>
              <a:rPr lang="en-US" sz="1800" dirty="0"/>
              <a:t>L. </a:t>
            </a:r>
            <a:r>
              <a:rPr lang="en-US" sz="1800" dirty="0" err="1"/>
              <a:t>Ghandehari</a:t>
            </a:r>
            <a:r>
              <a:rPr lang="en-US" sz="1800" dirty="0"/>
              <a:t>, Y. Lei, D. Kung, R. </a:t>
            </a:r>
            <a:r>
              <a:rPr lang="en-US" sz="1800" dirty="0" err="1"/>
              <a:t>Kacker</a:t>
            </a:r>
            <a:r>
              <a:rPr lang="en-US" sz="1800" dirty="0"/>
              <a:t>, &amp; R. </a:t>
            </a:r>
            <a:r>
              <a:rPr lang="en-US" sz="1800" dirty="0" err="1"/>
              <a:t>Kuhn,“Fault</a:t>
            </a:r>
            <a:r>
              <a:rPr lang="en-US" sz="1800" dirty="0"/>
              <a:t> localization based on failure inducing combinations,” IEEE 24th International Symposium on Software Reliability Engineering (ISSRE), 2013, pp. 168–177.</a:t>
            </a:r>
          </a:p>
          <a:p>
            <a:pPr marL="0" indent="0">
              <a:buNone/>
            </a:pPr>
            <a:r>
              <a:rPr lang="en-US" sz="1800" dirty="0"/>
              <a:t>A. Hartman &amp; L. </a:t>
            </a:r>
            <a:r>
              <a:rPr lang="en-US" sz="1800" dirty="0" err="1"/>
              <a:t>Raskin</a:t>
            </a:r>
            <a:r>
              <a:rPr lang="en-US" sz="1800" dirty="0"/>
              <a:t>, “Problems and algorithms for covering arrays,” Discrete Math, 284(1–3), 2004, pp. 149–156.</a:t>
            </a:r>
          </a:p>
          <a:p>
            <a:pPr marL="0" indent="0">
              <a:buNone/>
            </a:pPr>
            <a:r>
              <a:rPr lang="en-US" sz="1800" dirty="0"/>
              <a:t>K. Johnson, &amp; R. </a:t>
            </a:r>
            <a:r>
              <a:rPr lang="en-US" sz="1800" dirty="0" err="1"/>
              <a:t>Entringer</a:t>
            </a:r>
            <a:r>
              <a:rPr lang="en-US" sz="1800" dirty="0"/>
              <a:t>, “Largest induced subgraphs of the n-cube that contain no 4-cycles,” Journal of Combinatorial Theory, Series B, 46(3), 1989, pp. 346-355.</a:t>
            </a:r>
          </a:p>
          <a:p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802DE1-62AC-A97E-EFFF-55796CDB72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07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4D457-5D44-14F5-C300-1B1294F8E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E3004-FABA-42D4-11B0-9C6AA488F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G. Katona, “Two applications (for search theory and truth functions) of </a:t>
            </a:r>
            <a:r>
              <a:rPr lang="en-US" sz="1800" dirty="0" err="1"/>
              <a:t>Sperner</a:t>
            </a:r>
            <a:r>
              <a:rPr lang="en-US" sz="1800" dirty="0"/>
              <a:t> type theorems,” </a:t>
            </a:r>
            <a:r>
              <a:rPr lang="en-US" sz="1800" dirty="0" err="1"/>
              <a:t>Periodica</a:t>
            </a:r>
            <a:r>
              <a:rPr lang="en-US" sz="1800" dirty="0"/>
              <a:t> Mathematica </a:t>
            </a:r>
            <a:r>
              <a:rPr lang="en-US" sz="1800" dirty="0" err="1"/>
              <a:t>Hungarica</a:t>
            </a:r>
            <a:r>
              <a:rPr lang="en-US" sz="1800" dirty="0"/>
              <a:t>, 3(1-2), 1973, pp. 19-26.</a:t>
            </a:r>
          </a:p>
          <a:p>
            <a:pPr marL="0" indent="0">
              <a:buNone/>
            </a:pPr>
            <a:r>
              <a:rPr lang="en-US" sz="1800" dirty="0"/>
              <a:t>D. </a:t>
            </a:r>
            <a:r>
              <a:rPr lang="en-US" sz="1800" dirty="0" err="1"/>
              <a:t>Kleitman</a:t>
            </a:r>
            <a:r>
              <a:rPr lang="en-US" sz="1800" dirty="0"/>
              <a:t> &amp; J. Spencer, “Families of k-independent sets,” Discrete Mathematics, 6(3), 1973, pp. 255-262.</a:t>
            </a:r>
          </a:p>
          <a:p>
            <a:pPr marL="0" indent="0">
              <a:buNone/>
            </a:pPr>
            <a:r>
              <a:rPr lang="en-US" sz="1800" dirty="0"/>
              <a:t>R. Lekivetz, &amp; J. Morgan, “On the testing of statistical software,” Journal of Statistical Theory and Practice (2021).</a:t>
            </a:r>
          </a:p>
          <a:p>
            <a:pPr marL="0" indent="0">
              <a:buNone/>
            </a:pPr>
            <a:r>
              <a:rPr lang="en-US" sz="1800" dirty="0"/>
              <a:t>R. Lekivetz, &amp; J. Morgan, “Fault localization: Analyzing covering arrays given prior information,” 2018 IEEE International Conference on Software Quality, Reliability and Security Companion (QRS-C). IEEE, 2018.</a:t>
            </a:r>
          </a:p>
          <a:p>
            <a:pPr marL="0" indent="0">
              <a:buNone/>
            </a:pPr>
            <a:r>
              <a:rPr lang="en-US" sz="1800" dirty="0"/>
              <a:t>R. Lekivetz &amp; J. Morgan, “Combinatorial Testing: Using blocking to assign test cases for validating complex software systems,” Statistical Theory &amp; Related Fields 5.2 (2021).</a:t>
            </a:r>
          </a:p>
          <a:p>
            <a:pPr marL="0" indent="0">
              <a:buNone/>
            </a:pPr>
            <a:r>
              <a:rPr lang="en-US" sz="1800" dirty="0"/>
              <a:t>R. Lekivetz, &amp; J. Morgan, “Covering Arrays: Using Prior Information for Construction, Evaluation and to Facilitate Fault Localization,” Journal of Statistical Theory and Practice 14.1 (2020): 7</a:t>
            </a:r>
          </a:p>
          <a:p>
            <a:pPr marL="0" indent="0">
              <a:buNone/>
            </a:pPr>
            <a:r>
              <a:rPr lang="en-US" sz="1800" dirty="0"/>
              <a:t>C. King, J. Morgan, &amp; R. Lekivetz. “Design Fractals: A Graphical Method for Evaluating Binary Covering Arrays,” 2019 IEEE 19th International Conference on Software Quality, Reliability and Security Companion (QRS-C). IEEE, 2019.</a:t>
            </a:r>
          </a:p>
          <a:p>
            <a:pPr marL="0" indent="0">
              <a:buNone/>
            </a:pPr>
            <a:r>
              <a:rPr lang="en-US" sz="1800" dirty="0"/>
              <a:t>J. Morgan, R. Lekivetz, &amp; T. Donnelly. “Covering arrays: Evaluating coverage and diversity in the presence of disallowed combinations,” 2017 IEEE 28th Annual Software Technology Conference (STC). IEEE, 2017.</a:t>
            </a:r>
          </a:p>
          <a:p>
            <a:pPr marL="0" indent="0">
              <a:buNone/>
            </a:pPr>
            <a:r>
              <a:rPr lang="en-US" sz="1800" dirty="0"/>
              <a:t>J. Morgan, “Combinatorial Testing: An approach to systems and software testing based on covering arrays,” in Analytic Methods in Systems and Software Testing, eds., F. Ruggeri, R. Kennett, &amp; F. </a:t>
            </a:r>
            <a:r>
              <a:rPr lang="en-US" sz="1800" dirty="0" err="1"/>
              <a:t>Faltin</a:t>
            </a:r>
            <a:r>
              <a:rPr lang="en-US" sz="1800" dirty="0"/>
              <a:t>, Wiley, pp. 131, 2018.</a:t>
            </a:r>
          </a:p>
          <a:p>
            <a:pPr marL="0" indent="0">
              <a:buNone/>
            </a:pPr>
            <a:r>
              <a:rPr lang="en-US" sz="1800" dirty="0"/>
              <a:t>J. Morgan, "Combinatorial Testing,” Wiley </a:t>
            </a:r>
            <a:r>
              <a:rPr lang="en-US" sz="1800" dirty="0" err="1"/>
              <a:t>StatsRef</a:t>
            </a:r>
            <a:r>
              <a:rPr lang="en-US" sz="1800" dirty="0"/>
              <a:t>: Statistics Reference Online (2020): pp. 1-10.</a:t>
            </a:r>
          </a:p>
          <a:p>
            <a:pPr marL="0" indent="0">
              <a:buNone/>
            </a:pPr>
            <a:r>
              <a:rPr lang="en-US" sz="1800" dirty="0"/>
              <a:t>G. Myers, The Art of Software Testing, Wiley, 1979.</a:t>
            </a:r>
          </a:p>
          <a:p>
            <a:pPr marL="0" indent="0">
              <a:buNone/>
            </a:pPr>
            <a:r>
              <a:rPr lang="en-US" sz="1800" dirty="0"/>
              <a:t>Y. Ji, R. Lekivetz &amp; J. Morgan, “</a:t>
            </a:r>
            <a:r>
              <a:rPr lang="en-US" sz="1800" dirty="0" err="1"/>
              <a:t>BayesFlo</a:t>
            </a:r>
            <a:r>
              <a:rPr lang="en-US" sz="1800" dirty="0"/>
              <a:t>: Bayesian fault localization of complex software systems,” </a:t>
            </a:r>
            <a:r>
              <a:rPr lang="en-US" sz="1800" dirty="0" err="1"/>
              <a:t>arXiv</a:t>
            </a:r>
            <a:r>
              <a:rPr lang="en-US" sz="1800" dirty="0"/>
              <a:t>: 2403.08079 [cs.SE]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802DE1-62AC-A97E-EFFF-55796CDB72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983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8FB4C16-4CC5-7583-1357-9971025D5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3769E9-3D1E-4C31-765F-129E590414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76AEA-BE0D-CBEA-433E-7F08209E96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Dr. Caleb King</a:t>
            </a:r>
          </a:p>
          <a:p>
            <a:r>
              <a:rPr lang="en-US" dirty="0"/>
              <a:t>Senior Research Statistician Developer</a:t>
            </a:r>
          </a:p>
          <a:p>
            <a:r>
              <a:rPr lang="en-US" dirty="0"/>
              <a:t>DOE &amp; Reliability Group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241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65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979BC66-601F-5F3A-D7D4-8ABFF20D7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431" y="3149108"/>
            <a:ext cx="11145757" cy="1994392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+mj-lt"/>
              </a:rPr>
              <a:t>What is Software Testing?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903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224F0-56AA-335E-6D54-67B296D6F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Software Testing?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C0E26-197C-AAC6-1106-754CF368E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show the software works as intended.</a:t>
            </a:r>
          </a:p>
          <a:p>
            <a:r>
              <a:rPr lang="en-US" dirty="0"/>
              <a:t>To ensure there are no bugs in the software.</a:t>
            </a:r>
          </a:p>
          <a:p>
            <a:r>
              <a:rPr lang="en-US" dirty="0"/>
              <a:t>Assures us the software does what it is supposed to do.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3F01C0-D7CB-9377-FCFD-33EA4EA0CF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Survey says…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ADF8A-C84A-0C7B-405E-CB055E6C6B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t>4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E74009-27C0-F4E6-032A-024FD7640A3C}"/>
              </a:ext>
            </a:extLst>
          </p:cNvPr>
          <p:cNvCxnSpPr/>
          <p:nvPr/>
        </p:nvCxnSpPr>
        <p:spPr>
          <a:xfrm>
            <a:off x="1624084" y="2620371"/>
            <a:ext cx="8270543" cy="0"/>
          </a:xfrm>
          <a:prstGeom prst="line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58B124E-C45B-778C-DABE-18CCFE1B572C}"/>
              </a:ext>
            </a:extLst>
          </p:cNvPr>
          <p:cNvCxnSpPr>
            <a:cxnSpLocks/>
          </p:cNvCxnSpPr>
          <p:nvPr/>
        </p:nvCxnSpPr>
        <p:spPr>
          <a:xfrm>
            <a:off x="1556664" y="3318681"/>
            <a:ext cx="8911169" cy="0"/>
          </a:xfrm>
          <a:prstGeom prst="line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641CC5-D10E-10BE-822D-C75AED3B7A6C}"/>
              </a:ext>
            </a:extLst>
          </p:cNvPr>
          <p:cNvCxnSpPr>
            <a:cxnSpLocks/>
          </p:cNvCxnSpPr>
          <p:nvPr/>
        </p:nvCxnSpPr>
        <p:spPr>
          <a:xfrm>
            <a:off x="1624084" y="3973774"/>
            <a:ext cx="11204812" cy="0"/>
          </a:xfrm>
          <a:prstGeom prst="line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9CC1887-66EA-808F-0360-9D6F69736758}"/>
              </a:ext>
            </a:extLst>
          </p:cNvPr>
          <p:cNvSpPr txBox="1"/>
          <p:nvPr/>
        </p:nvSpPr>
        <p:spPr>
          <a:xfrm>
            <a:off x="3138985" y="5039756"/>
            <a:ext cx="1150506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These approach the problem as showing the software works, leading us down the wrong path.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53055F-27B9-C91B-21AD-4126F7507025}"/>
              </a:ext>
            </a:extLst>
          </p:cNvPr>
          <p:cNvSpPr txBox="1"/>
          <p:nvPr/>
        </p:nvSpPr>
        <p:spPr>
          <a:xfrm>
            <a:off x="2117359" y="6987654"/>
            <a:ext cx="1404354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1"/>
                </a:solidFill>
              </a:rPr>
              <a:t>“Testing is the process of executing a program with the intent of finding errors.” – G. Myers, </a:t>
            </a:r>
            <a:r>
              <a:rPr lang="en-US" i="1" dirty="0">
                <a:solidFill>
                  <a:schemeClr val="accent1"/>
                </a:solidFill>
              </a:rPr>
              <a:t>The Art of Software Testing</a:t>
            </a:r>
            <a:r>
              <a:rPr lang="en-US" dirty="0">
                <a:solidFill>
                  <a:schemeClr val="accent1"/>
                </a:solidFill>
              </a:rPr>
              <a:t> (Wiley, 1979). </a:t>
            </a:r>
          </a:p>
        </p:txBody>
      </p:sp>
    </p:spTree>
    <p:extLst>
      <p:ext uri="{BB962C8B-B14F-4D97-AF65-F5344CB8AC3E}">
        <p14:creationId xmlns:p14="http://schemas.microsoft.com/office/powerpoint/2010/main" val="962559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0A830-4E64-D155-2338-4200D7DC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F42BB-D698-2B94-8D43-55FF80312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chemeClr val="accent1"/>
                </a:solidFill>
              </a:rPr>
              <a:t>Selection Problem</a:t>
            </a:r>
            <a:r>
              <a:rPr lang="en-US" dirty="0"/>
              <a:t>: How do you select test cases from a very high-dimensional input space that maximize the chances of finding faults while also staying within time and cost constraints?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chemeClr val="accent1"/>
                </a:solidFill>
              </a:rPr>
              <a:t>Quality Problem</a:t>
            </a:r>
            <a:r>
              <a:rPr lang="en-US" dirty="0"/>
              <a:t>: Can you make informed assertions about the software’s “fitness for use” as you are testing it?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chemeClr val="accent1"/>
                </a:solidFill>
              </a:rPr>
              <a:t>Oracle Problem</a:t>
            </a:r>
            <a:r>
              <a:rPr lang="en-US" dirty="0"/>
              <a:t>: What exactly is the expected behavior for each test case?</a:t>
            </a:r>
            <a:endParaRPr lang="en-US" u="sng" dirty="0">
              <a:solidFill>
                <a:schemeClr val="accent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BC6C5-E90D-B72B-75B4-B3E9696454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It’s </a:t>
            </a:r>
            <a:r>
              <a:rPr lang="en-US" dirty="0" err="1"/>
              <a:t>ain’t</a:t>
            </a:r>
            <a:r>
              <a:rPr lang="en-US" dirty="0"/>
              <a:t> easy…being a tester.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3599A7-8D6B-466B-9C74-635AFF6ECB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5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50352-9B77-1169-DBA2-01BE5D199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Are the Bugs?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2BB1-F134-58D5-3AAA-EA6305FB2E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not-so-obvious question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032E-D5B0-B76F-7D3C-D2110C68A9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8FE30E-6CE2-8B57-6BD8-18FE4AE3FD01}"/>
              </a:ext>
            </a:extLst>
          </p:cNvPr>
          <p:cNvSpPr txBox="1"/>
          <p:nvPr/>
        </p:nvSpPr>
        <p:spPr>
          <a:xfrm>
            <a:off x="2588206" y="2403705"/>
            <a:ext cx="13101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cs typeface="Times New Roman" panose="02020603050405020304" pitchFamily="18" charset="0"/>
              </a:rPr>
              <a:t>“Bugs lurk in corners and congregate at boundaries.” – B. </a:t>
            </a:r>
            <a:r>
              <a:rPr lang="en-US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Beizer</a:t>
            </a:r>
            <a:r>
              <a:rPr lang="en-US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US" i="1" dirty="0">
                <a:solidFill>
                  <a:schemeClr val="accent1"/>
                </a:solidFill>
                <a:cs typeface="Times New Roman" panose="02020603050405020304" pitchFamily="18" charset="0"/>
              </a:rPr>
              <a:t>Software Testing Technologies</a:t>
            </a:r>
            <a:r>
              <a:rPr lang="en-US" dirty="0">
                <a:solidFill>
                  <a:schemeClr val="accent1"/>
                </a:solidFill>
                <a:cs typeface="Times New Roman" panose="02020603050405020304" pitchFamily="18" charset="0"/>
              </a:rPr>
              <a:t> (Van Nostrand Reinhold, 1983)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F0AAEC-8001-B713-7CCA-7338741B4CB8}"/>
              </a:ext>
            </a:extLst>
          </p:cNvPr>
          <p:cNvSpPr txBox="1"/>
          <p:nvPr/>
        </p:nvSpPr>
        <p:spPr>
          <a:xfrm>
            <a:off x="4551635" y="8370957"/>
            <a:ext cx="91749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Cumulative percentage of faults in software systems triggered by interactions involving number of factors indicated in leftmost column (Kuhn et al., 2004). </a:t>
            </a:r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4499C562-3A34-581A-1F40-A57C63B22F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41612"/>
              </p:ext>
            </p:extLst>
          </p:nvPr>
        </p:nvGraphicFramePr>
        <p:xfrm>
          <a:off x="2761398" y="3789847"/>
          <a:ext cx="12192000" cy="4343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215407696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99727555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02337985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18990486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8511608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inputs involved in failure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Medical devices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Browser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Server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NASA GSFC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3115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5029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4347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601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1910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5884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6030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608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B6230DA-2FCB-33EB-7CBB-541C5034E0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7299" y="5359685"/>
            <a:ext cx="6219266" cy="549382"/>
          </a:xfrm>
        </p:spPr>
        <p:txBody>
          <a:bodyPr/>
          <a:lstStyle/>
          <a:p>
            <a:r>
              <a:rPr lang="en-US" dirty="0"/>
              <a:t>It’s almost a no-brainer…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979BC66-601F-5F3A-D7D4-8ABFF20D7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431" y="3149108"/>
            <a:ext cx="11726590" cy="1994392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+mj-lt"/>
              </a:rPr>
              <a:t>Test Selection as Design of Experiments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99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A08A2-A4CA-884F-4EA0-2B6C5D722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Testing vs. Industrial Experimentation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A601D-F037-3504-1DC9-FEB6F7A30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Some considerations are necessary before using DOE techniques in test selection.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Deterministic* outputs</a:t>
            </a:r>
            <a:r>
              <a:rPr lang="en-US" dirty="0"/>
              <a:t> vs. random outputs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Pass/Fail response</a:t>
            </a:r>
            <a:r>
              <a:rPr lang="en-US" dirty="0"/>
              <a:t> vs. Continuous response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Fault Detection</a:t>
            </a:r>
            <a:r>
              <a:rPr lang="en-US" dirty="0"/>
              <a:t> vs. Model Fitting/Prediction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E41C98-0131-7862-DE4E-9C1FBB5F1C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Some assembly required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DEF05-F78C-CFFC-827D-316B0478F7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79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FCD78E95-5133-B22A-7377-100ED53F3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015" y="4568193"/>
            <a:ext cx="5330234" cy="5259915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172383-6F47-10C9-D918-C8254B486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Designs Should We Use?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D8520-F728-9AEA-F096-B5B6A5211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2400300"/>
            <a:ext cx="10998390" cy="686514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A </a:t>
            </a:r>
            <a:r>
              <a:rPr lang="en-US" i="1" u="sng" dirty="0">
                <a:solidFill>
                  <a:schemeClr val="accent1"/>
                </a:solidFill>
              </a:rPr>
              <a:t>t-covering array</a:t>
            </a:r>
            <a:r>
              <a:rPr lang="en-US" u="sng" dirty="0">
                <a:solidFill>
                  <a:schemeClr val="accent1"/>
                </a:solidFill>
              </a:rPr>
              <a:t> </a:t>
            </a:r>
            <a:r>
              <a:rPr lang="en-US" dirty="0"/>
              <a:t>is an array with the property that, for any subset of </a:t>
            </a:r>
            <a:r>
              <a:rPr lang="en-US" i="1" dirty="0"/>
              <a:t>t</a:t>
            </a:r>
            <a:r>
              <a:rPr lang="en-US" dirty="0"/>
              <a:t> columns, every combination of levels of those </a:t>
            </a:r>
            <a:r>
              <a:rPr lang="en-US" i="1" dirty="0"/>
              <a:t>t </a:t>
            </a:r>
            <a:r>
              <a:rPr lang="en-US" dirty="0"/>
              <a:t>inputs occurs </a:t>
            </a:r>
            <a:r>
              <a:rPr lang="en-US" i="1" u="sng" dirty="0"/>
              <a:t>at least once.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12F6FC-27C0-77A1-F972-F79DB64349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Perhaps the more care-free cousin of the orthogonal array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06809-67BB-ED7A-4177-DA5EB11D87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1FAE3-C62F-4D66-ADF6-459B31C2E8E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1_2020-TEMPLATE-EXTERNAL" val="pdtUH84H"/>
  <p:tag name="ARTICULATE_DESIGN_ID_SAS-EXTERNAL-16X9-2023" val="CJxW6PTk"/>
  <p:tag name="ARTICULATE_DESIGN_ID_1_NDA" val="5KPCLKMf"/>
  <p:tag name="ARTICULATE_DESIGN_ID_1_SAS-EXTERNAL-16X9-2023" val="OvZPFYIY"/>
  <p:tag name="ARTICULATE_DESIGN_ID_SAS - EXTERNAL - 16X9 - 2023" val="iju6vBOG"/>
  <p:tag name="ARTICULATE_DESIGN_ID_SAS - EXTERNAL" val="IZ9bNYet"/>
  <p:tag name="ARTICULATE_DESIGN_ID_SAS - EXTERNAL - NDA" val="RR4fBfJW"/>
  <p:tag name="ARTICULATE_SLIDE_THUMBNAIL_REFRESH" val="1"/>
  <p:tag name="ARTICULATE_DESIGN_ID_CUSTOM DESIGN" val="WASRYxhz"/>
  <p:tag name="ARTICULATE_SLIDE_COUNT" val="1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JMP - EXTERNAL">
  <a:themeElements>
    <a:clrScheme name="JMP Theme Light">
      <a:dk1>
        <a:srgbClr val="000000"/>
      </a:dk1>
      <a:lt1>
        <a:srgbClr val="FFFFFF"/>
      </a:lt1>
      <a:dk2>
        <a:srgbClr val="032954"/>
      </a:dk2>
      <a:lt2>
        <a:srgbClr val="0378CD"/>
      </a:lt2>
      <a:accent1>
        <a:srgbClr val="0378CD"/>
      </a:accent1>
      <a:accent2>
        <a:srgbClr val="4398F9"/>
      </a:accent2>
      <a:accent3>
        <a:srgbClr val="C4DEFD"/>
      </a:accent3>
      <a:accent4>
        <a:srgbClr val="032954"/>
      </a:accent4>
      <a:accent5>
        <a:srgbClr val="7E889A"/>
      </a:accent5>
      <a:accent6>
        <a:srgbClr val="BAC0C9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EC122723-1830-2742-8477-E9F3B7A70642}" vid="{DBF1479B-8DBC-6948-9E53-78601029BF2D}"/>
    </a:ext>
  </a:extLst>
</a:theme>
</file>

<file path=ppt/theme/theme2.xml><?xml version="1.0" encoding="utf-8"?>
<a:theme xmlns:a="http://schemas.openxmlformats.org/drawingml/2006/main" name="JMP - EXTERNAL - NDA">
  <a:themeElements>
    <a:clrScheme name="JMP Theme">
      <a:dk1>
        <a:srgbClr val="333333"/>
      </a:dk1>
      <a:lt1>
        <a:srgbClr val="FFFFFF"/>
      </a:lt1>
      <a:dk2>
        <a:srgbClr val="333333"/>
      </a:dk2>
      <a:lt2>
        <a:srgbClr val="0378CD"/>
      </a:lt2>
      <a:accent1>
        <a:srgbClr val="0378CD"/>
      </a:accent1>
      <a:accent2>
        <a:srgbClr val="4398F9"/>
      </a:accent2>
      <a:accent3>
        <a:srgbClr val="C4DEFD"/>
      </a:accent3>
      <a:accent4>
        <a:srgbClr val="333333"/>
      </a:accent4>
      <a:accent5>
        <a:srgbClr val="7E889A"/>
      </a:accent5>
      <a:accent6>
        <a:srgbClr val="F3F3F3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EC122723-1830-2742-8477-E9F3B7A70642}" vid="{7EF4EF6E-A4CA-6C4B-A394-60D830490225}"/>
    </a:ext>
  </a:extLst>
</a:theme>
</file>

<file path=ppt/theme/theme3.xml><?xml version="1.0" encoding="utf-8"?>
<a:theme xmlns:a="http://schemas.openxmlformats.org/drawingml/2006/main" name="Office Theme">
  <a:themeElements>
    <a:clrScheme name="SAS-2023">
      <a:dk1>
        <a:srgbClr val="000000"/>
      </a:dk1>
      <a:lt1>
        <a:srgbClr val="FFFFFF"/>
      </a:lt1>
      <a:dk2>
        <a:srgbClr val="032954"/>
      </a:dk2>
      <a:lt2>
        <a:srgbClr val="0766D1"/>
      </a:lt2>
      <a:accent1>
        <a:srgbClr val="0766D1"/>
      </a:accent1>
      <a:accent2>
        <a:srgbClr val="4398F9"/>
      </a:accent2>
      <a:accent3>
        <a:srgbClr val="C4DEFD"/>
      </a:accent3>
      <a:accent4>
        <a:srgbClr val="032954"/>
      </a:accent4>
      <a:accent5>
        <a:srgbClr val="7E889A"/>
      </a:accent5>
      <a:accent6>
        <a:srgbClr val="BAC0C9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SAS-2023">
      <a:dk1>
        <a:srgbClr val="000000"/>
      </a:dk1>
      <a:lt1>
        <a:srgbClr val="FFFFFF"/>
      </a:lt1>
      <a:dk2>
        <a:srgbClr val="032954"/>
      </a:dk2>
      <a:lt2>
        <a:srgbClr val="0766D1"/>
      </a:lt2>
      <a:accent1>
        <a:srgbClr val="0766D1"/>
      </a:accent1>
      <a:accent2>
        <a:srgbClr val="4398F9"/>
      </a:accent2>
      <a:accent3>
        <a:srgbClr val="C4DEFD"/>
      </a:accent3>
      <a:accent4>
        <a:srgbClr val="032954"/>
      </a:accent4>
      <a:accent5>
        <a:srgbClr val="7E889A"/>
      </a:accent5>
      <a:accent6>
        <a:srgbClr val="BAC0C9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b40cd7-253b-4f3a-b6f3-e2a317ca5cc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8B64213EFCF142AB11BF8AC205B974" ma:contentTypeVersion="12" ma:contentTypeDescription="Create a new document." ma:contentTypeScope="" ma:versionID="fc1265e5c4f92fecdc45c4f738877d51">
  <xsd:schema xmlns:xsd="http://www.w3.org/2001/XMLSchema" xmlns:xs="http://www.w3.org/2001/XMLSchema" xmlns:p="http://schemas.microsoft.com/office/2006/metadata/properties" xmlns:ns2="e0b40cd7-253b-4f3a-b6f3-e2a317ca5cc3" targetNamespace="http://schemas.microsoft.com/office/2006/metadata/properties" ma:root="true" ma:fieldsID="0d5668e9b1e122849553768632e852d9" ns2:_="">
    <xsd:import namespace="e0b40cd7-253b-4f3a-b6f3-e2a317ca5cc3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b40cd7-253b-4f3a-b6f3-e2a317ca5cc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bf906fe-3e8e-4b22-a6fd-bde302b921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663518-7548-4643-8219-608BFF0DFA0C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d21cdafc-5a3a-425e-9674-4fb06b514c0e"/>
    <ds:schemaRef ds:uri="http://purl.org/dc/terms/"/>
    <ds:schemaRef ds:uri="6e647c50-2143-4825-9865-d236e7692e65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3E925E4-5239-4639-A029-07B3CFD6A3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6BB763-6CFB-4D58-AE83-6B700147DAA8}"/>
</file>

<file path=docProps/app.xml><?xml version="1.0" encoding="utf-8"?>
<Properties xmlns="http://schemas.openxmlformats.org/officeDocument/2006/extended-properties" xmlns:vt="http://schemas.openxmlformats.org/officeDocument/2006/docPropsVTypes">
  <Template>jmp-powerpoint-light</Template>
  <TotalTime>15880</TotalTime>
  <Words>1813</Words>
  <Application>Microsoft Office PowerPoint</Application>
  <PresentationFormat>Custom</PresentationFormat>
  <Paragraphs>182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Anova Bold</vt:lpstr>
      <vt:lpstr>Anova Light</vt:lpstr>
      <vt:lpstr>Arial</vt:lpstr>
      <vt:lpstr>JMP - EXTERNAL</vt:lpstr>
      <vt:lpstr>JMP - EXTERNAL - NDA</vt:lpstr>
      <vt:lpstr>An Array of Arrays and other case studies in applying DOE to the testing and validation of statistical software</vt:lpstr>
      <vt:lpstr>“Deep DOE”: Case studies in applying DOE to the testing and validation of statistical software.</vt:lpstr>
      <vt:lpstr>What is Software Testing?</vt:lpstr>
      <vt:lpstr>What is Software Testing?</vt:lpstr>
      <vt:lpstr>The Testing Challenge</vt:lpstr>
      <vt:lpstr>Where Are the Bugs?</vt:lpstr>
      <vt:lpstr>Test Selection as Design of Experiments</vt:lpstr>
      <vt:lpstr>Software Testing vs. Industrial Experimentation</vt:lpstr>
      <vt:lpstr>What Designs Should We Use?</vt:lpstr>
      <vt:lpstr>Why A Covering Array?</vt:lpstr>
      <vt:lpstr>Case Studies</vt:lpstr>
      <vt:lpstr>Case Study 1 – XGBoost Interface</vt:lpstr>
      <vt:lpstr>Case Study 1 – XGBoost Interface</vt:lpstr>
      <vt:lpstr>Case Study 1 – XGBoost Interface</vt:lpstr>
      <vt:lpstr>Case Study 2 – Prediction Profiler</vt:lpstr>
      <vt:lpstr>Case Study 2 – Prediction Profiler</vt:lpstr>
      <vt:lpstr>Fault Localization</vt:lpstr>
      <vt:lpstr>What is Fault Localization?</vt:lpstr>
      <vt:lpstr>BayesFlo – Bayesian Fault Localization</vt:lpstr>
      <vt:lpstr>Case Study 1 – XGBoost Interface</vt:lpstr>
      <vt:lpstr>Case Study 1 – XGBoost Interface</vt:lpstr>
      <vt:lpstr>Summary &amp; Closing</vt:lpstr>
      <vt:lpstr>References</vt:lpstr>
      <vt:lpstr>References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JMP PowerPoint </dc:title>
  <dc:creator>Caleb King</dc:creator>
  <cp:lastModifiedBy>Caleb King</cp:lastModifiedBy>
  <cp:revision>2</cp:revision>
  <dcterms:created xsi:type="dcterms:W3CDTF">2024-06-06T15:31:06Z</dcterms:created>
  <dcterms:modified xsi:type="dcterms:W3CDTF">2024-06-17T16:11:27Z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451006F2-8E20-4D4E-B05C-4B5D02827FD6</vt:lpwstr>
  </property>
  <property fmtid="{D5CDD505-2E9C-101B-9397-08002B2CF9AE}" pid="3" name="ArticulatePath">
    <vt:lpwstr>2020-Template-External</vt:lpwstr>
  </property>
  <property fmtid="{D5CDD505-2E9C-101B-9397-08002B2CF9AE}" pid="4" name="ContentTypeId">
    <vt:lpwstr>0x0101008252B48C136D414EB12EC6609A2B4A69</vt:lpwstr>
  </property>
</Properties>
</file>