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1120" r:id="rId2"/>
    <p:sldId id="269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1121" r:id="rId18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  <p:extLst>
    <p:ext uri="{521415D9-36F7-43E2-AB2F-B90AF26B5E84}">
      <p14:sectionLst xmlns:p14="http://schemas.microsoft.com/office/powerpoint/2010/main">
        <p14:section name="Default Section" id="{FD774CCB-60BA-4E2D-B287-19E210559363}">
          <p14:sldIdLst>
            <p14:sldId id="1120"/>
            <p14:sldId id="269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1121"/>
          </p14:sldIdLst>
        </p14:section>
        <p14:section name="Backup" id="{4330550E-30B5-48E8-BF07-000BCE9EA45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6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n-Hsu Lin" initials="CL" lastIdx="1" clrIdx="0">
    <p:extLst>
      <p:ext uri="{19B8F6BF-5375-455C-9EA6-DF929625EA0E}">
        <p15:presenceInfo xmlns:p15="http://schemas.microsoft.com/office/powerpoint/2012/main" userId="S-1-5-21-2484819571-2125529598-2454565363-687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6FF"/>
    <a:srgbClr val="0C6DCE"/>
    <a:srgbClr val="FF7F0E"/>
    <a:srgbClr val="3D5DAD"/>
    <a:srgbClr val="0066CC"/>
    <a:srgbClr val="E7F3F4"/>
    <a:srgbClr val="FFC28E"/>
    <a:srgbClr val="1B75B2"/>
    <a:srgbClr val="FDA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7" autoAdjust="0"/>
    <p:restoredTop sz="86219" autoAdjust="0"/>
  </p:normalViewPr>
  <p:slideViewPr>
    <p:cSldViewPr>
      <p:cViewPr varScale="1">
        <p:scale>
          <a:sx n="82" d="100"/>
          <a:sy n="82" d="100"/>
        </p:scale>
        <p:origin x="686" y="72"/>
      </p:cViewPr>
      <p:guideLst>
        <p:guide orient="horz" pos="720"/>
        <p:guide pos="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5184"/>
    </p:cViewPr>
  </p:sorterViewPr>
  <p:notesViewPr>
    <p:cSldViewPr>
      <p:cViewPr varScale="1">
        <p:scale>
          <a:sx n="93" d="100"/>
          <a:sy n="93" d="100"/>
        </p:scale>
        <p:origin x="-1984" y="-104"/>
      </p:cViewPr>
      <p:guideLst>
        <p:guide orient="horz" pos="2933"/>
        <p:guide pos="2160"/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5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5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fld id="{593C769B-837F-A141-945A-EDF24E592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71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788" y="720725"/>
            <a:ext cx="6399212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fld id="{9A85CF03-B71F-A84C-8C17-7E7FC4447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8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1C2766-9E2F-5E4F-A05B-17266F73E113}" type="slidenum">
              <a:rPr lang="en-US">
                <a:latin typeface="Arial" charset="0"/>
                <a:ea typeface="ヒラギノ角ゴ Pro W3" charset="-128"/>
                <a:cs typeface="ヒラギノ角ゴ Pro W3" charset="-128"/>
              </a:rPr>
              <a:pPr/>
              <a:t>1</a:t>
            </a:fld>
            <a:endParaRPr lang="en-US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458788" y="720725"/>
            <a:ext cx="6399212" cy="360045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38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12800" y="1905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8534400" cy="106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12192000" cy="228600"/>
          </a:xfrm>
          <a:prstGeom prst="rect">
            <a:avLst/>
          </a:prstGeom>
          <a:solidFill>
            <a:srgbClr val="ECC02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latin typeface="Arial" charset="0"/>
              <a:ea typeface="ヒラギノ角ゴ Pro W3" pitchFamily="52" charset="-128"/>
              <a:cs typeface="+mn-cs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FF7AA79A-8CF9-4A4B-97A1-4CF1A50FA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BFFCB98-0D36-42DA-8AB8-95BEF8721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04800"/>
            <a:ext cx="259080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04800"/>
            <a:ext cx="756920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2B9A90F-C5DC-4AFF-A918-63AF35BCD5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4290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23AB12A-C5FB-4A5A-9F11-AE307B1D8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914400" y="34290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DBE70ED6-D562-448C-8646-FC4BFFDCB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4290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937C129-3E0E-4EBD-B466-7DC533F78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4290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4290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E1804BC-E59E-4DD5-A5C2-9467DE0E92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4290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9F93C0E-7EFE-440C-ACEF-411945874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4290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294BD299-848B-43FB-8303-9670F9E75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6F30B10-0DF1-4A1E-8988-717C77345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447800"/>
            <a:ext cx="10363200" cy="4471988"/>
          </a:xfrm>
        </p:spPr>
        <p:txBody>
          <a:bodyPr/>
          <a:lstStyle>
            <a:lvl1pPr>
              <a:buClr>
                <a:srgbClr val="FF0000"/>
              </a:buClr>
              <a:defRPr>
                <a:solidFill>
                  <a:schemeClr val="tx1"/>
                </a:solidFill>
              </a:defRPr>
            </a:lvl1pPr>
            <a:lvl2pPr>
              <a:buClr>
                <a:srgbClr val="FF0000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F0000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F0000"/>
              </a:buClr>
              <a:defRPr sz="2000">
                <a:solidFill>
                  <a:schemeClr val="tx1"/>
                </a:solidFill>
              </a:defRPr>
            </a:lvl4pPr>
            <a:lvl5pPr>
              <a:buClr>
                <a:srgbClr val="FF0000"/>
              </a:buCl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Agenda (Body 22)</a:t>
            </a:r>
          </a:p>
          <a:p>
            <a:pPr lvl="1"/>
            <a:r>
              <a:rPr lang="en-US" dirty="0"/>
              <a:t>Second level (20)</a:t>
            </a:r>
          </a:p>
          <a:p>
            <a:pPr lvl="2"/>
            <a:r>
              <a:rPr lang="en-US" dirty="0"/>
              <a:t>Third level (20)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A9B6D36-D0EE-4C40-BCC3-FBB0D85F02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762000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1326FE4-B662-40CB-8011-44495E14F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72000" y="64648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75" y="205428"/>
            <a:ext cx="8879390" cy="1035171"/>
          </a:xfrm>
        </p:spPr>
        <p:txBody>
          <a:bodyPr anchor="b"/>
          <a:lstStyle>
            <a:lvl1pPr algn="l">
              <a:defRPr>
                <a:solidFill>
                  <a:srgbClr val="003A6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350875" y="1456267"/>
            <a:ext cx="10388009" cy="4678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97291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3EE0208-5F61-44C9-A991-6BA05B551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75" y="205428"/>
            <a:ext cx="8879390" cy="1035171"/>
          </a:xfrm>
        </p:spPr>
        <p:txBody>
          <a:bodyPr anchor="b"/>
          <a:lstStyle>
            <a:lvl1pPr algn="l">
              <a:defRPr>
                <a:solidFill>
                  <a:srgbClr val="003A6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906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19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3EE3F58D-C69C-42E1-9550-416FB79B1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B50B3D86-83F5-49C3-85D9-29A1EDE80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530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CF96B21D-6DA7-4F8E-9B9A-1385F3381B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1054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8B0B39C-53EC-4889-A7C7-7047CFB36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768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826FB-F32C-4AFB-BB5C-1906A3E8FB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40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75E0DA7-A860-4C9C-B6DF-F98F3EFD5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40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088C37F8-DF0F-47A2-B5FB-6386DF935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04800"/>
            <a:ext cx="1036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12192000" cy="228600"/>
          </a:xfrm>
          <a:prstGeom prst="rect">
            <a:avLst/>
          </a:prstGeom>
          <a:solidFill>
            <a:srgbClr val="ECC02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latin typeface="Arial" charset="0"/>
              <a:ea typeface="ヒラギノ角ゴ Pro W3" pitchFamily="52" charset="-128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1600" y="6324603"/>
            <a:ext cx="2032000" cy="492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2535"/>
          <a:stretch/>
        </p:blipFill>
        <p:spPr>
          <a:xfrm>
            <a:off x="11048808" y="6248400"/>
            <a:ext cx="1143192" cy="581526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B1326FE4-B662-40CB-8011-44495E14F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29200" y="64648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9CA5-66E0-428B-9CD8-DB07AACFC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5" r:id="rId19"/>
    <p:sldLayoutId id="2147483707" r:id="rId20"/>
    <p:sldLayoutId id="2147483708" r:id="rId21"/>
    <p:sldLayoutId id="2147483709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A4687"/>
          </a:solidFill>
          <a:latin typeface="Arial" pitchFamily="-108" charset="0"/>
          <a:ea typeface="ヒラギノ角ゴ Pro W3" pitchFamily="-108" charset="-128"/>
          <a:cs typeface="ヒラギノ角ゴ Pro W3" pitchFamily="-10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Char char="•"/>
        <a:defRPr lang="en-US" sz="3200" dirty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Char char="–"/>
        <a:defRPr lang="en-US" sz="28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Char char="•"/>
        <a:defRPr lang="en-US" sz="24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Char char="–"/>
        <a:defRPr lang="en-US" sz="24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Char char="»"/>
        <a:defRPr lang="en-US" sz="24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rgbClr val="2A4687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rgbClr val="2A4687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rgbClr val="2A4687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rgbClr val="2A4687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19843"/>
            <a:ext cx="10909935" cy="1349424"/>
          </a:xfrm>
          <a:noFill/>
        </p:spPr>
        <p:txBody>
          <a:bodyPr/>
          <a:lstStyle/>
          <a:p>
            <a:r>
              <a:rPr lang="en-US" altLang="zh-CN" sz="3200" b="1" dirty="0"/>
              <a:t>A Continual Learning Framework for Adaptive Defect Classification and Inspection</a:t>
            </a:r>
            <a:endParaRPr lang="en-US" altLang="zh-CN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070271" y="2933690"/>
            <a:ext cx="805145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+mj-lt"/>
                <a:ea typeface="Times New Roman" panose="02020603050405020304" pitchFamily="18" charset="0"/>
              </a:rPr>
              <a:t>Wenbo Sun</a:t>
            </a:r>
            <a:endParaRPr lang="en-US" b="1" dirty="0">
              <a:ea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ea typeface="Times New Roman" panose="02020603050405020304" pitchFamily="18" charset="0"/>
              </a:rPr>
              <a:t>University of Michigan Transportation Research Institute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err="1">
                <a:latin typeface="+mj-lt"/>
                <a:ea typeface="Times New Roman" panose="02020603050405020304" pitchFamily="18" charset="0"/>
              </a:rPr>
              <a:t>Raed</a:t>
            </a:r>
            <a:r>
              <a:rPr lang="en-US" altLang="zh-CN" b="1" dirty="0">
                <a:latin typeface="+mj-lt"/>
                <a:ea typeface="Times New Roman" panose="02020603050405020304" pitchFamily="18" charset="0"/>
              </a:rPr>
              <a:t> Al </a:t>
            </a:r>
            <a:r>
              <a:rPr lang="en-US" altLang="zh-CN" b="1" dirty="0" err="1">
                <a:latin typeface="+mj-lt"/>
                <a:ea typeface="Times New Roman" panose="02020603050405020304" pitchFamily="18" charset="0"/>
              </a:rPr>
              <a:t>Kontar</a:t>
            </a:r>
            <a:r>
              <a:rPr lang="en-US" b="1" dirty="0">
                <a:latin typeface="+mj-lt"/>
                <a:ea typeface="Times New Roman" panose="02020603050405020304" pitchFamily="18" charset="0"/>
              </a:rPr>
              <a:t>, Judy </a:t>
            </a:r>
            <a:r>
              <a:rPr lang="en-US" b="1" dirty="0" err="1">
                <a:latin typeface="+mj-lt"/>
                <a:ea typeface="Times New Roman" panose="02020603050405020304" pitchFamily="18" charset="0"/>
              </a:rPr>
              <a:t>Jin</a:t>
            </a:r>
            <a:endParaRPr lang="en-US" b="1" dirty="0">
              <a:latin typeface="+mj-lt"/>
              <a:ea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ea typeface="Times New Roman" panose="02020603050405020304" pitchFamily="18" charset="0"/>
              </a:rPr>
              <a:t>Department of Industrial &amp; Operations Engineering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err="1">
                <a:latin typeface="+mj-lt"/>
              </a:rPr>
              <a:t>Tzyy-Shuh</a:t>
            </a:r>
            <a:r>
              <a:rPr lang="en-US" altLang="zh-CN" b="1" dirty="0">
                <a:latin typeface="+mj-lt"/>
              </a:rPr>
              <a:t> Chang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>
                <a:ea typeface="Times New Roman" panose="02020603050405020304" pitchFamily="18" charset="0"/>
              </a:rPr>
              <a:t>OG Technology Inc.</a:t>
            </a: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endParaRPr lang="en-US" sz="1800" dirty="0">
              <a:latin typeface="+mj-lt"/>
              <a:ea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en-US" altLang="zh-CN" sz="2000" dirty="0">
                <a:latin typeface="+mj-lt"/>
                <a:ea typeface="Times New Roman" panose="02020603050405020304" pitchFamily="18" charset="0"/>
              </a:rPr>
              <a:t>June 18</a:t>
            </a:r>
            <a:r>
              <a:rPr lang="en-US" sz="2000" dirty="0">
                <a:latin typeface="+mj-lt"/>
                <a:ea typeface="Times New Roman" panose="02020603050405020304" pitchFamily="18" charset="0"/>
              </a:rPr>
              <a:t>, 2024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83254" y="2766953"/>
            <a:ext cx="10455306" cy="79346"/>
          </a:xfrm>
          <a:prstGeom prst="rect">
            <a:avLst/>
          </a:prstGeom>
          <a:solidFill>
            <a:srgbClr val="ECC027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52600" y="6115255"/>
            <a:ext cx="1200150" cy="742745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latin typeface="Arial" charset="0"/>
              <a:ea typeface="ヒラギノ角ゴ Pro W3" pitchFamily="52" charset="-128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9067800" y="6115255"/>
            <a:ext cx="1394460" cy="74274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3D5DAD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latin typeface="Arial" charset="0"/>
              <a:ea typeface="ヒラギノ角ゴ Pro W3" pitchFamily="52" charset="-128"/>
              <a:cs typeface="+mn-c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6115253"/>
            <a:ext cx="5048250" cy="7427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3A6FD3-D721-411F-A813-212DA12A5D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3200" y="5991126"/>
            <a:ext cx="5210175" cy="8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0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>
            <a:extLst>
              <a:ext uri="{FF2B5EF4-FFF2-40B4-BE49-F238E27FC236}">
                <a16:creationId xmlns:a16="http://schemas.microsoft.com/office/drawing/2014/main" id="{10488B43-BA01-5AEB-ED75-19D03E006C96}"/>
              </a:ext>
            </a:extLst>
          </p:cNvPr>
          <p:cNvSpPr txBox="1"/>
          <p:nvPr/>
        </p:nvSpPr>
        <p:spPr>
          <a:xfrm>
            <a:off x="573987" y="903548"/>
            <a:ext cx="804018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Set threshold to guarantee true positive rate:</a:t>
            </a:r>
            <a:endParaRPr lang="en-US" altLang="zh-CN" dirty="0">
              <a:solidFill>
                <a:srgbClr val="C125B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Update the classifier and detector after each training batch: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</p:txBody>
      </p:sp>
      <p:sp>
        <p:nvSpPr>
          <p:cNvPr id="2" name="标题 2">
            <a:extLst>
              <a:ext uri="{FF2B5EF4-FFF2-40B4-BE49-F238E27FC236}">
                <a16:creationId xmlns:a16="http://schemas.microsoft.com/office/drawing/2014/main" id="{29E3D7CE-308C-D819-6EEA-8F985F500633}"/>
              </a:ext>
            </a:extLst>
          </p:cNvPr>
          <p:cNvSpPr txBox="1">
            <a:spLocks/>
          </p:cNvSpPr>
          <p:nvPr/>
        </p:nvSpPr>
        <p:spPr>
          <a:xfrm>
            <a:off x="685800" y="294248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 dirty="0"/>
              <a:t>Model Updates</a:t>
            </a:r>
            <a:endParaRPr lang="zh-CN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C7F093-80E5-F3E6-E9B8-EEBC36294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971" y="1437248"/>
            <a:ext cx="6572058" cy="6873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6046CF-D635-3DCF-3E4A-6138A4645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004" y="3866491"/>
            <a:ext cx="4467993" cy="9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62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3916E489-9A4E-E0F0-C925-24368C27C94A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Simulation Study</a:t>
            </a:r>
            <a:endParaRPr lang="zh-CN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AC991B-F90C-F266-535D-8CB200CBEAEB}"/>
              </a:ext>
            </a:extLst>
          </p:cNvPr>
          <p:cNvSpPr/>
          <p:nvPr/>
        </p:nvSpPr>
        <p:spPr bwMode="auto">
          <a:xfrm>
            <a:off x="6608248" y="1509458"/>
            <a:ext cx="950091" cy="2432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4" name="文本框 6">
            <a:extLst>
              <a:ext uri="{FF2B5EF4-FFF2-40B4-BE49-F238E27FC236}">
                <a16:creationId xmlns:a16="http://schemas.microsoft.com/office/drawing/2014/main" id="{8730CE8F-CF8C-5FA4-B15B-BDD04C5BBE12}"/>
              </a:ext>
            </a:extLst>
          </p:cNvPr>
          <p:cNvSpPr txBox="1"/>
          <p:nvPr/>
        </p:nvSpPr>
        <p:spPr>
          <a:xfrm>
            <a:off x="785868" y="1265869"/>
            <a:ext cx="5822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Divide the 10 digits in the MNIST dataset into 5 batches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0" dirty="0"/>
              <a:t>Tra</a:t>
            </a:r>
            <a:r>
              <a:rPr lang="en-US" altLang="zh-CN" sz="2000" dirty="0"/>
              <a:t>in the classifier using Residual Network</a:t>
            </a:r>
            <a:endParaRPr lang="en-US" altLang="zh-CN" sz="2000" b="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8A2F80E-E3E6-2EBB-CD59-69A9C24CC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54" y="2397421"/>
            <a:ext cx="8664691" cy="34674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14E1C2B-25FD-9E77-4C6F-CAE5794E6023}"/>
              </a:ext>
            </a:extLst>
          </p:cNvPr>
          <p:cNvSpPr txBox="1"/>
          <p:nvPr/>
        </p:nvSpPr>
        <p:spPr>
          <a:xfrm>
            <a:off x="6608248" y="1265868"/>
            <a:ext cx="50260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Tune hyper-parameter based on cross-validation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Allow for 20% false positive rate</a:t>
            </a:r>
          </a:p>
        </p:txBody>
      </p:sp>
    </p:spTree>
    <p:extLst>
      <p:ext uri="{BB962C8B-B14F-4D97-AF65-F5344CB8AC3E}">
        <p14:creationId xmlns:p14="http://schemas.microsoft.com/office/powerpoint/2010/main" val="2673022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F63B3691-5203-413D-9AAD-138E50298CA4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Simulation Study</a:t>
            </a:r>
            <a:endParaRPr lang="zh-CN" altLang="en-US" dirty="0"/>
          </a:p>
        </p:txBody>
      </p:sp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3B79437B-4A94-FCE6-EEC1-D668A717A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70" y="1828800"/>
            <a:ext cx="5195484" cy="35568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F8796A7-8DF9-4BFA-0C04-5AA7C64F6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324" y="1935470"/>
            <a:ext cx="5252398" cy="319670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ED02215-C7EE-312A-2C08-EBC6705CC8B3}"/>
              </a:ext>
            </a:extLst>
          </p:cNvPr>
          <p:cNvSpPr txBox="1"/>
          <p:nvPr/>
        </p:nvSpPr>
        <p:spPr>
          <a:xfrm>
            <a:off x="1334278" y="1268963"/>
            <a:ext cx="3953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Classification performance</a:t>
            </a:r>
            <a:endParaRPr lang="zh-CN" altLang="en-US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90AE39-843F-7F9A-4A47-B293F3389B81}"/>
              </a:ext>
            </a:extLst>
          </p:cNvPr>
          <p:cNvSpPr txBox="1"/>
          <p:nvPr/>
        </p:nvSpPr>
        <p:spPr>
          <a:xfrm>
            <a:off x="6903931" y="1281263"/>
            <a:ext cx="3953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OOD detection performance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521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B0A19411-F858-3147-C8BC-E57F01154F22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Case Study</a:t>
            </a:r>
            <a:endParaRPr lang="zh-CN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7ACDE5-CB48-97C7-C277-500EC281DE9B}"/>
              </a:ext>
            </a:extLst>
          </p:cNvPr>
          <p:cNvSpPr/>
          <p:nvPr/>
        </p:nvSpPr>
        <p:spPr bwMode="auto">
          <a:xfrm>
            <a:off x="6107292" y="1450276"/>
            <a:ext cx="950091" cy="2432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027744-BEBD-51F2-AEDA-AB7429E9D6BC}"/>
              </a:ext>
            </a:extLst>
          </p:cNvPr>
          <p:cNvSpPr txBox="1"/>
          <p:nvPr/>
        </p:nvSpPr>
        <p:spPr>
          <a:xfrm>
            <a:off x="685799" y="1070811"/>
            <a:ext cx="914400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Scan 3D point cloud data from a long-cuboid-shaped wood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Five major surface defects are included: small dent, corner crack, big dent, long crack and non-smooth texture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Sample 300 points within 10mm from the defect gravity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Represent the 3D point cloud as a 300 * 3 image</a:t>
            </a:r>
          </a:p>
          <a:p>
            <a:endParaRPr lang="en-US" altLang="zh-CN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F18466-277E-314A-3A40-18C78D37B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308" y="3940332"/>
            <a:ext cx="5574656" cy="19451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B1E5ED7-446F-3E50-D59D-BBC2E63D052D}"/>
              </a:ext>
            </a:extLst>
          </p:cNvPr>
          <p:cNvSpPr/>
          <p:nvPr/>
        </p:nvSpPr>
        <p:spPr>
          <a:xfrm>
            <a:off x="7837714" y="5787189"/>
            <a:ext cx="620486" cy="28527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635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39D8B7F8-D41A-C32F-C203-64C68658DB68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Case Study</a:t>
            </a:r>
            <a:endParaRPr lang="zh-CN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BC123E-E800-EDA6-8E48-B14F81994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205" y="857027"/>
            <a:ext cx="8585589" cy="492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09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A6C68616-CA8C-CEF2-8ABA-DAB5656F32EC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Case Study</a:t>
            </a:r>
            <a:endParaRPr lang="zh-CN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A1ED4F-65C7-3F97-2EF2-F2B70B8BC997}"/>
              </a:ext>
            </a:extLst>
          </p:cNvPr>
          <p:cNvSpPr/>
          <p:nvPr/>
        </p:nvSpPr>
        <p:spPr bwMode="auto">
          <a:xfrm>
            <a:off x="6107292" y="1515723"/>
            <a:ext cx="950091" cy="2432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8EDFD2-19C6-833D-D9CC-502796DC6965}"/>
              </a:ext>
            </a:extLst>
          </p:cNvPr>
          <p:cNvSpPr txBox="1"/>
          <p:nvPr/>
        </p:nvSpPr>
        <p:spPr>
          <a:xfrm>
            <a:off x="685799" y="1431606"/>
            <a:ext cx="63715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/>
              <a:t>The proposed method has a high detection accuracy of the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/>
              <a:t>Some defects are misclassified due to limited sample information around the defect center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03455F-DEAC-3C3F-56A3-E907C52D8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423" y="979714"/>
            <a:ext cx="4710125" cy="45533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548470-48F4-A713-1761-FF076EAF8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65" y="3218320"/>
            <a:ext cx="6680718" cy="241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11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E2454FE1-BB03-37A1-A267-E5B8AD6254EC}"/>
              </a:ext>
            </a:extLst>
          </p:cNvPr>
          <p:cNvSpPr txBox="1">
            <a:spLocks/>
          </p:cNvSpPr>
          <p:nvPr/>
        </p:nvSpPr>
        <p:spPr>
          <a:xfrm>
            <a:off x="546548" y="374735"/>
            <a:ext cx="8095065" cy="6767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Conclusion</a:t>
            </a:r>
            <a:endParaRPr lang="zh-CN" altLang="en-US" dirty="0"/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id="{351F2296-AEB7-38A5-77EF-CD7137C76CEC}"/>
              </a:ext>
            </a:extLst>
          </p:cNvPr>
          <p:cNvSpPr txBox="1"/>
          <p:nvPr/>
        </p:nvSpPr>
        <p:spPr>
          <a:xfrm>
            <a:off x="546548" y="1268023"/>
            <a:ext cx="110358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r>
              <a:rPr lang="en-US" altLang="zh-CN" sz="2000" b="1" dirty="0">
                <a:solidFill>
                  <a:srgbClr val="002060"/>
                </a:solidFill>
              </a:rPr>
              <a:t>Developed a continual anomaly detection algorithm for batch data with defects</a:t>
            </a:r>
          </a:p>
          <a:p>
            <a:endParaRPr lang="en-US" altLang="zh-CN" sz="2000" b="1" dirty="0"/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Develop a specific training procedure to detect OOD samples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Use a regularization term for continual model update</a:t>
            </a:r>
          </a:p>
          <a:p>
            <a:pPr lvl="1">
              <a:spcBef>
                <a:spcPts val="600"/>
              </a:spcBef>
            </a:pPr>
            <a:endParaRPr lang="en-US" altLang="zh-CN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Demonstrate the method’s advantages using both a numerical example and a case study</a:t>
            </a:r>
          </a:p>
        </p:txBody>
      </p:sp>
    </p:spTree>
    <p:extLst>
      <p:ext uri="{BB962C8B-B14F-4D97-AF65-F5344CB8AC3E}">
        <p14:creationId xmlns:p14="http://schemas.microsoft.com/office/powerpoint/2010/main" val="303430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E2454FE1-BB03-37A1-A267-E5B8AD6254EC}"/>
              </a:ext>
            </a:extLst>
          </p:cNvPr>
          <p:cNvSpPr txBox="1">
            <a:spLocks/>
          </p:cNvSpPr>
          <p:nvPr/>
        </p:nvSpPr>
        <p:spPr>
          <a:xfrm>
            <a:off x="2048467" y="2819400"/>
            <a:ext cx="8095065" cy="6767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altLang="zh-CN" sz="4400" dirty="0"/>
              <a:t>Questions?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13502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74" y="205428"/>
            <a:ext cx="11470337" cy="1035171"/>
          </a:xfrm>
        </p:spPr>
        <p:txBody>
          <a:bodyPr/>
          <a:lstStyle/>
          <a:p>
            <a:r>
              <a:rPr lang="en-US" altLang="zh-CN" sz="3600" dirty="0"/>
              <a:t>Outline</a:t>
            </a:r>
            <a:endParaRPr lang="en-US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4B68867-F1AA-1C45-9B7D-3EE975EFA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874" y="1456268"/>
            <a:ext cx="11470337" cy="406784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Simulation and case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73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FE4DA8-61C0-4DF0-BA99-EF327C2B3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74" y="205428"/>
            <a:ext cx="11841126" cy="103517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Motivation: Machine Vision and Human Inspection</a:t>
            </a:r>
            <a:endParaRPr lang="en-US" sz="28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47B107E-71F1-3AFE-DB88-B79C0DC16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175" y="1262065"/>
            <a:ext cx="9331651" cy="433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1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4EF2C693-ABD3-B59E-883B-96C14BCE63DE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Literature Review</a:t>
            </a:r>
            <a:endParaRPr lang="zh-CN" altLang="en-US" dirty="0"/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id="{85A1142C-4787-E460-6A07-A3C40C0181FA}"/>
              </a:ext>
            </a:extLst>
          </p:cNvPr>
          <p:cNvSpPr txBox="1"/>
          <p:nvPr/>
        </p:nvSpPr>
        <p:spPr>
          <a:xfrm>
            <a:off x="147108" y="1066800"/>
            <a:ext cx="108256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b="1" dirty="0"/>
              <a:t>Detecting samples with unseen labels (Out-of-distribution (OOD) learning)</a:t>
            </a:r>
            <a:endParaRPr lang="en-US" altLang="zh-CN" b="1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sz="2000" dirty="0"/>
              <a:t>Score-based approach (Liang et al., 2017; Lee et al., 2018; Huang et al., 2020)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sz="2000" dirty="0"/>
              <a:t>Likelihood-based approach (Huang et al., 2019; Ren et al., 2019)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sz="2000" dirty="0"/>
              <a:t>Loss-function-based approach (Chen et al., 2020)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altLang="zh-CN" sz="2000" dirty="0"/>
          </a:p>
          <a:p>
            <a:pPr lvl="2"/>
            <a:r>
              <a:rPr lang="en-US" altLang="zh-CN" sz="2000" dirty="0"/>
              <a:t>- Require samples with new labels for training</a:t>
            </a:r>
          </a:p>
          <a:p>
            <a:pPr lvl="2"/>
            <a:endParaRPr lang="en-US" altLang="zh-CN" dirty="0"/>
          </a:p>
          <a:p>
            <a:pPr lvl="2"/>
            <a:endParaRPr lang="en-US" altLang="zh-CN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b="1" dirty="0"/>
              <a:t>Continual model updating without forgetting (Incremental learning)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zh-CN" sz="2000" dirty="0"/>
              <a:t>Empirical Bayes (</a:t>
            </a:r>
            <a:r>
              <a:rPr lang="en-US" altLang="zh-CN" sz="2000" dirty="0" err="1"/>
              <a:t>Gebraee</a:t>
            </a:r>
            <a:r>
              <a:rPr lang="en-US" altLang="zh-CN" sz="2000" dirty="0"/>
              <a:t> et al., 2005)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zh-CN" sz="2000" dirty="0"/>
              <a:t>Pruning the connection between parameters (Mallya et al., 2018; </a:t>
            </a:r>
            <a:r>
              <a:rPr lang="en-US" altLang="zh-CN" sz="2000" dirty="0" err="1"/>
              <a:t>Rusu</a:t>
            </a:r>
            <a:r>
              <a:rPr lang="en-US" altLang="zh-CN" sz="2000" dirty="0"/>
              <a:t> et al., 2016)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zh-CN" sz="2000" dirty="0"/>
              <a:t>Regularization on the model parameters (Li et al., 2017; </a:t>
            </a:r>
            <a:r>
              <a:rPr lang="en-US" altLang="zh-CN" sz="2000" dirty="0" err="1"/>
              <a:t>Kochurov</a:t>
            </a:r>
            <a:r>
              <a:rPr lang="en-US" altLang="zh-CN" sz="2000" dirty="0"/>
              <a:t> et al., 2018) 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endParaRPr lang="en-US" altLang="zh-CN" sz="2000" dirty="0"/>
          </a:p>
          <a:p>
            <a:pPr lvl="2"/>
            <a:r>
              <a:rPr lang="en-US" altLang="zh-CN" sz="2000" dirty="0"/>
              <a:t>- Require fully labelled samples; cannot automatically recognize new sample types</a:t>
            </a:r>
          </a:p>
        </p:txBody>
      </p:sp>
    </p:spTree>
    <p:extLst>
      <p:ext uri="{BB962C8B-B14F-4D97-AF65-F5344CB8AC3E}">
        <p14:creationId xmlns:p14="http://schemas.microsoft.com/office/powerpoint/2010/main" val="3879185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60BB3F31-E96D-0019-948C-3335061A6720}"/>
              </a:ext>
            </a:extLst>
          </p:cNvPr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 dirty="0"/>
              <a:t>Research Challenges</a:t>
            </a:r>
            <a:endParaRPr lang="zh-CN" altLang="en-US" dirty="0"/>
          </a:p>
        </p:txBody>
      </p:sp>
      <p:sp>
        <p:nvSpPr>
          <p:cNvPr id="8" name="文本框 60">
            <a:extLst>
              <a:ext uri="{FF2B5EF4-FFF2-40B4-BE49-F238E27FC236}">
                <a16:creationId xmlns:a16="http://schemas.microsoft.com/office/drawing/2014/main" id="{C7BC33F1-996E-269C-CA8D-E7A2610EF8EC}"/>
              </a:ext>
            </a:extLst>
          </p:cNvPr>
          <p:cNvSpPr txBox="1"/>
          <p:nvPr/>
        </p:nvSpPr>
        <p:spPr>
          <a:xfrm>
            <a:off x="8052115" y="309887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50 </a:t>
            </a:r>
            <a:r>
              <a:rPr lang="el-GR" altLang="zh-CN" sz="1400" dirty="0">
                <a:solidFill>
                  <a:schemeClr val="bg1"/>
                </a:solidFill>
              </a:rPr>
              <a:t>μ</a:t>
            </a:r>
            <a:r>
              <a:rPr lang="en-US" altLang="zh-CN" sz="1400" dirty="0">
                <a:solidFill>
                  <a:schemeClr val="bg1"/>
                </a:solidFill>
              </a:rPr>
              <a:t>m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" name="椭圆 39">
            <a:extLst>
              <a:ext uri="{FF2B5EF4-FFF2-40B4-BE49-F238E27FC236}">
                <a16:creationId xmlns:a16="http://schemas.microsoft.com/office/drawing/2014/main" id="{D12FBBEC-BE49-90F0-5E42-5842104F88FC}"/>
              </a:ext>
            </a:extLst>
          </p:cNvPr>
          <p:cNvSpPr/>
          <p:nvPr/>
        </p:nvSpPr>
        <p:spPr>
          <a:xfrm>
            <a:off x="8466953" y="3406648"/>
            <a:ext cx="213360" cy="21468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063B8C-047A-026E-9E22-5721F727E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008" y="1577063"/>
            <a:ext cx="7216193" cy="335139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CE90BA3-DACE-1D7E-7873-E2AEFFAF6E43}"/>
              </a:ext>
            </a:extLst>
          </p:cNvPr>
          <p:cNvSpPr/>
          <p:nvPr/>
        </p:nvSpPr>
        <p:spPr>
          <a:xfrm>
            <a:off x="2359359" y="3862873"/>
            <a:ext cx="2241519" cy="849086"/>
          </a:xfrm>
          <a:prstGeom prst="ellipse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5A4BF3-F6AB-0C05-37E0-D084FB9D0C51}"/>
              </a:ext>
            </a:extLst>
          </p:cNvPr>
          <p:cNvSpPr txBox="1"/>
          <p:nvPr/>
        </p:nvSpPr>
        <p:spPr>
          <a:xfrm>
            <a:off x="611155" y="5043807"/>
            <a:ext cx="2894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zh-CN" sz="2000" dirty="0"/>
              <a:t>Efficient strategy for labelling new defects </a:t>
            </a:r>
            <a:endParaRPr lang="zh-CN" alt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04A68F-C186-8D43-E869-DA3BDA0FFD6D}"/>
              </a:ext>
            </a:extLst>
          </p:cNvPr>
          <p:cNvSpPr txBox="1"/>
          <p:nvPr/>
        </p:nvSpPr>
        <p:spPr>
          <a:xfrm>
            <a:off x="4554894" y="1300744"/>
            <a:ext cx="3044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zh-CN" sz="2000" dirty="0"/>
              <a:t>Systematic approach for model update</a:t>
            </a:r>
            <a:endParaRPr lang="zh-CN" altLang="en-US" sz="20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5B13849-9448-F042-BA99-81338B6379A1}"/>
              </a:ext>
            </a:extLst>
          </p:cNvPr>
          <p:cNvSpPr/>
          <p:nvPr/>
        </p:nvSpPr>
        <p:spPr>
          <a:xfrm>
            <a:off x="5138933" y="2715979"/>
            <a:ext cx="2287287" cy="1381337"/>
          </a:xfrm>
          <a:prstGeom prst="ellipse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115FE5-0F59-1AFD-FC0F-C382C76CD3F2}"/>
              </a:ext>
            </a:extLst>
          </p:cNvPr>
          <p:cNvSpPr txBox="1"/>
          <p:nvPr/>
        </p:nvSpPr>
        <p:spPr>
          <a:xfrm>
            <a:off x="611155" y="1403130"/>
            <a:ext cx="3427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zh-CN" sz="2000" dirty="0"/>
              <a:t>Selecting auxiliary OOD sample for detector</a:t>
            </a:r>
            <a:endParaRPr lang="zh-CN" altLang="en-US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352D458-1E64-0165-7B97-983464BFC7F6}"/>
              </a:ext>
            </a:extLst>
          </p:cNvPr>
          <p:cNvSpPr/>
          <p:nvPr/>
        </p:nvSpPr>
        <p:spPr>
          <a:xfrm>
            <a:off x="2308684" y="2936197"/>
            <a:ext cx="2287286" cy="710178"/>
          </a:xfrm>
          <a:prstGeom prst="ellipse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2055DF-FA43-55BF-A6D9-9E05B0FB3485}"/>
              </a:ext>
            </a:extLst>
          </p:cNvPr>
          <p:cNvCxnSpPr>
            <a:cxnSpLocks/>
          </p:cNvCxnSpPr>
          <p:nvPr/>
        </p:nvCxnSpPr>
        <p:spPr>
          <a:xfrm flipH="1" flipV="1">
            <a:off x="2051470" y="2102290"/>
            <a:ext cx="399909" cy="7993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94ADD6-6DB5-5ACE-5DB7-AB32D61892DB}"/>
              </a:ext>
            </a:extLst>
          </p:cNvPr>
          <p:cNvCxnSpPr>
            <a:cxnSpLocks/>
          </p:cNvCxnSpPr>
          <p:nvPr/>
        </p:nvCxnSpPr>
        <p:spPr>
          <a:xfrm flipH="1">
            <a:off x="1863008" y="4480282"/>
            <a:ext cx="445676" cy="448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014BEBA-75BB-BFFC-120D-35237AE1E091}"/>
              </a:ext>
            </a:extLst>
          </p:cNvPr>
          <p:cNvCxnSpPr>
            <a:cxnSpLocks/>
          </p:cNvCxnSpPr>
          <p:nvPr/>
        </p:nvCxnSpPr>
        <p:spPr>
          <a:xfrm flipV="1">
            <a:off x="6079030" y="2049460"/>
            <a:ext cx="113905" cy="602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0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81EB0EEC-7A20-14AC-4BC9-B3E80E25F254}"/>
              </a:ext>
            </a:extLst>
          </p:cNvPr>
          <p:cNvSpPr txBox="1">
            <a:spLocks/>
          </p:cNvSpPr>
          <p:nvPr/>
        </p:nvSpPr>
        <p:spPr>
          <a:xfrm>
            <a:off x="685800" y="461055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/>
              <a:t>Methodology Overview</a:t>
            </a:r>
            <a:endParaRPr lang="zh-CN" alt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E8F12F1-C463-CB3C-398D-D11EC69E1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237" y="1035420"/>
            <a:ext cx="7336375" cy="473336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4D25282-D183-CEB5-7183-FA1087A188D2}"/>
              </a:ext>
            </a:extLst>
          </p:cNvPr>
          <p:cNvSpPr txBox="1"/>
          <p:nvPr/>
        </p:nvSpPr>
        <p:spPr>
          <a:xfrm>
            <a:off x="-270587" y="2332080"/>
            <a:ext cx="54521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Adaptive defect classification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OOD Sample Detection and Inspection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Continual training</a:t>
            </a:r>
          </a:p>
        </p:txBody>
      </p:sp>
    </p:spTree>
    <p:extLst>
      <p:ext uri="{BB962C8B-B14F-4D97-AF65-F5344CB8AC3E}">
        <p14:creationId xmlns:p14="http://schemas.microsoft.com/office/powerpoint/2010/main" val="2236746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C3DF13EB-7F16-5258-8239-85B6CD48D30E}"/>
              </a:ext>
            </a:extLst>
          </p:cNvPr>
          <p:cNvSpPr txBox="1">
            <a:spLocks/>
          </p:cNvSpPr>
          <p:nvPr/>
        </p:nvSpPr>
        <p:spPr>
          <a:xfrm>
            <a:off x="685800" y="294248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 dirty="0"/>
              <a:t>Adaptive Defect Classification</a:t>
            </a:r>
            <a:endParaRPr lang="zh-CN" altLang="en-US" dirty="0"/>
          </a:p>
        </p:txBody>
      </p:sp>
      <p:sp>
        <p:nvSpPr>
          <p:cNvPr id="4" name="文本框 6">
            <a:extLst>
              <a:ext uri="{FF2B5EF4-FFF2-40B4-BE49-F238E27FC236}">
                <a16:creationId xmlns:a16="http://schemas.microsoft.com/office/drawing/2014/main" id="{6269AC1E-347E-7CB2-4AB5-EAECC2220708}"/>
              </a:ext>
            </a:extLst>
          </p:cNvPr>
          <p:cNvSpPr txBox="1"/>
          <p:nvPr/>
        </p:nvSpPr>
        <p:spPr>
          <a:xfrm>
            <a:off x="573987" y="1053554"/>
            <a:ext cx="80401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Train a defect classifier:</a:t>
            </a:r>
          </a:p>
          <a:p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Train a new defect detector: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endParaRPr lang="en-US" altLang="zh-CN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83B232-A53D-6D89-F881-2A5CE4C2E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352" y="988288"/>
            <a:ext cx="2880610" cy="6325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746E49-B323-18F4-E5F6-8D1DCF938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485" y="1608577"/>
            <a:ext cx="3848433" cy="556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709212-2F83-D223-8E77-3F0F0B890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905" y="2350210"/>
            <a:ext cx="8040189" cy="329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44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6">
            <a:extLst>
              <a:ext uri="{FF2B5EF4-FFF2-40B4-BE49-F238E27FC236}">
                <a16:creationId xmlns:a16="http://schemas.microsoft.com/office/drawing/2014/main" id="{CA2E8D2C-2C54-9C2F-4B8A-AD6CBAE18BF0}"/>
              </a:ext>
            </a:extLst>
          </p:cNvPr>
          <p:cNvSpPr txBox="1"/>
          <p:nvPr/>
        </p:nvSpPr>
        <p:spPr>
          <a:xfrm>
            <a:off x="680653" y="1563024"/>
            <a:ext cx="105969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Store new defects: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Only send new defects to the inspection station:</a:t>
            </a:r>
          </a:p>
          <a:p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Keep a number of samples in the previous batch to improve model performance: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Leave out one old defect type as the out-of-distribution training dataset</a:t>
            </a:r>
          </a:p>
          <a:p>
            <a:endParaRPr lang="en-US" altLang="zh-CN" sz="2000" dirty="0"/>
          </a:p>
        </p:txBody>
      </p:sp>
      <p:sp>
        <p:nvSpPr>
          <p:cNvPr id="33" name="标题 2">
            <a:extLst>
              <a:ext uri="{FF2B5EF4-FFF2-40B4-BE49-F238E27FC236}">
                <a16:creationId xmlns:a16="http://schemas.microsoft.com/office/drawing/2014/main" id="{AC02414B-F4E5-D2D2-0B38-F4B997E69093}"/>
              </a:ext>
            </a:extLst>
          </p:cNvPr>
          <p:cNvSpPr txBox="1">
            <a:spLocks/>
          </p:cNvSpPr>
          <p:nvPr/>
        </p:nvSpPr>
        <p:spPr>
          <a:xfrm>
            <a:off x="685800" y="294248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 dirty="0"/>
              <a:t>Sample Inspection</a:t>
            </a:r>
            <a:endParaRPr lang="zh-CN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2EDF52-CDE3-9B04-BB70-48E6445F9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688" y="1522404"/>
            <a:ext cx="2606266" cy="518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BFACFA-7E40-C32E-DCBC-0A6DA15A7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764" y="3196570"/>
            <a:ext cx="2682472" cy="4648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B619C0-E5CD-B302-1529-07C955A3B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645" y="2231928"/>
            <a:ext cx="449619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2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B6465AC-F748-E29D-FC6F-641E17175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067" y="1467146"/>
            <a:ext cx="7917866" cy="1905165"/>
          </a:xfrm>
          <a:prstGeom prst="rect">
            <a:avLst/>
          </a:prstGeom>
        </p:spPr>
      </p:pic>
      <p:sp>
        <p:nvSpPr>
          <p:cNvPr id="2" name="文本框 6">
            <a:extLst>
              <a:ext uri="{FF2B5EF4-FFF2-40B4-BE49-F238E27FC236}">
                <a16:creationId xmlns:a16="http://schemas.microsoft.com/office/drawing/2014/main" id="{F9E15CDA-7675-9192-BCC5-6F29E4268B44}"/>
              </a:ext>
            </a:extLst>
          </p:cNvPr>
          <p:cNvSpPr txBox="1"/>
          <p:nvPr/>
        </p:nvSpPr>
        <p:spPr>
          <a:xfrm>
            <a:off x="573987" y="1108548"/>
            <a:ext cx="104641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Overall loss function for OOD detection: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Loss for continual classification: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endParaRPr lang="en-US" altLang="zh-CN" sz="2000" dirty="0"/>
          </a:p>
          <a:p>
            <a:endParaRPr lang="en-US" altLang="zh-CN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2ED4137-3FDC-2D99-9E23-4FE96A77275D}"/>
              </a:ext>
            </a:extLst>
          </p:cNvPr>
          <p:cNvSpPr txBox="1">
            <a:spLocks/>
          </p:cNvSpPr>
          <p:nvPr/>
        </p:nvSpPr>
        <p:spPr>
          <a:xfrm>
            <a:off x="685800" y="294248"/>
            <a:ext cx="77724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2123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zh-CN" dirty="0"/>
              <a:t>Continual Training</a:t>
            </a:r>
            <a:endParaRPr lang="zh-CN" altLang="en-US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B1DD64DC-962B-0057-5620-5CF7A240BA82}"/>
              </a:ext>
            </a:extLst>
          </p:cNvPr>
          <p:cNvSpPr/>
          <p:nvPr/>
        </p:nvSpPr>
        <p:spPr bwMode="auto">
          <a:xfrm rot="16200000">
            <a:off x="7544712" y="1565336"/>
            <a:ext cx="135964" cy="3342529"/>
          </a:xfrm>
          <a:prstGeom prst="lef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9AB8A6-C7EC-9E6F-CA23-11C88157C809}"/>
              </a:ext>
            </a:extLst>
          </p:cNvPr>
          <p:cNvSpPr txBox="1"/>
          <p:nvPr/>
        </p:nvSpPr>
        <p:spPr>
          <a:xfrm>
            <a:off x="6971798" y="1472202"/>
            <a:ext cx="2972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</a:rPr>
              <a:t>High scores for </a:t>
            </a:r>
            <a:r>
              <a:rPr lang="en-US" altLang="zh-CN" sz="1600" dirty="0" err="1">
                <a:solidFill>
                  <a:srgbClr val="C00000"/>
                </a:solidFill>
              </a:rPr>
              <a:t>InD</a:t>
            </a:r>
            <a:r>
              <a:rPr lang="en-US" altLang="zh-CN" sz="1600" dirty="0">
                <a:solidFill>
                  <a:srgbClr val="C00000"/>
                </a:solidFill>
              </a:rPr>
              <a:t> samples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4A00E9-A769-448D-2E9D-B7D474990ACD}"/>
              </a:ext>
            </a:extLst>
          </p:cNvPr>
          <p:cNvSpPr txBox="1"/>
          <p:nvPr/>
        </p:nvSpPr>
        <p:spPr>
          <a:xfrm>
            <a:off x="6311156" y="3336283"/>
            <a:ext cx="2972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</a:rPr>
              <a:t>Low scores for OOD samples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C21FC1F4-2AE7-76E5-9DC1-0474A7AD29F0}"/>
              </a:ext>
            </a:extLst>
          </p:cNvPr>
          <p:cNvSpPr/>
          <p:nvPr/>
        </p:nvSpPr>
        <p:spPr bwMode="auto">
          <a:xfrm rot="5400000">
            <a:off x="8380854" y="431134"/>
            <a:ext cx="154691" cy="3043473"/>
          </a:xfrm>
          <a:prstGeom prst="lef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378631C-F6AC-28A1-D75E-DE1CDACD5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990" y="3950976"/>
            <a:ext cx="4138019" cy="17984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9B38AC0-5753-6790-5110-9909CC3B2E9D}"/>
              </a:ext>
            </a:extLst>
          </p:cNvPr>
          <p:cNvSpPr txBox="1"/>
          <p:nvPr/>
        </p:nvSpPr>
        <p:spPr>
          <a:xfrm>
            <a:off x="7871746" y="4487833"/>
            <a:ext cx="3800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</a:rPr>
              <a:t>Cross-entropy loss for classification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F9EAE5-F14F-EA06-AC61-324C05E10213}"/>
              </a:ext>
            </a:extLst>
          </p:cNvPr>
          <p:cNvSpPr txBox="1"/>
          <p:nvPr/>
        </p:nvSpPr>
        <p:spPr>
          <a:xfrm>
            <a:off x="7612694" y="5207783"/>
            <a:ext cx="3800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</a:rPr>
              <a:t>Regularization on the change of parameters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6244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ヒラギノ角ゴ Pro W3" pitchFamily="-108" charset="-128"/>
            <a:cs typeface="ヒラギノ角ゴ Pro W3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ヒラギノ角ゴ Pro W3" pitchFamily="-108" charset="-128"/>
            <a:cs typeface="ヒラギノ角ゴ Pro W3" pitchFamily="-10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8B64213EFCF142AB11BF8AC205B974" ma:contentTypeVersion="12" ma:contentTypeDescription="Create a new document." ma:contentTypeScope="" ma:versionID="fc1265e5c4f92fecdc45c4f738877d51">
  <xsd:schema xmlns:xsd="http://www.w3.org/2001/XMLSchema" xmlns:xs="http://www.w3.org/2001/XMLSchema" xmlns:p="http://schemas.microsoft.com/office/2006/metadata/properties" xmlns:ns2="e0b40cd7-253b-4f3a-b6f3-e2a317ca5cc3" targetNamespace="http://schemas.microsoft.com/office/2006/metadata/properties" ma:root="true" ma:fieldsID="0d5668e9b1e122849553768632e852d9" ns2:_="">
    <xsd:import namespace="e0b40cd7-253b-4f3a-b6f3-e2a317ca5cc3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b40cd7-253b-4f3a-b6f3-e2a317ca5cc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bf906fe-3e8e-4b22-a6fd-bde302b921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87F639-00FF-4F2A-A776-68F9D4991096}"/>
</file>

<file path=customXml/itemProps2.xml><?xml version="1.0" encoding="utf-8"?>
<ds:datastoreItem xmlns:ds="http://schemas.openxmlformats.org/officeDocument/2006/customXml" ds:itemID="{4A25AC93-4BE9-4AF3-8A1A-86C177AC2025}"/>
</file>

<file path=docProps/app.xml><?xml version="1.0" encoding="utf-8"?>
<Properties xmlns="http://schemas.openxmlformats.org/officeDocument/2006/extended-properties" xmlns:vt="http://schemas.openxmlformats.org/officeDocument/2006/docPropsVTypes">
  <TotalTime>169540</TotalTime>
  <Words>494</Words>
  <Application>Microsoft Office PowerPoint</Application>
  <PresentationFormat>Widescreen</PresentationFormat>
  <Paragraphs>118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</vt:lpstr>
      <vt:lpstr>Times New Roman</vt:lpstr>
      <vt:lpstr>Wingdings</vt:lpstr>
      <vt:lpstr>Blank Presentation</vt:lpstr>
      <vt:lpstr>A Continual Learning Framework for Adaptive Defect Classification and Inspection</vt:lpstr>
      <vt:lpstr>Outline</vt:lpstr>
      <vt:lpstr>Motivation: Machine Vision and Human Inspection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UMTRI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Biosciences Division</dc:creator>
  <cp:lastModifiedBy>Wenbo Sun</cp:lastModifiedBy>
  <cp:revision>2665</cp:revision>
  <cp:lastPrinted>2011-09-26T00:37:00Z</cp:lastPrinted>
  <dcterms:created xsi:type="dcterms:W3CDTF">2011-09-26T13:11:30Z</dcterms:created>
  <dcterms:modified xsi:type="dcterms:W3CDTF">2024-06-17T04:10:56Z</dcterms:modified>
</cp:coreProperties>
</file>