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ink/ink1.xml" ContentType="application/inkml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352" r:id="rId4"/>
    <p:sldId id="382" r:id="rId5"/>
    <p:sldId id="265" r:id="rId6"/>
    <p:sldId id="363" r:id="rId7"/>
    <p:sldId id="381" r:id="rId8"/>
    <p:sldId id="380" r:id="rId9"/>
    <p:sldId id="384" r:id="rId10"/>
    <p:sldId id="385" r:id="rId11"/>
    <p:sldId id="364" r:id="rId12"/>
    <p:sldId id="388" r:id="rId13"/>
    <p:sldId id="359" r:id="rId14"/>
    <p:sldId id="366" r:id="rId15"/>
    <p:sldId id="367" r:id="rId16"/>
    <p:sldId id="372" r:id="rId17"/>
    <p:sldId id="383" r:id="rId18"/>
    <p:sldId id="361" r:id="rId19"/>
    <p:sldId id="386" r:id="rId20"/>
    <p:sldId id="375" r:id="rId21"/>
    <p:sldId id="377" r:id="rId22"/>
    <p:sldId id="389" r:id="rId23"/>
    <p:sldId id="360" r:id="rId24"/>
    <p:sldId id="390" r:id="rId25"/>
    <p:sldId id="374" r:id="rId26"/>
    <p:sldId id="391" r:id="rId27"/>
    <p:sldId id="395" r:id="rId28"/>
    <p:sldId id="396" r:id="rId29"/>
    <p:sldId id="362" r:id="rId30"/>
    <p:sldId id="379" r:id="rId31"/>
    <p:sldId id="392" r:id="rId32"/>
    <p:sldId id="393" r:id="rId33"/>
    <p:sldId id="368" r:id="rId34"/>
    <p:sldId id="262" r:id="rId35"/>
    <p:sldId id="263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94AA"/>
    <a:srgbClr val="000000"/>
    <a:srgbClr val="012638"/>
    <a:srgbClr val="DB17CD"/>
    <a:srgbClr val="0026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EA5869-D8A1-4AB9-9083-EA8270291A46}" v="26" dt="2024-06-13T17:57:08.542"/>
    <p1510:client id="{D9313455-1638-4AC1-AAAA-771416F9FAE2}" v="1234" dt="2024-06-12T19:37:01.4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89" autoAdjust="0"/>
    <p:restoredTop sz="94674"/>
  </p:normalViewPr>
  <p:slideViewPr>
    <p:cSldViewPr snapToGrid="0" snapToObjects="1">
      <p:cViewPr varScale="1">
        <p:scale>
          <a:sx n="160" d="100"/>
          <a:sy n="160" d="100"/>
        </p:scale>
        <p:origin x="304" y="8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45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46" Type="http://schemas.openxmlformats.org/officeDocument/2006/relationships/customXml" Target="../customXml/item2.xml"/><Relationship Id="rId20" Type="http://schemas.openxmlformats.org/officeDocument/2006/relationships/slide" Target="slides/slide19.xml"/><Relationship Id="rId41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Walsh" userId="5248ca0f-788a-44ab-a914-db4c7a598387" providerId="ADAL" clId="{B0EA5869-D8A1-4AB9-9083-EA8270291A46}"/>
    <pc:docChg chg="undo custSel modSld">
      <pc:chgData name="Steve Walsh" userId="5248ca0f-788a-44ab-a914-db4c7a598387" providerId="ADAL" clId="{B0EA5869-D8A1-4AB9-9083-EA8270291A46}" dt="2024-06-13T17:57:46.028" v="125" actId="115"/>
      <pc:docMkLst>
        <pc:docMk/>
      </pc:docMkLst>
      <pc:sldChg chg="modSp">
        <pc:chgData name="Steve Walsh" userId="5248ca0f-788a-44ab-a914-db4c7a598387" providerId="ADAL" clId="{B0EA5869-D8A1-4AB9-9083-EA8270291A46}" dt="2024-06-13T17:39:31.321" v="3" actId="115"/>
        <pc:sldMkLst>
          <pc:docMk/>
          <pc:sldMk cId="2561793284" sldId="380"/>
        </pc:sldMkLst>
        <pc:graphicFrameChg chg="mod">
          <ac:chgData name="Steve Walsh" userId="5248ca0f-788a-44ab-a914-db4c7a598387" providerId="ADAL" clId="{B0EA5869-D8A1-4AB9-9083-EA8270291A46}" dt="2024-06-13T17:39:31.321" v="3" actId="115"/>
          <ac:graphicFrameMkLst>
            <pc:docMk/>
            <pc:sldMk cId="2561793284" sldId="380"/>
            <ac:graphicFrameMk id="3" creationId="{3DE2A57C-9720-0603-1D73-73F2563F1D6F}"/>
          </ac:graphicFrameMkLst>
        </pc:graphicFrameChg>
      </pc:sldChg>
      <pc:sldChg chg="modSp">
        <pc:chgData name="Steve Walsh" userId="5248ca0f-788a-44ab-a914-db4c7a598387" providerId="ADAL" clId="{B0EA5869-D8A1-4AB9-9083-EA8270291A46}" dt="2024-06-13T17:49:22.170" v="24" actId="207"/>
        <pc:sldMkLst>
          <pc:docMk/>
          <pc:sldMk cId="2553491227" sldId="383"/>
        </pc:sldMkLst>
        <pc:spChg chg="mod">
          <ac:chgData name="Steve Walsh" userId="5248ca0f-788a-44ab-a914-db4c7a598387" providerId="ADAL" clId="{B0EA5869-D8A1-4AB9-9083-EA8270291A46}" dt="2024-06-13T17:49:22.170" v="24" actId="207"/>
          <ac:spMkLst>
            <pc:docMk/>
            <pc:sldMk cId="2553491227" sldId="383"/>
            <ac:spMk id="6" creationId="{C5B3F14C-3B46-1DD0-2274-7B4A84219740}"/>
          </ac:spMkLst>
        </pc:spChg>
      </pc:sldChg>
      <pc:sldChg chg="modSp">
        <pc:chgData name="Steve Walsh" userId="5248ca0f-788a-44ab-a914-db4c7a598387" providerId="ADAL" clId="{B0EA5869-D8A1-4AB9-9083-EA8270291A46}" dt="2024-06-13T17:39:45.894" v="9" actId="115"/>
        <pc:sldMkLst>
          <pc:docMk/>
          <pc:sldMk cId="1843518659" sldId="384"/>
        </pc:sldMkLst>
        <pc:graphicFrameChg chg="mod">
          <ac:chgData name="Steve Walsh" userId="5248ca0f-788a-44ab-a914-db4c7a598387" providerId="ADAL" clId="{B0EA5869-D8A1-4AB9-9083-EA8270291A46}" dt="2024-06-13T17:39:45.894" v="9" actId="115"/>
          <ac:graphicFrameMkLst>
            <pc:docMk/>
            <pc:sldMk cId="1843518659" sldId="384"/>
            <ac:graphicFrameMk id="3" creationId="{3DE2A57C-9720-0603-1D73-73F2563F1D6F}"/>
          </ac:graphicFrameMkLst>
        </pc:graphicFrameChg>
      </pc:sldChg>
      <pc:sldChg chg="modSp mod">
        <pc:chgData name="Steve Walsh" userId="5248ca0f-788a-44ab-a914-db4c7a598387" providerId="ADAL" clId="{B0EA5869-D8A1-4AB9-9083-EA8270291A46}" dt="2024-06-13T17:40:15.557" v="20" actId="20577"/>
        <pc:sldMkLst>
          <pc:docMk/>
          <pc:sldMk cId="2589862334" sldId="385"/>
        </pc:sldMkLst>
        <pc:graphicFrameChg chg="mod modGraphic">
          <ac:chgData name="Steve Walsh" userId="5248ca0f-788a-44ab-a914-db4c7a598387" providerId="ADAL" clId="{B0EA5869-D8A1-4AB9-9083-EA8270291A46}" dt="2024-06-13T17:40:15.557" v="20" actId="20577"/>
          <ac:graphicFrameMkLst>
            <pc:docMk/>
            <pc:sldMk cId="2589862334" sldId="385"/>
            <ac:graphicFrameMk id="3" creationId="{3DE2A57C-9720-0603-1D73-73F2563F1D6F}"/>
          </ac:graphicFrameMkLst>
        </pc:graphicFrameChg>
      </pc:sldChg>
      <pc:sldChg chg="addSp modSp mod">
        <pc:chgData name="Steve Walsh" userId="5248ca0f-788a-44ab-a914-db4c7a598387" providerId="ADAL" clId="{B0EA5869-D8A1-4AB9-9083-EA8270291A46}" dt="2024-06-13T17:54:55.714" v="69" actId="1076"/>
        <pc:sldMkLst>
          <pc:docMk/>
          <pc:sldMk cId="4154627977" sldId="389"/>
        </pc:sldMkLst>
        <pc:spChg chg="add mod">
          <ac:chgData name="Steve Walsh" userId="5248ca0f-788a-44ab-a914-db4c7a598387" providerId="ADAL" clId="{B0EA5869-D8A1-4AB9-9083-EA8270291A46}" dt="2024-06-13T17:54:42.247" v="66" actId="1076"/>
          <ac:spMkLst>
            <pc:docMk/>
            <pc:sldMk cId="4154627977" sldId="389"/>
            <ac:spMk id="4" creationId="{7E139EED-1791-59C6-43D1-506B7DC2DC92}"/>
          </ac:spMkLst>
        </pc:spChg>
        <pc:spChg chg="mod">
          <ac:chgData name="Steve Walsh" userId="5248ca0f-788a-44ab-a914-db4c7a598387" providerId="ADAL" clId="{B0EA5869-D8A1-4AB9-9083-EA8270291A46}" dt="2024-06-13T17:54:17.498" v="33" actId="1076"/>
          <ac:spMkLst>
            <pc:docMk/>
            <pc:sldMk cId="4154627977" sldId="389"/>
            <ac:spMk id="9" creationId="{9001F833-6DB2-3666-AA86-4FDCEBD92853}"/>
          </ac:spMkLst>
        </pc:spChg>
        <pc:spChg chg="mod">
          <ac:chgData name="Steve Walsh" userId="5248ca0f-788a-44ab-a914-db4c7a598387" providerId="ADAL" clId="{B0EA5869-D8A1-4AB9-9083-EA8270291A46}" dt="2024-06-13T17:54:55.714" v="69" actId="1076"/>
          <ac:spMkLst>
            <pc:docMk/>
            <pc:sldMk cId="4154627977" sldId="389"/>
            <ac:spMk id="16" creationId="{0799E167-57A3-5A23-35A8-B4549A326D49}"/>
          </ac:spMkLst>
        </pc:spChg>
        <pc:picChg chg="add mod">
          <ac:chgData name="Steve Walsh" userId="5248ca0f-788a-44ab-a914-db4c7a598387" providerId="ADAL" clId="{B0EA5869-D8A1-4AB9-9083-EA8270291A46}" dt="2024-06-13T17:54:04.459" v="30" actId="1076"/>
          <ac:picMkLst>
            <pc:docMk/>
            <pc:sldMk cId="4154627977" sldId="389"/>
            <ac:picMk id="3" creationId="{37F3C80B-19F2-A03D-B306-155A790809D1}"/>
          </ac:picMkLst>
        </pc:picChg>
        <pc:picChg chg="mod">
          <ac:chgData name="Steve Walsh" userId="5248ca0f-788a-44ab-a914-db4c7a598387" providerId="ADAL" clId="{B0EA5869-D8A1-4AB9-9083-EA8270291A46}" dt="2024-06-13T17:54:15.193" v="32" actId="14100"/>
          <ac:picMkLst>
            <pc:docMk/>
            <pc:sldMk cId="4154627977" sldId="389"/>
            <ac:picMk id="7" creationId="{42CCAD92-D154-B7B3-6CBF-503CB33A8CD8}"/>
          </ac:picMkLst>
        </pc:picChg>
      </pc:sldChg>
      <pc:sldChg chg="addSp delSp modSp mod">
        <pc:chgData name="Steve Walsh" userId="5248ca0f-788a-44ab-a914-db4c7a598387" providerId="ADAL" clId="{B0EA5869-D8A1-4AB9-9083-EA8270291A46}" dt="2024-06-13T17:57:46.028" v="125" actId="115"/>
        <pc:sldMkLst>
          <pc:docMk/>
          <pc:sldMk cId="3892483774" sldId="390"/>
        </pc:sldMkLst>
        <pc:spChg chg="mod">
          <ac:chgData name="Steve Walsh" userId="5248ca0f-788a-44ab-a914-db4c7a598387" providerId="ADAL" clId="{B0EA5869-D8A1-4AB9-9083-EA8270291A46}" dt="2024-06-13T17:57:46.028" v="125" actId="115"/>
          <ac:spMkLst>
            <pc:docMk/>
            <pc:sldMk cId="3892483774" sldId="390"/>
            <ac:spMk id="7" creationId="{0F6C67C6-DE42-AA48-83F8-61BB810495BD}"/>
          </ac:spMkLst>
        </pc:spChg>
        <pc:picChg chg="add del mod">
          <ac:chgData name="Steve Walsh" userId="5248ca0f-788a-44ab-a914-db4c7a598387" providerId="ADAL" clId="{B0EA5869-D8A1-4AB9-9083-EA8270291A46}" dt="2024-06-13T17:56:59.256" v="73" actId="478"/>
          <ac:picMkLst>
            <pc:docMk/>
            <pc:sldMk cId="3892483774" sldId="390"/>
            <ac:picMk id="6" creationId="{DC3BF88A-B1F5-05E9-266D-F04BD26B12ED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AB6761-7D1E-4CBF-AB77-F3FF3A9A4863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E29956-FBA1-46EF-98DF-ACCE00017481}">
      <dgm:prSet phldrT="[Text]"/>
      <dgm:spPr/>
      <dgm:t>
        <a:bodyPr/>
        <a:lstStyle/>
        <a:p>
          <a:r>
            <a:rPr lang="en-US" dirty="0"/>
            <a:t>1918</a:t>
          </a:r>
        </a:p>
      </dgm:t>
    </dgm:pt>
    <dgm:pt modelId="{8A5C60C8-BDDA-46B9-8AB3-E6F8280AC4CD}" type="parTrans" cxnId="{90E88D1B-797D-40DE-9B8D-95A62A9604EC}">
      <dgm:prSet/>
      <dgm:spPr/>
      <dgm:t>
        <a:bodyPr/>
        <a:lstStyle/>
        <a:p>
          <a:endParaRPr lang="en-US"/>
        </a:p>
      </dgm:t>
    </dgm:pt>
    <dgm:pt modelId="{5750B4DF-FD29-4D86-AC10-3CE1431C2253}" type="sibTrans" cxnId="{90E88D1B-797D-40DE-9B8D-95A62A9604EC}">
      <dgm:prSet/>
      <dgm:spPr/>
      <dgm:t>
        <a:bodyPr/>
        <a:lstStyle/>
        <a:p>
          <a:endParaRPr lang="en-US"/>
        </a:p>
      </dgm:t>
    </dgm:pt>
    <dgm:pt modelId="{50AB8CEE-2DD7-4F73-8C22-AFA47CB20685}">
      <dgm:prSet phldrT="[Text]" custT="1"/>
      <dgm:spPr/>
      <dgm:t>
        <a:bodyPr/>
        <a:lstStyle/>
        <a:p>
          <a:r>
            <a:rPr lang="en-US" sz="1800" b="1" u="sng" dirty="0" err="1"/>
            <a:t>Kirstine</a:t>
          </a:r>
          <a:r>
            <a:rPr lang="en-US" sz="1800" b="1" u="sng" dirty="0"/>
            <a:t> Smith, 1918, </a:t>
          </a:r>
          <a:r>
            <a:rPr lang="en-US" sz="1800" b="1" i="1" u="sng" dirty="0" err="1"/>
            <a:t>Biometrika</a:t>
          </a:r>
          <a:endParaRPr lang="en-US" sz="1800" b="1" u="sng" dirty="0"/>
        </a:p>
      </dgm:t>
    </dgm:pt>
    <dgm:pt modelId="{A05E8AFC-4BF5-417F-A38A-7DF973164051}" type="parTrans" cxnId="{5DC00CEF-CDED-4CCE-B4E7-537667DCDE39}">
      <dgm:prSet/>
      <dgm:spPr/>
      <dgm:t>
        <a:bodyPr/>
        <a:lstStyle/>
        <a:p>
          <a:endParaRPr lang="en-US"/>
        </a:p>
      </dgm:t>
    </dgm:pt>
    <dgm:pt modelId="{995E14D8-DB24-4C90-901F-F61B96E60EC8}" type="sibTrans" cxnId="{5DC00CEF-CDED-4CCE-B4E7-537667DCDE39}">
      <dgm:prSet/>
      <dgm:spPr/>
      <dgm:t>
        <a:bodyPr/>
        <a:lstStyle/>
        <a:p>
          <a:endParaRPr lang="en-US"/>
        </a:p>
      </dgm:t>
    </dgm:pt>
    <dgm:pt modelId="{858656A5-2446-4F91-8C4D-3D10F52D9B3A}">
      <dgm:prSet phldrT="[Text]" custT="1"/>
      <dgm:spPr/>
      <dgm:t>
        <a:bodyPr/>
        <a:lstStyle/>
        <a:p>
          <a:r>
            <a:rPr lang="en-US" sz="1800"/>
            <a:t>Considered the first paper on optimal design concept</a:t>
          </a:r>
        </a:p>
      </dgm:t>
    </dgm:pt>
    <dgm:pt modelId="{2FC7F22A-A8EF-4976-BBDD-CDB88168ABE1}" type="parTrans" cxnId="{52BB1937-1934-4182-AC38-C341EA3CA879}">
      <dgm:prSet/>
      <dgm:spPr/>
      <dgm:t>
        <a:bodyPr/>
        <a:lstStyle/>
        <a:p>
          <a:endParaRPr lang="en-US"/>
        </a:p>
      </dgm:t>
    </dgm:pt>
    <dgm:pt modelId="{64B5DC4A-ABD3-495E-B007-0CB9FD9F7293}" type="sibTrans" cxnId="{52BB1937-1934-4182-AC38-C341EA3CA879}">
      <dgm:prSet/>
      <dgm:spPr/>
      <dgm:t>
        <a:bodyPr/>
        <a:lstStyle/>
        <a:p>
          <a:endParaRPr lang="en-US"/>
        </a:p>
      </dgm:t>
    </dgm:pt>
    <dgm:pt modelId="{80ECBAFD-F28D-44E2-B5DE-AD79D88A76DE}">
      <dgm:prSet phldrT="[Text]"/>
      <dgm:spPr/>
      <dgm:t>
        <a:bodyPr/>
        <a:lstStyle/>
        <a:p>
          <a:r>
            <a:rPr lang="en-US" dirty="0"/>
            <a:t>1950s</a:t>
          </a:r>
        </a:p>
      </dgm:t>
    </dgm:pt>
    <dgm:pt modelId="{A90861D9-87D1-4E81-AD3C-BBB6CFA5E9D1}" type="parTrans" cxnId="{89511401-1DBB-415C-B80B-1628BAB76A9E}">
      <dgm:prSet/>
      <dgm:spPr/>
      <dgm:t>
        <a:bodyPr/>
        <a:lstStyle/>
        <a:p>
          <a:endParaRPr lang="en-US"/>
        </a:p>
      </dgm:t>
    </dgm:pt>
    <dgm:pt modelId="{8CC4BAA6-017B-469F-A5FE-160FB1897FEA}" type="sibTrans" cxnId="{89511401-1DBB-415C-B80B-1628BAB76A9E}">
      <dgm:prSet/>
      <dgm:spPr/>
      <dgm:t>
        <a:bodyPr/>
        <a:lstStyle/>
        <a:p>
          <a:endParaRPr lang="en-US"/>
        </a:p>
      </dgm:t>
    </dgm:pt>
    <dgm:pt modelId="{7103E908-B9AF-452A-B1C6-CD413FCB7983}">
      <dgm:prSet phldrT="[Text]" custT="1"/>
      <dgm:spPr/>
      <dgm:t>
        <a:bodyPr/>
        <a:lstStyle/>
        <a:p>
          <a:r>
            <a:rPr lang="en-US" sz="1800"/>
            <a:t>Theory of optimal design for continuous (measure theoretic) designs</a:t>
          </a:r>
        </a:p>
      </dgm:t>
    </dgm:pt>
    <dgm:pt modelId="{DCB8807D-25A7-4BBD-81ED-A3FFE47672AF}" type="parTrans" cxnId="{60AB6149-0333-4D57-8CE0-F17FAE970B40}">
      <dgm:prSet/>
      <dgm:spPr/>
      <dgm:t>
        <a:bodyPr/>
        <a:lstStyle/>
        <a:p>
          <a:endParaRPr lang="en-US"/>
        </a:p>
      </dgm:t>
    </dgm:pt>
    <dgm:pt modelId="{577AC751-FC11-476D-8194-EFE0F0CC993C}" type="sibTrans" cxnId="{60AB6149-0333-4D57-8CE0-F17FAE970B40}">
      <dgm:prSet/>
      <dgm:spPr/>
      <dgm:t>
        <a:bodyPr/>
        <a:lstStyle/>
        <a:p>
          <a:endParaRPr lang="en-US"/>
        </a:p>
      </dgm:t>
    </dgm:pt>
    <dgm:pt modelId="{10FFC06F-E337-4120-9CDA-06B67EEC156E}">
      <dgm:prSet phldrT="[Text]" custT="1"/>
      <dgm:spPr/>
      <dgm:t>
        <a:bodyPr/>
        <a:lstStyle/>
        <a:p>
          <a:r>
            <a:rPr lang="en-US" sz="1800"/>
            <a:t>e.g. Kiefer, 1959 and others.</a:t>
          </a:r>
        </a:p>
      </dgm:t>
    </dgm:pt>
    <dgm:pt modelId="{59CC76B8-35BF-4FED-A0F0-9B329DB935F9}" type="parTrans" cxnId="{41212BA7-9A30-433A-A59E-D11A15C0A149}">
      <dgm:prSet/>
      <dgm:spPr/>
      <dgm:t>
        <a:bodyPr/>
        <a:lstStyle/>
        <a:p>
          <a:endParaRPr lang="en-US"/>
        </a:p>
      </dgm:t>
    </dgm:pt>
    <dgm:pt modelId="{E8390E40-ED9D-4627-BBCC-001456469F9A}" type="sibTrans" cxnId="{41212BA7-9A30-433A-A59E-D11A15C0A149}">
      <dgm:prSet/>
      <dgm:spPr/>
      <dgm:t>
        <a:bodyPr/>
        <a:lstStyle/>
        <a:p>
          <a:endParaRPr lang="en-US"/>
        </a:p>
      </dgm:t>
    </dgm:pt>
    <dgm:pt modelId="{B2A48847-F8FE-4CE0-BEDF-6CC67C3C0909}">
      <dgm:prSet phldrT="[Text]"/>
      <dgm:spPr/>
      <dgm:t>
        <a:bodyPr/>
        <a:lstStyle/>
        <a:p>
          <a:r>
            <a:rPr lang="en-US" dirty="0"/>
            <a:t>2003</a:t>
          </a:r>
        </a:p>
      </dgm:t>
    </dgm:pt>
    <dgm:pt modelId="{7907A207-0978-4480-BCEA-DED2B4650EB5}" type="parTrans" cxnId="{548EEDBA-7C75-4247-95AC-E6282C15448D}">
      <dgm:prSet/>
      <dgm:spPr/>
      <dgm:t>
        <a:bodyPr/>
        <a:lstStyle/>
        <a:p>
          <a:endParaRPr lang="en-US"/>
        </a:p>
      </dgm:t>
    </dgm:pt>
    <dgm:pt modelId="{7E07B691-764A-4B19-A032-8DF689F31428}" type="sibTrans" cxnId="{548EEDBA-7C75-4247-95AC-E6282C15448D}">
      <dgm:prSet/>
      <dgm:spPr/>
      <dgm:t>
        <a:bodyPr/>
        <a:lstStyle/>
        <a:p>
          <a:endParaRPr lang="en-US"/>
        </a:p>
      </dgm:t>
    </dgm:pt>
    <dgm:pt modelId="{6EBB3DEE-EAA9-40C6-A84B-B580A603B70E}">
      <dgm:prSet phldrT="[Text]" custT="1"/>
      <dgm:spPr/>
      <dgm:t>
        <a:bodyPr/>
        <a:lstStyle/>
        <a:p>
          <a:r>
            <a:rPr lang="en-US" sz="1800" b="1" u="sng" dirty="0"/>
            <a:t>Borkowski, 2003, </a:t>
          </a:r>
          <a:r>
            <a:rPr lang="en-US" sz="1800" b="1" i="1" u="sng" dirty="0"/>
            <a:t>Journal of Probability and Statistical Science</a:t>
          </a:r>
          <a:endParaRPr lang="en-US" sz="1800" b="1" u="sng" dirty="0"/>
        </a:p>
      </dgm:t>
    </dgm:pt>
    <dgm:pt modelId="{81D61726-2CC3-4B27-ABD4-615B2BE63D8B}" type="parTrans" cxnId="{474A0342-EB55-4731-A170-95979498F903}">
      <dgm:prSet/>
      <dgm:spPr/>
      <dgm:t>
        <a:bodyPr/>
        <a:lstStyle/>
        <a:p>
          <a:endParaRPr lang="en-US"/>
        </a:p>
      </dgm:t>
    </dgm:pt>
    <dgm:pt modelId="{1F59AE62-9433-4D67-AC01-FF31C08785EC}" type="sibTrans" cxnId="{474A0342-EB55-4731-A170-95979498F903}">
      <dgm:prSet/>
      <dgm:spPr/>
      <dgm:t>
        <a:bodyPr/>
        <a:lstStyle/>
        <a:p>
          <a:endParaRPr lang="en-US"/>
        </a:p>
      </dgm:t>
    </dgm:pt>
    <dgm:pt modelId="{E9F4A019-5DA6-4734-A96C-173F0F855314}">
      <dgm:prSet phldrT="[Text]" custT="1"/>
      <dgm:spPr/>
      <dgm:t>
        <a:bodyPr/>
        <a:lstStyle/>
        <a:p>
          <a:r>
            <a:rPr lang="en-US" sz="1800"/>
            <a:t>Used a Genetic Algorithm to Generate Exact Optimal Design Candidates for </a:t>
          </a:r>
        </a:p>
      </dgm:t>
    </dgm:pt>
    <dgm:pt modelId="{5A5256AA-3681-4651-9D1D-C016F96CC67C}" type="parTrans" cxnId="{EC75DF4C-4700-42A8-B54F-E8B4560F173C}">
      <dgm:prSet/>
      <dgm:spPr/>
      <dgm:t>
        <a:bodyPr/>
        <a:lstStyle/>
        <a:p>
          <a:endParaRPr lang="en-US"/>
        </a:p>
      </dgm:t>
    </dgm:pt>
    <dgm:pt modelId="{68E2FEAB-1757-49AD-A5B3-FB252DFFD13B}" type="sibTrans" cxnId="{EC75DF4C-4700-42A8-B54F-E8B4560F173C}">
      <dgm:prSet/>
      <dgm:spPr/>
      <dgm:t>
        <a:bodyPr/>
        <a:lstStyle/>
        <a:p>
          <a:endParaRPr lang="en-US"/>
        </a:p>
      </dgm:t>
    </dgm:pt>
    <dgm:pt modelId="{13F9BD18-C4C3-4620-8104-B052AFDE0C9F}">
      <dgm:prSet phldrT="[Text]" custT="1"/>
      <dgm:spPr/>
      <dgm:t>
        <a:bodyPr/>
        <a:lstStyle/>
        <a:p>
          <a:r>
            <a:rPr lang="en-US" sz="1800" i="1"/>
            <a:t>G</a:t>
          </a:r>
          <a:r>
            <a:rPr lang="en-US" sz="1800" i="0"/>
            <a:t>-optimal designs supporting a 1</a:t>
          </a:r>
          <a:r>
            <a:rPr lang="en-US" sz="1800" i="0" baseline="30000"/>
            <a:t>st</a:t>
          </a:r>
          <a:r>
            <a:rPr lang="en-US" sz="1800" i="0"/>
            <a:t> up to 6-order polynomial model for </a:t>
          </a:r>
          <a:r>
            <a:rPr lang="en-US" sz="1800" i="1"/>
            <a:t>K = </a:t>
          </a:r>
          <a:r>
            <a:rPr lang="en-US" sz="1800" i="0"/>
            <a:t>1 factors </a:t>
          </a:r>
          <a:endParaRPr lang="en-US" sz="1800" i="1"/>
        </a:p>
      </dgm:t>
    </dgm:pt>
    <dgm:pt modelId="{90F8A651-88B7-4074-AEF9-85861AC7B11C}" type="parTrans" cxnId="{5A7CF24A-3A7D-44D4-B681-EE08CE7759C5}">
      <dgm:prSet/>
      <dgm:spPr/>
      <dgm:t>
        <a:bodyPr/>
        <a:lstStyle/>
        <a:p>
          <a:endParaRPr lang="en-US"/>
        </a:p>
      </dgm:t>
    </dgm:pt>
    <dgm:pt modelId="{0C30323E-9935-4DD4-A107-CBBC22D9763B}" type="sibTrans" cxnId="{5A7CF24A-3A7D-44D4-B681-EE08CE7759C5}">
      <dgm:prSet/>
      <dgm:spPr/>
      <dgm:t>
        <a:bodyPr/>
        <a:lstStyle/>
        <a:p>
          <a:endParaRPr lang="en-US"/>
        </a:p>
      </dgm:t>
    </dgm:pt>
    <dgm:pt modelId="{20A21A8E-B4CA-4899-8FF3-2810B2CB9801}">
      <dgm:prSet phldrT="[Text]" custT="1"/>
      <dgm:spPr/>
      <dgm:t>
        <a:bodyPr/>
        <a:lstStyle/>
        <a:p>
          <a:r>
            <a:rPr lang="en-US" sz="1800" i="1"/>
            <a:t>D-, A-, G-, I-</a:t>
          </a:r>
          <a:r>
            <a:rPr lang="en-US" sz="1800" i="0"/>
            <a:t>criteria</a:t>
          </a:r>
          <a:endParaRPr lang="en-US" sz="1800" i="1"/>
        </a:p>
      </dgm:t>
    </dgm:pt>
    <dgm:pt modelId="{7D2E2639-ECF8-4267-96A7-4970E68386F4}" type="parTrans" cxnId="{F99C3BC1-4FB4-4CE3-8A4A-C49AC34624BF}">
      <dgm:prSet/>
      <dgm:spPr/>
      <dgm:t>
        <a:bodyPr/>
        <a:lstStyle/>
        <a:p>
          <a:endParaRPr lang="en-US"/>
        </a:p>
      </dgm:t>
    </dgm:pt>
    <dgm:pt modelId="{B844DA63-6859-461B-AB9C-BABC94530563}" type="sibTrans" cxnId="{F99C3BC1-4FB4-4CE3-8A4A-C49AC34624BF}">
      <dgm:prSet/>
      <dgm:spPr/>
      <dgm:t>
        <a:bodyPr/>
        <a:lstStyle/>
        <a:p>
          <a:endParaRPr lang="en-US"/>
        </a:p>
      </dgm:t>
    </dgm:pt>
    <dgm:pt modelId="{5B31739A-034F-4FC4-B52A-2B6952881023}">
      <dgm:prSet phldrT="[Text]" custT="1"/>
      <dgm:spPr/>
      <dgm:t>
        <a:bodyPr/>
        <a:lstStyle/>
        <a:p>
          <a:r>
            <a:rPr lang="en-US" sz="1800" i="1"/>
            <a:t>K</a:t>
          </a:r>
          <a:r>
            <a:rPr lang="en-US" sz="1800" i="0"/>
            <a:t> = 1, 2, 3 experimental factors, seven design sizes </a:t>
          </a:r>
          <a:r>
            <a:rPr lang="en-US" sz="1800" i="1"/>
            <a:t>N per K</a:t>
          </a:r>
          <a:r>
            <a:rPr lang="en-US" sz="1800" i="0"/>
            <a:t>,</a:t>
          </a:r>
          <a:r>
            <a:rPr lang="en-US" sz="1800" i="1"/>
            <a:t> second order model.</a:t>
          </a:r>
          <a:endParaRPr lang="en-US" sz="1800" i="0"/>
        </a:p>
      </dgm:t>
    </dgm:pt>
    <dgm:pt modelId="{E9057DB8-3931-4F1C-8227-03FDC9F39B42}" type="parTrans" cxnId="{162A1B12-88DA-4142-89F9-898EF5C1C2BB}">
      <dgm:prSet/>
      <dgm:spPr/>
      <dgm:t>
        <a:bodyPr/>
        <a:lstStyle/>
        <a:p>
          <a:endParaRPr lang="en-US"/>
        </a:p>
      </dgm:t>
    </dgm:pt>
    <dgm:pt modelId="{B15AF61C-035E-4990-8D49-5F9DDF11931D}" type="sibTrans" cxnId="{162A1B12-88DA-4142-89F9-898EF5C1C2BB}">
      <dgm:prSet/>
      <dgm:spPr/>
      <dgm:t>
        <a:bodyPr/>
        <a:lstStyle/>
        <a:p>
          <a:endParaRPr lang="en-US"/>
        </a:p>
      </dgm:t>
    </dgm:pt>
    <dgm:pt modelId="{2331696B-F8C3-4DCF-BCCC-8FCDC18CDD54}">
      <dgm:prSet phldrT="[Text]" custT="1"/>
      <dgm:spPr/>
      <dgm:t>
        <a:bodyPr/>
        <a:lstStyle/>
        <a:p>
          <a:r>
            <a:rPr lang="en-US" sz="1800" dirty="0"/>
            <a:t>General Equivalence Theorem</a:t>
          </a:r>
        </a:p>
      </dgm:t>
    </dgm:pt>
    <dgm:pt modelId="{552959B5-9DE7-4E3E-955C-7D1483968465}" type="parTrans" cxnId="{6662E0A9-469B-4E33-91E6-064CE271DE83}">
      <dgm:prSet/>
      <dgm:spPr/>
      <dgm:t>
        <a:bodyPr/>
        <a:lstStyle/>
        <a:p>
          <a:endParaRPr lang="en-US"/>
        </a:p>
      </dgm:t>
    </dgm:pt>
    <dgm:pt modelId="{55285ED5-4A77-4930-804A-C5FF746C28F6}" type="sibTrans" cxnId="{6662E0A9-469B-4E33-91E6-064CE271DE83}">
      <dgm:prSet/>
      <dgm:spPr/>
      <dgm:t>
        <a:bodyPr/>
        <a:lstStyle/>
        <a:p>
          <a:endParaRPr lang="en-US"/>
        </a:p>
      </dgm:t>
    </dgm:pt>
    <dgm:pt modelId="{0B888781-530C-4466-91B3-FEEF4C6DA486}">
      <dgm:prSet phldrT="[Text]" custT="1"/>
      <dgm:spPr/>
      <dgm:t>
        <a:bodyPr/>
        <a:lstStyle/>
        <a:p>
          <a:r>
            <a:rPr lang="en-US" sz="1800" i="0">
              <a:solidFill>
                <a:srgbClr val="00B050"/>
              </a:solidFill>
            </a:rPr>
            <a:t>Highly cited: used by researchers as a benchmark and validation dataset for assessing algorithm efficacy</a:t>
          </a:r>
        </a:p>
      </dgm:t>
    </dgm:pt>
    <dgm:pt modelId="{C9AEB1F6-CF6E-435B-9576-25145034336E}" type="parTrans" cxnId="{981B8F27-DE17-4972-AC68-ACDB03A53AE4}">
      <dgm:prSet/>
      <dgm:spPr/>
      <dgm:t>
        <a:bodyPr/>
        <a:lstStyle/>
        <a:p>
          <a:endParaRPr lang="en-US"/>
        </a:p>
      </dgm:t>
    </dgm:pt>
    <dgm:pt modelId="{994D661B-DFF9-41E0-8D9D-BF025AAE2697}" type="sibTrans" cxnId="{981B8F27-DE17-4972-AC68-ACDB03A53AE4}">
      <dgm:prSet/>
      <dgm:spPr/>
      <dgm:t>
        <a:bodyPr/>
        <a:lstStyle/>
        <a:p>
          <a:endParaRPr lang="en-US"/>
        </a:p>
      </dgm:t>
    </dgm:pt>
    <dgm:pt modelId="{D0EDE456-E9C0-48A4-8DEA-360B7E993E2F}" type="pres">
      <dgm:prSet presAssocID="{C4AB6761-7D1E-4CBF-AB77-F3FF3A9A4863}" presName="linearFlow" presStyleCnt="0">
        <dgm:presLayoutVars>
          <dgm:dir/>
          <dgm:animLvl val="lvl"/>
          <dgm:resizeHandles val="exact"/>
        </dgm:presLayoutVars>
      </dgm:prSet>
      <dgm:spPr/>
    </dgm:pt>
    <dgm:pt modelId="{9577A896-E042-4416-A264-1873546EEA25}" type="pres">
      <dgm:prSet presAssocID="{1AE29956-FBA1-46EF-98DF-ACCE00017481}" presName="composite" presStyleCnt="0"/>
      <dgm:spPr/>
    </dgm:pt>
    <dgm:pt modelId="{7F81A0B4-DC42-4A5C-8E10-8BAA61731549}" type="pres">
      <dgm:prSet presAssocID="{1AE29956-FBA1-46EF-98DF-ACCE00017481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FADECBC7-91EC-4277-8907-0BA7446E586E}" type="pres">
      <dgm:prSet presAssocID="{1AE29956-FBA1-46EF-98DF-ACCE00017481}" presName="descendantText" presStyleLbl="alignAcc1" presStyleIdx="0" presStyleCnt="3">
        <dgm:presLayoutVars>
          <dgm:bulletEnabled val="1"/>
        </dgm:presLayoutVars>
      </dgm:prSet>
      <dgm:spPr/>
    </dgm:pt>
    <dgm:pt modelId="{3F452FF9-EC8A-4278-8E2D-3BC2730E3B3F}" type="pres">
      <dgm:prSet presAssocID="{5750B4DF-FD29-4D86-AC10-3CE1431C2253}" presName="sp" presStyleCnt="0"/>
      <dgm:spPr/>
    </dgm:pt>
    <dgm:pt modelId="{6A6A8EDE-9514-4051-A5A3-2144E9A6D3B6}" type="pres">
      <dgm:prSet presAssocID="{80ECBAFD-F28D-44E2-B5DE-AD79D88A76DE}" presName="composite" presStyleCnt="0"/>
      <dgm:spPr/>
    </dgm:pt>
    <dgm:pt modelId="{11251CC2-1532-404B-B3DE-911962092782}" type="pres">
      <dgm:prSet presAssocID="{80ECBAFD-F28D-44E2-B5DE-AD79D88A76DE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F112780B-FBAD-4959-BAEB-707860E177A4}" type="pres">
      <dgm:prSet presAssocID="{80ECBAFD-F28D-44E2-B5DE-AD79D88A76DE}" presName="descendantText" presStyleLbl="alignAcc1" presStyleIdx="1" presStyleCnt="3">
        <dgm:presLayoutVars>
          <dgm:bulletEnabled val="1"/>
        </dgm:presLayoutVars>
      </dgm:prSet>
      <dgm:spPr/>
    </dgm:pt>
    <dgm:pt modelId="{E303A819-021A-4FB7-8C0F-E1D4492DF9F9}" type="pres">
      <dgm:prSet presAssocID="{8CC4BAA6-017B-469F-A5FE-160FB1897FEA}" presName="sp" presStyleCnt="0"/>
      <dgm:spPr/>
    </dgm:pt>
    <dgm:pt modelId="{4E514803-2C6B-4292-9A47-5D568AC7750D}" type="pres">
      <dgm:prSet presAssocID="{B2A48847-F8FE-4CE0-BEDF-6CC67C3C0909}" presName="composite" presStyleCnt="0"/>
      <dgm:spPr/>
    </dgm:pt>
    <dgm:pt modelId="{6350FED0-5E2F-4F5E-9F9D-4A1CB9A04F68}" type="pres">
      <dgm:prSet presAssocID="{B2A48847-F8FE-4CE0-BEDF-6CC67C3C0909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EDBC2A2F-68C5-484E-A9AA-A83E56A03D14}" type="pres">
      <dgm:prSet presAssocID="{B2A48847-F8FE-4CE0-BEDF-6CC67C3C0909}" presName="descendantText" presStyleLbl="alignAcc1" presStyleIdx="2" presStyleCnt="3" custScaleY="160028">
        <dgm:presLayoutVars>
          <dgm:bulletEnabled val="1"/>
        </dgm:presLayoutVars>
      </dgm:prSet>
      <dgm:spPr/>
    </dgm:pt>
  </dgm:ptLst>
  <dgm:cxnLst>
    <dgm:cxn modelId="{89511401-1DBB-415C-B80B-1628BAB76A9E}" srcId="{C4AB6761-7D1E-4CBF-AB77-F3FF3A9A4863}" destId="{80ECBAFD-F28D-44E2-B5DE-AD79D88A76DE}" srcOrd="1" destOrd="0" parTransId="{A90861D9-87D1-4E81-AD3C-BBB6CFA5E9D1}" sibTransId="{8CC4BAA6-017B-469F-A5FE-160FB1897FEA}"/>
    <dgm:cxn modelId="{162A1B12-88DA-4142-89F9-898EF5C1C2BB}" srcId="{E9F4A019-5DA6-4734-A96C-173F0F855314}" destId="{5B31739A-034F-4FC4-B52A-2B6952881023}" srcOrd="1" destOrd="0" parTransId="{E9057DB8-3931-4F1C-8227-03FDC9F39B42}" sibTransId="{B15AF61C-035E-4990-8D49-5F9DDF11931D}"/>
    <dgm:cxn modelId="{3C3A3614-3876-421E-B66F-799AD62E692F}" type="presOf" srcId="{858656A5-2446-4F91-8C4D-3D10F52D9B3A}" destId="{FADECBC7-91EC-4277-8907-0BA7446E586E}" srcOrd="0" destOrd="1" presId="urn:microsoft.com/office/officeart/2005/8/layout/chevron2"/>
    <dgm:cxn modelId="{90E88D1B-797D-40DE-9B8D-95A62A9604EC}" srcId="{C4AB6761-7D1E-4CBF-AB77-F3FF3A9A4863}" destId="{1AE29956-FBA1-46EF-98DF-ACCE00017481}" srcOrd="0" destOrd="0" parTransId="{8A5C60C8-BDDA-46B9-8AB3-E6F8280AC4CD}" sibTransId="{5750B4DF-FD29-4D86-AC10-3CE1431C2253}"/>
    <dgm:cxn modelId="{981B8F27-DE17-4972-AC68-ACDB03A53AE4}" srcId="{E9F4A019-5DA6-4734-A96C-173F0F855314}" destId="{0B888781-530C-4466-91B3-FEEF4C6DA486}" srcOrd="2" destOrd="0" parTransId="{C9AEB1F6-CF6E-435B-9576-25145034336E}" sibTransId="{994D661B-DFF9-41E0-8D9D-BF025AAE2697}"/>
    <dgm:cxn modelId="{4CBEAA27-2B48-400E-990C-CE93F875B790}" type="presOf" srcId="{5B31739A-034F-4FC4-B52A-2B6952881023}" destId="{EDBC2A2F-68C5-484E-A9AA-A83E56A03D14}" srcOrd="0" destOrd="3" presId="urn:microsoft.com/office/officeart/2005/8/layout/chevron2"/>
    <dgm:cxn modelId="{B8452932-0C94-4014-8069-25B26BE88E3F}" type="presOf" srcId="{E9F4A019-5DA6-4734-A96C-173F0F855314}" destId="{EDBC2A2F-68C5-484E-A9AA-A83E56A03D14}" srcOrd="0" destOrd="1" presId="urn:microsoft.com/office/officeart/2005/8/layout/chevron2"/>
    <dgm:cxn modelId="{52BB1937-1934-4182-AC38-C341EA3CA879}" srcId="{50AB8CEE-2DD7-4F73-8C22-AFA47CB20685}" destId="{858656A5-2446-4F91-8C4D-3D10F52D9B3A}" srcOrd="0" destOrd="0" parTransId="{2FC7F22A-A8EF-4976-BBDD-CDB88168ABE1}" sibTransId="{64B5DC4A-ABD3-495E-B007-0CB9FD9F7293}"/>
    <dgm:cxn modelId="{7A62115E-BB07-46F8-A722-68930CC72AE8}" type="presOf" srcId="{13F9BD18-C4C3-4620-8104-B052AFDE0C9F}" destId="{FADECBC7-91EC-4277-8907-0BA7446E586E}" srcOrd="0" destOrd="2" presId="urn:microsoft.com/office/officeart/2005/8/layout/chevron2"/>
    <dgm:cxn modelId="{474A0342-EB55-4731-A170-95979498F903}" srcId="{B2A48847-F8FE-4CE0-BEDF-6CC67C3C0909}" destId="{6EBB3DEE-EAA9-40C6-A84B-B580A603B70E}" srcOrd="0" destOrd="0" parTransId="{81D61726-2CC3-4B27-ABD4-615B2BE63D8B}" sibTransId="{1F59AE62-9433-4D67-AC01-FF31C08785EC}"/>
    <dgm:cxn modelId="{60AB6149-0333-4D57-8CE0-F17FAE970B40}" srcId="{80ECBAFD-F28D-44E2-B5DE-AD79D88A76DE}" destId="{7103E908-B9AF-452A-B1C6-CD413FCB7983}" srcOrd="0" destOrd="0" parTransId="{DCB8807D-25A7-4BBD-81ED-A3FFE47672AF}" sibTransId="{577AC751-FC11-476D-8194-EFE0F0CC993C}"/>
    <dgm:cxn modelId="{5A7CF24A-3A7D-44D4-B681-EE08CE7759C5}" srcId="{50AB8CEE-2DD7-4F73-8C22-AFA47CB20685}" destId="{13F9BD18-C4C3-4620-8104-B052AFDE0C9F}" srcOrd="1" destOrd="0" parTransId="{90F8A651-88B7-4074-AEF9-85861AC7B11C}" sibTransId="{0C30323E-9935-4DD4-A107-CBBC22D9763B}"/>
    <dgm:cxn modelId="{EC75DF4C-4700-42A8-B54F-E8B4560F173C}" srcId="{6EBB3DEE-EAA9-40C6-A84B-B580A603B70E}" destId="{E9F4A019-5DA6-4734-A96C-173F0F855314}" srcOrd="0" destOrd="0" parTransId="{5A5256AA-3681-4651-9D1D-C016F96CC67C}" sibTransId="{68E2FEAB-1757-49AD-A5B3-FB252DFFD13B}"/>
    <dgm:cxn modelId="{D51B1A58-BEBA-4E44-8F64-B6C94E01893F}" type="presOf" srcId="{7103E908-B9AF-452A-B1C6-CD413FCB7983}" destId="{F112780B-FBAD-4959-BAEB-707860E177A4}" srcOrd="0" destOrd="0" presId="urn:microsoft.com/office/officeart/2005/8/layout/chevron2"/>
    <dgm:cxn modelId="{8F563D79-BE01-41F2-9402-EE8DF84E23D5}" type="presOf" srcId="{50AB8CEE-2DD7-4F73-8C22-AFA47CB20685}" destId="{FADECBC7-91EC-4277-8907-0BA7446E586E}" srcOrd="0" destOrd="0" presId="urn:microsoft.com/office/officeart/2005/8/layout/chevron2"/>
    <dgm:cxn modelId="{4753878E-998D-4205-8A4F-DBAFD6DF19F4}" type="presOf" srcId="{2331696B-F8C3-4DCF-BCCC-8FCDC18CDD54}" destId="{F112780B-FBAD-4959-BAEB-707860E177A4}" srcOrd="0" destOrd="2" presId="urn:microsoft.com/office/officeart/2005/8/layout/chevron2"/>
    <dgm:cxn modelId="{41212BA7-9A30-433A-A59E-D11A15C0A149}" srcId="{7103E908-B9AF-452A-B1C6-CD413FCB7983}" destId="{10FFC06F-E337-4120-9CDA-06B67EEC156E}" srcOrd="0" destOrd="0" parTransId="{59CC76B8-35BF-4FED-A0F0-9B329DB935F9}" sibTransId="{E8390E40-ED9D-4627-BBCC-001456469F9A}"/>
    <dgm:cxn modelId="{6662E0A9-469B-4E33-91E6-064CE271DE83}" srcId="{7103E908-B9AF-452A-B1C6-CD413FCB7983}" destId="{2331696B-F8C3-4DCF-BCCC-8FCDC18CDD54}" srcOrd="1" destOrd="0" parTransId="{552959B5-9DE7-4E3E-955C-7D1483968465}" sibTransId="{55285ED5-4A77-4930-804A-C5FF746C28F6}"/>
    <dgm:cxn modelId="{C237F1AE-D16C-43BA-BB17-973DC58F421E}" type="presOf" srcId="{0B888781-530C-4466-91B3-FEEF4C6DA486}" destId="{EDBC2A2F-68C5-484E-A9AA-A83E56A03D14}" srcOrd="0" destOrd="4" presId="urn:microsoft.com/office/officeart/2005/8/layout/chevron2"/>
    <dgm:cxn modelId="{2A1543B2-8A71-49AE-B74D-9D4609EF87E6}" type="presOf" srcId="{1AE29956-FBA1-46EF-98DF-ACCE00017481}" destId="{7F81A0B4-DC42-4A5C-8E10-8BAA61731549}" srcOrd="0" destOrd="0" presId="urn:microsoft.com/office/officeart/2005/8/layout/chevron2"/>
    <dgm:cxn modelId="{548EEDBA-7C75-4247-95AC-E6282C15448D}" srcId="{C4AB6761-7D1E-4CBF-AB77-F3FF3A9A4863}" destId="{B2A48847-F8FE-4CE0-BEDF-6CC67C3C0909}" srcOrd="2" destOrd="0" parTransId="{7907A207-0978-4480-BCEA-DED2B4650EB5}" sibTransId="{7E07B691-764A-4B19-A032-8DF689F31428}"/>
    <dgm:cxn modelId="{F99C3BC1-4FB4-4CE3-8A4A-C49AC34624BF}" srcId="{E9F4A019-5DA6-4734-A96C-173F0F855314}" destId="{20A21A8E-B4CA-4899-8FF3-2810B2CB9801}" srcOrd="0" destOrd="0" parTransId="{7D2E2639-ECF8-4267-96A7-4970E68386F4}" sibTransId="{B844DA63-6859-461B-AB9C-BABC94530563}"/>
    <dgm:cxn modelId="{A0C4FDC3-75D3-4B2F-BC07-020435F95987}" type="presOf" srcId="{B2A48847-F8FE-4CE0-BEDF-6CC67C3C0909}" destId="{6350FED0-5E2F-4F5E-9F9D-4A1CB9A04F68}" srcOrd="0" destOrd="0" presId="urn:microsoft.com/office/officeart/2005/8/layout/chevron2"/>
    <dgm:cxn modelId="{2FC60ACD-D2E9-4CB8-85D8-AC56FD6A0134}" type="presOf" srcId="{C4AB6761-7D1E-4CBF-AB77-F3FF3A9A4863}" destId="{D0EDE456-E9C0-48A4-8DEA-360B7E993E2F}" srcOrd="0" destOrd="0" presId="urn:microsoft.com/office/officeart/2005/8/layout/chevron2"/>
    <dgm:cxn modelId="{396A45E2-3C68-4D9A-9C6D-F3A0B125F188}" type="presOf" srcId="{80ECBAFD-F28D-44E2-B5DE-AD79D88A76DE}" destId="{11251CC2-1532-404B-B3DE-911962092782}" srcOrd="0" destOrd="0" presId="urn:microsoft.com/office/officeart/2005/8/layout/chevron2"/>
    <dgm:cxn modelId="{9B493FE4-6888-4D28-9F90-41DBC16F570D}" type="presOf" srcId="{10FFC06F-E337-4120-9CDA-06B67EEC156E}" destId="{F112780B-FBAD-4959-BAEB-707860E177A4}" srcOrd="0" destOrd="1" presId="urn:microsoft.com/office/officeart/2005/8/layout/chevron2"/>
    <dgm:cxn modelId="{C97F40EB-1AD8-4423-A5A9-6B087E066302}" type="presOf" srcId="{6EBB3DEE-EAA9-40C6-A84B-B580A603B70E}" destId="{EDBC2A2F-68C5-484E-A9AA-A83E56A03D14}" srcOrd="0" destOrd="0" presId="urn:microsoft.com/office/officeart/2005/8/layout/chevron2"/>
    <dgm:cxn modelId="{5DC00CEF-CDED-4CCE-B4E7-537667DCDE39}" srcId="{1AE29956-FBA1-46EF-98DF-ACCE00017481}" destId="{50AB8CEE-2DD7-4F73-8C22-AFA47CB20685}" srcOrd="0" destOrd="0" parTransId="{A05E8AFC-4BF5-417F-A38A-7DF973164051}" sibTransId="{995E14D8-DB24-4C90-901F-F61B96E60EC8}"/>
    <dgm:cxn modelId="{D2E522F6-F3E7-4CA1-A82B-46B5B1D19459}" type="presOf" srcId="{20A21A8E-B4CA-4899-8FF3-2810B2CB9801}" destId="{EDBC2A2F-68C5-484E-A9AA-A83E56A03D14}" srcOrd="0" destOrd="2" presId="urn:microsoft.com/office/officeart/2005/8/layout/chevron2"/>
    <dgm:cxn modelId="{70C142B2-9597-4752-9C6F-C750B049C0C1}" type="presParOf" srcId="{D0EDE456-E9C0-48A4-8DEA-360B7E993E2F}" destId="{9577A896-E042-4416-A264-1873546EEA25}" srcOrd="0" destOrd="0" presId="urn:microsoft.com/office/officeart/2005/8/layout/chevron2"/>
    <dgm:cxn modelId="{F7C15D18-8EFF-421D-B959-43A9165E80CA}" type="presParOf" srcId="{9577A896-E042-4416-A264-1873546EEA25}" destId="{7F81A0B4-DC42-4A5C-8E10-8BAA61731549}" srcOrd="0" destOrd="0" presId="urn:microsoft.com/office/officeart/2005/8/layout/chevron2"/>
    <dgm:cxn modelId="{CBB6A580-48B8-4ECB-A9CB-91A0F5B8BA4D}" type="presParOf" srcId="{9577A896-E042-4416-A264-1873546EEA25}" destId="{FADECBC7-91EC-4277-8907-0BA7446E586E}" srcOrd="1" destOrd="0" presId="urn:microsoft.com/office/officeart/2005/8/layout/chevron2"/>
    <dgm:cxn modelId="{8D4D03C7-E9AF-49F2-A121-3EE081C2454C}" type="presParOf" srcId="{D0EDE456-E9C0-48A4-8DEA-360B7E993E2F}" destId="{3F452FF9-EC8A-4278-8E2D-3BC2730E3B3F}" srcOrd="1" destOrd="0" presId="urn:microsoft.com/office/officeart/2005/8/layout/chevron2"/>
    <dgm:cxn modelId="{AB8C40E8-82BD-4F95-868B-FAA8C9BAFFA6}" type="presParOf" srcId="{D0EDE456-E9C0-48A4-8DEA-360B7E993E2F}" destId="{6A6A8EDE-9514-4051-A5A3-2144E9A6D3B6}" srcOrd="2" destOrd="0" presId="urn:microsoft.com/office/officeart/2005/8/layout/chevron2"/>
    <dgm:cxn modelId="{75DF21FF-97A2-4CB1-8802-9F50504601BF}" type="presParOf" srcId="{6A6A8EDE-9514-4051-A5A3-2144E9A6D3B6}" destId="{11251CC2-1532-404B-B3DE-911962092782}" srcOrd="0" destOrd="0" presId="urn:microsoft.com/office/officeart/2005/8/layout/chevron2"/>
    <dgm:cxn modelId="{F0A6B497-4229-4120-B74A-B8DB390B07D6}" type="presParOf" srcId="{6A6A8EDE-9514-4051-A5A3-2144E9A6D3B6}" destId="{F112780B-FBAD-4959-BAEB-707860E177A4}" srcOrd="1" destOrd="0" presId="urn:microsoft.com/office/officeart/2005/8/layout/chevron2"/>
    <dgm:cxn modelId="{A42C805D-7EE6-40E6-A57F-BE3CC7E16FA9}" type="presParOf" srcId="{D0EDE456-E9C0-48A4-8DEA-360B7E993E2F}" destId="{E303A819-021A-4FB7-8C0F-E1D4492DF9F9}" srcOrd="3" destOrd="0" presId="urn:microsoft.com/office/officeart/2005/8/layout/chevron2"/>
    <dgm:cxn modelId="{52E54345-D9D7-4A14-B8C5-0126E398EB0D}" type="presParOf" srcId="{D0EDE456-E9C0-48A4-8DEA-360B7E993E2F}" destId="{4E514803-2C6B-4292-9A47-5D568AC7750D}" srcOrd="4" destOrd="0" presId="urn:microsoft.com/office/officeart/2005/8/layout/chevron2"/>
    <dgm:cxn modelId="{AE2A715B-3B09-4E55-B48E-714A9C5C0E81}" type="presParOf" srcId="{4E514803-2C6B-4292-9A47-5D568AC7750D}" destId="{6350FED0-5E2F-4F5E-9F9D-4A1CB9A04F68}" srcOrd="0" destOrd="0" presId="urn:microsoft.com/office/officeart/2005/8/layout/chevron2"/>
    <dgm:cxn modelId="{7F88EABA-349F-412A-9D0B-90656AF3C814}" type="presParOf" srcId="{4E514803-2C6B-4292-9A47-5D568AC7750D}" destId="{EDBC2A2F-68C5-484E-A9AA-A83E56A03D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AB6761-7D1E-4CBF-AB77-F3FF3A9A4863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E29956-FBA1-46EF-98DF-ACCE00017481}">
      <dgm:prSet phldrT="[Text]"/>
      <dgm:spPr/>
      <dgm:t>
        <a:bodyPr/>
        <a:lstStyle/>
        <a:p>
          <a:r>
            <a:rPr lang="en-US"/>
            <a:t>2010</a:t>
          </a:r>
        </a:p>
      </dgm:t>
    </dgm:pt>
    <dgm:pt modelId="{8A5C60C8-BDDA-46B9-8AB3-E6F8280AC4CD}" type="parTrans" cxnId="{90E88D1B-797D-40DE-9B8D-95A62A9604EC}">
      <dgm:prSet/>
      <dgm:spPr/>
      <dgm:t>
        <a:bodyPr/>
        <a:lstStyle/>
        <a:p>
          <a:endParaRPr lang="en-US"/>
        </a:p>
      </dgm:t>
    </dgm:pt>
    <dgm:pt modelId="{5750B4DF-FD29-4D86-AC10-3CE1431C2253}" type="sibTrans" cxnId="{90E88D1B-797D-40DE-9B8D-95A62A9604EC}">
      <dgm:prSet/>
      <dgm:spPr/>
      <dgm:t>
        <a:bodyPr/>
        <a:lstStyle/>
        <a:p>
          <a:endParaRPr lang="en-US"/>
        </a:p>
      </dgm:t>
    </dgm:pt>
    <dgm:pt modelId="{50AB8CEE-2DD7-4F73-8C22-AFA47CB20685}">
      <dgm:prSet phldrT="[Text]" custT="1"/>
      <dgm:spPr/>
      <dgm:t>
        <a:bodyPr/>
        <a:lstStyle/>
        <a:p>
          <a:r>
            <a:rPr lang="en-US" sz="1800" b="1" u="sng" dirty="0"/>
            <a:t>Rodriguez, Jones, </a:t>
          </a:r>
          <a:r>
            <a:rPr lang="en-US" sz="1800" b="1" u="sng" dirty="0" err="1"/>
            <a:t>Borror</a:t>
          </a:r>
          <a:r>
            <a:rPr lang="en-US" sz="1800" b="1" u="sng" dirty="0"/>
            <a:t>, Montgomery, 2010, </a:t>
          </a:r>
          <a:r>
            <a:rPr lang="en-US" sz="1800" b="1" i="1" u="sng" dirty="0"/>
            <a:t>Journal of Quality Technology</a:t>
          </a:r>
          <a:endParaRPr lang="en-US" sz="1800" b="1" u="sng" dirty="0"/>
        </a:p>
      </dgm:t>
    </dgm:pt>
    <dgm:pt modelId="{A05E8AFC-4BF5-417F-A38A-7DF973164051}" type="parTrans" cxnId="{5DC00CEF-CDED-4CCE-B4E7-537667DCDE39}">
      <dgm:prSet/>
      <dgm:spPr/>
      <dgm:t>
        <a:bodyPr/>
        <a:lstStyle/>
        <a:p>
          <a:endParaRPr lang="en-US"/>
        </a:p>
      </dgm:t>
    </dgm:pt>
    <dgm:pt modelId="{995E14D8-DB24-4C90-901F-F61B96E60EC8}" type="sibTrans" cxnId="{5DC00CEF-CDED-4CCE-B4E7-537667DCDE39}">
      <dgm:prSet/>
      <dgm:spPr/>
      <dgm:t>
        <a:bodyPr/>
        <a:lstStyle/>
        <a:p>
          <a:endParaRPr lang="en-US"/>
        </a:p>
      </dgm:t>
    </dgm:pt>
    <dgm:pt modelId="{80ECBAFD-F28D-44E2-B5DE-AD79D88A76DE}">
      <dgm:prSet phldrT="[Text]"/>
      <dgm:spPr/>
      <dgm:t>
        <a:bodyPr/>
        <a:lstStyle/>
        <a:p>
          <a:r>
            <a:rPr lang="en-US"/>
            <a:t>2015</a:t>
          </a:r>
        </a:p>
      </dgm:t>
    </dgm:pt>
    <dgm:pt modelId="{A90861D9-87D1-4E81-AD3C-BBB6CFA5E9D1}" type="parTrans" cxnId="{89511401-1DBB-415C-B80B-1628BAB76A9E}">
      <dgm:prSet/>
      <dgm:spPr/>
      <dgm:t>
        <a:bodyPr/>
        <a:lstStyle/>
        <a:p>
          <a:endParaRPr lang="en-US"/>
        </a:p>
      </dgm:t>
    </dgm:pt>
    <dgm:pt modelId="{8CC4BAA6-017B-469F-A5FE-160FB1897FEA}" type="sibTrans" cxnId="{89511401-1DBB-415C-B80B-1628BAB76A9E}">
      <dgm:prSet/>
      <dgm:spPr/>
      <dgm:t>
        <a:bodyPr/>
        <a:lstStyle/>
        <a:p>
          <a:endParaRPr lang="en-US"/>
        </a:p>
      </dgm:t>
    </dgm:pt>
    <dgm:pt modelId="{7103E908-B9AF-452A-B1C6-CD413FCB7983}">
      <dgm:prSet phldrT="[Text]" custT="1"/>
      <dgm:spPr/>
      <dgm:t>
        <a:bodyPr/>
        <a:lstStyle/>
        <a:p>
          <a:r>
            <a:rPr lang="en-US" sz="1800" b="1" u="sng" dirty="0"/>
            <a:t>Saleh and Pan, 2015, </a:t>
          </a:r>
          <a:r>
            <a:rPr lang="en-US" sz="1800" b="1" i="1" u="sng" dirty="0"/>
            <a:t>Journal of Statistical Computation and Simulation</a:t>
          </a:r>
          <a:endParaRPr lang="en-US" sz="1800" b="1" u="sng" dirty="0"/>
        </a:p>
      </dgm:t>
    </dgm:pt>
    <dgm:pt modelId="{DCB8807D-25A7-4BBD-81ED-A3FFE47672AF}" type="parTrans" cxnId="{60AB6149-0333-4D57-8CE0-F17FAE970B40}">
      <dgm:prSet/>
      <dgm:spPr/>
      <dgm:t>
        <a:bodyPr/>
        <a:lstStyle/>
        <a:p>
          <a:endParaRPr lang="en-US"/>
        </a:p>
      </dgm:t>
    </dgm:pt>
    <dgm:pt modelId="{577AC751-FC11-476D-8194-EFE0F0CC993C}" type="sibTrans" cxnId="{60AB6149-0333-4D57-8CE0-F17FAE970B40}">
      <dgm:prSet/>
      <dgm:spPr/>
      <dgm:t>
        <a:bodyPr/>
        <a:lstStyle/>
        <a:p>
          <a:endParaRPr lang="en-US"/>
        </a:p>
      </dgm:t>
    </dgm:pt>
    <dgm:pt modelId="{B2A48847-F8FE-4CE0-BEDF-6CC67C3C0909}">
      <dgm:prSet phldrT="[Text]"/>
      <dgm:spPr/>
      <dgm:t>
        <a:bodyPr/>
        <a:lstStyle/>
        <a:p>
          <a:r>
            <a:rPr lang="en-US"/>
            <a:t>2018</a:t>
          </a:r>
        </a:p>
      </dgm:t>
    </dgm:pt>
    <dgm:pt modelId="{7907A207-0978-4480-BCEA-DED2B4650EB5}" type="parTrans" cxnId="{548EEDBA-7C75-4247-95AC-E6282C15448D}">
      <dgm:prSet/>
      <dgm:spPr/>
      <dgm:t>
        <a:bodyPr/>
        <a:lstStyle/>
        <a:p>
          <a:endParaRPr lang="en-US"/>
        </a:p>
      </dgm:t>
    </dgm:pt>
    <dgm:pt modelId="{7E07B691-764A-4B19-A032-8DF689F31428}" type="sibTrans" cxnId="{548EEDBA-7C75-4247-95AC-E6282C15448D}">
      <dgm:prSet/>
      <dgm:spPr/>
      <dgm:t>
        <a:bodyPr/>
        <a:lstStyle/>
        <a:p>
          <a:endParaRPr lang="en-US"/>
        </a:p>
      </dgm:t>
    </dgm:pt>
    <dgm:pt modelId="{6EBB3DEE-EAA9-40C6-A84B-B580A603B70E}">
      <dgm:prSet phldrT="[Text]" custT="1"/>
      <dgm:spPr/>
      <dgm:t>
        <a:bodyPr/>
        <a:lstStyle/>
        <a:p>
          <a:r>
            <a:rPr lang="en-US" sz="1800" b="1" u="sng" dirty="0"/>
            <a:t>Hernandez and </a:t>
          </a:r>
          <a:r>
            <a:rPr lang="en-US" sz="1800" b="1" u="sng" dirty="0" err="1"/>
            <a:t>Nachtsheim</a:t>
          </a:r>
          <a:r>
            <a:rPr lang="en-US" sz="1800" b="1" u="sng" dirty="0"/>
            <a:t>, 2018, </a:t>
          </a:r>
          <a:r>
            <a:rPr lang="en-US" sz="1800" b="1" i="1" u="sng" dirty="0" err="1"/>
            <a:t>Technometrics</a:t>
          </a:r>
          <a:endParaRPr lang="en-US" sz="1800" b="1" u="sng" dirty="0"/>
        </a:p>
      </dgm:t>
    </dgm:pt>
    <dgm:pt modelId="{81D61726-2CC3-4B27-ABD4-615B2BE63D8B}" type="parTrans" cxnId="{474A0342-EB55-4731-A170-95979498F903}">
      <dgm:prSet/>
      <dgm:spPr/>
      <dgm:t>
        <a:bodyPr/>
        <a:lstStyle/>
        <a:p>
          <a:endParaRPr lang="en-US"/>
        </a:p>
      </dgm:t>
    </dgm:pt>
    <dgm:pt modelId="{1F59AE62-9433-4D67-AC01-FF31C08785EC}" type="sibTrans" cxnId="{474A0342-EB55-4731-A170-95979498F903}">
      <dgm:prSet/>
      <dgm:spPr/>
      <dgm:t>
        <a:bodyPr/>
        <a:lstStyle/>
        <a:p>
          <a:endParaRPr lang="en-US"/>
        </a:p>
      </dgm:t>
    </dgm:pt>
    <dgm:pt modelId="{766AE509-EC92-4234-B43A-5E4858A54D1F}">
      <dgm:prSet phldrT="[Text]" custT="1"/>
      <dgm:spPr/>
      <dgm:t>
        <a:bodyPr/>
        <a:lstStyle/>
        <a:p>
          <a:r>
            <a:rPr lang="en-US" sz="1800"/>
            <a:t>Generated </a:t>
          </a:r>
          <a:r>
            <a:rPr lang="en-US" sz="1800" i="1"/>
            <a:t>D-, I-, G-</a:t>
          </a:r>
          <a:r>
            <a:rPr lang="en-US" sz="1800" i="0"/>
            <a:t>optimal designs via coordinate exchange</a:t>
          </a:r>
          <a:endParaRPr lang="en-US" sz="1800"/>
        </a:p>
      </dgm:t>
    </dgm:pt>
    <dgm:pt modelId="{9068A782-7EBD-493F-B8D9-01E05B68BFD8}" type="parTrans" cxnId="{3453C1E1-3036-4BCF-8E3C-552AADA76E0B}">
      <dgm:prSet/>
      <dgm:spPr/>
      <dgm:t>
        <a:bodyPr/>
        <a:lstStyle/>
        <a:p>
          <a:endParaRPr lang="en-US"/>
        </a:p>
      </dgm:t>
    </dgm:pt>
    <dgm:pt modelId="{A621134A-DDAD-4520-8B82-4A05C157B198}" type="sibTrans" cxnId="{3453C1E1-3036-4BCF-8E3C-552AADA76E0B}">
      <dgm:prSet/>
      <dgm:spPr/>
      <dgm:t>
        <a:bodyPr/>
        <a:lstStyle/>
        <a:p>
          <a:endParaRPr lang="en-US"/>
        </a:p>
      </dgm:t>
    </dgm:pt>
    <dgm:pt modelId="{A2CF0E2D-FA0D-490F-BE45-94FB067975CC}">
      <dgm:prSet phldrT="[Text]"/>
      <dgm:spPr/>
      <dgm:t>
        <a:bodyPr/>
        <a:lstStyle/>
        <a:p>
          <a:endParaRPr lang="en-US" sz="1200"/>
        </a:p>
      </dgm:t>
    </dgm:pt>
    <dgm:pt modelId="{E83B3860-FEC5-463E-AB3B-5BBE94E66265}" type="parTrans" cxnId="{366ADA2E-BC24-4637-8892-41C523355DC1}">
      <dgm:prSet/>
      <dgm:spPr/>
      <dgm:t>
        <a:bodyPr/>
        <a:lstStyle/>
        <a:p>
          <a:endParaRPr lang="en-US"/>
        </a:p>
      </dgm:t>
    </dgm:pt>
    <dgm:pt modelId="{B5EA5677-F902-4F25-B062-4BEA71832142}" type="sibTrans" cxnId="{366ADA2E-BC24-4637-8892-41C523355DC1}">
      <dgm:prSet/>
      <dgm:spPr/>
      <dgm:t>
        <a:bodyPr/>
        <a:lstStyle/>
        <a:p>
          <a:endParaRPr lang="en-US"/>
        </a:p>
      </dgm:t>
    </dgm:pt>
    <dgm:pt modelId="{F6BCC465-25AC-40B9-91EC-03E576AF901C}">
      <dgm:prSet phldrT="[Text]" custT="1"/>
      <dgm:spPr/>
      <dgm:t>
        <a:bodyPr/>
        <a:lstStyle/>
        <a:p>
          <a:r>
            <a:rPr lang="en-US" sz="1800"/>
            <a:t>Reproduced designs proposed by Borkowski, 2003</a:t>
          </a:r>
        </a:p>
      </dgm:t>
    </dgm:pt>
    <dgm:pt modelId="{8CB2C58F-978C-43D6-B374-1A8D3B5582B7}" type="parTrans" cxnId="{C7397CB5-138C-4FF9-9DB1-2E1338DC6D9B}">
      <dgm:prSet/>
      <dgm:spPr/>
      <dgm:t>
        <a:bodyPr/>
        <a:lstStyle/>
        <a:p>
          <a:endParaRPr lang="en-US"/>
        </a:p>
      </dgm:t>
    </dgm:pt>
    <dgm:pt modelId="{63F69CD5-7B4A-494C-B043-0A660417B6D9}" type="sibTrans" cxnId="{C7397CB5-138C-4FF9-9DB1-2E1338DC6D9B}">
      <dgm:prSet/>
      <dgm:spPr/>
      <dgm:t>
        <a:bodyPr/>
        <a:lstStyle/>
        <a:p>
          <a:endParaRPr lang="en-US"/>
        </a:p>
      </dgm:t>
    </dgm:pt>
    <dgm:pt modelId="{23993207-6031-4520-B577-158BAB36AB57}">
      <dgm:prSet phldrT="[Text]" custT="1"/>
      <dgm:spPr/>
      <dgm:t>
        <a:bodyPr/>
        <a:lstStyle/>
        <a:p>
          <a:r>
            <a:rPr lang="en-US" sz="1800"/>
            <a:t>Extended to </a:t>
          </a:r>
          <a:r>
            <a:rPr lang="en-US" sz="1800" i="1"/>
            <a:t>K</a:t>
          </a:r>
          <a:r>
            <a:rPr lang="en-US" sz="1800" i="0"/>
            <a:t> = 4, 5 factor cases</a:t>
          </a:r>
          <a:endParaRPr lang="en-US" sz="1800"/>
        </a:p>
      </dgm:t>
    </dgm:pt>
    <dgm:pt modelId="{07C7A1C0-BF93-4C44-9CB0-D14FD2F45D58}" type="parTrans" cxnId="{C206F9AC-5394-4373-8733-293FA23357C8}">
      <dgm:prSet/>
      <dgm:spPr/>
      <dgm:t>
        <a:bodyPr/>
        <a:lstStyle/>
        <a:p>
          <a:endParaRPr lang="en-US"/>
        </a:p>
      </dgm:t>
    </dgm:pt>
    <dgm:pt modelId="{370A41B0-D55E-47AE-8099-37B122804F89}" type="sibTrans" cxnId="{C206F9AC-5394-4373-8733-293FA23357C8}">
      <dgm:prSet/>
      <dgm:spPr/>
      <dgm:t>
        <a:bodyPr/>
        <a:lstStyle/>
        <a:p>
          <a:endParaRPr lang="en-US"/>
        </a:p>
      </dgm:t>
    </dgm:pt>
    <dgm:pt modelId="{5A4FDAE8-88E6-4472-8DE2-1EAF0FAEB6D5}">
      <dgm:prSet phldrT="[Text]" custT="1"/>
      <dgm:spPr/>
      <dgm:t>
        <a:bodyPr/>
        <a:lstStyle/>
        <a:p>
          <a:r>
            <a:rPr lang="en-US" sz="1800"/>
            <a:t>Studied prediction variance properties of the </a:t>
          </a:r>
          <a:r>
            <a:rPr lang="en-US" sz="1800" i="1"/>
            <a:t>G-</a:t>
          </a:r>
          <a:r>
            <a:rPr lang="en-US" sz="1800" i="0"/>
            <a:t> and </a:t>
          </a:r>
          <a:r>
            <a:rPr lang="en-US" sz="1800" i="1"/>
            <a:t>I-</a:t>
          </a:r>
          <a:r>
            <a:rPr lang="en-US" sz="1800" i="0"/>
            <a:t>optimal designs.</a:t>
          </a:r>
        </a:p>
      </dgm:t>
    </dgm:pt>
    <dgm:pt modelId="{21202C6D-B912-4AB1-8815-E15F0B6CC081}" type="parTrans" cxnId="{76C895A0-21D3-40A8-80F1-AA6C6380F769}">
      <dgm:prSet/>
      <dgm:spPr/>
      <dgm:t>
        <a:bodyPr/>
        <a:lstStyle/>
        <a:p>
          <a:endParaRPr lang="en-US"/>
        </a:p>
      </dgm:t>
    </dgm:pt>
    <dgm:pt modelId="{C6D9E473-E1B2-415E-8948-2D6279391F95}" type="sibTrans" cxnId="{76C895A0-21D3-40A8-80F1-AA6C6380F769}">
      <dgm:prSet/>
      <dgm:spPr/>
      <dgm:t>
        <a:bodyPr/>
        <a:lstStyle/>
        <a:p>
          <a:endParaRPr lang="en-US"/>
        </a:p>
      </dgm:t>
    </dgm:pt>
    <dgm:pt modelId="{780D98A9-005E-4DE5-A797-C0B7741DFD41}">
      <dgm:prSet phldrT="[Text]" custT="1"/>
      <dgm:spPr/>
      <dgm:t>
        <a:bodyPr/>
        <a:lstStyle/>
        <a:p>
          <a:r>
            <a:rPr lang="en-US" sz="1800"/>
            <a:t>Modified coordinate exchange with clustering to generate </a:t>
          </a:r>
          <a:r>
            <a:rPr lang="en-US" sz="1800" i="1"/>
            <a:t>G</a:t>
          </a:r>
          <a:r>
            <a:rPr lang="en-US" sz="1800" i="0"/>
            <a:t>-optimal designs</a:t>
          </a:r>
          <a:endParaRPr lang="en-US" sz="1800"/>
        </a:p>
      </dgm:t>
    </dgm:pt>
    <dgm:pt modelId="{68DCF38A-27C9-47B4-B38A-CA9005CA6AA1}" type="parTrans" cxnId="{14125A91-4F77-4685-82C5-0F85097A584B}">
      <dgm:prSet/>
      <dgm:spPr/>
      <dgm:t>
        <a:bodyPr/>
        <a:lstStyle/>
        <a:p>
          <a:endParaRPr lang="en-US"/>
        </a:p>
      </dgm:t>
    </dgm:pt>
    <dgm:pt modelId="{B22817FE-B1D7-4F29-8F16-6714F98D7159}" type="sibTrans" cxnId="{14125A91-4F77-4685-82C5-0F85097A584B}">
      <dgm:prSet/>
      <dgm:spPr/>
      <dgm:t>
        <a:bodyPr/>
        <a:lstStyle/>
        <a:p>
          <a:endParaRPr lang="en-US"/>
        </a:p>
      </dgm:t>
    </dgm:pt>
    <dgm:pt modelId="{7DBF6323-38BE-4C99-AA16-CFB060278FF9}">
      <dgm:prSet phldrT="[Text]" custT="1"/>
      <dgm:spPr/>
      <dgm:t>
        <a:bodyPr/>
        <a:lstStyle/>
        <a:p>
          <a:r>
            <a:rPr lang="en-US" sz="1800"/>
            <a:t>Reproduced designs proposed by Borkowski, 2003</a:t>
          </a:r>
        </a:p>
      </dgm:t>
    </dgm:pt>
    <dgm:pt modelId="{D35F7C39-8B4A-4E88-AD66-CF76BB6F8E5E}" type="parTrans" cxnId="{A679A7D5-192F-4B27-9414-83386EC02661}">
      <dgm:prSet/>
      <dgm:spPr/>
      <dgm:t>
        <a:bodyPr/>
        <a:lstStyle/>
        <a:p>
          <a:endParaRPr lang="en-US"/>
        </a:p>
      </dgm:t>
    </dgm:pt>
    <dgm:pt modelId="{9517BA08-203E-4555-803C-B54588B93D34}" type="sibTrans" cxnId="{A679A7D5-192F-4B27-9414-83386EC02661}">
      <dgm:prSet/>
      <dgm:spPr/>
      <dgm:t>
        <a:bodyPr/>
        <a:lstStyle/>
        <a:p>
          <a:endParaRPr lang="en-US"/>
        </a:p>
      </dgm:t>
    </dgm:pt>
    <dgm:pt modelId="{F77308AB-5228-4CA6-80D5-C880A541CA15}">
      <dgm:prSet phldrT="[Text]" custT="1"/>
      <dgm:spPr/>
      <dgm:t>
        <a:bodyPr/>
        <a:lstStyle/>
        <a:p>
          <a:r>
            <a:rPr lang="en-US" sz="1800"/>
            <a:t>Exploited weighted continuous </a:t>
          </a:r>
          <a:r>
            <a:rPr lang="en-US" sz="1800" i="1"/>
            <a:t>I-</a:t>
          </a:r>
          <a:r>
            <a:rPr lang="en-US" sz="1800" i="0"/>
            <a:t>optimal designs as starting point for coordinate exchange and </a:t>
          </a:r>
          <a:r>
            <a:rPr lang="en-US" sz="1800" i="1"/>
            <a:t>G</a:t>
          </a:r>
          <a:r>
            <a:rPr lang="en-US" sz="1800" i="0"/>
            <a:t>-optimal design search</a:t>
          </a:r>
          <a:endParaRPr lang="en-US" sz="1800"/>
        </a:p>
      </dgm:t>
    </dgm:pt>
    <dgm:pt modelId="{F826E5A9-B7D8-4BF6-843E-D949ECCB51B3}" type="parTrans" cxnId="{31ACADA6-00B3-41CB-BEC9-D5CFDCBB3559}">
      <dgm:prSet/>
      <dgm:spPr/>
      <dgm:t>
        <a:bodyPr/>
        <a:lstStyle/>
        <a:p>
          <a:endParaRPr lang="en-US"/>
        </a:p>
      </dgm:t>
    </dgm:pt>
    <dgm:pt modelId="{98C88231-E2F1-465A-90DB-697322D473FC}" type="sibTrans" cxnId="{31ACADA6-00B3-41CB-BEC9-D5CFDCBB3559}">
      <dgm:prSet/>
      <dgm:spPr/>
      <dgm:t>
        <a:bodyPr/>
        <a:lstStyle/>
        <a:p>
          <a:endParaRPr lang="en-US"/>
        </a:p>
      </dgm:t>
    </dgm:pt>
    <dgm:pt modelId="{0805D64F-AB8F-4ADE-805B-DBA9DC7BFBC0}">
      <dgm:prSet phldrT="[Text]" custT="1"/>
      <dgm:spPr/>
      <dgm:t>
        <a:bodyPr/>
        <a:lstStyle/>
        <a:p>
          <a:r>
            <a:rPr lang="en-US" sz="1800"/>
            <a:t>Fast algorithm to generate highly efficient </a:t>
          </a:r>
          <a:r>
            <a:rPr lang="en-US" sz="1800" i="1"/>
            <a:t>G</a:t>
          </a:r>
          <a:r>
            <a:rPr lang="en-US" sz="1800" i="0"/>
            <a:t>-optimal designs</a:t>
          </a:r>
          <a:endParaRPr lang="en-US" sz="1800"/>
        </a:p>
      </dgm:t>
    </dgm:pt>
    <dgm:pt modelId="{13AD7951-D45C-44B1-8E3C-D1E6DEBE16AD}" type="parTrans" cxnId="{B08CDEBD-E292-4DC0-BE7B-0309BF90604C}">
      <dgm:prSet/>
      <dgm:spPr/>
      <dgm:t>
        <a:bodyPr/>
        <a:lstStyle/>
        <a:p>
          <a:endParaRPr lang="en-US"/>
        </a:p>
      </dgm:t>
    </dgm:pt>
    <dgm:pt modelId="{08EEC80F-8797-414D-81F4-624A59472EF4}" type="sibTrans" cxnId="{B08CDEBD-E292-4DC0-BE7B-0309BF90604C}">
      <dgm:prSet/>
      <dgm:spPr/>
      <dgm:t>
        <a:bodyPr/>
        <a:lstStyle/>
        <a:p>
          <a:endParaRPr lang="en-US"/>
        </a:p>
      </dgm:t>
    </dgm:pt>
    <dgm:pt modelId="{26FC3EE0-8E10-46FE-A165-B304AEB9C36C}">
      <dgm:prSet phldrT="[Text]" custT="1"/>
      <dgm:spPr/>
      <dgm:t>
        <a:bodyPr/>
        <a:lstStyle/>
        <a:p>
          <a:r>
            <a:rPr lang="en-US" sz="1800"/>
            <a:t>Proposed designs for two new </a:t>
          </a:r>
          <a:r>
            <a:rPr lang="en-US" sz="1800" i="1"/>
            <a:t>K = 4, 5</a:t>
          </a:r>
          <a:r>
            <a:rPr lang="en-US" sz="1800" i="0"/>
            <a:t> experimental factor scenarios</a:t>
          </a:r>
          <a:endParaRPr lang="en-US" sz="1800"/>
        </a:p>
      </dgm:t>
    </dgm:pt>
    <dgm:pt modelId="{42FAED44-4F71-4BEF-9B8F-47B1CCCC39DD}" type="parTrans" cxnId="{41C99E62-B072-4978-BE6D-022C6542EA95}">
      <dgm:prSet/>
      <dgm:spPr/>
      <dgm:t>
        <a:bodyPr/>
        <a:lstStyle/>
        <a:p>
          <a:endParaRPr lang="en-US"/>
        </a:p>
      </dgm:t>
    </dgm:pt>
    <dgm:pt modelId="{F5A1C03E-B1CA-4B55-9337-3F1D17B94A72}" type="sibTrans" cxnId="{41C99E62-B072-4978-BE6D-022C6542EA95}">
      <dgm:prSet/>
      <dgm:spPr/>
      <dgm:t>
        <a:bodyPr/>
        <a:lstStyle/>
        <a:p>
          <a:endParaRPr lang="en-US"/>
        </a:p>
      </dgm:t>
    </dgm:pt>
    <dgm:pt modelId="{88552C92-4F3B-4B0C-AAA5-C81B372B3BBE}">
      <dgm:prSet phldrT="[Text]" custT="1"/>
      <dgm:spPr/>
      <dgm:t>
        <a:bodyPr/>
        <a:lstStyle/>
        <a:p>
          <a:r>
            <a:rPr lang="en-US" sz="1800" i="0">
              <a:solidFill>
                <a:srgbClr val="FF0000"/>
              </a:solidFill>
            </a:rPr>
            <a:t>Recommend practitioners pursue </a:t>
          </a:r>
          <a:r>
            <a:rPr lang="en-US" sz="1800" i="1">
              <a:solidFill>
                <a:srgbClr val="FF0000"/>
              </a:solidFill>
            </a:rPr>
            <a:t>I</a:t>
          </a:r>
          <a:r>
            <a:rPr lang="en-US" sz="1800" i="0">
              <a:solidFill>
                <a:srgbClr val="FF0000"/>
              </a:solidFill>
            </a:rPr>
            <a:t>-optimal designs for ease of computation and prediction variance properties.</a:t>
          </a:r>
        </a:p>
      </dgm:t>
    </dgm:pt>
    <dgm:pt modelId="{9A44252F-B138-4A2E-BD64-944ABB0FE1FB}" type="parTrans" cxnId="{B58D2167-B6C3-416F-A886-936C92322E12}">
      <dgm:prSet/>
      <dgm:spPr/>
      <dgm:t>
        <a:bodyPr/>
        <a:lstStyle/>
        <a:p>
          <a:endParaRPr lang="en-US"/>
        </a:p>
      </dgm:t>
    </dgm:pt>
    <dgm:pt modelId="{4DF924CA-9B9A-44B0-A4B0-D24A57A848F3}" type="sibTrans" cxnId="{B58D2167-B6C3-416F-A886-936C92322E12}">
      <dgm:prSet/>
      <dgm:spPr/>
      <dgm:t>
        <a:bodyPr/>
        <a:lstStyle/>
        <a:p>
          <a:endParaRPr lang="en-US"/>
        </a:p>
      </dgm:t>
    </dgm:pt>
    <dgm:pt modelId="{D0EDE456-E9C0-48A4-8DEA-360B7E993E2F}" type="pres">
      <dgm:prSet presAssocID="{C4AB6761-7D1E-4CBF-AB77-F3FF3A9A4863}" presName="linearFlow" presStyleCnt="0">
        <dgm:presLayoutVars>
          <dgm:dir/>
          <dgm:animLvl val="lvl"/>
          <dgm:resizeHandles val="exact"/>
        </dgm:presLayoutVars>
      </dgm:prSet>
      <dgm:spPr/>
    </dgm:pt>
    <dgm:pt modelId="{9577A896-E042-4416-A264-1873546EEA25}" type="pres">
      <dgm:prSet presAssocID="{1AE29956-FBA1-46EF-98DF-ACCE00017481}" presName="composite" presStyleCnt="0"/>
      <dgm:spPr/>
    </dgm:pt>
    <dgm:pt modelId="{7F81A0B4-DC42-4A5C-8E10-8BAA61731549}" type="pres">
      <dgm:prSet presAssocID="{1AE29956-FBA1-46EF-98DF-ACCE00017481}" presName="parentText" presStyleLbl="alignNode1" presStyleIdx="0" presStyleCnt="3" custScaleY="115722">
        <dgm:presLayoutVars>
          <dgm:chMax val="1"/>
          <dgm:bulletEnabled val="1"/>
        </dgm:presLayoutVars>
      </dgm:prSet>
      <dgm:spPr/>
    </dgm:pt>
    <dgm:pt modelId="{FADECBC7-91EC-4277-8907-0BA7446E586E}" type="pres">
      <dgm:prSet presAssocID="{1AE29956-FBA1-46EF-98DF-ACCE00017481}" presName="descendantText" presStyleLbl="alignAcc1" presStyleIdx="0" presStyleCnt="3" custScaleY="207601">
        <dgm:presLayoutVars>
          <dgm:bulletEnabled val="1"/>
        </dgm:presLayoutVars>
      </dgm:prSet>
      <dgm:spPr/>
    </dgm:pt>
    <dgm:pt modelId="{3F452FF9-EC8A-4278-8E2D-3BC2730E3B3F}" type="pres">
      <dgm:prSet presAssocID="{5750B4DF-FD29-4D86-AC10-3CE1431C2253}" presName="sp" presStyleCnt="0"/>
      <dgm:spPr/>
    </dgm:pt>
    <dgm:pt modelId="{6A6A8EDE-9514-4051-A5A3-2144E9A6D3B6}" type="pres">
      <dgm:prSet presAssocID="{80ECBAFD-F28D-44E2-B5DE-AD79D88A76DE}" presName="composite" presStyleCnt="0"/>
      <dgm:spPr/>
    </dgm:pt>
    <dgm:pt modelId="{11251CC2-1532-404B-B3DE-911962092782}" type="pres">
      <dgm:prSet presAssocID="{80ECBAFD-F28D-44E2-B5DE-AD79D88A76DE}" presName="parentText" presStyleLbl="alignNode1" presStyleIdx="1" presStyleCnt="3" custLinFactNeighborY="9760">
        <dgm:presLayoutVars>
          <dgm:chMax val="1"/>
          <dgm:bulletEnabled val="1"/>
        </dgm:presLayoutVars>
      </dgm:prSet>
      <dgm:spPr/>
    </dgm:pt>
    <dgm:pt modelId="{F112780B-FBAD-4959-BAEB-707860E177A4}" type="pres">
      <dgm:prSet presAssocID="{80ECBAFD-F28D-44E2-B5DE-AD79D88A76DE}" presName="descendantText" presStyleLbl="alignAcc1" presStyleIdx="1" presStyleCnt="3" custLinFactNeighborX="0" custLinFactNeighborY="15382">
        <dgm:presLayoutVars>
          <dgm:bulletEnabled val="1"/>
        </dgm:presLayoutVars>
      </dgm:prSet>
      <dgm:spPr/>
    </dgm:pt>
    <dgm:pt modelId="{E303A819-021A-4FB7-8C0F-E1D4492DF9F9}" type="pres">
      <dgm:prSet presAssocID="{8CC4BAA6-017B-469F-A5FE-160FB1897FEA}" presName="sp" presStyleCnt="0"/>
      <dgm:spPr/>
    </dgm:pt>
    <dgm:pt modelId="{4E514803-2C6B-4292-9A47-5D568AC7750D}" type="pres">
      <dgm:prSet presAssocID="{B2A48847-F8FE-4CE0-BEDF-6CC67C3C0909}" presName="composite" presStyleCnt="0"/>
      <dgm:spPr/>
    </dgm:pt>
    <dgm:pt modelId="{6350FED0-5E2F-4F5E-9F9D-4A1CB9A04F68}" type="pres">
      <dgm:prSet presAssocID="{B2A48847-F8FE-4CE0-BEDF-6CC67C3C0909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EDBC2A2F-68C5-484E-A9AA-A83E56A03D14}" type="pres">
      <dgm:prSet presAssocID="{B2A48847-F8FE-4CE0-BEDF-6CC67C3C0909}" presName="descendantText" presStyleLbl="alignAcc1" presStyleIdx="2" presStyleCnt="3" custScaleY="164336">
        <dgm:presLayoutVars>
          <dgm:bulletEnabled val="1"/>
        </dgm:presLayoutVars>
      </dgm:prSet>
      <dgm:spPr/>
    </dgm:pt>
  </dgm:ptLst>
  <dgm:cxnLst>
    <dgm:cxn modelId="{89511401-1DBB-415C-B80B-1628BAB76A9E}" srcId="{C4AB6761-7D1E-4CBF-AB77-F3FF3A9A4863}" destId="{80ECBAFD-F28D-44E2-B5DE-AD79D88A76DE}" srcOrd="1" destOrd="0" parTransId="{A90861D9-87D1-4E81-AD3C-BBB6CFA5E9D1}" sibTransId="{8CC4BAA6-017B-469F-A5FE-160FB1897FEA}"/>
    <dgm:cxn modelId="{C6032708-12F3-4D66-A7ED-DD57D8C89738}" type="presOf" srcId="{A2CF0E2D-FA0D-490F-BE45-94FB067975CC}" destId="{FADECBC7-91EC-4277-8907-0BA7446E586E}" srcOrd="0" destOrd="6" presId="urn:microsoft.com/office/officeart/2005/8/layout/chevron2"/>
    <dgm:cxn modelId="{90E88D1B-797D-40DE-9B8D-95A62A9604EC}" srcId="{C4AB6761-7D1E-4CBF-AB77-F3FF3A9A4863}" destId="{1AE29956-FBA1-46EF-98DF-ACCE00017481}" srcOrd="0" destOrd="0" parTransId="{8A5C60C8-BDDA-46B9-8AB3-E6F8280AC4CD}" sibTransId="{5750B4DF-FD29-4D86-AC10-3CE1431C2253}"/>
    <dgm:cxn modelId="{366ADA2E-BC24-4637-8892-41C523355DC1}" srcId="{1AE29956-FBA1-46EF-98DF-ACCE00017481}" destId="{A2CF0E2D-FA0D-490F-BE45-94FB067975CC}" srcOrd="1" destOrd="0" parTransId="{E83B3860-FEC5-463E-AB3B-5BBE94E66265}" sibTransId="{B5EA5677-F902-4F25-B062-4BEA71832142}"/>
    <dgm:cxn modelId="{0D5A5C5B-63BD-45ED-94C5-19D5FD15F22A}" type="presOf" srcId="{6EBB3DEE-EAA9-40C6-A84B-B580A603B70E}" destId="{EDBC2A2F-68C5-484E-A9AA-A83E56A03D14}" srcOrd="0" destOrd="0" presId="urn:microsoft.com/office/officeart/2005/8/layout/chevron2"/>
    <dgm:cxn modelId="{474A0342-EB55-4731-A170-95979498F903}" srcId="{B2A48847-F8FE-4CE0-BEDF-6CC67C3C0909}" destId="{6EBB3DEE-EAA9-40C6-A84B-B580A603B70E}" srcOrd="0" destOrd="0" parTransId="{81D61726-2CC3-4B27-ABD4-615B2BE63D8B}" sibTransId="{1F59AE62-9433-4D67-AC01-FF31C08785EC}"/>
    <dgm:cxn modelId="{8B276262-F1D6-4C71-9EE7-BC179E44CFA2}" type="presOf" srcId="{B2A48847-F8FE-4CE0-BEDF-6CC67C3C0909}" destId="{6350FED0-5E2F-4F5E-9F9D-4A1CB9A04F68}" srcOrd="0" destOrd="0" presId="urn:microsoft.com/office/officeart/2005/8/layout/chevron2"/>
    <dgm:cxn modelId="{77169342-7999-4368-9B09-523F021AFFB2}" type="presOf" srcId="{7103E908-B9AF-452A-B1C6-CD413FCB7983}" destId="{F112780B-FBAD-4959-BAEB-707860E177A4}" srcOrd="0" destOrd="0" presId="urn:microsoft.com/office/officeart/2005/8/layout/chevron2"/>
    <dgm:cxn modelId="{41C99E62-B072-4978-BE6D-022C6542EA95}" srcId="{6EBB3DEE-EAA9-40C6-A84B-B580A603B70E}" destId="{26FC3EE0-8E10-46FE-A165-B304AEB9C36C}" srcOrd="2" destOrd="0" parTransId="{42FAED44-4F71-4BEF-9B8F-47B1CCCC39DD}" sibTransId="{F5A1C03E-B1CA-4B55-9337-3F1D17B94A72}"/>
    <dgm:cxn modelId="{B58D2167-B6C3-416F-A886-936C92322E12}" srcId="{50AB8CEE-2DD7-4F73-8C22-AFA47CB20685}" destId="{88552C92-4F3B-4B0C-AAA5-C81B372B3BBE}" srcOrd="4" destOrd="0" parTransId="{9A44252F-B138-4A2E-BD64-944ABB0FE1FB}" sibTransId="{4DF924CA-9B9A-44B0-A4B0-D24A57A848F3}"/>
    <dgm:cxn modelId="{60AB6149-0333-4D57-8CE0-F17FAE970B40}" srcId="{80ECBAFD-F28D-44E2-B5DE-AD79D88A76DE}" destId="{7103E908-B9AF-452A-B1C6-CD413FCB7983}" srcOrd="0" destOrd="0" parTransId="{DCB8807D-25A7-4BBD-81ED-A3FFE47672AF}" sibTransId="{577AC751-FC11-476D-8194-EFE0F0CC993C}"/>
    <dgm:cxn modelId="{CD95236B-EEEF-4289-BD32-D6EE55B157B6}" type="presOf" srcId="{50AB8CEE-2DD7-4F73-8C22-AFA47CB20685}" destId="{FADECBC7-91EC-4277-8907-0BA7446E586E}" srcOrd="0" destOrd="0" presId="urn:microsoft.com/office/officeart/2005/8/layout/chevron2"/>
    <dgm:cxn modelId="{F225FD52-2CA2-4178-8054-E5F627A94FE5}" type="presOf" srcId="{1AE29956-FBA1-46EF-98DF-ACCE00017481}" destId="{7F81A0B4-DC42-4A5C-8E10-8BAA61731549}" srcOrd="0" destOrd="0" presId="urn:microsoft.com/office/officeart/2005/8/layout/chevron2"/>
    <dgm:cxn modelId="{0EE22278-371D-4EC9-896C-366E9914756E}" type="presOf" srcId="{780D98A9-005E-4DE5-A797-C0B7741DFD41}" destId="{F112780B-FBAD-4959-BAEB-707860E177A4}" srcOrd="0" destOrd="1" presId="urn:microsoft.com/office/officeart/2005/8/layout/chevron2"/>
    <dgm:cxn modelId="{57E9BF7E-C9AA-40A6-82BC-4B168456AA88}" type="presOf" srcId="{0805D64F-AB8F-4ADE-805B-DBA9DC7BFBC0}" destId="{EDBC2A2F-68C5-484E-A9AA-A83E56A03D14}" srcOrd="0" destOrd="2" presId="urn:microsoft.com/office/officeart/2005/8/layout/chevron2"/>
    <dgm:cxn modelId="{51DC8280-C1CA-418D-8E52-CF23F46DE800}" type="presOf" srcId="{5A4FDAE8-88E6-4472-8DE2-1EAF0FAEB6D5}" destId="{FADECBC7-91EC-4277-8907-0BA7446E586E}" srcOrd="0" destOrd="4" presId="urn:microsoft.com/office/officeart/2005/8/layout/chevron2"/>
    <dgm:cxn modelId="{93949585-AB03-46F5-B097-A2F842FEB7DB}" type="presOf" srcId="{88552C92-4F3B-4B0C-AAA5-C81B372B3BBE}" destId="{FADECBC7-91EC-4277-8907-0BA7446E586E}" srcOrd="0" destOrd="5" presId="urn:microsoft.com/office/officeart/2005/8/layout/chevron2"/>
    <dgm:cxn modelId="{14125A91-4F77-4685-82C5-0F85097A584B}" srcId="{7103E908-B9AF-452A-B1C6-CD413FCB7983}" destId="{780D98A9-005E-4DE5-A797-C0B7741DFD41}" srcOrd="0" destOrd="0" parTransId="{68DCF38A-27C9-47B4-B38A-CA9005CA6AA1}" sibTransId="{B22817FE-B1D7-4F29-8F16-6714F98D7159}"/>
    <dgm:cxn modelId="{AB4CD59D-256B-4702-9EC4-51D2F01C57CF}" type="presOf" srcId="{80ECBAFD-F28D-44E2-B5DE-AD79D88A76DE}" destId="{11251CC2-1532-404B-B3DE-911962092782}" srcOrd="0" destOrd="0" presId="urn:microsoft.com/office/officeart/2005/8/layout/chevron2"/>
    <dgm:cxn modelId="{76C895A0-21D3-40A8-80F1-AA6C6380F769}" srcId="{50AB8CEE-2DD7-4F73-8C22-AFA47CB20685}" destId="{5A4FDAE8-88E6-4472-8DE2-1EAF0FAEB6D5}" srcOrd="3" destOrd="0" parTransId="{21202C6D-B912-4AB1-8815-E15F0B6CC081}" sibTransId="{C6D9E473-E1B2-415E-8948-2D6279391F95}"/>
    <dgm:cxn modelId="{1D5A82A3-7D45-4E56-A8AA-F784120C0618}" type="presOf" srcId="{766AE509-EC92-4234-B43A-5E4858A54D1F}" destId="{FADECBC7-91EC-4277-8907-0BA7446E586E}" srcOrd="0" destOrd="1" presId="urn:microsoft.com/office/officeart/2005/8/layout/chevron2"/>
    <dgm:cxn modelId="{31ACADA6-00B3-41CB-BEC9-D5CFDCBB3559}" srcId="{6EBB3DEE-EAA9-40C6-A84B-B580A603B70E}" destId="{F77308AB-5228-4CA6-80D5-C880A541CA15}" srcOrd="0" destOrd="0" parTransId="{F826E5A9-B7D8-4BF6-843E-D949ECCB51B3}" sibTransId="{98C88231-E2F1-465A-90DB-697322D473FC}"/>
    <dgm:cxn modelId="{C206F9AC-5394-4373-8733-293FA23357C8}" srcId="{50AB8CEE-2DD7-4F73-8C22-AFA47CB20685}" destId="{23993207-6031-4520-B577-158BAB36AB57}" srcOrd="2" destOrd="0" parTransId="{07C7A1C0-BF93-4C44-9CB0-D14FD2F45D58}" sibTransId="{370A41B0-D55E-47AE-8099-37B122804F89}"/>
    <dgm:cxn modelId="{C7397CB5-138C-4FF9-9DB1-2E1338DC6D9B}" srcId="{50AB8CEE-2DD7-4F73-8C22-AFA47CB20685}" destId="{F6BCC465-25AC-40B9-91EC-03E576AF901C}" srcOrd="1" destOrd="0" parTransId="{8CB2C58F-978C-43D6-B374-1A8D3B5582B7}" sibTransId="{63F69CD5-7B4A-494C-B043-0A660417B6D9}"/>
    <dgm:cxn modelId="{1676C2B9-432E-421C-AF62-AC48BE88FFA3}" type="presOf" srcId="{23993207-6031-4520-B577-158BAB36AB57}" destId="{FADECBC7-91EC-4277-8907-0BA7446E586E}" srcOrd="0" destOrd="3" presId="urn:microsoft.com/office/officeart/2005/8/layout/chevron2"/>
    <dgm:cxn modelId="{548EEDBA-7C75-4247-95AC-E6282C15448D}" srcId="{C4AB6761-7D1E-4CBF-AB77-F3FF3A9A4863}" destId="{B2A48847-F8FE-4CE0-BEDF-6CC67C3C0909}" srcOrd="2" destOrd="0" parTransId="{7907A207-0978-4480-BCEA-DED2B4650EB5}" sibTransId="{7E07B691-764A-4B19-A032-8DF689F31428}"/>
    <dgm:cxn modelId="{B08CDEBD-E292-4DC0-BE7B-0309BF90604C}" srcId="{6EBB3DEE-EAA9-40C6-A84B-B580A603B70E}" destId="{0805D64F-AB8F-4ADE-805B-DBA9DC7BFBC0}" srcOrd="1" destOrd="0" parTransId="{13AD7951-D45C-44B1-8E3C-D1E6DEBE16AD}" sibTransId="{08EEC80F-8797-414D-81F4-624A59472EF4}"/>
    <dgm:cxn modelId="{2FC60ACD-D2E9-4CB8-85D8-AC56FD6A0134}" type="presOf" srcId="{C4AB6761-7D1E-4CBF-AB77-F3FF3A9A4863}" destId="{D0EDE456-E9C0-48A4-8DEA-360B7E993E2F}" srcOrd="0" destOrd="0" presId="urn:microsoft.com/office/officeart/2005/8/layout/chevron2"/>
    <dgm:cxn modelId="{163B5FCE-29A0-4F96-BEC4-F6535AE1763F}" type="presOf" srcId="{26FC3EE0-8E10-46FE-A165-B304AEB9C36C}" destId="{EDBC2A2F-68C5-484E-A9AA-A83E56A03D14}" srcOrd="0" destOrd="3" presId="urn:microsoft.com/office/officeart/2005/8/layout/chevron2"/>
    <dgm:cxn modelId="{A679A7D5-192F-4B27-9414-83386EC02661}" srcId="{7103E908-B9AF-452A-B1C6-CD413FCB7983}" destId="{7DBF6323-38BE-4C99-AA16-CFB060278FF9}" srcOrd="1" destOrd="0" parTransId="{D35F7C39-8B4A-4E88-AD66-CF76BB6F8E5E}" sibTransId="{9517BA08-203E-4555-803C-B54588B93D34}"/>
    <dgm:cxn modelId="{3453C1E1-3036-4BCF-8E3C-552AADA76E0B}" srcId="{50AB8CEE-2DD7-4F73-8C22-AFA47CB20685}" destId="{766AE509-EC92-4234-B43A-5E4858A54D1F}" srcOrd="0" destOrd="0" parTransId="{9068A782-7EBD-493F-B8D9-01E05B68BFD8}" sibTransId="{A621134A-DDAD-4520-8B82-4A05C157B198}"/>
    <dgm:cxn modelId="{370018E7-475B-4DA5-AD34-64145653F30A}" type="presOf" srcId="{F6BCC465-25AC-40B9-91EC-03E576AF901C}" destId="{FADECBC7-91EC-4277-8907-0BA7446E586E}" srcOrd="0" destOrd="2" presId="urn:microsoft.com/office/officeart/2005/8/layout/chevron2"/>
    <dgm:cxn modelId="{5DC00CEF-CDED-4CCE-B4E7-537667DCDE39}" srcId="{1AE29956-FBA1-46EF-98DF-ACCE00017481}" destId="{50AB8CEE-2DD7-4F73-8C22-AFA47CB20685}" srcOrd="0" destOrd="0" parTransId="{A05E8AFC-4BF5-417F-A38A-7DF973164051}" sibTransId="{995E14D8-DB24-4C90-901F-F61B96E60EC8}"/>
    <dgm:cxn modelId="{667DC0EF-EE7A-498D-A3BC-189B6F0EB932}" type="presOf" srcId="{7DBF6323-38BE-4C99-AA16-CFB060278FF9}" destId="{F112780B-FBAD-4959-BAEB-707860E177A4}" srcOrd="0" destOrd="2" presId="urn:microsoft.com/office/officeart/2005/8/layout/chevron2"/>
    <dgm:cxn modelId="{245161FC-74EE-45D4-A6F3-42C3C67EFC40}" type="presOf" srcId="{F77308AB-5228-4CA6-80D5-C880A541CA15}" destId="{EDBC2A2F-68C5-484E-A9AA-A83E56A03D14}" srcOrd="0" destOrd="1" presId="urn:microsoft.com/office/officeart/2005/8/layout/chevron2"/>
    <dgm:cxn modelId="{84E48A66-7C70-4698-B0EE-87FA2C8C2311}" type="presParOf" srcId="{D0EDE456-E9C0-48A4-8DEA-360B7E993E2F}" destId="{9577A896-E042-4416-A264-1873546EEA25}" srcOrd="0" destOrd="0" presId="urn:microsoft.com/office/officeart/2005/8/layout/chevron2"/>
    <dgm:cxn modelId="{3CA0B11A-E05E-4350-90EF-26B1DC49FD57}" type="presParOf" srcId="{9577A896-E042-4416-A264-1873546EEA25}" destId="{7F81A0B4-DC42-4A5C-8E10-8BAA61731549}" srcOrd="0" destOrd="0" presId="urn:microsoft.com/office/officeart/2005/8/layout/chevron2"/>
    <dgm:cxn modelId="{5A5E7135-323D-4C73-9C57-0D76C3F4E858}" type="presParOf" srcId="{9577A896-E042-4416-A264-1873546EEA25}" destId="{FADECBC7-91EC-4277-8907-0BA7446E586E}" srcOrd="1" destOrd="0" presId="urn:microsoft.com/office/officeart/2005/8/layout/chevron2"/>
    <dgm:cxn modelId="{36F05E80-EC9D-4D7A-AAE5-53826C651974}" type="presParOf" srcId="{D0EDE456-E9C0-48A4-8DEA-360B7E993E2F}" destId="{3F452FF9-EC8A-4278-8E2D-3BC2730E3B3F}" srcOrd="1" destOrd="0" presId="urn:microsoft.com/office/officeart/2005/8/layout/chevron2"/>
    <dgm:cxn modelId="{F979D27D-6164-4FE2-A1B9-BC03C378172B}" type="presParOf" srcId="{D0EDE456-E9C0-48A4-8DEA-360B7E993E2F}" destId="{6A6A8EDE-9514-4051-A5A3-2144E9A6D3B6}" srcOrd="2" destOrd="0" presId="urn:microsoft.com/office/officeart/2005/8/layout/chevron2"/>
    <dgm:cxn modelId="{B33665C7-00EE-4C1C-A20D-3BB94407F639}" type="presParOf" srcId="{6A6A8EDE-9514-4051-A5A3-2144E9A6D3B6}" destId="{11251CC2-1532-404B-B3DE-911962092782}" srcOrd="0" destOrd="0" presId="urn:microsoft.com/office/officeart/2005/8/layout/chevron2"/>
    <dgm:cxn modelId="{76DA7445-60C1-45D3-A8FC-822AF971F2AB}" type="presParOf" srcId="{6A6A8EDE-9514-4051-A5A3-2144E9A6D3B6}" destId="{F112780B-FBAD-4959-BAEB-707860E177A4}" srcOrd="1" destOrd="0" presId="urn:microsoft.com/office/officeart/2005/8/layout/chevron2"/>
    <dgm:cxn modelId="{EF8573FC-B71E-431C-8F5A-5BC1794B43AB}" type="presParOf" srcId="{D0EDE456-E9C0-48A4-8DEA-360B7E993E2F}" destId="{E303A819-021A-4FB7-8C0F-E1D4492DF9F9}" srcOrd="3" destOrd="0" presId="urn:microsoft.com/office/officeart/2005/8/layout/chevron2"/>
    <dgm:cxn modelId="{AF25CA45-3DE1-4F28-A20A-0A9EB0919605}" type="presParOf" srcId="{D0EDE456-E9C0-48A4-8DEA-360B7E993E2F}" destId="{4E514803-2C6B-4292-9A47-5D568AC7750D}" srcOrd="4" destOrd="0" presId="urn:microsoft.com/office/officeart/2005/8/layout/chevron2"/>
    <dgm:cxn modelId="{A96CD3A4-DAA4-462E-9ABF-BC2F70C85DE2}" type="presParOf" srcId="{4E514803-2C6B-4292-9A47-5D568AC7750D}" destId="{6350FED0-5E2F-4F5E-9F9D-4A1CB9A04F68}" srcOrd="0" destOrd="0" presId="urn:microsoft.com/office/officeart/2005/8/layout/chevron2"/>
    <dgm:cxn modelId="{3C5DF8BC-6BFF-480F-9D66-5B6B3DFAFABB}" type="presParOf" srcId="{4E514803-2C6B-4292-9A47-5D568AC7750D}" destId="{EDBC2A2F-68C5-484E-A9AA-A83E56A03D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AB6761-7D1E-4CBF-AB77-F3FF3A9A4863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E29956-FBA1-46EF-98DF-ACCE00017481}">
      <dgm:prSet phldrT="[Text]"/>
      <dgm:spPr/>
      <dgm:t>
        <a:bodyPr/>
        <a:lstStyle/>
        <a:p>
          <a:r>
            <a:rPr lang="en-US"/>
            <a:t>2022</a:t>
          </a:r>
        </a:p>
      </dgm:t>
    </dgm:pt>
    <dgm:pt modelId="{8A5C60C8-BDDA-46B9-8AB3-E6F8280AC4CD}" type="parTrans" cxnId="{90E88D1B-797D-40DE-9B8D-95A62A9604EC}">
      <dgm:prSet/>
      <dgm:spPr/>
      <dgm:t>
        <a:bodyPr/>
        <a:lstStyle/>
        <a:p>
          <a:endParaRPr lang="en-US"/>
        </a:p>
      </dgm:t>
    </dgm:pt>
    <dgm:pt modelId="{5750B4DF-FD29-4D86-AC10-3CE1431C2253}" type="sibTrans" cxnId="{90E88D1B-797D-40DE-9B8D-95A62A9604EC}">
      <dgm:prSet/>
      <dgm:spPr/>
      <dgm:t>
        <a:bodyPr/>
        <a:lstStyle/>
        <a:p>
          <a:endParaRPr lang="en-US"/>
        </a:p>
      </dgm:t>
    </dgm:pt>
    <dgm:pt modelId="{50AB8CEE-2DD7-4F73-8C22-AFA47CB20685}">
      <dgm:prSet phldrT="[Text]" custT="1"/>
      <dgm:spPr/>
      <dgm:t>
        <a:bodyPr/>
        <a:lstStyle/>
        <a:p>
          <a:r>
            <a:rPr lang="en-US" sz="1800" b="1" u="sng" dirty="0"/>
            <a:t>Walsh and Borkowski, 2022, </a:t>
          </a:r>
          <a:r>
            <a:rPr lang="en-US" sz="1800" b="1" i="1" u="sng" dirty="0"/>
            <a:t>Mathematics</a:t>
          </a:r>
          <a:endParaRPr lang="en-US" sz="1800" b="1" u="sng" dirty="0"/>
        </a:p>
      </dgm:t>
    </dgm:pt>
    <dgm:pt modelId="{A05E8AFC-4BF5-417F-A38A-7DF973164051}" type="parTrans" cxnId="{5DC00CEF-CDED-4CCE-B4E7-537667DCDE39}">
      <dgm:prSet/>
      <dgm:spPr/>
      <dgm:t>
        <a:bodyPr/>
        <a:lstStyle/>
        <a:p>
          <a:endParaRPr lang="en-US"/>
        </a:p>
      </dgm:t>
    </dgm:pt>
    <dgm:pt modelId="{995E14D8-DB24-4C90-901F-F61B96E60EC8}" type="sibTrans" cxnId="{5DC00CEF-CDED-4CCE-B4E7-537667DCDE39}">
      <dgm:prSet/>
      <dgm:spPr/>
      <dgm:t>
        <a:bodyPr/>
        <a:lstStyle/>
        <a:p>
          <a:endParaRPr lang="en-US"/>
        </a:p>
      </dgm:t>
    </dgm:pt>
    <dgm:pt modelId="{80ECBAFD-F28D-44E2-B5DE-AD79D88A76DE}">
      <dgm:prSet phldrT="[Text]"/>
      <dgm:spPr/>
      <dgm:t>
        <a:bodyPr/>
        <a:lstStyle/>
        <a:p>
          <a:r>
            <a:rPr lang="en-US"/>
            <a:t>2023</a:t>
          </a:r>
        </a:p>
      </dgm:t>
    </dgm:pt>
    <dgm:pt modelId="{A90861D9-87D1-4E81-AD3C-BBB6CFA5E9D1}" type="parTrans" cxnId="{89511401-1DBB-415C-B80B-1628BAB76A9E}">
      <dgm:prSet/>
      <dgm:spPr/>
      <dgm:t>
        <a:bodyPr/>
        <a:lstStyle/>
        <a:p>
          <a:endParaRPr lang="en-US"/>
        </a:p>
      </dgm:t>
    </dgm:pt>
    <dgm:pt modelId="{8CC4BAA6-017B-469F-A5FE-160FB1897FEA}" type="sibTrans" cxnId="{89511401-1DBB-415C-B80B-1628BAB76A9E}">
      <dgm:prSet/>
      <dgm:spPr/>
      <dgm:t>
        <a:bodyPr/>
        <a:lstStyle/>
        <a:p>
          <a:endParaRPr lang="en-US"/>
        </a:p>
      </dgm:t>
    </dgm:pt>
    <dgm:pt modelId="{7103E908-B9AF-452A-B1C6-CD413FCB7983}">
      <dgm:prSet phldrT="[Text]" custT="1"/>
      <dgm:spPr/>
      <dgm:t>
        <a:bodyPr/>
        <a:lstStyle/>
        <a:p>
          <a:r>
            <a:rPr lang="en-US" sz="1800" b="1" u="sng" dirty="0"/>
            <a:t>Walsh, Lu, and Anderson-Cook, 2023, </a:t>
          </a:r>
          <a:r>
            <a:rPr lang="en-US" sz="1800" b="1" i="1" u="sng" dirty="0"/>
            <a:t>Quality Engineering</a:t>
          </a:r>
          <a:endParaRPr lang="en-US" sz="1800" b="1" u="sng" dirty="0"/>
        </a:p>
      </dgm:t>
    </dgm:pt>
    <dgm:pt modelId="{DCB8807D-25A7-4BBD-81ED-A3FFE47672AF}" type="parTrans" cxnId="{60AB6149-0333-4D57-8CE0-F17FAE970B40}">
      <dgm:prSet/>
      <dgm:spPr/>
      <dgm:t>
        <a:bodyPr/>
        <a:lstStyle/>
        <a:p>
          <a:endParaRPr lang="en-US"/>
        </a:p>
      </dgm:t>
    </dgm:pt>
    <dgm:pt modelId="{577AC751-FC11-476D-8194-EFE0F0CC993C}" type="sibTrans" cxnId="{60AB6149-0333-4D57-8CE0-F17FAE970B40}">
      <dgm:prSet/>
      <dgm:spPr/>
      <dgm:t>
        <a:bodyPr/>
        <a:lstStyle/>
        <a:p>
          <a:endParaRPr lang="en-US"/>
        </a:p>
      </dgm:t>
    </dgm:pt>
    <dgm:pt modelId="{624C0ADD-205B-46BF-A72E-50C47E0B24C8}">
      <dgm:prSet phldrT="[Text]" custT="1"/>
      <dgm:spPr/>
      <dgm:t>
        <a:bodyPr/>
        <a:lstStyle/>
        <a:p>
          <a:r>
            <a:rPr lang="en-US" sz="1800" dirty="0"/>
            <a:t>Adapted </a:t>
          </a:r>
          <a:r>
            <a:rPr lang="en-US" sz="1800" dirty="0">
              <a:solidFill>
                <a:srgbClr val="00B050"/>
              </a:solidFill>
            </a:rPr>
            <a:t>particle swarm optimization (PSO) </a:t>
          </a:r>
          <a:r>
            <a:rPr lang="en-US" sz="1800" dirty="0"/>
            <a:t>to generate </a:t>
          </a:r>
          <a:r>
            <a:rPr lang="en-US" sz="1800" i="1" dirty="0"/>
            <a:t>G-</a:t>
          </a:r>
          <a:r>
            <a:rPr lang="en-US" sz="1800" i="0" dirty="0"/>
            <a:t>optimal designs</a:t>
          </a:r>
        </a:p>
      </dgm:t>
    </dgm:pt>
    <dgm:pt modelId="{B7ADF5F0-12D3-4792-A547-EEAED3A5BE8B}" type="parTrans" cxnId="{C57D367B-E418-4D73-9F90-4A4E474F4745}">
      <dgm:prSet/>
      <dgm:spPr/>
      <dgm:t>
        <a:bodyPr/>
        <a:lstStyle/>
        <a:p>
          <a:endParaRPr lang="en-US"/>
        </a:p>
      </dgm:t>
    </dgm:pt>
    <dgm:pt modelId="{F513B25D-1AA3-4369-83C2-0BB8AFEE2820}" type="sibTrans" cxnId="{C57D367B-E418-4D73-9F90-4A4E474F4745}">
      <dgm:prSet/>
      <dgm:spPr/>
      <dgm:t>
        <a:bodyPr/>
        <a:lstStyle/>
        <a:p>
          <a:endParaRPr lang="en-US"/>
        </a:p>
      </dgm:t>
    </dgm:pt>
    <dgm:pt modelId="{0593B523-E1AB-476A-BD90-7EE617D1898B}">
      <dgm:prSet phldrT="[Text]" custT="1"/>
      <dgm:spPr/>
      <dgm:t>
        <a:bodyPr/>
        <a:lstStyle/>
        <a:p>
          <a:r>
            <a:rPr lang="en-US" sz="1800" i="0" dirty="0">
              <a:solidFill>
                <a:srgbClr val="FF0000"/>
              </a:solidFill>
            </a:rPr>
            <a:t>(sometimes significantly) improved </a:t>
          </a:r>
          <a:r>
            <a:rPr lang="en-US" sz="1800" i="1" dirty="0">
              <a:solidFill>
                <a:srgbClr val="FF0000"/>
              </a:solidFill>
            </a:rPr>
            <a:t>G</a:t>
          </a:r>
          <a:r>
            <a:rPr lang="en-US" sz="1800" i="0" dirty="0">
              <a:solidFill>
                <a:srgbClr val="FF0000"/>
              </a:solidFill>
            </a:rPr>
            <a:t>-optimal designs found </a:t>
          </a:r>
          <a:r>
            <a:rPr lang="en-US" sz="1800" i="0" dirty="0"/>
            <a:t>for many </a:t>
          </a:r>
          <a:r>
            <a:rPr lang="en-US" sz="1800" i="1" dirty="0"/>
            <a:t>K</a:t>
          </a:r>
          <a:r>
            <a:rPr lang="en-US" sz="1800" i="0" dirty="0"/>
            <a:t> = 2, 3, 4, 5 factor cases</a:t>
          </a:r>
        </a:p>
      </dgm:t>
    </dgm:pt>
    <dgm:pt modelId="{48DF15CF-68AC-4FBA-878E-8A9E9C9C0534}" type="parTrans" cxnId="{B223BA20-8EE4-4333-AE10-48BCBB6C10D8}">
      <dgm:prSet/>
      <dgm:spPr/>
      <dgm:t>
        <a:bodyPr/>
        <a:lstStyle/>
        <a:p>
          <a:endParaRPr lang="en-US"/>
        </a:p>
      </dgm:t>
    </dgm:pt>
    <dgm:pt modelId="{AFE4B090-0D11-42AF-9E17-136B1009B2A4}" type="sibTrans" cxnId="{B223BA20-8EE4-4333-AE10-48BCBB6C10D8}">
      <dgm:prSet/>
      <dgm:spPr/>
      <dgm:t>
        <a:bodyPr/>
        <a:lstStyle/>
        <a:p>
          <a:endParaRPr lang="en-US"/>
        </a:p>
      </dgm:t>
    </dgm:pt>
    <dgm:pt modelId="{7CE10169-BE1C-489F-B411-3728BAA108AE}">
      <dgm:prSet phldrT="[Text]" custT="1"/>
      <dgm:spPr/>
      <dgm:t>
        <a:bodyPr/>
        <a:lstStyle/>
        <a:p>
          <a:r>
            <a:rPr lang="en-US" sz="1800" i="0" dirty="0">
              <a:solidFill>
                <a:srgbClr val="0070C0"/>
              </a:solidFill>
            </a:rPr>
            <a:t>Same cost as algorithm proposed by Hernandez and </a:t>
          </a:r>
          <a:r>
            <a:rPr lang="en-US" sz="1800" i="0" dirty="0" err="1">
              <a:solidFill>
                <a:srgbClr val="0070C0"/>
              </a:solidFill>
            </a:rPr>
            <a:t>Nachtsheim</a:t>
          </a:r>
          <a:r>
            <a:rPr lang="en-US" sz="1800" i="0" dirty="0"/>
            <a:t>, 2018, but higher probability of generating highly efficient designs.</a:t>
          </a:r>
        </a:p>
      </dgm:t>
    </dgm:pt>
    <dgm:pt modelId="{907EB4D2-269A-4882-ADFA-F7E14ED55838}" type="parTrans" cxnId="{E8168826-8D86-4D9A-BB70-90AC8C5172A7}">
      <dgm:prSet/>
      <dgm:spPr/>
      <dgm:t>
        <a:bodyPr/>
        <a:lstStyle/>
        <a:p>
          <a:endParaRPr lang="en-US"/>
        </a:p>
      </dgm:t>
    </dgm:pt>
    <dgm:pt modelId="{D876C94D-149F-40F1-8287-065B42972174}" type="sibTrans" cxnId="{E8168826-8D86-4D9A-BB70-90AC8C5172A7}">
      <dgm:prSet/>
      <dgm:spPr/>
      <dgm:t>
        <a:bodyPr/>
        <a:lstStyle/>
        <a:p>
          <a:endParaRPr lang="en-US"/>
        </a:p>
      </dgm:t>
    </dgm:pt>
    <dgm:pt modelId="{CE14B43C-9D5E-4425-AC73-45C7BE67F03F}">
      <dgm:prSet phldrT="[Text]" custT="1"/>
      <dgm:spPr/>
      <dgm:t>
        <a:bodyPr/>
        <a:lstStyle/>
        <a:p>
          <a:r>
            <a:rPr lang="en-US" sz="1800" i="0">
              <a:solidFill>
                <a:srgbClr val="00B050"/>
              </a:solidFill>
            </a:rPr>
            <a:t>PSO thus demonstrated to be state-of-the-art algorithm for working with the </a:t>
          </a:r>
          <a:r>
            <a:rPr lang="en-US" sz="1800" i="1">
              <a:solidFill>
                <a:srgbClr val="00B050"/>
              </a:solidFill>
            </a:rPr>
            <a:t>G</a:t>
          </a:r>
          <a:r>
            <a:rPr lang="en-US" sz="1800" i="0">
              <a:solidFill>
                <a:srgbClr val="00B050"/>
              </a:solidFill>
            </a:rPr>
            <a:t>-criteria.</a:t>
          </a:r>
        </a:p>
      </dgm:t>
    </dgm:pt>
    <dgm:pt modelId="{339903D2-803B-4C7C-9C1C-6D6AD79393F0}" type="parTrans" cxnId="{B60EC7C6-F279-4DF5-A489-3D2FF70C3E4D}">
      <dgm:prSet/>
      <dgm:spPr/>
      <dgm:t>
        <a:bodyPr/>
        <a:lstStyle/>
        <a:p>
          <a:endParaRPr lang="en-US"/>
        </a:p>
      </dgm:t>
    </dgm:pt>
    <dgm:pt modelId="{37D54115-4EF5-4B02-8DFE-B8ABBCE2FEBC}" type="sibTrans" cxnId="{B60EC7C6-F279-4DF5-A489-3D2FF70C3E4D}">
      <dgm:prSet/>
      <dgm:spPr/>
      <dgm:t>
        <a:bodyPr/>
        <a:lstStyle/>
        <a:p>
          <a:endParaRPr lang="en-US"/>
        </a:p>
      </dgm:t>
    </dgm:pt>
    <dgm:pt modelId="{CD778DBB-A803-470B-AB62-B4E36191D1A1}">
      <dgm:prSet phldrT="[Text]" custT="1"/>
      <dgm:spPr/>
      <dgm:t>
        <a:bodyPr/>
        <a:lstStyle/>
        <a:p>
          <a:endParaRPr lang="en-US" sz="1800" i="0" dirty="0"/>
        </a:p>
      </dgm:t>
    </dgm:pt>
    <dgm:pt modelId="{15CDBF18-1D8C-436E-B2FC-82B975EEBC97}" type="parTrans" cxnId="{49ED8B2F-7792-4BEB-BD77-7ADD89CC859B}">
      <dgm:prSet/>
      <dgm:spPr/>
      <dgm:t>
        <a:bodyPr/>
        <a:lstStyle/>
        <a:p>
          <a:endParaRPr lang="en-US"/>
        </a:p>
      </dgm:t>
    </dgm:pt>
    <dgm:pt modelId="{3FE07853-0992-4AA6-BD5E-C102B9701B51}" type="sibTrans" cxnId="{49ED8B2F-7792-4BEB-BD77-7ADD89CC859B}">
      <dgm:prSet/>
      <dgm:spPr/>
      <dgm:t>
        <a:bodyPr/>
        <a:lstStyle/>
        <a:p>
          <a:endParaRPr lang="en-US"/>
        </a:p>
      </dgm:t>
    </dgm:pt>
    <dgm:pt modelId="{1ADEC452-2FCD-4897-828D-C5E9FCE0BD6D}">
      <dgm:prSet phldrT="[Text]" custT="1"/>
      <dgm:spPr/>
      <dgm:t>
        <a:bodyPr/>
        <a:lstStyle/>
        <a:p>
          <a:r>
            <a:rPr lang="en-US" sz="1800"/>
            <a:t>Revisit the study of </a:t>
          </a:r>
          <a:r>
            <a:rPr lang="en-US" sz="1800" i="1"/>
            <a:t>G/I-</a:t>
          </a:r>
          <a:r>
            <a:rPr lang="en-US" sz="1800" i="0"/>
            <a:t>optimal design tradeoffs as in Rodriguez et. al., 2010.</a:t>
          </a:r>
          <a:endParaRPr lang="en-US" sz="1800"/>
        </a:p>
      </dgm:t>
    </dgm:pt>
    <dgm:pt modelId="{33961651-A948-4972-AFE0-D574D5D57858}" type="parTrans" cxnId="{BC4F48BC-5025-4438-9C53-1971D172FB71}">
      <dgm:prSet/>
      <dgm:spPr/>
      <dgm:t>
        <a:bodyPr/>
        <a:lstStyle/>
        <a:p>
          <a:endParaRPr lang="en-US"/>
        </a:p>
      </dgm:t>
    </dgm:pt>
    <dgm:pt modelId="{8631183B-5A87-43A9-8668-55102D734478}" type="sibTrans" cxnId="{BC4F48BC-5025-4438-9C53-1971D172FB71}">
      <dgm:prSet/>
      <dgm:spPr/>
      <dgm:t>
        <a:bodyPr/>
        <a:lstStyle/>
        <a:p>
          <a:endParaRPr lang="en-US"/>
        </a:p>
      </dgm:t>
    </dgm:pt>
    <dgm:pt modelId="{EDBB6FF5-0B0E-43E6-A1D5-9F0CBB6C8C31}">
      <dgm:prSet phldrT="[Text]" custT="1"/>
      <dgm:spPr/>
      <dgm:t>
        <a:bodyPr/>
        <a:lstStyle/>
        <a:p>
          <a:r>
            <a:rPr lang="en-US" sz="1800"/>
            <a:t>More thorough investigation via multi-objective optimal designs</a:t>
          </a:r>
        </a:p>
      </dgm:t>
    </dgm:pt>
    <dgm:pt modelId="{ACC6FECF-32DD-4B70-A974-109726F2A1BA}" type="parTrans" cxnId="{B0FD5918-029B-4CC3-81C7-F90AA7E7FD94}">
      <dgm:prSet/>
      <dgm:spPr/>
      <dgm:t>
        <a:bodyPr/>
        <a:lstStyle/>
        <a:p>
          <a:endParaRPr lang="en-US"/>
        </a:p>
      </dgm:t>
    </dgm:pt>
    <dgm:pt modelId="{BEE17C88-4628-4608-A5CB-382F79AE567D}" type="sibTrans" cxnId="{B0FD5918-029B-4CC3-81C7-F90AA7E7FD94}">
      <dgm:prSet/>
      <dgm:spPr/>
      <dgm:t>
        <a:bodyPr/>
        <a:lstStyle/>
        <a:p>
          <a:endParaRPr lang="en-US"/>
        </a:p>
      </dgm:t>
    </dgm:pt>
    <dgm:pt modelId="{D674FAF6-431E-4937-80CD-0AFCFB75C766}">
      <dgm:prSet phldrT="[Text]" custT="1"/>
      <dgm:spPr/>
      <dgm:t>
        <a:bodyPr/>
        <a:lstStyle/>
        <a:p>
          <a:endParaRPr lang="en-US" sz="1800"/>
        </a:p>
      </dgm:t>
    </dgm:pt>
    <dgm:pt modelId="{665DA28E-C156-4027-B430-E536F6B71BC2}" type="parTrans" cxnId="{FFEB7195-27F7-4208-970B-3355E229C2D8}">
      <dgm:prSet/>
      <dgm:spPr/>
      <dgm:t>
        <a:bodyPr/>
        <a:lstStyle/>
        <a:p>
          <a:endParaRPr lang="en-US"/>
        </a:p>
      </dgm:t>
    </dgm:pt>
    <dgm:pt modelId="{D54CD362-CED7-4ECA-9C12-35C2501395E8}" type="sibTrans" cxnId="{FFEB7195-27F7-4208-970B-3355E229C2D8}">
      <dgm:prSet/>
      <dgm:spPr/>
      <dgm:t>
        <a:bodyPr/>
        <a:lstStyle/>
        <a:p>
          <a:endParaRPr lang="en-US"/>
        </a:p>
      </dgm:t>
    </dgm:pt>
    <dgm:pt modelId="{2AE55651-CE12-443F-90ED-03C83756E97D}">
      <dgm:prSet phldrT="[Text]" custT="1"/>
      <dgm:spPr/>
      <dgm:t>
        <a:bodyPr/>
        <a:lstStyle/>
        <a:p>
          <a:r>
            <a:rPr lang="en-US" sz="1800">
              <a:solidFill>
                <a:srgbClr val="00B050"/>
              </a:solidFill>
            </a:rPr>
            <a:t>Several design scenarios are found to have designs that are highly efficient on both the </a:t>
          </a:r>
          <a:r>
            <a:rPr lang="en-US" sz="1800" i="1">
              <a:solidFill>
                <a:srgbClr val="00B050"/>
              </a:solidFill>
            </a:rPr>
            <a:t>G- </a:t>
          </a:r>
          <a:r>
            <a:rPr lang="en-US" sz="1800" i="0">
              <a:solidFill>
                <a:srgbClr val="00B050"/>
              </a:solidFill>
            </a:rPr>
            <a:t> and </a:t>
          </a:r>
          <a:r>
            <a:rPr lang="en-US" sz="1800" i="1">
              <a:solidFill>
                <a:srgbClr val="00B050"/>
              </a:solidFill>
            </a:rPr>
            <a:t>I-</a:t>
          </a:r>
          <a:r>
            <a:rPr lang="en-US" sz="1800" i="0">
              <a:solidFill>
                <a:srgbClr val="00B050"/>
              </a:solidFill>
            </a:rPr>
            <a:t>criteria</a:t>
          </a:r>
          <a:endParaRPr lang="en-US" sz="1800">
            <a:solidFill>
              <a:srgbClr val="00B050"/>
            </a:solidFill>
          </a:endParaRPr>
        </a:p>
      </dgm:t>
    </dgm:pt>
    <dgm:pt modelId="{C24E42E7-51C4-4155-8D96-2272E2CD1CC9}" type="parTrans" cxnId="{12E104F2-F261-4FA7-8CA5-7E65F1BCFD7D}">
      <dgm:prSet/>
      <dgm:spPr/>
      <dgm:t>
        <a:bodyPr/>
        <a:lstStyle/>
        <a:p>
          <a:endParaRPr lang="en-US"/>
        </a:p>
      </dgm:t>
    </dgm:pt>
    <dgm:pt modelId="{7CD318BA-DE26-48D9-ADB5-CEE2340CF7D4}" type="sibTrans" cxnId="{12E104F2-F261-4FA7-8CA5-7E65F1BCFD7D}">
      <dgm:prSet/>
      <dgm:spPr/>
      <dgm:t>
        <a:bodyPr/>
        <a:lstStyle/>
        <a:p>
          <a:endParaRPr lang="en-US"/>
        </a:p>
      </dgm:t>
    </dgm:pt>
    <dgm:pt modelId="{D0EDE456-E9C0-48A4-8DEA-360B7E993E2F}" type="pres">
      <dgm:prSet presAssocID="{C4AB6761-7D1E-4CBF-AB77-F3FF3A9A4863}" presName="linearFlow" presStyleCnt="0">
        <dgm:presLayoutVars>
          <dgm:dir/>
          <dgm:animLvl val="lvl"/>
          <dgm:resizeHandles val="exact"/>
        </dgm:presLayoutVars>
      </dgm:prSet>
      <dgm:spPr/>
    </dgm:pt>
    <dgm:pt modelId="{9577A896-E042-4416-A264-1873546EEA25}" type="pres">
      <dgm:prSet presAssocID="{1AE29956-FBA1-46EF-98DF-ACCE00017481}" presName="composite" presStyleCnt="0"/>
      <dgm:spPr/>
    </dgm:pt>
    <dgm:pt modelId="{7F81A0B4-DC42-4A5C-8E10-8BAA61731549}" type="pres">
      <dgm:prSet presAssocID="{1AE29956-FBA1-46EF-98DF-ACCE00017481}" presName="parentText" presStyleLbl="alignNode1" presStyleIdx="0" presStyleCnt="2" custScaleY="115722">
        <dgm:presLayoutVars>
          <dgm:chMax val="1"/>
          <dgm:bulletEnabled val="1"/>
        </dgm:presLayoutVars>
      </dgm:prSet>
      <dgm:spPr/>
    </dgm:pt>
    <dgm:pt modelId="{FADECBC7-91EC-4277-8907-0BA7446E586E}" type="pres">
      <dgm:prSet presAssocID="{1AE29956-FBA1-46EF-98DF-ACCE00017481}" presName="descendantText" presStyleLbl="alignAcc1" presStyleIdx="0" presStyleCnt="2" custScaleY="150701">
        <dgm:presLayoutVars>
          <dgm:bulletEnabled val="1"/>
        </dgm:presLayoutVars>
      </dgm:prSet>
      <dgm:spPr/>
    </dgm:pt>
    <dgm:pt modelId="{3F452FF9-EC8A-4278-8E2D-3BC2730E3B3F}" type="pres">
      <dgm:prSet presAssocID="{5750B4DF-FD29-4D86-AC10-3CE1431C2253}" presName="sp" presStyleCnt="0"/>
      <dgm:spPr/>
    </dgm:pt>
    <dgm:pt modelId="{6A6A8EDE-9514-4051-A5A3-2144E9A6D3B6}" type="pres">
      <dgm:prSet presAssocID="{80ECBAFD-F28D-44E2-B5DE-AD79D88A76DE}" presName="composite" presStyleCnt="0"/>
      <dgm:spPr/>
    </dgm:pt>
    <dgm:pt modelId="{11251CC2-1532-404B-B3DE-911962092782}" type="pres">
      <dgm:prSet presAssocID="{80ECBAFD-F28D-44E2-B5DE-AD79D88A76DE}" presName="parentText" presStyleLbl="alignNode1" presStyleIdx="1" presStyleCnt="2" custLinFactNeighborX="0">
        <dgm:presLayoutVars>
          <dgm:chMax val="1"/>
          <dgm:bulletEnabled val="1"/>
        </dgm:presLayoutVars>
      </dgm:prSet>
      <dgm:spPr/>
    </dgm:pt>
    <dgm:pt modelId="{F112780B-FBAD-4959-BAEB-707860E177A4}" type="pres">
      <dgm:prSet presAssocID="{80ECBAFD-F28D-44E2-B5DE-AD79D88A76DE}" presName="descendantText" presStyleLbl="alignAcc1" presStyleIdx="1" presStyleCnt="2">
        <dgm:presLayoutVars>
          <dgm:bulletEnabled val="1"/>
        </dgm:presLayoutVars>
      </dgm:prSet>
      <dgm:spPr/>
    </dgm:pt>
  </dgm:ptLst>
  <dgm:cxnLst>
    <dgm:cxn modelId="{89511401-1DBB-415C-B80B-1628BAB76A9E}" srcId="{C4AB6761-7D1E-4CBF-AB77-F3FF3A9A4863}" destId="{80ECBAFD-F28D-44E2-B5DE-AD79D88A76DE}" srcOrd="1" destOrd="0" parTransId="{A90861D9-87D1-4E81-AD3C-BBB6CFA5E9D1}" sibTransId="{8CC4BAA6-017B-469F-A5FE-160FB1897FEA}"/>
    <dgm:cxn modelId="{F1CD4A0F-7B03-4EA1-BC84-F1D4BABAD21A}" type="presOf" srcId="{1ADEC452-2FCD-4897-828D-C5E9FCE0BD6D}" destId="{F112780B-FBAD-4959-BAEB-707860E177A4}" srcOrd="0" destOrd="1" presId="urn:microsoft.com/office/officeart/2005/8/layout/chevron2"/>
    <dgm:cxn modelId="{F3A89A15-4E45-4565-B262-04CEDF29877E}" type="presOf" srcId="{2AE55651-CE12-443F-90ED-03C83756E97D}" destId="{F112780B-FBAD-4959-BAEB-707860E177A4}" srcOrd="0" destOrd="4" presId="urn:microsoft.com/office/officeart/2005/8/layout/chevron2"/>
    <dgm:cxn modelId="{B0FD5918-029B-4CC3-81C7-F90AA7E7FD94}" srcId="{80ECBAFD-F28D-44E2-B5DE-AD79D88A76DE}" destId="{EDBB6FF5-0B0E-43E6-A1D5-9F0CBB6C8C31}" srcOrd="2" destOrd="0" parTransId="{ACC6FECF-32DD-4B70-A974-109726F2A1BA}" sibTransId="{BEE17C88-4628-4608-A5CB-382F79AE567D}"/>
    <dgm:cxn modelId="{90E88D1B-797D-40DE-9B8D-95A62A9604EC}" srcId="{C4AB6761-7D1E-4CBF-AB77-F3FF3A9A4863}" destId="{1AE29956-FBA1-46EF-98DF-ACCE00017481}" srcOrd="0" destOrd="0" parTransId="{8A5C60C8-BDDA-46B9-8AB3-E6F8280AC4CD}" sibTransId="{5750B4DF-FD29-4D86-AC10-3CE1431C2253}"/>
    <dgm:cxn modelId="{BDF0011F-20DE-4768-862B-E7E95F9C4492}" type="presOf" srcId="{CD778DBB-A803-470B-AB62-B4E36191D1A1}" destId="{FADECBC7-91EC-4277-8907-0BA7446E586E}" srcOrd="0" destOrd="4" presId="urn:microsoft.com/office/officeart/2005/8/layout/chevron2"/>
    <dgm:cxn modelId="{B223BA20-8EE4-4333-AE10-48BCBB6C10D8}" srcId="{50AB8CEE-2DD7-4F73-8C22-AFA47CB20685}" destId="{0593B523-E1AB-476A-BD90-7EE617D1898B}" srcOrd="1" destOrd="0" parTransId="{48DF15CF-68AC-4FBA-878E-8A9E9C9C0534}" sibTransId="{AFE4B090-0D11-42AF-9E17-136B1009B2A4}"/>
    <dgm:cxn modelId="{E8168826-8D86-4D9A-BB70-90AC8C5172A7}" srcId="{50AB8CEE-2DD7-4F73-8C22-AFA47CB20685}" destId="{7CE10169-BE1C-489F-B411-3728BAA108AE}" srcOrd="2" destOrd="0" parTransId="{907EB4D2-269A-4882-ADFA-F7E14ED55838}" sibTransId="{D876C94D-149F-40F1-8287-065B42972174}"/>
    <dgm:cxn modelId="{49ED8B2F-7792-4BEB-BD77-7ADD89CC859B}" srcId="{1AE29956-FBA1-46EF-98DF-ACCE00017481}" destId="{CD778DBB-A803-470B-AB62-B4E36191D1A1}" srcOrd="1" destOrd="0" parTransId="{15CDBF18-1D8C-436E-B2FC-82B975EEBC97}" sibTransId="{3FE07853-0992-4AA6-BD5E-C102B9701B51}"/>
    <dgm:cxn modelId="{624CB832-AA5A-45E0-8697-DAD2274B60AE}" type="presOf" srcId="{0593B523-E1AB-476A-BD90-7EE617D1898B}" destId="{FADECBC7-91EC-4277-8907-0BA7446E586E}" srcOrd="0" destOrd="2" presId="urn:microsoft.com/office/officeart/2005/8/layout/chevron2"/>
    <dgm:cxn modelId="{4DC6AA5E-C491-445E-A0EE-D00D756F9D9C}" type="presOf" srcId="{D674FAF6-431E-4937-80CD-0AFCFB75C766}" destId="{F112780B-FBAD-4959-BAEB-707860E177A4}" srcOrd="0" destOrd="3" presId="urn:microsoft.com/office/officeart/2005/8/layout/chevron2"/>
    <dgm:cxn modelId="{B8EEC245-BB9E-48BA-BEC0-41443085460E}" type="presOf" srcId="{624C0ADD-205B-46BF-A72E-50C47E0B24C8}" destId="{FADECBC7-91EC-4277-8907-0BA7446E586E}" srcOrd="0" destOrd="1" presId="urn:microsoft.com/office/officeart/2005/8/layout/chevron2"/>
    <dgm:cxn modelId="{60AB6149-0333-4D57-8CE0-F17FAE970B40}" srcId="{80ECBAFD-F28D-44E2-B5DE-AD79D88A76DE}" destId="{7103E908-B9AF-452A-B1C6-CD413FCB7983}" srcOrd="0" destOrd="0" parTransId="{DCB8807D-25A7-4BBD-81ED-A3FFE47672AF}" sibTransId="{577AC751-FC11-476D-8194-EFE0F0CC993C}"/>
    <dgm:cxn modelId="{CF5E4269-3E93-4FD3-BB88-29345FB1E58F}" type="presOf" srcId="{50AB8CEE-2DD7-4F73-8C22-AFA47CB20685}" destId="{FADECBC7-91EC-4277-8907-0BA7446E586E}" srcOrd="0" destOrd="0" presId="urn:microsoft.com/office/officeart/2005/8/layout/chevron2"/>
    <dgm:cxn modelId="{2DCFD456-E2D9-403A-BFD3-5819CA20A45C}" type="presOf" srcId="{CE14B43C-9D5E-4425-AC73-45C7BE67F03F}" destId="{FADECBC7-91EC-4277-8907-0BA7446E586E}" srcOrd="0" destOrd="5" presId="urn:microsoft.com/office/officeart/2005/8/layout/chevron2"/>
    <dgm:cxn modelId="{C57D367B-E418-4D73-9F90-4A4E474F4745}" srcId="{50AB8CEE-2DD7-4F73-8C22-AFA47CB20685}" destId="{624C0ADD-205B-46BF-A72E-50C47E0B24C8}" srcOrd="0" destOrd="0" parTransId="{B7ADF5F0-12D3-4792-A547-EEAED3A5BE8B}" sibTransId="{F513B25D-1AA3-4369-83C2-0BB8AFEE2820}"/>
    <dgm:cxn modelId="{FFEB7195-27F7-4208-970B-3355E229C2D8}" srcId="{80ECBAFD-F28D-44E2-B5DE-AD79D88A76DE}" destId="{D674FAF6-431E-4937-80CD-0AFCFB75C766}" srcOrd="3" destOrd="0" parTransId="{665DA28E-C156-4027-B430-E536F6B71BC2}" sibTransId="{D54CD362-CED7-4ECA-9C12-35C2501395E8}"/>
    <dgm:cxn modelId="{C7362DA6-B449-4FC3-8979-9750FE27072F}" type="presOf" srcId="{1AE29956-FBA1-46EF-98DF-ACCE00017481}" destId="{7F81A0B4-DC42-4A5C-8E10-8BAA61731549}" srcOrd="0" destOrd="0" presId="urn:microsoft.com/office/officeart/2005/8/layout/chevron2"/>
    <dgm:cxn modelId="{7E73C4B7-D29E-4EBD-92C3-0D08CBFE3B25}" type="presOf" srcId="{EDBB6FF5-0B0E-43E6-A1D5-9F0CBB6C8C31}" destId="{F112780B-FBAD-4959-BAEB-707860E177A4}" srcOrd="0" destOrd="2" presId="urn:microsoft.com/office/officeart/2005/8/layout/chevron2"/>
    <dgm:cxn modelId="{BC4F48BC-5025-4438-9C53-1971D172FB71}" srcId="{80ECBAFD-F28D-44E2-B5DE-AD79D88A76DE}" destId="{1ADEC452-2FCD-4897-828D-C5E9FCE0BD6D}" srcOrd="1" destOrd="0" parTransId="{33961651-A948-4972-AFE0-D574D5D57858}" sibTransId="{8631183B-5A87-43A9-8668-55102D734478}"/>
    <dgm:cxn modelId="{B60EC7C6-F279-4DF5-A489-3D2FF70C3E4D}" srcId="{1AE29956-FBA1-46EF-98DF-ACCE00017481}" destId="{CE14B43C-9D5E-4425-AC73-45C7BE67F03F}" srcOrd="2" destOrd="0" parTransId="{339903D2-803B-4C7C-9C1C-6D6AD79393F0}" sibTransId="{37D54115-4EF5-4B02-8DFE-B8ABBCE2FEBC}"/>
    <dgm:cxn modelId="{2FC60ACD-D2E9-4CB8-85D8-AC56FD6A0134}" type="presOf" srcId="{C4AB6761-7D1E-4CBF-AB77-F3FF3A9A4863}" destId="{D0EDE456-E9C0-48A4-8DEA-360B7E993E2F}" srcOrd="0" destOrd="0" presId="urn:microsoft.com/office/officeart/2005/8/layout/chevron2"/>
    <dgm:cxn modelId="{4C109BD4-93A5-45AE-B1B6-A4F986061A96}" type="presOf" srcId="{7103E908-B9AF-452A-B1C6-CD413FCB7983}" destId="{F112780B-FBAD-4959-BAEB-707860E177A4}" srcOrd="0" destOrd="0" presId="urn:microsoft.com/office/officeart/2005/8/layout/chevron2"/>
    <dgm:cxn modelId="{3307D9D7-46B3-4724-BBCC-A207D47C506C}" type="presOf" srcId="{7CE10169-BE1C-489F-B411-3728BAA108AE}" destId="{FADECBC7-91EC-4277-8907-0BA7446E586E}" srcOrd="0" destOrd="3" presId="urn:microsoft.com/office/officeart/2005/8/layout/chevron2"/>
    <dgm:cxn modelId="{2E994CDE-AC38-491C-812F-7CE50F0C5263}" type="presOf" srcId="{80ECBAFD-F28D-44E2-B5DE-AD79D88A76DE}" destId="{11251CC2-1532-404B-B3DE-911962092782}" srcOrd="0" destOrd="0" presId="urn:microsoft.com/office/officeart/2005/8/layout/chevron2"/>
    <dgm:cxn modelId="{5DC00CEF-CDED-4CCE-B4E7-537667DCDE39}" srcId="{1AE29956-FBA1-46EF-98DF-ACCE00017481}" destId="{50AB8CEE-2DD7-4F73-8C22-AFA47CB20685}" srcOrd="0" destOrd="0" parTransId="{A05E8AFC-4BF5-417F-A38A-7DF973164051}" sibTransId="{995E14D8-DB24-4C90-901F-F61B96E60EC8}"/>
    <dgm:cxn modelId="{12E104F2-F261-4FA7-8CA5-7E65F1BCFD7D}" srcId="{80ECBAFD-F28D-44E2-B5DE-AD79D88A76DE}" destId="{2AE55651-CE12-443F-90ED-03C83756E97D}" srcOrd="4" destOrd="0" parTransId="{C24E42E7-51C4-4155-8D96-2272E2CD1CC9}" sibTransId="{7CD318BA-DE26-48D9-ADB5-CEE2340CF7D4}"/>
    <dgm:cxn modelId="{A6351F1B-0818-47F7-A9C9-FF04E35D1B40}" type="presParOf" srcId="{D0EDE456-E9C0-48A4-8DEA-360B7E993E2F}" destId="{9577A896-E042-4416-A264-1873546EEA25}" srcOrd="0" destOrd="0" presId="urn:microsoft.com/office/officeart/2005/8/layout/chevron2"/>
    <dgm:cxn modelId="{C1AA2BCC-16AA-41A5-8495-53031BE1B76D}" type="presParOf" srcId="{9577A896-E042-4416-A264-1873546EEA25}" destId="{7F81A0B4-DC42-4A5C-8E10-8BAA61731549}" srcOrd="0" destOrd="0" presId="urn:microsoft.com/office/officeart/2005/8/layout/chevron2"/>
    <dgm:cxn modelId="{111C9BF5-9EF7-4817-9CA5-D20790AD8A31}" type="presParOf" srcId="{9577A896-E042-4416-A264-1873546EEA25}" destId="{FADECBC7-91EC-4277-8907-0BA7446E586E}" srcOrd="1" destOrd="0" presId="urn:microsoft.com/office/officeart/2005/8/layout/chevron2"/>
    <dgm:cxn modelId="{903C86D4-2F53-42A1-9F1E-15C279EAB9E5}" type="presParOf" srcId="{D0EDE456-E9C0-48A4-8DEA-360B7E993E2F}" destId="{3F452FF9-EC8A-4278-8E2D-3BC2730E3B3F}" srcOrd="1" destOrd="0" presId="urn:microsoft.com/office/officeart/2005/8/layout/chevron2"/>
    <dgm:cxn modelId="{6F3682DF-A42D-4F63-AB7A-8B93730D7ABD}" type="presParOf" srcId="{D0EDE456-E9C0-48A4-8DEA-360B7E993E2F}" destId="{6A6A8EDE-9514-4051-A5A3-2144E9A6D3B6}" srcOrd="2" destOrd="0" presId="urn:microsoft.com/office/officeart/2005/8/layout/chevron2"/>
    <dgm:cxn modelId="{A84AFA09-54AA-4139-95DB-4A06EAF2D201}" type="presParOf" srcId="{6A6A8EDE-9514-4051-A5A3-2144E9A6D3B6}" destId="{11251CC2-1532-404B-B3DE-911962092782}" srcOrd="0" destOrd="0" presId="urn:microsoft.com/office/officeart/2005/8/layout/chevron2"/>
    <dgm:cxn modelId="{1A4CF6FC-4EE7-4AA0-BABF-7323991E7781}" type="presParOf" srcId="{6A6A8EDE-9514-4051-A5A3-2144E9A6D3B6}" destId="{F112780B-FBAD-4959-BAEB-707860E177A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893BBBE-A40F-4E08-AE8C-4D590B8B5C8D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A49AE09-F763-4FCE-9695-0BD62789DA52}">
      <dgm:prSet phldrT="[Text]"/>
      <dgm:spPr/>
      <dgm:t>
        <a:bodyPr/>
        <a:lstStyle/>
        <a:p>
          <a:r>
            <a:rPr lang="en-US" b="1"/>
            <a:t>Optimize Desirability</a:t>
          </a:r>
        </a:p>
      </dgm:t>
    </dgm:pt>
    <dgm:pt modelId="{EEC0E269-1F33-4650-9A54-75D7C7260A38}" type="parTrans" cxnId="{A114853B-A8DA-48B3-AEA2-4FEF1B269663}">
      <dgm:prSet/>
      <dgm:spPr/>
      <dgm:t>
        <a:bodyPr/>
        <a:lstStyle/>
        <a:p>
          <a:endParaRPr lang="en-US"/>
        </a:p>
      </dgm:t>
    </dgm:pt>
    <dgm:pt modelId="{D39A3F54-EEA5-45B6-B089-EF67557EED71}" type="sibTrans" cxnId="{A114853B-A8DA-48B3-AEA2-4FEF1B269663}">
      <dgm:prSet/>
      <dgm:spPr/>
      <dgm:t>
        <a:bodyPr/>
        <a:lstStyle/>
        <a:p>
          <a:endParaRPr lang="en-US"/>
        </a:p>
      </dgm:t>
    </dgm:pt>
    <dgm:pt modelId="{F574B5B6-801F-4AC5-8DF5-6725B31F29FD}">
      <dgm:prSet phldrT="[Text]"/>
      <dgm:spPr/>
      <dgm:t>
        <a:bodyPr/>
        <a:lstStyle/>
        <a:p>
          <a:r>
            <a:rPr lang="en-US" b="1"/>
            <a:t>Extract Non-Dominated Solutions</a:t>
          </a:r>
          <a:endParaRPr lang="en-US"/>
        </a:p>
      </dgm:t>
    </dgm:pt>
    <dgm:pt modelId="{9AC48FF3-035B-4DEC-89D4-3DE7AE27AD09}" type="parTrans" cxnId="{59F11BBC-8315-4E98-BFF7-8F083BF8004A}">
      <dgm:prSet/>
      <dgm:spPr/>
      <dgm:t>
        <a:bodyPr/>
        <a:lstStyle/>
        <a:p>
          <a:endParaRPr lang="en-US"/>
        </a:p>
      </dgm:t>
    </dgm:pt>
    <dgm:pt modelId="{0D537279-6D94-40A7-B779-58F746D74E1E}" type="sibTrans" cxnId="{59F11BBC-8315-4E98-BFF7-8F083BF8004A}">
      <dgm:prSet/>
      <dgm:spPr/>
      <dgm:t>
        <a:bodyPr/>
        <a:lstStyle/>
        <a:p>
          <a:endParaRPr lang="en-US"/>
        </a:p>
      </dgm:t>
    </dgm:pt>
    <dgm:pt modelId="{D8336A67-3691-4F25-8403-24759981A3AE}">
      <dgm:prSet phldrT="[Text]"/>
      <dgm:spPr/>
      <dgm:t>
        <a:bodyPr/>
        <a:lstStyle/>
        <a:p>
          <a:r>
            <a:rPr lang="en-US" b="1"/>
            <a:t>Thin a Dense Pareto Front and Analyze </a:t>
          </a:r>
          <a:endParaRPr lang="en-US"/>
        </a:p>
      </dgm:t>
    </dgm:pt>
    <dgm:pt modelId="{4416694F-877F-4971-BE01-A0318E1A8A0D}" type="parTrans" cxnId="{9B988506-9BAF-4B4D-BC83-B1835ACC35E7}">
      <dgm:prSet/>
      <dgm:spPr/>
      <dgm:t>
        <a:bodyPr/>
        <a:lstStyle/>
        <a:p>
          <a:endParaRPr lang="en-US"/>
        </a:p>
      </dgm:t>
    </dgm:pt>
    <dgm:pt modelId="{30605E90-1A32-4AC2-982F-C729785716A7}" type="sibTrans" cxnId="{9B988506-9BAF-4B4D-BC83-B1835ACC35E7}">
      <dgm:prSet/>
      <dgm:spPr/>
      <dgm:t>
        <a:bodyPr/>
        <a:lstStyle/>
        <a:p>
          <a:endParaRPr lang="en-US"/>
        </a:p>
      </dgm:t>
    </dgm:pt>
    <dgm:pt modelId="{13D3F44C-026D-402C-9A96-286498B113D0}">
      <dgm:prSet phldrT="[Text]"/>
      <dgm:spPr>
        <a:solidFill>
          <a:srgbClr val="FFC000"/>
        </a:solidFill>
      </dgm:spPr>
      <dgm:t>
        <a:bodyPr/>
        <a:lstStyle/>
        <a:p>
          <a:r>
            <a:rPr lang="en-US" b="1"/>
            <a:t>Communication</a:t>
          </a:r>
        </a:p>
      </dgm:t>
    </dgm:pt>
    <dgm:pt modelId="{A8D24A31-D4E7-4B62-A119-B3A77C8A0CDA}" type="parTrans" cxnId="{CAFC6593-53F5-4382-B034-262F433C5D49}">
      <dgm:prSet/>
      <dgm:spPr/>
      <dgm:t>
        <a:bodyPr/>
        <a:lstStyle/>
        <a:p>
          <a:endParaRPr lang="en-US"/>
        </a:p>
      </dgm:t>
    </dgm:pt>
    <dgm:pt modelId="{95AC5D64-4118-4B50-B789-123E1A39BE17}" type="sibTrans" cxnId="{CAFC6593-53F5-4382-B034-262F433C5D49}">
      <dgm:prSet/>
      <dgm:spPr/>
      <dgm:t>
        <a:bodyPr/>
        <a:lstStyle/>
        <a:p>
          <a:endParaRPr lang="en-US"/>
        </a:p>
      </dgm:t>
    </dgm:pt>
    <dgm:pt modelId="{8724C0D3-4686-4A45-B708-A889EC613B49}">
      <dgm:prSet/>
      <dgm:spPr>
        <a:solidFill>
          <a:srgbClr val="00B050"/>
        </a:solidFill>
      </dgm:spPr>
      <dgm:t>
        <a:bodyPr/>
        <a:lstStyle/>
        <a:p>
          <a:r>
            <a:rPr lang="en-US" b="1"/>
            <a:t>(In Practice) Select a Design</a:t>
          </a:r>
        </a:p>
      </dgm:t>
    </dgm:pt>
    <dgm:pt modelId="{33F8769D-54F0-4106-B605-954497A8C114}" type="parTrans" cxnId="{BAD7AD69-69FF-4566-906B-06EB52ADFE88}">
      <dgm:prSet/>
      <dgm:spPr/>
      <dgm:t>
        <a:bodyPr/>
        <a:lstStyle/>
        <a:p>
          <a:endParaRPr lang="en-US"/>
        </a:p>
      </dgm:t>
    </dgm:pt>
    <dgm:pt modelId="{588977DB-C2D9-445C-9879-7C66F2FC61DC}" type="sibTrans" cxnId="{BAD7AD69-69FF-4566-906B-06EB52ADFE88}">
      <dgm:prSet/>
      <dgm:spPr/>
      <dgm:t>
        <a:bodyPr/>
        <a:lstStyle/>
        <a:p>
          <a:endParaRPr lang="en-US"/>
        </a:p>
      </dgm:t>
    </dgm:pt>
    <dgm:pt modelId="{67FD46C4-900B-4039-AB1E-500B182C0D74}" type="pres">
      <dgm:prSet presAssocID="{8893BBBE-A40F-4E08-AE8C-4D590B8B5C8D}" presName="Name0" presStyleCnt="0">
        <dgm:presLayoutVars>
          <dgm:dir/>
          <dgm:animLvl val="lvl"/>
          <dgm:resizeHandles val="exact"/>
        </dgm:presLayoutVars>
      </dgm:prSet>
      <dgm:spPr/>
    </dgm:pt>
    <dgm:pt modelId="{880C420B-0935-470C-A91D-E487A55F8D57}" type="pres">
      <dgm:prSet presAssocID="{9A49AE09-F763-4FCE-9695-0BD62789DA52}" presName="parTxOnly" presStyleLbl="node1" presStyleIdx="0" presStyleCnt="5" custScaleX="113576">
        <dgm:presLayoutVars>
          <dgm:chMax val="0"/>
          <dgm:chPref val="0"/>
          <dgm:bulletEnabled val="1"/>
        </dgm:presLayoutVars>
      </dgm:prSet>
      <dgm:spPr/>
    </dgm:pt>
    <dgm:pt modelId="{18B85062-C07F-4D50-8671-04C6DCB2A867}" type="pres">
      <dgm:prSet presAssocID="{D39A3F54-EEA5-45B6-B089-EF67557EED71}" presName="parTxOnlySpace" presStyleCnt="0"/>
      <dgm:spPr/>
    </dgm:pt>
    <dgm:pt modelId="{06F5F108-2853-403B-9D78-CFBA9CD16CB5}" type="pres">
      <dgm:prSet presAssocID="{F574B5B6-801F-4AC5-8DF5-6725B31F29FD}" presName="parTxOnly" presStyleLbl="node1" presStyleIdx="1" presStyleCnt="5" custScaleX="132687">
        <dgm:presLayoutVars>
          <dgm:chMax val="0"/>
          <dgm:chPref val="0"/>
          <dgm:bulletEnabled val="1"/>
        </dgm:presLayoutVars>
      </dgm:prSet>
      <dgm:spPr/>
    </dgm:pt>
    <dgm:pt modelId="{D7EFFB8C-E0CA-4398-966B-F72B9ED3EDFC}" type="pres">
      <dgm:prSet presAssocID="{0D537279-6D94-40A7-B779-58F746D74E1E}" presName="parTxOnlySpace" presStyleCnt="0"/>
      <dgm:spPr/>
    </dgm:pt>
    <dgm:pt modelId="{44C98B70-8698-481A-84BA-C910B795CABE}" type="pres">
      <dgm:prSet presAssocID="{D8336A67-3691-4F25-8403-24759981A3AE}" presName="parTxOnly" presStyleLbl="node1" presStyleIdx="2" presStyleCnt="5" custScaleX="128029">
        <dgm:presLayoutVars>
          <dgm:chMax val="0"/>
          <dgm:chPref val="0"/>
          <dgm:bulletEnabled val="1"/>
        </dgm:presLayoutVars>
      </dgm:prSet>
      <dgm:spPr/>
    </dgm:pt>
    <dgm:pt modelId="{BCF2C311-ABAC-4068-80F4-7347C37DAB57}" type="pres">
      <dgm:prSet presAssocID="{30605E90-1A32-4AC2-982F-C729785716A7}" presName="parTxOnlySpace" presStyleCnt="0"/>
      <dgm:spPr/>
    </dgm:pt>
    <dgm:pt modelId="{ECAD1288-F7F2-4E8F-A57A-9DDE0953F2BD}" type="pres">
      <dgm:prSet presAssocID="{13D3F44C-026D-402C-9A96-286498B113D0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68EE21FA-3354-4F00-B470-054A1BB346A2}" type="pres">
      <dgm:prSet presAssocID="{95AC5D64-4118-4B50-B789-123E1A39BE17}" presName="parTxOnlySpace" presStyleCnt="0"/>
      <dgm:spPr/>
    </dgm:pt>
    <dgm:pt modelId="{5CC0E784-26B8-4322-8902-C136CEB52408}" type="pres">
      <dgm:prSet presAssocID="{8724C0D3-4686-4A45-B708-A889EC613B49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3DFDA205-9C9B-44B5-A908-E4E24854322E}" type="presOf" srcId="{F574B5B6-801F-4AC5-8DF5-6725B31F29FD}" destId="{06F5F108-2853-403B-9D78-CFBA9CD16CB5}" srcOrd="0" destOrd="0" presId="urn:microsoft.com/office/officeart/2005/8/layout/chevron1"/>
    <dgm:cxn modelId="{9B988506-9BAF-4B4D-BC83-B1835ACC35E7}" srcId="{8893BBBE-A40F-4E08-AE8C-4D590B8B5C8D}" destId="{D8336A67-3691-4F25-8403-24759981A3AE}" srcOrd="2" destOrd="0" parTransId="{4416694F-877F-4971-BE01-A0318E1A8A0D}" sibTransId="{30605E90-1A32-4AC2-982F-C729785716A7}"/>
    <dgm:cxn modelId="{A114853B-A8DA-48B3-AEA2-4FEF1B269663}" srcId="{8893BBBE-A40F-4E08-AE8C-4D590B8B5C8D}" destId="{9A49AE09-F763-4FCE-9695-0BD62789DA52}" srcOrd="0" destOrd="0" parTransId="{EEC0E269-1F33-4650-9A54-75D7C7260A38}" sibTransId="{D39A3F54-EEA5-45B6-B089-EF67557EED71}"/>
    <dgm:cxn modelId="{E45B075F-CDCD-4C8D-947C-87DD80BB323C}" type="presOf" srcId="{13D3F44C-026D-402C-9A96-286498B113D0}" destId="{ECAD1288-F7F2-4E8F-A57A-9DDE0953F2BD}" srcOrd="0" destOrd="0" presId="urn:microsoft.com/office/officeart/2005/8/layout/chevron1"/>
    <dgm:cxn modelId="{BAD7AD69-69FF-4566-906B-06EB52ADFE88}" srcId="{8893BBBE-A40F-4E08-AE8C-4D590B8B5C8D}" destId="{8724C0D3-4686-4A45-B708-A889EC613B49}" srcOrd="4" destOrd="0" parTransId="{33F8769D-54F0-4106-B605-954497A8C114}" sibTransId="{588977DB-C2D9-445C-9879-7C66F2FC61DC}"/>
    <dgm:cxn modelId="{CAFC6593-53F5-4382-B034-262F433C5D49}" srcId="{8893BBBE-A40F-4E08-AE8C-4D590B8B5C8D}" destId="{13D3F44C-026D-402C-9A96-286498B113D0}" srcOrd="3" destOrd="0" parTransId="{A8D24A31-D4E7-4B62-A119-B3A77C8A0CDA}" sibTransId="{95AC5D64-4118-4B50-B789-123E1A39BE17}"/>
    <dgm:cxn modelId="{51D0C9A7-EB59-43F9-97C9-96A2BD27EBFD}" type="presOf" srcId="{8724C0D3-4686-4A45-B708-A889EC613B49}" destId="{5CC0E784-26B8-4322-8902-C136CEB52408}" srcOrd="0" destOrd="0" presId="urn:microsoft.com/office/officeart/2005/8/layout/chevron1"/>
    <dgm:cxn modelId="{59F11BBC-8315-4E98-BFF7-8F083BF8004A}" srcId="{8893BBBE-A40F-4E08-AE8C-4D590B8B5C8D}" destId="{F574B5B6-801F-4AC5-8DF5-6725B31F29FD}" srcOrd="1" destOrd="0" parTransId="{9AC48FF3-035B-4DEC-89D4-3DE7AE27AD09}" sibTransId="{0D537279-6D94-40A7-B779-58F746D74E1E}"/>
    <dgm:cxn modelId="{A2B569E9-2912-4314-B5F5-4B3A2E9B3A9E}" type="presOf" srcId="{9A49AE09-F763-4FCE-9695-0BD62789DA52}" destId="{880C420B-0935-470C-A91D-E487A55F8D57}" srcOrd="0" destOrd="0" presId="urn:microsoft.com/office/officeart/2005/8/layout/chevron1"/>
    <dgm:cxn modelId="{B6E9E7EE-4F09-44ED-BB88-99F7B3ED71CD}" type="presOf" srcId="{8893BBBE-A40F-4E08-AE8C-4D590B8B5C8D}" destId="{67FD46C4-900B-4039-AB1E-500B182C0D74}" srcOrd="0" destOrd="0" presId="urn:microsoft.com/office/officeart/2005/8/layout/chevron1"/>
    <dgm:cxn modelId="{8ACB29F2-057E-4704-AC2D-93DD83F0FB5E}" type="presOf" srcId="{D8336A67-3691-4F25-8403-24759981A3AE}" destId="{44C98B70-8698-481A-84BA-C910B795CABE}" srcOrd="0" destOrd="0" presId="urn:microsoft.com/office/officeart/2005/8/layout/chevron1"/>
    <dgm:cxn modelId="{5BE402B3-4002-444B-A875-F893EEBD70BA}" type="presParOf" srcId="{67FD46C4-900B-4039-AB1E-500B182C0D74}" destId="{880C420B-0935-470C-A91D-E487A55F8D57}" srcOrd="0" destOrd="0" presId="urn:microsoft.com/office/officeart/2005/8/layout/chevron1"/>
    <dgm:cxn modelId="{54E320EA-BAA4-405D-8A5C-23D2D509C8F6}" type="presParOf" srcId="{67FD46C4-900B-4039-AB1E-500B182C0D74}" destId="{18B85062-C07F-4D50-8671-04C6DCB2A867}" srcOrd="1" destOrd="0" presId="urn:microsoft.com/office/officeart/2005/8/layout/chevron1"/>
    <dgm:cxn modelId="{74657243-7F88-4C5A-A79F-AC2E96663436}" type="presParOf" srcId="{67FD46C4-900B-4039-AB1E-500B182C0D74}" destId="{06F5F108-2853-403B-9D78-CFBA9CD16CB5}" srcOrd="2" destOrd="0" presId="urn:microsoft.com/office/officeart/2005/8/layout/chevron1"/>
    <dgm:cxn modelId="{FA1B16E3-2C97-407E-8B59-8697A7F7ADFC}" type="presParOf" srcId="{67FD46C4-900B-4039-AB1E-500B182C0D74}" destId="{D7EFFB8C-E0CA-4398-966B-F72B9ED3EDFC}" srcOrd="3" destOrd="0" presId="urn:microsoft.com/office/officeart/2005/8/layout/chevron1"/>
    <dgm:cxn modelId="{8FAE78A3-BDD4-4A5B-9749-FF622958D075}" type="presParOf" srcId="{67FD46C4-900B-4039-AB1E-500B182C0D74}" destId="{44C98B70-8698-481A-84BA-C910B795CABE}" srcOrd="4" destOrd="0" presId="urn:microsoft.com/office/officeart/2005/8/layout/chevron1"/>
    <dgm:cxn modelId="{0534EC6D-2688-4CC2-8220-E0659A586165}" type="presParOf" srcId="{67FD46C4-900B-4039-AB1E-500B182C0D74}" destId="{BCF2C311-ABAC-4068-80F4-7347C37DAB57}" srcOrd="5" destOrd="0" presId="urn:microsoft.com/office/officeart/2005/8/layout/chevron1"/>
    <dgm:cxn modelId="{BDF8BF8C-6FE9-4D72-858A-7BE61846F6F2}" type="presParOf" srcId="{67FD46C4-900B-4039-AB1E-500B182C0D74}" destId="{ECAD1288-F7F2-4E8F-A57A-9DDE0953F2BD}" srcOrd="6" destOrd="0" presId="urn:microsoft.com/office/officeart/2005/8/layout/chevron1"/>
    <dgm:cxn modelId="{486F32AB-923F-4B01-9908-A5F430D71CDA}" type="presParOf" srcId="{67FD46C4-900B-4039-AB1E-500B182C0D74}" destId="{68EE21FA-3354-4F00-B470-054A1BB346A2}" srcOrd="7" destOrd="0" presId="urn:microsoft.com/office/officeart/2005/8/layout/chevron1"/>
    <dgm:cxn modelId="{96AC5885-0DFC-4458-AE77-A41A1AD47FF6}" type="presParOf" srcId="{67FD46C4-900B-4039-AB1E-500B182C0D74}" destId="{5CC0E784-26B8-4322-8902-C136CEB52408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81A0B4-DC42-4A5C-8E10-8BAA61731549}">
      <dsp:nvSpPr>
        <dsp:cNvPr id="0" name=""/>
        <dsp:cNvSpPr/>
      </dsp:nvSpPr>
      <dsp:spPr>
        <a:xfrm rot="5400000">
          <a:off x="-266534" y="269344"/>
          <a:ext cx="1776893" cy="12438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1918</a:t>
          </a:r>
        </a:p>
      </dsp:txBody>
      <dsp:txXfrm rot="-5400000">
        <a:off x="1" y="624723"/>
        <a:ext cx="1243825" cy="533068"/>
      </dsp:txXfrm>
    </dsp:sp>
    <dsp:sp modelId="{FADECBC7-91EC-4277-8907-0BA7446E586E}">
      <dsp:nvSpPr>
        <dsp:cNvPr id="0" name=""/>
        <dsp:cNvSpPr/>
      </dsp:nvSpPr>
      <dsp:spPr>
        <a:xfrm rot="5400000">
          <a:off x="5792870" y="-4546234"/>
          <a:ext cx="1154980" cy="102530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1" u="sng" kern="1200" dirty="0" err="1"/>
            <a:t>Kirstine</a:t>
          </a:r>
          <a:r>
            <a:rPr lang="en-US" sz="1800" b="1" u="sng" kern="1200" dirty="0"/>
            <a:t> Smith, 1918, </a:t>
          </a:r>
          <a:r>
            <a:rPr lang="en-US" sz="1800" b="1" i="1" u="sng" kern="1200" dirty="0" err="1"/>
            <a:t>Biometrika</a:t>
          </a:r>
          <a:endParaRPr lang="en-US" sz="1800" b="1" u="sng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Considered the first paper on optimal design concept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i="1" kern="1200"/>
            <a:t>G</a:t>
          </a:r>
          <a:r>
            <a:rPr lang="en-US" sz="1800" i="0" kern="1200"/>
            <a:t>-optimal designs supporting a 1</a:t>
          </a:r>
          <a:r>
            <a:rPr lang="en-US" sz="1800" i="0" kern="1200" baseline="30000"/>
            <a:t>st</a:t>
          </a:r>
          <a:r>
            <a:rPr lang="en-US" sz="1800" i="0" kern="1200"/>
            <a:t> up to 6-order polynomial model for </a:t>
          </a:r>
          <a:r>
            <a:rPr lang="en-US" sz="1800" i="1" kern="1200"/>
            <a:t>K = </a:t>
          </a:r>
          <a:r>
            <a:rPr lang="en-US" sz="1800" i="0" kern="1200"/>
            <a:t>1 factors </a:t>
          </a:r>
          <a:endParaRPr lang="en-US" sz="1800" i="1" kern="1200"/>
        </a:p>
      </dsp:txBody>
      <dsp:txXfrm rot="-5400000">
        <a:off x="1243825" y="59192"/>
        <a:ext cx="10196690" cy="1042218"/>
      </dsp:txXfrm>
    </dsp:sp>
    <dsp:sp modelId="{11251CC2-1532-404B-B3DE-911962092782}">
      <dsp:nvSpPr>
        <dsp:cNvPr id="0" name=""/>
        <dsp:cNvSpPr/>
      </dsp:nvSpPr>
      <dsp:spPr>
        <a:xfrm rot="5400000">
          <a:off x="-266534" y="1867504"/>
          <a:ext cx="1776893" cy="12438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1950s</a:t>
          </a:r>
        </a:p>
      </dsp:txBody>
      <dsp:txXfrm rot="-5400000">
        <a:off x="1" y="2222883"/>
        <a:ext cx="1243825" cy="533068"/>
      </dsp:txXfrm>
    </dsp:sp>
    <dsp:sp modelId="{F112780B-FBAD-4959-BAEB-707860E177A4}">
      <dsp:nvSpPr>
        <dsp:cNvPr id="0" name=""/>
        <dsp:cNvSpPr/>
      </dsp:nvSpPr>
      <dsp:spPr>
        <a:xfrm rot="5400000">
          <a:off x="5792870" y="-2948075"/>
          <a:ext cx="1154980" cy="102530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Theory of optimal design for continuous (measure theoretic) designs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e.g. Kiefer, 1959 and others.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General Equivalence Theorem</a:t>
          </a:r>
        </a:p>
      </dsp:txBody>
      <dsp:txXfrm rot="-5400000">
        <a:off x="1243825" y="1657351"/>
        <a:ext cx="10196690" cy="1042218"/>
      </dsp:txXfrm>
    </dsp:sp>
    <dsp:sp modelId="{6350FED0-5E2F-4F5E-9F9D-4A1CB9A04F68}">
      <dsp:nvSpPr>
        <dsp:cNvPr id="0" name=""/>
        <dsp:cNvSpPr/>
      </dsp:nvSpPr>
      <dsp:spPr>
        <a:xfrm rot="5400000">
          <a:off x="-266534" y="3812319"/>
          <a:ext cx="1776893" cy="12438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2003</a:t>
          </a:r>
        </a:p>
      </dsp:txBody>
      <dsp:txXfrm rot="-5400000">
        <a:off x="1" y="4167698"/>
        <a:ext cx="1243825" cy="533068"/>
      </dsp:txXfrm>
    </dsp:sp>
    <dsp:sp modelId="{EDBC2A2F-68C5-484E-A9AA-A83E56A03D14}">
      <dsp:nvSpPr>
        <dsp:cNvPr id="0" name=""/>
        <dsp:cNvSpPr/>
      </dsp:nvSpPr>
      <dsp:spPr>
        <a:xfrm rot="5400000">
          <a:off x="5446214" y="-1003259"/>
          <a:ext cx="1848292" cy="102530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1" u="sng" kern="1200" dirty="0"/>
            <a:t>Borkowski, 2003, </a:t>
          </a:r>
          <a:r>
            <a:rPr lang="en-US" sz="1800" b="1" i="1" u="sng" kern="1200" dirty="0"/>
            <a:t>Journal of Probability and Statistical Science</a:t>
          </a:r>
          <a:endParaRPr lang="en-US" sz="1800" b="1" u="sng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Used a Genetic Algorithm to Generate Exact Optimal Design Candidates for 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i="1" kern="1200"/>
            <a:t>D-, A-, G-, I-</a:t>
          </a:r>
          <a:r>
            <a:rPr lang="en-US" sz="1800" i="0" kern="1200"/>
            <a:t>criteria</a:t>
          </a:r>
          <a:endParaRPr lang="en-US" sz="1800" i="1" kern="1200"/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i="1" kern="1200"/>
            <a:t>K</a:t>
          </a:r>
          <a:r>
            <a:rPr lang="en-US" sz="1800" i="0" kern="1200"/>
            <a:t> = 1, 2, 3 experimental factors, seven design sizes </a:t>
          </a:r>
          <a:r>
            <a:rPr lang="en-US" sz="1800" i="1" kern="1200"/>
            <a:t>N per K</a:t>
          </a:r>
          <a:r>
            <a:rPr lang="en-US" sz="1800" i="0" kern="1200"/>
            <a:t>,</a:t>
          </a:r>
          <a:r>
            <a:rPr lang="en-US" sz="1800" i="1" kern="1200"/>
            <a:t> second order model.</a:t>
          </a:r>
          <a:endParaRPr lang="en-US" sz="1800" i="0" kern="1200"/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i="0" kern="1200">
              <a:solidFill>
                <a:srgbClr val="00B050"/>
              </a:solidFill>
            </a:rPr>
            <a:t>Highly cited: used by researchers as a benchmark and validation dataset for assessing algorithm efficacy</a:t>
          </a:r>
        </a:p>
      </dsp:txBody>
      <dsp:txXfrm rot="-5400000">
        <a:off x="1243825" y="3289356"/>
        <a:ext cx="10162845" cy="16678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81A0B4-DC42-4A5C-8E10-8BAA61731549}">
      <dsp:nvSpPr>
        <dsp:cNvPr id="0" name=""/>
        <dsp:cNvSpPr/>
      </dsp:nvSpPr>
      <dsp:spPr>
        <a:xfrm rot="5400000">
          <a:off x="-399154" y="879637"/>
          <a:ext cx="2020514" cy="122220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2010</a:t>
          </a:r>
        </a:p>
      </dsp:txBody>
      <dsp:txXfrm rot="-5400000">
        <a:off x="1" y="1091584"/>
        <a:ext cx="1222204" cy="798310"/>
      </dsp:txXfrm>
    </dsp:sp>
    <dsp:sp modelId="{FADECBC7-91EC-4277-8907-0BA7446E586E}">
      <dsp:nvSpPr>
        <dsp:cNvPr id="0" name=""/>
        <dsp:cNvSpPr/>
      </dsp:nvSpPr>
      <dsp:spPr>
        <a:xfrm rot="5400000">
          <a:off x="5268600" y="-4039242"/>
          <a:ext cx="2356073" cy="104488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1" u="sng" kern="1200" dirty="0"/>
            <a:t>Rodriguez, Jones, </a:t>
          </a:r>
          <a:r>
            <a:rPr lang="en-US" sz="1800" b="1" u="sng" kern="1200" dirty="0" err="1"/>
            <a:t>Borror</a:t>
          </a:r>
          <a:r>
            <a:rPr lang="en-US" sz="1800" b="1" u="sng" kern="1200" dirty="0"/>
            <a:t>, Montgomery, 2010, </a:t>
          </a:r>
          <a:r>
            <a:rPr lang="en-US" sz="1800" b="1" i="1" u="sng" kern="1200" dirty="0"/>
            <a:t>Journal of Quality Technology</a:t>
          </a:r>
          <a:endParaRPr lang="en-US" sz="1800" b="1" u="sng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Generated </a:t>
          </a:r>
          <a:r>
            <a:rPr lang="en-US" sz="1800" i="1" kern="1200"/>
            <a:t>D-, I-, G-</a:t>
          </a:r>
          <a:r>
            <a:rPr lang="en-US" sz="1800" i="0" kern="1200"/>
            <a:t>optimal designs via coordinate exchange</a:t>
          </a:r>
          <a:endParaRPr lang="en-US" sz="1800" kern="120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Reproduced designs proposed by Borkowski, 2003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Extended to </a:t>
          </a:r>
          <a:r>
            <a:rPr lang="en-US" sz="1800" i="1" kern="1200"/>
            <a:t>K</a:t>
          </a:r>
          <a:r>
            <a:rPr lang="en-US" sz="1800" i="0" kern="1200"/>
            <a:t> = 4, 5 factor cases</a:t>
          </a:r>
          <a:endParaRPr lang="en-US" sz="1800" kern="120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Studied prediction variance properties of the </a:t>
          </a:r>
          <a:r>
            <a:rPr lang="en-US" sz="1800" i="1" kern="1200"/>
            <a:t>G-</a:t>
          </a:r>
          <a:r>
            <a:rPr lang="en-US" sz="1800" i="0" kern="1200"/>
            <a:t> and </a:t>
          </a:r>
          <a:r>
            <a:rPr lang="en-US" sz="1800" i="1" kern="1200"/>
            <a:t>I-</a:t>
          </a:r>
          <a:r>
            <a:rPr lang="en-US" sz="1800" i="0" kern="1200"/>
            <a:t>optimal designs.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i="0" kern="1200">
              <a:solidFill>
                <a:srgbClr val="FF0000"/>
              </a:solidFill>
            </a:rPr>
            <a:t>Recommend practitioners pursue </a:t>
          </a:r>
          <a:r>
            <a:rPr lang="en-US" sz="1800" i="1" kern="1200">
              <a:solidFill>
                <a:srgbClr val="FF0000"/>
              </a:solidFill>
            </a:rPr>
            <a:t>I</a:t>
          </a:r>
          <a:r>
            <a:rPr lang="en-US" sz="1800" i="0" kern="1200">
              <a:solidFill>
                <a:srgbClr val="FF0000"/>
              </a:solidFill>
            </a:rPr>
            <a:t>-optimal designs for ease of computation and prediction variance properties.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200" kern="1200"/>
        </a:p>
      </dsp:txBody>
      <dsp:txXfrm rot="-5400000">
        <a:off x="1222205" y="122167"/>
        <a:ext cx="10333850" cy="2126045"/>
      </dsp:txXfrm>
    </dsp:sp>
    <dsp:sp modelId="{11251CC2-1532-404B-B3DE-911962092782}">
      <dsp:nvSpPr>
        <dsp:cNvPr id="0" name=""/>
        <dsp:cNvSpPr/>
      </dsp:nvSpPr>
      <dsp:spPr>
        <a:xfrm rot="5400000">
          <a:off x="-261901" y="2778876"/>
          <a:ext cx="1746006" cy="122220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2015</a:t>
          </a:r>
        </a:p>
      </dsp:txBody>
      <dsp:txXfrm rot="-5400000">
        <a:off x="0" y="3128077"/>
        <a:ext cx="1222204" cy="523802"/>
      </dsp:txXfrm>
    </dsp:sp>
    <dsp:sp modelId="{F112780B-FBAD-4959-BAEB-707860E177A4}">
      <dsp:nvSpPr>
        <dsp:cNvPr id="0" name=""/>
        <dsp:cNvSpPr/>
      </dsp:nvSpPr>
      <dsp:spPr>
        <a:xfrm rot="5400000">
          <a:off x="5879184" y="-2135843"/>
          <a:ext cx="1134904" cy="104488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1" u="sng" kern="1200" dirty="0"/>
            <a:t>Saleh and Pan, 2015, </a:t>
          </a:r>
          <a:r>
            <a:rPr lang="en-US" sz="1800" b="1" i="1" u="sng" kern="1200" dirty="0"/>
            <a:t>Journal of Statistical Computation and Simulation</a:t>
          </a:r>
          <a:endParaRPr lang="en-US" sz="1800" b="1" u="sng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Modified coordinate exchange with clustering to generate </a:t>
          </a:r>
          <a:r>
            <a:rPr lang="en-US" sz="1800" i="1" kern="1200"/>
            <a:t>G</a:t>
          </a:r>
          <a:r>
            <a:rPr lang="en-US" sz="1800" i="0" kern="1200"/>
            <a:t>-optimal designs</a:t>
          </a:r>
          <a:endParaRPr lang="en-US" sz="1800" kern="120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Reproduced designs proposed by Borkowski, 2003</a:t>
          </a:r>
        </a:p>
      </dsp:txBody>
      <dsp:txXfrm rot="-5400000">
        <a:off x="1222205" y="2576537"/>
        <a:ext cx="10393463" cy="1024102"/>
      </dsp:txXfrm>
    </dsp:sp>
    <dsp:sp modelId="{6350FED0-5E2F-4F5E-9F9D-4A1CB9A04F68}">
      <dsp:nvSpPr>
        <dsp:cNvPr id="0" name=""/>
        <dsp:cNvSpPr/>
      </dsp:nvSpPr>
      <dsp:spPr>
        <a:xfrm rot="5400000">
          <a:off x="-261901" y="4565116"/>
          <a:ext cx="1746006" cy="122220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2018</a:t>
          </a:r>
        </a:p>
      </dsp:txBody>
      <dsp:txXfrm rot="-5400000">
        <a:off x="0" y="4914317"/>
        <a:ext cx="1222204" cy="523802"/>
      </dsp:txXfrm>
    </dsp:sp>
    <dsp:sp modelId="{EDBC2A2F-68C5-484E-A9AA-A83E56A03D14}">
      <dsp:nvSpPr>
        <dsp:cNvPr id="0" name=""/>
        <dsp:cNvSpPr/>
      </dsp:nvSpPr>
      <dsp:spPr>
        <a:xfrm rot="5400000">
          <a:off x="5514108" y="-353764"/>
          <a:ext cx="1865056" cy="104488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1" u="sng" kern="1200" dirty="0"/>
            <a:t>Hernandez and </a:t>
          </a:r>
          <a:r>
            <a:rPr lang="en-US" sz="1800" b="1" u="sng" kern="1200" dirty="0" err="1"/>
            <a:t>Nachtsheim</a:t>
          </a:r>
          <a:r>
            <a:rPr lang="en-US" sz="1800" b="1" u="sng" kern="1200" dirty="0"/>
            <a:t>, 2018, </a:t>
          </a:r>
          <a:r>
            <a:rPr lang="en-US" sz="1800" b="1" i="1" u="sng" kern="1200" dirty="0" err="1"/>
            <a:t>Technometrics</a:t>
          </a:r>
          <a:endParaRPr lang="en-US" sz="1800" b="1" u="sng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Exploited weighted continuous </a:t>
          </a:r>
          <a:r>
            <a:rPr lang="en-US" sz="1800" i="1" kern="1200"/>
            <a:t>I-</a:t>
          </a:r>
          <a:r>
            <a:rPr lang="en-US" sz="1800" i="0" kern="1200"/>
            <a:t>optimal designs as starting point for coordinate exchange and </a:t>
          </a:r>
          <a:r>
            <a:rPr lang="en-US" sz="1800" i="1" kern="1200"/>
            <a:t>G</a:t>
          </a:r>
          <a:r>
            <a:rPr lang="en-US" sz="1800" i="0" kern="1200"/>
            <a:t>-optimal design search</a:t>
          </a:r>
          <a:endParaRPr lang="en-US" sz="1800" kern="120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Fast algorithm to generate highly efficient </a:t>
          </a:r>
          <a:r>
            <a:rPr lang="en-US" sz="1800" i="1" kern="1200"/>
            <a:t>G</a:t>
          </a:r>
          <a:r>
            <a:rPr lang="en-US" sz="1800" i="0" kern="1200"/>
            <a:t>-optimal designs</a:t>
          </a:r>
          <a:endParaRPr lang="en-US" sz="1800" kern="120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Proposed designs for two new </a:t>
          </a:r>
          <a:r>
            <a:rPr lang="en-US" sz="1800" i="1" kern="1200"/>
            <a:t>K = 4, 5</a:t>
          </a:r>
          <a:r>
            <a:rPr lang="en-US" sz="1800" i="0" kern="1200"/>
            <a:t> experimental factor scenarios</a:t>
          </a:r>
          <a:endParaRPr lang="en-US" sz="1800" kern="1200"/>
        </a:p>
      </dsp:txBody>
      <dsp:txXfrm rot="-5400000">
        <a:off x="1222205" y="4029184"/>
        <a:ext cx="10357819" cy="16829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81A0B4-DC42-4A5C-8E10-8BAA61731549}">
      <dsp:nvSpPr>
        <dsp:cNvPr id="0" name=""/>
        <dsp:cNvSpPr/>
      </dsp:nvSpPr>
      <dsp:spPr>
        <a:xfrm rot="5400000">
          <a:off x="-590958" y="818939"/>
          <a:ext cx="2991423" cy="180950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2022</a:t>
          </a:r>
        </a:p>
      </dsp:txBody>
      <dsp:txXfrm rot="-5400000">
        <a:off x="1" y="1132733"/>
        <a:ext cx="1809506" cy="1181917"/>
      </dsp:txXfrm>
    </dsp:sp>
    <dsp:sp modelId="{FADECBC7-91EC-4277-8907-0BA7446E586E}">
      <dsp:nvSpPr>
        <dsp:cNvPr id="0" name=""/>
        <dsp:cNvSpPr/>
      </dsp:nvSpPr>
      <dsp:spPr>
        <a:xfrm rot="5400000">
          <a:off x="5526458" y="-3711717"/>
          <a:ext cx="2532162" cy="99660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1" u="sng" kern="1200" dirty="0"/>
            <a:t>Walsh and Borkowski, 2022, </a:t>
          </a:r>
          <a:r>
            <a:rPr lang="en-US" sz="1800" b="1" i="1" u="sng" kern="1200" dirty="0"/>
            <a:t>Mathematics</a:t>
          </a:r>
          <a:endParaRPr lang="en-US" sz="1800" b="1" u="sng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Adapted </a:t>
          </a:r>
          <a:r>
            <a:rPr lang="en-US" sz="1800" kern="1200" dirty="0">
              <a:solidFill>
                <a:srgbClr val="00B050"/>
              </a:solidFill>
            </a:rPr>
            <a:t>particle swarm optimization (PSO) </a:t>
          </a:r>
          <a:r>
            <a:rPr lang="en-US" sz="1800" kern="1200" dirty="0"/>
            <a:t>to generate </a:t>
          </a:r>
          <a:r>
            <a:rPr lang="en-US" sz="1800" i="1" kern="1200" dirty="0"/>
            <a:t>G-</a:t>
          </a:r>
          <a:r>
            <a:rPr lang="en-US" sz="1800" i="0" kern="1200" dirty="0"/>
            <a:t>optimal designs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i="0" kern="1200" dirty="0">
              <a:solidFill>
                <a:srgbClr val="FF0000"/>
              </a:solidFill>
            </a:rPr>
            <a:t>(sometimes significantly) improved </a:t>
          </a:r>
          <a:r>
            <a:rPr lang="en-US" sz="1800" i="1" kern="1200" dirty="0">
              <a:solidFill>
                <a:srgbClr val="FF0000"/>
              </a:solidFill>
            </a:rPr>
            <a:t>G</a:t>
          </a:r>
          <a:r>
            <a:rPr lang="en-US" sz="1800" i="0" kern="1200" dirty="0">
              <a:solidFill>
                <a:srgbClr val="FF0000"/>
              </a:solidFill>
            </a:rPr>
            <a:t>-optimal designs found </a:t>
          </a:r>
          <a:r>
            <a:rPr lang="en-US" sz="1800" i="0" kern="1200" dirty="0"/>
            <a:t>for many </a:t>
          </a:r>
          <a:r>
            <a:rPr lang="en-US" sz="1800" i="1" kern="1200" dirty="0"/>
            <a:t>K</a:t>
          </a:r>
          <a:r>
            <a:rPr lang="en-US" sz="1800" i="0" kern="1200" dirty="0"/>
            <a:t> = 2, 3, 4, 5 factor cases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i="0" kern="1200" dirty="0">
              <a:solidFill>
                <a:srgbClr val="0070C0"/>
              </a:solidFill>
            </a:rPr>
            <a:t>Same cost as algorithm proposed by Hernandez and </a:t>
          </a:r>
          <a:r>
            <a:rPr lang="en-US" sz="1800" i="0" kern="1200" dirty="0" err="1">
              <a:solidFill>
                <a:srgbClr val="0070C0"/>
              </a:solidFill>
            </a:rPr>
            <a:t>Nachtsheim</a:t>
          </a:r>
          <a:r>
            <a:rPr lang="en-US" sz="1800" i="0" kern="1200" dirty="0"/>
            <a:t>, 2018, but higher probability of generating highly efficient designs.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800" i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i="0" kern="1200">
              <a:solidFill>
                <a:srgbClr val="00B050"/>
              </a:solidFill>
            </a:rPr>
            <a:t>PSO thus demonstrated to be state-of-the-art algorithm for working with the </a:t>
          </a:r>
          <a:r>
            <a:rPr lang="en-US" sz="1800" i="1" kern="1200">
              <a:solidFill>
                <a:srgbClr val="00B050"/>
              </a:solidFill>
            </a:rPr>
            <a:t>G</a:t>
          </a:r>
          <a:r>
            <a:rPr lang="en-US" sz="1800" i="0" kern="1200">
              <a:solidFill>
                <a:srgbClr val="00B050"/>
              </a:solidFill>
            </a:rPr>
            <a:t>-criteria.</a:t>
          </a:r>
        </a:p>
      </dsp:txBody>
      <dsp:txXfrm rot="-5400000">
        <a:off x="1809507" y="128844"/>
        <a:ext cx="9842455" cy="2284942"/>
      </dsp:txXfrm>
    </dsp:sp>
    <dsp:sp modelId="{11251CC2-1532-404B-B3DE-911962092782}">
      <dsp:nvSpPr>
        <dsp:cNvPr id="0" name=""/>
        <dsp:cNvSpPr/>
      </dsp:nvSpPr>
      <dsp:spPr>
        <a:xfrm rot="5400000">
          <a:off x="-387751" y="3358129"/>
          <a:ext cx="2585008" cy="180950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2023</a:t>
          </a:r>
        </a:p>
      </dsp:txBody>
      <dsp:txXfrm rot="-5400000">
        <a:off x="0" y="3875131"/>
        <a:ext cx="1809506" cy="775502"/>
      </dsp:txXfrm>
    </dsp:sp>
    <dsp:sp modelId="{F112780B-FBAD-4959-BAEB-707860E177A4}">
      <dsp:nvSpPr>
        <dsp:cNvPr id="0" name=""/>
        <dsp:cNvSpPr/>
      </dsp:nvSpPr>
      <dsp:spPr>
        <a:xfrm rot="5400000">
          <a:off x="5952411" y="-1172526"/>
          <a:ext cx="1680255" cy="99660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1" u="sng" kern="1200" dirty="0"/>
            <a:t>Walsh, Lu, and Anderson-Cook, 2023, </a:t>
          </a:r>
          <a:r>
            <a:rPr lang="en-US" sz="1800" b="1" i="1" u="sng" kern="1200" dirty="0"/>
            <a:t>Quality Engineering</a:t>
          </a:r>
          <a:endParaRPr lang="en-US" sz="1800" b="1" u="sng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Revisit the study of </a:t>
          </a:r>
          <a:r>
            <a:rPr lang="en-US" sz="1800" i="1" kern="1200"/>
            <a:t>G/I-</a:t>
          </a:r>
          <a:r>
            <a:rPr lang="en-US" sz="1800" i="0" kern="1200"/>
            <a:t>optimal design tradeoffs as in Rodriguez et. al., 2010.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More thorough investigation via multi-objective optimal designs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>
              <a:solidFill>
                <a:srgbClr val="00B050"/>
              </a:solidFill>
            </a:rPr>
            <a:t>Several design scenarios are found to have designs that are highly efficient on both the </a:t>
          </a:r>
          <a:r>
            <a:rPr lang="en-US" sz="1800" i="1" kern="1200">
              <a:solidFill>
                <a:srgbClr val="00B050"/>
              </a:solidFill>
            </a:rPr>
            <a:t>G- </a:t>
          </a:r>
          <a:r>
            <a:rPr lang="en-US" sz="1800" i="0" kern="1200">
              <a:solidFill>
                <a:srgbClr val="00B050"/>
              </a:solidFill>
            </a:rPr>
            <a:t> and </a:t>
          </a:r>
          <a:r>
            <a:rPr lang="en-US" sz="1800" i="1" kern="1200">
              <a:solidFill>
                <a:srgbClr val="00B050"/>
              </a:solidFill>
            </a:rPr>
            <a:t>I-</a:t>
          </a:r>
          <a:r>
            <a:rPr lang="en-US" sz="1800" i="0" kern="1200">
              <a:solidFill>
                <a:srgbClr val="00B050"/>
              </a:solidFill>
            </a:rPr>
            <a:t>criteria</a:t>
          </a:r>
          <a:endParaRPr lang="en-US" sz="1800" kern="1200">
            <a:solidFill>
              <a:srgbClr val="00B050"/>
            </a:solidFill>
          </a:endParaRPr>
        </a:p>
      </dsp:txBody>
      <dsp:txXfrm rot="-5400000">
        <a:off x="1809507" y="3052401"/>
        <a:ext cx="9884042" cy="15162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0C420B-0935-470C-A91D-E487A55F8D57}">
      <dsp:nvSpPr>
        <dsp:cNvPr id="0" name=""/>
        <dsp:cNvSpPr/>
      </dsp:nvSpPr>
      <dsp:spPr>
        <a:xfrm>
          <a:off x="4886" y="489857"/>
          <a:ext cx="2558576" cy="9010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/>
            <a:t>Optimize Desirability</a:t>
          </a:r>
        </a:p>
      </dsp:txBody>
      <dsp:txXfrm>
        <a:off x="455435" y="489857"/>
        <a:ext cx="1657479" cy="901097"/>
      </dsp:txXfrm>
    </dsp:sp>
    <dsp:sp modelId="{06F5F108-2853-403B-9D78-CFBA9CD16CB5}">
      <dsp:nvSpPr>
        <dsp:cNvPr id="0" name=""/>
        <dsp:cNvSpPr/>
      </dsp:nvSpPr>
      <dsp:spPr>
        <a:xfrm>
          <a:off x="2338188" y="489857"/>
          <a:ext cx="2989098" cy="9010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/>
            <a:t>Extract Non-Dominated Solutions</a:t>
          </a:r>
          <a:endParaRPr lang="en-US" sz="1500" kern="1200"/>
        </a:p>
      </dsp:txBody>
      <dsp:txXfrm>
        <a:off x="2788737" y="489857"/>
        <a:ext cx="2088001" cy="901097"/>
      </dsp:txXfrm>
    </dsp:sp>
    <dsp:sp modelId="{44C98B70-8698-481A-84BA-C910B795CABE}">
      <dsp:nvSpPr>
        <dsp:cNvPr id="0" name=""/>
        <dsp:cNvSpPr/>
      </dsp:nvSpPr>
      <dsp:spPr>
        <a:xfrm>
          <a:off x="5102012" y="489857"/>
          <a:ext cx="2884165" cy="9010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/>
            <a:t>Thin a Dense Pareto Front and Analyze </a:t>
          </a:r>
          <a:endParaRPr lang="en-US" sz="1500" kern="1200"/>
        </a:p>
      </dsp:txBody>
      <dsp:txXfrm>
        <a:off x="5552561" y="489857"/>
        <a:ext cx="1983068" cy="901097"/>
      </dsp:txXfrm>
    </dsp:sp>
    <dsp:sp modelId="{ECAD1288-F7F2-4E8F-A57A-9DDE0953F2BD}">
      <dsp:nvSpPr>
        <dsp:cNvPr id="0" name=""/>
        <dsp:cNvSpPr/>
      </dsp:nvSpPr>
      <dsp:spPr>
        <a:xfrm>
          <a:off x="7760903" y="489857"/>
          <a:ext cx="2252743" cy="901097"/>
        </a:xfrm>
        <a:prstGeom prst="chevron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/>
            <a:t>Communication</a:t>
          </a:r>
        </a:p>
      </dsp:txBody>
      <dsp:txXfrm>
        <a:off x="8211452" y="489857"/>
        <a:ext cx="1351646" cy="901097"/>
      </dsp:txXfrm>
    </dsp:sp>
    <dsp:sp modelId="{5CC0E784-26B8-4322-8902-C136CEB52408}">
      <dsp:nvSpPr>
        <dsp:cNvPr id="0" name=""/>
        <dsp:cNvSpPr/>
      </dsp:nvSpPr>
      <dsp:spPr>
        <a:xfrm>
          <a:off x="9788372" y="489857"/>
          <a:ext cx="2252743" cy="901097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/>
            <a:t>(In Practice) Select a Design</a:t>
          </a:r>
        </a:p>
      </dsp:txBody>
      <dsp:txXfrm>
        <a:off x="10238921" y="489857"/>
        <a:ext cx="1351646" cy="9010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483E71-BD4F-4640-A1E8-F90777F26021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DE1B2-4D79-E54B-A581-2EB995E4E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1918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4-10T20:42:53.8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66 77 455 0 0,'-31'-39'1264'0'0,"30"38"-1202"0"0,1 0-1 0 0,-1-1 1 0 0,0 1-1 0 0,1 0 0 0 0,-1 0 1 0 0,0-1-1 0 0,1 1 0 0 0,-1 0 1 0 0,1-1-1 0 0,0 1 0 0 0,-1 0 1 0 0,1-1-1 0 0,0-1 0 0 0,-2-7 723 0 0,0 3-752 0 0,-15 21-539 0 0,16-12 299 0 0,-4 8-369 0 0,4-8 266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416BD2-47B2-854B-AE49-6827082B4C9E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EC32D2-D4C9-584A-A002-3E1598CAF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71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DA97-04A4-EE49-8C44-D342E7E56292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B164-B8D4-5C49-8D8E-8F90AA5A5C5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7210650-04BB-4CF1-8B91-372BF19B1355}"/>
              </a:ext>
            </a:extLst>
          </p:cNvPr>
          <p:cNvSpPr/>
          <p:nvPr userDrawn="1"/>
        </p:nvSpPr>
        <p:spPr>
          <a:xfrm>
            <a:off x="-1" y="6028944"/>
            <a:ext cx="12192001" cy="829056"/>
          </a:xfrm>
          <a:prstGeom prst="rect">
            <a:avLst/>
          </a:prstGeom>
          <a:solidFill>
            <a:srgbClr val="0126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EE66BF8C-D300-4BB2-BE67-9C457DBFB8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3734" y="6177414"/>
            <a:ext cx="3404866" cy="54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84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DA97-04A4-EE49-8C44-D342E7E56292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B164-B8D4-5C49-8D8E-8F90AA5A5C5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7A0529-2D82-4E29-A577-D385ED7A094B}"/>
              </a:ext>
            </a:extLst>
          </p:cNvPr>
          <p:cNvSpPr/>
          <p:nvPr userDrawn="1"/>
        </p:nvSpPr>
        <p:spPr>
          <a:xfrm>
            <a:off x="-1" y="6028944"/>
            <a:ext cx="12192001" cy="829056"/>
          </a:xfrm>
          <a:prstGeom prst="rect">
            <a:avLst/>
          </a:prstGeom>
          <a:solidFill>
            <a:srgbClr val="0126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5694B257-E29D-4D04-9A0B-4014E89FD3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3734" y="6177414"/>
            <a:ext cx="3404866" cy="54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781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DA97-04A4-EE49-8C44-D342E7E56292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B164-B8D4-5C49-8D8E-8F90AA5A5C5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683DC37-722B-414A-B09E-625CEB21AAD3}"/>
              </a:ext>
            </a:extLst>
          </p:cNvPr>
          <p:cNvSpPr/>
          <p:nvPr userDrawn="1"/>
        </p:nvSpPr>
        <p:spPr>
          <a:xfrm>
            <a:off x="-1" y="6028944"/>
            <a:ext cx="12192001" cy="829056"/>
          </a:xfrm>
          <a:prstGeom prst="rect">
            <a:avLst/>
          </a:prstGeom>
          <a:solidFill>
            <a:srgbClr val="0126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438E5154-434A-451A-9E55-F13851349D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3734" y="6177414"/>
            <a:ext cx="3404866" cy="54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679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DA97-04A4-EE49-8C44-D342E7E56292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B164-B8D4-5C49-8D8E-8F90AA5A5C5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BEB138D-2493-4456-9176-F0ACD41DAA2E}"/>
              </a:ext>
            </a:extLst>
          </p:cNvPr>
          <p:cNvSpPr/>
          <p:nvPr userDrawn="1"/>
        </p:nvSpPr>
        <p:spPr>
          <a:xfrm>
            <a:off x="-1" y="6028944"/>
            <a:ext cx="12192001" cy="829056"/>
          </a:xfrm>
          <a:prstGeom prst="rect">
            <a:avLst/>
          </a:prstGeom>
          <a:solidFill>
            <a:srgbClr val="0126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E78BE58B-8DFC-49EC-B1AA-260DDCE1C5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3734" y="6177414"/>
            <a:ext cx="3404866" cy="54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53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DA97-04A4-EE49-8C44-D342E7E56292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B164-B8D4-5C49-8D8E-8F90AA5A5C5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E309B3-1E93-4EB7-8FDC-B4458B3A2C1D}"/>
              </a:ext>
            </a:extLst>
          </p:cNvPr>
          <p:cNvSpPr/>
          <p:nvPr userDrawn="1"/>
        </p:nvSpPr>
        <p:spPr>
          <a:xfrm>
            <a:off x="-1" y="6028944"/>
            <a:ext cx="12192001" cy="829056"/>
          </a:xfrm>
          <a:prstGeom prst="rect">
            <a:avLst/>
          </a:prstGeom>
          <a:solidFill>
            <a:srgbClr val="0126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Text&#10;&#10;Description automatically generated with medium confidence">
            <a:extLst>
              <a:ext uri="{FF2B5EF4-FFF2-40B4-BE49-F238E27FC236}">
                <a16:creationId xmlns:a16="http://schemas.microsoft.com/office/drawing/2014/main" id="{C2A87944-C2DD-41E3-B91C-C61B5BAD10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3734" y="6177414"/>
            <a:ext cx="3404866" cy="54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95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DA97-04A4-EE49-8C44-D342E7E56292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B164-B8D4-5C49-8D8E-8F90AA5A5C5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4F56A3-75B6-42CC-A8CD-AC68A833CA9B}"/>
              </a:ext>
            </a:extLst>
          </p:cNvPr>
          <p:cNvSpPr/>
          <p:nvPr userDrawn="1"/>
        </p:nvSpPr>
        <p:spPr>
          <a:xfrm>
            <a:off x="-1" y="6028944"/>
            <a:ext cx="12192001" cy="829056"/>
          </a:xfrm>
          <a:prstGeom prst="rect">
            <a:avLst/>
          </a:prstGeom>
          <a:solidFill>
            <a:srgbClr val="0126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78946D34-3E20-4755-8039-6ED61249E7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3734" y="6177414"/>
            <a:ext cx="3404866" cy="54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533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DA97-04A4-EE49-8C44-D342E7E56292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B164-B8D4-5C49-8D8E-8F90AA5A5C5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49D23FD-BF46-4013-9343-FDFE1635B0AB}"/>
              </a:ext>
            </a:extLst>
          </p:cNvPr>
          <p:cNvSpPr/>
          <p:nvPr userDrawn="1"/>
        </p:nvSpPr>
        <p:spPr>
          <a:xfrm>
            <a:off x="-1" y="6028944"/>
            <a:ext cx="12192001" cy="829056"/>
          </a:xfrm>
          <a:prstGeom prst="rect">
            <a:avLst/>
          </a:prstGeom>
          <a:solidFill>
            <a:srgbClr val="0126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Text&#10;&#10;Description automatically generated with medium confidence">
            <a:extLst>
              <a:ext uri="{FF2B5EF4-FFF2-40B4-BE49-F238E27FC236}">
                <a16:creationId xmlns:a16="http://schemas.microsoft.com/office/drawing/2014/main" id="{B37D2A98-3CC4-4FF4-B3EE-856DC63FCD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3734" y="6177414"/>
            <a:ext cx="3404866" cy="54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29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DA97-04A4-EE49-8C44-D342E7E56292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B164-B8D4-5C49-8D8E-8F90AA5A5C5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59B405-230E-481A-A63A-80B2D1B85B6E}"/>
              </a:ext>
            </a:extLst>
          </p:cNvPr>
          <p:cNvSpPr/>
          <p:nvPr userDrawn="1"/>
        </p:nvSpPr>
        <p:spPr>
          <a:xfrm>
            <a:off x="-1" y="6028944"/>
            <a:ext cx="12192001" cy="829056"/>
          </a:xfrm>
          <a:prstGeom prst="rect">
            <a:avLst/>
          </a:prstGeom>
          <a:solidFill>
            <a:srgbClr val="0126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Text&#10;&#10;Description automatically generated with medium confidence">
            <a:extLst>
              <a:ext uri="{FF2B5EF4-FFF2-40B4-BE49-F238E27FC236}">
                <a16:creationId xmlns:a16="http://schemas.microsoft.com/office/drawing/2014/main" id="{B834C4C5-1F2B-4C8A-AB8F-4682B5936F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3734" y="6177414"/>
            <a:ext cx="3404866" cy="54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090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DA97-04A4-EE49-8C44-D342E7E56292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B164-B8D4-5C49-8D8E-8F90AA5A5C5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B75973-E6B6-4A8D-B495-B149213AB8C8}"/>
              </a:ext>
            </a:extLst>
          </p:cNvPr>
          <p:cNvSpPr/>
          <p:nvPr userDrawn="1"/>
        </p:nvSpPr>
        <p:spPr>
          <a:xfrm>
            <a:off x="-1" y="6028944"/>
            <a:ext cx="12192001" cy="829056"/>
          </a:xfrm>
          <a:prstGeom prst="rect">
            <a:avLst/>
          </a:prstGeom>
          <a:solidFill>
            <a:srgbClr val="0126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Text&#10;&#10;Description automatically generated with medium confidence">
            <a:extLst>
              <a:ext uri="{FF2B5EF4-FFF2-40B4-BE49-F238E27FC236}">
                <a16:creationId xmlns:a16="http://schemas.microsoft.com/office/drawing/2014/main" id="{AEB0D579-617A-4806-8767-DB65B4BE55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3734" y="6177414"/>
            <a:ext cx="3404866" cy="54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95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DA97-04A4-EE49-8C44-D342E7E56292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B164-B8D4-5C49-8D8E-8F90AA5A5C5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BDE0B9-17B8-41AA-840B-0F54AB2A316F}"/>
              </a:ext>
            </a:extLst>
          </p:cNvPr>
          <p:cNvSpPr/>
          <p:nvPr userDrawn="1"/>
        </p:nvSpPr>
        <p:spPr>
          <a:xfrm>
            <a:off x="-1" y="6028944"/>
            <a:ext cx="12192001" cy="829056"/>
          </a:xfrm>
          <a:prstGeom prst="rect">
            <a:avLst/>
          </a:prstGeom>
          <a:solidFill>
            <a:srgbClr val="0126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Text&#10;&#10;Description automatically generated with medium confidence">
            <a:extLst>
              <a:ext uri="{FF2B5EF4-FFF2-40B4-BE49-F238E27FC236}">
                <a16:creationId xmlns:a16="http://schemas.microsoft.com/office/drawing/2014/main" id="{9FA1FB08-1941-450A-AA47-136D67E37F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3734" y="6177414"/>
            <a:ext cx="3404866" cy="54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072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DA97-04A4-EE49-8C44-D342E7E56292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B164-B8D4-5C49-8D8E-8F90AA5A5C5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728006-98DD-485B-88A4-599F54AED06E}"/>
              </a:ext>
            </a:extLst>
          </p:cNvPr>
          <p:cNvSpPr/>
          <p:nvPr userDrawn="1"/>
        </p:nvSpPr>
        <p:spPr>
          <a:xfrm>
            <a:off x="-1" y="6028944"/>
            <a:ext cx="12192001" cy="829056"/>
          </a:xfrm>
          <a:prstGeom prst="rect">
            <a:avLst/>
          </a:prstGeom>
          <a:solidFill>
            <a:srgbClr val="0126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Text&#10;&#10;Description automatically generated with medium confidence">
            <a:extLst>
              <a:ext uri="{FF2B5EF4-FFF2-40B4-BE49-F238E27FC236}">
                <a16:creationId xmlns:a16="http://schemas.microsoft.com/office/drawing/2014/main" id="{1A9A9365-BD8C-4BFB-8D81-02A1C8B5FB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3734" y="6177414"/>
            <a:ext cx="3404866" cy="54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1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8DA97-04A4-EE49-8C44-D342E7E56292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CB164-B8D4-5C49-8D8E-8F90AA5A5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922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Roboto" charset="0"/>
          <a:ea typeface="Roboto" charset="0"/>
          <a:cs typeface="Roboto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800" b="1" kern="1200">
          <a:solidFill>
            <a:schemeClr val="tx1"/>
          </a:solidFill>
          <a:latin typeface="Roboto" charset="0"/>
          <a:ea typeface="Roboto" charset="0"/>
          <a:cs typeface="Roboto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SzPct val="104000"/>
        <a:buFont typeface="Arial" charset="0"/>
        <a:buNone/>
        <a:defRPr sz="2400" b="1" kern="1200">
          <a:solidFill>
            <a:schemeClr val="tx1"/>
          </a:solidFill>
          <a:latin typeface="Roboto" charset="0"/>
          <a:ea typeface="Roboto" charset="0"/>
          <a:cs typeface="Roboto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SzPct val="104000"/>
        <a:buFont typeface="Arial" charset="0"/>
        <a:buChar char="•"/>
        <a:defRPr sz="2000" kern="1200">
          <a:solidFill>
            <a:schemeClr val="tx1"/>
          </a:solidFill>
          <a:latin typeface="Roboto" charset="0"/>
          <a:ea typeface="Roboto" charset="0"/>
          <a:cs typeface="Roboto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SzPct val="104000"/>
        <a:buFont typeface="Arial" charset="0"/>
        <a:buChar char="•"/>
        <a:defRPr sz="1800" kern="1200">
          <a:solidFill>
            <a:schemeClr val="tx1"/>
          </a:solidFill>
          <a:latin typeface="Roboto" charset="0"/>
          <a:ea typeface="Roboto" charset="0"/>
          <a:cs typeface="Roboto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SzPct val="104000"/>
        <a:buFont typeface="Arial" charset="0"/>
        <a:buChar char="•"/>
        <a:defRPr sz="1800" kern="1200">
          <a:solidFill>
            <a:schemeClr val="tx1"/>
          </a:solidFill>
          <a:latin typeface="Roboto" charset="0"/>
          <a:ea typeface="Roboto" charset="0"/>
          <a:cs typeface="Roboto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3.png"/><Relationship Id="rId4" Type="http://schemas.openxmlformats.org/officeDocument/2006/relationships/image" Target="../media/image38.png"/><Relationship Id="rId9" Type="http://schemas.openxmlformats.org/officeDocument/2006/relationships/customXml" Target="../ink/ink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2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32.emf"/><Relationship Id="rId7" Type="http://schemas.openxmlformats.org/officeDocument/2006/relationships/image" Target="../media/image5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9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andfonline.com/doi/full/10.1080/08982112.2023.2194963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390/math10224245" TargetMode="External"/><Relationship Id="rId2" Type="http://schemas.openxmlformats.org/officeDocument/2006/relationships/hyperlink" Target="https://doi.org/10.1080/08982112.2022.2127364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0.png"/><Relationship Id="rId5" Type="http://schemas.openxmlformats.org/officeDocument/2006/relationships/image" Target="../media/image34.png"/><Relationship Id="rId4" Type="http://schemas.openxmlformats.org/officeDocument/2006/relationships/image" Target="../media/image33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1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52.png"/><Relationship Id="rId4" Type="http://schemas.openxmlformats.org/officeDocument/2006/relationships/image" Target="../media/image47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54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53.png"/><Relationship Id="rId4" Type="http://schemas.openxmlformats.org/officeDocument/2006/relationships/image" Target="../media/image6.png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8.png"/><Relationship Id="rId4" Type="http://schemas.openxmlformats.org/officeDocument/2006/relationships/image" Target="../media/image11.emf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16D3FAB-E416-1FFE-6767-6A9D79DCE925}"/>
              </a:ext>
            </a:extLst>
          </p:cNvPr>
          <p:cNvSpPr txBox="1">
            <a:spLocks/>
          </p:cNvSpPr>
          <p:nvPr/>
        </p:nvSpPr>
        <p:spPr>
          <a:xfrm>
            <a:off x="250970" y="543660"/>
            <a:ext cx="11718045" cy="1009996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12700"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b="1" kern="120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SzPct val="104000"/>
              <a:buFont typeface="Arial" charset="0"/>
              <a:buNone/>
              <a:defRPr sz="2000" b="1" kern="120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SzPct val="104000"/>
              <a:buFont typeface="Arial" charset="0"/>
              <a:buNone/>
              <a:defRPr sz="1800" kern="120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SzPct val="104000"/>
              <a:buFont typeface="Arial" charset="0"/>
              <a:buNone/>
              <a:defRPr sz="1600" kern="120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SzPct val="104000"/>
              <a:buFont typeface="Arial" charset="0"/>
              <a:buNone/>
              <a:defRPr sz="1600" kern="120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393" y="2462729"/>
            <a:ext cx="11751869" cy="3201140"/>
          </a:xfrm>
        </p:spPr>
        <p:txBody>
          <a:bodyPr>
            <a:normAutofit/>
          </a:bodyPr>
          <a:lstStyle/>
          <a:p>
            <a:r>
              <a:rPr lang="en-US" sz="2600" b="0" i="1" dirty="0"/>
              <a:t>Stephen J. Walsh</a:t>
            </a:r>
            <a:r>
              <a:rPr lang="en-US" sz="2600" b="0" i="1" baseline="30000" dirty="0"/>
              <a:t>1</a:t>
            </a:r>
            <a:r>
              <a:rPr lang="en-US" sz="2600" b="0" i="1" dirty="0"/>
              <a:t>, Lu Lu</a:t>
            </a:r>
            <a:r>
              <a:rPr lang="en-US" sz="2600" b="0" i="1" baseline="30000" dirty="0"/>
              <a:t>2</a:t>
            </a:r>
            <a:r>
              <a:rPr lang="en-US" sz="2600" b="0" i="1" dirty="0"/>
              <a:t>, and Christine Anderson-Cook</a:t>
            </a:r>
            <a:r>
              <a:rPr lang="en-US" sz="2600" b="0" i="1" baseline="30000" dirty="0"/>
              <a:t>3</a:t>
            </a:r>
            <a:endParaRPr lang="en-US" sz="2600" b="0" i="1" dirty="0"/>
          </a:p>
          <a:p>
            <a:endParaRPr lang="en-US" sz="2600" b="0" dirty="0"/>
          </a:p>
          <a:p>
            <a:r>
              <a:rPr lang="en-US" sz="2000" b="0" dirty="0">
                <a:solidFill>
                  <a:schemeClr val="tx2"/>
                </a:solidFill>
              </a:rPr>
              <a:t>Joint Research Conference 2024: Data Science and Statistics for Industrial Innovation</a:t>
            </a:r>
          </a:p>
          <a:p>
            <a:r>
              <a:rPr lang="en-US" sz="2000" b="0" dirty="0">
                <a:solidFill>
                  <a:schemeClr val="tx2"/>
                </a:solidFill>
              </a:rPr>
              <a:t>Quality Engineering Invited Session</a:t>
            </a:r>
          </a:p>
          <a:p>
            <a:r>
              <a:rPr lang="en-US" sz="2000" b="0" dirty="0">
                <a:solidFill>
                  <a:schemeClr val="tx2"/>
                </a:solidFill>
              </a:rPr>
              <a:t>June 17 – 20, 2024</a:t>
            </a:r>
          </a:p>
          <a:p>
            <a:r>
              <a:rPr lang="en-US" sz="2000" b="0" dirty="0">
                <a:solidFill>
                  <a:schemeClr val="tx2"/>
                </a:solidFill>
              </a:rPr>
              <a:t>Waterloo, Ontario, Canada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232024EE-33A9-19BD-630A-14876B31461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558264" y="771405"/>
            <a:ext cx="11179743" cy="60939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4400" b="0" i="1" u="none" strike="noStrike" baseline="0" dirty="0">
                <a:solidFill>
                  <a:srgbClr val="083166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I- or G-optimal: Do We Have To Choose?</a:t>
            </a:r>
            <a:endParaRPr kumimoji="0" lang="en-US" altLang="en-US" sz="44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519341-9DCB-8D5C-5960-18144145E7FC}"/>
              </a:ext>
            </a:extLst>
          </p:cNvPr>
          <p:cNvSpPr txBox="1"/>
          <p:nvPr/>
        </p:nvSpPr>
        <p:spPr>
          <a:xfrm>
            <a:off x="4576155" y="6086595"/>
            <a:ext cx="750639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1" baseline="30000">
                <a:solidFill>
                  <a:schemeClr val="bg1"/>
                </a:solidFill>
              </a:rPr>
              <a:t>1 </a:t>
            </a:r>
            <a:r>
              <a:rPr lang="en-US" sz="1400">
                <a:solidFill>
                  <a:schemeClr val="bg1"/>
                </a:solidFill>
              </a:rPr>
              <a:t>Utah</a:t>
            </a:r>
            <a:r>
              <a:rPr lang="en-US" sz="1400" dirty="0">
                <a:solidFill>
                  <a:schemeClr val="bg1"/>
                </a:solidFill>
              </a:rPr>
              <a:t> State University Department of Mathematics and Statistics</a:t>
            </a:r>
          </a:p>
          <a:p>
            <a:r>
              <a:rPr lang="en-US" sz="1400" b="0" i="1" baseline="30000">
                <a:solidFill>
                  <a:schemeClr val="bg1"/>
                </a:solidFill>
              </a:rPr>
              <a:t>2 </a:t>
            </a:r>
            <a:r>
              <a:rPr lang="en-US" sz="1400">
                <a:solidFill>
                  <a:schemeClr val="bg1"/>
                </a:solidFill>
              </a:rPr>
              <a:t>University </a:t>
            </a:r>
            <a:r>
              <a:rPr lang="en-US" sz="1400" dirty="0">
                <a:solidFill>
                  <a:schemeClr val="bg1"/>
                </a:solidFill>
              </a:rPr>
              <a:t>of Southern Florida Department of Mathematics and Statistics</a:t>
            </a:r>
          </a:p>
          <a:p>
            <a:r>
              <a:rPr lang="en-US" sz="1400" b="0" i="1" baseline="30000">
                <a:solidFill>
                  <a:schemeClr val="bg1"/>
                </a:solidFill>
              </a:rPr>
              <a:t>3 </a:t>
            </a:r>
            <a:r>
              <a:rPr lang="en-US" sz="1400">
                <a:solidFill>
                  <a:schemeClr val="bg1"/>
                </a:solidFill>
              </a:rPr>
              <a:t>Los</a:t>
            </a:r>
            <a:r>
              <a:rPr lang="en-US" sz="1400" dirty="0">
                <a:solidFill>
                  <a:schemeClr val="bg1"/>
                </a:solidFill>
              </a:rPr>
              <a:t> Alamos, NM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894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FACC1-E352-8A14-60B2-8BC685B1B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192" y="365124"/>
            <a:ext cx="10515600" cy="461991"/>
          </a:xfrm>
        </p:spPr>
        <p:txBody>
          <a:bodyPr>
            <a:normAutofit fontScale="90000"/>
          </a:bodyPr>
          <a:lstStyle/>
          <a:p>
            <a:r>
              <a:rPr lang="en-US" sz="3200"/>
              <a:t>G- vs. I-optimal Designs in Research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8D536F2-EF0F-F05E-2BA7-ED3CE5E193D0}"/>
              </a:ext>
            </a:extLst>
          </p:cNvPr>
          <p:cNvSpPr/>
          <p:nvPr/>
        </p:nvSpPr>
        <p:spPr>
          <a:xfrm>
            <a:off x="1" y="5780325"/>
            <a:ext cx="12192000" cy="1093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3DE2A57C-9720-0603-1D73-73F2563F1D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61092531"/>
              </p:ext>
            </p:extLst>
          </p:nvPr>
        </p:nvGraphicFramePr>
        <p:xfrm>
          <a:off x="129045" y="1127561"/>
          <a:ext cx="11775572" cy="5560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98623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84870C23-2A78-4430-8BD2-1CD92F3D5DE7}"/>
              </a:ext>
            </a:extLst>
          </p:cNvPr>
          <p:cNvSpPr/>
          <p:nvPr/>
        </p:nvSpPr>
        <p:spPr>
          <a:xfrm>
            <a:off x="1" y="5764874"/>
            <a:ext cx="12192000" cy="1093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02977D-5971-AF67-4C40-9276FF6FD0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647" y="3009934"/>
            <a:ext cx="5736507" cy="3844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C4F6BE-B4B4-4DD8-937C-1804B579C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967" y="-202491"/>
            <a:ext cx="12102783" cy="989218"/>
          </a:xfrm>
        </p:spPr>
        <p:txBody>
          <a:bodyPr/>
          <a:lstStyle/>
          <a:p>
            <a:r>
              <a:rPr lang="en-US" sz="2800" dirty="0">
                <a:solidFill>
                  <a:prstClr val="black"/>
                </a:solidFill>
              </a:rPr>
              <a:t>Examples and Fraction of Design Space (FDS) Plot</a:t>
            </a:r>
            <a:endParaRPr lang="en-US" dirty="0"/>
          </a:p>
        </p:txBody>
      </p:sp>
      <p:sp>
        <p:nvSpPr>
          <p:cNvPr id="6" name="AutoShape 3">
            <a:extLst>
              <a:ext uri="{FF2B5EF4-FFF2-40B4-BE49-F238E27FC236}">
                <a16:creationId xmlns:a16="http://schemas.microsoft.com/office/drawing/2014/main" id="{BDAF4FC2-CE7B-4EE6-AC26-A85DE1904023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898784" y="1698145"/>
            <a:ext cx="6296834" cy="4045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AutoShape 15">
            <a:extLst>
              <a:ext uri="{FF2B5EF4-FFF2-40B4-BE49-F238E27FC236}">
                <a16:creationId xmlns:a16="http://schemas.microsoft.com/office/drawing/2014/main" id="{38413387-741C-4C11-B7CE-C9BDE72E9D8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307974" y="3822700"/>
            <a:ext cx="149895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75A2CFD-E423-41FD-A1A2-8740F91C797B}"/>
              </a:ext>
            </a:extLst>
          </p:cNvPr>
          <p:cNvSpPr/>
          <p:nvPr/>
        </p:nvSpPr>
        <p:spPr>
          <a:xfrm>
            <a:off x="53921" y="540328"/>
            <a:ext cx="12061879" cy="621523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91CC410-483D-E370-B88A-E86609BF81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19" y="652549"/>
            <a:ext cx="2749823" cy="22544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AC8A1C1-85E8-CA8D-41CF-FFAB3A8022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7583" y="652548"/>
            <a:ext cx="2749823" cy="22544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54C3FD3-48D4-3692-34D4-0217FEA851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1452" y="627614"/>
            <a:ext cx="2784463" cy="228289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9871B7A-E71A-3515-ADE4-FF1043C5367E}"/>
              </a:ext>
            </a:extLst>
          </p:cNvPr>
          <p:cNvSpPr txBox="1"/>
          <p:nvPr/>
        </p:nvSpPr>
        <p:spPr>
          <a:xfrm>
            <a:off x="9249538" y="933448"/>
            <a:ext cx="250595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0070C0"/>
                </a:solidFill>
              </a:rPr>
              <a:t>Scaled Prediction Variance of each design over study space</a:t>
            </a:r>
            <a:endParaRPr lang="en-US" sz="2400" i="1" dirty="0">
              <a:solidFill>
                <a:srgbClr val="0070C0"/>
              </a:solidFill>
            </a:endParaRPr>
          </a:p>
          <a:p>
            <a:pPr algn="ctr"/>
            <a:endParaRPr lang="en-US" sz="2400" i="1" dirty="0">
              <a:solidFill>
                <a:srgbClr val="0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B38FF0-0775-4753-6FAF-B4BDFAC51EEC}"/>
              </a:ext>
            </a:extLst>
          </p:cNvPr>
          <p:cNvSpPr txBox="1"/>
          <p:nvPr/>
        </p:nvSpPr>
        <p:spPr>
          <a:xfrm>
            <a:off x="6009154" y="2772940"/>
            <a:ext cx="591853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i="1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i="1">
                <a:solidFill>
                  <a:srgbClr val="000000"/>
                </a:solidFill>
              </a:rPr>
              <a:t>FDS plot proposed by </a:t>
            </a:r>
            <a:r>
              <a:rPr lang="en-US" i="1" err="1">
                <a:solidFill>
                  <a:srgbClr val="000000"/>
                </a:solidFill>
              </a:rPr>
              <a:t>Alyaa</a:t>
            </a:r>
            <a:r>
              <a:rPr lang="en-US" i="1">
                <a:solidFill>
                  <a:srgbClr val="000000"/>
                </a:solidFill>
              </a:rPr>
              <a:t> (Zahran) Abdelaziz et. al. (2003, Journal of Quality Technology)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i="1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</a:rPr>
              <a:t>Based on such results, Rodriguez, Jones, </a:t>
            </a:r>
            <a:r>
              <a:rPr lang="en-US" err="1">
                <a:solidFill>
                  <a:srgbClr val="000000"/>
                </a:solidFill>
              </a:rPr>
              <a:t>Borror</a:t>
            </a:r>
            <a:r>
              <a:rPr lang="en-US">
                <a:solidFill>
                  <a:srgbClr val="000000"/>
                </a:solidFill>
              </a:rPr>
              <a:t>, and Montgomery, 2010 observed and recommended: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>
              <a:solidFill>
                <a:srgbClr val="00000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i="1">
                <a:solidFill>
                  <a:srgbClr val="FF0000"/>
                </a:solidFill>
              </a:rPr>
              <a:t>It is immensely easier and cheaper to generate highly efficient I-optimal designs (as opposed to G-optimal designs)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>
              <a:solidFill>
                <a:srgbClr val="00000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i="1">
                <a:solidFill>
                  <a:srgbClr val="FF0000"/>
                </a:solidFill>
              </a:rPr>
              <a:t>I</a:t>
            </a:r>
            <a:r>
              <a:rPr lang="en-US">
                <a:solidFill>
                  <a:srgbClr val="FF0000"/>
                </a:solidFill>
              </a:rPr>
              <a:t>-optimal designs exhibit lower SPV at large proportions of design space, thus should be preferred</a:t>
            </a:r>
            <a:endParaRPr lang="en-US" i="1">
              <a:solidFill>
                <a:srgbClr val="FF000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>
              <a:solidFill>
                <a:srgbClr val="000000"/>
              </a:solidFill>
            </a:endParaRPr>
          </a:p>
          <a:p>
            <a:pPr algn="ctr"/>
            <a:endParaRPr lang="en-US" sz="2400" i="1">
              <a:solidFill>
                <a:srgbClr val="000000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2C28FD0-8B97-3954-18F6-CEEDB1242108}"/>
              </a:ext>
            </a:extLst>
          </p:cNvPr>
          <p:cNvCxnSpPr>
            <a:cxnSpLocks/>
          </p:cNvCxnSpPr>
          <p:nvPr/>
        </p:nvCxnSpPr>
        <p:spPr>
          <a:xfrm flipV="1">
            <a:off x="53921" y="2907039"/>
            <a:ext cx="12061879" cy="346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3380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19D37-BF90-2C32-328D-9F9ADF5B2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80" y="-25833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prstClr val="black"/>
                </a:solidFill>
              </a:rPr>
              <a:t>Summary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E9E155-8AD7-3B7D-1E1C-69236B3C97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" y="946637"/>
            <a:ext cx="11531138" cy="4898101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200" b="0" dirty="0"/>
              <a:t>Generating exact </a:t>
            </a:r>
            <a:r>
              <a:rPr lang="en-US" sz="2200" b="0" i="1" dirty="0"/>
              <a:t>G-optimal </a:t>
            </a:r>
            <a:r>
              <a:rPr lang="en-US" sz="2200" b="0" dirty="0"/>
              <a:t>designs is: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sz="2200" b="0" dirty="0"/>
              <a:t>Difficult and (relatively) computationally expensive.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sz="2200" b="0" dirty="0"/>
              <a:t>Prone to error.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sz="2200" b="0" dirty="0"/>
              <a:t>Borkowski (2003), Rodriquez et. al. (2010), Hernandez and </a:t>
            </a:r>
            <a:r>
              <a:rPr lang="en-US" sz="2200" b="0" dirty="0" err="1"/>
              <a:t>Nachtsheim</a:t>
            </a:r>
            <a:r>
              <a:rPr lang="en-US" sz="2200" b="0" dirty="0"/>
              <a:t> (2018), Saleh and Pan (2015)Walsh and Borkowski (2022). </a:t>
            </a:r>
          </a:p>
          <a:p>
            <a:pPr marL="971550" lvl="1" indent="-514350">
              <a:buFont typeface="+mj-lt"/>
              <a:buAutoNum type="alphaLcPeriod"/>
            </a:pPr>
            <a:endParaRPr lang="en-US" sz="2200" b="0" dirty="0"/>
          </a:p>
          <a:p>
            <a:pPr marL="514350" indent="-514350">
              <a:buFont typeface="+mj-lt"/>
              <a:buAutoNum type="arabicPeriod"/>
            </a:pPr>
            <a:r>
              <a:rPr lang="en-US" sz="2200" b="0" dirty="0"/>
              <a:t>Generating </a:t>
            </a:r>
            <a:r>
              <a:rPr lang="en-US" sz="2200" b="0" i="1" dirty="0"/>
              <a:t>I</a:t>
            </a:r>
            <a:r>
              <a:rPr lang="en-US" sz="2200" b="0" dirty="0"/>
              <a:t>-optimal designs: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sz="2200" b="0" dirty="0"/>
              <a:t>Cheaper and less prone to error (timescale probably tolerable by practitioners).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sz="2200" b="0" dirty="0"/>
              <a:t>Exhibit lower prediction variance than </a:t>
            </a:r>
            <a:r>
              <a:rPr lang="en-US" sz="2200" b="0" i="1" dirty="0"/>
              <a:t>G-</a:t>
            </a:r>
            <a:r>
              <a:rPr lang="en-US" sz="2200" b="0" dirty="0"/>
              <a:t>optimal designs on ~80% of design space.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sz="2200" b="0" i="1" dirty="0">
                <a:solidFill>
                  <a:srgbClr val="FF0000"/>
                </a:solidFill>
              </a:rPr>
              <a:t>G</a:t>
            </a:r>
            <a:r>
              <a:rPr lang="en-US" sz="2200" b="0" dirty="0">
                <a:solidFill>
                  <a:srgbClr val="FF0000"/>
                </a:solidFill>
              </a:rPr>
              <a:t>-optimal designs often sacrifice good </a:t>
            </a:r>
            <a:r>
              <a:rPr lang="en-US" sz="2200" b="0" i="1" dirty="0">
                <a:solidFill>
                  <a:srgbClr val="FF0000"/>
                </a:solidFill>
              </a:rPr>
              <a:t>I</a:t>
            </a:r>
            <a:r>
              <a:rPr lang="en-US" sz="2200" b="0" dirty="0">
                <a:solidFill>
                  <a:srgbClr val="FF0000"/>
                </a:solidFill>
              </a:rPr>
              <a:t>-efficiency, and vise-versa.</a:t>
            </a:r>
            <a:endParaRPr lang="en-US" sz="2200" b="0" i="1" dirty="0">
              <a:solidFill>
                <a:srgbClr val="FF0000"/>
              </a:solidFill>
            </a:endParaRPr>
          </a:p>
          <a:p>
            <a:pPr marL="971550" lvl="1" indent="-514350">
              <a:buFont typeface="+mj-lt"/>
              <a:buAutoNum type="alphaLcPeriod"/>
            </a:pPr>
            <a:endParaRPr lang="en-US" sz="2200" b="0" dirty="0"/>
          </a:p>
          <a:p>
            <a:pPr marL="514350" indent="-514350">
              <a:buFont typeface="+mj-lt"/>
              <a:buAutoNum type="arabicPeriod"/>
            </a:pPr>
            <a:r>
              <a:rPr lang="en-US" sz="2200" b="0" dirty="0"/>
              <a:t>Therefore, Rodriquez et. al. (2010) suggest </a:t>
            </a:r>
            <a:r>
              <a:rPr lang="en-US" sz="2200" b="0" i="1" dirty="0"/>
              <a:t>I</a:t>
            </a:r>
            <a:r>
              <a:rPr lang="en-US" sz="2200" b="0" dirty="0"/>
              <a:t>-optimal designs should be preferred.</a:t>
            </a:r>
          </a:p>
          <a:p>
            <a:pPr marL="514350" indent="-514350">
              <a:buFont typeface="+mj-lt"/>
              <a:buAutoNum type="arabicPeriod"/>
            </a:pPr>
            <a:endParaRPr lang="en-US" sz="2200" b="0" dirty="0"/>
          </a:p>
          <a:p>
            <a:pPr marL="514350" indent="-514350">
              <a:buFont typeface="+mj-lt"/>
              <a:buAutoNum type="arabicPeriod"/>
            </a:pPr>
            <a:r>
              <a:rPr lang="en-US" sz="2200" b="0" dirty="0">
                <a:solidFill>
                  <a:srgbClr val="00B050"/>
                </a:solidFill>
              </a:rPr>
              <a:t>Do there exist designs that retain properties of both </a:t>
            </a:r>
            <a:r>
              <a:rPr lang="en-US" sz="2200" b="0" i="1" dirty="0">
                <a:solidFill>
                  <a:srgbClr val="00B050"/>
                </a:solidFill>
              </a:rPr>
              <a:t>G-</a:t>
            </a:r>
            <a:r>
              <a:rPr lang="en-US" sz="2200" b="0" dirty="0">
                <a:solidFill>
                  <a:srgbClr val="00B050"/>
                </a:solidFill>
              </a:rPr>
              <a:t> and </a:t>
            </a:r>
            <a:r>
              <a:rPr lang="en-US" sz="2200" b="0" i="1" dirty="0">
                <a:solidFill>
                  <a:srgbClr val="00B050"/>
                </a:solidFill>
              </a:rPr>
              <a:t>I-</a:t>
            </a:r>
            <a:r>
              <a:rPr lang="en-US" sz="2200" b="0" dirty="0">
                <a:solidFill>
                  <a:srgbClr val="00B050"/>
                </a:solidFill>
              </a:rPr>
              <a:t>optimal designs?</a:t>
            </a:r>
          </a:p>
          <a:p>
            <a:pPr marL="971550" lvl="1" indent="-514350">
              <a:buFont typeface="+mj-lt"/>
              <a:buAutoNum type="alphaLcPeriod"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7389564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6EFB6-254B-9A67-420C-4710E752F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9471" y="2118142"/>
            <a:ext cx="9858404" cy="1325563"/>
          </a:xfrm>
        </p:spPr>
        <p:txBody>
          <a:bodyPr>
            <a:normAutofit/>
          </a:bodyPr>
          <a:lstStyle/>
          <a:p>
            <a:r>
              <a:rPr lang="en-US" b="0" dirty="0">
                <a:latin typeface="+mn-lt"/>
              </a:rPr>
              <a:t>3. Multi-objective optimal design: the search for the Pareto Front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911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BD6F4-0036-F90F-6779-64AAF50D7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409" y="-238766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Pareto Front Optimal Design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9E4E84-7F39-7094-A054-059F93C780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409" y="1262648"/>
            <a:ext cx="5093128" cy="51101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305991-46F8-9DB6-A917-9BB2CAE63E0F}"/>
              </a:ext>
            </a:extLst>
          </p:cNvPr>
          <p:cNvSpPr/>
          <p:nvPr/>
        </p:nvSpPr>
        <p:spPr>
          <a:xfrm>
            <a:off x="1" y="5772811"/>
            <a:ext cx="12192000" cy="1093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3AC8C3B-8E70-64F0-000B-5F3E5E3167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62563" y="2252311"/>
            <a:ext cx="6453082" cy="3633537"/>
          </a:xfr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2508041-2312-385F-CBEC-0D056850740D}"/>
              </a:ext>
            </a:extLst>
          </p:cNvPr>
          <p:cNvSpPr/>
          <p:nvPr/>
        </p:nvSpPr>
        <p:spPr>
          <a:xfrm>
            <a:off x="53921" y="832585"/>
            <a:ext cx="6336597" cy="592297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B17E72-38AD-6168-C612-18E9729622F6}"/>
              </a:ext>
            </a:extLst>
          </p:cNvPr>
          <p:cNvSpPr/>
          <p:nvPr/>
        </p:nvSpPr>
        <p:spPr>
          <a:xfrm>
            <a:off x="6549992" y="832585"/>
            <a:ext cx="5479326" cy="592297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C648A91-A91A-D918-07A0-6F9ED354EC85}"/>
                  </a:ext>
                </a:extLst>
              </p:cNvPr>
              <p:cNvSpPr txBox="1"/>
              <p:nvPr/>
            </p:nvSpPr>
            <p:spPr>
              <a:xfrm>
                <a:off x="6623006" y="986608"/>
                <a:ext cx="5130265" cy="6087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i="1" dirty="0">
                    <a:solidFill>
                      <a:srgbClr val="0070C0"/>
                    </a:solidFill>
                  </a:rPr>
                  <a:t>Experimental objective is now multivariate</a:t>
                </a:r>
              </a:p>
              <a:p>
                <a:pPr algn="ctr"/>
                <a:endParaRPr lang="en-US" sz="2000" i="1" dirty="0">
                  <a:solidFill>
                    <a:srgbClr val="0070C0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𝐅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𝐗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𝐗</m:t>
                                  </m:r>
                                </m:e>
                              </m:d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4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𝐗</m:t>
                                  </m:r>
                                </m:e>
                              </m:d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 …,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𝐗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en-US" sz="2400" b="0" i="1" dirty="0">
                  <a:solidFill>
                    <a:srgbClr val="000000"/>
                  </a:solidFill>
                </a:endParaRPr>
              </a:p>
              <a:p>
                <a:pPr algn="ctr"/>
                <a:endParaRPr lang="en-US" sz="2400" i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US" sz="2000" i="1" dirty="0">
                    <a:solidFill>
                      <a:srgbClr val="0070C0"/>
                    </a:solidFill>
                  </a:rPr>
                  <a:t>The optimal design problem is formulated as</a:t>
                </a:r>
              </a:p>
              <a:p>
                <a:pPr algn="ctr"/>
                <a:endParaRPr lang="en-US" sz="2000" i="1" dirty="0">
                  <a:solidFill>
                    <a:srgbClr val="0070C0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0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00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e>
                            <m:lim>
                              <m:r>
                                <a:rPr lang="en-US" sz="2000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𝐗</m:t>
                              </m:r>
                              <m:r>
                                <a:rPr lang="en-US" sz="20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∈</m:t>
                              </m:r>
                              <m:sSup>
                                <m:sSupPr>
                                  <m:ctrlPr>
                                    <a:rPr lang="en-US" sz="20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𝝌</m:t>
                                  </m:r>
                                </m:e>
                                <m:sup>
                                  <m:r>
                                    <a:rPr lang="en-US" sz="20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𝑵</m:t>
                                  </m:r>
                                </m:sup>
                              </m:sSup>
                            </m:lim>
                          </m:limLow>
                        </m:fName>
                        <m:e>
                          <m:r>
                            <a:rPr lang="en-US" sz="20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𝐅</m:t>
                          </m:r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𝐗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2000" i="1" dirty="0">
                  <a:solidFill>
                    <a:srgbClr val="0070C0"/>
                  </a:solidFill>
                </a:endParaRPr>
              </a:p>
              <a:p>
                <a:pPr algn="ctr"/>
                <a:endParaRPr lang="en-US" sz="2000" i="1" dirty="0">
                  <a:solidFill>
                    <a:srgbClr val="0070C0"/>
                  </a:solidFill>
                </a:endParaRPr>
              </a:p>
              <a:p>
                <a:pPr algn="ctr"/>
                <a:r>
                  <a:rPr lang="en-US" sz="2000" i="1" dirty="0">
                    <a:solidFill>
                      <a:srgbClr val="0070C0"/>
                    </a:solidFill>
                  </a:rPr>
                  <a:t>Defining an optimal design in this context now requires</a:t>
                </a:r>
              </a:p>
              <a:p>
                <a:pPr algn="ctr"/>
                <a:endParaRPr lang="en-US" sz="2000" i="1" dirty="0">
                  <a:solidFill>
                    <a:srgbClr val="0070C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0000"/>
                    </a:solidFill>
                  </a:rPr>
                  <a:t>User specified </a:t>
                </a:r>
                <a:r>
                  <a:rPr lang="en-US" sz="2000" i="1" dirty="0">
                    <a:solidFill>
                      <a:srgbClr val="00B050"/>
                    </a:solidFill>
                  </a:rPr>
                  <a:t>desirability</a:t>
                </a:r>
                <a:r>
                  <a:rPr lang="en-US" sz="2000" i="1" dirty="0">
                    <a:solidFill>
                      <a:srgbClr val="000000"/>
                    </a:solidFill>
                  </a:rPr>
                  <a:t> – </a:t>
                </a:r>
                <a:r>
                  <a:rPr lang="en-US" sz="2000" dirty="0">
                    <a:solidFill>
                      <a:srgbClr val="000000"/>
                    </a:solidFill>
                  </a:rPr>
                  <a:t>info not contained in above expression</a:t>
                </a:r>
                <a:endParaRPr lang="en-US" sz="2000" i="1" dirty="0">
                  <a:solidFill>
                    <a:srgbClr val="0000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i="1" dirty="0">
                  <a:solidFill>
                    <a:srgbClr val="0070C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0000"/>
                    </a:solidFill>
                  </a:rPr>
                  <a:t>Definition of </a:t>
                </a:r>
                <a:r>
                  <a:rPr lang="en-US" sz="2000" i="1" dirty="0">
                    <a:solidFill>
                      <a:srgbClr val="00B050"/>
                    </a:solidFill>
                  </a:rPr>
                  <a:t>Pareto Front</a:t>
                </a:r>
                <a:r>
                  <a:rPr lang="en-US" sz="2000" dirty="0">
                    <a:solidFill>
                      <a:srgbClr val="000000"/>
                    </a:solidFill>
                  </a:rPr>
                  <a:t>: the set of non-dominated solutions</a:t>
                </a:r>
              </a:p>
              <a:p>
                <a:pPr algn="ctr"/>
                <a:endParaRPr lang="en-US" sz="2000" i="1" dirty="0">
                  <a:solidFill>
                    <a:srgbClr val="0070C0"/>
                  </a:solidFill>
                </a:endParaRPr>
              </a:p>
              <a:p>
                <a:pPr algn="ctr"/>
                <a:endParaRPr lang="en-US" sz="2400" i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C648A91-A91A-D918-07A0-6F9ED354EC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3006" y="986608"/>
                <a:ext cx="5130265" cy="6087307"/>
              </a:xfrm>
              <a:prstGeom prst="rect">
                <a:avLst/>
              </a:prstGeom>
              <a:blipFill>
                <a:blip r:embed="rId4"/>
                <a:stretch>
                  <a:fillRect l="-1069" t="-601" r="-1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43150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DAFCC7D-D30F-9399-5DFF-E045A3619FB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17504" y="-261030"/>
                <a:ext cx="10515600" cy="1325563"/>
              </a:xfrm>
            </p:spPr>
            <p:txBody>
              <a:bodyPr>
                <a:normAutofit/>
              </a:bodyPr>
              <a:lstStyle/>
              <a:p>
                <a:r>
                  <a:rPr lang="en-US" sz="2800"/>
                  <a:t>Conceptual: Optimal design for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sz="2800"/>
                  <a:t> Objectives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DAFCC7D-D30F-9399-5DFF-E045A3619F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17504" y="-261030"/>
                <a:ext cx="10515600" cy="1325563"/>
              </a:xfrm>
              <a:blipFill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row: Right 3">
            <a:extLst>
              <a:ext uri="{FF2B5EF4-FFF2-40B4-BE49-F238E27FC236}">
                <a16:creationId xmlns:a16="http://schemas.microsoft.com/office/drawing/2014/main" id="{FE7886BD-B933-A85A-9908-B9BE7077D835}"/>
              </a:ext>
            </a:extLst>
          </p:cNvPr>
          <p:cNvSpPr/>
          <p:nvPr/>
        </p:nvSpPr>
        <p:spPr>
          <a:xfrm>
            <a:off x="3334123" y="3196768"/>
            <a:ext cx="2048408" cy="195131"/>
          </a:xfrm>
          <a:prstGeom prst="rightArrow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24AA120-7728-3C35-C6AE-51577225E17C}"/>
              </a:ext>
            </a:extLst>
          </p:cNvPr>
          <p:cNvGrpSpPr/>
          <p:nvPr/>
        </p:nvGrpSpPr>
        <p:grpSpPr>
          <a:xfrm>
            <a:off x="5775304" y="1405576"/>
            <a:ext cx="5293493" cy="3813573"/>
            <a:chOff x="6571211" y="1392382"/>
            <a:chExt cx="3570316" cy="3096490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5A913BD3-2737-71C6-2453-A82528B53B9D}"/>
                </a:ext>
              </a:extLst>
            </p:cNvPr>
            <p:cNvCxnSpPr>
              <a:cxnSpLocks/>
            </p:cNvCxnSpPr>
            <p:nvPr/>
          </p:nvCxnSpPr>
          <p:spPr>
            <a:xfrm>
              <a:off x="6571211" y="4488872"/>
              <a:ext cx="3570316" cy="0"/>
            </a:xfrm>
            <a:prstGeom prst="straightConnector1">
              <a:avLst/>
            </a:prstGeom>
            <a:ln w="158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56ECC114-E26E-8393-C1E1-8AEB071F05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71211" y="1392382"/>
              <a:ext cx="0" cy="3096490"/>
            </a:xfrm>
            <a:prstGeom prst="straightConnector1">
              <a:avLst/>
            </a:prstGeom>
            <a:ln w="158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4E7F532-D214-9D35-0836-1E06F5CCDE0C}"/>
                  </a:ext>
                </a:extLst>
              </p:cNvPr>
              <p:cNvSpPr txBox="1"/>
              <p:nvPr/>
            </p:nvSpPr>
            <p:spPr>
              <a:xfrm>
                <a:off x="155648" y="672578"/>
                <a:ext cx="3958520" cy="1384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Feasible Region: </a:t>
                </a:r>
              </a:p>
              <a:p>
                <a:endParaRPr lang="en-US" sz="2400" dirty="0"/>
              </a:p>
              <a:p>
                <a:r>
                  <a:rPr lang="en-US" b="0" dirty="0"/>
                  <a:t>	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−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𝑁𝐾</m:t>
                    </m:r>
                  </m:oMath>
                </a14:m>
                <a:r>
                  <a:rPr lang="en-US" dirty="0"/>
                  <a:t>-dimensional Hypercube</a:t>
                </a:r>
              </a:p>
              <a:p>
                <a:r>
                  <a:rPr lang="en-US" dirty="0"/>
                  <a:t>	</a:t>
                </a:r>
                <a:r>
                  <a:rPr lang="en-US" b="0" dirty="0"/>
                  <a:t>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dirty="0"/>
                  <a:t> Space of Candidate Designs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4E7F532-D214-9D35-0836-1E06F5CCDE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648" y="672578"/>
                <a:ext cx="3958520" cy="1384995"/>
              </a:xfrm>
              <a:prstGeom prst="rect">
                <a:avLst/>
              </a:prstGeom>
              <a:blipFill>
                <a:blip r:embed="rId3"/>
                <a:stretch>
                  <a:fillRect l="-2465" t="-3509" r="-616" b="-57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8D5B4B4-1E0D-8196-BB44-2F5F99489966}"/>
                  </a:ext>
                </a:extLst>
              </p:cNvPr>
              <p:cNvSpPr txBox="1"/>
              <p:nvPr/>
            </p:nvSpPr>
            <p:spPr>
              <a:xfrm>
                <a:off x="398213" y="2998976"/>
                <a:ext cx="2703278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𝐗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−1, 1</m:t>
                              </m:r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𝑁𝐾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8D5B4B4-1E0D-8196-BB44-2F5F994899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213" y="2998976"/>
                <a:ext cx="2703278" cy="369332"/>
              </a:xfrm>
              <a:prstGeom prst="rect">
                <a:avLst/>
              </a:prstGeom>
              <a:blipFill>
                <a:blip r:embed="rId4"/>
                <a:stretch>
                  <a:fillRect l="-1126" b="-213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7B7EF58-3D0D-A4BA-3A73-AA973CECA8C5}"/>
                  </a:ext>
                </a:extLst>
              </p:cNvPr>
              <p:cNvSpPr txBox="1"/>
              <p:nvPr/>
            </p:nvSpPr>
            <p:spPr>
              <a:xfrm>
                <a:off x="3660665" y="2621215"/>
                <a:ext cx="1626669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𝐅</m:t>
                      </m:r>
                      <m:d>
                        <m:dPr>
                          <m:ctrlP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𝐗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7B7EF58-3D0D-A4BA-3A73-AA973CECA8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0665" y="2621215"/>
                <a:ext cx="1626669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3B83DE6-68A1-6E9A-8FF2-C5AB8EB5A138}"/>
                  </a:ext>
                </a:extLst>
              </p:cNvPr>
              <p:cNvSpPr txBox="1"/>
              <p:nvPr/>
            </p:nvSpPr>
            <p:spPr>
              <a:xfrm>
                <a:off x="9892145" y="5261378"/>
                <a:ext cx="158335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𝐗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3B83DE6-68A1-6E9A-8FF2-C5AB8EB5A1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2145" y="5261378"/>
                <a:ext cx="1583355" cy="369332"/>
              </a:xfrm>
              <a:prstGeom prst="rect">
                <a:avLst/>
              </a:prstGeom>
              <a:blipFill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FBC1B8F-581B-0DC8-2BB0-15B3D7D7F447}"/>
                  </a:ext>
                </a:extLst>
              </p:cNvPr>
              <p:cNvSpPr txBox="1"/>
              <p:nvPr/>
            </p:nvSpPr>
            <p:spPr>
              <a:xfrm>
                <a:off x="4584723" y="1503575"/>
                <a:ext cx="158335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𝐗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FBC1B8F-581B-0DC8-2BB0-15B3D7D7F4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4723" y="1503575"/>
                <a:ext cx="1583355" cy="369332"/>
              </a:xfrm>
              <a:prstGeom prst="rect">
                <a:avLst/>
              </a:prstGeom>
              <a:blipFill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6F865A8-6083-BCF0-6B0A-C02B9752DF20}"/>
              </a:ext>
            </a:extLst>
          </p:cNvPr>
          <p:cNvSpPr/>
          <p:nvPr/>
        </p:nvSpPr>
        <p:spPr>
          <a:xfrm>
            <a:off x="6560852" y="1275350"/>
            <a:ext cx="3916245" cy="3332085"/>
          </a:xfrm>
          <a:custGeom>
            <a:avLst/>
            <a:gdLst>
              <a:gd name="connsiteX0" fmla="*/ 591954 w 3315913"/>
              <a:gd name="connsiteY0" fmla="*/ 1708484 h 2988644"/>
              <a:gd name="connsiteX1" fmla="*/ 543827 w 3315913"/>
              <a:gd name="connsiteY1" fmla="*/ 1684421 h 2988644"/>
              <a:gd name="connsiteX2" fmla="*/ 505326 w 3315913"/>
              <a:gd name="connsiteY2" fmla="*/ 1665171 h 2988644"/>
              <a:gd name="connsiteX3" fmla="*/ 365760 w 3315913"/>
              <a:gd name="connsiteY3" fmla="*/ 1641108 h 2988644"/>
              <a:gd name="connsiteX4" fmla="*/ 259882 w 3315913"/>
              <a:gd name="connsiteY4" fmla="*/ 1621857 h 2988644"/>
              <a:gd name="connsiteX5" fmla="*/ 173255 w 3315913"/>
              <a:gd name="connsiteY5" fmla="*/ 1588169 h 2988644"/>
              <a:gd name="connsiteX6" fmla="*/ 67377 w 3315913"/>
              <a:gd name="connsiteY6" fmla="*/ 1487103 h 2988644"/>
              <a:gd name="connsiteX7" fmla="*/ 33688 w 3315913"/>
              <a:gd name="connsiteY7" fmla="*/ 1361975 h 2988644"/>
              <a:gd name="connsiteX8" fmla="*/ 14438 w 3315913"/>
              <a:gd name="connsiteY8" fmla="*/ 1280160 h 2988644"/>
              <a:gd name="connsiteX9" fmla="*/ 0 w 3315913"/>
              <a:gd name="connsiteY9" fmla="*/ 1140594 h 2988644"/>
              <a:gd name="connsiteX10" fmla="*/ 48126 w 3315913"/>
              <a:gd name="connsiteY10" fmla="*/ 1063592 h 2988644"/>
              <a:gd name="connsiteX11" fmla="*/ 81815 w 3315913"/>
              <a:gd name="connsiteY11" fmla="*/ 1044341 h 2988644"/>
              <a:gd name="connsiteX12" fmla="*/ 216568 w 3315913"/>
              <a:gd name="connsiteY12" fmla="*/ 1005840 h 2988644"/>
              <a:gd name="connsiteX13" fmla="*/ 288758 w 3315913"/>
              <a:gd name="connsiteY13" fmla="*/ 967339 h 2988644"/>
              <a:gd name="connsiteX14" fmla="*/ 380198 w 3315913"/>
              <a:gd name="connsiteY14" fmla="*/ 827773 h 2988644"/>
              <a:gd name="connsiteX15" fmla="*/ 462013 w 3315913"/>
              <a:gd name="connsiteY15" fmla="*/ 712270 h 2988644"/>
              <a:gd name="connsiteX16" fmla="*/ 495701 w 3315913"/>
              <a:gd name="connsiteY16" fmla="*/ 664143 h 2988644"/>
              <a:gd name="connsiteX17" fmla="*/ 534202 w 3315913"/>
              <a:gd name="connsiteY17" fmla="*/ 616017 h 2988644"/>
              <a:gd name="connsiteX18" fmla="*/ 577516 w 3315913"/>
              <a:gd name="connsiteY18" fmla="*/ 495701 h 2988644"/>
              <a:gd name="connsiteX19" fmla="*/ 591954 w 3315913"/>
              <a:gd name="connsiteY19" fmla="*/ 442762 h 2988644"/>
              <a:gd name="connsiteX20" fmla="*/ 712270 w 3315913"/>
              <a:gd name="connsiteY20" fmla="*/ 293571 h 2988644"/>
              <a:gd name="connsiteX21" fmla="*/ 899962 w 3315913"/>
              <a:gd name="connsiteY21" fmla="*/ 211756 h 2988644"/>
              <a:gd name="connsiteX22" fmla="*/ 1155032 w 3315913"/>
              <a:gd name="connsiteY22" fmla="*/ 154004 h 2988644"/>
              <a:gd name="connsiteX23" fmla="*/ 1477478 w 3315913"/>
              <a:gd name="connsiteY23" fmla="*/ 192505 h 2988644"/>
              <a:gd name="connsiteX24" fmla="*/ 1588168 w 3315913"/>
              <a:gd name="connsiteY24" fmla="*/ 139566 h 2988644"/>
              <a:gd name="connsiteX25" fmla="*/ 1905802 w 3315913"/>
              <a:gd name="connsiteY25" fmla="*/ 14438 h 2988644"/>
              <a:gd name="connsiteX26" fmla="*/ 2016493 w 3315913"/>
              <a:gd name="connsiteY26" fmla="*/ 0 h 2988644"/>
              <a:gd name="connsiteX27" fmla="*/ 2189747 w 3315913"/>
              <a:gd name="connsiteY27" fmla="*/ 14438 h 2988644"/>
              <a:gd name="connsiteX28" fmla="*/ 2435192 w 3315913"/>
              <a:gd name="connsiteY28" fmla="*/ 91440 h 2988644"/>
              <a:gd name="connsiteX29" fmla="*/ 2651760 w 3315913"/>
              <a:gd name="connsiteY29" fmla="*/ 211756 h 2988644"/>
              <a:gd name="connsiteX30" fmla="*/ 2714324 w 3315913"/>
              <a:gd name="connsiteY30" fmla="*/ 303196 h 2988644"/>
              <a:gd name="connsiteX31" fmla="*/ 2733575 w 3315913"/>
              <a:gd name="connsiteY31" fmla="*/ 938463 h 2988644"/>
              <a:gd name="connsiteX32" fmla="*/ 2704699 w 3315913"/>
              <a:gd name="connsiteY32" fmla="*/ 1106905 h 2988644"/>
              <a:gd name="connsiteX33" fmla="*/ 2675823 w 3315913"/>
              <a:gd name="connsiteY33" fmla="*/ 1236846 h 2988644"/>
              <a:gd name="connsiteX34" fmla="*/ 2719137 w 3315913"/>
              <a:gd name="connsiteY34" fmla="*/ 1400476 h 2988644"/>
              <a:gd name="connsiteX35" fmla="*/ 2825015 w 3315913"/>
              <a:gd name="connsiteY35" fmla="*/ 1535230 h 2988644"/>
              <a:gd name="connsiteX36" fmla="*/ 2921267 w 3315913"/>
              <a:gd name="connsiteY36" fmla="*/ 1655545 h 2988644"/>
              <a:gd name="connsiteX37" fmla="*/ 2998270 w 3315913"/>
              <a:gd name="connsiteY37" fmla="*/ 1766236 h 2988644"/>
              <a:gd name="connsiteX38" fmla="*/ 3108960 w 3315913"/>
              <a:gd name="connsiteY38" fmla="*/ 1905802 h 2988644"/>
              <a:gd name="connsiteX39" fmla="*/ 3176337 w 3315913"/>
              <a:gd name="connsiteY39" fmla="*/ 1997242 h 2988644"/>
              <a:gd name="connsiteX40" fmla="*/ 3219651 w 3315913"/>
              <a:gd name="connsiteY40" fmla="*/ 2050181 h 2988644"/>
              <a:gd name="connsiteX41" fmla="*/ 3253339 w 3315913"/>
              <a:gd name="connsiteY41" fmla="*/ 2160872 h 2988644"/>
              <a:gd name="connsiteX42" fmla="*/ 3272590 w 3315913"/>
              <a:gd name="connsiteY42" fmla="*/ 2233061 h 2988644"/>
              <a:gd name="connsiteX43" fmla="*/ 3315903 w 3315913"/>
              <a:gd name="connsiteY43" fmla="*/ 2391878 h 2988644"/>
              <a:gd name="connsiteX44" fmla="*/ 3311091 w 3315913"/>
              <a:gd name="connsiteY44" fmla="*/ 2449630 h 2988644"/>
              <a:gd name="connsiteX45" fmla="*/ 3108960 w 3315913"/>
              <a:gd name="connsiteY45" fmla="*/ 2622884 h 2988644"/>
              <a:gd name="connsiteX46" fmla="*/ 2902017 w 3315913"/>
              <a:gd name="connsiteY46" fmla="*/ 2733575 h 2988644"/>
              <a:gd name="connsiteX47" fmla="*/ 2791326 w 3315913"/>
              <a:gd name="connsiteY47" fmla="*/ 2767263 h 2988644"/>
              <a:gd name="connsiteX48" fmla="*/ 2704699 w 3315913"/>
              <a:gd name="connsiteY48" fmla="*/ 2781701 h 2988644"/>
              <a:gd name="connsiteX49" fmla="*/ 2536257 w 3315913"/>
              <a:gd name="connsiteY49" fmla="*/ 2805764 h 2988644"/>
              <a:gd name="connsiteX50" fmla="*/ 2184935 w 3315913"/>
              <a:gd name="connsiteY50" fmla="*/ 2887579 h 2988644"/>
              <a:gd name="connsiteX51" fmla="*/ 1852863 w 3315913"/>
              <a:gd name="connsiteY51" fmla="*/ 2988644 h 2988644"/>
              <a:gd name="connsiteX52" fmla="*/ 1559293 w 3315913"/>
              <a:gd name="connsiteY52" fmla="*/ 2940518 h 2988644"/>
              <a:gd name="connsiteX53" fmla="*/ 1097280 w 3315913"/>
              <a:gd name="connsiteY53" fmla="*/ 2839453 h 2988644"/>
              <a:gd name="connsiteX54" fmla="*/ 794084 w 3315913"/>
              <a:gd name="connsiteY54" fmla="*/ 2699886 h 2988644"/>
              <a:gd name="connsiteX55" fmla="*/ 770021 w 3315913"/>
              <a:gd name="connsiteY55" fmla="*/ 2671011 h 2988644"/>
              <a:gd name="connsiteX56" fmla="*/ 774834 w 3315913"/>
              <a:gd name="connsiteY56" fmla="*/ 2632510 h 2988644"/>
              <a:gd name="connsiteX57" fmla="*/ 808522 w 3315913"/>
              <a:gd name="connsiteY57" fmla="*/ 2536257 h 2988644"/>
              <a:gd name="connsiteX58" fmla="*/ 832585 w 3315913"/>
              <a:gd name="connsiteY58" fmla="*/ 2415941 h 2988644"/>
              <a:gd name="connsiteX59" fmla="*/ 847023 w 3315913"/>
              <a:gd name="connsiteY59" fmla="*/ 2372628 h 2988644"/>
              <a:gd name="connsiteX60" fmla="*/ 856648 w 3315913"/>
              <a:gd name="connsiteY60" fmla="*/ 2334126 h 2988644"/>
              <a:gd name="connsiteX61" fmla="*/ 871086 w 3315913"/>
              <a:gd name="connsiteY61" fmla="*/ 2295625 h 2988644"/>
              <a:gd name="connsiteX62" fmla="*/ 880712 w 3315913"/>
              <a:gd name="connsiteY62" fmla="*/ 2247499 h 2988644"/>
              <a:gd name="connsiteX63" fmla="*/ 875899 w 3315913"/>
              <a:gd name="connsiteY63" fmla="*/ 2189748 h 2988644"/>
              <a:gd name="connsiteX64" fmla="*/ 847023 w 3315913"/>
              <a:gd name="connsiteY64" fmla="*/ 2127183 h 2988644"/>
              <a:gd name="connsiteX65" fmla="*/ 765208 w 3315913"/>
              <a:gd name="connsiteY65" fmla="*/ 2021305 h 2988644"/>
              <a:gd name="connsiteX66" fmla="*/ 741145 w 3315913"/>
              <a:gd name="connsiteY66" fmla="*/ 2002055 h 2988644"/>
              <a:gd name="connsiteX67" fmla="*/ 702644 w 3315913"/>
              <a:gd name="connsiteY67" fmla="*/ 1963554 h 2988644"/>
              <a:gd name="connsiteX68" fmla="*/ 640080 w 3315913"/>
              <a:gd name="connsiteY68" fmla="*/ 1910615 h 2988644"/>
              <a:gd name="connsiteX69" fmla="*/ 582328 w 3315913"/>
              <a:gd name="connsiteY69" fmla="*/ 1857676 h 2988644"/>
              <a:gd name="connsiteX70" fmla="*/ 567891 w 3315913"/>
              <a:gd name="connsiteY70" fmla="*/ 1838425 h 2988644"/>
              <a:gd name="connsiteX71" fmla="*/ 572703 w 3315913"/>
              <a:gd name="connsiteY71" fmla="*/ 1790299 h 2988644"/>
              <a:gd name="connsiteX72" fmla="*/ 591954 w 3315913"/>
              <a:gd name="connsiteY72" fmla="*/ 1708484 h 2988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3315913" h="2988644">
                <a:moveTo>
                  <a:pt x="591954" y="1708484"/>
                </a:moveTo>
                <a:cubicBezTo>
                  <a:pt x="587141" y="1690838"/>
                  <a:pt x="591130" y="1706252"/>
                  <a:pt x="543827" y="1684421"/>
                </a:cubicBezTo>
                <a:cubicBezTo>
                  <a:pt x="530799" y="1678408"/>
                  <a:pt x="519268" y="1668562"/>
                  <a:pt x="505326" y="1665171"/>
                </a:cubicBezTo>
                <a:cubicBezTo>
                  <a:pt x="459455" y="1654013"/>
                  <a:pt x="412250" y="1649312"/>
                  <a:pt x="365760" y="1641108"/>
                </a:cubicBezTo>
                <a:lnTo>
                  <a:pt x="259882" y="1621857"/>
                </a:lnTo>
                <a:cubicBezTo>
                  <a:pt x="231006" y="1610628"/>
                  <a:pt x="200421" y="1603066"/>
                  <a:pt x="173255" y="1588169"/>
                </a:cubicBezTo>
                <a:cubicBezTo>
                  <a:pt x="119048" y="1558443"/>
                  <a:pt x="104450" y="1532414"/>
                  <a:pt x="67377" y="1487103"/>
                </a:cubicBezTo>
                <a:cubicBezTo>
                  <a:pt x="36478" y="1402134"/>
                  <a:pt x="56071" y="1464297"/>
                  <a:pt x="33688" y="1361975"/>
                </a:cubicBezTo>
                <a:cubicBezTo>
                  <a:pt x="27701" y="1334606"/>
                  <a:pt x="19450" y="1307724"/>
                  <a:pt x="14438" y="1280160"/>
                </a:cubicBezTo>
                <a:cubicBezTo>
                  <a:pt x="6293" y="1235359"/>
                  <a:pt x="3503" y="1186129"/>
                  <a:pt x="0" y="1140594"/>
                </a:cubicBezTo>
                <a:cubicBezTo>
                  <a:pt x="13652" y="1113292"/>
                  <a:pt x="24923" y="1085010"/>
                  <a:pt x="48126" y="1063592"/>
                </a:cubicBezTo>
                <a:cubicBezTo>
                  <a:pt x="57630" y="1054819"/>
                  <a:pt x="69996" y="1049594"/>
                  <a:pt x="81815" y="1044341"/>
                </a:cubicBezTo>
                <a:cubicBezTo>
                  <a:pt x="130453" y="1022724"/>
                  <a:pt x="162179" y="1018638"/>
                  <a:pt x="216568" y="1005840"/>
                </a:cubicBezTo>
                <a:cubicBezTo>
                  <a:pt x="240631" y="993006"/>
                  <a:pt x="267542" y="984475"/>
                  <a:pt x="288758" y="967339"/>
                </a:cubicBezTo>
                <a:cubicBezTo>
                  <a:pt x="350859" y="917181"/>
                  <a:pt x="339328" y="893166"/>
                  <a:pt x="380198" y="827773"/>
                </a:cubicBezTo>
                <a:cubicBezTo>
                  <a:pt x="405204" y="787763"/>
                  <a:pt x="434804" y="750816"/>
                  <a:pt x="462013" y="712270"/>
                </a:cubicBezTo>
                <a:cubicBezTo>
                  <a:pt x="473306" y="696272"/>
                  <a:pt x="483468" y="679434"/>
                  <a:pt x="495701" y="664143"/>
                </a:cubicBezTo>
                <a:cubicBezTo>
                  <a:pt x="508535" y="648101"/>
                  <a:pt x="523751" y="633704"/>
                  <a:pt x="534202" y="616017"/>
                </a:cubicBezTo>
                <a:cubicBezTo>
                  <a:pt x="550932" y="587705"/>
                  <a:pt x="568585" y="526323"/>
                  <a:pt x="577516" y="495701"/>
                </a:cubicBezTo>
                <a:cubicBezTo>
                  <a:pt x="582638" y="478142"/>
                  <a:pt x="583347" y="458901"/>
                  <a:pt x="591954" y="442762"/>
                </a:cubicBezTo>
                <a:cubicBezTo>
                  <a:pt x="615093" y="399375"/>
                  <a:pt x="668797" y="325451"/>
                  <a:pt x="712270" y="293571"/>
                </a:cubicBezTo>
                <a:cubicBezTo>
                  <a:pt x="771874" y="249862"/>
                  <a:pt x="829980" y="232601"/>
                  <a:pt x="899962" y="211756"/>
                </a:cubicBezTo>
                <a:cubicBezTo>
                  <a:pt x="1025007" y="174509"/>
                  <a:pt x="1026082" y="177884"/>
                  <a:pt x="1155032" y="154004"/>
                </a:cubicBezTo>
                <a:cubicBezTo>
                  <a:pt x="1445622" y="184593"/>
                  <a:pt x="1339192" y="164848"/>
                  <a:pt x="1477478" y="192505"/>
                </a:cubicBezTo>
                <a:cubicBezTo>
                  <a:pt x="1581808" y="153384"/>
                  <a:pt x="1423712" y="214581"/>
                  <a:pt x="1588168" y="139566"/>
                </a:cubicBezTo>
                <a:cubicBezTo>
                  <a:pt x="1648453" y="112067"/>
                  <a:pt x="1819939" y="34533"/>
                  <a:pt x="1905802" y="14438"/>
                </a:cubicBezTo>
                <a:cubicBezTo>
                  <a:pt x="1942032" y="5959"/>
                  <a:pt x="1979596" y="4813"/>
                  <a:pt x="2016493" y="0"/>
                </a:cubicBezTo>
                <a:cubicBezTo>
                  <a:pt x="2074244" y="4813"/>
                  <a:pt x="2132437" y="5841"/>
                  <a:pt x="2189747" y="14438"/>
                </a:cubicBezTo>
                <a:cubicBezTo>
                  <a:pt x="2271818" y="26749"/>
                  <a:pt x="2359098" y="61848"/>
                  <a:pt x="2435192" y="91440"/>
                </a:cubicBezTo>
                <a:cubicBezTo>
                  <a:pt x="2527484" y="127331"/>
                  <a:pt x="2584160" y="139794"/>
                  <a:pt x="2651760" y="211756"/>
                </a:cubicBezTo>
                <a:cubicBezTo>
                  <a:pt x="2677046" y="238674"/>
                  <a:pt x="2693469" y="272716"/>
                  <a:pt x="2714324" y="303196"/>
                </a:cubicBezTo>
                <a:cubicBezTo>
                  <a:pt x="2779958" y="565733"/>
                  <a:pt x="2749588" y="410004"/>
                  <a:pt x="2733575" y="938463"/>
                </a:cubicBezTo>
                <a:cubicBezTo>
                  <a:pt x="2732269" y="981562"/>
                  <a:pt x="2712814" y="1061463"/>
                  <a:pt x="2704699" y="1106905"/>
                </a:cubicBezTo>
                <a:cubicBezTo>
                  <a:pt x="2685875" y="1212323"/>
                  <a:pt x="2707123" y="1127300"/>
                  <a:pt x="2675823" y="1236846"/>
                </a:cubicBezTo>
                <a:cubicBezTo>
                  <a:pt x="2690261" y="1291389"/>
                  <a:pt x="2693904" y="1350011"/>
                  <a:pt x="2719137" y="1400476"/>
                </a:cubicBezTo>
                <a:cubicBezTo>
                  <a:pt x="2744684" y="1451570"/>
                  <a:pt x="2789470" y="1490512"/>
                  <a:pt x="2825015" y="1535230"/>
                </a:cubicBezTo>
                <a:cubicBezTo>
                  <a:pt x="2849537" y="1566080"/>
                  <a:pt x="2900439" y="1625605"/>
                  <a:pt x="2921267" y="1655545"/>
                </a:cubicBezTo>
                <a:cubicBezTo>
                  <a:pt x="2946935" y="1692442"/>
                  <a:pt x="2970340" y="1731020"/>
                  <a:pt x="2998270" y="1766236"/>
                </a:cubicBezTo>
                <a:cubicBezTo>
                  <a:pt x="3035167" y="1812758"/>
                  <a:pt x="3072710" y="1858775"/>
                  <a:pt x="3108960" y="1905802"/>
                </a:cubicBezTo>
                <a:cubicBezTo>
                  <a:pt x="3132074" y="1935788"/>
                  <a:pt x="3153301" y="1967196"/>
                  <a:pt x="3176337" y="1997242"/>
                </a:cubicBezTo>
                <a:cubicBezTo>
                  <a:pt x="3190209" y="2015336"/>
                  <a:pt x="3219651" y="2050181"/>
                  <a:pt x="3219651" y="2050181"/>
                </a:cubicBezTo>
                <a:cubicBezTo>
                  <a:pt x="3230880" y="2087078"/>
                  <a:pt x="3243401" y="2123606"/>
                  <a:pt x="3253339" y="2160872"/>
                </a:cubicBezTo>
                <a:cubicBezTo>
                  <a:pt x="3259756" y="2184935"/>
                  <a:pt x="3265368" y="2209227"/>
                  <a:pt x="3272590" y="2233061"/>
                </a:cubicBezTo>
                <a:cubicBezTo>
                  <a:pt x="3315688" y="2375287"/>
                  <a:pt x="3290284" y="2263787"/>
                  <a:pt x="3315903" y="2391878"/>
                </a:cubicBezTo>
                <a:cubicBezTo>
                  <a:pt x="3314299" y="2411129"/>
                  <a:pt x="3319140" y="2432069"/>
                  <a:pt x="3311091" y="2449630"/>
                </a:cubicBezTo>
                <a:cubicBezTo>
                  <a:pt x="3283556" y="2509706"/>
                  <a:pt x="3125085" y="2612623"/>
                  <a:pt x="3108960" y="2622884"/>
                </a:cubicBezTo>
                <a:cubicBezTo>
                  <a:pt x="3010076" y="2685810"/>
                  <a:pt x="3008312" y="2694922"/>
                  <a:pt x="2902017" y="2733575"/>
                </a:cubicBezTo>
                <a:cubicBezTo>
                  <a:pt x="2865771" y="2746755"/>
                  <a:pt x="2828796" y="2758124"/>
                  <a:pt x="2791326" y="2767263"/>
                </a:cubicBezTo>
                <a:cubicBezTo>
                  <a:pt x="2762886" y="2774200"/>
                  <a:pt x="2733645" y="2777332"/>
                  <a:pt x="2704699" y="2781701"/>
                </a:cubicBezTo>
                <a:cubicBezTo>
                  <a:pt x="2648617" y="2790166"/>
                  <a:pt x="2591809" y="2794327"/>
                  <a:pt x="2536257" y="2805764"/>
                </a:cubicBezTo>
                <a:cubicBezTo>
                  <a:pt x="2417382" y="2830239"/>
                  <a:pt x="2301289" y="2851415"/>
                  <a:pt x="2184935" y="2887579"/>
                </a:cubicBezTo>
                <a:cubicBezTo>
                  <a:pt x="1786594" y="3011387"/>
                  <a:pt x="2240730" y="2897382"/>
                  <a:pt x="1852863" y="2988644"/>
                </a:cubicBezTo>
                <a:cubicBezTo>
                  <a:pt x="1603930" y="2971477"/>
                  <a:pt x="1822736" y="2994756"/>
                  <a:pt x="1559293" y="2940518"/>
                </a:cubicBezTo>
                <a:cubicBezTo>
                  <a:pt x="1402732" y="2908285"/>
                  <a:pt x="1248709" y="2903891"/>
                  <a:pt x="1097280" y="2839453"/>
                </a:cubicBezTo>
                <a:cubicBezTo>
                  <a:pt x="843988" y="2731669"/>
                  <a:pt x="942503" y="2783373"/>
                  <a:pt x="794084" y="2699886"/>
                </a:cubicBezTo>
                <a:cubicBezTo>
                  <a:pt x="786063" y="2690261"/>
                  <a:pt x="773463" y="2683058"/>
                  <a:pt x="770021" y="2671011"/>
                </a:cubicBezTo>
                <a:cubicBezTo>
                  <a:pt x="766468" y="2658575"/>
                  <a:pt x="772028" y="2645136"/>
                  <a:pt x="774834" y="2632510"/>
                </a:cubicBezTo>
                <a:cubicBezTo>
                  <a:pt x="782919" y="2596129"/>
                  <a:pt x="794727" y="2570744"/>
                  <a:pt x="808522" y="2536257"/>
                </a:cubicBezTo>
                <a:cubicBezTo>
                  <a:pt x="817699" y="2476608"/>
                  <a:pt x="816289" y="2472977"/>
                  <a:pt x="832585" y="2415941"/>
                </a:cubicBezTo>
                <a:cubicBezTo>
                  <a:pt x="836766" y="2401308"/>
                  <a:pt x="842729" y="2387228"/>
                  <a:pt x="847023" y="2372628"/>
                </a:cubicBezTo>
                <a:cubicBezTo>
                  <a:pt x="850756" y="2359937"/>
                  <a:pt x="852702" y="2346753"/>
                  <a:pt x="856648" y="2334126"/>
                </a:cubicBezTo>
                <a:cubicBezTo>
                  <a:pt x="860736" y="2321044"/>
                  <a:pt x="867417" y="2308831"/>
                  <a:pt x="871086" y="2295625"/>
                </a:cubicBezTo>
                <a:cubicBezTo>
                  <a:pt x="875465" y="2279862"/>
                  <a:pt x="877503" y="2263541"/>
                  <a:pt x="880712" y="2247499"/>
                </a:cubicBezTo>
                <a:cubicBezTo>
                  <a:pt x="879108" y="2228249"/>
                  <a:pt x="881108" y="2208350"/>
                  <a:pt x="875899" y="2189748"/>
                </a:cubicBezTo>
                <a:cubicBezTo>
                  <a:pt x="869706" y="2167630"/>
                  <a:pt x="858840" y="2146879"/>
                  <a:pt x="847023" y="2127183"/>
                </a:cubicBezTo>
                <a:cubicBezTo>
                  <a:pt x="821992" y="2085465"/>
                  <a:pt x="799534" y="2052198"/>
                  <a:pt x="765208" y="2021305"/>
                </a:cubicBezTo>
                <a:cubicBezTo>
                  <a:pt x="757573" y="2014434"/>
                  <a:pt x="748693" y="2009022"/>
                  <a:pt x="741145" y="2002055"/>
                </a:cubicBezTo>
                <a:cubicBezTo>
                  <a:pt x="727809" y="1989745"/>
                  <a:pt x="716499" y="1975278"/>
                  <a:pt x="702644" y="1963554"/>
                </a:cubicBezTo>
                <a:lnTo>
                  <a:pt x="640080" y="1910615"/>
                </a:lnTo>
                <a:cubicBezTo>
                  <a:pt x="627015" y="1899416"/>
                  <a:pt x="596468" y="1873836"/>
                  <a:pt x="582328" y="1857676"/>
                </a:cubicBezTo>
                <a:cubicBezTo>
                  <a:pt x="577046" y="1851640"/>
                  <a:pt x="572703" y="1844842"/>
                  <a:pt x="567891" y="1838425"/>
                </a:cubicBezTo>
                <a:cubicBezTo>
                  <a:pt x="550883" y="1736388"/>
                  <a:pt x="566813" y="1866867"/>
                  <a:pt x="572703" y="1790299"/>
                </a:cubicBezTo>
                <a:cubicBezTo>
                  <a:pt x="575410" y="1755110"/>
                  <a:pt x="596767" y="1726130"/>
                  <a:pt x="591954" y="1708484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524B46-703A-F761-F514-53E98FAF0304}"/>
              </a:ext>
            </a:extLst>
          </p:cNvPr>
          <p:cNvSpPr txBox="1"/>
          <p:nvPr/>
        </p:nvSpPr>
        <p:spPr>
          <a:xfrm>
            <a:off x="5864594" y="755292"/>
            <a:ext cx="5641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Image of Feasible Region in Objective Space</a:t>
            </a:r>
            <a:endParaRPr lang="en-US"/>
          </a:p>
        </p:txBody>
      </p:sp>
      <p:sp>
        <p:nvSpPr>
          <p:cNvPr id="23" name="Star: 5 Points 22">
            <a:extLst>
              <a:ext uri="{FF2B5EF4-FFF2-40B4-BE49-F238E27FC236}">
                <a16:creationId xmlns:a16="http://schemas.microsoft.com/office/drawing/2014/main" id="{ECDE8F2A-D22C-2899-29DF-3103D73881AB}"/>
              </a:ext>
            </a:extLst>
          </p:cNvPr>
          <p:cNvSpPr/>
          <p:nvPr/>
        </p:nvSpPr>
        <p:spPr>
          <a:xfrm>
            <a:off x="6430788" y="4512537"/>
            <a:ext cx="176197" cy="182429"/>
          </a:xfrm>
          <a:prstGeom prst="star5">
            <a:avLst>
              <a:gd name="adj" fmla="val 26603"/>
              <a:gd name="hf" fmla="val 105146"/>
              <a:gd name="vf" fmla="val 110557"/>
            </a:avLst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300C6C9-14CA-D2BE-29BE-871C466B7EDC}"/>
              </a:ext>
            </a:extLst>
          </p:cNvPr>
          <p:cNvCxnSpPr>
            <a:cxnSpLocks/>
          </p:cNvCxnSpPr>
          <p:nvPr/>
        </p:nvCxnSpPr>
        <p:spPr>
          <a:xfrm>
            <a:off x="6537170" y="2558275"/>
            <a:ext cx="12858" cy="1932375"/>
          </a:xfrm>
          <a:prstGeom prst="line">
            <a:avLst/>
          </a:prstGeom>
          <a:ln w="15875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FD468A3-BAB2-7BE2-ADE5-1B153AF4786D}"/>
              </a:ext>
            </a:extLst>
          </p:cNvPr>
          <p:cNvCxnSpPr>
            <a:cxnSpLocks/>
          </p:cNvCxnSpPr>
          <p:nvPr/>
        </p:nvCxnSpPr>
        <p:spPr>
          <a:xfrm>
            <a:off x="6631868" y="4622322"/>
            <a:ext cx="2117300" cy="0"/>
          </a:xfrm>
          <a:prstGeom prst="line">
            <a:avLst/>
          </a:prstGeom>
          <a:ln w="15875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4D011B9-0E50-1D6A-830B-D7CC658615B3}"/>
              </a:ext>
            </a:extLst>
          </p:cNvPr>
          <p:cNvSpPr/>
          <p:nvPr/>
        </p:nvSpPr>
        <p:spPr>
          <a:xfrm>
            <a:off x="6557922" y="2554405"/>
            <a:ext cx="664431" cy="606158"/>
          </a:xfrm>
          <a:custGeom>
            <a:avLst/>
            <a:gdLst>
              <a:gd name="connsiteX0" fmla="*/ 0 w 524577"/>
              <a:gd name="connsiteY0" fmla="*/ 3820 h 542835"/>
              <a:gd name="connsiteX1" fmla="*/ 4812 w 524577"/>
              <a:gd name="connsiteY1" fmla="*/ 27883 h 542835"/>
              <a:gd name="connsiteX2" fmla="*/ 9625 w 524577"/>
              <a:gd name="connsiteY2" fmla="*/ 42321 h 542835"/>
              <a:gd name="connsiteX3" fmla="*/ 0 w 524577"/>
              <a:gd name="connsiteY3" fmla="*/ 80822 h 542835"/>
              <a:gd name="connsiteX4" fmla="*/ 4812 w 524577"/>
              <a:gd name="connsiteY4" fmla="*/ 128949 h 542835"/>
              <a:gd name="connsiteX5" fmla="*/ 14438 w 524577"/>
              <a:gd name="connsiteY5" fmla="*/ 157824 h 542835"/>
              <a:gd name="connsiteX6" fmla="*/ 24063 w 524577"/>
              <a:gd name="connsiteY6" fmla="*/ 196325 h 542835"/>
              <a:gd name="connsiteX7" fmla="*/ 28876 w 524577"/>
              <a:gd name="connsiteY7" fmla="*/ 239639 h 542835"/>
              <a:gd name="connsiteX8" fmla="*/ 33688 w 524577"/>
              <a:gd name="connsiteY8" fmla="*/ 273328 h 542835"/>
              <a:gd name="connsiteX9" fmla="*/ 48126 w 524577"/>
              <a:gd name="connsiteY9" fmla="*/ 287765 h 542835"/>
              <a:gd name="connsiteX10" fmla="*/ 62564 w 524577"/>
              <a:gd name="connsiteY10" fmla="*/ 331079 h 542835"/>
              <a:gd name="connsiteX11" fmla="*/ 67377 w 524577"/>
              <a:gd name="connsiteY11" fmla="*/ 355142 h 542835"/>
              <a:gd name="connsiteX12" fmla="*/ 81815 w 524577"/>
              <a:gd name="connsiteY12" fmla="*/ 364768 h 542835"/>
              <a:gd name="connsiteX13" fmla="*/ 91440 w 524577"/>
              <a:gd name="connsiteY13" fmla="*/ 393643 h 542835"/>
              <a:gd name="connsiteX14" fmla="*/ 96252 w 524577"/>
              <a:gd name="connsiteY14" fmla="*/ 417706 h 542835"/>
              <a:gd name="connsiteX15" fmla="*/ 125128 w 524577"/>
              <a:gd name="connsiteY15" fmla="*/ 436957 h 542835"/>
              <a:gd name="connsiteX16" fmla="*/ 134754 w 524577"/>
              <a:gd name="connsiteY16" fmla="*/ 446582 h 542835"/>
              <a:gd name="connsiteX17" fmla="*/ 182880 w 524577"/>
              <a:gd name="connsiteY17" fmla="*/ 480271 h 542835"/>
              <a:gd name="connsiteX18" fmla="*/ 226194 w 524577"/>
              <a:gd name="connsiteY18" fmla="*/ 499521 h 542835"/>
              <a:gd name="connsiteX19" fmla="*/ 250257 w 524577"/>
              <a:gd name="connsiteY19" fmla="*/ 504334 h 542835"/>
              <a:gd name="connsiteX20" fmla="*/ 303196 w 524577"/>
              <a:gd name="connsiteY20" fmla="*/ 513959 h 542835"/>
              <a:gd name="connsiteX21" fmla="*/ 341697 w 524577"/>
              <a:gd name="connsiteY21" fmla="*/ 523584 h 542835"/>
              <a:gd name="connsiteX22" fmla="*/ 462012 w 524577"/>
              <a:gd name="connsiteY22" fmla="*/ 533210 h 542835"/>
              <a:gd name="connsiteX23" fmla="*/ 490888 w 524577"/>
              <a:gd name="connsiteY23" fmla="*/ 538022 h 542835"/>
              <a:gd name="connsiteX24" fmla="*/ 524577 w 524577"/>
              <a:gd name="connsiteY24" fmla="*/ 542835 h 542835"/>
              <a:gd name="connsiteX25" fmla="*/ 495701 w 524577"/>
              <a:gd name="connsiteY25" fmla="*/ 523584 h 542835"/>
              <a:gd name="connsiteX26" fmla="*/ 457200 w 524577"/>
              <a:gd name="connsiteY26" fmla="*/ 509146 h 542835"/>
              <a:gd name="connsiteX27" fmla="*/ 418699 w 524577"/>
              <a:gd name="connsiteY27" fmla="*/ 513959 h 542835"/>
              <a:gd name="connsiteX28" fmla="*/ 356135 w 524577"/>
              <a:gd name="connsiteY28" fmla="*/ 504334 h 542835"/>
              <a:gd name="connsiteX29" fmla="*/ 327259 w 524577"/>
              <a:gd name="connsiteY29" fmla="*/ 494709 h 542835"/>
              <a:gd name="connsiteX30" fmla="*/ 274320 w 524577"/>
              <a:gd name="connsiteY30" fmla="*/ 485083 h 542835"/>
              <a:gd name="connsiteX31" fmla="*/ 226194 w 524577"/>
              <a:gd name="connsiteY31" fmla="*/ 475458 h 542835"/>
              <a:gd name="connsiteX32" fmla="*/ 206943 w 524577"/>
              <a:gd name="connsiteY32" fmla="*/ 470645 h 542835"/>
              <a:gd name="connsiteX33" fmla="*/ 192505 w 524577"/>
              <a:gd name="connsiteY33" fmla="*/ 461020 h 542835"/>
              <a:gd name="connsiteX34" fmla="*/ 173255 w 524577"/>
              <a:gd name="connsiteY34" fmla="*/ 456208 h 542835"/>
              <a:gd name="connsiteX35" fmla="*/ 129941 w 524577"/>
              <a:gd name="connsiteY35" fmla="*/ 432144 h 542835"/>
              <a:gd name="connsiteX36" fmla="*/ 120316 w 524577"/>
              <a:gd name="connsiteY36" fmla="*/ 417706 h 542835"/>
              <a:gd name="connsiteX37" fmla="*/ 105878 w 524577"/>
              <a:gd name="connsiteY37" fmla="*/ 393643 h 542835"/>
              <a:gd name="connsiteX38" fmla="*/ 81815 w 524577"/>
              <a:gd name="connsiteY38" fmla="*/ 364768 h 542835"/>
              <a:gd name="connsiteX39" fmla="*/ 62564 w 524577"/>
              <a:gd name="connsiteY39" fmla="*/ 331079 h 542835"/>
              <a:gd name="connsiteX40" fmla="*/ 48126 w 524577"/>
              <a:gd name="connsiteY40" fmla="*/ 292578 h 542835"/>
              <a:gd name="connsiteX41" fmla="*/ 38501 w 524577"/>
              <a:gd name="connsiteY41" fmla="*/ 273328 h 542835"/>
              <a:gd name="connsiteX42" fmla="*/ 28876 w 524577"/>
              <a:gd name="connsiteY42" fmla="*/ 196325 h 542835"/>
              <a:gd name="connsiteX43" fmla="*/ 19250 w 524577"/>
              <a:gd name="connsiteY43" fmla="*/ 181888 h 542835"/>
              <a:gd name="connsiteX44" fmla="*/ 4812 w 524577"/>
              <a:gd name="connsiteY44" fmla="*/ 114511 h 542835"/>
              <a:gd name="connsiteX45" fmla="*/ 0 w 524577"/>
              <a:gd name="connsiteY45" fmla="*/ 3820 h 542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24577" h="542835">
                <a:moveTo>
                  <a:pt x="0" y="3820"/>
                </a:moveTo>
                <a:cubicBezTo>
                  <a:pt x="0" y="-10618"/>
                  <a:pt x="2828" y="19947"/>
                  <a:pt x="4812" y="27883"/>
                </a:cubicBezTo>
                <a:cubicBezTo>
                  <a:pt x="6042" y="32805"/>
                  <a:pt x="10084" y="37269"/>
                  <a:pt x="9625" y="42321"/>
                </a:cubicBezTo>
                <a:cubicBezTo>
                  <a:pt x="8427" y="55495"/>
                  <a:pt x="0" y="80822"/>
                  <a:pt x="0" y="80822"/>
                </a:cubicBezTo>
                <a:cubicBezTo>
                  <a:pt x="1604" y="96864"/>
                  <a:pt x="1841" y="113103"/>
                  <a:pt x="4812" y="128949"/>
                </a:cubicBezTo>
                <a:cubicBezTo>
                  <a:pt x="6682" y="138921"/>
                  <a:pt x="12449" y="147875"/>
                  <a:pt x="14438" y="157824"/>
                </a:cubicBezTo>
                <a:cubicBezTo>
                  <a:pt x="20245" y="186862"/>
                  <a:pt x="16663" y="174128"/>
                  <a:pt x="24063" y="196325"/>
                </a:cubicBezTo>
                <a:cubicBezTo>
                  <a:pt x="25667" y="210763"/>
                  <a:pt x="27074" y="225224"/>
                  <a:pt x="28876" y="239639"/>
                </a:cubicBezTo>
                <a:cubicBezTo>
                  <a:pt x="30283" y="250895"/>
                  <a:pt x="29475" y="262796"/>
                  <a:pt x="33688" y="273328"/>
                </a:cubicBezTo>
                <a:cubicBezTo>
                  <a:pt x="36216" y="279647"/>
                  <a:pt x="43313" y="282953"/>
                  <a:pt x="48126" y="287765"/>
                </a:cubicBezTo>
                <a:cubicBezTo>
                  <a:pt x="57951" y="312328"/>
                  <a:pt x="57383" y="307767"/>
                  <a:pt x="62564" y="331079"/>
                </a:cubicBezTo>
                <a:cubicBezTo>
                  <a:pt x="64339" y="339064"/>
                  <a:pt x="63319" y="348040"/>
                  <a:pt x="67377" y="355142"/>
                </a:cubicBezTo>
                <a:cubicBezTo>
                  <a:pt x="70247" y="360164"/>
                  <a:pt x="77002" y="361559"/>
                  <a:pt x="81815" y="364768"/>
                </a:cubicBezTo>
                <a:cubicBezTo>
                  <a:pt x="85023" y="374393"/>
                  <a:pt x="88771" y="383855"/>
                  <a:pt x="91440" y="393643"/>
                </a:cubicBezTo>
                <a:cubicBezTo>
                  <a:pt x="93592" y="401535"/>
                  <a:pt x="93030" y="410188"/>
                  <a:pt x="96252" y="417706"/>
                </a:cubicBezTo>
                <a:cubicBezTo>
                  <a:pt x="100666" y="428005"/>
                  <a:pt x="118079" y="432258"/>
                  <a:pt x="125128" y="436957"/>
                </a:cubicBezTo>
                <a:cubicBezTo>
                  <a:pt x="128903" y="439474"/>
                  <a:pt x="131268" y="443677"/>
                  <a:pt x="134754" y="446582"/>
                </a:cubicBezTo>
                <a:cubicBezTo>
                  <a:pt x="143810" y="454128"/>
                  <a:pt x="175380" y="476521"/>
                  <a:pt x="182880" y="480271"/>
                </a:cubicBezTo>
                <a:cubicBezTo>
                  <a:pt x="197103" y="487382"/>
                  <a:pt x="210828" y="494911"/>
                  <a:pt x="226194" y="499521"/>
                </a:cubicBezTo>
                <a:cubicBezTo>
                  <a:pt x="234029" y="501871"/>
                  <a:pt x="242321" y="502350"/>
                  <a:pt x="250257" y="504334"/>
                </a:cubicBezTo>
                <a:cubicBezTo>
                  <a:pt x="294764" y="515461"/>
                  <a:pt x="214282" y="502844"/>
                  <a:pt x="303196" y="513959"/>
                </a:cubicBezTo>
                <a:cubicBezTo>
                  <a:pt x="316030" y="517167"/>
                  <a:pt x="328502" y="522641"/>
                  <a:pt x="341697" y="523584"/>
                </a:cubicBezTo>
                <a:cubicBezTo>
                  <a:pt x="371359" y="525703"/>
                  <a:pt x="430237" y="529472"/>
                  <a:pt x="462012" y="533210"/>
                </a:cubicBezTo>
                <a:cubicBezTo>
                  <a:pt x="471703" y="534350"/>
                  <a:pt x="481243" y="536538"/>
                  <a:pt x="490888" y="538022"/>
                </a:cubicBezTo>
                <a:cubicBezTo>
                  <a:pt x="502100" y="539747"/>
                  <a:pt x="513347" y="541231"/>
                  <a:pt x="524577" y="542835"/>
                </a:cubicBezTo>
                <a:cubicBezTo>
                  <a:pt x="493604" y="532510"/>
                  <a:pt x="527247" y="546117"/>
                  <a:pt x="495701" y="523584"/>
                </a:cubicBezTo>
                <a:cubicBezTo>
                  <a:pt x="482151" y="513906"/>
                  <a:pt x="472700" y="513021"/>
                  <a:pt x="457200" y="509146"/>
                </a:cubicBezTo>
                <a:cubicBezTo>
                  <a:pt x="444366" y="510750"/>
                  <a:pt x="431633" y="513959"/>
                  <a:pt x="418699" y="513959"/>
                </a:cubicBezTo>
                <a:cubicBezTo>
                  <a:pt x="399499" y="513959"/>
                  <a:pt x="375506" y="510145"/>
                  <a:pt x="356135" y="504334"/>
                </a:cubicBezTo>
                <a:cubicBezTo>
                  <a:pt x="346417" y="501419"/>
                  <a:pt x="336977" y="497624"/>
                  <a:pt x="327259" y="494709"/>
                </a:cubicBezTo>
                <a:cubicBezTo>
                  <a:pt x="306628" y="488520"/>
                  <a:pt x="298050" y="488473"/>
                  <a:pt x="274320" y="485083"/>
                </a:cubicBezTo>
                <a:cubicBezTo>
                  <a:pt x="244667" y="475200"/>
                  <a:pt x="274862" y="484307"/>
                  <a:pt x="226194" y="475458"/>
                </a:cubicBezTo>
                <a:cubicBezTo>
                  <a:pt x="219686" y="474275"/>
                  <a:pt x="213360" y="472249"/>
                  <a:pt x="206943" y="470645"/>
                </a:cubicBezTo>
                <a:cubicBezTo>
                  <a:pt x="202130" y="467437"/>
                  <a:pt x="197821" y="463298"/>
                  <a:pt x="192505" y="461020"/>
                </a:cubicBezTo>
                <a:cubicBezTo>
                  <a:pt x="186426" y="458415"/>
                  <a:pt x="179530" y="458300"/>
                  <a:pt x="173255" y="456208"/>
                </a:cubicBezTo>
                <a:cubicBezTo>
                  <a:pt x="155462" y="450277"/>
                  <a:pt x="143366" y="445569"/>
                  <a:pt x="129941" y="432144"/>
                </a:cubicBezTo>
                <a:cubicBezTo>
                  <a:pt x="125851" y="428054"/>
                  <a:pt x="123382" y="422611"/>
                  <a:pt x="120316" y="417706"/>
                </a:cubicBezTo>
                <a:cubicBezTo>
                  <a:pt x="115358" y="409774"/>
                  <a:pt x="110836" y="401575"/>
                  <a:pt x="105878" y="393643"/>
                </a:cubicBezTo>
                <a:cubicBezTo>
                  <a:pt x="94711" y="375777"/>
                  <a:pt x="97713" y="380666"/>
                  <a:pt x="81815" y="364768"/>
                </a:cubicBezTo>
                <a:cubicBezTo>
                  <a:pt x="72359" y="336402"/>
                  <a:pt x="83376" y="364378"/>
                  <a:pt x="62564" y="331079"/>
                </a:cubicBezTo>
                <a:cubicBezTo>
                  <a:pt x="45816" y="304283"/>
                  <a:pt x="58519" y="320292"/>
                  <a:pt x="48126" y="292578"/>
                </a:cubicBezTo>
                <a:cubicBezTo>
                  <a:pt x="45607" y="285861"/>
                  <a:pt x="41709" y="279745"/>
                  <a:pt x="38501" y="273328"/>
                </a:cubicBezTo>
                <a:cubicBezTo>
                  <a:pt x="37976" y="267548"/>
                  <a:pt x="34841" y="212232"/>
                  <a:pt x="28876" y="196325"/>
                </a:cubicBezTo>
                <a:cubicBezTo>
                  <a:pt x="26845" y="190909"/>
                  <a:pt x="22459" y="186700"/>
                  <a:pt x="19250" y="181888"/>
                </a:cubicBezTo>
                <a:cubicBezTo>
                  <a:pt x="15871" y="168373"/>
                  <a:pt x="5447" y="131022"/>
                  <a:pt x="4812" y="114511"/>
                </a:cubicBezTo>
                <a:cubicBezTo>
                  <a:pt x="3579" y="82450"/>
                  <a:pt x="0" y="18258"/>
                  <a:pt x="0" y="3820"/>
                </a:cubicBezTo>
                <a:close/>
              </a:path>
            </a:pathLst>
          </a:custGeom>
          <a:solidFill>
            <a:srgbClr val="FF0000"/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54E2488C-AED3-67B7-1C98-8A22606ACC9C}"/>
              </a:ext>
            </a:extLst>
          </p:cNvPr>
          <p:cNvSpPr/>
          <p:nvPr/>
        </p:nvSpPr>
        <p:spPr>
          <a:xfrm>
            <a:off x="7240905" y="3278622"/>
            <a:ext cx="242047" cy="252356"/>
          </a:xfrm>
          <a:custGeom>
            <a:avLst/>
            <a:gdLst>
              <a:gd name="connsiteX0" fmla="*/ 2813 w 243444"/>
              <a:gd name="connsiteY0" fmla="*/ 151 h 261788"/>
              <a:gd name="connsiteX1" fmla="*/ 17251 w 243444"/>
              <a:gd name="connsiteY1" fmla="*/ 43465 h 261788"/>
              <a:gd name="connsiteX2" fmla="*/ 22063 w 243444"/>
              <a:gd name="connsiteY2" fmla="*/ 77153 h 261788"/>
              <a:gd name="connsiteX3" fmla="*/ 50939 w 243444"/>
              <a:gd name="connsiteY3" fmla="*/ 96404 h 261788"/>
              <a:gd name="connsiteX4" fmla="*/ 79815 w 243444"/>
              <a:gd name="connsiteY4" fmla="*/ 120467 h 261788"/>
              <a:gd name="connsiteX5" fmla="*/ 108691 w 243444"/>
              <a:gd name="connsiteY5" fmla="*/ 144530 h 261788"/>
              <a:gd name="connsiteX6" fmla="*/ 123129 w 243444"/>
              <a:gd name="connsiteY6" fmla="*/ 163781 h 261788"/>
              <a:gd name="connsiteX7" fmla="*/ 137566 w 243444"/>
              <a:gd name="connsiteY7" fmla="*/ 178218 h 261788"/>
              <a:gd name="connsiteX8" fmla="*/ 147192 w 243444"/>
              <a:gd name="connsiteY8" fmla="*/ 197469 h 261788"/>
              <a:gd name="connsiteX9" fmla="*/ 176067 w 243444"/>
              <a:gd name="connsiteY9" fmla="*/ 226345 h 261788"/>
              <a:gd name="connsiteX10" fmla="*/ 185693 w 243444"/>
              <a:gd name="connsiteY10" fmla="*/ 235970 h 261788"/>
              <a:gd name="connsiteX11" fmla="*/ 219381 w 243444"/>
              <a:gd name="connsiteY11" fmla="*/ 245595 h 261788"/>
              <a:gd name="connsiteX12" fmla="*/ 229006 w 243444"/>
              <a:gd name="connsiteY12" fmla="*/ 255221 h 261788"/>
              <a:gd name="connsiteX13" fmla="*/ 243444 w 243444"/>
              <a:gd name="connsiteY13" fmla="*/ 260033 h 261788"/>
              <a:gd name="connsiteX14" fmla="*/ 229006 w 243444"/>
              <a:gd name="connsiteY14" fmla="*/ 245595 h 261788"/>
              <a:gd name="connsiteX15" fmla="*/ 209756 w 243444"/>
              <a:gd name="connsiteY15" fmla="*/ 235970 h 261788"/>
              <a:gd name="connsiteX16" fmla="*/ 166442 w 243444"/>
              <a:gd name="connsiteY16" fmla="*/ 211907 h 261788"/>
              <a:gd name="connsiteX17" fmla="*/ 152004 w 243444"/>
              <a:gd name="connsiteY17" fmla="*/ 192656 h 261788"/>
              <a:gd name="connsiteX18" fmla="*/ 137566 w 243444"/>
              <a:gd name="connsiteY18" fmla="*/ 183031 h 261788"/>
              <a:gd name="connsiteX19" fmla="*/ 132754 w 243444"/>
              <a:gd name="connsiteY19" fmla="*/ 168593 h 261788"/>
              <a:gd name="connsiteX20" fmla="*/ 79815 w 243444"/>
              <a:gd name="connsiteY20" fmla="*/ 130092 h 261788"/>
              <a:gd name="connsiteX21" fmla="*/ 65377 w 243444"/>
              <a:gd name="connsiteY21" fmla="*/ 115654 h 261788"/>
              <a:gd name="connsiteX22" fmla="*/ 41314 w 243444"/>
              <a:gd name="connsiteY22" fmla="*/ 101216 h 261788"/>
              <a:gd name="connsiteX23" fmla="*/ 7625 w 243444"/>
              <a:gd name="connsiteY23" fmla="*/ 57903 h 261788"/>
              <a:gd name="connsiteX24" fmla="*/ 2813 w 243444"/>
              <a:gd name="connsiteY24" fmla="*/ 151 h 26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43444" h="261788">
                <a:moveTo>
                  <a:pt x="2813" y="151"/>
                </a:moveTo>
                <a:cubicBezTo>
                  <a:pt x="4417" y="-2255"/>
                  <a:pt x="13798" y="24470"/>
                  <a:pt x="17251" y="43465"/>
                </a:cubicBezTo>
                <a:cubicBezTo>
                  <a:pt x="19280" y="54625"/>
                  <a:pt x="18476" y="66392"/>
                  <a:pt x="22063" y="77153"/>
                </a:cubicBezTo>
                <a:cubicBezTo>
                  <a:pt x="25090" y="86233"/>
                  <a:pt x="46086" y="93631"/>
                  <a:pt x="50939" y="96404"/>
                </a:cubicBezTo>
                <a:cubicBezTo>
                  <a:pt x="72215" y="108562"/>
                  <a:pt x="59905" y="103401"/>
                  <a:pt x="79815" y="120467"/>
                </a:cubicBezTo>
                <a:cubicBezTo>
                  <a:pt x="94063" y="132680"/>
                  <a:pt x="98276" y="132033"/>
                  <a:pt x="108691" y="144530"/>
                </a:cubicBezTo>
                <a:cubicBezTo>
                  <a:pt x="113826" y="150692"/>
                  <a:pt x="117909" y="157691"/>
                  <a:pt x="123129" y="163781"/>
                </a:cubicBezTo>
                <a:cubicBezTo>
                  <a:pt x="127558" y="168948"/>
                  <a:pt x="133610" y="172680"/>
                  <a:pt x="137566" y="178218"/>
                </a:cubicBezTo>
                <a:cubicBezTo>
                  <a:pt x="141736" y="184056"/>
                  <a:pt x="142710" y="191867"/>
                  <a:pt x="147192" y="197469"/>
                </a:cubicBezTo>
                <a:cubicBezTo>
                  <a:pt x="155695" y="208098"/>
                  <a:pt x="166442" y="216720"/>
                  <a:pt x="176067" y="226345"/>
                </a:cubicBezTo>
                <a:cubicBezTo>
                  <a:pt x="179276" y="229554"/>
                  <a:pt x="181291" y="234869"/>
                  <a:pt x="185693" y="235970"/>
                </a:cubicBezTo>
                <a:cubicBezTo>
                  <a:pt x="209864" y="242013"/>
                  <a:pt x="198668" y="238692"/>
                  <a:pt x="219381" y="245595"/>
                </a:cubicBezTo>
                <a:cubicBezTo>
                  <a:pt x="222589" y="248804"/>
                  <a:pt x="225115" y="252886"/>
                  <a:pt x="229006" y="255221"/>
                </a:cubicBezTo>
                <a:cubicBezTo>
                  <a:pt x="233356" y="257831"/>
                  <a:pt x="243444" y="265106"/>
                  <a:pt x="243444" y="260033"/>
                </a:cubicBezTo>
                <a:cubicBezTo>
                  <a:pt x="243444" y="253227"/>
                  <a:pt x="234544" y="249551"/>
                  <a:pt x="229006" y="245595"/>
                </a:cubicBezTo>
                <a:cubicBezTo>
                  <a:pt x="223168" y="241425"/>
                  <a:pt x="215908" y="239661"/>
                  <a:pt x="209756" y="235970"/>
                </a:cubicBezTo>
                <a:cubicBezTo>
                  <a:pt x="168386" y="211148"/>
                  <a:pt x="195483" y="221586"/>
                  <a:pt x="166442" y="211907"/>
                </a:cubicBezTo>
                <a:cubicBezTo>
                  <a:pt x="161629" y="205490"/>
                  <a:pt x="157676" y="198328"/>
                  <a:pt x="152004" y="192656"/>
                </a:cubicBezTo>
                <a:cubicBezTo>
                  <a:pt x="147914" y="188566"/>
                  <a:pt x="141179" y="187548"/>
                  <a:pt x="137566" y="183031"/>
                </a:cubicBezTo>
                <a:cubicBezTo>
                  <a:pt x="134397" y="179070"/>
                  <a:pt x="136055" y="172445"/>
                  <a:pt x="132754" y="168593"/>
                </a:cubicBezTo>
                <a:cubicBezTo>
                  <a:pt x="106021" y="137404"/>
                  <a:pt x="110071" y="160348"/>
                  <a:pt x="79815" y="130092"/>
                </a:cubicBezTo>
                <a:cubicBezTo>
                  <a:pt x="75002" y="125279"/>
                  <a:pt x="70822" y="119738"/>
                  <a:pt x="65377" y="115654"/>
                </a:cubicBezTo>
                <a:cubicBezTo>
                  <a:pt x="57894" y="110042"/>
                  <a:pt x="48797" y="106828"/>
                  <a:pt x="41314" y="101216"/>
                </a:cubicBezTo>
                <a:cubicBezTo>
                  <a:pt x="26236" y="89908"/>
                  <a:pt x="17836" y="73219"/>
                  <a:pt x="7625" y="57903"/>
                </a:cubicBezTo>
                <a:cubicBezTo>
                  <a:pt x="-4670" y="39462"/>
                  <a:pt x="1209" y="2557"/>
                  <a:pt x="2813" y="151"/>
                </a:cubicBezTo>
                <a:close/>
              </a:path>
            </a:pathLst>
          </a:custGeom>
          <a:solidFill>
            <a:srgbClr val="FF0000"/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C78142FC-0625-8F3D-24FA-AE898AA75500}"/>
              </a:ext>
            </a:extLst>
          </p:cNvPr>
          <p:cNvSpPr/>
          <p:nvPr/>
        </p:nvSpPr>
        <p:spPr>
          <a:xfrm>
            <a:off x="7468653" y="4259068"/>
            <a:ext cx="1143383" cy="344684"/>
          </a:xfrm>
          <a:custGeom>
            <a:avLst/>
            <a:gdLst>
              <a:gd name="connsiteX0" fmla="*/ 27 w 968111"/>
              <a:gd name="connsiteY0" fmla="*/ 344 h 309157"/>
              <a:gd name="connsiteX1" fmla="*/ 24090 w 968111"/>
              <a:gd name="connsiteY1" fmla="*/ 14782 h 309157"/>
              <a:gd name="connsiteX2" fmla="*/ 48153 w 968111"/>
              <a:gd name="connsiteY2" fmla="*/ 43657 h 309157"/>
              <a:gd name="connsiteX3" fmla="*/ 72216 w 968111"/>
              <a:gd name="connsiteY3" fmla="*/ 53283 h 309157"/>
              <a:gd name="connsiteX4" fmla="*/ 91467 w 968111"/>
              <a:gd name="connsiteY4" fmla="*/ 67720 h 309157"/>
              <a:gd name="connsiteX5" fmla="*/ 105905 w 968111"/>
              <a:gd name="connsiteY5" fmla="*/ 77346 h 309157"/>
              <a:gd name="connsiteX6" fmla="*/ 125155 w 968111"/>
              <a:gd name="connsiteY6" fmla="*/ 91784 h 309157"/>
              <a:gd name="connsiteX7" fmla="*/ 154031 w 968111"/>
              <a:gd name="connsiteY7" fmla="*/ 101409 h 309157"/>
              <a:gd name="connsiteX8" fmla="*/ 173282 w 968111"/>
              <a:gd name="connsiteY8" fmla="*/ 111034 h 309157"/>
              <a:gd name="connsiteX9" fmla="*/ 187720 w 968111"/>
              <a:gd name="connsiteY9" fmla="*/ 120659 h 309157"/>
              <a:gd name="connsiteX10" fmla="*/ 202157 w 968111"/>
              <a:gd name="connsiteY10" fmla="*/ 125472 h 309157"/>
              <a:gd name="connsiteX11" fmla="*/ 226221 w 968111"/>
              <a:gd name="connsiteY11" fmla="*/ 135097 h 309157"/>
              <a:gd name="connsiteX12" fmla="*/ 259909 w 968111"/>
              <a:gd name="connsiteY12" fmla="*/ 144723 h 309157"/>
              <a:gd name="connsiteX13" fmla="*/ 293597 w 968111"/>
              <a:gd name="connsiteY13" fmla="*/ 159160 h 309157"/>
              <a:gd name="connsiteX14" fmla="*/ 360974 w 968111"/>
              <a:gd name="connsiteY14" fmla="*/ 173598 h 309157"/>
              <a:gd name="connsiteX15" fmla="*/ 394663 w 968111"/>
              <a:gd name="connsiteY15" fmla="*/ 183224 h 309157"/>
              <a:gd name="connsiteX16" fmla="*/ 418726 w 968111"/>
              <a:gd name="connsiteY16" fmla="*/ 188036 h 309157"/>
              <a:gd name="connsiteX17" fmla="*/ 490915 w 968111"/>
              <a:gd name="connsiteY17" fmla="*/ 207287 h 309157"/>
              <a:gd name="connsiteX18" fmla="*/ 505353 w 968111"/>
              <a:gd name="connsiteY18" fmla="*/ 216912 h 309157"/>
              <a:gd name="connsiteX19" fmla="*/ 534229 w 968111"/>
              <a:gd name="connsiteY19" fmla="*/ 221725 h 309157"/>
              <a:gd name="connsiteX20" fmla="*/ 553480 w 968111"/>
              <a:gd name="connsiteY20" fmla="*/ 226537 h 309157"/>
              <a:gd name="connsiteX21" fmla="*/ 601606 w 968111"/>
              <a:gd name="connsiteY21" fmla="*/ 245788 h 309157"/>
              <a:gd name="connsiteX22" fmla="*/ 620856 w 968111"/>
              <a:gd name="connsiteY22" fmla="*/ 255413 h 309157"/>
              <a:gd name="connsiteX23" fmla="*/ 659357 w 968111"/>
              <a:gd name="connsiteY23" fmla="*/ 260226 h 309157"/>
              <a:gd name="connsiteX24" fmla="*/ 721922 w 968111"/>
              <a:gd name="connsiteY24" fmla="*/ 269851 h 309157"/>
              <a:gd name="connsiteX25" fmla="*/ 741172 w 968111"/>
              <a:gd name="connsiteY25" fmla="*/ 274664 h 309157"/>
              <a:gd name="connsiteX26" fmla="*/ 774861 w 968111"/>
              <a:gd name="connsiteY26" fmla="*/ 279476 h 309157"/>
              <a:gd name="connsiteX27" fmla="*/ 856675 w 968111"/>
              <a:gd name="connsiteY27" fmla="*/ 289102 h 309157"/>
              <a:gd name="connsiteX28" fmla="*/ 933677 w 968111"/>
              <a:gd name="connsiteY28" fmla="*/ 298727 h 309157"/>
              <a:gd name="connsiteX29" fmla="*/ 952928 w 968111"/>
              <a:gd name="connsiteY29" fmla="*/ 303539 h 309157"/>
              <a:gd name="connsiteX30" fmla="*/ 967366 w 968111"/>
              <a:gd name="connsiteY30" fmla="*/ 308352 h 309157"/>
              <a:gd name="connsiteX31" fmla="*/ 904802 w 968111"/>
              <a:gd name="connsiteY31" fmla="*/ 274664 h 309157"/>
              <a:gd name="connsiteX32" fmla="*/ 871113 w 968111"/>
              <a:gd name="connsiteY32" fmla="*/ 265038 h 309157"/>
              <a:gd name="connsiteX33" fmla="*/ 798924 w 968111"/>
              <a:gd name="connsiteY33" fmla="*/ 269851 h 309157"/>
              <a:gd name="connsiteX34" fmla="*/ 784486 w 968111"/>
              <a:gd name="connsiteY34" fmla="*/ 274664 h 309157"/>
              <a:gd name="connsiteX35" fmla="*/ 745985 w 968111"/>
              <a:gd name="connsiteY35" fmla="*/ 269851 h 309157"/>
              <a:gd name="connsiteX36" fmla="*/ 693046 w 968111"/>
              <a:gd name="connsiteY36" fmla="*/ 260226 h 309157"/>
              <a:gd name="connsiteX37" fmla="*/ 664170 w 968111"/>
              <a:gd name="connsiteY37" fmla="*/ 250600 h 309157"/>
              <a:gd name="connsiteX38" fmla="*/ 765235 w 968111"/>
              <a:gd name="connsiteY38" fmla="*/ 284289 h 309157"/>
              <a:gd name="connsiteX39" fmla="*/ 784486 w 968111"/>
              <a:gd name="connsiteY39" fmla="*/ 269851 h 309157"/>
              <a:gd name="connsiteX40" fmla="*/ 803736 w 968111"/>
              <a:gd name="connsiteY40" fmla="*/ 274664 h 309157"/>
              <a:gd name="connsiteX41" fmla="*/ 832612 w 968111"/>
              <a:gd name="connsiteY41" fmla="*/ 279476 h 309157"/>
              <a:gd name="connsiteX42" fmla="*/ 851863 w 968111"/>
              <a:gd name="connsiteY42" fmla="*/ 284289 h 309157"/>
              <a:gd name="connsiteX43" fmla="*/ 866301 w 968111"/>
              <a:gd name="connsiteY43" fmla="*/ 289102 h 309157"/>
              <a:gd name="connsiteX44" fmla="*/ 899989 w 968111"/>
              <a:gd name="connsiteY44" fmla="*/ 293914 h 309157"/>
              <a:gd name="connsiteX45" fmla="*/ 779673 w 968111"/>
              <a:gd name="connsiteY45" fmla="*/ 269851 h 309157"/>
              <a:gd name="connsiteX46" fmla="*/ 741172 w 968111"/>
              <a:gd name="connsiteY46" fmla="*/ 260226 h 309157"/>
              <a:gd name="connsiteX47" fmla="*/ 712296 w 968111"/>
              <a:gd name="connsiteY47" fmla="*/ 255413 h 309157"/>
              <a:gd name="connsiteX48" fmla="*/ 693046 w 968111"/>
              <a:gd name="connsiteY48" fmla="*/ 250600 h 309157"/>
              <a:gd name="connsiteX49" fmla="*/ 587168 w 968111"/>
              <a:gd name="connsiteY49" fmla="*/ 240975 h 309157"/>
              <a:gd name="connsiteX50" fmla="*/ 567917 w 968111"/>
              <a:gd name="connsiteY50" fmla="*/ 236163 h 309157"/>
              <a:gd name="connsiteX51" fmla="*/ 514978 w 968111"/>
              <a:gd name="connsiteY51" fmla="*/ 216912 h 309157"/>
              <a:gd name="connsiteX52" fmla="*/ 476477 w 968111"/>
              <a:gd name="connsiteY52" fmla="*/ 207287 h 309157"/>
              <a:gd name="connsiteX53" fmla="*/ 428351 w 968111"/>
              <a:gd name="connsiteY53" fmla="*/ 192849 h 309157"/>
              <a:gd name="connsiteX54" fmla="*/ 380225 w 968111"/>
              <a:gd name="connsiteY54" fmla="*/ 188036 h 309157"/>
              <a:gd name="connsiteX55" fmla="*/ 346536 w 968111"/>
              <a:gd name="connsiteY55" fmla="*/ 178411 h 309157"/>
              <a:gd name="connsiteX56" fmla="*/ 274347 w 968111"/>
              <a:gd name="connsiteY56" fmla="*/ 149535 h 309157"/>
              <a:gd name="connsiteX57" fmla="*/ 259909 w 968111"/>
              <a:gd name="connsiteY57" fmla="*/ 139910 h 309157"/>
              <a:gd name="connsiteX58" fmla="*/ 245471 w 968111"/>
              <a:gd name="connsiteY58" fmla="*/ 135097 h 309157"/>
              <a:gd name="connsiteX59" fmla="*/ 206970 w 968111"/>
              <a:gd name="connsiteY59" fmla="*/ 120659 h 309157"/>
              <a:gd name="connsiteX60" fmla="*/ 163656 w 968111"/>
              <a:gd name="connsiteY60" fmla="*/ 106222 h 309157"/>
              <a:gd name="connsiteX61" fmla="*/ 144406 w 968111"/>
              <a:gd name="connsiteY61" fmla="*/ 96596 h 309157"/>
              <a:gd name="connsiteX62" fmla="*/ 125155 w 968111"/>
              <a:gd name="connsiteY62" fmla="*/ 91784 h 309157"/>
              <a:gd name="connsiteX63" fmla="*/ 110717 w 968111"/>
              <a:gd name="connsiteY63" fmla="*/ 86971 h 309157"/>
              <a:gd name="connsiteX64" fmla="*/ 91467 w 968111"/>
              <a:gd name="connsiteY64" fmla="*/ 72533 h 309157"/>
              <a:gd name="connsiteX65" fmla="*/ 77029 w 968111"/>
              <a:gd name="connsiteY65" fmla="*/ 67720 h 309157"/>
              <a:gd name="connsiteX66" fmla="*/ 57778 w 968111"/>
              <a:gd name="connsiteY66" fmla="*/ 53283 h 309157"/>
              <a:gd name="connsiteX67" fmla="*/ 43341 w 968111"/>
              <a:gd name="connsiteY67" fmla="*/ 48470 h 309157"/>
              <a:gd name="connsiteX68" fmla="*/ 19277 w 968111"/>
              <a:gd name="connsiteY68" fmla="*/ 29219 h 309157"/>
              <a:gd name="connsiteX69" fmla="*/ 27 w 968111"/>
              <a:gd name="connsiteY69" fmla="*/ 344 h 309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968111" h="309157">
                <a:moveTo>
                  <a:pt x="27" y="344"/>
                </a:moveTo>
                <a:cubicBezTo>
                  <a:pt x="829" y="-2062"/>
                  <a:pt x="16988" y="8695"/>
                  <a:pt x="24090" y="14782"/>
                </a:cubicBezTo>
                <a:cubicBezTo>
                  <a:pt x="49167" y="36276"/>
                  <a:pt x="15885" y="23489"/>
                  <a:pt x="48153" y="43657"/>
                </a:cubicBezTo>
                <a:cubicBezTo>
                  <a:pt x="55479" y="48236"/>
                  <a:pt x="64664" y="49088"/>
                  <a:pt x="72216" y="53283"/>
                </a:cubicBezTo>
                <a:cubicBezTo>
                  <a:pt x="79228" y="57178"/>
                  <a:pt x="84940" y="63058"/>
                  <a:pt x="91467" y="67720"/>
                </a:cubicBezTo>
                <a:cubicBezTo>
                  <a:pt x="96174" y="71082"/>
                  <a:pt x="101198" y="73984"/>
                  <a:pt x="105905" y="77346"/>
                </a:cubicBezTo>
                <a:cubicBezTo>
                  <a:pt x="112432" y="82008"/>
                  <a:pt x="117981" y="88197"/>
                  <a:pt x="125155" y="91784"/>
                </a:cubicBezTo>
                <a:cubicBezTo>
                  <a:pt x="134230" y="96321"/>
                  <a:pt x="144956" y="96872"/>
                  <a:pt x="154031" y="101409"/>
                </a:cubicBezTo>
                <a:cubicBezTo>
                  <a:pt x="160448" y="104617"/>
                  <a:pt x="167053" y="107475"/>
                  <a:pt x="173282" y="111034"/>
                </a:cubicBezTo>
                <a:cubicBezTo>
                  <a:pt x="178304" y="113904"/>
                  <a:pt x="182547" y="118072"/>
                  <a:pt x="187720" y="120659"/>
                </a:cubicBezTo>
                <a:cubicBezTo>
                  <a:pt x="192257" y="122928"/>
                  <a:pt x="197407" y="123691"/>
                  <a:pt x="202157" y="125472"/>
                </a:cubicBezTo>
                <a:cubicBezTo>
                  <a:pt x="210246" y="128505"/>
                  <a:pt x="218025" y="132365"/>
                  <a:pt x="226221" y="135097"/>
                </a:cubicBezTo>
                <a:cubicBezTo>
                  <a:pt x="244538" y="141203"/>
                  <a:pt x="243686" y="137771"/>
                  <a:pt x="259909" y="144723"/>
                </a:cubicBezTo>
                <a:cubicBezTo>
                  <a:pt x="276709" y="151923"/>
                  <a:pt x="277294" y="155398"/>
                  <a:pt x="293597" y="159160"/>
                </a:cubicBezTo>
                <a:cubicBezTo>
                  <a:pt x="322277" y="165779"/>
                  <a:pt x="336336" y="166559"/>
                  <a:pt x="360974" y="173598"/>
                </a:cubicBezTo>
                <a:cubicBezTo>
                  <a:pt x="389113" y="181638"/>
                  <a:pt x="360808" y="175701"/>
                  <a:pt x="394663" y="183224"/>
                </a:cubicBezTo>
                <a:cubicBezTo>
                  <a:pt x="402648" y="184998"/>
                  <a:pt x="410908" y="185630"/>
                  <a:pt x="418726" y="188036"/>
                </a:cubicBezTo>
                <a:cubicBezTo>
                  <a:pt x="487912" y="209323"/>
                  <a:pt x="427054" y="198163"/>
                  <a:pt x="490915" y="207287"/>
                </a:cubicBezTo>
                <a:cubicBezTo>
                  <a:pt x="495728" y="210495"/>
                  <a:pt x="499866" y="215083"/>
                  <a:pt x="505353" y="216912"/>
                </a:cubicBezTo>
                <a:cubicBezTo>
                  <a:pt x="514610" y="219998"/>
                  <a:pt x="524660" y="219811"/>
                  <a:pt x="534229" y="221725"/>
                </a:cubicBezTo>
                <a:cubicBezTo>
                  <a:pt x="540715" y="223022"/>
                  <a:pt x="547063" y="224933"/>
                  <a:pt x="553480" y="226537"/>
                </a:cubicBezTo>
                <a:cubicBezTo>
                  <a:pt x="598616" y="249107"/>
                  <a:pt x="542149" y="222006"/>
                  <a:pt x="601606" y="245788"/>
                </a:cubicBezTo>
                <a:cubicBezTo>
                  <a:pt x="608267" y="248452"/>
                  <a:pt x="613896" y="253673"/>
                  <a:pt x="620856" y="255413"/>
                </a:cubicBezTo>
                <a:cubicBezTo>
                  <a:pt x="633403" y="258550"/>
                  <a:pt x="646537" y="258517"/>
                  <a:pt x="659357" y="260226"/>
                </a:cubicBezTo>
                <a:cubicBezTo>
                  <a:pt x="673242" y="262077"/>
                  <a:pt x="707202" y="266907"/>
                  <a:pt x="721922" y="269851"/>
                </a:cubicBezTo>
                <a:cubicBezTo>
                  <a:pt x="728408" y="271148"/>
                  <a:pt x="734664" y="273481"/>
                  <a:pt x="741172" y="274664"/>
                </a:cubicBezTo>
                <a:cubicBezTo>
                  <a:pt x="752333" y="276693"/>
                  <a:pt x="763617" y="277977"/>
                  <a:pt x="774861" y="279476"/>
                </a:cubicBezTo>
                <a:cubicBezTo>
                  <a:pt x="858223" y="290591"/>
                  <a:pt x="766311" y="277807"/>
                  <a:pt x="856675" y="289102"/>
                </a:cubicBezTo>
                <a:cubicBezTo>
                  <a:pt x="966546" y="302836"/>
                  <a:pt x="799947" y="283867"/>
                  <a:pt x="933677" y="298727"/>
                </a:cubicBezTo>
                <a:cubicBezTo>
                  <a:pt x="940094" y="300331"/>
                  <a:pt x="946568" y="301722"/>
                  <a:pt x="952928" y="303539"/>
                </a:cubicBezTo>
                <a:cubicBezTo>
                  <a:pt x="957806" y="304933"/>
                  <a:pt x="971425" y="311396"/>
                  <a:pt x="967366" y="308352"/>
                </a:cubicBezTo>
                <a:cubicBezTo>
                  <a:pt x="960718" y="303366"/>
                  <a:pt x="914972" y="278576"/>
                  <a:pt x="904802" y="274664"/>
                </a:cubicBezTo>
                <a:cubicBezTo>
                  <a:pt x="893901" y="270471"/>
                  <a:pt x="882343" y="268247"/>
                  <a:pt x="871113" y="265038"/>
                </a:cubicBezTo>
                <a:cubicBezTo>
                  <a:pt x="847050" y="266642"/>
                  <a:pt x="822893" y="267188"/>
                  <a:pt x="798924" y="269851"/>
                </a:cubicBezTo>
                <a:cubicBezTo>
                  <a:pt x="793882" y="270411"/>
                  <a:pt x="789559" y="274664"/>
                  <a:pt x="784486" y="274664"/>
                </a:cubicBezTo>
                <a:cubicBezTo>
                  <a:pt x="771552" y="274664"/>
                  <a:pt x="758819" y="271455"/>
                  <a:pt x="745985" y="269851"/>
                </a:cubicBezTo>
                <a:cubicBezTo>
                  <a:pt x="706470" y="256678"/>
                  <a:pt x="769232" y="276552"/>
                  <a:pt x="693046" y="260226"/>
                </a:cubicBezTo>
                <a:cubicBezTo>
                  <a:pt x="683125" y="258100"/>
                  <a:pt x="654700" y="246958"/>
                  <a:pt x="664170" y="250600"/>
                </a:cubicBezTo>
                <a:cubicBezTo>
                  <a:pt x="739081" y="279413"/>
                  <a:pt x="705057" y="269245"/>
                  <a:pt x="765235" y="284289"/>
                </a:cubicBezTo>
                <a:cubicBezTo>
                  <a:pt x="771652" y="279476"/>
                  <a:pt x="776704" y="271796"/>
                  <a:pt x="784486" y="269851"/>
                </a:cubicBezTo>
                <a:cubicBezTo>
                  <a:pt x="790903" y="268247"/>
                  <a:pt x="797250" y="273367"/>
                  <a:pt x="803736" y="274664"/>
                </a:cubicBezTo>
                <a:cubicBezTo>
                  <a:pt x="813305" y="276578"/>
                  <a:pt x="823043" y="277562"/>
                  <a:pt x="832612" y="279476"/>
                </a:cubicBezTo>
                <a:cubicBezTo>
                  <a:pt x="839098" y="280773"/>
                  <a:pt x="845503" y="282472"/>
                  <a:pt x="851863" y="284289"/>
                </a:cubicBezTo>
                <a:cubicBezTo>
                  <a:pt x="856741" y="285683"/>
                  <a:pt x="861326" y="288107"/>
                  <a:pt x="866301" y="289102"/>
                </a:cubicBezTo>
                <a:cubicBezTo>
                  <a:pt x="877424" y="291327"/>
                  <a:pt x="888760" y="292310"/>
                  <a:pt x="899989" y="293914"/>
                </a:cubicBezTo>
                <a:cubicBezTo>
                  <a:pt x="833136" y="265262"/>
                  <a:pt x="893807" y="287409"/>
                  <a:pt x="779673" y="269851"/>
                </a:cubicBezTo>
                <a:cubicBezTo>
                  <a:pt x="766598" y="267840"/>
                  <a:pt x="754107" y="262998"/>
                  <a:pt x="741172" y="260226"/>
                </a:cubicBezTo>
                <a:cubicBezTo>
                  <a:pt x="731630" y="258181"/>
                  <a:pt x="721865" y="257327"/>
                  <a:pt x="712296" y="255413"/>
                </a:cubicBezTo>
                <a:cubicBezTo>
                  <a:pt x="705810" y="254116"/>
                  <a:pt x="699583" y="251606"/>
                  <a:pt x="693046" y="250600"/>
                </a:cubicBezTo>
                <a:cubicBezTo>
                  <a:pt x="664570" y="246219"/>
                  <a:pt x="612919" y="242956"/>
                  <a:pt x="587168" y="240975"/>
                </a:cubicBezTo>
                <a:cubicBezTo>
                  <a:pt x="580751" y="239371"/>
                  <a:pt x="574192" y="238255"/>
                  <a:pt x="567917" y="236163"/>
                </a:cubicBezTo>
                <a:cubicBezTo>
                  <a:pt x="519100" y="219891"/>
                  <a:pt x="570058" y="232649"/>
                  <a:pt x="514978" y="216912"/>
                </a:cubicBezTo>
                <a:cubicBezTo>
                  <a:pt x="502258" y="213278"/>
                  <a:pt x="489027" y="211470"/>
                  <a:pt x="476477" y="207287"/>
                </a:cubicBezTo>
                <a:cubicBezTo>
                  <a:pt x="466431" y="203938"/>
                  <a:pt x="441078" y="194667"/>
                  <a:pt x="428351" y="192849"/>
                </a:cubicBezTo>
                <a:cubicBezTo>
                  <a:pt x="412391" y="190569"/>
                  <a:pt x="396267" y="189640"/>
                  <a:pt x="380225" y="188036"/>
                </a:cubicBezTo>
                <a:cubicBezTo>
                  <a:pt x="372414" y="186084"/>
                  <a:pt x="354700" y="182179"/>
                  <a:pt x="346536" y="178411"/>
                </a:cubicBezTo>
                <a:cubicBezTo>
                  <a:pt x="282941" y="149059"/>
                  <a:pt x="319715" y="158609"/>
                  <a:pt x="274347" y="149535"/>
                </a:cubicBezTo>
                <a:cubicBezTo>
                  <a:pt x="269534" y="146327"/>
                  <a:pt x="265082" y="142497"/>
                  <a:pt x="259909" y="139910"/>
                </a:cubicBezTo>
                <a:cubicBezTo>
                  <a:pt x="255372" y="137641"/>
                  <a:pt x="250239" y="136831"/>
                  <a:pt x="245471" y="135097"/>
                </a:cubicBezTo>
                <a:cubicBezTo>
                  <a:pt x="232590" y="130413"/>
                  <a:pt x="219622" y="125931"/>
                  <a:pt x="206970" y="120659"/>
                </a:cubicBezTo>
                <a:cubicBezTo>
                  <a:pt x="170187" y="105333"/>
                  <a:pt x="206404" y="114770"/>
                  <a:pt x="163656" y="106222"/>
                </a:cubicBezTo>
                <a:cubicBezTo>
                  <a:pt x="157239" y="103013"/>
                  <a:pt x="151123" y="99115"/>
                  <a:pt x="144406" y="96596"/>
                </a:cubicBezTo>
                <a:cubicBezTo>
                  <a:pt x="138213" y="94274"/>
                  <a:pt x="131515" y="93601"/>
                  <a:pt x="125155" y="91784"/>
                </a:cubicBezTo>
                <a:cubicBezTo>
                  <a:pt x="120277" y="90390"/>
                  <a:pt x="115530" y="88575"/>
                  <a:pt x="110717" y="86971"/>
                </a:cubicBezTo>
                <a:cubicBezTo>
                  <a:pt x="104300" y="82158"/>
                  <a:pt x="98431" y="76513"/>
                  <a:pt x="91467" y="72533"/>
                </a:cubicBezTo>
                <a:cubicBezTo>
                  <a:pt x="87062" y="70016"/>
                  <a:pt x="81434" y="70237"/>
                  <a:pt x="77029" y="67720"/>
                </a:cubicBezTo>
                <a:cubicBezTo>
                  <a:pt x="70065" y="63741"/>
                  <a:pt x="64742" y="57262"/>
                  <a:pt x="57778" y="53283"/>
                </a:cubicBezTo>
                <a:cubicBezTo>
                  <a:pt x="53374" y="50766"/>
                  <a:pt x="47878" y="50739"/>
                  <a:pt x="43341" y="48470"/>
                </a:cubicBezTo>
                <a:cubicBezTo>
                  <a:pt x="19782" y="36690"/>
                  <a:pt x="37186" y="42651"/>
                  <a:pt x="19277" y="29219"/>
                </a:cubicBezTo>
                <a:cubicBezTo>
                  <a:pt x="16407" y="27067"/>
                  <a:pt x="-775" y="2750"/>
                  <a:pt x="27" y="344"/>
                </a:cubicBezTo>
                <a:close/>
              </a:path>
            </a:pathLst>
          </a:custGeom>
          <a:solidFill>
            <a:srgbClr val="FF0000"/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BC12E8-ACFA-6666-04F3-36A804EF2422}"/>
              </a:ext>
            </a:extLst>
          </p:cNvPr>
          <p:cNvSpPr txBox="1"/>
          <p:nvPr/>
        </p:nvSpPr>
        <p:spPr>
          <a:xfrm>
            <a:off x="5928179" y="4669480"/>
            <a:ext cx="118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00B050"/>
                </a:solidFill>
              </a:rPr>
              <a:t>Ideal Point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004A7CE-8BAC-0D6C-9823-AE28A0BF70A5}"/>
              </a:ext>
            </a:extLst>
          </p:cNvPr>
          <p:cNvSpPr txBox="1"/>
          <p:nvPr/>
        </p:nvSpPr>
        <p:spPr>
          <a:xfrm rot="18932301">
            <a:off x="6471709" y="3843142"/>
            <a:ext cx="10669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highlight>
                  <a:srgbClr val="FFFF00"/>
                </a:highlight>
              </a:rPr>
              <a:t>Utopia Region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F290032-2D28-A4BF-5961-5E6B398DDFEB}"/>
              </a:ext>
            </a:extLst>
          </p:cNvPr>
          <p:cNvSpPr txBox="1"/>
          <p:nvPr/>
        </p:nvSpPr>
        <p:spPr>
          <a:xfrm>
            <a:off x="10168009" y="1657155"/>
            <a:ext cx="1637376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F0000"/>
                </a:solidFill>
              </a:rPr>
              <a:t>Non-dominated</a:t>
            </a:r>
          </a:p>
          <a:p>
            <a:pPr algn="ctr"/>
            <a:r>
              <a:rPr lang="en-US">
                <a:solidFill>
                  <a:srgbClr val="FF0000"/>
                </a:solidFill>
              </a:rPr>
              <a:t>Solutions: Pareto Front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26F6E31-14B1-7BEA-19C6-F8A5412A2956}"/>
              </a:ext>
            </a:extLst>
          </p:cNvPr>
          <p:cNvCxnSpPr>
            <a:cxnSpLocks/>
          </p:cNvCxnSpPr>
          <p:nvPr/>
        </p:nvCxnSpPr>
        <p:spPr>
          <a:xfrm flipH="1">
            <a:off x="6867785" y="2857484"/>
            <a:ext cx="3300224" cy="73296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A5EE6117-AC7D-822A-2302-7F8A597F3964}"/>
              </a:ext>
            </a:extLst>
          </p:cNvPr>
          <p:cNvCxnSpPr>
            <a:cxnSpLocks/>
          </p:cNvCxnSpPr>
          <p:nvPr/>
        </p:nvCxnSpPr>
        <p:spPr>
          <a:xfrm flipH="1">
            <a:off x="7468653" y="2861167"/>
            <a:ext cx="2699356" cy="494681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4947417-E1DA-F1B1-3C17-6B6AFF5ADFE2}"/>
              </a:ext>
            </a:extLst>
          </p:cNvPr>
          <p:cNvCxnSpPr>
            <a:cxnSpLocks/>
          </p:cNvCxnSpPr>
          <p:nvPr/>
        </p:nvCxnSpPr>
        <p:spPr>
          <a:xfrm flipH="1">
            <a:off x="7968389" y="2870002"/>
            <a:ext cx="2199620" cy="1538625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672F294C-5AF2-55BC-FE4E-FBD4EDE7EB80}"/>
              </a:ext>
            </a:extLst>
          </p:cNvPr>
          <p:cNvSpPr/>
          <p:nvPr/>
        </p:nvSpPr>
        <p:spPr>
          <a:xfrm>
            <a:off x="0" y="5815976"/>
            <a:ext cx="12192000" cy="1093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0C6F0D3D-94E1-1964-50B5-9A533B2DCAE9}"/>
              </a:ext>
            </a:extLst>
          </p:cNvPr>
          <p:cNvSpPr/>
          <p:nvPr/>
        </p:nvSpPr>
        <p:spPr>
          <a:xfrm>
            <a:off x="155648" y="729765"/>
            <a:ext cx="11818177" cy="5709535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E72B2D5-6FD5-6B05-8297-43E06CF9ACD1}"/>
              </a:ext>
            </a:extLst>
          </p:cNvPr>
          <p:cNvSpPr/>
          <p:nvPr/>
        </p:nvSpPr>
        <p:spPr>
          <a:xfrm>
            <a:off x="155647" y="4134881"/>
            <a:ext cx="4998746" cy="2304418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8120734-4D8E-9228-ED5F-D9E963DF9277}"/>
              </a:ext>
            </a:extLst>
          </p:cNvPr>
          <p:cNvSpPr txBox="1"/>
          <p:nvPr/>
        </p:nvSpPr>
        <p:spPr>
          <a:xfrm>
            <a:off x="311294" y="4488244"/>
            <a:ext cx="499874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i="1">
                <a:solidFill>
                  <a:srgbClr val="0070C0"/>
                </a:solidFill>
              </a:rPr>
              <a:t>The computing goal is now to:</a:t>
            </a:r>
          </a:p>
          <a:p>
            <a:pPr algn="ctr"/>
            <a:endParaRPr lang="en-US" i="1">
              <a:solidFill>
                <a:srgbClr val="0070C0"/>
              </a:solidFill>
            </a:endParaRPr>
          </a:p>
          <a:p>
            <a:r>
              <a:rPr lang="en-US" sz="1800">
                <a:solidFill>
                  <a:srgbClr val="FF0000"/>
                </a:solidFill>
              </a:rPr>
              <a:t>Find the designs in the </a:t>
            </a:r>
            <a:r>
              <a:rPr lang="en-US">
                <a:solidFill>
                  <a:srgbClr val="FF0000"/>
                </a:solidFill>
              </a:rPr>
              <a:t>feasible region that exist</a:t>
            </a:r>
          </a:p>
          <a:p>
            <a:r>
              <a:rPr lang="en-US" sz="1800">
                <a:solidFill>
                  <a:srgbClr val="FF0000"/>
                </a:solidFill>
              </a:rPr>
              <a:t>on the Pareto Frontier of the image of the </a:t>
            </a:r>
          </a:p>
          <a:p>
            <a:r>
              <a:rPr lang="en-US">
                <a:solidFill>
                  <a:srgbClr val="FF0000"/>
                </a:solidFill>
              </a:rPr>
              <a:t>feasible designs in multi-objective space.</a:t>
            </a:r>
            <a:endParaRPr lang="en-US" sz="180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261DED4-3766-4D5A-9E0C-4CA986CF21CA}"/>
                  </a:ext>
                </a:extLst>
              </p:cNvPr>
              <p:cNvSpPr txBox="1"/>
              <p:nvPr/>
            </p:nvSpPr>
            <p:spPr>
              <a:xfrm>
                <a:off x="7690518" y="1672544"/>
                <a:ext cx="1720111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ℱ</m:t>
                      </m:r>
                    </m:oMath>
                  </m:oMathPara>
                </a14:m>
                <a:endParaRPr lang="en-US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261DED4-3766-4D5A-9E0C-4CA986CF21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0518" y="1672544"/>
                <a:ext cx="1720111" cy="5847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C5030EBE-0708-A74F-2395-940FAE9B5584}"/>
                  </a:ext>
                </a:extLst>
              </p14:cNvPr>
              <p14:cNvContentPartPr/>
              <p14:nvPr/>
            </p14:nvContentPartPr>
            <p14:xfrm>
              <a:off x="6611414" y="2502150"/>
              <a:ext cx="24120" cy="2772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C5030EBE-0708-A74F-2395-940FAE9B558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02414" y="2493150"/>
                <a:ext cx="41760" cy="45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43589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BB7338E-777A-9AB9-0BBB-2DE7D3BC2B50}"/>
              </a:ext>
            </a:extLst>
          </p:cNvPr>
          <p:cNvSpPr/>
          <p:nvPr/>
        </p:nvSpPr>
        <p:spPr>
          <a:xfrm>
            <a:off x="1" y="5772811"/>
            <a:ext cx="12192000" cy="1093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8E6B88-4A89-9436-FC4E-DB10BDD7F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189" y="0"/>
            <a:ext cx="10515600" cy="802813"/>
          </a:xfrm>
        </p:spPr>
        <p:txBody>
          <a:bodyPr>
            <a:normAutofit/>
          </a:bodyPr>
          <a:lstStyle/>
          <a:p>
            <a:r>
              <a:rPr lang="en-US" sz="2800" dirty="0"/>
              <a:t>Desirability Metrics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715ED04-15F6-0744-8351-A4D3FA184AB8}"/>
                  </a:ext>
                </a:extLst>
              </p:cNvPr>
              <p:cNvSpPr txBox="1"/>
              <p:nvPr/>
            </p:nvSpPr>
            <p:spPr>
              <a:xfrm>
                <a:off x="145472" y="968432"/>
                <a:ext cx="6101540" cy="58380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i="1" dirty="0">
                    <a:solidFill>
                      <a:srgbClr val="0070C0"/>
                    </a:solidFill>
                  </a:rPr>
                  <a:t>For the multivariate optimization problem</a:t>
                </a:r>
              </a:p>
              <a:p>
                <a:endParaRPr lang="en-US" sz="1800" b="1" i="0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𝐅</m:t>
                      </m:r>
                      <m:d>
                        <m:d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𝐗</m:t>
                          </m:r>
                        </m:e>
                      </m:d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𝐗</m:t>
                                  </m:r>
                                </m:e>
                              </m:d>
                              <m: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8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𝐗</m:t>
                                  </m:r>
                                </m:e>
                              </m:d>
                              <m: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 …,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𝐗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en-US" sz="1800" b="0" i="1" dirty="0">
                  <a:solidFill>
                    <a:srgbClr val="000000"/>
                  </a:solidFill>
                </a:endParaRPr>
              </a:p>
              <a:p>
                <a:endParaRPr lang="en-US" sz="1600" i="1" dirty="0">
                  <a:solidFill>
                    <a:srgbClr val="0070C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1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1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160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e>
                            <m:lim>
                              <m:r>
                                <a:rPr lang="en-US" sz="1600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𝐗</m:t>
                              </m:r>
                              <m:r>
                                <a:rPr lang="en-US" sz="16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∈</m:t>
                              </m:r>
                              <m:sSup>
                                <m:sSupPr>
                                  <m:ctrlPr>
                                    <a:rPr lang="en-US" sz="16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𝝌</m:t>
                                  </m:r>
                                </m:e>
                                <m:sup>
                                  <m:r>
                                    <a:rPr lang="en-US" sz="16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𝑵</m:t>
                                  </m:r>
                                </m:sup>
                              </m:sSup>
                            </m:lim>
                          </m:limLow>
                        </m:fName>
                        <m:e>
                          <m:r>
                            <a:rPr lang="en-US" sz="16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𝐅</m:t>
                          </m:r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𝐗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With ideal point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𝐟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𝐗</m:t>
                                  </m:r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The weighted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</m:oMath>
                </a14:m>
                <a:r>
                  <a:rPr lang="en-US" dirty="0"/>
                  <a:t>-norm is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𝐅</m:t>
                              </m:r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𝐗</m:t>
                                  </m:r>
                                </m:e>
                              </m:d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𝐟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𝐰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𝑓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n-US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b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𝐗</m:t>
                                              </m:r>
                                            </m:e>
                                          </m:d>
                                          <m:r>
                                            <a:rPr lang="en-US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 − </m:t>
                                          </m:r>
                                          <m:sSubSup>
                                            <m:sSubSupPr>
                                              <m:ctrlPr>
                                                <a:rPr lang="en-US" b="0" i="1" smtClean="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b="0" i="1" smtClean="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𝑓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b="0" i="1" smtClean="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∗</m:t>
                                              </m:r>
                                            </m:sup>
                                          </m:sSubSup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p>
                                  </m:sSup>
                                </m:e>
                              </m:nary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Define translated criterion vector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𝐟</m:t>
                          </m:r>
                        </m:e>
                        <m:sup>
                          <m:r>
                            <a:rPr lang="en-US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b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𝐅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𝐗</m:t>
                          </m:r>
                        </m:e>
                      </m:d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𝐟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715ED04-15F6-0744-8351-A4D3FA184A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472" y="968432"/>
                <a:ext cx="6101540" cy="5838008"/>
              </a:xfrm>
              <a:prstGeom prst="rect">
                <a:avLst/>
              </a:prstGeom>
              <a:blipFill>
                <a:blip r:embed="rId2"/>
                <a:stretch>
                  <a:fillRect l="-899" t="-6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26B8E021-7517-E1AA-29FA-1B1515267D20}"/>
              </a:ext>
            </a:extLst>
          </p:cNvPr>
          <p:cNvSpPr/>
          <p:nvPr/>
        </p:nvSpPr>
        <p:spPr>
          <a:xfrm>
            <a:off x="74120" y="677539"/>
            <a:ext cx="5557753" cy="601005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FFCF83-37CC-A0F8-1A7F-2BC0361542A5}"/>
              </a:ext>
            </a:extLst>
          </p:cNvPr>
          <p:cNvSpPr/>
          <p:nvPr/>
        </p:nvSpPr>
        <p:spPr>
          <a:xfrm>
            <a:off x="5960226" y="677539"/>
            <a:ext cx="5915892" cy="601005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E61F5D2-8D83-B3D7-A048-91133F883689}"/>
                  </a:ext>
                </a:extLst>
              </p:cNvPr>
              <p:cNvSpPr txBox="1"/>
              <p:nvPr/>
            </p:nvSpPr>
            <p:spPr>
              <a:xfrm>
                <a:off x="6026043" y="1027256"/>
                <a:ext cx="6101540" cy="50615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i="1" dirty="0">
                    <a:solidFill>
                      <a:srgbClr val="0070C0"/>
                    </a:solidFill>
                  </a:rPr>
                  <a:t>Specific metrics</a:t>
                </a:r>
              </a:p>
              <a:p>
                <a:endParaRPr lang="en-US" i="1" dirty="0">
                  <a:solidFill>
                    <a:srgbClr val="0070C0"/>
                  </a:solidFill>
                </a:endParaRPr>
              </a:p>
              <a:p>
                <a:r>
                  <a:rPr lang="en-US" u="sng" dirty="0">
                    <a:solidFill>
                      <a:srgbClr val="000000"/>
                    </a:solidFill>
                  </a:rPr>
                  <a:t>Additive Desirability </a:t>
                </a:r>
              </a:p>
              <a:p>
                <a:endParaRPr lang="en-US" sz="1800" i="1" dirty="0">
                  <a:solidFill>
                    <a:srgbClr val="00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=1⇒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𝐟</m:t>
                                  </m:r>
                                </m:e>
                                <m:sup>
                                  <m:r>
                                    <a:rPr lang="en-US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US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𝐰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US" sz="1800" i="1" dirty="0">
                  <a:solidFill>
                    <a:srgbClr val="000000"/>
                  </a:solidFill>
                </a:endParaRPr>
              </a:p>
              <a:p>
                <a:endParaRPr lang="en-US" i="1" dirty="0">
                  <a:solidFill>
                    <a:srgbClr val="000000"/>
                  </a:solidFill>
                </a:endParaRPr>
              </a:p>
              <a:p>
                <a:r>
                  <a:rPr lang="en-US" sz="1800" u="sng" dirty="0">
                    <a:solidFill>
                      <a:srgbClr val="000000"/>
                    </a:solidFill>
                  </a:rPr>
                  <a:t>Euclid</a:t>
                </a:r>
                <a:r>
                  <a:rPr lang="en-US" u="sng" dirty="0">
                    <a:solidFill>
                      <a:srgbClr val="000000"/>
                    </a:solidFill>
                  </a:rPr>
                  <a:t>ean Distance</a:t>
                </a:r>
              </a:p>
              <a:p>
                <a:endParaRPr lang="en-US" sz="1800" u="sng" dirty="0">
                  <a:solidFill>
                    <a:srgbClr val="00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=2⇒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𝐟</m:t>
                                  </m:r>
                                </m:e>
                                <m:sup>
                                  <m:r>
                                    <a:rPr lang="en-US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US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𝐰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  <m:sup>
                                          <m: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bSup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rad>
                    </m:oMath>
                  </m:oMathPara>
                </a14:m>
                <a:endParaRPr lang="en-US" sz="1800" dirty="0">
                  <a:solidFill>
                    <a:srgbClr val="000000"/>
                  </a:solidFill>
                </a:endParaRPr>
              </a:p>
              <a:p>
                <a:endParaRPr lang="en-US" dirty="0">
                  <a:solidFill>
                    <a:srgbClr val="000000"/>
                  </a:solidFill>
                </a:endParaRPr>
              </a:p>
              <a:p>
                <a:r>
                  <a:rPr lang="en-US" sz="1800" u="sng" dirty="0">
                    <a:solidFill>
                      <a:srgbClr val="000000"/>
                    </a:solidFill>
                  </a:rPr>
                  <a:t>Tchebytchev Desirability</a:t>
                </a:r>
                <a:endParaRPr lang="en-US" sz="1800" dirty="0">
                  <a:solidFill>
                    <a:srgbClr val="000000"/>
                  </a:solidFill>
                </a:endParaRPr>
              </a:p>
              <a:p>
                <a:endParaRPr lang="en-US" u="sng" dirty="0">
                  <a:solidFill>
                    <a:srgbClr val="00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→∞⇒</m:t>
                          </m:r>
                          <m:d>
                            <m:dPr>
                              <m:begChr m:val="‖"/>
                              <m:endChr m:val="‖"/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𝐟</m:t>
                                  </m:r>
                                </m:e>
                                <m:sup>
                                  <m:r>
                                    <a:rPr lang="en-US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US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𝐰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unc>
                        <m:func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𝐟</m:t>
                                      </m:r>
                                    </m:e>
                                    <m:sup>
                                      <m:r>
                                        <a:rPr lang="en-US" b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b>
                              <m:r>
                                <a:rPr lang="en-US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𝐰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func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e>
                            <m:lim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lim>
                          </m:limLow>
                        </m:fName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en-US" sz="1800" u="sng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E61F5D2-8D83-B3D7-A048-91133F8836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6043" y="1027256"/>
                <a:ext cx="6101540" cy="5061578"/>
              </a:xfrm>
              <a:prstGeom prst="rect">
                <a:avLst/>
              </a:prstGeom>
              <a:blipFill>
                <a:blip r:embed="rId3"/>
                <a:stretch>
                  <a:fillRect l="-900" t="-7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69716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62D90-1A6A-D7B4-3FC5-BA72FFCA3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345" y="236081"/>
            <a:ext cx="10515600" cy="898410"/>
          </a:xfrm>
        </p:spPr>
        <p:txBody>
          <a:bodyPr>
            <a:normAutofit fontScale="90000"/>
          </a:bodyPr>
          <a:lstStyle/>
          <a:p>
            <a:r>
              <a:rPr lang="en-US"/>
              <a:t>The multi-objective optimal design problem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5B3F14C-3B46-1DD0-2274-7B4A84219740}"/>
                  </a:ext>
                </a:extLst>
              </p:cNvPr>
              <p:cNvSpPr txBox="1"/>
              <p:nvPr/>
            </p:nvSpPr>
            <p:spPr>
              <a:xfrm>
                <a:off x="338071" y="1550915"/>
                <a:ext cx="11601380" cy="50710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US" sz="2400" dirty="0">
                    <a:solidFill>
                      <a:srgbClr val="0070C0"/>
                    </a:solidFill>
                  </a:rPr>
                  <a:t>Computing goal </a:t>
                </a:r>
                <a:r>
                  <a:rPr lang="en-US" sz="2400" dirty="0">
                    <a:solidFill>
                      <a:srgbClr val="000000"/>
                    </a:solidFill>
                  </a:rPr>
                  <a:t>is (for a range of preference weights)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i="1" dirty="0">
                  <a:solidFill>
                    <a:srgbClr val="0070C0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𝐗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𝑃𝐹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≔</m:t>
                      </m:r>
                      <m:func>
                        <m:func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arg</m:t>
                          </m:r>
                        </m:fName>
                        <m:e>
                          <m:func>
                            <m:funcPr>
                              <m:ctrlP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sz="24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min</m:t>
                                  </m:r>
                                </m:e>
                                <m:lim>
                                  <m:r>
                                    <a:rPr lang="en-US" sz="2400" b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𝐗</m:t>
                                  </m:r>
                                  <m:r>
                                    <a:rPr lang="en-US" sz="2400" b="1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∈</m:t>
                                  </m:r>
                                  <m:sSup>
                                    <m:sSupPr>
                                      <m:ctrlPr>
                                        <a:rPr lang="en-US" sz="2400" b="1" i="1" smtClean="0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 smtClean="0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𝝌</m:t>
                                      </m:r>
                                    </m:e>
                                    <m:sup>
                                      <m:r>
                                        <a:rPr lang="en-US" sz="2400" b="1" i="1" smtClean="0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𝑵</m:t>
                                      </m:r>
                                    </m:sup>
                                  </m:sSup>
                                </m:lim>
                              </m:limLow>
                            </m:fName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Des</m:t>
                              </m:r>
                              <m:d>
                                <m:dPr>
                                  <m:ctrlPr>
                                    <a:rPr lang="en-US" sz="24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𝐗</m:t>
                                  </m:r>
                                  <m:r>
                                    <a:rPr lang="en-US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| </m:t>
                                  </m:r>
                                  <m:r>
                                    <a:rPr lang="en-US" sz="2400" b="1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𝐰</m:t>
                                  </m:r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lang="en-US" sz="2400" i="1" dirty="0">
                  <a:solidFill>
                    <a:srgbClr val="000000"/>
                  </a:solidFill>
                </a:endParaRPr>
              </a:p>
              <a:p>
                <a:pPr algn="ctr"/>
                <a:endParaRPr lang="en-US" sz="2400" i="1" dirty="0">
                  <a:solidFill>
                    <a:srgbClr val="000000"/>
                  </a:solidFill>
                </a:endParaRPr>
              </a:p>
              <a:p>
                <a:pPr marL="457200" indent="-457200">
                  <a:buFont typeface="+mj-lt"/>
                  <a:buAutoNum type="arabicPeriod" startAt="2"/>
                </a:pPr>
                <a:r>
                  <a:rPr lang="en-US" sz="2400" dirty="0">
                    <a:solidFill>
                      <a:srgbClr val="0070C0"/>
                    </a:solidFill>
                  </a:rPr>
                  <a:t>PSO is run several hundred times per weight </a:t>
                </a:r>
                <a:r>
                  <a:rPr lang="en-US" sz="2400" dirty="0">
                    <a:solidFill>
                      <a:srgbClr val="000000"/>
                    </a:solidFill>
                  </a:rPr>
                  <a:t>(global optimum not guaranteed)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solidFill>
                    <a:srgbClr val="000000"/>
                  </a:solidFill>
                </a:endParaRPr>
              </a:p>
              <a:p>
                <a:pPr marL="457200" indent="-457200">
                  <a:buFont typeface="+mj-lt"/>
                  <a:buAutoNum type="arabicPeriod" startAt="3"/>
                </a:pPr>
                <a:r>
                  <a:rPr lang="en-US" sz="2400" dirty="0">
                    <a:solidFill>
                      <a:srgbClr val="000000"/>
                    </a:solidFill>
                  </a:rPr>
                  <a:t>From set of candidate solutions, </a:t>
                </a:r>
                <a:r>
                  <a:rPr lang="en-US" sz="2400" dirty="0">
                    <a:solidFill>
                      <a:srgbClr val="0070C0"/>
                    </a:solidFill>
                  </a:rPr>
                  <a:t>extract the non-dominated solutions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0000"/>
                    </a:solidFill>
                  </a:rPr>
                  <a:t>This is the candidate/propose Pareto Front Design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US" sz="2400" dirty="0">
                  <a:solidFill>
                    <a:srgbClr val="000000"/>
                  </a:solidFill>
                </a:endParaRPr>
              </a:p>
              <a:p>
                <a:pPr marL="457200" indent="-457200">
                  <a:buFont typeface="+mj-lt"/>
                  <a:buAutoNum type="arabicPeriod" startAt="4"/>
                </a:pPr>
                <a:r>
                  <a:rPr lang="en-US" sz="2400" dirty="0">
                    <a:solidFill>
                      <a:srgbClr val="0070C0"/>
                    </a:solidFill>
                  </a:rPr>
                  <a:t>Post-hoc analysis </a:t>
                </a:r>
                <a:r>
                  <a:rPr lang="en-US" sz="2400" dirty="0">
                    <a:solidFill>
                      <a:srgbClr val="000000"/>
                    </a:solidFill>
                  </a:rPr>
                  <a:t>elucidates properties and tradeoffs</a:t>
                </a:r>
              </a:p>
              <a:p>
                <a:pPr algn="ctr"/>
                <a:endParaRPr lang="en-US" sz="2400" i="1" dirty="0">
                  <a:solidFill>
                    <a:srgbClr val="000000"/>
                  </a:solidFill>
                </a:endParaRPr>
              </a:p>
              <a:p>
                <a:pPr algn="ctr"/>
                <a:endParaRPr lang="en-US" sz="2400" i="1" dirty="0">
                  <a:solidFill>
                    <a:srgbClr val="000000"/>
                  </a:solidFill>
                </a:endParaRPr>
              </a:p>
              <a:p>
                <a:endParaRPr lang="en-US" sz="2400" i="1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5B3F14C-3B46-1DD0-2274-7B4A842197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071" y="1550915"/>
                <a:ext cx="11601380" cy="5071004"/>
              </a:xfrm>
              <a:prstGeom prst="rect">
                <a:avLst/>
              </a:prstGeom>
              <a:blipFill>
                <a:blip r:embed="rId2"/>
                <a:stretch>
                  <a:fillRect l="-840" t="-1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34912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6EFB6-254B-9A67-420C-4710E752F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865" y="2474817"/>
            <a:ext cx="8655058" cy="1325563"/>
          </a:xfrm>
        </p:spPr>
        <p:txBody>
          <a:bodyPr>
            <a:normAutofit/>
          </a:bodyPr>
          <a:lstStyle/>
          <a:p>
            <a:r>
              <a:rPr lang="en-US" b="0" dirty="0">
                <a:latin typeface="+mn-lt"/>
              </a:rPr>
              <a:t>4. Case Study Examples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5923082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2BCF2-FCC2-23CD-FF4F-521D0D9D2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852" y="-230676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006C64-20AB-809C-DFE2-8267402266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637" y="960460"/>
            <a:ext cx="11684725" cy="868341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 dirty="0"/>
              <a:t>Illustrate PF construction and analysis process for design scenario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b="0" i="1" dirty="0"/>
              <a:t>K = 2, N = 9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4373340-3C32-D6E1-2820-B1E1CFE15870}"/>
              </a:ext>
            </a:extLst>
          </p:cNvPr>
          <p:cNvGrpSpPr/>
          <p:nvPr/>
        </p:nvGrpSpPr>
        <p:grpSpPr>
          <a:xfrm>
            <a:off x="50069" y="1993703"/>
            <a:ext cx="12116159" cy="3958934"/>
            <a:chOff x="36406" y="1695754"/>
            <a:chExt cx="12116159" cy="395893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5A66889-280D-84BE-F7A8-764C71D70207}"/>
                </a:ext>
              </a:extLst>
            </p:cNvPr>
            <p:cNvSpPr txBox="1"/>
            <p:nvPr/>
          </p:nvSpPr>
          <p:spPr>
            <a:xfrm>
              <a:off x="108205" y="3100143"/>
              <a:ext cx="2202104" cy="2554545"/>
            </a:xfrm>
            <a:prstGeom prst="rect">
              <a:avLst/>
            </a:prstGeom>
            <a:solidFill>
              <a:schemeClr val="bg1"/>
            </a:solidFill>
            <a:ln w="15875" cap="rnd">
              <a:solidFill>
                <a:srgbClr val="000000"/>
              </a:solidFill>
              <a:round/>
            </a:ln>
          </p:spPr>
          <p:txBody>
            <a:bodyPr wrap="square">
              <a:sp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rgbClr val="1294AA"/>
                  </a:solidFill>
                </a:rPr>
                <a:t>Range of weights explored</a:t>
              </a: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endParaRPr lang="en-US" sz="1600">
                <a:solidFill>
                  <a:srgbClr val="1294AA"/>
                </a:solidFill>
              </a:endParaRP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rgbClr val="1294AA"/>
                  </a:solidFill>
                </a:rPr>
                <a:t>Hundreds of optimization runs per weight</a:t>
              </a: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endParaRPr lang="en-US" sz="1600">
                <a:solidFill>
                  <a:srgbClr val="1294AA"/>
                </a:solidFill>
              </a:endParaRP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rgbClr val="1294AA"/>
                  </a:solidFill>
                </a:rPr>
                <a:t>Thousands of optimization runs per scenario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D5DDF75-CA12-EE41-31CD-14BBF4B2CD6F}"/>
                </a:ext>
              </a:extLst>
            </p:cNvPr>
            <p:cNvSpPr txBox="1"/>
            <p:nvPr/>
          </p:nvSpPr>
          <p:spPr>
            <a:xfrm>
              <a:off x="2450621" y="3100143"/>
              <a:ext cx="2407193" cy="230832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</a:ln>
          </p:spPr>
          <p:txBody>
            <a:bodyPr wrap="square">
              <a:sp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rgbClr val="1294AA"/>
                  </a:solidFill>
                </a:rPr>
                <a:t>Yields approximation of Pareto Front</a:t>
              </a: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endParaRPr lang="en-US" sz="1600">
                <a:solidFill>
                  <a:srgbClr val="1294AA"/>
                </a:solidFill>
              </a:endParaRP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rgbClr val="1294AA"/>
                  </a:solidFill>
                </a:rPr>
                <a:t>Contains hundreds to thousands of optimal designs</a:t>
              </a: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endParaRPr lang="en-US" sz="1600">
                <a:solidFill>
                  <a:srgbClr val="1294AA"/>
                </a:solidFill>
              </a:endParaRP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rgbClr val="1294AA"/>
                  </a:solidFill>
                </a:rPr>
                <a:t>Further analysis required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EFFB80A-4059-98BA-164B-CB5AACB4EFF1}"/>
                </a:ext>
              </a:extLst>
            </p:cNvPr>
            <p:cNvSpPr txBox="1"/>
            <p:nvPr/>
          </p:nvSpPr>
          <p:spPr>
            <a:xfrm>
              <a:off x="5085483" y="3100143"/>
              <a:ext cx="2493216" cy="230832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</a:ln>
          </p:spPr>
          <p:txBody>
            <a:bodyPr wrap="square">
              <a:sp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rgbClr val="1294AA"/>
                  </a:solidFill>
                </a:rPr>
                <a:t>Extract a manageable set of representative optimal designs over all desirability</a:t>
              </a:r>
            </a:p>
            <a:p>
              <a:pPr lvl="0"/>
              <a:endParaRPr lang="en-US" sz="1600">
                <a:solidFill>
                  <a:srgbClr val="1294AA"/>
                </a:solidFill>
              </a:endParaRP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rgbClr val="1294AA"/>
                  </a:solidFill>
                </a:rPr>
                <a:t>Explore implications and tradeoffs of optimal designs under different desirability's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0654C60-C024-6816-8287-24F2D1A9C08B}"/>
                </a:ext>
              </a:extLst>
            </p:cNvPr>
            <p:cNvSpPr txBox="1"/>
            <p:nvPr/>
          </p:nvSpPr>
          <p:spPr>
            <a:xfrm>
              <a:off x="10080272" y="3143948"/>
              <a:ext cx="2072293" cy="132343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</a:ln>
          </p:spPr>
          <p:txBody>
            <a:bodyPr wrap="square">
              <a:spAutoFit/>
            </a:bodyPr>
            <a:lstStyle/>
            <a:p>
              <a:pPr lvl="0"/>
              <a:r>
                <a:rPr lang="en-US" sz="1600">
                  <a:solidFill>
                    <a:srgbClr val="00B050"/>
                  </a:solidFill>
                </a:rPr>
                <a:t>The implemented design is more consistent with the practitioner's requirements.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157E28B-D878-6733-8894-A2546528A29B}"/>
                </a:ext>
              </a:extLst>
            </p:cNvPr>
            <p:cNvSpPr txBox="1"/>
            <p:nvPr/>
          </p:nvSpPr>
          <p:spPr>
            <a:xfrm>
              <a:off x="7806369" y="3100142"/>
              <a:ext cx="1947108" cy="255454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</a:ln>
          </p:spPr>
          <p:txBody>
            <a:bodyPr wrap="square">
              <a:sp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chemeClr val="accent3">
                      <a:lumMod val="75000"/>
                    </a:schemeClr>
                  </a:solidFill>
                </a:rPr>
                <a:t>Statistician informs collaborator of design candidates and properties</a:t>
              </a: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endParaRPr lang="en-US" sz="1600">
                <a:solidFill>
                  <a:schemeClr val="accent3">
                    <a:lumMod val="75000"/>
                  </a:schemeClr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chemeClr val="accent3">
                      <a:lumMod val="75000"/>
                    </a:schemeClr>
                  </a:solidFill>
                </a:rPr>
                <a:t>Esp. the tradeoffs of the designs and implications for desirability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B702FBE-DBE2-4DA2-30B7-12F54079C162}"/>
                </a:ext>
              </a:extLst>
            </p:cNvPr>
            <p:cNvGrpSpPr/>
            <p:nvPr/>
          </p:nvGrpSpPr>
          <p:grpSpPr>
            <a:xfrm>
              <a:off x="36406" y="1695754"/>
              <a:ext cx="12046003" cy="1880813"/>
              <a:chOff x="36406" y="1695754"/>
              <a:chExt cx="12046003" cy="1880813"/>
            </a:xfrm>
          </p:grpSpPr>
          <p:graphicFrame>
            <p:nvGraphicFramePr>
              <p:cNvPr id="6" name="Diagram 5">
                <a:extLst>
                  <a:ext uri="{FF2B5EF4-FFF2-40B4-BE49-F238E27FC236}">
                    <a16:creationId xmlns:a16="http://schemas.microsoft.com/office/drawing/2014/main" id="{601CE3A4-8194-A5B2-DADA-E3EF586CFFD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938832903"/>
                  </p:ext>
                </p:extLst>
              </p:nvPr>
            </p:nvGraphicFramePr>
            <p:xfrm>
              <a:off x="36406" y="1695754"/>
              <a:ext cx="12046003" cy="188081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DE7806F-8BFD-E692-5A44-55E0C4493CCC}"/>
                  </a:ext>
                </a:extLst>
              </p:cNvPr>
              <p:cNvSpPr txBox="1"/>
              <p:nvPr/>
            </p:nvSpPr>
            <p:spPr>
              <a:xfrm>
                <a:off x="36406" y="1810588"/>
                <a:ext cx="7542293" cy="400110"/>
              </a:xfrm>
              <a:prstGeom prst="rect">
                <a:avLst/>
              </a:prstGeom>
              <a:noFill/>
              <a:ln w="19050">
                <a:solidFill>
                  <a:srgbClr val="1294AA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>
                    <a:solidFill>
                      <a:srgbClr val="1294AA"/>
                    </a:solidFill>
                  </a:rPr>
                  <a:t>Design Construction: Computing and Analysis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F456A58-DE54-42D7-22FE-8FC35F0584C4}"/>
                  </a:ext>
                </a:extLst>
              </p:cNvPr>
              <p:cNvSpPr txBox="1"/>
              <p:nvPr/>
            </p:nvSpPr>
            <p:spPr>
              <a:xfrm>
                <a:off x="7578699" y="1810588"/>
                <a:ext cx="2037912" cy="400110"/>
              </a:xfrm>
              <a:prstGeom prst="rect">
                <a:avLst/>
              </a:prstGeom>
              <a:noFill/>
              <a:ln w="1905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>
                    <a:solidFill>
                      <a:schemeClr val="accent3">
                        <a:lumMod val="75000"/>
                      </a:schemeClr>
                    </a:solidFill>
                  </a:rPr>
                  <a:t>Collaboration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33374B-5292-5EEA-B79F-DDCE0E8B06B5}"/>
                  </a:ext>
                </a:extLst>
              </p:cNvPr>
              <p:cNvSpPr txBox="1"/>
              <p:nvPr/>
            </p:nvSpPr>
            <p:spPr>
              <a:xfrm>
                <a:off x="9616611" y="1810588"/>
                <a:ext cx="2037912" cy="400110"/>
              </a:xfrm>
              <a:prstGeom prst="rect">
                <a:avLst/>
              </a:prstGeom>
              <a:noFill/>
              <a:ln w="1905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>
                    <a:solidFill>
                      <a:srgbClr val="00B050"/>
                    </a:solidFill>
                  </a:rPr>
                  <a:t>Implementation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44283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01453-4379-42BF-8195-14C1A640A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9265"/>
            <a:ext cx="10515600" cy="1325563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8B1E02-8B57-47C4-B4AD-63A3E6C1F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921" y="1366867"/>
            <a:ext cx="11106490" cy="4335664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b="0" dirty="0">
                <a:latin typeface="+mn-lt"/>
              </a:rPr>
              <a:t>Optimal Design Notation and Definitions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b="0" dirty="0">
                <a:latin typeface="+mn-lt"/>
              </a:rPr>
              <a:t>Overview of G- and I-optimal design research and current practices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b="0" dirty="0">
                <a:latin typeface="+mn-lt"/>
              </a:rPr>
              <a:t>Multi-objective optimal design: the search for the Pareto Front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b="0" dirty="0">
                <a:latin typeface="+mn-lt"/>
              </a:rPr>
              <a:t>Case study Examples:</a:t>
            </a:r>
          </a:p>
          <a:p>
            <a:pPr marL="971550" lvl="1" indent="-514350">
              <a:spcBef>
                <a:spcPts val="0"/>
              </a:spcBef>
              <a:spcAft>
                <a:spcPts val="1200"/>
              </a:spcAft>
              <a:buFont typeface="+mj-lt"/>
              <a:buAutoNum type="alphaLcPeriod"/>
            </a:pPr>
            <a:r>
              <a:rPr lang="en-US" b="0" dirty="0">
                <a:latin typeface="+mn-lt"/>
              </a:rPr>
              <a:t>Generating the Pareto Front Candidate</a:t>
            </a:r>
          </a:p>
          <a:p>
            <a:pPr marL="971550" lvl="1" indent="-514350">
              <a:spcBef>
                <a:spcPts val="0"/>
              </a:spcBef>
              <a:spcAft>
                <a:spcPts val="1200"/>
              </a:spcAft>
              <a:buFont typeface="+mj-lt"/>
              <a:buAutoNum type="alphaLcPeriod"/>
            </a:pPr>
            <a:r>
              <a:rPr lang="en-US" b="0" dirty="0">
                <a:latin typeface="+mn-lt"/>
              </a:rPr>
              <a:t>Analyzing Pareto Front Design Candidates and Identifying ‘good’ Designs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b="0" dirty="0">
                <a:latin typeface="+mn-lt"/>
              </a:rPr>
              <a:t>Publication Summary: design scenarios covered and accessing Pareto Front Optimal G/I Tradeoff Designs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b="0" dirty="0">
                <a:latin typeface="+mn-lt"/>
              </a:rPr>
              <a:t>Conclusions</a:t>
            </a:r>
          </a:p>
          <a:p>
            <a:pPr lvl="1"/>
            <a:endParaRPr lang="en-US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94562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BE78823-6961-79AC-8B49-1BB4AAAA4AE1}"/>
              </a:ext>
            </a:extLst>
          </p:cNvPr>
          <p:cNvSpPr/>
          <p:nvPr/>
        </p:nvSpPr>
        <p:spPr>
          <a:xfrm>
            <a:off x="0" y="5810594"/>
            <a:ext cx="12192000" cy="1093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5095D6-0F0D-734C-A05E-994FE4B85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683" y="23972"/>
            <a:ext cx="10515600" cy="586682"/>
          </a:xfrm>
        </p:spPr>
        <p:txBody>
          <a:bodyPr>
            <a:normAutofit/>
          </a:bodyPr>
          <a:lstStyle/>
          <a:p>
            <a:r>
              <a:rPr lang="en-US" sz="2000" b="0" i="1" dirty="0"/>
              <a:t>K</a:t>
            </a:r>
            <a:r>
              <a:rPr lang="en-US" sz="2000" b="0" dirty="0"/>
              <a:t> = 2, </a:t>
            </a:r>
            <a:r>
              <a:rPr lang="en-US" sz="2000" b="0" i="1" dirty="0"/>
              <a:t>N</a:t>
            </a:r>
            <a:r>
              <a:rPr lang="en-US" sz="2000" b="0" dirty="0"/>
              <a:t> = 9, Second Order Model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3EF0758-9DE2-6ADB-7ECC-FD841051870A}"/>
              </a:ext>
            </a:extLst>
          </p:cNvPr>
          <p:cNvGrpSpPr/>
          <p:nvPr/>
        </p:nvGrpSpPr>
        <p:grpSpPr>
          <a:xfrm>
            <a:off x="171104" y="473634"/>
            <a:ext cx="11849792" cy="4308109"/>
            <a:chOff x="201437" y="823979"/>
            <a:chExt cx="11849792" cy="4308109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197E3D9-B8F9-94E0-ACAD-32B3EFA726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1437" y="1417168"/>
              <a:ext cx="3424238" cy="3420229"/>
            </a:xfrm>
            <a:prstGeom prst="rect">
              <a:avLst/>
            </a:prstGeom>
          </p:spPr>
        </p:pic>
        <p:pic>
          <p:nvPicPr>
            <p:cNvPr id="15" name="Picture 14" descr="Chart&#10;&#10;Description automatically generated">
              <a:extLst>
                <a:ext uri="{FF2B5EF4-FFF2-40B4-BE49-F238E27FC236}">
                  <a16:creationId xmlns:a16="http://schemas.microsoft.com/office/drawing/2014/main" id="{B8253623-C297-4C09-7FF6-06223C6BA1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16136" y="1353343"/>
              <a:ext cx="3916930" cy="377874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E5A1797-1790-DE59-DF91-F7DD7FC2EF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99423" y="1499189"/>
              <a:ext cx="3491140" cy="3487052"/>
            </a:xfrm>
            <a:prstGeom prst="rect">
              <a:avLst/>
            </a:prstGeom>
          </p:spPr>
        </p:pic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EAD3920-246D-7C32-C5F3-D1F3CE2E319C}"/>
                </a:ext>
              </a:extLst>
            </p:cNvPr>
            <p:cNvGrpSpPr/>
            <p:nvPr/>
          </p:nvGrpSpPr>
          <p:grpSpPr>
            <a:xfrm>
              <a:off x="411282" y="845511"/>
              <a:ext cx="11199941" cy="650732"/>
              <a:chOff x="322447" y="1391917"/>
              <a:chExt cx="11199941" cy="650732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F36F36B-B602-EFBB-294C-31936E6A520B}"/>
                  </a:ext>
                </a:extLst>
              </p:cNvPr>
              <p:cNvSpPr txBox="1"/>
              <p:nvPr/>
            </p:nvSpPr>
            <p:spPr>
              <a:xfrm>
                <a:off x="322447" y="1530417"/>
                <a:ext cx="29574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Optimize Additive Desirability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1893B17-1387-EE55-3088-4AC0314CC7BD}"/>
                  </a:ext>
                </a:extLst>
              </p:cNvPr>
              <p:cNvSpPr txBox="1"/>
              <p:nvPr/>
            </p:nvSpPr>
            <p:spPr>
              <a:xfrm>
                <a:off x="4890588" y="1391917"/>
                <a:ext cx="260749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Extract Pareto Front and Representative Designs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DCB0ADB-DB9C-BDF0-090E-7EA3C8EC775F}"/>
                  </a:ext>
                </a:extLst>
              </p:cNvPr>
              <p:cNvSpPr txBox="1"/>
              <p:nvPr/>
            </p:nvSpPr>
            <p:spPr>
              <a:xfrm>
                <a:off x="8914896" y="1396318"/>
                <a:ext cx="260749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Summarize PV Properties of Representative Designs</a:t>
                </a:r>
              </a:p>
            </p:txBody>
          </p:sp>
          <p:sp>
            <p:nvSpPr>
              <p:cNvPr id="21" name="Arrow: Right 20">
                <a:extLst>
                  <a:ext uri="{FF2B5EF4-FFF2-40B4-BE49-F238E27FC236}">
                    <a16:creationId xmlns:a16="http://schemas.microsoft.com/office/drawing/2014/main" id="{6D261690-35AA-9B38-B365-2A2677F40CFC}"/>
                  </a:ext>
                </a:extLst>
              </p:cNvPr>
              <p:cNvSpPr/>
              <p:nvPr/>
            </p:nvSpPr>
            <p:spPr>
              <a:xfrm>
                <a:off x="3749040" y="1530417"/>
                <a:ext cx="648393" cy="3693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Arrow: Right 21">
                <a:extLst>
                  <a:ext uri="{FF2B5EF4-FFF2-40B4-BE49-F238E27FC236}">
                    <a16:creationId xmlns:a16="http://schemas.microsoft.com/office/drawing/2014/main" id="{337E96F1-B1FD-6D73-0A8E-BC4ACFF02377}"/>
                  </a:ext>
                </a:extLst>
              </p:cNvPr>
              <p:cNvSpPr/>
              <p:nvPr/>
            </p:nvSpPr>
            <p:spPr>
              <a:xfrm>
                <a:off x="8032865" y="1530417"/>
                <a:ext cx="648393" cy="3693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C737BAE-F197-F4A9-BA93-93B2D46CE07F}"/>
                </a:ext>
              </a:extLst>
            </p:cNvPr>
            <p:cNvSpPr/>
            <p:nvPr/>
          </p:nvSpPr>
          <p:spPr>
            <a:xfrm>
              <a:off x="201437" y="823979"/>
              <a:ext cx="11849792" cy="4308109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E552E9D-26AD-4435-C263-364FB8B73C93}"/>
                  </a:ext>
                </a:extLst>
              </p:cNvPr>
              <p:cNvSpPr txBox="1"/>
              <p:nvPr/>
            </p:nvSpPr>
            <p:spPr>
              <a:xfrm>
                <a:off x="110929" y="4883236"/>
                <a:ext cx="3729643" cy="2046714"/>
              </a:xfrm>
              <a:prstGeom prst="rect">
                <a:avLst/>
              </a:prstGeom>
              <a:noFill/>
              <a:ln>
                <a:solidFill>
                  <a:srgbClr val="1294AA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b="1" u="sng" dirty="0"/>
                  <a:t>PSO parameters: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i="1" dirty="0"/>
                  <a:t>G/I</a:t>
                </a:r>
                <a:r>
                  <a:rPr lang="en-US" sz="1400" dirty="0"/>
                  <a:t>-criterion runs: 500 PSO runs,  300 particles, local communication topology.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/>
                  <a:t>Desirability runs: 200 PSO runs,50 particles, global communication topology</a:t>
                </a:r>
              </a:p>
              <a:p>
                <a:pPr marL="742950" lvl="1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0.1, …, 0.99</m:t>
                        </m:r>
                      </m:e>
                    </m:d>
                  </m:oMath>
                </a14:m>
                <a:r>
                  <a:rPr lang="en-US" sz="1400" dirty="0"/>
                  <a:t> (50 values)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/>
                  <a:t>11,000 PSO optimization runs for this design scenario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E552E9D-26AD-4435-C263-364FB8B73C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929" y="4883236"/>
                <a:ext cx="3729643" cy="2046714"/>
              </a:xfrm>
              <a:prstGeom prst="rect">
                <a:avLst/>
              </a:prstGeom>
              <a:blipFill>
                <a:blip r:embed="rId5"/>
                <a:stretch>
                  <a:fillRect l="-326" t="-296" b="-2071"/>
                </a:stretch>
              </a:blipFill>
              <a:ln>
                <a:solidFill>
                  <a:srgbClr val="1294AA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5DAF3AB-4237-F441-9E42-1EB73E76205E}"/>
                  </a:ext>
                </a:extLst>
              </p:cNvPr>
              <p:cNvSpPr txBox="1"/>
              <p:nvPr/>
            </p:nvSpPr>
            <p:spPr>
              <a:xfrm>
                <a:off x="4311376" y="4879680"/>
                <a:ext cx="4104187" cy="1754326"/>
              </a:xfrm>
              <a:prstGeom prst="rect">
                <a:avLst/>
              </a:prstGeom>
              <a:noFill/>
              <a:ln>
                <a:solidFill>
                  <a:srgbClr val="1294AA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b="1" u="sng" dirty="0"/>
                  <a:t>Pareto Front Identification and Design Extraction: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/>
                  <a:t>Grey Points: extraction of Pareto Front candidates via set definition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𝒫</m:t>
                    </m:r>
                  </m:oMath>
                </a14:m>
                <a:endParaRPr lang="en-US" sz="1400" dirty="0"/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/>
                  <a:t>Colored points: sub-selection of designs from dense pareto front aided by epsilon-dominance algorithm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rgbClr val="FFC000"/>
                    </a:solidFill>
                  </a:rPr>
                  <a:t>Note yellow designs </a:t>
                </a:r>
                <a:r>
                  <a:rPr lang="en-US" sz="1400" i="1" dirty="0">
                    <a:solidFill>
                      <a:srgbClr val="FFC000"/>
                    </a:solidFill>
                  </a:rPr>
                  <a:t>G- </a:t>
                </a:r>
                <a:r>
                  <a:rPr lang="en-US" sz="1400" dirty="0">
                    <a:solidFill>
                      <a:srgbClr val="FFC000"/>
                    </a:solidFill>
                  </a:rPr>
                  <a:t>and </a:t>
                </a:r>
                <a:r>
                  <a:rPr lang="en-US" sz="1400" i="1" dirty="0">
                    <a:solidFill>
                      <a:srgbClr val="FFC000"/>
                    </a:solidFill>
                  </a:rPr>
                  <a:t>I-</a:t>
                </a:r>
                <a:r>
                  <a:rPr lang="en-US" sz="1400" dirty="0">
                    <a:solidFill>
                      <a:srgbClr val="FFC000"/>
                    </a:solidFill>
                  </a:rPr>
                  <a:t>relative efficiency.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5DAF3AB-4237-F441-9E42-1EB73E7620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1376" y="4879680"/>
                <a:ext cx="4104187" cy="1754326"/>
              </a:xfrm>
              <a:prstGeom prst="rect">
                <a:avLst/>
              </a:prstGeom>
              <a:blipFill>
                <a:blip r:embed="rId6"/>
                <a:stretch>
                  <a:fillRect l="-296" b="-2414"/>
                </a:stretch>
              </a:blipFill>
              <a:ln>
                <a:solidFill>
                  <a:srgbClr val="1294AA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BBA4A7FA-2FE4-D20C-3DAD-AAE74BEEC3E4}"/>
              </a:ext>
            </a:extLst>
          </p:cNvPr>
          <p:cNvSpPr txBox="1"/>
          <p:nvPr/>
        </p:nvSpPr>
        <p:spPr>
          <a:xfrm>
            <a:off x="8832273" y="4883236"/>
            <a:ext cx="3248798" cy="1246495"/>
          </a:xfrm>
          <a:prstGeom prst="rect">
            <a:avLst/>
          </a:prstGeom>
          <a:noFill/>
          <a:ln>
            <a:solidFill>
              <a:srgbClr val="1294AA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Analyze Design Properties 1: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FDS profiles of colored designs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C000"/>
                </a:solidFill>
              </a:rPr>
              <a:t>Yellow design has high relative </a:t>
            </a:r>
            <a:r>
              <a:rPr lang="en-US" sz="1400" i="1" dirty="0">
                <a:solidFill>
                  <a:srgbClr val="FFC000"/>
                </a:solidFill>
              </a:rPr>
              <a:t>G</a:t>
            </a:r>
            <a:r>
              <a:rPr lang="en-US" sz="1400" dirty="0">
                <a:solidFill>
                  <a:srgbClr val="FFC000"/>
                </a:solidFill>
              </a:rPr>
              <a:t>-efficiency and an FDS profile more similar to the </a:t>
            </a:r>
            <a:r>
              <a:rPr lang="en-US" sz="1400" i="1" dirty="0">
                <a:solidFill>
                  <a:srgbClr val="FFC000"/>
                </a:solidFill>
              </a:rPr>
              <a:t>I</a:t>
            </a:r>
            <a:r>
              <a:rPr lang="en-US" sz="1400" dirty="0">
                <a:solidFill>
                  <a:srgbClr val="FFC000"/>
                </a:solidFill>
              </a:rPr>
              <a:t>-optimal design.</a:t>
            </a:r>
          </a:p>
        </p:txBody>
      </p:sp>
    </p:spTree>
    <p:extLst>
      <p:ext uri="{BB962C8B-B14F-4D97-AF65-F5344CB8AC3E}">
        <p14:creationId xmlns:p14="http://schemas.microsoft.com/office/powerpoint/2010/main" val="1655653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240FFDD0-C6A0-53B2-B18E-170D2BB4A999}"/>
              </a:ext>
            </a:extLst>
          </p:cNvPr>
          <p:cNvSpPr/>
          <p:nvPr/>
        </p:nvSpPr>
        <p:spPr>
          <a:xfrm>
            <a:off x="1" y="5787027"/>
            <a:ext cx="12192000" cy="1093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E78823-6961-79AC-8B49-1BB4AAAA4AE1}"/>
              </a:ext>
            </a:extLst>
          </p:cNvPr>
          <p:cNvSpPr/>
          <p:nvPr/>
        </p:nvSpPr>
        <p:spPr>
          <a:xfrm>
            <a:off x="1" y="5759887"/>
            <a:ext cx="12192000" cy="1093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5095D6-0F0D-734C-A05E-994FE4B85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684" y="195004"/>
            <a:ext cx="10515600" cy="586682"/>
          </a:xfrm>
        </p:spPr>
        <p:txBody>
          <a:bodyPr>
            <a:normAutofit fontScale="90000"/>
          </a:bodyPr>
          <a:lstStyle/>
          <a:p>
            <a:r>
              <a:rPr lang="en-US" sz="3200" b="0" i="1" dirty="0"/>
              <a:t>K</a:t>
            </a:r>
            <a:r>
              <a:rPr lang="en-US" sz="3200" b="0" dirty="0"/>
              <a:t> = 2, </a:t>
            </a:r>
            <a:r>
              <a:rPr lang="en-US" sz="3200" b="0" i="1" dirty="0"/>
              <a:t>N</a:t>
            </a:r>
            <a:r>
              <a:rPr lang="en-US" sz="3200" b="0" dirty="0"/>
              <a:t> = 9, Second Order Model: Analyze Design Properties 2</a:t>
            </a: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337E96F1-B1FD-6D73-0A8E-BC4ACFF02377}"/>
              </a:ext>
            </a:extLst>
          </p:cNvPr>
          <p:cNvSpPr/>
          <p:nvPr/>
        </p:nvSpPr>
        <p:spPr>
          <a:xfrm>
            <a:off x="3754412" y="2177238"/>
            <a:ext cx="648393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C737BAE-F197-F4A9-BA93-93B2D46CE07F}"/>
              </a:ext>
            </a:extLst>
          </p:cNvPr>
          <p:cNvSpPr/>
          <p:nvPr/>
        </p:nvSpPr>
        <p:spPr>
          <a:xfrm>
            <a:off x="195350" y="1064590"/>
            <a:ext cx="11849792" cy="5788423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6382F0-A965-DF28-EC20-E35D126F67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519" y="1279581"/>
            <a:ext cx="4950185" cy="247509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E8A28A2-1D5F-EDFC-DB43-21A24FE2F5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805" y="4067756"/>
            <a:ext cx="4322619" cy="271540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3A147F0-C8D0-E32D-D868-E48CAEE14424}"/>
              </a:ext>
            </a:extLst>
          </p:cNvPr>
          <p:cNvSpPr txBox="1"/>
          <p:nvPr/>
        </p:nvSpPr>
        <p:spPr>
          <a:xfrm>
            <a:off x="338673" y="1058421"/>
            <a:ext cx="3243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Select those that are optimal on</a:t>
            </a:r>
          </a:p>
          <a:p>
            <a:pPr algn="ctr"/>
            <a:r>
              <a:rPr lang="en-US" dirty="0"/>
              <a:t>Additive desirability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B8D059-C3EB-D825-62F3-B5CD7B07B568}"/>
              </a:ext>
            </a:extLst>
          </p:cNvPr>
          <p:cNvSpPr txBox="1"/>
          <p:nvPr/>
        </p:nvSpPr>
        <p:spPr>
          <a:xfrm>
            <a:off x="9888341" y="1737677"/>
            <a:ext cx="20473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Tradeoff plot:</a:t>
            </a:r>
          </a:p>
          <a:p>
            <a:r>
              <a:rPr lang="en-US" dirty="0"/>
              <a:t>G and I-efficiencies of PF designs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43C519-68FC-EB8D-18A8-B1231EB0879C}"/>
              </a:ext>
            </a:extLst>
          </p:cNvPr>
          <p:cNvSpPr txBox="1"/>
          <p:nvPr/>
        </p:nvSpPr>
        <p:spPr>
          <a:xfrm>
            <a:off x="9021224" y="4322821"/>
            <a:ext cx="28817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Synthesized efficiency plot:</a:t>
            </a:r>
          </a:p>
          <a:p>
            <a:r>
              <a:rPr lang="en-US" sz="1600" dirty="0"/>
              <a:t>Relative performance of design vs. best over all possible weights.</a:t>
            </a:r>
          </a:p>
          <a:p>
            <a:endParaRPr lang="en-US" sz="1600" dirty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5502 , which is optimal  for w = 0.5, is at least 95% efficient (white) for a wide range of weights from 0.2 to close to 0.7</a:t>
            </a:r>
            <a:endParaRPr lang="en-US" sz="1600" dirty="0"/>
          </a:p>
        </p:txBody>
      </p:sp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CFC947A3-0046-06A2-621E-BAFF064F33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14" y="1701912"/>
            <a:ext cx="3101984" cy="310198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005A32BC-DB81-B1E6-326B-DE2A274DE052}"/>
              </a:ext>
            </a:extLst>
          </p:cNvPr>
          <p:cNvSpPr/>
          <p:nvPr/>
        </p:nvSpPr>
        <p:spPr>
          <a:xfrm rot="5400000">
            <a:off x="7024088" y="3844656"/>
            <a:ext cx="399046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41EEBC-0CE3-89D1-6A13-B77EFA3099E2}"/>
              </a:ext>
            </a:extLst>
          </p:cNvPr>
          <p:cNvSpPr txBox="1"/>
          <p:nvPr/>
        </p:nvSpPr>
        <p:spPr>
          <a:xfrm>
            <a:off x="3477739" y="2660248"/>
            <a:ext cx="143508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Design extraction via epsilon dominance algorithm</a:t>
            </a:r>
          </a:p>
        </p:txBody>
      </p:sp>
    </p:spTree>
    <p:extLst>
      <p:ext uri="{BB962C8B-B14F-4D97-AF65-F5344CB8AC3E}">
        <p14:creationId xmlns:p14="http://schemas.microsoft.com/office/powerpoint/2010/main" val="27193802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568574E-4469-DB43-BDC2-D6E28B00BE28}"/>
              </a:ext>
            </a:extLst>
          </p:cNvPr>
          <p:cNvSpPr/>
          <p:nvPr/>
        </p:nvSpPr>
        <p:spPr>
          <a:xfrm>
            <a:off x="81814" y="5806430"/>
            <a:ext cx="12192000" cy="1093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D95EA6-5FA2-DDDA-8D34-34C49AD8A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682" y="-320700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Representative Designs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8C16FB-8855-9153-EEE4-3C4800D632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14" y="664019"/>
            <a:ext cx="12008318" cy="28649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2CCAD92-D154-B7B3-6CBF-503CB33A8C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5691" y="4217027"/>
            <a:ext cx="2698123" cy="269476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001F833-6DB2-3666-AA86-4FDCEBD92853}"/>
              </a:ext>
            </a:extLst>
          </p:cNvPr>
          <p:cNvSpPr txBox="1"/>
          <p:nvPr/>
        </p:nvSpPr>
        <p:spPr>
          <a:xfrm>
            <a:off x="10111297" y="4392148"/>
            <a:ext cx="129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FDS Profiles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4289AE7-3274-908A-92C3-76122A945969}"/>
                  </a:ext>
                </a:extLst>
              </p:cNvPr>
              <p:cNvSpPr txBox="1"/>
              <p:nvPr/>
            </p:nvSpPr>
            <p:spPr>
              <a:xfrm>
                <a:off x="366717" y="3386049"/>
                <a:ext cx="1936684" cy="6987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𝒆𝒇𝒇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𝟏𝟎𝟎</m:t>
                      </m:r>
                      <m:r>
                        <a:rPr lang="en-US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br>
                  <a:rPr lang="en-US" b="1" i="1" dirty="0">
                    <a:solidFill>
                      <a:srgbClr val="0070C0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𝒓𝒆𝒍</m:t>
                        </m:r>
                        <m:r>
                          <a:rPr lang="en-US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𝒆𝒇𝒇</m:t>
                        </m:r>
                      </m:sub>
                    </m:sSub>
                    <m:r>
                      <a:rPr lang="en-US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𝟕𝟎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b="1" dirty="0">
                    <a:solidFill>
                      <a:srgbClr val="0070C0"/>
                    </a:solidFill>
                  </a:rPr>
                  <a:t> </a:t>
                </a:r>
                <a:endParaRPr lang="en-US" b="1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4289AE7-3274-908A-92C3-76122A9459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717" y="3386049"/>
                <a:ext cx="1936684" cy="698781"/>
              </a:xfrm>
              <a:prstGeom prst="rect">
                <a:avLst/>
              </a:prstGeom>
              <a:blipFill>
                <a:blip r:embed="rId4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A9C91D76-26B1-FED7-76AA-7179E84F658B}"/>
              </a:ext>
            </a:extLst>
          </p:cNvPr>
          <p:cNvSpPr/>
          <p:nvPr/>
        </p:nvSpPr>
        <p:spPr>
          <a:xfrm>
            <a:off x="0" y="664020"/>
            <a:ext cx="12110186" cy="352975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6D296DB-77B7-ABA9-D192-DE081A044E6C}"/>
                  </a:ext>
                </a:extLst>
              </p:cNvPr>
              <p:cNvSpPr txBox="1"/>
              <p:nvPr/>
            </p:nvSpPr>
            <p:spPr>
              <a:xfrm>
                <a:off x="2863306" y="3386051"/>
                <a:ext cx="1936684" cy="6987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𝒆𝒇𝒇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𝟗𝟗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br>
                  <a:rPr lang="en-US" b="1" i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𝒓𝒆𝒍</m:t>
                        </m:r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𝒆𝒇𝒇</m:t>
                        </m:r>
                      </m:sub>
                    </m:sSub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𝟖𝟒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b="1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6D296DB-77B7-ABA9-D192-DE081A044E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3306" y="3386051"/>
                <a:ext cx="1936684" cy="698781"/>
              </a:xfrm>
              <a:prstGeom prst="rect">
                <a:avLst/>
              </a:prstGeom>
              <a:blipFill>
                <a:blip r:embed="rId5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9D57989-A86B-60CE-F8EC-C7D750EE913A}"/>
                  </a:ext>
                </a:extLst>
              </p:cNvPr>
              <p:cNvSpPr txBox="1"/>
              <p:nvPr/>
            </p:nvSpPr>
            <p:spPr>
              <a:xfrm>
                <a:off x="5289237" y="3386050"/>
                <a:ext cx="1936684" cy="6987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𝒆𝒇𝒇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𝟗𝟕</m:t>
                      </m:r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br>
                  <a:rPr lang="en-US" b="1" i="1" dirty="0">
                    <a:solidFill>
                      <a:srgbClr val="7030A0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𝒓𝒆𝒍</m:t>
                        </m:r>
                        <m:r>
                          <a:rPr lang="en-US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𝒆𝒇𝒇</m:t>
                        </m:r>
                      </m:sub>
                    </m:sSub>
                    <m:r>
                      <a:rPr lang="en-US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𝟗𝟑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b="1" dirty="0">
                    <a:solidFill>
                      <a:srgbClr val="7030A0"/>
                    </a:solidFill>
                  </a:rPr>
                  <a:t> 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9D57989-A86B-60CE-F8EC-C7D750EE91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9237" y="3386050"/>
                <a:ext cx="1936684" cy="698781"/>
              </a:xfrm>
              <a:prstGeom prst="rect">
                <a:avLst/>
              </a:prstGeom>
              <a:blipFill>
                <a:blip r:embed="rId6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8E27D2B-7F58-B34B-3599-37FF72204E44}"/>
                  </a:ext>
                </a:extLst>
              </p:cNvPr>
              <p:cNvSpPr txBox="1"/>
              <p:nvPr/>
            </p:nvSpPr>
            <p:spPr>
              <a:xfrm>
                <a:off x="7723481" y="3385176"/>
                <a:ext cx="1936684" cy="6987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𝒆𝒇𝒇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𝟗𝟓</m:t>
                      </m:r>
                      <m:r>
                        <a:rPr lang="en-US" b="1" i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1" i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br>
                  <a:rPr lang="en-US" b="1" i="1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𝒓𝒆𝒍</m:t>
                        </m:r>
                        <m:r>
                          <a:rPr lang="en-US" b="1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𝒆𝒇𝒇</m:t>
                        </m:r>
                      </m:sub>
                    </m:sSub>
                    <m:r>
                      <a:rPr lang="en-US" b="1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𝟗𝟓</m:t>
                    </m:r>
                    <m:r>
                      <a:rPr lang="en-US" b="1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b="1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b="1" dirty="0">
                    <a:solidFill>
                      <a:schemeClr val="accent3">
                        <a:lumMod val="75000"/>
                      </a:schemeClr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8E27D2B-7F58-B34B-3599-37FF72204E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3481" y="3385176"/>
                <a:ext cx="1936684" cy="698781"/>
              </a:xfrm>
              <a:prstGeom prst="rect">
                <a:avLst/>
              </a:prstGeom>
              <a:blipFill>
                <a:blip r:embed="rId7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41545DD-D7FF-E524-2C6E-48A5D6440B77}"/>
                  </a:ext>
                </a:extLst>
              </p:cNvPr>
              <p:cNvSpPr txBox="1"/>
              <p:nvPr/>
            </p:nvSpPr>
            <p:spPr>
              <a:xfrm>
                <a:off x="10037190" y="3382042"/>
                <a:ext cx="1850122" cy="6987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𝒆𝒇𝒇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𝟖𝟎</m:t>
                      </m:r>
                      <m:r>
                        <a:rPr lang="en-US" b="1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b="1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br>
                  <a:rPr lang="en-US" b="1" i="1" dirty="0">
                    <a:solidFill>
                      <a:schemeClr val="accent4">
                        <a:lumMod val="75000"/>
                      </a:schemeClr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𝒓𝒆𝒍</m:t>
                        </m:r>
                        <m:r>
                          <a:rPr lang="en-US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𝒆𝒇𝒇</m:t>
                        </m:r>
                      </m:sub>
                    </m:sSub>
                    <m:r>
                      <a:rPr lang="en-US" b="1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𝟏𝟎𝟎</m:t>
                    </m:r>
                    <m:r>
                      <a:rPr lang="en-US" b="1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b="1" dirty="0">
                    <a:solidFill>
                      <a:schemeClr val="accent4">
                        <a:lumMod val="75000"/>
                      </a:schemeClr>
                    </a:solidFill>
                  </a:rPr>
                  <a:t> </a:t>
                </a:r>
                <a:endParaRPr lang="en-US" b="1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41545DD-D7FF-E524-2C6E-48A5D6440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7190" y="3382042"/>
                <a:ext cx="1850122" cy="698781"/>
              </a:xfrm>
              <a:prstGeom prst="rect">
                <a:avLst/>
              </a:prstGeom>
              <a:blipFill>
                <a:blip r:embed="rId8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0799E167-57A3-5A23-35A8-B4549A326D49}"/>
              </a:ext>
            </a:extLst>
          </p:cNvPr>
          <p:cNvSpPr txBox="1"/>
          <p:nvPr/>
        </p:nvSpPr>
        <p:spPr>
          <a:xfrm>
            <a:off x="2644241" y="4287137"/>
            <a:ext cx="68834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</a:t>
            </a:r>
            <a:r>
              <a:rPr lang="en-US" sz="1600" i="1" dirty="0"/>
              <a:t>G-</a:t>
            </a:r>
            <a:r>
              <a:rPr lang="en-US" sz="1600" dirty="0"/>
              <a:t> or </a:t>
            </a:r>
            <a:r>
              <a:rPr lang="en-US" sz="1600" i="1" dirty="0"/>
              <a:t>I</a:t>
            </a:r>
            <a:r>
              <a:rPr lang="en-US" sz="1600" dirty="0"/>
              <a:t>-optimal designs pay a steep efficiency price on the other criteria (blue and green)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Designs that tend to simultaneously optimize additive desirability of both criteria require </a:t>
            </a:r>
            <a:br>
              <a:rPr lang="en-US" sz="1600" dirty="0"/>
            </a:br>
            <a:r>
              <a:rPr lang="en-US" sz="1600" dirty="0"/>
              <a:t>approximately 80% preference toward the </a:t>
            </a:r>
            <a:r>
              <a:rPr lang="en-US" sz="1600" i="1" dirty="0"/>
              <a:t>I</a:t>
            </a:r>
            <a:r>
              <a:rPr lang="en-US" sz="1600" dirty="0"/>
              <a:t>-criteria (20% preference to </a:t>
            </a:r>
            <a:r>
              <a:rPr lang="en-US" sz="1600" i="1" dirty="0"/>
              <a:t>G</a:t>
            </a:r>
            <a:r>
              <a:rPr lang="en-US" sz="1600" dirty="0"/>
              <a:t>-).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yellow design optimizes both, gives high efficiency on each criteria, and incidentally </a:t>
            </a:r>
            <a:br>
              <a:rPr lang="en-US" sz="1600" dirty="0"/>
            </a:br>
            <a:r>
              <a:rPr lang="en-US" sz="1600" dirty="0"/>
              <a:t>appears to be the FC-CCD for this design scenario</a:t>
            </a:r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37F3C80B-19F2-A03D-B306-155A790809D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3816" y="4451409"/>
            <a:ext cx="2527246" cy="24380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139EED-1791-59C6-43D1-506B7DC2DC92}"/>
              </a:ext>
            </a:extLst>
          </p:cNvPr>
          <p:cNvSpPr txBox="1"/>
          <p:nvPr/>
        </p:nvSpPr>
        <p:spPr>
          <a:xfrm>
            <a:off x="366717" y="5571868"/>
            <a:ext cx="14754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Selected Pareto Front Designs</a:t>
            </a:r>
          </a:p>
        </p:txBody>
      </p:sp>
    </p:spTree>
    <p:extLst>
      <p:ext uri="{BB962C8B-B14F-4D97-AF65-F5344CB8AC3E}">
        <p14:creationId xmlns:p14="http://schemas.microsoft.com/office/powerpoint/2010/main" val="41546279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6EFB6-254B-9A67-420C-4710E752F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806" y="2544837"/>
            <a:ext cx="11399519" cy="1325563"/>
          </a:xfrm>
        </p:spPr>
        <p:txBody>
          <a:bodyPr>
            <a:normAutofit fontScale="90000"/>
          </a:bodyPr>
          <a:lstStyle/>
          <a:p>
            <a:r>
              <a:rPr lang="en-US" b="0">
                <a:latin typeface="+mn-lt"/>
              </a:rPr>
              <a:t>5. Publication Summary</a:t>
            </a:r>
            <a:r>
              <a:rPr lang="en-US" b="0" dirty="0">
                <a:latin typeface="+mn-lt"/>
              </a:rPr>
              <a:t>: </a:t>
            </a:r>
            <a:r>
              <a:rPr lang="en-US" b="0">
                <a:latin typeface="+mn-lt"/>
              </a:rPr>
              <a:t>design scenarios covered and accessing Pareto Front Optimal G/I Tradeoff Designs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006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85805-C551-57E6-B049-7A4F918CA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695" y="107430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A Pareto Front Optimal Design Catalog for Small Exact Optimal Design Scenarios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2B0C11-6061-95CA-B80B-12CA8BB076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19" y="1621963"/>
            <a:ext cx="4386349" cy="435133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b="0" dirty="0"/>
              <a:t>Provide exposition of Multi-Objective Optimal Design Concept and all Technical and Computational Procedures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b="0" dirty="0"/>
              <a:t>Provide a large catalog of Pareto Front Candidates for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1400" b="0" dirty="0"/>
              <a:t>(seven scenarios) </a:t>
            </a:r>
            <a:r>
              <a:rPr lang="en-US" sz="1400" b="0" i="1" dirty="0"/>
              <a:t>K = 2</a:t>
            </a:r>
            <a:r>
              <a:rPr lang="en-US" sz="1400" b="0" dirty="0"/>
              <a:t> experimental factors, </a:t>
            </a:r>
            <a:r>
              <a:rPr lang="en-US" sz="1400" b="0" i="1" dirty="0"/>
              <a:t>N = 6, 7, …, 12 </a:t>
            </a:r>
            <a:r>
              <a:rPr lang="en-US" sz="1400" b="0" dirty="0"/>
              <a:t>run sizes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1400" b="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1400" b="0" dirty="0"/>
              <a:t>(seven scenarios) </a:t>
            </a:r>
            <a:r>
              <a:rPr lang="en-US" sz="1400" b="0" i="1" dirty="0"/>
              <a:t>K = 3</a:t>
            </a:r>
            <a:r>
              <a:rPr lang="en-US" sz="1400" b="0" dirty="0"/>
              <a:t> experimental factors, </a:t>
            </a:r>
            <a:r>
              <a:rPr lang="en-US" sz="1400" b="0" i="1" dirty="0"/>
              <a:t>N = 10, 11, …, 16 </a:t>
            </a:r>
            <a:r>
              <a:rPr lang="en-US" sz="1400" b="0" dirty="0"/>
              <a:t>run sizes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1400" b="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rgbClr val="00B050"/>
                </a:solidFill>
              </a:rPr>
              <a:t>(three scenarios) </a:t>
            </a:r>
            <a:r>
              <a:rPr lang="en-US" sz="1400" b="0" i="1" dirty="0">
                <a:solidFill>
                  <a:srgbClr val="00B050"/>
                </a:solidFill>
              </a:rPr>
              <a:t>K = 4</a:t>
            </a:r>
            <a:r>
              <a:rPr lang="en-US" sz="1400" b="0" dirty="0">
                <a:solidFill>
                  <a:srgbClr val="00B050"/>
                </a:solidFill>
              </a:rPr>
              <a:t> experimental factors, </a:t>
            </a:r>
            <a:r>
              <a:rPr lang="en-US" sz="1400" b="0" i="1" dirty="0">
                <a:solidFill>
                  <a:srgbClr val="00B050"/>
                </a:solidFill>
              </a:rPr>
              <a:t>N = 15, 17, 20 </a:t>
            </a:r>
            <a:r>
              <a:rPr lang="en-US" sz="1400" b="0" dirty="0">
                <a:solidFill>
                  <a:srgbClr val="00B050"/>
                </a:solidFill>
              </a:rPr>
              <a:t>run sizes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1400" b="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14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800" b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EBD450-947D-AE5E-3EA9-21E841770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4469" y="2352312"/>
            <a:ext cx="7462057" cy="25258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6C67C6-DE42-AA48-83F8-61BB810495BD}"/>
              </a:ext>
            </a:extLst>
          </p:cNvPr>
          <p:cNvSpPr txBox="1"/>
          <p:nvPr/>
        </p:nvSpPr>
        <p:spPr>
          <a:xfrm>
            <a:off x="4945351" y="1446837"/>
            <a:ext cx="71525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https://www.tandfonline.com/doi/full/10.1080/08982112.2023.2194963</a:t>
            </a:r>
            <a:endParaRPr lang="en-US" dirty="0"/>
          </a:p>
          <a:p>
            <a:endParaRPr lang="en-US" dirty="0"/>
          </a:p>
          <a:p>
            <a:r>
              <a:rPr lang="en-US" b="1" u="sng" dirty="0">
                <a:solidFill>
                  <a:srgbClr val="00B050"/>
                </a:solidFill>
              </a:rPr>
              <a:t>Google Scholar</a:t>
            </a:r>
            <a:r>
              <a:rPr lang="en-US" dirty="0">
                <a:solidFill>
                  <a:srgbClr val="00B050"/>
                </a:solidFill>
              </a:rPr>
              <a:t>: </a:t>
            </a:r>
            <a:r>
              <a:rPr lang="en-US" i="1" dirty="0">
                <a:solidFill>
                  <a:srgbClr val="00B050"/>
                </a:solidFill>
              </a:rPr>
              <a:t>8 citations as of 6/13/2024</a:t>
            </a:r>
            <a:r>
              <a:rPr lang="en-US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CF2BD87-7D01-489F-18EF-ADFF1C83A1C8}"/>
              </a:ext>
            </a:extLst>
          </p:cNvPr>
          <p:cNvSpPr txBox="1">
            <a:spLocks/>
          </p:cNvSpPr>
          <p:nvPr/>
        </p:nvSpPr>
        <p:spPr>
          <a:xfrm>
            <a:off x="5591694" y="5120281"/>
            <a:ext cx="5210695" cy="7983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b="1" kern="120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SzPct val="104000"/>
              <a:buFont typeface="Arial" charset="0"/>
              <a:buNone/>
              <a:defRPr sz="2400" b="1" kern="120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SzPct val="104000"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SzPct val="104000"/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SzPct val="104000"/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FF0000"/>
                </a:solidFill>
              </a:rPr>
              <a:t>A total 13,333 designs are available. Generated under nearly 200,000 optimization searches </a:t>
            </a:r>
            <a:endParaRPr lang="en-US" sz="1400" b="0" dirty="0">
              <a:solidFill>
                <a:srgbClr val="FF0000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1400" b="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14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38924837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BE78823-6961-79AC-8B49-1BB4AAAA4AE1}"/>
              </a:ext>
            </a:extLst>
          </p:cNvPr>
          <p:cNvSpPr/>
          <p:nvPr/>
        </p:nvSpPr>
        <p:spPr>
          <a:xfrm>
            <a:off x="1" y="5759887"/>
            <a:ext cx="12192000" cy="1093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5095D6-0F0D-734C-A05E-994FE4B85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684" y="120190"/>
            <a:ext cx="10515600" cy="586682"/>
          </a:xfrm>
        </p:spPr>
        <p:txBody>
          <a:bodyPr>
            <a:normAutofit/>
          </a:bodyPr>
          <a:lstStyle/>
          <a:p>
            <a:r>
              <a:rPr lang="en-US" sz="3200" dirty="0"/>
              <a:t>Data Structure: </a:t>
            </a:r>
            <a:r>
              <a:rPr lang="en-US" sz="3200" b="0" i="1" dirty="0"/>
              <a:t>K = 2, N = 6</a:t>
            </a:r>
            <a:endParaRPr lang="en-US" sz="3200" b="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C76A4A5-B788-BBA6-89BE-8386F3AC98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505" y="1611576"/>
            <a:ext cx="16267128" cy="2044093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5CFB559-107E-BF49-4A88-48B2AA850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437" y="3977640"/>
            <a:ext cx="11285915" cy="2698086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b="0" i="1" dirty="0">
                <a:solidFill>
                  <a:srgbClr val="00B050"/>
                </a:solidFill>
              </a:rPr>
              <a:t>R</a:t>
            </a:r>
            <a:r>
              <a:rPr lang="en-US" sz="1800" b="0" dirty="0">
                <a:solidFill>
                  <a:srgbClr val="00B050"/>
                </a:solidFill>
              </a:rPr>
              <a:t>-script is provided </a:t>
            </a:r>
            <a:r>
              <a:rPr lang="en-US" sz="1800" b="0" dirty="0"/>
              <a:t>to run the epsilon-dominance extraction algorithm for </a:t>
            </a:r>
            <a:r>
              <a:rPr lang="en-US" sz="1800" b="0" dirty="0" err="1"/>
              <a:t>subsetting</a:t>
            </a:r>
            <a:r>
              <a:rPr lang="en-US" sz="1800" b="0" dirty="0"/>
              <a:t> this dense Pareto Front into a set of representative designs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b="0" dirty="0"/>
              <a:t>User can apply their own desirability function if needed.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b="0" dirty="0"/>
              <a:t>An </a:t>
            </a:r>
            <a:r>
              <a:rPr lang="en-US" sz="1800" b="0" i="1" dirty="0">
                <a:solidFill>
                  <a:srgbClr val="00B050"/>
                </a:solidFill>
              </a:rPr>
              <a:t>R</a:t>
            </a:r>
            <a:r>
              <a:rPr lang="en-US" sz="1800" b="0" dirty="0">
                <a:solidFill>
                  <a:srgbClr val="00B050"/>
                </a:solidFill>
              </a:rPr>
              <a:t>-function is provided </a:t>
            </a:r>
            <a:r>
              <a:rPr lang="en-US" sz="1800" b="0" dirty="0"/>
              <a:t>to parse the Designs (column F) into an </a:t>
            </a:r>
            <a:r>
              <a:rPr lang="en-US" sz="1800" b="0" i="1" dirty="0"/>
              <a:t>R</a:t>
            </a:r>
            <a:r>
              <a:rPr lang="en-US" sz="1800" b="0" dirty="0"/>
              <a:t>-matrix object.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800" b="0" i="1" dirty="0">
              <a:solidFill>
                <a:srgbClr val="00B05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400" b="0" i="1" dirty="0">
              <a:solidFill>
                <a:srgbClr val="00B050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1400" b="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14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28294004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9F55B-8FE4-942D-71C0-74D21F8EA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2790" y="18351"/>
            <a:ext cx="10515600" cy="610235"/>
          </a:xfrm>
        </p:spPr>
        <p:txBody>
          <a:bodyPr>
            <a:normAutofit/>
          </a:bodyPr>
          <a:lstStyle/>
          <a:p>
            <a:r>
              <a:rPr lang="en-US" sz="3200" i="1" dirty="0"/>
              <a:t>K = 2 </a:t>
            </a:r>
            <a:r>
              <a:rPr lang="en-US" sz="3200" dirty="0"/>
              <a:t>Factor Findings</a:t>
            </a:r>
            <a:endParaRPr lang="en-US" sz="32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2D57D9-031A-C877-F39D-2C81874E4D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3010"/>
            <a:ext cx="4050169" cy="6074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B6B9B8-8228-DCED-49C3-4E45E8E87619}"/>
              </a:ext>
            </a:extLst>
          </p:cNvPr>
          <p:cNvSpPr txBox="1"/>
          <p:nvPr/>
        </p:nvSpPr>
        <p:spPr>
          <a:xfrm>
            <a:off x="4255644" y="1256759"/>
            <a:ext cx="71023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some design scenarios, we found that the Pareto Frontier is convex</a:t>
            </a:r>
            <a:br>
              <a:rPr lang="en-US" dirty="0"/>
            </a:br>
            <a:r>
              <a:rPr lang="en-US" dirty="0"/>
              <a:t>toward the utopia point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There exist designs that achieve high efficiency on both criteria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785A09-F0AB-2C69-C7B6-A9BD9B83506E}"/>
              </a:ext>
            </a:extLst>
          </p:cNvPr>
          <p:cNvSpPr txBox="1"/>
          <p:nvPr/>
        </p:nvSpPr>
        <p:spPr>
          <a:xfrm>
            <a:off x="4255644" y="3385303"/>
            <a:ext cx="7747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other scenarios, there do not exist designs highly efficient on both criteria</a:t>
            </a:r>
          </a:p>
        </p:txBody>
      </p:sp>
    </p:spTree>
    <p:extLst>
      <p:ext uri="{BB962C8B-B14F-4D97-AF65-F5344CB8AC3E}">
        <p14:creationId xmlns:p14="http://schemas.microsoft.com/office/powerpoint/2010/main" val="18616578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9F55B-8FE4-942D-71C0-74D21F8EA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2790" y="18351"/>
            <a:ext cx="10515600" cy="610235"/>
          </a:xfrm>
        </p:spPr>
        <p:txBody>
          <a:bodyPr>
            <a:normAutofit/>
          </a:bodyPr>
          <a:lstStyle/>
          <a:p>
            <a:r>
              <a:rPr lang="en-US" sz="3200" i="1" dirty="0"/>
              <a:t>K = 3 </a:t>
            </a:r>
            <a:r>
              <a:rPr lang="en-US" sz="3200" dirty="0"/>
              <a:t>Factor Findings</a:t>
            </a:r>
            <a:endParaRPr lang="en-US" sz="3200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B6B9B8-8228-DCED-49C3-4E45E8E87619}"/>
              </a:ext>
            </a:extLst>
          </p:cNvPr>
          <p:cNvSpPr txBox="1"/>
          <p:nvPr/>
        </p:nvSpPr>
        <p:spPr>
          <a:xfrm>
            <a:off x="5629523" y="1109660"/>
            <a:ext cx="57285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/>
              <a:t>K = 3, N = 12</a:t>
            </a:r>
            <a:r>
              <a:rPr lang="en-US" dirty="0"/>
              <a:t>: there exists a design 90% efficient on both criteria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/>
              <a:t>K = 3, N = 10</a:t>
            </a:r>
            <a:r>
              <a:rPr lang="en-US" dirty="0"/>
              <a:t>: no design that performs well on both criteria</a:t>
            </a:r>
            <a:endParaRPr lang="en-US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785A09-F0AB-2C69-C7B6-A9BD9B83506E}"/>
              </a:ext>
            </a:extLst>
          </p:cNvPr>
          <p:cNvSpPr txBox="1"/>
          <p:nvPr/>
        </p:nvSpPr>
        <p:spPr>
          <a:xfrm>
            <a:off x="5446643" y="3385303"/>
            <a:ext cx="655637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/>
              <a:t>K = 3, N = 14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Gap in Pareto Front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Designs with </a:t>
            </a:r>
            <a:r>
              <a:rPr lang="en-US" dirty="0">
                <a:solidFill>
                  <a:srgbClr val="0070C0"/>
                </a:solidFill>
              </a:rPr>
              <a:t>high </a:t>
            </a:r>
            <a:r>
              <a:rPr lang="en-US" i="1" dirty="0">
                <a:solidFill>
                  <a:srgbClr val="0070C0"/>
                </a:solidFill>
              </a:rPr>
              <a:t>I</a:t>
            </a:r>
            <a:r>
              <a:rPr lang="en-US" dirty="0">
                <a:solidFill>
                  <a:srgbClr val="0070C0"/>
                </a:solidFill>
              </a:rPr>
              <a:t>-efficiency </a:t>
            </a:r>
            <a:r>
              <a:rPr lang="en-US" dirty="0"/>
              <a:t>have </a:t>
            </a:r>
            <a:r>
              <a:rPr lang="en-US" dirty="0">
                <a:solidFill>
                  <a:srgbClr val="0070C0"/>
                </a:solidFill>
              </a:rPr>
              <a:t>low </a:t>
            </a:r>
            <a:r>
              <a:rPr lang="en-US" i="1" dirty="0">
                <a:solidFill>
                  <a:srgbClr val="0070C0"/>
                </a:solidFill>
              </a:rPr>
              <a:t>G</a:t>
            </a:r>
            <a:r>
              <a:rPr lang="en-US" dirty="0">
                <a:solidFill>
                  <a:srgbClr val="0070C0"/>
                </a:solidFill>
              </a:rPr>
              <a:t>-efficiency</a:t>
            </a:r>
            <a:r>
              <a:rPr lang="en-US" dirty="0"/>
              <a:t>, – but –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Designs with </a:t>
            </a:r>
            <a:r>
              <a:rPr lang="en-US" dirty="0">
                <a:solidFill>
                  <a:srgbClr val="0070C0"/>
                </a:solidFill>
              </a:rPr>
              <a:t>high </a:t>
            </a:r>
            <a:r>
              <a:rPr lang="en-US" i="1" dirty="0">
                <a:solidFill>
                  <a:srgbClr val="0070C0"/>
                </a:solidFill>
              </a:rPr>
              <a:t>G</a:t>
            </a:r>
            <a:r>
              <a:rPr lang="en-US" dirty="0">
                <a:solidFill>
                  <a:srgbClr val="0070C0"/>
                </a:solidFill>
              </a:rPr>
              <a:t>-efficiency</a:t>
            </a:r>
            <a:r>
              <a:rPr lang="en-US" dirty="0"/>
              <a:t> have </a:t>
            </a:r>
            <a:r>
              <a:rPr lang="en-US" dirty="0">
                <a:solidFill>
                  <a:srgbClr val="0070C0"/>
                </a:solidFill>
              </a:rPr>
              <a:t>high </a:t>
            </a:r>
            <a:r>
              <a:rPr lang="en-US" i="1" dirty="0">
                <a:solidFill>
                  <a:srgbClr val="0070C0"/>
                </a:solidFill>
              </a:rPr>
              <a:t>I</a:t>
            </a:r>
            <a:r>
              <a:rPr lang="en-US" dirty="0">
                <a:solidFill>
                  <a:srgbClr val="0070C0"/>
                </a:solidFill>
              </a:rPr>
              <a:t>-efficiency</a:t>
            </a:r>
          </a:p>
        </p:txBody>
      </p:sp>
      <p:pic>
        <p:nvPicPr>
          <p:cNvPr id="3" name="Picture 2" descr="Chart&#10;&#10;Description automatically generated with medium confidence">
            <a:extLst>
              <a:ext uri="{FF2B5EF4-FFF2-40B4-BE49-F238E27FC236}">
                <a16:creationId xmlns:a16="http://schemas.microsoft.com/office/drawing/2014/main" id="{2C7EDF23-085A-6BF1-F664-1775422372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2229"/>
            <a:ext cx="5078435" cy="507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9900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9F55B-8FE4-942D-71C0-74D21F8EA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5423" y="93888"/>
            <a:ext cx="10515600" cy="610235"/>
          </a:xfrm>
        </p:spPr>
        <p:txBody>
          <a:bodyPr>
            <a:normAutofit/>
          </a:bodyPr>
          <a:lstStyle/>
          <a:p>
            <a:r>
              <a:rPr lang="en-US" sz="3200" i="1" dirty="0"/>
              <a:t>K = 4 </a:t>
            </a:r>
            <a:r>
              <a:rPr lang="en-US" sz="3200" dirty="0"/>
              <a:t>Factor Findings</a:t>
            </a:r>
            <a:endParaRPr lang="en-US" sz="3200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B6B9B8-8228-DCED-49C3-4E45E8E87619}"/>
              </a:ext>
            </a:extLst>
          </p:cNvPr>
          <p:cNvSpPr txBox="1"/>
          <p:nvPr/>
        </p:nvSpPr>
        <p:spPr>
          <a:xfrm>
            <a:off x="101515" y="4552141"/>
            <a:ext cx="43631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Significant computational burden in higher dimensions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Opportunities for improving computing approach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785A09-F0AB-2C69-C7B6-A9BD9B83506E}"/>
              </a:ext>
            </a:extLst>
          </p:cNvPr>
          <p:cNvSpPr txBox="1"/>
          <p:nvPr/>
        </p:nvSpPr>
        <p:spPr>
          <a:xfrm>
            <a:off x="5409672" y="4686326"/>
            <a:ext cx="65563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Initial proposal at Pareto Fronts for these cases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Can be used as benchmarking dataset for computing improvements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A041BC23-30F4-BB30-9498-077FD158E5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284" y="609002"/>
            <a:ext cx="6854025" cy="2284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B6C633-54C2-5B6C-521E-D069CE242D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07" y="-1"/>
            <a:ext cx="4445649" cy="4440119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1E2B803-19E3-DA4F-D0AF-A5808C533D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474527"/>
              </p:ext>
            </p:extLst>
          </p:nvPr>
        </p:nvGraphicFramePr>
        <p:xfrm>
          <a:off x="5409672" y="3549857"/>
          <a:ext cx="5937250" cy="10022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9330">
                  <a:extLst>
                    <a:ext uri="{9D8B030D-6E8A-4147-A177-3AD203B41FA5}">
                      <a16:colId xmlns:a16="http://schemas.microsoft.com/office/drawing/2014/main" val="2209765092"/>
                    </a:ext>
                  </a:extLst>
                </a:gridCol>
                <a:gridCol w="989330">
                  <a:extLst>
                    <a:ext uri="{9D8B030D-6E8A-4147-A177-3AD203B41FA5}">
                      <a16:colId xmlns:a16="http://schemas.microsoft.com/office/drawing/2014/main" val="2714641412"/>
                    </a:ext>
                  </a:extLst>
                </a:gridCol>
                <a:gridCol w="989330">
                  <a:extLst>
                    <a:ext uri="{9D8B030D-6E8A-4147-A177-3AD203B41FA5}">
                      <a16:colId xmlns:a16="http://schemas.microsoft.com/office/drawing/2014/main" val="535375053"/>
                    </a:ext>
                  </a:extLst>
                </a:gridCol>
                <a:gridCol w="989330">
                  <a:extLst>
                    <a:ext uri="{9D8B030D-6E8A-4147-A177-3AD203B41FA5}">
                      <a16:colId xmlns:a16="http://schemas.microsoft.com/office/drawing/2014/main" val="1423401207"/>
                    </a:ext>
                  </a:extLst>
                </a:gridCol>
                <a:gridCol w="989965">
                  <a:extLst>
                    <a:ext uri="{9D8B030D-6E8A-4147-A177-3AD203B41FA5}">
                      <a16:colId xmlns:a16="http://schemas.microsoft.com/office/drawing/2014/main" val="4193622297"/>
                    </a:ext>
                  </a:extLst>
                </a:gridCol>
                <a:gridCol w="989965">
                  <a:extLst>
                    <a:ext uri="{9D8B030D-6E8A-4147-A177-3AD203B41FA5}">
                      <a16:colId xmlns:a16="http://schemas.microsoft.com/office/drawing/2014/main" val="283945216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Design size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I-optimal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(Blue)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Red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Purple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Orange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G-optimal (Green)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6466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(100,52.1)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(96.6,69.9)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(90.4,83.0)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(82.9,97.2)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(69.4,100)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97431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(100,69.8)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(97.9,78.9)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(91.7,92.3)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(74.7,97.4)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(61.1,100)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286948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(100,64.4)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(95.6,81.9)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(89.5,93.8)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(85.9,98.7)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(68.4,100)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1076825"/>
                  </a:ext>
                </a:extLst>
              </a:tr>
            </a:tbl>
          </a:graphicData>
        </a:graphic>
      </p:graphicFrame>
      <p:sp>
        <p:nvSpPr>
          <p:cNvPr id="10" name="Rectangle 1">
            <a:extLst>
              <a:ext uri="{FF2B5EF4-FFF2-40B4-BE49-F238E27FC236}">
                <a16:creationId xmlns:a16="http://schemas.microsoft.com/office/drawing/2014/main" id="{8434B886-A76B-EB97-DF98-FBF0FDE05B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7966" y="3027862"/>
            <a:ext cx="6958956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Summary of performance for five selected designs in Figures 9 and 10 for </a:t>
            </a:r>
            <a:r>
              <a:rPr kumimoji="0" lang="en-US" altLang="en-US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=4 and </a:t>
            </a:r>
            <a:r>
              <a:rPr kumimoji="0" lang="en-US" altLang="en-US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=15, 17, and 20. 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results shown are (</a:t>
            </a:r>
            <a:r>
              <a:rPr kumimoji="0" lang="en-US" altLang="en-US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-efficiency, relative </a:t>
            </a:r>
            <a:r>
              <a:rPr kumimoji="0" lang="en-US" altLang="en-US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-efficiency)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6678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6EFB6-254B-9A67-420C-4710E752F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0469" y="2632839"/>
            <a:ext cx="8140295" cy="1325563"/>
          </a:xfrm>
        </p:spPr>
        <p:txBody>
          <a:bodyPr>
            <a:normAutofit/>
          </a:bodyPr>
          <a:lstStyle/>
          <a:p>
            <a:r>
              <a:rPr lang="en-US" b="0"/>
              <a:t>6. Conclusions</a:t>
            </a:r>
          </a:p>
        </p:txBody>
      </p:sp>
    </p:spTree>
    <p:extLst>
      <p:ext uri="{BB962C8B-B14F-4D97-AF65-F5344CB8AC3E}">
        <p14:creationId xmlns:p14="http://schemas.microsoft.com/office/powerpoint/2010/main" val="2283058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6EFB6-254B-9A67-420C-4710E752F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957" y="2244437"/>
            <a:ext cx="10744803" cy="1475508"/>
          </a:xfrm>
        </p:spPr>
        <p:txBody>
          <a:bodyPr>
            <a:normAutofit/>
          </a:bodyPr>
          <a:lstStyle/>
          <a:p>
            <a:pPr algn="ctr"/>
            <a:r>
              <a:rPr lang="en-US" b="0" dirty="0">
                <a:latin typeface="+mn-lt"/>
              </a:rPr>
              <a:t>1. Optimal Design Notation and Definitions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1824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44990-16E0-6E83-73EB-67ACFACFE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164" y="-87918"/>
            <a:ext cx="10515600" cy="1325563"/>
          </a:xfrm>
        </p:spPr>
        <p:txBody>
          <a:bodyPr/>
          <a:lstStyle/>
          <a:p>
            <a:r>
              <a:rPr lang="en-US" dirty="0">
                <a:latin typeface="+mn-lt"/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0F0B9-B3E2-AD89-D24D-0932EE5A66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156" y="1237645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Pareto Front Optimal Design is a relatively new concept in experimental design.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First instance of honoring continuous design space (flexibility of meta-heuristic optimization algorithms such as PSO).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G-crit optimal design itself is hard. Conventional wisdom is that I-optimal designs are easier to compute and always better. 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We learned, not always!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There exist, for some scenarios, designs that achieve good efficiency on both </a:t>
            </a:r>
            <a:r>
              <a:rPr lang="en-US" b="0" i="1" dirty="0"/>
              <a:t>G-</a:t>
            </a:r>
            <a:r>
              <a:rPr lang="en-US" b="0" dirty="0"/>
              <a:t> and </a:t>
            </a:r>
            <a:r>
              <a:rPr lang="en-US" b="0" i="1" dirty="0"/>
              <a:t>I-criteria</a:t>
            </a:r>
            <a:endParaRPr lang="en-US" b="0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Our large database of Multi-Objective optimal designs is available to practitioners and can serve as a benchmark dataset for developing algorithms to solve this problem more efficiently</a:t>
            </a:r>
          </a:p>
        </p:txBody>
      </p:sp>
    </p:spTree>
    <p:extLst>
      <p:ext uri="{BB962C8B-B14F-4D97-AF65-F5344CB8AC3E}">
        <p14:creationId xmlns:p14="http://schemas.microsoft.com/office/powerpoint/2010/main" val="21621156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91D66-4349-79CE-D15C-77E1A5856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059" y="-168602"/>
            <a:ext cx="10515600" cy="1325563"/>
          </a:xfr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1F1CE2-1917-1F7F-DE98-865A38065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077" y="1413555"/>
            <a:ext cx="10515600" cy="4351338"/>
          </a:xfrm>
        </p:spPr>
        <p:txBody>
          <a:bodyPr>
            <a:normAutofit fontScale="55000" lnSpcReduction="20000"/>
          </a:bodyPr>
          <a:lstStyle/>
          <a:p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D. H. Wolpert and W. G. Macready, "No free lunch theorems for optimization," in IEEE Transactions on Evolutionary Computation, vol. 1, no. 1, pp. 67-82, April 1997, </a:t>
            </a:r>
            <a:r>
              <a:rPr lang="en-US" sz="1800" b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doi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10.1109/4235.585893.</a:t>
            </a:r>
          </a:p>
          <a:p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KIRSTINE SMITH, ON THE STANDARD DEVIATIONS OF ADJUSTED AND INTERPOLATED VALUES OF AN OBSERVED POLYNOMIAL FUNCTION AND ITS CONSTANTS AND THE GUIDANCE THEY GIVE TOWARDS A PROPER CHOICE OF THE DISTRIBUTION OF OBSERVATIONS, </a:t>
            </a:r>
            <a:r>
              <a:rPr lang="en-US" sz="1800" b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Biometrika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Volume 12, Issue 1-2, November 1918, Pages 1–85, https://doi.org/10.1093/biomet/12.1-2.1</a:t>
            </a:r>
          </a:p>
          <a:p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J. Borkowski. “Using a genetic algorithm to generate small exact response surface designs.”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Journal of Probability and Statistical Science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1(1), Feb. 2003.</a:t>
            </a:r>
          </a:p>
          <a:p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M. Rodriguez, B. Jones, C. M. </a:t>
            </a:r>
            <a:r>
              <a:rPr lang="en-US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Borror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and D. C. Montgomery. "Generating and assessing exact G-optimal designs.”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Journal of Quality Technology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42(1):3-20, 2010.</a:t>
            </a:r>
          </a:p>
          <a:p>
            <a:r>
              <a:rPr lang="en-US" sz="1800" b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Saleh, M., &amp; Pan, R. (2015). A clustering-based coordinate exchange algorithm for generating G-optimal experimental designs. Journal of Statistical Computation and Simulation, 86(8), 1582–1604. https://doi.org/10.1080/00949655.2015.1077252</a:t>
            </a:r>
          </a:p>
          <a:p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Hernandez L.N. and </a:t>
            </a:r>
            <a:r>
              <a:rPr lang="en-US" sz="1800" b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Nachtsheim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C. J. “Fast computation of exact G-optimal designs via Il-optimality”. </a:t>
            </a:r>
            <a:r>
              <a:rPr lang="en-US" sz="1800" b="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Technometrics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60(3):297-305, 2018.</a:t>
            </a:r>
          </a:p>
          <a:p>
            <a:endParaRPr lang="en-US" sz="1800" b="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Lu, L., Anderson-Cook, C.M. (2013), “Adapting the Hypervolume Quality Indicator to Quantify Trade-offs and Search Efficiency for Multiple Criteria Decision-making using Pareto Fronts”,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Quality and Reliability Engineering International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29, 1117-1133.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Lu, L., Anderson-Cook, C.M. (2014), “Balancing Multiple Criteria Incorporating Cost Using Pareto Front Optimization for Split-Plot Designed Experiments”,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Quality and Reliability Engineering International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30, 37-55. 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1800" b="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Lu, L., Anderson-Cook, C.M., Lin, D. (2014) “Optimal Designed Experiments Using a Pareto Front Search for Focused Preference of Multiple Objectives”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Computational Statistics and Data Analysis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71 1178-1192 </a:t>
            </a:r>
            <a:endParaRPr lang="en-US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1800" b="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Lu, L., Anderson-Cook, C.M., and Robinson, T.J. (2011) “Optimization of Designed Experiments based on Multiple Criteria Utilizing a Pareto Frontier”, </a:t>
            </a:r>
            <a:r>
              <a:rPr lang="en-US" sz="1800" b="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Technometrics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53, 353-365.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1800" b="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Walsh, S.J. and Borkowski, J.J. (2022) “Generating exact optimal designs via particle swarm optimization: assessing efficacy and efficiency via case study”,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Quality Engineering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800" b="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https://doi.org/10.1080/08982112.2022.2127364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Walsh, SJ and Borkowski, JJ. Improved G-optimal designs for small exact response surface scenarios: fast and efficient generation via particle swarm optimization.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Mathematics: Special Issue Optimal Experimental Design and Statistical Modeling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November 13, 2022. </a:t>
            </a:r>
            <a:r>
              <a:rPr lang="en-US" sz="1800" b="0" u="sng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https://doi.org/10.3390/math10224245</a:t>
            </a:r>
            <a:endParaRPr lang="en-US" sz="1800" b="0" u="sng" dirty="0">
              <a:solidFill>
                <a:srgbClr val="0070C0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1800" b="0" u="sng" dirty="0">
              <a:solidFill>
                <a:srgbClr val="0070C0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Zahran, A., Anderson-Cook, C.M. and Myers, R.H. (2003) “Fraction of Design Space to Assess the Prediction Capability of Response Surface Designs”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Journal of Quality Technology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35 377-386.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b="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b="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9509355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A8A65-A17F-930B-AB13-E8B14F020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7611" y="2376805"/>
            <a:ext cx="10515600" cy="1325563"/>
          </a:xfrm>
        </p:spPr>
        <p:txBody>
          <a:bodyPr/>
          <a:lstStyle/>
          <a:p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35038226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DAD39030-76EE-684D-07CF-75DD8279708C}"/>
              </a:ext>
            </a:extLst>
          </p:cNvPr>
          <p:cNvSpPr/>
          <p:nvPr/>
        </p:nvSpPr>
        <p:spPr>
          <a:xfrm>
            <a:off x="1" y="5772811"/>
            <a:ext cx="12192000" cy="1093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DAFCC7D-D30F-9399-5DFF-E045A3619FB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17504" y="-261030"/>
                <a:ext cx="10515600" cy="1325563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/>
                  <a:t>Important Quantity definitions  </a:t>
                </a:r>
                <a14:m>
                  <m:oMath xmlns:m="http://schemas.openxmlformats.org/officeDocument/2006/math">
                    <m:r>
                      <a:rPr lang="en-US" sz="2800" b="1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b="1" i="0" smtClean="0">
                        <a:latin typeface="Cambria Math" panose="02040503050406030204" pitchFamily="18" charset="0"/>
                      </a:rPr>
                      <m:t>𝐟𝐨𝐫</m:t>
                    </m:r>
                    <m:r>
                      <a:rPr lang="en-US" sz="28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sz="2800" dirty="0"/>
                  <a:t> Objectives)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DAFCC7D-D30F-9399-5DFF-E045A3619F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17504" y="-261030"/>
                <a:ext cx="10515600" cy="1325563"/>
              </a:xfrm>
              <a:blipFill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>
            <a:extLst>
              <a:ext uri="{FF2B5EF4-FFF2-40B4-BE49-F238E27FC236}">
                <a16:creationId xmlns:a16="http://schemas.microsoft.com/office/drawing/2014/main" id="{C376B7B7-4C1B-21DD-299C-DF11F17D4AB7}"/>
              </a:ext>
            </a:extLst>
          </p:cNvPr>
          <p:cNvGrpSpPr/>
          <p:nvPr/>
        </p:nvGrpSpPr>
        <p:grpSpPr>
          <a:xfrm>
            <a:off x="115648" y="910674"/>
            <a:ext cx="11818177" cy="703065"/>
            <a:chOff x="115648" y="1205117"/>
            <a:chExt cx="11818177" cy="7030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0C2D5DC0-F162-FB8F-C27A-57859D9E5DA6}"/>
                    </a:ext>
                  </a:extLst>
                </p:cNvPr>
                <p:cNvSpPr txBox="1"/>
                <p:nvPr/>
              </p:nvSpPr>
              <p:spPr>
                <a:xfrm>
                  <a:off x="383512" y="1346632"/>
                  <a:ext cx="5283306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2400" b="0" dirty="0"/>
                    <a:t>(ideal point)</a:t>
                  </a:r>
                  <a14:m>
                    <m:oMath xmlns:m="http://schemas.openxmlformats.org/officeDocument/2006/math"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0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𝐟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≔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2400" b="0" i="1" smtClean="0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i="1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𝐗</m:t>
                                  </m:r>
                                </m:e>
                              </m:d>
                              <m:r>
                                <a:rPr lang="en-US" sz="2400" b="0" i="1" smtClean="0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func>
                                <m:funcPr>
                                  <m:ctrlPr>
                                    <a:rPr lang="en-US" sz="2400" i="1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min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2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𝐗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func>
                        </m:e>
                      </m:d>
                    </m:oMath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0C2D5DC0-F162-FB8F-C27A-57859D9E5DA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3512" y="1346632"/>
                  <a:ext cx="5283306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3576" t="-26667" b="-5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AB21135-7A8B-5639-2B34-8611D207FF28}"/>
                </a:ext>
              </a:extLst>
            </p:cNvPr>
            <p:cNvSpPr txBox="1"/>
            <p:nvPr/>
          </p:nvSpPr>
          <p:spPr>
            <a:xfrm>
              <a:off x="6774686" y="1393746"/>
              <a:ext cx="38377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(independent optimal design searches)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3F43160-A2DC-B8A3-04AC-C09028B03057}"/>
                </a:ext>
              </a:extLst>
            </p:cNvPr>
            <p:cNvSpPr/>
            <p:nvPr/>
          </p:nvSpPr>
          <p:spPr>
            <a:xfrm>
              <a:off x="115648" y="1205117"/>
              <a:ext cx="11818177" cy="7030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0699B67-6854-B099-21C9-E04B840AC7B8}"/>
              </a:ext>
            </a:extLst>
          </p:cNvPr>
          <p:cNvGrpSpPr/>
          <p:nvPr/>
        </p:nvGrpSpPr>
        <p:grpSpPr>
          <a:xfrm>
            <a:off x="115648" y="2028306"/>
            <a:ext cx="11818177" cy="619298"/>
            <a:chOff x="115648" y="2385753"/>
            <a:chExt cx="11818177" cy="61929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0FD28FB6-A55E-C8A0-46CA-ECF0F8EB4BDF}"/>
                    </a:ext>
                  </a:extLst>
                </p:cNvPr>
                <p:cNvSpPr txBox="1"/>
                <p:nvPr/>
              </p:nvSpPr>
              <p:spPr>
                <a:xfrm>
                  <a:off x="215070" y="2421700"/>
                  <a:ext cx="10943925" cy="5073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tx1"/>
                      </a:solidFill>
                    </a:rPr>
                    <a:t>(feasible region) </a:t>
                  </a:r>
                  <a14:m>
                    <m:oMath xmlns:m="http://schemas.openxmlformats.org/officeDocument/2006/math">
                      <m: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</m:t>
                      </m:r>
                      <m:r>
                        <a:rPr lang="en-US" sz="240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ℱ</m:t>
                      </m:r>
                      <m:r>
                        <a:rPr lang="en-US" sz="2400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24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𝐟</m:t>
                          </m:r>
                          <m:r>
                            <a:rPr lang="en-US" sz="2400" b="1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sSup>
                            <m:sSupPr>
                              <m:ctrlPr>
                                <a:rPr lang="en-US" sz="2400" b="1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ℝ</m:t>
                              </m:r>
                            </m:e>
                            <m:sup>
                              <m:r>
                                <a:rPr lang="en-US" sz="2400" b="1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 </m:t>
                          </m:r>
                          <m:r>
                            <a:rPr lang="en-US" sz="2400" b="1" i="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𝐟</m:t>
                          </m:r>
                          <m:r>
                            <a:rPr lang="en-US" sz="24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400" b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𝐅</m:t>
                          </m:r>
                          <m:d>
                            <m:dPr>
                              <m:ctrlP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𝐗</m:t>
                              </m:r>
                            </m:e>
                          </m:d>
                          <m:r>
                            <a:rPr lang="en-US" sz="24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  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𝐗</m:t>
                              </m:r>
                              <m: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</m:sSup>
                          <m:r>
                            <a:rPr lang="en-US" sz="2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−1, 1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𝑁𝐾</m:t>
                              </m:r>
                            </m:sup>
                          </m:sSup>
                        </m:e>
                      </m:d>
                    </m:oMath>
                  </a14:m>
                  <a:endParaRPr lang="en-US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0FD28FB6-A55E-C8A0-46CA-ECF0F8EB4BD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5070" y="2421700"/>
                  <a:ext cx="10943925" cy="507383"/>
                </a:xfrm>
                <a:prstGeom prst="rect">
                  <a:avLst/>
                </a:prstGeom>
                <a:blipFill>
                  <a:blip r:embed="rId4"/>
                  <a:stretch>
                    <a:fillRect l="-835" t="-3614" b="-240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0CD9AF3-3462-3CC8-D353-E239022DAFB9}"/>
                </a:ext>
              </a:extLst>
            </p:cNvPr>
            <p:cNvSpPr/>
            <p:nvPr/>
          </p:nvSpPr>
          <p:spPr>
            <a:xfrm>
              <a:off x="115648" y="2385753"/>
              <a:ext cx="11818177" cy="619298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5E13C04-7290-3631-816E-F263883CF5E8}"/>
              </a:ext>
            </a:extLst>
          </p:cNvPr>
          <p:cNvGrpSpPr/>
          <p:nvPr/>
        </p:nvGrpSpPr>
        <p:grpSpPr>
          <a:xfrm>
            <a:off x="115648" y="3062171"/>
            <a:ext cx="11818177" cy="1556550"/>
            <a:chOff x="115648" y="3413970"/>
            <a:chExt cx="11818177" cy="155655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1968DBA-E935-5AB6-E3BF-7778A5F0AA05}"/>
                    </a:ext>
                  </a:extLst>
                </p:cNvPr>
                <p:cNvSpPr txBox="1"/>
                <p:nvPr/>
              </p:nvSpPr>
              <p:spPr>
                <a:xfrm>
                  <a:off x="215071" y="3477949"/>
                  <a:ext cx="10718640" cy="140871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/>
                    <a:t>(Pareto Dominance)  </a:t>
                  </a:r>
                  <a:r>
                    <a:rPr lang="en-US" sz="2400" b="1" u="sng" dirty="0"/>
                    <a:t>Definition</a:t>
                  </a:r>
                  <a:r>
                    <a:rPr lang="en-US" sz="2400" b="1" dirty="0"/>
                    <a:t>:</a:t>
                  </a:r>
                  <a:r>
                    <a:rPr lang="en-US" sz="2400" dirty="0"/>
                    <a:t> </a:t>
                  </a:r>
                </a:p>
                <a:p>
                  <a:r>
                    <a:rPr lang="en-US" sz="2400" dirty="0"/>
                    <a:t>Given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𝐟</m:t>
                          </m:r>
                        </m:e>
                        <m:sup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 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𝐟</m:t>
                          </m:r>
                        </m:e>
                        <m:sup>
                          <m:d>
                            <m:d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sup>
                      </m:sSup>
                      <m:r>
                        <a:rPr lang="en-US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sSup>
                        <m:sSupPr>
                          <m:ctrlPr>
                            <a:rPr 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ℝ</m:t>
                          </m:r>
                        </m:e>
                        <m:sup>
                          <m:r>
                            <a:rPr 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a14:m>
                  <a:r>
                    <a:rPr lang="en-US" sz="2400" dirty="0"/>
                    <a:t>, we say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𝐟</m:t>
                          </m:r>
                        </m:e>
                        <m:sup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sup>
                      </m:sSup>
                    </m:oMath>
                  </a14:m>
                  <a:r>
                    <a:rPr lang="en-US" sz="2400" dirty="0"/>
                    <a:t>is </a:t>
                  </a:r>
                  <a:r>
                    <a:rPr lang="en-US" sz="2400" i="1" dirty="0">
                      <a:solidFill>
                        <a:srgbClr val="FF0000"/>
                      </a:solidFill>
                    </a:rPr>
                    <a:t>Pareto Dominant</a:t>
                  </a:r>
                  <a:r>
                    <a:rPr lang="en-US" sz="2400" dirty="0">
                      <a:solidFill>
                        <a:srgbClr val="FF0000"/>
                      </a:solidFill>
                    </a:rPr>
                    <a:t> </a:t>
                  </a:r>
                  <a:r>
                    <a:rPr lang="en-US" sz="2400" dirty="0"/>
                    <a:t>over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𝐟</m:t>
                          </m:r>
                        </m:e>
                        <m:sup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sup>
                      </m:sSup>
                    </m:oMath>
                  </a14:m>
                  <a:r>
                    <a:rPr lang="en-US" sz="2400" dirty="0"/>
                    <a:t>, denoted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𝐟</m:t>
                          </m:r>
                        </m:e>
                        <m:sup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sup>
                      </m:sSup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≺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𝐟</m:t>
                          </m:r>
                        </m:e>
                        <m:sup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sup>
                      </m:sSup>
                    </m:oMath>
                  </a14:m>
                  <a:endParaRPr lang="en-US" sz="2400" dirty="0"/>
                </a:p>
                <a:p>
                  <a:r>
                    <a:rPr lang="en-US" sz="2400" dirty="0"/>
                    <a:t>	        </a:t>
                  </a:r>
                  <a14:m>
                    <m:oMath xmlns:m="http://schemas.openxmlformats.org/officeDocument/2006/math">
                      <m:r>
                        <a:rPr lang="en-US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⇔</m:t>
                      </m:r>
                      <m:d>
                        <m:d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∀</m:t>
                          </m:r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1, 2, …, </m:t>
                              </m:r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US" sz="2400" dirty="0"/>
                            <m:t>: 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</m:sup>
                          </m:sSub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r>
                            <m:rPr>
                              <m:nor/>
                            </m:rPr>
                            <a:rPr lang="en-US" sz="2400" dirty="0"/>
                            <m:t> 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d>
                            </m:sup>
                          </m:sSubSup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∃</m:t>
                          </m:r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1, 2, …, </m:t>
                              </m:r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∋: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</m:sup>
                          </m:sSub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m:rPr>
                              <m:nor/>
                            </m:rPr>
                            <a:rPr lang="en-US" sz="2400" dirty="0"/>
                            <m:t> 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d>
                            </m:sup>
                          </m:sSubSup>
                        </m:e>
                      </m:d>
                    </m:oMath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1968DBA-E935-5AB6-E3BF-7778A5F0AA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5071" y="3477949"/>
                  <a:ext cx="10718640" cy="1408719"/>
                </a:xfrm>
                <a:prstGeom prst="rect">
                  <a:avLst/>
                </a:prstGeom>
                <a:blipFill>
                  <a:blip r:embed="rId5"/>
                  <a:stretch>
                    <a:fillRect l="-853" t="-34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BC8DB80-59B6-4310-D343-1AF89AE5C658}"/>
                </a:ext>
              </a:extLst>
            </p:cNvPr>
            <p:cNvSpPr/>
            <p:nvPr/>
          </p:nvSpPr>
          <p:spPr>
            <a:xfrm>
              <a:off x="115648" y="3413970"/>
              <a:ext cx="11818177" cy="1556550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E22A5F5C-197C-3EEC-177B-77079D6EB140}"/>
              </a:ext>
            </a:extLst>
          </p:cNvPr>
          <p:cNvSpPr/>
          <p:nvPr/>
        </p:nvSpPr>
        <p:spPr>
          <a:xfrm>
            <a:off x="115648" y="5061581"/>
            <a:ext cx="11818177" cy="1611345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B13EF11-878F-9ADA-53FE-84B966AED36B}"/>
                  </a:ext>
                </a:extLst>
              </p:cNvPr>
              <p:cNvSpPr txBox="1"/>
              <p:nvPr/>
            </p:nvSpPr>
            <p:spPr>
              <a:xfrm>
                <a:off x="75650" y="5143979"/>
                <a:ext cx="12267253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chemeClr val="tx1"/>
                    </a:solidFill>
                  </a:rPr>
                  <a:t>(Set of Pareto Front Designs) 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800" b="0" i="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800" b="0" i="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32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32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𝒫</m:t>
                    </m:r>
                    <m:r>
                      <a:rPr lang="en-US" sz="32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1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𝐟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  <m:r>
                          <a:rPr lang="en-US" sz="3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r>
                          <a:rPr lang="en-US" sz="32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ℱ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sz="32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3200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b="1" i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𝐟</m:t>
                                </m:r>
                              </m:e>
                              <m:sup>
                                <m:r>
                                  <a:rPr lang="en-US" sz="3200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′′</m:t>
                                </m:r>
                              </m:sup>
                            </m:sSup>
                            <m:r>
                              <a:rPr lang="en-US" sz="32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∈</m:t>
                            </m:r>
                            <m:r>
                              <a:rPr lang="en-US" sz="32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ℱ</m:t>
                            </m:r>
                            <m:r>
                              <a:rPr lang="en-US" sz="32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:</m:t>
                            </m:r>
                            <m:sSup>
                              <m:sSupPr>
                                <m:ctrlPr>
                                  <a:rPr lang="en-US" sz="3200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b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𝐟</m:t>
                                </m:r>
                              </m:e>
                              <m:sup>
                                <m:r>
                                  <a:rPr lang="en-US" sz="3200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′′</m:t>
                                </m:r>
                              </m:sup>
                            </m:sSup>
                            <m:r>
                              <a:rPr lang="en-US" sz="32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≺</m:t>
                            </m:r>
                            <m:r>
                              <a:rPr lang="en-US" sz="3200" b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𝐟</m:t>
                            </m:r>
                            <m:r>
                              <a:rPr lang="en-US" sz="32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′∧</m:t>
                            </m:r>
                            <m:sSup>
                              <m:sSupPr>
                                <m:ctrlPr>
                                  <a:rPr lang="en-US" sz="3200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b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𝐟</m:t>
                                </m:r>
                              </m:e>
                              <m:sup>
                                <m:r>
                                  <a:rPr lang="en-US" sz="3200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′′</m:t>
                                </m:r>
                              </m:sup>
                            </m:sSup>
                            <m:r>
                              <a:rPr lang="en-US" sz="32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≠</m:t>
                            </m:r>
                            <m:r>
                              <a:rPr lang="en-US" sz="3200" b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𝐟</m:t>
                            </m:r>
                            <m:r>
                              <a:rPr lang="en-US" sz="32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e>
                        </m:d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=∅</m:t>
                        </m:r>
                      </m:e>
                    </m:d>
                    <m:r>
                      <a:rPr lang="en-US" sz="32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sz="32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   </m:t>
                        </m:r>
                        <m:r>
                          <a:rPr lang="en-US" sz="3200" b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𝐗</m:t>
                        </m:r>
                        <m:r>
                          <a:rPr lang="en-US" sz="32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r>
                          <a:rPr lang="en-US" sz="32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32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p>
                    <m:r>
                      <a:rPr lang="en-US" sz="32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en-US" sz="3200" b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𝐅</m:t>
                    </m:r>
                    <m:d>
                      <m:dPr>
                        <m:ctrlPr>
                          <a:rPr lang="en-US" sz="32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𝐗</m:t>
                        </m:r>
                      </m:e>
                    </m:d>
                  </m:oMath>
                </a14:m>
                <a:r>
                  <a:rPr lang="en-US" sz="3200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sz="32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𝒫</m:t>
                    </m:r>
                  </m:oMath>
                </a14:m>
                <a:endParaRPr lang="en-US" sz="3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B13EF11-878F-9ADA-53FE-84B966AED3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50" y="5143979"/>
                <a:ext cx="12267253" cy="1446550"/>
              </a:xfrm>
              <a:prstGeom prst="rect">
                <a:avLst/>
              </a:prstGeom>
              <a:blipFill>
                <a:blip r:embed="rId6"/>
                <a:stretch>
                  <a:fillRect l="-994" t="-42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53478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69335-492A-43B2-9804-1977FBABF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38" y="-308635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Response surface methodology (RSM) starting point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D27D1F-524D-43E6-9ABE-EA705F2484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644" y="1153816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B424F77-4F7F-485F-839F-21D57A50E190}"/>
              </a:ext>
            </a:extLst>
          </p:cNvPr>
          <p:cNvGrpSpPr/>
          <p:nvPr/>
        </p:nvGrpSpPr>
        <p:grpSpPr>
          <a:xfrm>
            <a:off x="3515457" y="3075102"/>
            <a:ext cx="4067552" cy="1017384"/>
            <a:chOff x="3061818" y="4017452"/>
            <a:chExt cx="4067552" cy="1017384"/>
          </a:xfrm>
        </p:grpSpPr>
        <p:grpSp>
          <p:nvGrpSpPr>
            <p:cNvPr id="20" name="Group 20">
              <a:extLst>
                <a:ext uri="{FF2B5EF4-FFF2-40B4-BE49-F238E27FC236}">
                  <a16:creationId xmlns:a16="http://schemas.microsoft.com/office/drawing/2014/main" id="{CE7B1D60-99FD-4246-A202-79586E17D4F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061818" y="4017452"/>
              <a:ext cx="4067552" cy="1017384"/>
              <a:chOff x="2823" y="1870"/>
              <a:chExt cx="2051" cy="513"/>
            </a:xfrm>
          </p:grpSpPr>
          <p:sp>
            <p:nvSpPr>
              <p:cNvPr id="21" name="AutoShape 19">
                <a:extLst>
                  <a:ext uri="{FF2B5EF4-FFF2-40B4-BE49-F238E27FC236}">
                    <a16:creationId xmlns:a16="http://schemas.microsoft.com/office/drawing/2014/main" id="{CED61C30-9E4B-4A80-ACFF-014AABBF7277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823" y="1937"/>
                <a:ext cx="2034" cy="4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045" name="Picture 21">
                <a:extLst>
                  <a:ext uri="{FF2B5EF4-FFF2-40B4-BE49-F238E27FC236}">
                    <a16:creationId xmlns:a16="http://schemas.microsoft.com/office/drawing/2014/main" id="{F1464290-7988-49AF-87DC-D34ED2482E4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5" y="1870"/>
                <a:ext cx="2039" cy="4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2" name="Left Brace 21">
              <a:extLst>
                <a:ext uri="{FF2B5EF4-FFF2-40B4-BE49-F238E27FC236}">
                  <a16:creationId xmlns:a16="http://schemas.microsoft.com/office/drawing/2014/main" id="{41CD1BCA-7102-41B9-ADCE-F3AD1CC2AECF}"/>
                </a:ext>
              </a:extLst>
            </p:cNvPr>
            <p:cNvSpPr/>
            <p:nvPr/>
          </p:nvSpPr>
          <p:spPr>
            <a:xfrm rot="16200000">
              <a:off x="4230923" y="4712923"/>
              <a:ext cx="67112" cy="364829"/>
            </a:xfrm>
            <a:prstGeom prst="leftBrac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28" name="Left Brace 27">
              <a:extLst>
                <a:ext uri="{FF2B5EF4-FFF2-40B4-BE49-F238E27FC236}">
                  <a16:creationId xmlns:a16="http://schemas.microsoft.com/office/drawing/2014/main" id="{B04C7D8A-5380-4D6F-AD56-4ABA15559032}"/>
                </a:ext>
              </a:extLst>
            </p:cNvPr>
            <p:cNvSpPr/>
            <p:nvPr/>
          </p:nvSpPr>
          <p:spPr>
            <a:xfrm rot="16200000">
              <a:off x="5227597" y="4712922"/>
              <a:ext cx="67112" cy="364829"/>
            </a:xfrm>
            <a:prstGeom prst="leftBrac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Left Brace 28">
              <a:extLst>
                <a:ext uri="{FF2B5EF4-FFF2-40B4-BE49-F238E27FC236}">
                  <a16:creationId xmlns:a16="http://schemas.microsoft.com/office/drawing/2014/main" id="{A3E18EEE-23E4-4A99-AAE9-81A0E9BB309D}"/>
                </a:ext>
              </a:extLst>
            </p:cNvPr>
            <p:cNvSpPr/>
            <p:nvPr/>
          </p:nvSpPr>
          <p:spPr>
            <a:xfrm rot="16200000">
              <a:off x="5979716" y="4718565"/>
              <a:ext cx="67112" cy="364829"/>
            </a:xfrm>
            <a:prstGeom prst="leftBrac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Left Brace 29">
              <a:extLst>
                <a:ext uri="{FF2B5EF4-FFF2-40B4-BE49-F238E27FC236}">
                  <a16:creationId xmlns:a16="http://schemas.microsoft.com/office/drawing/2014/main" id="{14B70DA4-CDDB-4446-BAC5-A92D25521514}"/>
                </a:ext>
              </a:extLst>
            </p:cNvPr>
            <p:cNvSpPr/>
            <p:nvPr/>
          </p:nvSpPr>
          <p:spPr>
            <a:xfrm rot="16200000">
              <a:off x="6736437" y="4712921"/>
              <a:ext cx="67112" cy="364829"/>
            </a:xfrm>
            <a:prstGeom prst="lef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07C48A9-0752-44F0-8950-E920670A2DD3}"/>
              </a:ext>
            </a:extLst>
          </p:cNvPr>
          <p:cNvGrpSpPr/>
          <p:nvPr/>
        </p:nvGrpSpPr>
        <p:grpSpPr>
          <a:xfrm>
            <a:off x="94838" y="4307368"/>
            <a:ext cx="11979994" cy="1631646"/>
            <a:chOff x="94838" y="4167272"/>
            <a:chExt cx="11979994" cy="163164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C89279C0-260A-4B22-ABE0-DCD13326D8B9}"/>
                    </a:ext>
                  </a:extLst>
                </p:cNvPr>
                <p:cNvSpPr txBox="1"/>
                <p:nvPr/>
              </p:nvSpPr>
              <p:spPr>
                <a:xfrm>
                  <a:off x="94838" y="4852285"/>
                  <a:ext cx="2560157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dirty="0">
                      <a:solidFill>
                        <a:srgbClr val="00B050"/>
                      </a:solidFill>
                    </a:rPr>
                    <a:t>Vector expanding covariate vector</a:t>
                  </a:r>
                </a:p>
                <a:p>
                  <a:pPr algn="ctr"/>
                  <a:r>
                    <a:rPr lang="en-US" dirty="0">
                      <a:solidFill>
                        <a:srgbClr val="00B050"/>
                      </a:solidFill>
                    </a:rPr>
                    <a:t>to assumed polynomial</a:t>
                  </a: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C89279C0-260A-4B22-ABE0-DCD13326D8B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838" y="4852285"/>
                  <a:ext cx="2560157" cy="923330"/>
                </a:xfrm>
                <a:prstGeom prst="rect">
                  <a:avLst/>
                </a:prstGeom>
                <a:blipFill>
                  <a:blip r:embed="rId3"/>
                  <a:stretch>
                    <a:fillRect t="-3974" b="-993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B75E7BB5-5FE5-4722-94F3-51F3BE2F56D3}"/>
                    </a:ext>
                  </a:extLst>
                </p:cNvPr>
                <p:cNvSpPr txBox="1"/>
                <p:nvPr/>
              </p:nvSpPr>
              <p:spPr>
                <a:xfrm>
                  <a:off x="2834027" y="4875588"/>
                  <a:ext cx="3252347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×1 </m:t>
                      </m:r>
                    </m:oMath>
                  </a14:m>
                  <a:r>
                    <a:rPr lang="en-US" dirty="0">
                      <a:solidFill>
                        <a:srgbClr val="0070C0"/>
                      </a:solidFill>
                    </a:rPr>
                    <a:t>Linear parameter vector:</a:t>
                  </a:r>
                </a:p>
                <a:p>
                  <a:pPr algn="ctr"/>
                  <a:r>
                    <a:rPr lang="en-US" dirty="0">
                      <a:solidFill>
                        <a:srgbClr val="0070C0"/>
                      </a:solidFill>
                    </a:rPr>
                    <a:t>partial derivatives of covariates and functions of </a:t>
                  </a:r>
                  <a14:m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𝜽</m:t>
                      </m:r>
                    </m:oMath>
                  </a14:m>
                  <a:r>
                    <a:rPr lang="en-US" b="1" dirty="0">
                      <a:solidFill>
                        <a:srgbClr val="00B050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B75E7BB5-5FE5-4722-94F3-51F3BE2F56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34027" y="4875588"/>
                  <a:ext cx="3252347" cy="923330"/>
                </a:xfrm>
                <a:prstGeom prst="rect">
                  <a:avLst/>
                </a:prstGeom>
                <a:blipFill>
                  <a:blip r:embed="rId4"/>
                  <a:stretch>
                    <a:fillRect t="-3974" b="-993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0F726EF-B6E6-4C82-A555-B23D1496DE35}"/>
                </a:ext>
              </a:extLst>
            </p:cNvPr>
            <p:cNvSpPr txBox="1"/>
            <p:nvPr/>
          </p:nvSpPr>
          <p:spPr>
            <a:xfrm>
              <a:off x="6096000" y="4852285"/>
              <a:ext cx="25601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C000"/>
                  </a:solidFill>
                </a:rPr>
                <a:t>Aggregated Taylor Approximation Error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7ED4056-96B7-448C-A8F4-130266B09A52}"/>
                </a:ext>
              </a:extLst>
            </p:cNvPr>
            <p:cNvSpPr txBox="1"/>
            <p:nvPr/>
          </p:nvSpPr>
          <p:spPr>
            <a:xfrm>
              <a:off x="8665783" y="4824715"/>
              <a:ext cx="340904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Confounded errors attributable to the measurement device and</a:t>
              </a:r>
            </a:p>
            <a:p>
              <a:pPr algn="ctr"/>
              <a:r>
                <a:rPr lang="en-US" dirty="0">
                  <a:solidFill>
                    <a:srgbClr val="FF0000"/>
                  </a:solidFill>
                </a:rPr>
                <a:t>Experimental repeatability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4B1AE859-8184-4073-8955-4A84438F02E3}"/>
                </a:ext>
              </a:extLst>
            </p:cNvPr>
            <p:cNvCxnSpPr>
              <a:cxnSpLocks/>
              <a:endCxn id="23" idx="0"/>
            </p:cNvCxnSpPr>
            <p:nvPr/>
          </p:nvCxnSpPr>
          <p:spPr>
            <a:xfrm flipH="1">
              <a:off x="1374917" y="4201404"/>
              <a:ext cx="3252348" cy="650881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1D207CB2-8DDD-41BC-96E3-4C8191D413F6}"/>
                </a:ext>
              </a:extLst>
            </p:cNvPr>
            <p:cNvCxnSpPr>
              <a:cxnSpLocks/>
              <a:endCxn id="32" idx="0"/>
            </p:cNvCxnSpPr>
            <p:nvPr/>
          </p:nvCxnSpPr>
          <p:spPr>
            <a:xfrm flipH="1">
              <a:off x="4460201" y="4232097"/>
              <a:ext cx="1136954" cy="643491"/>
            </a:xfrm>
            <a:prstGeom prst="straightConnector1">
              <a:avLst/>
            </a:prstGeom>
            <a:ln w="254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8A710997-9A8A-4EE8-8FBC-DE226BCE1907}"/>
                </a:ext>
              </a:extLst>
            </p:cNvPr>
            <p:cNvCxnSpPr>
              <a:cxnSpLocks/>
              <a:endCxn id="34" idx="0"/>
            </p:cNvCxnSpPr>
            <p:nvPr/>
          </p:nvCxnSpPr>
          <p:spPr>
            <a:xfrm>
              <a:off x="6484241" y="4208794"/>
              <a:ext cx="891838" cy="643491"/>
            </a:xfrm>
            <a:prstGeom prst="straightConnector1">
              <a:avLst/>
            </a:prstGeom>
            <a:ln w="254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D93C9FCF-9D61-4FC6-AEF2-99001F370138}"/>
                </a:ext>
              </a:extLst>
            </p:cNvPr>
            <p:cNvCxnSpPr>
              <a:cxnSpLocks/>
              <a:endCxn id="35" idx="0"/>
            </p:cNvCxnSpPr>
            <p:nvPr/>
          </p:nvCxnSpPr>
          <p:spPr>
            <a:xfrm>
              <a:off x="7223329" y="4167272"/>
              <a:ext cx="3146979" cy="657443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7F17C6A3-A832-4999-A133-B62AEDDF5B20}"/>
              </a:ext>
            </a:extLst>
          </p:cNvPr>
          <p:cNvSpPr txBox="1"/>
          <p:nvPr/>
        </p:nvSpPr>
        <p:spPr>
          <a:xfrm>
            <a:off x="3643385" y="2672172"/>
            <a:ext cx="4507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Linear Taylor Series Approximation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3A70450-693F-4BEB-AE2D-AC143F59370F}"/>
              </a:ext>
            </a:extLst>
          </p:cNvPr>
          <p:cNvGrpSpPr/>
          <p:nvPr/>
        </p:nvGrpSpPr>
        <p:grpSpPr>
          <a:xfrm>
            <a:off x="-18713" y="881993"/>
            <a:ext cx="12012275" cy="1445476"/>
            <a:chOff x="-33659" y="1153817"/>
            <a:chExt cx="12012275" cy="1445476"/>
          </a:xfrm>
        </p:grpSpPr>
        <p:grpSp>
          <p:nvGrpSpPr>
            <p:cNvPr id="11" name="Group 12">
              <a:extLst>
                <a:ext uri="{FF2B5EF4-FFF2-40B4-BE49-F238E27FC236}">
                  <a16:creationId xmlns:a16="http://schemas.microsoft.com/office/drawing/2014/main" id="{03FDC7B7-9149-4448-83AC-DAA9AAB33FC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066994" y="1635605"/>
              <a:ext cx="3372395" cy="749421"/>
              <a:chOff x="3039" y="1982"/>
              <a:chExt cx="1602" cy="356"/>
            </a:xfrm>
          </p:grpSpPr>
          <p:sp>
            <p:nvSpPr>
              <p:cNvPr id="12" name="AutoShape 11">
                <a:extLst>
                  <a:ext uri="{FF2B5EF4-FFF2-40B4-BE49-F238E27FC236}">
                    <a16:creationId xmlns:a16="http://schemas.microsoft.com/office/drawing/2014/main" id="{39E214A4-E20D-4E84-865C-A8DD4D15D4FD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3039" y="1982"/>
                <a:ext cx="1602" cy="3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037" name="Picture 13">
                <a:extLst>
                  <a:ext uri="{FF2B5EF4-FFF2-40B4-BE49-F238E27FC236}">
                    <a16:creationId xmlns:a16="http://schemas.microsoft.com/office/drawing/2014/main" id="{90E7FFDF-8B11-4CF4-A49E-64776B40491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39" y="1982"/>
                <a:ext cx="1607" cy="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D3FD10F-AAC4-461C-8684-D5E2F38AA27C}"/>
                </a:ext>
              </a:extLst>
            </p:cNvPr>
            <p:cNvSpPr txBox="1"/>
            <p:nvPr/>
          </p:nvSpPr>
          <p:spPr>
            <a:xfrm>
              <a:off x="1359970" y="1221803"/>
              <a:ext cx="55210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0070C0"/>
                  </a:solidFill>
                </a:rPr>
                <a:t>Design point      		Design Space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323DC5B-B593-4750-A795-312DFD732324}"/>
                </a:ext>
              </a:extLst>
            </p:cNvPr>
            <p:cNvSpPr txBox="1"/>
            <p:nvPr/>
          </p:nvSpPr>
          <p:spPr>
            <a:xfrm>
              <a:off x="8309365" y="1241683"/>
              <a:ext cx="23936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0070C0"/>
                  </a:solidFill>
                </a:rPr>
                <a:t>Non-linear Model</a:t>
              </a:r>
            </a:p>
          </p:txBody>
        </p:sp>
        <p:grpSp>
          <p:nvGrpSpPr>
            <p:cNvPr id="14" name="Group 8">
              <a:extLst>
                <a:ext uri="{FF2B5EF4-FFF2-40B4-BE49-F238E27FC236}">
                  <a16:creationId xmlns:a16="http://schemas.microsoft.com/office/drawing/2014/main" id="{C8E0C741-58B0-405D-A60A-6F57C1B9F0D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-33659" y="1812611"/>
              <a:ext cx="7394661" cy="631044"/>
              <a:chOff x="2391" y="2038"/>
              <a:chExt cx="3035" cy="259"/>
            </a:xfrm>
          </p:grpSpPr>
          <p:sp>
            <p:nvSpPr>
              <p:cNvPr id="17" name="AutoShape 7">
                <a:extLst>
                  <a:ext uri="{FF2B5EF4-FFF2-40B4-BE49-F238E27FC236}">
                    <a16:creationId xmlns:a16="http://schemas.microsoft.com/office/drawing/2014/main" id="{36F9BA4E-DCA1-425E-9367-B293A72410DF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391" y="2038"/>
                <a:ext cx="2898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9225" name="Picture 9">
                <a:extLst>
                  <a:ext uri="{FF2B5EF4-FFF2-40B4-BE49-F238E27FC236}">
                    <a16:creationId xmlns:a16="http://schemas.microsoft.com/office/drawing/2014/main" id="{8C58C27A-BF52-417E-B9F7-2AA9A6ED06A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23" y="2049"/>
                <a:ext cx="2903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F6B0104-FA3F-4208-B63D-A2A98C0C285C}"/>
                </a:ext>
              </a:extLst>
            </p:cNvPr>
            <p:cNvSpPr/>
            <p:nvPr/>
          </p:nvSpPr>
          <p:spPr>
            <a:xfrm>
              <a:off x="79892" y="1153817"/>
              <a:ext cx="11898724" cy="1445476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E56221AF-0EF3-4716-92C8-6059E8D73A90}"/>
              </a:ext>
            </a:extLst>
          </p:cNvPr>
          <p:cNvSpPr/>
          <p:nvPr/>
        </p:nvSpPr>
        <p:spPr>
          <a:xfrm>
            <a:off x="94838" y="2594990"/>
            <a:ext cx="11890787" cy="3279199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1425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4360EA98-5748-4EE2-9BB8-F94D4BA461E8}"/>
              </a:ext>
            </a:extLst>
          </p:cNvPr>
          <p:cNvSpPr/>
          <p:nvPr/>
        </p:nvSpPr>
        <p:spPr>
          <a:xfrm>
            <a:off x="-14946" y="5772811"/>
            <a:ext cx="12192000" cy="1093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EE76188-11F7-4BAA-90EB-F0B50948A15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-107171"/>
                <a:ext cx="12177054" cy="1325563"/>
              </a:xfrm>
            </p:spPr>
            <p:txBody>
              <a:bodyPr anchor="ctr">
                <a:normAutofit/>
              </a:bodyPr>
              <a:lstStyle/>
              <a:p>
                <a:r>
                  <a:rPr lang="en-US" sz="2800" dirty="0"/>
                  <a:t>Example and Notation: </a:t>
                </a:r>
                <a:br>
                  <a:rPr lang="en-US" sz="2800" dirty="0"/>
                </a:br>
                <a:r>
                  <a:rPr lang="en-US" sz="2800" dirty="0"/>
                  <a:t>	Second-order linear model,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US" sz="2800" dirty="0"/>
                  <a:t> factors,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2800" dirty="0"/>
                  <a:t> design points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EE76188-11F7-4BAA-90EB-F0B50948A1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-107171"/>
                <a:ext cx="12177054" cy="1325563"/>
              </a:xfrm>
              <a:blipFill>
                <a:blip r:embed="rId2"/>
                <a:stretch>
                  <a:fillRect l="-10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4">
            <a:extLst>
              <a:ext uri="{FF2B5EF4-FFF2-40B4-BE49-F238E27FC236}">
                <a16:creationId xmlns:a16="http://schemas.microsoft.com/office/drawing/2014/main" id="{BC1CE041-D7BD-40E2-AD59-4483C79D419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67093" y="1495025"/>
            <a:ext cx="3189447" cy="1962737"/>
            <a:chOff x="370" y="1152"/>
            <a:chExt cx="1638" cy="1008"/>
          </a:xfrm>
        </p:grpSpPr>
        <p:sp>
          <p:nvSpPr>
            <p:cNvPr id="9" name="AutoShape 3">
              <a:extLst>
                <a:ext uri="{FF2B5EF4-FFF2-40B4-BE49-F238E27FC236}">
                  <a16:creationId xmlns:a16="http://schemas.microsoft.com/office/drawing/2014/main" id="{1B24302B-2A0D-44BE-B10E-C80BFFC93C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70" y="1152"/>
              <a:ext cx="1638" cy="1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053" name="Picture 5">
              <a:extLst>
                <a:ext uri="{FF2B5EF4-FFF2-40B4-BE49-F238E27FC236}">
                  <a16:creationId xmlns:a16="http://schemas.microsoft.com/office/drawing/2014/main" id="{E44D1D31-19E1-4B71-92DC-1F884BD4EA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" y="1152"/>
              <a:ext cx="1643" cy="1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2">
            <a:extLst>
              <a:ext uri="{FF2B5EF4-FFF2-40B4-BE49-F238E27FC236}">
                <a16:creationId xmlns:a16="http://schemas.microsoft.com/office/drawing/2014/main" id="{B84A0A19-6F1D-4354-BFBD-41457B842A8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167609" y="1478931"/>
            <a:ext cx="5773332" cy="817125"/>
            <a:chOff x="2328" y="1946"/>
            <a:chExt cx="3024" cy="428"/>
          </a:xfrm>
        </p:grpSpPr>
        <p:sp>
          <p:nvSpPr>
            <p:cNvPr id="15" name="AutoShape 11">
              <a:extLst>
                <a:ext uri="{FF2B5EF4-FFF2-40B4-BE49-F238E27FC236}">
                  <a16:creationId xmlns:a16="http://schemas.microsoft.com/office/drawing/2014/main" id="{1CBC6677-AFD8-4A73-A351-BB19F51DE857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328" y="1946"/>
              <a:ext cx="3024" cy="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061" name="Picture 13">
              <a:extLst>
                <a:ext uri="{FF2B5EF4-FFF2-40B4-BE49-F238E27FC236}">
                  <a16:creationId xmlns:a16="http://schemas.microsoft.com/office/drawing/2014/main" id="{5DC4C37A-44AC-4576-B2B2-F338DF23B0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8" y="1946"/>
              <a:ext cx="3029" cy="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37FAF63-FC22-460F-B0FA-023EE211792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156548" y="3270305"/>
            <a:ext cx="5776846" cy="1376030"/>
            <a:chOff x="3201" y="2106"/>
            <a:chExt cx="4194" cy="999"/>
          </a:xfrm>
        </p:grpSpPr>
        <p:sp>
          <p:nvSpPr>
            <p:cNvPr id="18" name="AutoShape 15">
              <a:extLst>
                <a:ext uri="{FF2B5EF4-FFF2-40B4-BE49-F238E27FC236}">
                  <a16:creationId xmlns:a16="http://schemas.microsoft.com/office/drawing/2014/main" id="{EC3AFC2D-BCEB-4537-B4FD-1B29463E8397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201" y="2106"/>
              <a:ext cx="4194" cy="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065" name="Picture 17">
              <a:extLst>
                <a:ext uri="{FF2B5EF4-FFF2-40B4-BE49-F238E27FC236}">
                  <a16:creationId xmlns:a16="http://schemas.microsoft.com/office/drawing/2014/main" id="{71B4901B-1934-41A3-A071-CDF1557AFB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1" y="2106"/>
              <a:ext cx="4199" cy="1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0B39B1B9-9491-484A-9305-25113CFAD743}"/>
              </a:ext>
            </a:extLst>
          </p:cNvPr>
          <p:cNvSpPr txBox="1"/>
          <p:nvPr/>
        </p:nvSpPr>
        <p:spPr>
          <a:xfrm>
            <a:off x="1559686" y="1049845"/>
            <a:ext cx="25821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(1) Exact Design Matrix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2630160-27E6-4D91-9E80-2DD2E07E7FDE}"/>
                  </a:ext>
                </a:extLst>
              </p:cNvPr>
              <p:cNvSpPr txBox="1"/>
              <p:nvPr/>
            </p:nvSpPr>
            <p:spPr>
              <a:xfrm>
                <a:off x="931741" y="3632267"/>
                <a:ext cx="44018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rgbClr val="0070C0"/>
                    </a:solidFill>
                  </a:rPr>
                  <a:t>(2) Second-order model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US" sz="2000" dirty="0">
                    <a:solidFill>
                      <a:srgbClr val="0070C0"/>
                    </a:solidFill>
                  </a:rPr>
                  <a:t> factors</a:t>
                </a:r>
                <a:endParaRPr lang="en-US" sz="20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2630160-27E6-4D91-9E80-2DD2E07E7F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741" y="3632267"/>
                <a:ext cx="4401846" cy="400110"/>
              </a:xfrm>
              <a:prstGeom prst="rect">
                <a:avLst/>
              </a:prstGeom>
              <a:blipFill>
                <a:blip r:embed="rId6"/>
                <a:stretch>
                  <a:fillRect l="-1524" t="-9231" r="-554" b="-2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96D63798-C956-49C1-A695-A849BB490706}"/>
              </a:ext>
            </a:extLst>
          </p:cNvPr>
          <p:cNvSpPr txBox="1"/>
          <p:nvPr/>
        </p:nvSpPr>
        <p:spPr>
          <a:xfrm>
            <a:off x="8083111" y="1048042"/>
            <a:ext cx="19423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(3) Model Vector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CD6489-6FCD-451B-8D41-2123D238E999}"/>
              </a:ext>
            </a:extLst>
          </p:cNvPr>
          <p:cNvSpPr txBox="1"/>
          <p:nvPr/>
        </p:nvSpPr>
        <p:spPr>
          <a:xfrm>
            <a:off x="8075032" y="2709477"/>
            <a:ext cx="1950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(4) Model Matrix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5E0E7E9-5C6E-4DA7-A3AE-F9D0BB24913F}"/>
              </a:ext>
            </a:extLst>
          </p:cNvPr>
          <p:cNvSpPr txBox="1"/>
          <p:nvPr/>
        </p:nvSpPr>
        <p:spPr>
          <a:xfrm>
            <a:off x="4905632" y="5181146"/>
            <a:ext cx="23358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(5) Full Linear Model</a:t>
            </a:r>
          </a:p>
        </p:txBody>
      </p:sp>
      <p:grpSp>
        <p:nvGrpSpPr>
          <p:cNvPr id="29" name="Group 24">
            <a:extLst>
              <a:ext uri="{FF2B5EF4-FFF2-40B4-BE49-F238E27FC236}">
                <a16:creationId xmlns:a16="http://schemas.microsoft.com/office/drawing/2014/main" id="{3777A0B8-5328-4921-A13A-145806A2E6D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61816" y="5755992"/>
            <a:ext cx="1866900" cy="547687"/>
            <a:chOff x="1640" y="3311"/>
            <a:chExt cx="1176" cy="345"/>
          </a:xfrm>
        </p:grpSpPr>
        <p:sp>
          <p:nvSpPr>
            <p:cNvPr id="30" name="AutoShape 23">
              <a:extLst>
                <a:ext uri="{FF2B5EF4-FFF2-40B4-BE49-F238E27FC236}">
                  <a16:creationId xmlns:a16="http://schemas.microsoft.com/office/drawing/2014/main" id="{3DF8AF2C-995B-4C1C-BBEA-B11ED864CAD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40" y="3311"/>
              <a:ext cx="1176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073" name="Picture 25">
              <a:extLst>
                <a:ext uri="{FF2B5EF4-FFF2-40B4-BE49-F238E27FC236}">
                  <a16:creationId xmlns:a16="http://schemas.microsoft.com/office/drawing/2014/main" id="{242543D0-EB1F-45C2-A1FD-3E8A2B06EA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0" y="3311"/>
              <a:ext cx="1182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48" name="Group 28">
            <a:extLst>
              <a:ext uri="{FF2B5EF4-FFF2-40B4-BE49-F238E27FC236}">
                <a16:creationId xmlns:a16="http://schemas.microsoft.com/office/drawing/2014/main" id="{7A502A63-A8A3-48FF-A0F6-44175E64B42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82179" y="5760574"/>
            <a:ext cx="2201863" cy="558800"/>
            <a:chOff x="3840" y="3295"/>
            <a:chExt cx="1387" cy="352"/>
          </a:xfrm>
        </p:grpSpPr>
        <p:sp>
          <p:nvSpPr>
            <p:cNvPr id="2049" name="AutoShape 27">
              <a:extLst>
                <a:ext uri="{FF2B5EF4-FFF2-40B4-BE49-F238E27FC236}">
                  <a16:creationId xmlns:a16="http://schemas.microsoft.com/office/drawing/2014/main" id="{68DAFD21-D9EA-4167-B9E6-40A3662EB8FC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840" y="3295"/>
              <a:ext cx="1387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077" name="Picture 29">
              <a:extLst>
                <a:ext uri="{FF2B5EF4-FFF2-40B4-BE49-F238E27FC236}">
                  <a16:creationId xmlns:a16="http://schemas.microsoft.com/office/drawing/2014/main" id="{779B2310-842A-4D25-958B-6BB6C4BF02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" y="3295"/>
              <a:ext cx="1392" cy="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4">
            <a:extLst>
              <a:ext uri="{FF2B5EF4-FFF2-40B4-BE49-F238E27FC236}">
                <a16:creationId xmlns:a16="http://schemas.microsoft.com/office/drawing/2014/main" id="{DF82B666-2EAC-47F5-9C59-4722DC29602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6814" y="3998441"/>
            <a:ext cx="5286375" cy="917603"/>
            <a:chOff x="167" y="2437"/>
            <a:chExt cx="3330" cy="509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AAE0CB55-01D9-434C-97C4-D4AAC2A0D37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7" y="2437"/>
              <a:ext cx="3330" cy="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92985BF-3425-4A79-BC40-CD4B92A607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" y="2437"/>
              <a:ext cx="3335" cy="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Double Bracket 6">
            <a:extLst>
              <a:ext uri="{FF2B5EF4-FFF2-40B4-BE49-F238E27FC236}">
                <a16:creationId xmlns:a16="http://schemas.microsoft.com/office/drawing/2014/main" id="{70E26341-B4B2-4B9A-B13D-A3CC32A7839F}"/>
              </a:ext>
            </a:extLst>
          </p:cNvPr>
          <p:cNvSpPr/>
          <p:nvPr/>
        </p:nvSpPr>
        <p:spPr>
          <a:xfrm>
            <a:off x="7338958" y="3318232"/>
            <a:ext cx="1318481" cy="1381540"/>
          </a:xfrm>
          <a:prstGeom prst="bracketPair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ouble Bracket 32">
            <a:extLst>
              <a:ext uri="{FF2B5EF4-FFF2-40B4-BE49-F238E27FC236}">
                <a16:creationId xmlns:a16="http://schemas.microsoft.com/office/drawing/2014/main" id="{97AD0F44-3121-4247-8146-A948904E2333}"/>
              </a:ext>
            </a:extLst>
          </p:cNvPr>
          <p:cNvSpPr/>
          <p:nvPr/>
        </p:nvSpPr>
        <p:spPr>
          <a:xfrm>
            <a:off x="7440212" y="1767894"/>
            <a:ext cx="1217228" cy="382178"/>
          </a:xfrm>
          <a:prstGeom prst="bracketPair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A78050D-293A-492C-99F9-E6CF6820F320}"/>
              </a:ext>
            </a:extLst>
          </p:cNvPr>
          <p:cNvSpPr/>
          <p:nvPr/>
        </p:nvSpPr>
        <p:spPr>
          <a:xfrm>
            <a:off x="254278" y="1016985"/>
            <a:ext cx="5642254" cy="2497553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265293F-5ED5-4008-9292-D63A3888ACD6}"/>
              </a:ext>
            </a:extLst>
          </p:cNvPr>
          <p:cNvSpPr/>
          <p:nvPr/>
        </p:nvSpPr>
        <p:spPr>
          <a:xfrm>
            <a:off x="247678" y="3646392"/>
            <a:ext cx="5648854" cy="1299748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10A2639-CC45-4A4C-9EBE-79F1461DD90E}"/>
              </a:ext>
            </a:extLst>
          </p:cNvPr>
          <p:cNvSpPr/>
          <p:nvPr/>
        </p:nvSpPr>
        <p:spPr>
          <a:xfrm>
            <a:off x="6024391" y="1016985"/>
            <a:ext cx="5992117" cy="151163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2F2ED40-B0AD-40BC-9369-FBD828E64514}"/>
              </a:ext>
            </a:extLst>
          </p:cNvPr>
          <p:cNvSpPr/>
          <p:nvPr/>
        </p:nvSpPr>
        <p:spPr>
          <a:xfrm>
            <a:off x="6023213" y="2697286"/>
            <a:ext cx="5992117" cy="2248853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C1D76AA-3AA6-4E5C-B8C2-C19226F610A0}"/>
              </a:ext>
            </a:extLst>
          </p:cNvPr>
          <p:cNvSpPr/>
          <p:nvPr/>
        </p:nvSpPr>
        <p:spPr>
          <a:xfrm>
            <a:off x="247678" y="5114810"/>
            <a:ext cx="11767652" cy="1615729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141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346F4-2BAB-2E06-1419-3D7563211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519" y="-112633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In this presentation we consider: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F1EF8-9EBB-E090-8F0B-0E1B28136B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757" y="1259475"/>
            <a:ext cx="6953805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000" b="0" dirty="0"/>
              <a:t>Exact (as opposed to continuous optimal designs for small response surface methodology (RSM) scenarios.</a:t>
            </a:r>
          </a:p>
          <a:p>
            <a:pPr lvl="1"/>
            <a:endParaRPr lang="en-US" sz="2000" b="0" dirty="0"/>
          </a:p>
          <a:p>
            <a:pPr lvl="1"/>
            <a:endParaRPr lang="en-US" sz="2000" b="0" dirty="0"/>
          </a:p>
          <a:p>
            <a:pPr lvl="1"/>
            <a:endParaRPr lang="en-US" sz="2000" b="0" dirty="0"/>
          </a:p>
          <a:p>
            <a:pPr lvl="1"/>
            <a:endParaRPr lang="en-US" sz="2000" b="0" dirty="0"/>
          </a:p>
          <a:p>
            <a:pPr marL="514350" indent="-514350">
              <a:buFont typeface="+mj-lt"/>
              <a:buAutoNum type="arabicPeriod"/>
            </a:pPr>
            <a:r>
              <a:rPr lang="en-US" sz="2000" b="0" dirty="0"/>
              <a:t>Designs for the second-order model</a:t>
            </a:r>
          </a:p>
          <a:p>
            <a:pPr marL="514350" indent="-514350">
              <a:buFont typeface="+mj-lt"/>
              <a:buAutoNum type="arabicPeriod"/>
            </a:pPr>
            <a:endParaRPr lang="en-US" sz="2000" b="0" dirty="0"/>
          </a:p>
          <a:p>
            <a:pPr marL="514350" indent="-514350">
              <a:buFont typeface="+mj-lt"/>
              <a:buAutoNum type="arabicPeriod"/>
            </a:pPr>
            <a:endParaRPr lang="en-US" sz="2000" b="0" dirty="0"/>
          </a:p>
          <a:p>
            <a:pPr marL="514350" indent="-514350">
              <a:buFont typeface="+mj-lt"/>
              <a:buAutoNum type="arabicPeriod"/>
            </a:pPr>
            <a:endParaRPr lang="en-US" sz="2000" b="0" dirty="0"/>
          </a:p>
          <a:p>
            <a:pPr marL="514350" indent="-514350">
              <a:buFont typeface="+mj-lt"/>
              <a:buAutoNum type="arabicPeriod"/>
            </a:pPr>
            <a:r>
              <a:rPr lang="en-US" sz="2000" b="0" i="1" dirty="0"/>
              <a:t>K</a:t>
            </a:r>
            <a:r>
              <a:rPr lang="en-US" sz="2000" b="0" dirty="0"/>
              <a:t> = 1, 2, 3, and 4 experimental factors, several </a:t>
            </a:r>
            <a:r>
              <a:rPr lang="en-US" sz="2000" b="0" i="1" dirty="0"/>
              <a:t>N</a:t>
            </a:r>
            <a:r>
              <a:rPr lang="en-US" sz="2000" b="0" dirty="0"/>
              <a:t> (number of experimental runs)</a:t>
            </a:r>
            <a:endParaRPr lang="en-US" sz="2000" b="0" i="1" dirty="0"/>
          </a:p>
          <a:p>
            <a:pPr lvl="1"/>
            <a:endParaRPr lang="en-US" b="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2C3622D-EA80-E649-81E7-81A9551B3ED6}"/>
              </a:ext>
            </a:extLst>
          </p:cNvPr>
          <p:cNvGrpSpPr/>
          <p:nvPr/>
        </p:nvGrpSpPr>
        <p:grpSpPr>
          <a:xfrm>
            <a:off x="111317" y="1135630"/>
            <a:ext cx="9948519" cy="4786385"/>
            <a:chOff x="-33659" y="214488"/>
            <a:chExt cx="11473048" cy="5619356"/>
          </a:xfrm>
        </p:grpSpPr>
        <p:sp>
          <p:nvSpPr>
            <p:cNvPr id="13" name="AutoShape 11">
              <a:extLst>
                <a:ext uri="{FF2B5EF4-FFF2-40B4-BE49-F238E27FC236}">
                  <a16:creationId xmlns:a16="http://schemas.microsoft.com/office/drawing/2014/main" id="{11926072-9A53-5BE0-3ADD-9AA701B5042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066994" y="1635605"/>
              <a:ext cx="3372395" cy="749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546C184-BF63-C015-FBA1-9135397F517A}"/>
                </a:ext>
              </a:extLst>
            </p:cNvPr>
            <p:cNvSpPr txBox="1"/>
            <p:nvPr/>
          </p:nvSpPr>
          <p:spPr>
            <a:xfrm>
              <a:off x="1359970" y="1221803"/>
              <a:ext cx="4989877" cy="5420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0070C0"/>
                  </a:solidFill>
                </a:rPr>
                <a:t>Design point      </a:t>
              </a:r>
              <a:r>
                <a:rPr lang="en-US" sz="2400" dirty="0">
                  <a:solidFill>
                    <a:srgbClr val="0070C0"/>
                  </a:solidFill>
                </a:rPr>
                <a:t>		</a:t>
              </a:r>
              <a:r>
                <a:rPr lang="en-US" sz="2000" dirty="0">
                  <a:solidFill>
                    <a:srgbClr val="0070C0"/>
                  </a:solidFill>
                </a:rPr>
                <a:t>Design Space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0DB5847-0068-3334-0B0C-7F6B097AAC4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-33659" y="1734648"/>
              <a:ext cx="7060866" cy="670028"/>
              <a:chOff x="2391" y="2006"/>
              <a:chExt cx="2898" cy="275"/>
            </a:xfrm>
          </p:grpSpPr>
          <p:sp>
            <p:nvSpPr>
              <p:cNvPr id="11" name="AutoShape 7">
                <a:extLst>
                  <a:ext uri="{FF2B5EF4-FFF2-40B4-BE49-F238E27FC236}">
                    <a16:creationId xmlns:a16="http://schemas.microsoft.com/office/drawing/2014/main" id="{99CD8C7A-9B27-3684-1063-FACFC6199E02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391" y="2038"/>
                <a:ext cx="2898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2" name="Picture 9">
                <a:extLst>
                  <a:ext uri="{FF2B5EF4-FFF2-40B4-BE49-F238E27FC236}">
                    <a16:creationId xmlns:a16="http://schemas.microsoft.com/office/drawing/2014/main" id="{F6C245D5-1CC8-E342-6889-C2B782FC4C7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07" y="2006"/>
                <a:ext cx="2643" cy="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3C0B149-8C4A-E774-BD27-20F21B7B5E29}"/>
                </a:ext>
              </a:extLst>
            </p:cNvPr>
            <p:cNvSpPr/>
            <p:nvPr/>
          </p:nvSpPr>
          <p:spPr>
            <a:xfrm>
              <a:off x="36993" y="214488"/>
              <a:ext cx="8168924" cy="5619356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6AF0FD2-4005-3F01-6BD9-ACE4DC5DDECF}"/>
              </a:ext>
            </a:extLst>
          </p:cNvPr>
          <p:cNvGrpSpPr/>
          <p:nvPr/>
        </p:nvGrpSpPr>
        <p:grpSpPr>
          <a:xfrm>
            <a:off x="506814" y="3675250"/>
            <a:ext cx="5286375" cy="1082336"/>
            <a:chOff x="506814" y="3679365"/>
            <a:chExt cx="5286375" cy="1236684"/>
          </a:xfrm>
        </p:grpSpPr>
        <p:grpSp>
          <p:nvGrpSpPr>
            <p:cNvPr id="16" name="Group 4">
              <a:extLst>
                <a:ext uri="{FF2B5EF4-FFF2-40B4-BE49-F238E27FC236}">
                  <a16:creationId xmlns:a16="http://schemas.microsoft.com/office/drawing/2014/main" id="{369F1DB1-9C00-182C-F363-8C277117CDA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06814" y="3998445"/>
              <a:ext cx="5286375" cy="917604"/>
              <a:chOff x="167" y="2437"/>
              <a:chExt cx="3330" cy="509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D9B577B0-E142-10AA-781C-31DD19F9AFC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8" y="2466"/>
                <a:ext cx="2747" cy="4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AutoShape 3">
                <a:extLst>
                  <a:ext uri="{FF2B5EF4-FFF2-40B4-BE49-F238E27FC236}">
                    <a16:creationId xmlns:a16="http://schemas.microsoft.com/office/drawing/2014/main" id="{D4B28504-1327-EEBF-4C4E-5E484B75FBF2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7" y="2437"/>
                <a:ext cx="3330" cy="5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87C55EA-7CD3-9AB9-3ED7-B6788935BA6B}"/>
                    </a:ext>
                  </a:extLst>
                </p:cNvPr>
                <p:cNvSpPr txBox="1"/>
                <p:nvPr/>
              </p:nvSpPr>
              <p:spPr>
                <a:xfrm>
                  <a:off x="1097463" y="3679365"/>
                  <a:ext cx="4057201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>
                      <a:solidFill>
                        <a:srgbClr val="0070C0"/>
                      </a:solidFill>
                    </a:rPr>
                    <a:t>Second-order model in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</m:oMath>
                  </a14:m>
                  <a:r>
                    <a:rPr lang="en-US" sz="2000" dirty="0">
                      <a:solidFill>
                        <a:srgbClr val="0070C0"/>
                      </a:solidFill>
                    </a:rPr>
                    <a:t> factors</a:t>
                  </a:r>
                  <a:endParaRPr lang="en-US" sz="2000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87C55EA-7CD3-9AB9-3ED7-B6788935BA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7463" y="3679365"/>
                  <a:ext cx="4057201" cy="400110"/>
                </a:xfrm>
                <a:prstGeom prst="rect">
                  <a:avLst/>
                </a:prstGeom>
                <a:blipFill>
                  <a:blip r:embed="rId4"/>
                  <a:stretch>
                    <a:fillRect l="-1502" t="-10526" r="-751" b="-456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9D8169D-9056-0FAD-20C6-F54FDC091CA5}"/>
              </a:ext>
            </a:extLst>
          </p:cNvPr>
          <p:cNvGrpSpPr/>
          <p:nvPr/>
        </p:nvGrpSpPr>
        <p:grpSpPr>
          <a:xfrm>
            <a:off x="7527119" y="1135630"/>
            <a:ext cx="4454268" cy="2455254"/>
            <a:chOff x="7370388" y="1695918"/>
            <a:chExt cx="3150537" cy="2177660"/>
          </a:xfrm>
        </p:grpSpPr>
        <p:grpSp>
          <p:nvGrpSpPr>
            <p:cNvPr id="21" name="Group 4">
              <a:extLst>
                <a:ext uri="{FF2B5EF4-FFF2-40B4-BE49-F238E27FC236}">
                  <a16:creationId xmlns:a16="http://schemas.microsoft.com/office/drawing/2014/main" id="{151913AB-27D3-77E2-E6E6-B30652D104A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637016" y="2224460"/>
              <a:ext cx="2358594" cy="1451443"/>
              <a:chOff x="370" y="1152"/>
              <a:chExt cx="1638" cy="1008"/>
            </a:xfrm>
          </p:grpSpPr>
          <p:sp>
            <p:nvSpPr>
              <p:cNvPr id="22" name="AutoShape 3">
                <a:extLst>
                  <a:ext uri="{FF2B5EF4-FFF2-40B4-BE49-F238E27FC236}">
                    <a16:creationId xmlns:a16="http://schemas.microsoft.com/office/drawing/2014/main" id="{552F5540-3192-81CC-A528-D2A9014D6B86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370" y="1152"/>
                <a:ext cx="1638" cy="10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23" name="Picture 5">
                <a:extLst>
                  <a:ext uri="{FF2B5EF4-FFF2-40B4-BE49-F238E27FC236}">
                    <a16:creationId xmlns:a16="http://schemas.microsoft.com/office/drawing/2014/main" id="{8E54E9E5-29B7-8906-A479-94B618DA258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7" y="1166"/>
                <a:ext cx="1464" cy="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BED3A7E-2C87-4104-6E14-F46171994269}"/>
                </a:ext>
              </a:extLst>
            </p:cNvPr>
            <p:cNvSpPr txBox="1"/>
            <p:nvPr/>
          </p:nvSpPr>
          <p:spPr>
            <a:xfrm>
              <a:off x="7560560" y="1728777"/>
              <a:ext cx="2881523" cy="354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0070C0"/>
                  </a:solidFill>
                </a:rPr>
                <a:t>Exact Design Matrix, </a:t>
              </a:r>
              <a:r>
                <a:rPr lang="en-US" sz="2000" i="1" dirty="0">
                  <a:solidFill>
                    <a:srgbClr val="0070C0"/>
                  </a:solidFill>
                </a:rPr>
                <a:t>K</a:t>
              </a:r>
              <a:r>
                <a:rPr lang="en-US" sz="2000" dirty="0">
                  <a:solidFill>
                    <a:srgbClr val="0070C0"/>
                  </a:solidFill>
                </a:rPr>
                <a:t> = 3 Factors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854A075-EA67-48C3-94F1-217E2B5CB9FE}"/>
                </a:ext>
              </a:extLst>
            </p:cNvPr>
            <p:cNvSpPr/>
            <p:nvPr/>
          </p:nvSpPr>
          <p:spPr>
            <a:xfrm>
              <a:off x="7370388" y="1695918"/>
              <a:ext cx="3150537" cy="2177660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12">
            <a:extLst>
              <a:ext uri="{FF2B5EF4-FFF2-40B4-BE49-F238E27FC236}">
                <a16:creationId xmlns:a16="http://schemas.microsoft.com/office/drawing/2014/main" id="{2075AB44-A5A1-7E37-5B07-EECA6A68DCE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527119" y="3907907"/>
            <a:ext cx="4357345" cy="616714"/>
            <a:chOff x="2328" y="1946"/>
            <a:chExt cx="3024" cy="428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0239156D-012D-8E7B-D2F6-F4443902BDE7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328" y="1946"/>
              <a:ext cx="3024" cy="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9" name="Picture 13">
              <a:extLst>
                <a:ext uri="{FF2B5EF4-FFF2-40B4-BE49-F238E27FC236}">
                  <a16:creationId xmlns:a16="http://schemas.microsoft.com/office/drawing/2014/main" id="{09B0F58C-5D13-AABA-4D82-95571A063F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8" y="1946"/>
              <a:ext cx="3029" cy="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78DD4B27-C5C3-2D35-5A95-9683D56CD0BB}"/>
              </a:ext>
            </a:extLst>
          </p:cNvPr>
          <p:cNvSpPr txBox="1"/>
          <p:nvPr/>
        </p:nvSpPr>
        <p:spPr>
          <a:xfrm>
            <a:off x="8491204" y="3741204"/>
            <a:ext cx="27133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Model Expansion Vector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69384D1-E13A-DE62-5962-15F20674C432}"/>
              </a:ext>
            </a:extLst>
          </p:cNvPr>
          <p:cNvSpPr/>
          <p:nvPr/>
        </p:nvSpPr>
        <p:spPr>
          <a:xfrm>
            <a:off x="7527120" y="3749251"/>
            <a:ext cx="4454267" cy="782575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86B62CE-1454-A609-20D6-3D413526BD2B}"/>
              </a:ext>
            </a:extLst>
          </p:cNvPr>
          <p:cNvSpPr txBox="1"/>
          <p:nvPr/>
        </p:nvSpPr>
        <p:spPr>
          <a:xfrm>
            <a:off x="7859392" y="4685258"/>
            <a:ext cx="433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Full Linear Model (post experiment regression fitting)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1BE2FB3-32DB-3F20-928B-0BC0BE4EC00E}"/>
              </a:ext>
            </a:extLst>
          </p:cNvPr>
          <p:cNvSpPr/>
          <p:nvPr/>
        </p:nvSpPr>
        <p:spPr>
          <a:xfrm>
            <a:off x="7531044" y="4666076"/>
            <a:ext cx="4450343" cy="1255939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24">
            <a:extLst>
              <a:ext uri="{FF2B5EF4-FFF2-40B4-BE49-F238E27FC236}">
                <a16:creationId xmlns:a16="http://schemas.microsoft.com/office/drawing/2014/main" id="{FE5D68A4-5230-84D0-4258-0B101C44190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918533" y="5005874"/>
            <a:ext cx="1475637" cy="432903"/>
            <a:chOff x="1640" y="3311"/>
            <a:chExt cx="1176" cy="345"/>
          </a:xfrm>
        </p:grpSpPr>
        <p:sp>
          <p:nvSpPr>
            <p:cNvPr id="35" name="AutoShape 23">
              <a:extLst>
                <a:ext uri="{FF2B5EF4-FFF2-40B4-BE49-F238E27FC236}">
                  <a16:creationId xmlns:a16="http://schemas.microsoft.com/office/drawing/2014/main" id="{CFA0D84A-EB91-781B-8AD0-37C14728A798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40" y="3311"/>
              <a:ext cx="1176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36" name="Picture 25">
              <a:extLst>
                <a:ext uri="{FF2B5EF4-FFF2-40B4-BE49-F238E27FC236}">
                  <a16:creationId xmlns:a16="http://schemas.microsoft.com/office/drawing/2014/main" id="{8F19FBB3-964E-9CE5-27A6-CE92CD522C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0" y="3311"/>
              <a:ext cx="1182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7" name="Group 28">
            <a:extLst>
              <a:ext uri="{FF2B5EF4-FFF2-40B4-BE49-F238E27FC236}">
                <a16:creationId xmlns:a16="http://schemas.microsoft.com/office/drawing/2014/main" id="{F94BB9ED-AE11-5CEA-0709-71C2B43C209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794723" y="5411674"/>
            <a:ext cx="1750708" cy="444303"/>
            <a:chOff x="3840" y="3295"/>
            <a:chExt cx="1387" cy="352"/>
          </a:xfrm>
        </p:grpSpPr>
        <p:sp>
          <p:nvSpPr>
            <p:cNvPr id="38" name="AutoShape 27">
              <a:extLst>
                <a:ext uri="{FF2B5EF4-FFF2-40B4-BE49-F238E27FC236}">
                  <a16:creationId xmlns:a16="http://schemas.microsoft.com/office/drawing/2014/main" id="{847AA257-5E0E-4CBD-773F-B69167C606D6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840" y="3295"/>
              <a:ext cx="1387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39" name="Picture 29">
              <a:extLst>
                <a:ext uri="{FF2B5EF4-FFF2-40B4-BE49-F238E27FC236}">
                  <a16:creationId xmlns:a16="http://schemas.microsoft.com/office/drawing/2014/main" id="{98F173F4-2E19-F69E-BC7D-70F0BC33DE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" y="3295"/>
              <a:ext cx="1392" cy="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58728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4">
            <a:extLst>
              <a:ext uri="{FF2B5EF4-FFF2-40B4-BE49-F238E27FC236}">
                <a16:creationId xmlns:a16="http://schemas.microsoft.com/office/drawing/2014/main" id="{B7BC0677-AEFE-4E3C-87D7-D8557A12C09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450358" y="1781584"/>
            <a:ext cx="2166556" cy="630142"/>
            <a:chOff x="3228" y="1982"/>
            <a:chExt cx="1224" cy="356"/>
          </a:xfrm>
        </p:grpSpPr>
        <p:sp>
          <p:nvSpPr>
            <p:cNvPr id="16" name="AutoShape 3">
              <a:extLst>
                <a:ext uri="{FF2B5EF4-FFF2-40B4-BE49-F238E27FC236}">
                  <a16:creationId xmlns:a16="http://schemas.microsoft.com/office/drawing/2014/main" id="{C0462B7E-B73B-4E44-8201-F1CB23DA5D03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228" y="1982"/>
              <a:ext cx="1224" cy="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7" name="Picture 5">
              <a:extLst>
                <a:ext uri="{FF2B5EF4-FFF2-40B4-BE49-F238E27FC236}">
                  <a16:creationId xmlns:a16="http://schemas.microsoft.com/office/drawing/2014/main" id="{6455A5D3-6B1D-4A98-86BD-B5461795AF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8" y="1982"/>
              <a:ext cx="1228" cy="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4870C23-2A78-4430-8BD2-1CD92F3D5DE7}"/>
              </a:ext>
            </a:extLst>
          </p:cNvPr>
          <p:cNvSpPr/>
          <p:nvPr/>
        </p:nvSpPr>
        <p:spPr>
          <a:xfrm>
            <a:off x="1" y="5780325"/>
            <a:ext cx="12192000" cy="1093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C4F6BE-B4B4-4DD8-937C-1804B579C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967" y="-202492"/>
            <a:ext cx="12102783" cy="1325563"/>
          </a:xfrm>
        </p:spPr>
        <p:txBody>
          <a:bodyPr/>
          <a:lstStyle/>
          <a:p>
            <a:r>
              <a:rPr lang="en-US" sz="2800" dirty="0">
                <a:solidFill>
                  <a:prstClr val="black"/>
                </a:solidFill>
              </a:rPr>
              <a:t>Framing the optimal DoE problem: uncertainty attributable to the experiment</a:t>
            </a:r>
            <a:endParaRPr lang="en-US" dirty="0"/>
          </a:p>
        </p:txBody>
      </p:sp>
      <p:sp>
        <p:nvSpPr>
          <p:cNvPr id="6" name="AutoShape 3">
            <a:extLst>
              <a:ext uri="{FF2B5EF4-FFF2-40B4-BE49-F238E27FC236}">
                <a16:creationId xmlns:a16="http://schemas.microsoft.com/office/drawing/2014/main" id="{BDAF4FC2-CE7B-4EE6-AC26-A85DE1904023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898784" y="1698145"/>
            <a:ext cx="6296834" cy="4045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AutoShape 15">
            <a:extLst>
              <a:ext uri="{FF2B5EF4-FFF2-40B4-BE49-F238E27FC236}">
                <a16:creationId xmlns:a16="http://schemas.microsoft.com/office/drawing/2014/main" id="{38413387-741C-4C11-B7CE-C9BDE72E9D8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307974" y="3822700"/>
            <a:ext cx="149895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2" name="Picture 3071">
            <a:extLst>
              <a:ext uri="{FF2B5EF4-FFF2-40B4-BE49-F238E27FC236}">
                <a16:creationId xmlns:a16="http://schemas.microsoft.com/office/drawing/2014/main" id="{7F92D526-BF3E-4A8C-9F77-3EBBB2B000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1150" y="1485383"/>
            <a:ext cx="2047875" cy="561975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4CA9ACF5-B4D8-4C16-BF07-4F804EB913D8}"/>
              </a:ext>
            </a:extLst>
          </p:cNvPr>
          <p:cNvSpPr txBox="1"/>
          <p:nvPr/>
        </p:nvSpPr>
        <p:spPr>
          <a:xfrm>
            <a:off x="6748937" y="1019241"/>
            <a:ext cx="4332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0070C0"/>
                </a:solidFill>
              </a:rPr>
              <a:t>Total Model Information Matrix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EC6221B-881F-4352-8DB6-C292A3825C37}"/>
              </a:ext>
            </a:extLst>
          </p:cNvPr>
          <p:cNvSpPr/>
          <p:nvPr/>
        </p:nvSpPr>
        <p:spPr>
          <a:xfrm>
            <a:off x="5677644" y="951345"/>
            <a:ext cx="6327001" cy="114531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F823388-7DCD-4564-A512-5691A1DAA3CC}"/>
              </a:ext>
            </a:extLst>
          </p:cNvPr>
          <p:cNvSpPr/>
          <p:nvPr/>
        </p:nvSpPr>
        <p:spPr>
          <a:xfrm>
            <a:off x="5677644" y="2202934"/>
            <a:ext cx="6327000" cy="4552623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75A2CFD-E423-41FD-A1A2-8740F91C797B}"/>
              </a:ext>
            </a:extLst>
          </p:cNvPr>
          <p:cNvSpPr/>
          <p:nvPr/>
        </p:nvSpPr>
        <p:spPr>
          <a:xfrm>
            <a:off x="53922" y="944395"/>
            <a:ext cx="5436366" cy="2524536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1AE656-28E7-43B4-BB82-2C9D02C7F50A}"/>
              </a:ext>
            </a:extLst>
          </p:cNvPr>
          <p:cNvSpPr txBox="1"/>
          <p:nvPr/>
        </p:nvSpPr>
        <p:spPr>
          <a:xfrm>
            <a:off x="475421" y="981818"/>
            <a:ext cx="43323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0070C0"/>
                </a:solidFill>
              </a:rPr>
              <a:t>Parameter estimation and uncertainty quantification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E128F4C-99E4-4D39-B2D0-1AF40C03949B}"/>
              </a:ext>
            </a:extLst>
          </p:cNvPr>
          <p:cNvSpPr/>
          <p:nvPr/>
        </p:nvSpPr>
        <p:spPr>
          <a:xfrm>
            <a:off x="53921" y="3591530"/>
            <a:ext cx="5436366" cy="313404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05E68E1-2ACA-485A-9DD6-F6D193025A4E}"/>
              </a:ext>
            </a:extLst>
          </p:cNvPr>
          <p:cNvSpPr txBox="1"/>
          <p:nvPr/>
        </p:nvSpPr>
        <p:spPr>
          <a:xfrm>
            <a:off x="-297178" y="3739411"/>
            <a:ext cx="639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0070C0"/>
                </a:solidFill>
              </a:rPr>
              <a:t>Space of Candidate Design Matrices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BF4F9B16-391F-4FC1-B3F7-F725D3CE4E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967" y="4340948"/>
            <a:ext cx="2604783" cy="11247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E39F900-DD92-438B-9CD8-A990D10D84CF}"/>
                  </a:ext>
                </a:extLst>
              </p:cNvPr>
              <p:cNvSpPr txBox="1"/>
              <p:nvPr/>
            </p:nvSpPr>
            <p:spPr>
              <a:xfrm>
                <a:off x="2474158" y="4607831"/>
                <a:ext cx="314922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>
                    <a:solidFill>
                      <a:schemeClr val="tx1"/>
                    </a:solidFill>
                  </a:rPr>
                  <a:t>Dimension =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𝑁𝐾</m:t>
                    </m:r>
                  </m:oMath>
                </a14:m>
                <a:r>
                  <a:rPr lang="en-US" sz="2400" i="1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E39F900-DD92-438B-9CD8-A990D10D84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4158" y="4607831"/>
                <a:ext cx="3149225" cy="461665"/>
              </a:xfrm>
              <a:prstGeom prst="rect">
                <a:avLst/>
              </a:prstGeom>
              <a:blipFill>
                <a:blip r:embed="rId5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03366BC0-0AB4-4878-9884-09E3389FAB00}"/>
              </a:ext>
            </a:extLst>
          </p:cNvPr>
          <p:cNvSpPr txBox="1"/>
          <p:nvPr/>
        </p:nvSpPr>
        <p:spPr>
          <a:xfrm>
            <a:off x="475421" y="5735347"/>
            <a:ext cx="43323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00B050"/>
                </a:solidFill>
              </a:rPr>
              <a:t>choose a ‘good’ design from this space of candidates</a:t>
            </a:r>
          </a:p>
        </p:txBody>
      </p:sp>
      <p:grpSp>
        <p:nvGrpSpPr>
          <p:cNvPr id="35" name="Group 4">
            <a:extLst>
              <a:ext uri="{FF2B5EF4-FFF2-40B4-BE49-F238E27FC236}">
                <a16:creationId xmlns:a16="http://schemas.microsoft.com/office/drawing/2014/main" id="{49D2BF03-79EC-4894-81BC-6E902940BED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60696" y="2404311"/>
            <a:ext cx="3171825" cy="528638"/>
            <a:chOff x="703" y="1366"/>
            <a:chExt cx="1998" cy="333"/>
          </a:xfrm>
        </p:grpSpPr>
        <p:sp>
          <p:nvSpPr>
            <p:cNvPr id="36" name="AutoShape 3">
              <a:extLst>
                <a:ext uri="{FF2B5EF4-FFF2-40B4-BE49-F238E27FC236}">
                  <a16:creationId xmlns:a16="http://schemas.microsoft.com/office/drawing/2014/main" id="{B4290D9D-F60C-453B-A829-B4F248BC5FB5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703" y="1366"/>
              <a:ext cx="1998" cy="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37" name="Picture 5">
              <a:extLst>
                <a:ext uri="{FF2B5EF4-FFF2-40B4-BE49-F238E27FC236}">
                  <a16:creationId xmlns:a16="http://schemas.microsoft.com/office/drawing/2014/main" id="{61F5F293-2006-4422-A319-53A5EC3AEB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" y="1366"/>
              <a:ext cx="2002" cy="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8" name="Group 8">
            <a:extLst>
              <a:ext uri="{FF2B5EF4-FFF2-40B4-BE49-F238E27FC236}">
                <a16:creationId xmlns:a16="http://schemas.microsoft.com/office/drawing/2014/main" id="{E3DA9919-B3D3-49E9-B58B-1CE97F331EF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7356" y="2855873"/>
            <a:ext cx="5229225" cy="557213"/>
            <a:chOff x="2193" y="1984"/>
            <a:chExt cx="3294" cy="351"/>
          </a:xfrm>
        </p:grpSpPr>
        <p:sp>
          <p:nvSpPr>
            <p:cNvPr id="39" name="AutoShape 7">
              <a:extLst>
                <a:ext uri="{FF2B5EF4-FFF2-40B4-BE49-F238E27FC236}">
                  <a16:creationId xmlns:a16="http://schemas.microsoft.com/office/drawing/2014/main" id="{F5A6C956-EC81-40B1-9A62-62E7F4121D8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193" y="1984"/>
              <a:ext cx="3294" cy="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41" name="Picture 9">
              <a:extLst>
                <a:ext uri="{FF2B5EF4-FFF2-40B4-BE49-F238E27FC236}">
                  <a16:creationId xmlns:a16="http://schemas.microsoft.com/office/drawing/2014/main" id="{37C3D208-5943-487D-BB98-BAB4A00321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3" y="1984"/>
              <a:ext cx="3298" cy="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534268A-8EE1-CC44-0E0D-8B42A8C0BE88}"/>
                  </a:ext>
                </a:extLst>
              </p:cNvPr>
              <p:cNvSpPr txBox="1"/>
              <p:nvPr/>
            </p:nvSpPr>
            <p:spPr>
              <a:xfrm>
                <a:off x="5879949" y="2290469"/>
                <a:ext cx="6124696" cy="2653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>
                    <a:solidFill>
                      <a:srgbClr val="0070C0"/>
                    </a:solidFill>
                  </a:rPr>
                  <a:t>Prediction Variance Criteria</a:t>
                </a:r>
              </a:p>
              <a:p>
                <a:pPr algn="ctr"/>
                <a:endParaRPr lang="en-US" sz="2400" i="1" dirty="0">
                  <a:solidFill>
                    <a:srgbClr val="0070C0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𝐗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e>
                            <m:lim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1" i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𝐱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lim>
                          </m:limLow>
                        </m:fName>
                        <m:e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US" sz="2400" b="1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𝐟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𝐱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400" b="1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0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𝐅</m:t>
                                      </m:r>
                                    </m:e>
                                    <m:sup>
                                      <m:r>
                                        <a:rPr lang="en-US" sz="2400" b="1" i="0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2400" b="1" i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𝐅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24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𝐟</m:t>
                          </m:r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𝐱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en-US" sz="2400" i="1" dirty="0">
                  <a:solidFill>
                    <a:srgbClr val="000000"/>
                  </a:solidFill>
                </a:endParaRPr>
              </a:p>
              <a:p>
                <a:pPr algn="ctr"/>
                <a:endParaRPr lang="en-US" sz="2400" i="1" dirty="0">
                  <a:solidFill>
                    <a:srgbClr val="000000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𝐗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nary>
                            <m:naryPr>
                              <m:ctrlPr>
                                <a:rPr lang="en-US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sub>
                            <m:sup>
                              <m:r>
                                <a:rPr lang="en-US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r>
                                <a:rPr lang="en-US" sz="2400" b="1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𝐝𝐱</m:t>
                              </m:r>
                            </m:e>
                          </m:nary>
                        </m:den>
                      </m:f>
                      <m:nary>
                        <m:naryPr>
                          <m:ctrlPr>
                            <a:rPr 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  <m:sup>
                          <m:r>
                            <a:rPr 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𝐟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𝐱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𝐅</m:t>
                                      </m:r>
                                    </m:e>
                                    <m:sup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𝐅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24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𝐟</m:t>
                          </m:r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𝐱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4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𝐝𝐱</m:t>
                          </m:r>
                        </m:e>
                      </m:nary>
                    </m:oMath>
                  </m:oMathPara>
                </a14:m>
                <a:endParaRPr lang="en-US" sz="2400" i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534268A-8EE1-CC44-0E0D-8B42A8C0BE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949" y="2290469"/>
                <a:ext cx="6124696" cy="2653996"/>
              </a:xfrm>
              <a:prstGeom prst="rect">
                <a:avLst/>
              </a:prstGeom>
              <a:blipFill>
                <a:blip r:embed="rId8"/>
                <a:stretch>
                  <a:fillRect t="-18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88E0BA4-D104-D15A-47C7-C48ECED1C473}"/>
                  </a:ext>
                </a:extLst>
              </p:cNvPr>
              <p:cNvSpPr txBox="1"/>
              <p:nvPr/>
            </p:nvSpPr>
            <p:spPr>
              <a:xfrm>
                <a:off x="6094745" y="5089561"/>
                <a:ext cx="6124696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>
                    <a:solidFill>
                      <a:srgbClr val="0070C0"/>
                    </a:solidFill>
                  </a:rPr>
                  <a:t>Coefficient Precision Criteria</a:t>
                </a:r>
              </a:p>
              <a:p>
                <a:pPr algn="ctr"/>
                <a:endParaRPr lang="en-US" sz="2400" i="1" dirty="0">
                  <a:solidFill>
                    <a:srgbClr val="0070C0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𝐗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𝐅</m:t>
                                      </m:r>
                                    </m:e>
                                    <m:sup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𝐅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400" i="1" dirty="0">
                  <a:solidFill>
                    <a:srgbClr val="000000"/>
                  </a:solidFill>
                </a:endParaRPr>
              </a:p>
              <a:p>
                <a:pPr algn="ctr"/>
                <a:endParaRPr lang="en-US" sz="2400" i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88E0BA4-D104-D15A-47C7-C48ECED1C4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4745" y="5089561"/>
                <a:ext cx="6124696" cy="1569660"/>
              </a:xfrm>
              <a:prstGeom prst="rect">
                <a:avLst/>
              </a:prstGeom>
              <a:blipFill>
                <a:blip r:embed="rId9"/>
                <a:stretch>
                  <a:fillRect t="-31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3551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84870C23-2A78-4430-8BD2-1CD92F3D5DE7}"/>
              </a:ext>
            </a:extLst>
          </p:cNvPr>
          <p:cNvSpPr/>
          <p:nvPr/>
        </p:nvSpPr>
        <p:spPr>
          <a:xfrm>
            <a:off x="1" y="5780325"/>
            <a:ext cx="12192000" cy="1093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C4F6BE-B4B4-4DD8-937C-1804B579C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967" y="-202492"/>
            <a:ext cx="12102783" cy="1325563"/>
          </a:xfrm>
        </p:spPr>
        <p:txBody>
          <a:bodyPr/>
          <a:lstStyle/>
          <a:p>
            <a:r>
              <a:rPr lang="en-US" sz="2800" dirty="0">
                <a:solidFill>
                  <a:prstClr val="black"/>
                </a:solidFill>
              </a:rPr>
              <a:t>Constructing an Optimal Design</a:t>
            </a:r>
            <a:endParaRPr lang="en-US" dirty="0"/>
          </a:p>
        </p:txBody>
      </p:sp>
      <p:sp>
        <p:nvSpPr>
          <p:cNvPr id="6" name="AutoShape 3">
            <a:extLst>
              <a:ext uri="{FF2B5EF4-FFF2-40B4-BE49-F238E27FC236}">
                <a16:creationId xmlns:a16="http://schemas.microsoft.com/office/drawing/2014/main" id="{BDAF4FC2-CE7B-4EE6-AC26-A85DE1904023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898784" y="1698145"/>
            <a:ext cx="6296834" cy="4045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AutoShape 15">
            <a:extLst>
              <a:ext uri="{FF2B5EF4-FFF2-40B4-BE49-F238E27FC236}">
                <a16:creationId xmlns:a16="http://schemas.microsoft.com/office/drawing/2014/main" id="{38413387-741C-4C11-B7CE-C9BDE72E9D8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307974" y="3822700"/>
            <a:ext cx="149895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F823388-7DCD-4564-A512-5691A1DAA3CC}"/>
              </a:ext>
            </a:extLst>
          </p:cNvPr>
          <p:cNvSpPr/>
          <p:nvPr/>
        </p:nvSpPr>
        <p:spPr>
          <a:xfrm>
            <a:off x="5677644" y="170411"/>
            <a:ext cx="6327000" cy="658514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75A2CFD-E423-41FD-A1A2-8740F91C797B}"/>
              </a:ext>
            </a:extLst>
          </p:cNvPr>
          <p:cNvSpPr/>
          <p:nvPr/>
        </p:nvSpPr>
        <p:spPr>
          <a:xfrm>
            <a:off x="53922" y="944395"/>
            <a:ext cx="5436366" cy="581116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1AE656-28E7-43B4-BB82-2C9D02C7F50A}"/>
              </a:ext>
            </a:extLst>
          </p:cNvPr>
          <p:cNvSpPr txBox="1"/>
          <p:nvPr/>
        </p:nvSpPr>
        <p:spPr>
          <a:xfrm>
            <a:off x="475421" y="981818"/>
            <a:ext cx="4332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0070C0"/>
                </a:solidFill>
              </a:rPr>
              <a:t>Optimal Designs are Defined As: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534268A-8EE1-CC44-0E0D-8B42A8C0BE88}"/>
                  </a:ext>
                </a:extLst>
              </p:cNvPr>
              <p:cNvSpPr txBox="1"/>
              <p:nvPr/>
            </p:nvSpPr>
            <p:spPr>
              <a:xfrm>
                <a:off x="53921" y="1539041"/>
                <a:ext cx="5436366" cy="5617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𝐗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≔</m:t>
                      </m:r>
                      <m:func>
                        <m:func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arg</m:t>
                          </m:r>
                        </m:fName>
                        <m:e>
                          <m:func>
                            <m:func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min</m:t>
                                  </m:r>
                                </m:e>
                                <m:lim>
                                  <m: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𝐗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∈</m:t>
                                  </m:r>
                                  <m:sSup>
                                    <m:sSupPr>
                                      <m:ctrlP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𝝌</m:t>
                                      </m:r>
                                    </m:e>
                                    <m:sup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𝑵</m:t>
                                      </m:r>
                                    </m:sup>
                                  </m:sSup>
                                </m:lim>
                              </m:limLow>
                            </m:fName>
                            <m:e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  <m:d>
                                <m:d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𝐗</m:t>
                                  </m:r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lang="en-US" sz="2400" i="1" dirty="0">
                  <a:solidFill>
                    <a:srgbClr val="0070C0"/>
                  </a:solidFill>
                </a:endParaRPr>
              </a:p>
              <a:p>
                <a:pPr algn="ctr"/>
                <a:endParaRPr lang="en-US" sz="2400" i="1" dirty="0">
                  <a:solidFill>
                    <a:srgbClr val="0070C0"/>
                  </a:solidFill>
                </a:endParaRPr>
              </a:p>
              <a:p>
                <a:pPr algn="ctr"/>
                <a:endParaRPr lang="en-US" sz="2400" i="1" dirty="0">
                  <a:solidFill>
                    <a:srgbClr val="0070C0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𝐗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≔</m:t>
                      </m:r>
                      <m:func>
                        <m:func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arg</m:t>
                          </m:r>
                        </m:fName>
                        <m:e>
                          <m:func>
                            <m:funcPr>
                              <m:ctrlP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min</m:t>
                                  </m:r>
                                </m:e>
                                <m:lim>
                                  <m: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𝐗</m:t>
                                  </m:r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∈</m:t>
                                  </m:r>
                                  <m:sSup>
                                    <m:sSupPr>
                                      <m:ctrlPr>
                                        <a:rPr lang="en-US" sz="2400" b="1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𝝌</m:t>
                                      </m:r>
                                    </m:e>
                                    <m:sup>
                                      <m:r>
                                        <a:rPr lang="en-US" sz="2400" b="1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𝑵</m:t>
                                      </m:r>
                                    </m:sup>
                                  </m:sSup>
                                </m:lim>
                              </m:limLow>
                            </m:fName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  <m:d>
                                <m:dPr>
                                  <m:ctrlPr>
                                    <a:rPr lang="en-US" sz="24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𝐗</m:t>
                                  </m:r>
                                </m:e>
                              </m:d>
                            </m:e>
                          </m:func>
                        </m:e>
                      </m:func>
                    </m:oMath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unc>
                        <m:func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arg</m:t>
                          </m:r>
                        </m:fName>
                        <m:e>
                          <m:func>
                            <m:func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sz="240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min</m:t>
                                  </m:r>
                                </m:e>
                                <m:lim>
                                  <m:r>
                                    <a:rPr lang="en-US" sz="2400" b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𝐗</m:t>
                                  </m:r>
                                  <m:r>
                                    <a:rPr lang="en-US" sz="2400" b="1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∈</m:t>
                                  </m:r>
                                  <m:sSup>
                                    <m:sSupPr>
                                      <m:ctrlPr>
                                        <a:rPr lang="en-US" sz="2400" b="1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𝝌</m:t>
                                      </m:r>
                                    </m:e>
                                    <m:sup>
                                      <m:r>
                                        <a:rPr lang="en-US" sz="2400" b="1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𝑵</m:t>
                                      </m:r>
                                    </m:sup>
                                  </m:sSup>
                                </m:lim>
                              </m:limLow>
                            </m:fName>
                            <m:e>
                              <m:func>
                                <m:funcPr>
                                  <m:ctrlPr>
                                    <a:rPr lang="en-US" sz="240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limLow>
                                    <m:limLowPr>
                                      <m:ctrlPr>
                                        <a:rPr lang="en-US" sz="24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limLow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400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max</m:t>
                                      </m:r>
                                    </m:e>
                                    <m:lim>
                                      <m:sSup>
                                        <m:sSupPr>
                                          <m:ctrlPr>
                                            <a:rPr lang="en-US" sz="2400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400" b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𝐱</m:t>
                                          </m:r>
                                        </m:e>
                                        <m:sup>
                                          <m:r>
                                            <a:rPr lang="en-US" sz="2400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r>
                                        <a:rPr lang="en-US" sz="24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∈</m:t>
                                      </m:r>
                                      <m:r>
                                        <a:rPr lang="en-US" sz="24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lim>
                                  </m:limLow>
                                </m:fName>
                                <m:e>
                                  <m:sSup>
                                    <m:sSupPr>
                                      <m:ctrlPr>
                                        <a:rPr lang="en-US" sz="24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  <m:r>
                                        <a:rPr lang="en-US" sz="2400" b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𝐟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en-US" sz="24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2400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400" b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𝐱</m:t>
                                          </m:r>
                                        </m:e>
                                        <m:sup>
                                          <m:r>
                                            <a:rPr lang="en-US" sz="2400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e>
                                  </m:d>
                                  <m:sSup>
                                    <m:sSupPr>
                                      <m:ctrlPr>
                                        <a:rPr lang="en-US" sz="24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2400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lang="en-US" sz="2400" b="1" i="1">
                                                  <a:solidFill>
                                                    <a:srgbClr val="7030A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2400" b="1">
                                                  <a:solidFill>
                                                    <a:srgbClr val="7030A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𝐅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400" b="1">
                                                  <a:solidFill>
                                                    <a:srgbClr val="7030A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  <m:r>
                                            <a:rPr lang="en-US" sz="2400" b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𝐅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24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sup>
                                  </m:sSup>
                                  <m:r>
                                    <a:rPr lang="en-US" sz="2400" b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𝐟</m:t>
                                  </m:r>
                                  <m:d>
                                    <m:dPr>
                                      <m:ctrlPr>
                                        <a:rPr lang="en-US" sz="24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2400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400" b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𝐱</m:t>
                                          </m:r>
                                        </m:e>
                                        <m:sup>
                                          <m:r>
                                            <a:rPr lang="en-US" sz="2400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</m:e>
                          </m:func>
                        </m:e>
                      </m:func>
                    </m:oMath>
                  </m:oMathPara>
                </a14:m>
                <a:endParaRPr lang="en-US" sz="2400" b="0" i="1" dirty="0">
                  <a:solidFill>
                    <a:srgbClr val="000000"/>
                  </a:solidFill>
                </a:endParaRPr>
              </a:p>
              <a:p>
                <a:pPr algn="ctr"/>
                <a:endParaRPr lang="en-US" sz="2400" i="1" dirty="0">
                  <a:solidFill>
                    <a:srgbClr val="000000"/>
                  </a:solidFill>
                </a:endParaRPr>
              </a:p>
              <a:p>
                <a:pPr algn="ctr"/>
                <a:endParaRPr lang="en-US" sz="2400" i="1" dirty="0">
                  <a:solidFill>
                    <a:srgbClr val="000000"/>
                  </a:solidFill>
                </a:endParaRPr>
              </a:p>
              <a:p>
                <a:pPr algn="ctr"/>
                <a:endParaRPr lang="en-US" sz="2400" i="1" dirty="0">
                  <a:solidFill>
                    <a:srgbClr val="000000"/>
                  </a:solidFill>
                </a:endParaRPr>
              </a:p>
              <a:p>
                <a:pPr algn="ctr"/>
                <a:endParaRPr lang="en-US" sz="2400" i="1" dirty="0">
                  <a:solidFill>
                    <a:srgbClr val="000000"/>
                  </a:solidFill>
                </a:endParaRPr>
              </a:p>
              <a:p>
                <a:pPr algn="ctr"/>
                <a:endParaRPr lang="en-US" sz="2400" i="1" dirty="0">
                  <a:solidFill>
                    <a:srgbClr val="000000"/>
                  </a:solidFill>
                </a:endParaRPr>
              </a:p>
              <a:p>
                <a:pPr algn="ctr"/>
                <a:endParaRPr lang="en-US" sz="2400" i="1" dirty="0">
                  <a:solidFill>
                    <a:srgbClr val="000000"/>
                  </a:solidFill>
                </a:endParaRPr>
              </a:p>
              <a:p>
                <a:r>
                  <a:rPr lang="en-US" i="1" dirty="0">
                    <a:solidFill>
                      <a:srgbClr val="FF0000"/>
                    </a:solidFill>
                  </a:rPr>
                  <a:t>Which are optimizations of non-convex (multimodal) objectives on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i="1" dirty="0">
                    <a:solidFill>
                      <a:srgbClr val="FF0000"/>
                    </a:solidFill>
                  </a:rPr>
                  <a:t>dimensional search spaces</a:t>
                </a:r>
              </a:p>
              <a:p>
                <a:endParaRPr lang="en-US" sz="2400" i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534268A-8EE1-CC44-0E0D-8B42A8C0BE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21" y="1539041"/>
                <a:ext cx="5436366" cy="5617051"/>
              </a:xfrm>
              <a:prstGeom prst="rect">
                <a:avLst/>
              </a:prstGeom>
              <a:blipFill>
                <a:blip r:embed="rId2"/>
                <a:stretch>
                  <a:fillRect l="-10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288E0BA4-D104-D15A-47C7-C48ECED1C473}"/>
              </a:ext>
            </a:extLst>
          </p:cNvPr>
          <p:cNvSpPr txBox="1"/>
          <p:nvPr/>
        </p:nvSpPr>
        <p:spPr>
          <a:xfrm>
            <a:off x="5778796" y="251412"/>
            <a:ext cx="6124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0070C0"/>
                </a:solidFill>
              </a:rPr>
              <a:t>Comments on Generating Exact G/I-optimal designs</a:t>
            </a:r>
            <a:endParaRPr lang="en-US" sz="2400" i="1" dirty="0">
              <a:solidFill>
                <a:srgbClr val="0070C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811AF9-E74B-233F-D80D-E11B70489ADF}"/>
              </a:ext>
            </a:extLst>
          </p:cNvPr>
          <p:cNvSpPr txBox="1"/>
          <p:nvPr/>
        </p:nvSpPr>
        <p:spPr>
          <a:xfrm>
            <a:off x="6096000" y="1030778"/>
            <a:ext cx="562057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(as opposed to continuous designs) there is no theory on which to verify that a candidate design is optimal, thus: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/>
              <a:t>candidate optimal designs are generated computationally via some optimization algorithm,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/>
              <a:t>recent literature consists of studies that publish results under a specific algorithm as well as their best designs.</a:t>
            </a:r>
          </a:p>
          <a:p>
            <a:pPr marL="800100" lvl="1" indent="-342900">
              <a:buFont typeface="+mj-lt"/>
              <a:buAutoNum type="alphaL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No Free Lunch in Optimization (Wolpert and Macready 1997)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/>
              <a:t>no ‘best’ optimization algorithm across all design scenarios (model, n, criterion),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/>
              <a:t>i.e. some optimization algorithms may be more efficacious to a specific optimal design problem then others…</a:t>
            </a:r>
          </a:p>
          <a:p>
            <a:pPr marL="800100" lvl="1" indent="-342900">
              <a:buFont typeface="+mj-lt"/>
              <a:buAutoNum type="alphaL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More on algorithms later…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13A75B52-3730-E6B1-788A-091FE331F8ED}"/>
              </a:ext>
            </a:extLst>
          </p:cNvPr>
          <p:cNvSpPr/>
          <p:nvPr/>
        </p:nvSpPr>
        <p:spPr>
          <a:xfrm rot="5400000">
            <a:off x="3428401" y="2465936"/>
            <a:ext cx="155448" cy="3152109"/>
          </a:xfrm>
          <a:prstGeom prst="rightBrace">
            <a:avLst/>
          </a:prstGeom>
          <a:ln>
            <a:solidFill>
              <a:srgbClr val="7030A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F3DDF6A-6E43-F64C-3755-CAEE949C9BCF}"/>
              </a:ext>
            </a:extLst>
          </p:cNvPr>
          <p:cNvCxnSpPr>
            <a:cxnSpLocks/>
          </p:cNvCxnSpPr>
          <p:nvPr/>
        </p:nvCxnSpPr>
        <p:spPr>
          <a:xfrm>
            <a:off x="1254034" y="3997234"/>
            <a:ext cx="0" cy="982794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D8CC814-727B-77EC-A5C3-1200033AC159}"/>
                  </a:ext>
                </a:extLst>
              </p:cNvPr>
              <p:cNvSpPr txBox="1"/>
              <p:nvPr/>
            </p:nvSpPr>
            <p:spPr>
              <a:xfrm>
                <a:off x="2055707" y="4024400"/>
                <a:ext cx="321382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7030A0"/>
                    </a:solidFill>
                  </a:rPr>
                  <a:t>Given candidate design </a:t>
                </a:r>
                <a14:m>
                  <m:oMath xmlns:m="http://schemas.openxmlformats.org/officeDocument/2006/math">
                    <m:r>
                      <a:rPr lang="en-US" sz="1800" b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𝐗</m:t>
                    </m:r>
                  </m:oMath>
                </a14:m>
                <a:r>
                  <a:rPr lang="en-US" dirty="0">
                    <a:solidFill>
                      <a:srgbClr val="7030A0"/>
                    </a:solidFill>
                  </a:rPr>
                  <a:t>, </a:t>
                </a:r>
              </a:p>
              <a:p>
                <a:r>
                  <a:rPr lang="en-US" dirty="0">
                    <a:solidFill>
                      <a:srgbClr val="7030A0"/>
                    </a:solidFill>
                  </a:rPr>
                  <a:t>Find its max prediction variance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D8CC814-727B-77EC-A5C3-1200033AC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5707" y="4024400"/>
                <a:ext cx="3213829" cy="646331"/>
              </a:xfrm>
              <a:prstGeom prst="rect">
                <a:avLst/>
              </a:prstGeom>
              <a:blipFill>
                <a:blip r:embed="rId3"/>
                <a:stretch>
                  <a:fillRect l="-1518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C0DCFDBD-A671-156E-6561-D73EC4A4E847}"/>
              </a:ext>
            </a:extLst>
          </p:cNvPr>
          <p:cNvSpPr txBox="1"/>
          <p:nvPr/>
        </p:nvSpPr>
        <p:spPr>
          <a:xfrm>
            <a:off x="156405" y="4980028"/>
            <a:ext cx="35341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Search space of candidate matrices 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for optimal design</a:t>
            </a:r>
          </a:p>
        </p:txBody>
      </p:sp>
    </p:spTree>
    <p:extLst>
      <p:ext uri="{BB962C8B-B14F-4D97-AF65-F5344CB8AC3E}">
        <p14:creationId xmlns:p14="http://schemas.microsoft.com/office/powerpoint/2010/main" val="4112052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6EFB6-254B-9A67-420C-4710E752F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957" y="2244437"/>
            <a:ext cx="10744803" cy="1475508"/>
          </a:xfrm>
        </p:spPr>
        <p:txBody>
          <a:bodyPr>
            <a:normAutofit/>
          </a:bodyPr>
          <a:lstStyle/>
          <a:p>
            <a:pPr algn="ctr"/>
            <a:r>
              <a:rPr lang="en-US" b="0" dirty="0">
                <a:latin typeface="+mn-lt"/>
              </a:rPr>
              <a:t>2. Overview of G- and I-optimal design research and current practices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676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FACC1-E352-8A14-60B2-8BC685B1B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192" y="365124"/>
            <a:ext cx="10515600" cy="461991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G- vs. I-optimal Designs in Research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8D536F2-EF0F-F05E-2BA7-ED3CE5E193D0}"/>
              </a:ext>
            </a:extLst>
          </p:cNvPr>
          <p:cNvSpPr/>
          <p:nvPr/>
        </p:nvSpPr>
        <p:spPr>
          <a:xfrm>
            <a:off x="1" y="5780325"/>
            <a:ext cx="12192000" cy="1093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3DE2A57C-9720-0603-1D73-73F2563F1D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0985908"/>
              </p:ext>
            </p:extLst>
          </p:nvPr>
        </p:nvGraphicFramePr>
        <p:xfrm>
          <a:off x="198713" y="1167386"/>
          <a:ext cx="11496897" cy="53254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1793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FACC1-E352-8A14-60B2-8BC685B1B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855" y="169817"/>
            <a:ext cx="10515600" cy="461991"/>
          </a:xfrm>
        </p:spPr>
        <p:txBody>
          <a:bodyPr>
            <a:normAutofit fontScale="90000"/>
          </a:bodyPr>
          <a:lstStyle/>
          <a:p>
            <a:r>
              <a:rPr lang="en-US" sz="3200"/>
              <a:t>G- vs. I-optimal Designs in Research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8D536F2-EF0F-F05E-2BA7-ED3CE5E193D0}"/>
              </a:ext>
            </a:extLst>
          </p:cNvPr>
          <p:cNvSpPr/>
          <p:nvPr/>
        </p:nvSpPr>
        <p:spPr>
          <a:xfrm>
            <a:off x="1" y="5780325"/>
            <a:ext cx="12192000" cy="1093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3DE2A57C-9720-0603-1D73-73F2563F1D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2759755"/>
              </p:ext>
            </p:extLst>
          </p:nvPr>
        </p:nvGraphicFramePr>
        <p:xfrm>
          <a:off x="129045" y="815124"/>
          <a:ext cx="11671069" cy="6056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3518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SU ADMISSIONS ">
      <a:dk1>
        <a:srgbClr val="002E50"/>
      </a:dk1>
      <a:lt1>
        <a:srgbClr val="FFFFFF"/>
      </a:lt1>
      <a:dk2>
        <a:srgbClr val="002E50"/>
      </a:dk2>
      <a:lt2>
        <a:srgbClr val="FFFFFF"/>
      </a:lt2>
      <a:accent1>
        <a:srgbClr val="71CDDC"/>
      </a:accent1>
      <a:accent2>
        <a:srgbClr val="00ADD8"/>
      </a:accent2>
      <a:accent3>
        <a:srgbClr val="E8C15B"/>
      </a:accent3>
      <a:accent4>
        <a:srgbClr val="59A171"/>
      </a:accent4>
      <a:accent5>
        <a:srgbClr val="838EBA"/>
      </a:accent5>
      <a:accent6>
        <a:srgbClr val="00839B"/>
      </a:accent6>
      <a:hlink>
        <a:srgbClr val="71CDDC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8B64213EFCF142AB11BF8AC205B974" ma:contentTypeVersion="12" ma:contentTypeDescription="Create a new document." ma:contentTypeScope="" ma:versionID="fc1265e5c4f92fecdc45c4f738877d51">
  <xsd:schema xmlns:xsd="http://www.w3.org/2001/XMLSchema" xmlns:xs="http://www.w3.org/2001/XMLSchema" xmlns:p="http://schemas.microsoft.com/office/2006/metadata/properties" xmlns:ns2="e0b40cd7-253b-4f3a-b6f3-e2a317ca5cc3" targetNamespace="http://schemas.microsoft.com/office/2006/metadata/properties" ma:root="true" ma:fieldsID="0d5668e9b1e122849553768632e852d9" ns2:_="">
    <xsd:import namespace="e0b40cd7-253b-4f3a-b6f3-e2a317ca5cc3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b40cd7-253b-4f3a-b6f3-e2a317ca5cc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cbf906fe-3e8e-4b22-a6fd-bde302b9218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43CF8C-9F4D-4BEA-B36A-88192A3E1E66}"/>
</file>

<file path=customXml/itemProps2.xml><?xml version="1.0" encoding="utf-8"?>
<ds:datastoreItem xmlns:ds="http://schemas.openxmlformats.org/officeDocument/2006/customXml" ds:itemID="{6C1F7299-214A-47E5-92B8-DBA8973AD15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7268</TotalTime>
  <Words>3150</Words>
  <Application>Microsoft Office PowerPoint</Application>
  <PresentationFormat>Widescreen</PresentationFormat>
  <Paragraphs>433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Cambria Math</vt:lpstr>
      <vt:lpstr>Roboto</vt:lpstr>
      <vt:lpstr>Times New Roman</vt:lpstr>
      <vt:lpstr>Office Theme</vt:lpstr>
      <vt:lpstr>I- or G-optimal: Do We Have To Choose?</vt:lpstr>
      <vt:lpstr>Outline</vt:lpstr>
      <vt:lpstr>1. Optimal Design Notation and Definitions</vt:lpstr>
      <vt:lpstr>In this presentation we consider:</vt:lpstr>
      <vt:lpstr>Framing the optimal DoE problem: uncertainty attributable to the experiment</vt:lpstr>
      <vt:lpstr>Constructing an Optimal Design</vt:lpstr>
      <vt:lpstr>2. Overview of G- and I-optimal design research and current practices</vt:lpstr>
      <vt:lpstr>G- vs. I-optimal Designs in Research</vt:lpstr>
      <vt:lpstr>G- vs. I-optimal Designs in Research</vt:lpstr>
      <vt:lpstr>G- vs. I-optimal Designs in Research</vt:lpstr>
      <vt:lpstr>Examples and Fraction of Design Space (FDS) Plot</vt:lpstr>
      <vt:lpstr>Summary</vt:lpstr>
      <vt:lpstr>3. Multi-objective optimal design: the search for the Pareto Front</vt:lpstr>
      <vt:lpstr>Pareto Front Optimal Design</vt:lpstr>
      <vt:lpstr>Conceptual: Optimal design for n=2 Objectives</vt:lpstr>
      <vt:lpstr>Desirability Metrics</vt:lpstr>
      <vt:lpstr>The multi-objective optimal design problem</vt:lpstr>
      <vt:lpstr>4. Case Study Examples</vt:lpstr>
      <vt:lpstr>Summary</vt:lpstr>
      <vt:lpstr>K = 2, N = 9, Second Order Model</vt:lpstr>
      <vt:lpstr>K = 2, N = 9, Second Order Model: Analyze Design Properties 2</vt:lpstr>
      <vt:lpstr>Representative Designs</vt:lpstr>
      <vt:lpstr>5. Publication Summary: design scenarios covered and accessing Pareto Front Optimal G/I Tradeoff Designs</vt:lpstr>
      <vt:lpstr>A Pareto Front Optimal Design Catalog for Small Exact Optimal Design Scenarios</vt:lpstr>
      <vt:lpstr>Data Structure: K = 2, N = 6</vt:lpstr>
      <vt:lpstr>K = 2 Factor Findings</vt:lpstr>
      <vt:lpstr>K = 3 Factor Findings</vt:lpstr>
      <vt:lpstr>K = 4 Factor Findings</vt:lpstr>
      <vt:lpstr>6. Conclusions</vt:lpstr>
      <vt:lpstr>Conclusions</vt:lpstr>
      <vt:lpstr>References</vt:lpstr>
      <vt:lpstr>Backup</vt:lpstr>
      <vt:lpstr>Important Quantity definitions  (for n=2 Objectives)</vt:lpstr>
      <vt:lpstr>Response surface methodology (RSM) starting point</vt:lpstr>
      <vt:lpstr>Example and Notation:   Second-order linear model, K=3 factors, N design points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Meagan Roach</dc:creator>
  <cp:lastModifiedBy>Steve Walsh</cp:lastModifiedBy>
  <cp:revision>39</cp:revision>
  <dcterms:created xsi:type="dcterms:W3CDTF">2018-09-19T19:01:41Z</dcterms:created>
  <dcterms:modified xsi:type="dcterms:W3CDTF">2024-06-13T17:57:56Z</dcterms:modified>
</cp:coreProperties>
</file>