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entation.xml" ContentType="application/vnd.openxmlformats-officedocument.presentationml.presentation.main+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86" r:id="rId2"/>
    <p:sldId id="287" r:id="rId3"/>
    <p:sldId id="291" r:id="rId4"/>
    <p:sldId id="322" r:id="rId5"/>
    <p:sldId id="323" r:id="rId6"/>
    <p:sldId id="1152" r:id="rId7"/>
    <p:sldId id="1153" r:id="rId8"/>
    <p:sldId id="785" r:id="rId9"/>
    <p:sldId id="313" r:id="rId10"/>
    <p:sldId id="1155" r:id="rId11"/>
    <p:sldId id="1154" r:id="rId12"/>
    <p:sldId id="1156" r:id="rId13"/>
    <p:sldId id="1158" r:id="rId14"/>
    <p:sldId id="1157" r:id="rId15"/>
    <p:sldId id="1163" r:id="rId16"/>
    <p:sldId id="1159" r:id="rId17"/>
    <p:sldId id="1160" r:id="rId18"/>
    <p:sldId id="1162" r:id="rId19"/>
    <p:sldId id="1161" r:id="rId20"/>
    <p:sldId id="30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9"/>
    <p:restoredTop sz="90348"/>
  </p:normalViewPr>
  <p:slideViewPr>
    <p:cSldViewPr snapToGrid="0" snapToObjects="1">
      <p:cViewPr varScale="1">
        <p:scale>
          <a:sx n="98" d="100"/>
          <a:sy n="98" d="100"/>
        </p:scale>
        <p:origin x="1112" y="184"/>
      </p:cViewPr>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CD1D5F-42B5-DA4B-A36D-6D9FCB0A7072}" type="datetimeFigureOut">
              <a:rPr lang="en-US" smtClean="0"/>
              <a:t>6/13/24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406DA3-EF44-5E48-9609-D4599C5ED691}" type="slidenum">
              <a:rPr lang="en-US" smtClean="0"/>
              <a:t>‹#›</a:t>
            </a:fld>
            <a:endParaRPr lang="en-US"/>
          </a:p>
        </p:txBody>
      </p:sp>
    </p:spTree>
    <p:extLst>
      <p:ext uri="{BB962C8B-B14F-4D97-AF65-F5344CB8AC3E}">
        <p14:creationId xmlns:p14="http://schemas.microsoft.com/office/powerpoint/2010/main" val="7709423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a:extLst>
              <a:ext uri="{FF2B5EF4-FFF2-40B4-BE49-F238E27FC236}">
                <a16:creationId xmlns:a16="http://schemas.microsoft.com/office/drawing/2014/main" id="{8B2E5D27-B059-8945-927C-309163044C7E}"/>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209923" name="Rectangle 3">
            <a:extLst>
              <a:ext uri="{FF2B5EF4-FFF2-40B4-BE49-F238E27FC236}">
                <a16:creationId xmlns:a16="http://schemas.microsoft.com/office/drawing/2014/main" id="{5957428D-BC86-7C42-B21B-3869697078E9}"/>
              </a:ext>
            </a:extLst>
          </p:cNvPr>
          <p:cNvSpPr>
            <a:spLocks noGrp="1" noChangeArrowheads="1"/>
          </p:cNvSpPr>
          <p:nvPr>
            <p:ph type="body" idx="1"/>
          </p:nvPr>
        </p:nvSpPr>
        <p:spPr/>
        <p:txBody>
          <a:bodyPr/>
          <a:lstStyle/>
          <a:p>
            <a:pPr>
              <a:defRPr/>
            </a:pPr>
            <a:endParaRPr lang="en-US"/>
          </a:p>
        </p:txBody>
      </p:sp>
    </p:spTree>
    <p:extLst>
      <p:ext uri="{BB962C8B-B14F-4D97-AF65-F5344CB8AC3E}">
        <p14:creationId xmlns:p14="http://schemas.microsoft.com/office/powerpoint/2010/main" val="3531840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9406DA3-EF44-5E48-9609-D4599C5ED691}" type="slidenum">
              <a:rPr lang="en-US" smtClean="0"/>
              <a:t>17</a:t>
            </a:fld>
            <a:endParaRPr lang="en-US"/>
          </a:p>
        </p:txBody>
      </p:sp>
    </p:spTree>
    <p:extLst>
      <p:ext uri="{BB962C8B-B14F-4D97-AF65-F5344CB8AC3E}">
        <p14:creationId xmlns:p14="http://schemas.microsoft.com/office/powerpoint/2010/main" val="1149563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9406DA3-EF44-5E48-9609-D4599C5ED691}" type="slidenum">
              <a:rPr lang="en-US" smtClean="0"/>
              <a:t>18</a:t>
            </a:fld>
            <a:endParaRPr lang="en-US"/>
          </a:p>
        </p:txBody>
      </p:sp>
    </p:spTree>
    <p:extLst>
      <p:ext uri="{BB962C8B-B14F-4D97-AF65-F5344CB8AC3E}">
        <p14:creationId xmlns:p14="http://schemas.microsoft.com/office/powerpoint/2010/main" val="2142270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9406DA3-EF44-5E48-9609-D4599C5ED691}" type="slidenum">
              <a:rPr lang="en-US" smtClean="0"/>
              <a:t>19</a:t>
            </a:fld>
            <a:endParaRPr lang="en-US"/>
          </a:p>
        </p:txBody>
      </p:sp>
    </p:spTree>
    <p:extLst>
      <p:ext uri="{BB962C8B-B14F-4D97-AF65-F5344CB8AC3E}">
        <p14:creationId xmlns:p14="http://schemas.microsoft.com/office/powerpoint/2010/main" val="2168530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9406DA3-EF44-5E48-9609-D4599C5ED691}" type="slidenum">
              <a:rPr lang="en-US" smtClean="0"/>
              <a:t>9</a:t>
            </a:fld>
            <a:endParaRPr lang="en-US"/>
          </a:p>
        </p:txBody>
      </p:sp>
    </p:spTree>
    <p:extLst>
      <p:ext uri="{BB962C8B-B14F-4D97-AF65-F5344CB8AC3E}">
        <p14:creationId xmlns:p14="http://schemas.microsoft.com/office/powerpoint/2010/main" val="2738109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9406DA3-EF44-5E48-9609-D4599C5ED691}" type="slidenum">
              <a:rPr lang="en-US" smtClean="0"/>
              <a:t>10</a:t>
            </a:fld>
            <a:endParaRPr lang="en-US"/>
          </a:p>
        </p:txBody>
      </p:sp>
    </p:spTree>
    <p:extLst>
      <p:ext uri="{BB962C8B-B14F-4D97-AF65-F5344CB8AC3E}">
        <p14:creationId xmlns:p14="http://schemas.microsoft.com/office/powerpoint/2010/main" val="182923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9406DA3-EF44-5E48-9609-D4599C5ED691}" type="slidenum">
              <a:rPr lang="en-US" smtClean="0"/>
              <a:t>11</a:t>
            </a:fld>
            <a:endParaRPr lang="en-US"/>
          </a:p>
        </p:txBody>
      </p:sp>
    </p:spTree>
    <p:extLst>
      <p:ext uri="{BB962C8B-B14F-4D97-AF65-F5344CB8AC3E}">
        <p14:creationId xmlns:p14="http://schemas.microsoft.com/office/powerpoint/2010/main" val="792667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9406DA3-EF44-5E48-9609-D4599C5ED691}" type="slidenum">
              <a:rPr lang="en-US" smtClean="0"/>
              <a:t>12</a:t>
            </a:fld>
            <a:endParaRPr lang="en-US"/>
          </a:p>
        </p:txBody>
      </p:sp>
    </p:spTree>
    <p:extLst>
      <p:ext uri="{BB962C8B-B14F-4D97-AF65-F5344CB8AC3E}">
        <p14:creationId xmlns:p14="http://schemas.microsoft.com/office/powerpoint/2010/main" val="2427405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9406DA3-EF44-5E48-9609-D4599C5ED691}" type="slidenum">
              <a:rPr lang="en-US" smtClean="0"/>
              <a:t>13</a:t>
            </a:fld>
            <a:endParaRPr lang="en-US"/>
          </a:p>
        </p:txBody>
      </p:sp>
    </p:spTree>
    <p:extLst>
      <p:ext uri="{BB962C8B-B14F-4D97-AF65-F5344CB8AC3E}">
        <p14:creationId xmlns:p14="http://schemas.microsoft.com/office/powerpoint/2010/main" val="2228988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9406DA3-EF44-5E48-9609-D4599C5ED691}" type="slidenum">
              <a:rPr lang="en-US" smtClean="0"/>
              <a:t>14</a:t>
            </a:fld>
            <a:endParaRPr lang="en-US"/>
          </a:p>
        </p:txBody>
      </p:sp>
    </p:spTree>
    <p:extLst>
      <p:ext uri="{BB962C8B-B14F-4D97-AF65-F5344CB8AC3E}">
        <p14:creationId xmlns:p14="http://schemas.microsoft.com/office/powerpoint/2010/main" val="3136965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9406DA3-EF44-5E48-9609-D4599C5ED691}" type="slidenum">
              <a:rPr lang="en-US" smtClean="0"/>
              <a:t>15</a:t>
            </a:fld>
            <a:endParaRPr lang="en-US"/>
          </a:p>
        </p:txBody>
      </p:sp>
    </p:spTree>
    <p:extLst>
      <p:ext uri="{BB962C8B-B14F-4D97-AF65-F5344CB8AC3E}">
        <p14:creationId xmlns:p14="http://schemas.microsoft.com/office/powerpoint/2010/main" val="3753322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9406DA3-EF44-5E48-9609-D4599C5ED691}" type="slidenum">
              <a:rPr lang="en-US" smtClean="0"/>
              <a:t>16</a:t>
            </a:fld>
            <a:endParaRPr lang="en-US"/>
          </a:p>
        </p:txBody>
      </p:sp>
    </p:spTree>
    <p:extLst>
      <p:ext uri="{BB962C8B-B14F-4D97-AF65-F5344CB8AC3E}">
        <p14:creationId xmlns:p14="http://schemas.microsoft.com/office/powerpoint/2010/main" val="398803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04C47-163F-9E4F-92C6-7377EA7EBC5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B505604-6D36-984E-90EA-7FD3F40836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613D06E-8D3C-4041-9E07-857DFA905519}"/>
              </a:ext>
            </a:extLst>
          </p:cNvPr>
          <p:cNvSpPr>
            <a:spLocks noGrp="1"/>
          </p:cNvSpPr>
          <p:nvPr>
            <p:ph type="dt" sz="half" idx="10"/>
          </p:nvPr>
        </p:nvSpPr>
        <p:spPr/>
        <p:txBody>
          <a:bodyPr/>
          <a:lstStyle/>
          <a:p>
            <a:fld id="{C9CC02D7-A476-764D-B01E-02A7EB9FF7D1}" type="datetime1">
              <a:rPr lang="en-US" smtClean="0"/>
              <a:t>6/13/24</a:t>
            </a:fld>
            <a:endParaRPr lang="en-US"/>
          </a:p>
        </p:txBody>
      </p:sp>
      <p:sp>
        <p:nvSpPr>
          <p:cNvPr id="5" name="Footer Placeholder 4">
            <a:extLst>
              <a:ext uri="{FF2B5EF4-FFF2-40B4-BE49-F238E27FC236}">
                <a16:creationId xmlns:a16="http://schemas.microsoft.com/office/drawing/2014/main" id="{41E535E0-DDCC-574F-84E2-53310E26F2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8AD5B9-5876-1E40-B0BD-43FA4391D61C}"/>
              </a:ext>
            </a:extLst>
          </p:cNvPr>
          <p:cNvSpPr>
            <a:spLocks noGrp="1"/>
          </p:cNvSpPr>
          <p:nvPr>
            <p:ph type="sldNum" sz="quarter" idx="12"/>
          </p:nvPr>
        </p:nvSpPr>
        <p:spPr/>
        <p:txBody>
          <a:bodyPr/>
          <a:lstStyle/>
          <a:p>
            <a:fld id="{9DE64EFD-79EB-5948-96E2-DE9319DF091E}" type="slidenum">
              <a:rPr lang="en-US" smtClean="0"/>
              <a:t>‹#›</a:t>
            </a:fld>
            <a:endParaRPr lang="en-US"/>
          </a:p>
        </p:txBody>
      </p:sp>
    </p:spTree>
    <p:extLst>
      <p:ext uri="{BB962C8B-B14F-4D97-AF65-F5344CB8AC3E}">
        <p14:creationId xmlns:p14="http://schemas.microsoft.com/office/powerpoint/2010/main" val="2758360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B41F8-19F6-A24C-9F9F-6095DA82F11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C50C697-35EA-F345-B7BE-EF0B20E49C3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F2591E-4414-9C43-8750-BDF51D5241A0}"/>
              </a:ext>
            </a:extLst>
          </p:cNvPr>
          <p:cNvSpPr>
            <a:spLocks noGrp="1"/>
          </p:cNvSpPr>
          <p:nvPr>
            <p:ph type="dt" sz="half" idx="10"/>
          </p:nvPr>
        </p:nvSpPr>
        <p:spPr/>
        <p:txBody>
          <a:bodyPr/>
          <a:lstStyle/>
          <a:p>
            <a:fld id="{D1E2E0C7-E760-2F45-9E4B-40B30CB27A00}" type="datetime1">
              <a:rPr lang="en-US" smtClean="0"/>
              <a:t>6/13/24</a:t>
            </a:fld>
            <a:endParaRPr lang="en-US"/>
          </a:p>
        </p:txBody>
      </p:sp>
      <p:sp>
        <p:nvSpPr>
          <p:cNvPr id="5" name="Footer Placeholder 4">
            <a:extLst>
              <a:ext uri="{FF2B5EF4-FFF2-40B4-BE49-F238E27FC236}">
                <a16:creationId xmlns:a16="http://schemas.microsoft.com/office/drawing/2014/main" id="{B2E2DEEF-D850-454A-930E-4594E5241B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399E94-ECA3-B542-8F40-C950013E1BD6}"/>
              </a:ext>
            </a:extLst>
          </p:cNvPr>
          <p:cNvSpPr>
            <a:spLocks noGrp="1"/>
          </p:cNvSpPr>
          <p:nvPr>
            <p:ph type="sldNum" sz="quarter" idx="12"/>
          </p:nvPr>
        </p:nvSpPr>
        <p:spPr/>
        <p:txBody>
          <a:bodyPr/>
          <a:lstStyle/>
          <a:p>
            <a:fld id="{9DE64EFD-79EB-5948-96E2-DE9319DF091E}" type="slidenum">
              <a:rPr lang="en-US" smtClean="0"/>
              <a:t>‹#›</a:t>
            </a:fld>
            <a:endParaRPr lang="en-US"/>
          </a:p>
        </p:txBody>
      </p:sp>
    </p:spTree>
    <p:extLst>
      <p:ext uri="{BB962C8B-B14F-4D97-AF65-F5344CB8AC3E}">
        <p14:creationId xmlns:p14="http://schemas.microsoft.com/office/powerpoint/2010/main" val="3439715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417B0A-E46A-104F-B0CD-425E6277574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F412FD5-3443-7942-8165-47FF665730F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F46A61-A9C3-5143-A23F-E3F424E2CC95}"/>
              </a:ext>
            </a:extLst>
          </p:cNvPr>
          <p:cNvSpPr>
            <a:spLocks noGrp="1"/>
          </p:cNvSpPr>
          <p:nvPr>
            <p:ph type="dt" sz="half" idx="10"/>
          </p:nvPr>
        </p:nvSpPr>
        <p:spPr/>
        <p:txBody>
          <a:bodyPr/>
          <a:lstStyle/>
          <a:p>
            <a:fld id="{DEB34601-ED96-9148-B984-3A4E8F67A9CA}" type="datetime1">
              <a:rPr lang="en-US" smtClean="0"/>
              <a:t>6/13/24</a:t>
            </a:fld>
            <a:endParaRPr lang="en-US"/>
          </a:p>
        </p:txBody>
      </p:sp>
      <p:sp>
        <p:nvSpPr>
          <p:cNvPr id="5" name="Footer Placeholder 4">
            <a:extLst>
              <a:ext uri="{FF2B5EF4-FFF2-40B4-BE49-F238E27FC236}">
                <a16:creationId xmlns:a16="http://schemas.microsoft.com/office/drawing/2014/main" id="{2F457176-7FEF-2647-BD49-355325F68B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7602BF-E732-1E41-A1E1-8F8446EF6474}"/>
              </a:ext>
            </a:extLst>
          </p:cNvPr>
          <p:cNvSpPr>
            <a:spLocks noGrp="1"/>
          </p:cNvSpPr>
          <p:nvPr>
            <p:ph type="sldNum" sz="quarter" idx="12"/>
          </p:nvPr>
        </p:nvSpPr>
        <p:spPr/>
        <p:txBody>
          <a:bodyPr/>
          <a:lstStyle/>
          <a:p>
            <a:fld id="{9DE64EFD-79EB-5948-96E2-DE9319DF091E}" type="slidenum">
              <a:rPr lang="en-US" smtClean="0"/>
              <a:t>‹#›</a:t>
            </a:fld>
            <a:endParaRPr lang="en-US"/>
          </a:p>
        </p:txBody>
      </p:sp>
    </p:spTree>
    <p:extLst>
      <p:ext uri="{BB962C8B-B14F-4D97-AF65-F5344CB8AC3E}">
        <p14:creationId xmlns:p14="http://schemas.microsoft.com/office/powerpoint/2010/main" val="256598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2025D-E210-DC4B-845D-DAADC84234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0962A81-12B0-A343-97F0-A2BD5023077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173F01-A56D-1E4F-8C48-0C3600D6CF7C}"/>
              </a:ext>
            </a:extLst>
          </p:cNvPr>
          <p:cNvSpPr>
            <a:spLocks noGrp="1"/>
          </p:cNvSpPr>
          <p:nvPr>
            <p:ph type="dt" sz="half" idx="10"/>
          </p:nvPr>
        </p:nvSpPr>
        <p:spPr/>
        <p:txBody>
          <a:bodyPr/>
          <a:lstStyle/>
          <a:p>
            <a:fld id="{9AF386BA-BDCA-E747-A601-ACC6EFF9382A}" type="datetime1">
              <a:rPr lang="en-US" smtClean="0"/>
              <a:t>6/13/24</a:t>
            </a:fld>
            <a:endParaRPr lang="en-US"/>
          </a:p>
        </p:txBody>
      </p:sp>
      <p:sp>
        <p:nvSpPr>
          <p:cNvPr id="5" name="Footer Placeholder 4">
            <a:extLst>
              <a:ext uri="{FF2B5EF4-FFF2-40B4-BE49-F238E27FC236}">
                <a16:creationId xmlns:a16="http://schemas.microsoft.com/office/drawing/2014/main" id="{524081B0-B0E7-2146-934A-E4B3C45DA5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A92AC5-FAFB-EF46-9A83-3B7AAE3410F4}"/>
              </a:ext>
            </a:extLst>
          </p:cNvPr>
          <p:cNvSpPr>
            <a:spLocks noGrp="1"/>
          </p:cNvSpPr>
          <p:nvPr>
            <p:ph type="sldNum" sz="quarter" idx="12"/>
          </p:nvPr>
        </p:nvSpPr>
        <p:spPr/>
        <p:txBody>
          <a:bodyPr/>
          <a:lstStyle/>
          <a:p>
            <a:fld id="{9DE64EFD-79EB-5948-96E2-DE9319DF091E}" type="slidenum">
              <a:rPr lang="en-US" smtClean="0"/>
              <a:t>‹#›</a:t>
            </a:fld>
            <a:endParaRPr lang="en-US"/>
          </a:p>
        </p:txBody>
      </p:sp>
    </p:spTree>
    <p:extLst>
      <p:ext uri="{BB962C8B-B14F-4D97-AF65-F5344CB8AC3E}">
        <p14:creationId xmlns:p14="http://schemas.microsoft.com/office/powerpoint/2010/main" val="3327066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7FD33-6B3A-4A4B-9791-AAE10C817C4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F93B7C0-A1F5-D947-94EE-2C449768E99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B74F98D-5136-1749-A2A2-56C6ACF13FD2}"/>
              </a:ext>
            </a:extLst>
          </p:cNvPr>
          <p:cNvSpPr>
            <a:spLocks noGrp="1"/>
          </p:cNvSpPr>
          <p:nvPr>
            <p:ph type="dt" sz="half" idx="10"/>
          </p:nvPr>
        </p:nvSpPr>
        <p:spPr/>
        <p:txBody>
          <a:bodyPr/>
          <a:lstStyle/>
          <a:p>
            <a:fld id="{900BFA92-4AB4-1A43-9B3B-35E2C6BB01B6}" type="datetime1">
              <a:rPr lang="en-US" smtClean="0"/>
              <a:t>6/13/24</a:t>
            </a:fld>
            <a:endParaRPr lang="en-US"/>
          </a:p>
        </p:txBody>
      </p:sp>
      <p:sp>
        <p:nvSpPr>
          <p:cNvPr id="5" name="Footer Placeholder 4">
            <a:extLst>
              <a:ext uri="{FF2B5EF4-FFF2-40B4-BE49-F238E27FC236}">
                <a16:creationId xmlns:a16="http://schemas.microsoft.com/office/drawing/2014/main" id="{056DEDD6-CC04-9944-BE8F-FFED2DDA17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236C60-F322-894C-9BFF-73E016584FD6}"/>
              </a:ext>
            </a:extLst>
          </p:cNvPr>
          <p:cNvSpPr>
            <a:spLocks noGrp="1"/>
          </p:cNvSpPr>
          <p:nvPr>
            <p:ph type="sldNum" sz="quarter" idx="12"/>
          </p:nvPr>
        </p:nvSpPr>
        <p:spPr/>
        <p:txBody>
          <a:bodyPr/>
          <a:lstStyle/>
          <a:p>
            <a:fld id="{9DE64EFD-79EB-5948-96E2-DE9319DF091E}" type="slidenum">
              <a:rPr lang="en-US" smtClean="0"/>
              <a:t>‹#›</a:t>
            </a:fld>
            <a:endParaRPr lang="en-US"/>
          </a:p>
        </p:txBody>
      </p:sp>
    </p:spTree>
    <p:extLst>
      <p:ext uri="{BB962C8B-B14F-4D97-AF65-F5344CB8AC3E}">
        <p14:creationId xmlns:p14="http://schemas.microsoft.com/office/powerpoint/2010/main" val="1221316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30287-5FCA-D044-8A8D-4A2F675F8C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2A8331-1E5F-2841-A3E1-A749EB64D19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ADBEF0D-9B51-7E47-850E-D69FA2EB745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E4D6E01-3057-BD4D-A9DB-70C499B93693}"/>
              </a:ext>
            </a:extLst>
          </p:cNvPr>
          <p:cNvSpPr>
            <a:spLocks noGrp="1"/>
          </p:cNvSpPr>
          <p:nvPr>
            <p:ph type="dt" sz="half" idx="10"/>
          </p:nvPr>
        </p:nvSpPr>
        <p:spPr/>
        <p:txBody>
          <a:bodyPr/>
          <a:lstStyle/>
          <a:p>
            <a:fld id="{42D0CE0C-348A-B145-936D-89AA47064696}" type="datetime1">
              <a:rPr lang="en-US" smtClean="0"/>
              <a:t>6/13/24</a:t>
            </a:fld>
            <a:endParaRPr lang="en-US"/>
          </a:p>
        </p:txBody>
      </p:sp>
      <p:sp>
        <p:nvSpPr>
          <p:cNvPr id="6" name="Footer Placeholder 5">
            <a:extLst>
              <a:ext uri="{FF2B5EF4-FFF2-40B4-BE49-F238E27FC236}">
                <a16:creationId xmlns:a16="http://schemas.microsoft.com/office/drawing/2014/main" id="{D27424A9-D043-C74B-9C8D-4F0EE242745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FC43D07-FFCD-6242-A90E-CF3459896995}"/>
              </a:ext>
            </a:extLst>
          </p:cNvPr>
          <p:cNvSpPr>
            <a:spLocks noGrp="1"/>
          </p:cNvSpPr>
          <p:nvPr>
            <p:ph type="sldNum" sz="quarter" idx="12"/>
          </p:nvPr>
        </p:nvSpPr>
        <p:spPr/>
        <p:txBody>
          <a:bodyPr/>
          <a:lstStyle/>
          <a:p>
            <a:fld id="{9DE64EFD-79EB-5948-96E2-DE9319DF091E}" type="slidenum">
              <a:rPr lang="en-US" smtClean="0"/>
              <a:t>‹#›</a:t>
            </a:fld>
            <a:endParaRPr lang="en-US"/>
          </a:p>
        </p:txBody>
      </p:sp>
    </p:spTree>
    <p:extLst>
      <p:ext uri="{BB962C8B-B14F-4D97-AF65-F5344CB8AC3E}">
        <p14:creationId xmlns:p14="http://schemas.microsoft.com/office/powerpoint/2010/main" val="442009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40976-15C9-A84D-81D9-03CC44C6C89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EDE692-36D2-174B-89E0-7CB9C898667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D0A1AF5-20B7-3B43-8BDB-9B796F11694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C4D76F9-2A3B-0D4E-982A-BB3B3E97994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37CDC76-F46A-C741-83A8-CC9BF751059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ED9FF4A-C1FB-F844-9D7B-5917955D48B0}"/>
              </a:ext>
            </a:extLst>
          </p:cNvPr>
          <p:cNvSpPr>
            <a:spLocks noGrp="1"/>
          </p:cNvSpPr>
          <p:nvPr>
            <p:ph type="dt" sz="half" idx="10"/>
          </p:nvPr>
        </p:nvSpPr>
        <p:spPr/>
        <p:txBody>
          <a:bodyPr/>
          <a:lstStyle/>
          <a:p>
            <a:fld id="{EF0284A2-D6F0-CA4B-BE3D-25FB0238894A}" type="datetime1">
              <a:rPr lang="en-US" smtClean="0"/>
              <a:t>6/13/24</a:t>
            </a:fld>
            <a:endParaRPr lang="en-US"/>
          </a:p>
        </p:txBody>
      </p:sp>
      <p:sp>
        <p:nvSpPr>
          <p:cNvPr id="8" name="Footer Placeholder 7">
            <a:extLst>
              <a:ext uri="{FF2B5EF4-FFF2-40B4-BE49-F238E27FC236}">
                <a16:creationId xmlns:a16="http://schemas.microsoft.com/office/drawing/2014/main" id="{80A12188-2A71-B143-8398-5BCE71CDC9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EC42D58-CAB2-DA4C-81F2-14EF7B6BCAE1}"/>
              </a:ext>
            </a:extLst>
          </p:cNvPr>
          <p:cNvSpPr>
            <a:spLocks noGrp="1"/>
          </p:cNvSpPr>
          <p:nvPr>
            <p:ph type="sldNum" sz="quarter" idx="12"/>
          </p:nvPr>
        </p:nvSpPr>
        <p:spPr/>
        <p:txBody>
          <a:bodyPr/>
          <a:lstStyle/>
          <a:p>
            <a:fld id="{9DE64EFD-79EB-5948-96E2-DE9319DF091E}" type="slidenum">
              <a:rPr lang="en-US" smtClean="0"/>
              <a:t>‹#›</a:t>
            </a:fld>
            <a:endParaRPr lang="en-US"/>
          </a:p>
        </p:txBody>
      </p:sp>
    </p:spTree>
    <p:extLst>
      <p:ext uri="{BB962C8B-B14F-4D97-AF65-F5344CB8AC3E}">
        <p14:creationId xmlns:p14="http://schemas.microsoft.com/office/powerpoint/2010/main" val="1147283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4B753-3F26-1446-945F-5585E791531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A23853E-8CF2-B447-BF72-512CA7FC7FB7}"/>
              </a:ext>
            </a:extLst>
          </p:cNvPr>
          <p:cNvSpPr>
            <a:spLocks noGrp="1"/>
          </p:cNvSpPr>
          <p:nvPr>
            <p:ph type="dt" sz="half" idx="10"/>
          </p:nvPr>
        </p:nvSpPr>
        <p:spPr/>
        <p:txBody>
          <a:bodyPr/>
          <a:lstStyle/>
          <a:p>
            <a:fld id="{98883C5A-8381-BD4A-A093-EEE386EFC744}" type="datetime1">
              <a:rPr lang="en-US" smtClean="0"/>
              <a:t>6/13/24</a:t>
            </a:fld>
            <a:endParaRPr lang="en-US"/>
          </a:p>
        </p:txBody>
      </p:sp>
      <p:sp>
        <p:nvSpPr>
          <p:cNvPr id="4" name="Footer Placeholder 3">
            <a:extLst>
              <a:ext uri="{FF2B5EF4-FFF2-40B4-BE49-F238E27FC236}">
                <a16:creationId xmlns:a16="http://schemas.microsoft.com/office/drawing/2014/main" id="{EDDC984F-8721-5A42-9C2C-4025E42910B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968F577-4EB7-5745-B7C8-1A0526653D8A}"/>
              </a:ext>
            </a:extLst>
          </p:cNvPr>
          <p:cNvSpPr>
            <a:spLocks noGrp="1"/>
          </p:cNvSpPr>
          <p:nvPr>
            <p:ph type="sldNum" sz="quarter" idx="12"/>
          </p:nvPr>
        </p:nvSpPr>
        <p:spPr/>
        <p:txBody>
          <a:bodyPr/>
          <a:lstStyle/>
          <a:p>
            <a:fld id="{9DE64EFD-79EB-5948-96E2-DE9319DF091E}" type="slidenum">
              <a:rPr lang="en-US" smtClean="0"/>
              <a:t>‹#›</a:t>
            </a:fld>
            <a:endParaRPr lang="en-US"/>
          </a:p>
        </p:txBody>
      </p:sp>
    </p:spTree>
    <p:extLst>
      <p:ext uri="{BB962C8B-B14F-4D97-AF65-F5344CB8AC3E}">
        <p14:creationId xmlns:p14="http://schemas.microsoft.com/office/powerpoint/2010/main" val="4072911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0AA14D2-D1BA-3D47-9B1E-BA23E2FE6A85}"/>
              </a:ext>
            </a:extLst>
          </p:cNvPr>
          <p:cNvSpPr>
            <a:spLocks noGrp="1"/>
          </p:cNvSpPr>
          <p:nvPr>
            <p:ph type="dt" sz="half" idx="10"/>
          </p:nvPr>
        </p:nvSpPr>
        <p:spPr/>
        <p:txBody>
          <a:bodyPr/>
          <a:lstStyle/>
          <a:p>
            <a:fld id="{57889593-078C-AB49-88E5-F02EC501E4B0}" type="datetime1">
              <a:rPr lang="en-US" smtClean="0"/>
              <a:t>6/13/24</a:t>
            </a:fld>
            <a:endParaRPr lang="en-US"/>
          </a:p>
        </p:txBody>
      </p:sp>
      <p:sp>
        <p:nvSpPr>
          <p:cNvPr id="3" name="Footer Placeholder 2">
            <a:extLst>
              <a:ext uri="{FF2B5EF4-FFF2-40B4-BE49-F238E27FC236}">
                <a16:creationId xmlns:a16="http://schemas.microsoft.com/office/drawing/2014/main" id="{7096EFBD-0065-494E-98F6-EE2E6BA3E2A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F6794DE-1498-CE49-B165-CA63E340B0F7}"/>
              </a:ext>
            </a:extLst>
          </p:cNvPr>
          <p:cNvSpPr>
            <a:spLocks noGrp="1"/>
          </p:cNvSpPr>
          <p:nvPr>
            <p:ph type="sldNum" sz="quarter" idx="12"/>
          </p:nvPr>
        </p:nvSpPr>
        <p:spPr/>
        <p:txBody>
          <a:bodyPr/>
          <a:lstStyle>
            <a:lvl1pPr>
              <a:defRPr/>
            </a:lvl1pPr>
          </a:lstStyle>
          <a:p>
            <a:fld id="{E552E3C3-A653-3846-862D-85A6E88B764A}" type="slidenum">
              <a:rPr lang="en-US" smtClean="0"/>
              <a:pPr/>
              <a:t>‹#›</a:t>
            </a:fld>
            <a:endParaRPr lang="en-US" dirty="0"/>
          </a:p>
        </p:txBody>
      </p:sp>
    </p:spTree>
    <p:extLst>
      <p:ext uri="{BB962C8B-B14F-4D97-AF65-F5344CB8AC3E}">
        <p14:creationId xmlns:p14="http://schemas.microsoft.com/office/powerpoint/2010/main" val="459694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5AA9E-ACA3-0841-8FEA-C73F1D1CD5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3316A7D-1BB2-094B-843D-0855B61742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E4B5989-F94F-1C42-9E19-58F70B5BA2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3185A3D-7E2F-3045-AB38-84BC4DFF84BE}"/>
              </a:ext>
            </a:extLst>
          </p:cNvPr>
          <p:cNvSpPr>
            <a:spLocks noGrp="1"/>
          </p:cNvSpPr>
          <p:nvPr>
            <p:ph type="dt" sz="half" idx="10"/>
          </p:nvPr>
        </p:nvSpPr>
        <p:spPr/>
        <p:txBody>
          <a:bodyPr/>
          <a:lstStyle/>
          <a:p>
            <a:fld id="{F48953C9-2C72-8C45-BFE2-CC125174E119}" type="datetime1">
              <a:rPr lang="en-US" smtClean="0"/>
              <a:t>6/13/24</a:t>
            </a:fld>
            <a:endParaRPr lang="en-US"/>
          </a:p>
        </p:txBody>
      </p:sp>
      <p:sp>
        <p:nvSpPr>
          <p:cNvPr id="6" name="Footer Placeholder 5">
            <a:extLst>
              <a:ext uri="{FF2B5EF4-FFF2-40B4-BE49-F238E27FC236}">
                <a16:creationId xmlns:a16="http://schemas.microsoft.com/office/drawing/2014/main" id="{F10FD9B1-1053-9342-84EF-AF80B08BF4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8E1BED-F0A7-8544-BF3A-10300AC302B7}"/>
              </a:ext>
            </a:extLst>
          </p:cNvPr>
          <p:cNvSpPr>
            <a:spLocks noGrp="1"/>
          </p:cNvSpPr>
          <p:nvPr>
            <p:ph type="sldNum" sz="quarter" idx="12"/>
          </p:nvPr>
        </p:nvSpPr>
        <p:spPr/>
        <p:txBody>
          <a:bodyPr/>
          <a:lstStyle/>
          <a:p>
            <a:fld id="{9DE64EFD-79EB-5948-96E2-DE9319DF091E}" type="slidenum">
              <a:rPr lang="en-US" smtClean="0"/>
              <a:t>‹#›</a:t>
            </a:fld>
            <a:endParaRPr lang="en-US"/>
          </a:p>
        </p:txBody>
      </p:sp>
    </p:spTree>
    <p:extLst>
      <p:ext uri="{BB962C8B-B14F-4D97-AF65-F5344CB8AC3E}">
        <p14:creationId xmlns:p14="http://schemas.microsoft.com/office/powerpoint/2010/main" val="3904281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AFB6A-ED32-1A43-877E-B73A39B4C4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D7D636E-A0CE-E245-94BF-B63B5AF515D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3E65DA7-22C8-9240-B341-456F3BE8A0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A48ED78-D8DA-9B41-B909-736B6F2CA989}"/>
              </a:ext>
            </a:extLst>
          </p:cNvPr>
          <p:cNvSpPr>
            <a:spLocks noGrp="1"/>
          </p:cNvSpPr>
          <p:nvPr>
            <p:ph type="dt" sz="half" idx="10"/>
          </p:nvPr>
        </p:nvSpPr>
        <p:spPr/>
        <p:txBody>
          <a:bodyPr/>
          <a:lstStyle/>
          <a:p>
            <a:fld id="{7E4C062A-7960-4246-AFB7-ED1625A341B2}" type="datetime1">
              <a:rPr lang="en-US" smtClean="0"/>
              <a:t>6/13/24</a:t>
            </a:fld>
            <a:endParaRPr lang="en-US"/>
          </a:p>
        </p:txBody>
      </p:sp>
      <p:sp>
        <p:nvSpPr>
          <p:cNvPr id="6" name="Footer Placeholder 5">
            <a:extLst>
              <a:ext uri="{FF2B5EF4-FFF2-40B4-BE49-F238E27FC236}">
                <a16:creationId xmlns:a16="http://schemas.microsoft.com/office/drawing/2014/main" id="{B8A1057C-45A1-3B4E-AD74-03C50FB8A38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E5F332-6434-A643-98D9-01497F025ADB}"/>
              </a:ext>
            </a:extLst>
          </p:cNvPr>
          <p:cNvSpPr>
            <a:spLocks noGrp="1"/>
          </p:cNvSpPr>
          <p:nvPr>
            <p:ph type="sldNum" sz="quarter" idx="12"/>
          </p:nvPr>
        </p:nvSpPr>
        <p:spPr/>
        <p:txBody>
          <a:bodyPr/>
          <a:lstStyle/>
          <a:p>
            <a:fld id="{9DE64EFD-79EB-5948-96E2-DE9319DF091E}" type="slidenum">
              <a:rPr lang="en-US" smtClean="0"/>
              <a:t>‹#›</a:t>
            </a:fld>
            <a:endParaRPr lang="en-US"/>
          </a:p>
        </p:txBody>
      </p:sp>
    </p:spTree>
    <p:extLst>
      <p:ext uri="{BB962C8B-B14F-4D97-AF65-F5344CB8AC3E}">
        <p14:creationId xmlns:p14="http://schemas.microsoft.com/office/powerpoint/2010/main" val="2062398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D959BD1-8501-D74D-8CF4-70518A0367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ADC9860-04FB-7345-9ADE-116B6DDFC6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1D11EC-2A1A-B94C-A681-A07C04078A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97D1AD-2453-2A4B-ACC3-0FDDC6B9ED62}" type="datetime1">
              <a:rPr lang="en-US" smtClean="0"/>
              <a:t>6/13/24</a:t>
            </a:fld>
            <a:endParaRPr lang="en-US"/>
          </a:p>
        </p:txBody>
      </p:sp>
      <p:sp>
        <p:nvSpPr>
          <p:cNvPr id="5" name="Footer Placeholder 4">
            <a:extLst>
              <a:ext uri="{FF2B5EF4-FFF2-40B4-BE49-F238E27FC236}">
                <a16:creationId xmlns:a16="http://schemas.microsoft.com/office/drawing/2014/main" id="{DC8974F2-0501-614F-A803-78F738C2E6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4755201-D8DF-CA4D-B96F-E306327945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E64EFD-79EB-5948-96E2-DE9319DF091E}" type="slidenum">
              <a:rPr lang="en-US" smtClean="0"/>
              <a:t>‹#›</a:t>
            </a:fld>
            <a:endParaRPr lang="en-US"/>
          </a:p>
        </p:txBody>
      </p:sp>
    </p:spTree>
    <p:extLst>
      <p:ext uri="{BB962C8B-B14F-4D97-AF65-F5344CB8AC3E}">
        <p14:creationId xmlns:p14="http://schemas.microsoft.com/office/powerpoint/2010/main" val="4664987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www.forrester.com/blogs/gen-ai-data-quality-b2b/"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https://hbr.org/2018/04/if-your-data-is-bad-your-machine-learning-tools-are-useless"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www.iiot-world.com/industrial-iot/connected-industry/why-85-of-machine-learning-projects-fail/#:~:text=The%20high%20failure%20rate%20of,machine%20learning%20into%20existing%20workflows."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academic.oup.com/jrssig/article/20/6/18/7457250"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AAE18DD5-0D07-6949-BAA6-3A0516CBC703}"/>
              </a:ext>
            </a:extLst>
          </p:cNvPr>
          <p:cNvSpPr>
            <a:spLocks noChangeArrowheads="1"/>
          </p:cNvSpPr>
          <p:nvPr/>
        </p:nvSpPr>
        <p:spPr bwMode="auto">
          <a:xfrm>
            <a:off x="7728839" y="5488390"/>
            <a:ext cx="3009182" cy="7435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lIns="17859" tIns="25300" rIns="17859" bIns="25300" anchor="b">
            <a:spAutoFit/>
          </a:bodyPr>
          <a:lstStyle/>
          <a:p>
            <a:pPr algn="ctr">
              <a:tabLst>
                <a:tab pos="857250" algn="l"/>
                <a:tab pos="1714500" algn="l"/>
                <a:tab pos="2571750" algn="l"/>
                <a:tab pos="3429000" algn="l"/>
                <a:tab pos="4286250" algn="l"/>
                <a:tab pos="5143500" algn="l"/>
                <a:tab pos="6000750" algn="l"/>
              </a:tabLst>
              <a:defRPr/>
            </a:pPr>
            <a:r>
              <a:rPr lang="en-US" sz="2250" b="1" dirty="0">
                <a:latin typeface="Arial" charset="0"/>
                <a:ea typeface="ＭＳ Ｐゴシック" charset="0"/>
              </a:rPr>
              <a:t>Roger W. </a:t>
            </a:r>
            <a:r>
              <a:rPr lang="en-US" sz="2250" b="1" dirty="0" err="1">
                <a:latin typeface="Arial" charset="0"/>
                <a:ea typeface="ＭＳ Ｐゴシック" charset="0"/>
              </a:rPr>
              <a:t>Hoerl</a:t>
            </a:r>
            <a:endParaRPr lang="en-US" sz="2250" b="1" dirty="0">
              <a:latin typeface="Arial" charset="0"/>
              <a:ea typeface="ＭＳ Ｐゴシック" charset="0"/>
            </a:endParaRPr>
          </a:p>
          <a:p>
            <a:pPr algn="ctr">
              <a:tabLst>
                <a:tab pos="857250" algn="l"/>
                <a:tab pos="1714500" algn="l"/>
                <a:tab pos="2571750" algn="l"/>
                <a:tab pos="3429000" algn="l"/>
                <a:tab pos="4286250" algn="l"/>
                <a:tab pos="5143500" algn="l"/>
                <a:tab pos="6000750" algn="l"/>
              </a:tabLst>
              <a:defRPr/>
            </a:pPr>
            <a:r>
              <a:rPr lang="en-US" sz="2250" b="1" dirty="0">
                <a:latin typeface="Arial" charset="0"/>
                <a:ea typeface="ＭＳ Ｐゴシック" charset="0"/>
              </a:rPr>
              <a:t>Union College, USA</a:t>
            </a:r>
          </a:p>
        </p:txBody>
      </p:sp>
      <p:sp>
        <p:nvSpPr>
          <p:cNvPr id="48131" name="Rectangle 3">
            <a:extLst>
              <a:ext uri="{FF2B5EF4-FFF2-40B4-BE49-F238E27FC236}">
                <a16:creationId xmlns:a16="http://schemas.microsoft.com/office/drawing/2014/main" id="{5F3B2540-C053-AB4E-8060-52CBB2FF3BC8}"/>
              </a:ext>
            </a:extLst>
          </p:cNvPr>
          <p:cNvSpPr>
            <a:spLocks noChangeArrowheads="1"/>
          </p:cNvSpPr>
          <p:nvPr/>
        </p:nvSpPr>
        <p:spPr bwMode="auto">
          <a:xfrm>
            <a:off x="1447817" y="1712581"/>
            <a:ext cx="8987708" cy="11475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lIns="17859" tIns="25300" rIns="17859" bIns="25300">
            <a:spAutoFit/>
          </a:bodyPr>
          <a:lstStyle/>
          <a:p>
            <a:pPr algn="ctr">
              <a:lnSpc>
                <a:spcPct val="95000"/>
              </a:lnSpc>
              <a:tabLst>
                <a:tab pos="857250" algn="l"/>
                <a:tab pos="1714500" algn="l"/>
                <a:tab pos="2571750" algn="l"/>
                <a:tab pos="3429000" algn="l"/>
                <a:tab pos="4286250" algn="l"/>
                <a:tab pos="5143500" algn="l"/>
                <a:tab pos="6000750" algn="l"/>
              </a:tabLst>
              <a:defRPr/>
            </a:pPr>
            <a:r>
              <a:rPr lang="en-US" sz="3750" b="1" i="1" dirty="0">
                <a:solidFill>
                  <a:srgbClr val="7030A0"/>
                </a:solidFill>
                <a:latin typeface="Arial Narrow" charset="0"/>
                <a:ea typeface="ＭＳ Ｐゴシック" charset="0"/>
              </a:rPr>
              <a:t>Data Science Can Learn from the Successes and Shortcomings of the Statistics Discipline</a:t>
            </a:r>
          </a:p>
        </p:txBody>
      </p:sp>
      <p:sp>
        <p:nvSpPr>
          <p:cNvPr id="48133" name="Rectangle 5">
            <a:extLst>
              <a:ext uri="{FF2B5EF4-FFF2-40B4-BE49-F238E27FC236}">
                <a16:creationId xmlns:a16="http://schemas.microsoft.com/office/drawing/2014/main" id="{A7EE0F23-79FE-6448-A57A-1F79924915C0}"/>
              </a:ext>
            </a:extLst>
          </p:cNvPr>
          <p:cNvSpPr>
            <a:spLocks noChangeArrowheads="1"/>
          </p:cNvSpPr>
          <p:nvPr/>
        </p:nvSpPr>
        <p:spPr bwMode="auto">
          <a:xfrm>
            <a:off x="5429251" y="756140"/>
            <a:ext cx="3966269" cy="6310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7859" tIns="25300" rIns="17859" bIns="25300"/>
          <a:lstStyle/>
          <a:p>
            <a:pPr>
              <a:lnSpc>
                <a:spcPts val="4031"/>
              </a:lnSpc>
              <a:tabLst>
                <a:tab pos="428625" algn="l"/>
                <a:tab pos="857250" algn="l"/>
                <a:tab pos="1285875" algn="l"/>
              </a:tabLst>
              <a:defRPr/>
            </a:pPr>
            <a:endParaRPr lang="en-US" sz="3375" b="1" i="1" dirty="0">
              <a:latin typeface="Arial Narrow" charset="0"/>
              <a:ea typeface="ＭＳ Ｐゴシック" charset="0"/>
            </a:endParaRPr>
          </a:p>
        </p:txBody>
      </p:sp>
      <p:sp>
        <p:nvSpPr>
          <p:cNvPr id="48134" name="Line 6">
            <a:extLst>
              <a:ext uri="{FF2B5EF4-FFF2-40B4-BE49-F238E27FC236}">
                <a16:creationId xmlns:a16="http://schemas.microsoft.com/office/drawing/2014/main" id="{8752D8C5-7DF3-6043-8C55-FCB27E52DCD3}"/>
              </a:ext>
            </a:extLst>
          </p:cNvPr>
          <p:cNvSpPr>
            <a:spLocks noChangeShapeType="1"/>
          </p:cNvSpPr>
          <p:nvPr/>
        </p:nvSpPr>
        <p:spPr bwMode="auto">
          <a:xfrm>
            <a:off x="1974950" y="1299320"/>
            <a:ext cx="3954364" cy="0"/>
          </a:xfrm>
          <a:prstGeom prst="line">
            <a:avLst/>
          </a:prstGeom>
          <a:noFill/>
          <a:ln w="25400">
            <a:solidFill>
              <a:srgbClr val="FA3F05"/>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sz="1688">
              <a:latin typeface="Arial" charset="0"/>
              <a:ea typeface="ＭＳ Ｐゴシック" charset="0"/>
            </a:endParaRPr>
          </a:p>
        </p:txBody>
      </p:sp>
      <p:sp>
        <p:nvSpPr>
          <p:cNvPr id="48137" name="Line 9">
            <a:extLst>
              <a:ext uri="{FF2B5EF4-FFF2-40B4-BE49-F238E27FC236}">
                <a16:creationId xmlns:a16="http://schemas.microsoft.com/office/drawing/2014/main" id="{600B19FA-2189-B04E-87F2-81EBFB719C47}"/>
              </a:ext>
            </a:extLst>
          </p:cNvPr>
          <p:cNvSpPr>
            <a:spLocks noChangeShapeType="1"/>
          </p:cNvSpPr>
          <p:nvPr/>
        </p:nvSpPr>
        <p:spPr bwMode="auto">
          <a:xfrm>
            <a:off x="4400848" y="4844449"/>
            <a:ext cx="5737325" cy="0"/>
          </a:xfrm>
          <a:prstGeom prst="line">
            <a:avLst/>
          </a:prstGeom>
          <a:noFill/>
          <a:ln w="635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sz="1688">
              <a:latin typeface="Arial" charset="0"/>
              <a:ea typeface="ＭＳ Ｐゴシック" charset="0"/>
            </a:endParaRPr>
          </a:p>
        </p:txBody>
      </p:sp>
      <p:sp>
        <p:nvSpPr>
          <p:cNvPr id="48138" name="Text Box 10">
            <a:extLst>
              <a:ext uri="{FF2B5EF4-FFF2-40B4-BE49-F238E27FC236}">
                <a16:creationId xmlns:a16="http://schemas.microsoft.com/office/drawing/2014/main" id="{52597E73-2636-5C49-A2C7-5C3FE1D8B755}"/>
              </a:ext>
            </a:extLst>
          </p:cNvPr>
          <p:cNvSpPr txBox="1">
            <a:spLocks noChangeArrowheads="1"/>
          </p:cNvSpPr>
          <p:nvPr/>
        </p:nvSpPr>
        <p:spPr bwMode="auto">
          <a:xfrm>
            <a:off x="4216122" y="3273390"/>
            <a:ext cx="3918060" cy="1200329"/>
          </a:xfrm>
          <a:prstGeom prst="rect">
            <a:avLst/>
          </a:prstGeom>
          <a:noFill/>
          <a:ln>
            <a:noFill/>
          </a:ln>
          <a:effectLst/>
          <a:extLst>
            <a:ext uri="{909E8E84-426E-40dd-AFC4-6F175D3DCCD1}">
              <a14:hiddenFill xmlns:a14="http://schemas.microsoft.com/office/drawing/2010/main" xmlns="">
                <a:gradFill rotWithShape="0">
                  <a:gsLst>
                    <a:gs pos="0">
                      <a:srgbClr val="0000FF"/>
                    </a:gs>
                    <a:gs pos="100000">
                      <a:srgbClr val="0000FF">
                        <a:gamma/>
                        <a:shade val="14902"/>
                        <a:invGamma/>
                      </a:srgbClr>
                    </a:gs>
                  </a:gsLst>
                  <a:lin ang="5400000" scaled="1"/>
                </a:gradFill>
              </a14:hiddenFill>
            </a:ext>
            <a:ext uri="{91240B29-F687-4f45-9708-019B960494DF}">
              <a14:hiddenLine xmlns:a14="http://schemas.microsoft.com/office/drawing/2010/main" xmlns="" w="1587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ctr">
              <a:defRPr/>
            </a:pPr>
            <a:r>
              <a:rPr lang="en-US" sz="2400" dirty="0">
                <a:latin typeface="Arial" charset="0"/>
                <a:ea typeface="ＭＳ Ｐゴシック" charset="0"/>
              </a:rPr>
              <a:t>Joint Research Conference</a:t>
            </a:r>
          </a:p>
          <a:p>
            <a:pPr algn="ctr">
              <a:defRPr/>
            </a:pPr>
            <a:r>
              <a:rPr lang="en-US" sz="2400" dirty="0">
                <a:latin typeface="Arial" charset="0"/>
                <a:ea typeface="ＭＳ Ｐゴシック" charset="0"/>
              </a:rPr>
              <a:t>Waterloo, CA</a:t>
            </a:r>
          </a:p>
          <a:p>
            <a:pPr algn="ctr">
              <a:defRPr/>
            </a:pPr>
            <a:r>
              <a:rPr lang="en-US" sz="2400" dirty="0">
                <a:latin typeface="Arial" charset="0"/>
                <a:ea typeface="ＭＳ Ｐゴシック" charset="0"/>
              </a:rPr>
              <a:t>June 19</a:t>
            </a:r>
            <a:r>
              <a:rPr lang="en-US" sz="2400" baseline="30000" dirty="0">
                <a:latin typeface="Arial" charset="0"/>
                <a:ea typeface="ＭＳ Ｐゴシック" charset="0"/>
              </a:rPr>
              <a:t>th</a:t>
            </a:r>
            <a:r>
              <a:rPr lang="en-US" sz="2400" dirty="0">
                <a:latin typeface="Arial" charset="0"/>
                <a:ea typeface="ＭＳ Ｐゴシック" charset="0"/>
              </a:rPr>
              <a:t>, 2024</a:t>
            </a:r>
          </a:p>
        </p:txBody>
      </p:sp>
      <p:sp>
        <p:nvSpPr>
          <p:cNvPr id="2" name="Slide Number Placeholder 1">
            <a:extLst>
              <a:ext uri="{FF2B5EF4-FFF2-40B4-BE49-F238E27FC236}">
                <a16:creationId xmlns:a16="http://schemas.microsoft.com/office/drawing/2014/main" id="{BAFA9898-D433-FD43-A796-183E6B45B706}"/>
              </a:ext>
            </a:extLst>
          </p:cNvPr>
          <p:cNvSpPr>
            <a:spLocks noGrp="1"/>
          </p:cNvSpPr>
          <p:nvPr>
            <p:ph type="sldNum" sz="quarter" idx="12"/>
          </p:nvPr>
        </p:nvSpPr>
        <p:spPr/>
        <p:txBody>
          <a:bodyPr/>
          <a:lstStyle/>
          <a:p>
            <a:fld id="{E552E3C3-A653-3846-862D-85A6E88B764A}" type="slidenum">
              <a:rPr lang="en-US" smtClean="0"/>
              <a:pPr/>
              <a:t>1</a:t>
            </a:fld>
            <a:endParaRPr lang="en-US" dirty="0"/>
          </a:p>
        </p:txBody>
      </p:sp>
    </p:spTree>
    <p:extLst>
      <p:ext uri="{BB962C8B-B14F-4D97-AF65-F5344CB8AC3E}">
        <p14:creationId xmlns:p14="http://schemas.microsoft.com/office/powerpoint/2010/main" val="2646909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a:extLst>
              <a:ext uri="{FF2B5EF4-FFF2-40B4-BE49-F238E27FC236}">
                <a16:creationId xmlns:a16="http://schemas.microsoft.com/office/drawing/2014/main" id="{0E155837-330E-464E-BED1-EF4EB9FC6951}"/>
              </a:ext>
            </a:extLst>
          </p:cNvPr>
          <p:cNvSpPr>
            <a:spLocks noChangeShapeType="1"/>
          </p:cNvSpPr>
          <p:nvPr/>
        </p:nvSpPr>
        <p:spPr bwMode="auto">
          <a:xfrm>
            <a:off x="0" y="748152"/>
            <a:ext cx="12192000" cy="8203"/>
          </a:xfrm>
          <a:prstGeom prst="line">
            <a:avLst/>
          </a:prstGeom>
          <a:noFill/>
          <a:ln w="25400">
            <a:solidFill>
              <a:srgbClr val="FA3F05"/>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3" name="TextBox 2">
            <a:extLst>
              <a:ext uri="{FF2B5EF4-FFF2-40B4-BE49-F238E27FC236}">
                <a16:creationId xmlns:a16="http://schemas.microsoft.com/office/drawing/2014/main" id="{E2BAC027-F0D6-684D-BAAB-06AB96A064BE}"/>
              </a:ext>
            </a:extLst>
          </p:cNvPr>
          <p:cNvSpPr txBox="1"/>
          <p:nvPr/>
        </p:nvSpPr>
        <p:spPr>
          <a:xfrm>
            <a:off x="124177" y="293511"/>
            <a:ext cx="5671489"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4" name="TextBox 3">
            <a:extLst>
              <a:ext uri="{FF2B5EF4-FFF2-40B4-BE49-F238E27FC236}">
                <a16:creationId xmlns:a16="http://schemas.microsoft.com/office/drawing/2014/main" id="{B5BDEE2B-E447-DE4A-93EA-DBCD476F4211}"/>
              </a:ext>
            </a:extLst>
          </p:cNvPr>
          <p:cNvSpPr txBox="1"/>
          <p:nvPr/>
        </p:nvSpPr>
        <p:spPr>
          <a:xfrm>
            <a:off x="9131741" y="301253"/>
            <a:ext cx="2817246" cy="492443"/>
          </a:xfrm>
          <a:prstGeom prst="rect">
            <a:avLst/>
          </a:prstGeom>
          <a:noFill/>
        </p:spPr>
        <p:txBody>
          <a:bodyPr wrap="none" rtlCol="0">
            <a:spAutoFit/>
          </a:bodyPr>
          <a:lstStyle/>
          <a:p>
            <a:pPr algn="r"/>
            <a:r>
              <a:rPr lang="en-US" sz="2600" b="1" i="1" dirty="0"/>
              <a:t>Statistics Successes</a:t>
            </a:r>
          </a:p>
        </p:txBody>
      </p:sp>
      <p:sp>
        <p:nvSpPr>
          <p:cNvPr id="5" name="TextBox 4">
            <a:extLst>
              <a:ext uri="{FF2B5EF4-FFF2-40B4-BE49-F238E27FC236}">
                <a16:creationId xmlns:a16="http://schemas.microsoft.com/office/drawing/2014/main" id="{D73B3619-E20F-664B-AFDB-9953CFE689DC}"/>
              </a:ext>
            </a:extLst>
          </p:cNvPr>
          <p:cNvSpPr txBox="1"/>
          <p:nvPr/>
        </p:nvSpPr>
        <p:spPr>
          <a:xfrm>
            <a:off x="510746" y="1346924"/>
            <a:ext cx="11170507" cy="4031873"/>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800" dirty="0"/>
              <a:t>Embedding statistical methodology is critical to ensure integration and institutionalization</a:t>
            </a:r>
          </a:p>
          <a:p>
            <a:pPr marL="742950" lvl="1" indent="-285750">
              <a:spcAft>
                <a:spcPts val="1200"/>
              </a:spcAft>
              <a:buFont typeface="Arial" panose="020B0604020202020204" pitchFamily="34" charset="0"/>
              <a:buChar char="•"/>
            </a:pPr>
            <a:r>
              <a:rPr lang="en-US" sz="2400" dirty="0"/>
              <a:t>Usage is then not subject to human whim</a:t>
            </a:r>
          </a:p>
          <a:p>
            <a:pPr marL="285750" indent="-285750">
              <a:spcAft>
                <a:spcPts val="1200"/>
              </a:spcAft>
              <a:buFont typeface="Arial" panose="020B0604020202020204" pitchFamily="34" charset="0"/>
              <a:buChar char="•"/>
            </a:pPr>
            <a:r>
              <a:rPr lang="en-US" sz="2800" dirty="0"/>
              <a:t>A sound theoretical foundation provides guidance to application</a:t>
            </a:r>
          </a:p>
          <a:p>
            <a:pPr marL="742950" lvl="1" indent="-285750">
              <a:spcAft>
                <a:spcPts val="1200"/>
              </a:spcAft>
              <a:buFont typeface="Arial" panose="020B0604020202020204" pitchFamily="34" charset="0"/>
              <a:buChar char="•"/>
            </a:pPr>
            <a:r>
              <a:rPr lang="en-US" sz="2400" dirty="0"/>
              <a:t>Without theory, we don’t know when methods won’t work – flying blind</a:t>
            </a:r>
          </a:p>
          <a:p>
            <a:pPr marL="285750" indent="-285750">
              <a:spcAft>
                <a:spcPts val="1200"/>
              </a:spcAft>
              <a:buFont typeface="Arial" panose="020B0604020202020204" pitchFamily="34" charset="0"/>
              <a:buChar char="•"/>
            </a:pPr>
            <a:r>
              <a:rPr lang="en-US" sz="2800" dirty="0"/>
              <a:t>It is questionable whether something without a defined “Body of Knowledge” and reasonably standardized curricula can be considered a “discipline” </a:t>
            </a:r>
          </a:p>
        </p:txBody>
      </p:sp>
      <p:sp>
        <p:nvSpPr>
          <p:cNvPr id="6" name="Slide Number Placeholder 5">
            <a:extLst>
              <a:ext uri="{FF2B5EF4-FFF2-40B4-BE49-F238E27FC236}">
                <a16:creationId xmlns:a16="http://schemas.microsoft.com/office/drawing/2014/main" id="{8E6B998B-3F82-2847-B3EF-27460F03DD51}"/>
              </a:ext>
            </a:extLst>
          </p:cNvPr>
          <p:cNvSpPr>
            <a:spLocks noGrp="1"/>
          </p:cNvSpPr>
          <p:nvPr>
            <p:ph type="sldNum" sz="quarter" idx="12"/>
          </p:nvPr>
        </p:nvSpPr>
        <p:spPr/>
        <p:txBody>
          <a:bodyPr/>
          <a:lstStyle/>
          <a:p>
            <a:fld id="{E552E3C3-A653-3846-862D-85A6E88B764A}" type="slidenum">
              <a:rPr lang="en-US" smtClean="0"/>
              <a:pPr/>
              <a:t>10</a:t>
            </a:fld>
            <a:endParaRPr lang="en-US" dirty="0"/>
          </a:p>
        </p:txBody>
      </p:sp>
      <p:sp>
        <p:nvSpPr>
          <p:cNvPr id="7" name="TextBox 6">
            <a:extLst>
              <a:ext uri="{FF2B5EF4-FFF2-40B4-BE49-F238E27FC236}">
                <a16:creationId xmlns:a16="http://schemas.microsoft.com/office/drawing/2014/main" id="{317D8C36-5967-3948-84D5-3EBB3BD01E23}"/>
              </a:ext>
            </a:extLst>
          </p:cNvPr>
          <p:cNvSpPr txBox="1"/>
          <p:nvPr/>
        </p:nvSpPr>
        <p:spPr>
          <a:xfrm>
            <a:off x="2717074" y="5842433"/>
            <a:ext cx="6884125" cy="461665"/>
          </a:xfrm>
          <a:prstGeom prst="rect">
            <a:avLst/>
          </a:prstGeom>
          <a:noFill/>
          <a:ln>
            <a:solidFill>
              <a:schemeClr val="tx1"/>
            </a:solidFill>
          </a:ln>
        </p:spPr>
        <p:txBody>
          <a:bodyPr wrap="square" rtlCol="0">
            <a:spAutoFit/>
          </a:bodyPr>
          <a:lstStyle/>
          <a:p>
            <a:pPr algn="ctr"/>
            <a:r>
              <a:rPr lang="en-US" sz="2400" dirty="0">
                <a:solidFill>
                  <a:srgbClr val="7030A0"/>
                </a:solidFill>
              </a:rPr>
              <a:t>All Three Have Worked to Statisticians’ Advantage</a:t>
            </a:r>
          </a:p>
        </p:txBody>
      </p:sp>
    </p:spTree>
    <p:extLst>
      <p:ext uri="{BB962C8B-B14F-4D97-AF65-F5344CB8AC3E}">
        <p14:creationId xmlns:p14="http://schemas.microsoft.com/office/powerpoint/2010/main" val="14043763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a:extLst>
              <a:ext uri="{FF2B5EF4-FFF2-40B4-BE49-F238E27FC236}">
                <a16:creationId xmlns:a16="http://schemas.microsoft.com/office/drawing/2014/main" id="{0E155837-330E-464E-BED1-EF4EB9FC6951}"/>
              </a:ext>
            </a:extLst>
          </p:cNvPr>
          <p:cNvSpPr>
            <a:spLocks noChangeShapeType="1"/>
          </p:cNvSpPr>
          <p:nvPr/>
        </p:nvSpPr>
        <p:spPr bwMode="auto">
          <a:xfrm>
            <a:off x="0" y="748152"/>
            <a:ext cx="12192000" cy="8203"/>
          </a:xfrm>
          <a:prstGeom prst="line">
            <a:avLst/>
          </a:prstGeom>
          <a:noFill/>
          <a:ln w="25400">
            <a:solidFill>
              <a:srgbClr val="FA3F05"/>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3" name="TextBox 2">
            <a:extLst>
              <a:ext uri="{FF2B5EF4-FFF2-40B4-BE49-F238E27FC236}">
                <a16:creationId xmlns:a16="http://schemas.microsoft.com/office/drawing/2014/main" id="{E2BAC027-F0D6-684D-BAAB-06AB96A064BE}"/>
              </a:ext>
            </a:extLst>
          </p:cNvPr>
          <p:cNvSpPr txBox="1"/>
          <p:nvPr/>
        </p:nvSpPr>
        <p:spPr>
          <a:xfrm>
            <a:off x="124177" y="293511"/>
            <a:ext cx="5671489"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4" name="TextBox 3">
            <a:extLst>
              <a:ext uri="{FF2B5EF4-FFF2-40B4-BE49-F238E27FC236}">
                <a16:creationId xmlns:a16="http://schemas.microsoft.com/office/drawing/2014/main" id="{B5BDEE2B-E447-DE4A-93EA-DBCD476F4211}"/>
              </a:ext>
            </a:extLst>
          </p:cNvPr>
          <p:cNvSpPr txBox="1"/>
          <p:nvPr/>
        </p:nvSpPr>
        <p:spPr>
          <a:xfrm>
            <a:off x="8572806" y="301253"/>
            <a:ext cx="3376181" cy="492443"/>
          </a:xfrm>
          <a:prstGeom prst="rect">
            <a:avLst/>
          </a:prstGeom>
          <a:noFill/>
        </p:spPr>
        <p:txBody>
          <a:bodyPr wrap="none" rtlCol="0">
            <a:spAutoFit/>
          </a:bodyPr>
          <a:lstStyle/>
          <a:p>
            <a:pPr algn="r"/>
            <a:r>
              <a:rPr lang="en-US" sz="2600" b="1" i="1" dirty="0"/>
              <a:t>Statistics Shortcomings</a:t>
            </a:r>
          </a:p>
        </p:txBody>
      </p:sp>
      <p:sp>
        <p:nvSpPr>
          <p:cNvPr id="5" name="TextBox 4">
            <a:extLst>
              <a:ext uri="{FF2B5EF4-FFF2-40B4-BE49-F238E27FC236}">
                <a16:creationId xmlns:a16="http://schemas.microsoft.com/office/drawing/2014/main" id="{D73B3619-E20F-664B-AFDB-9953CFE689DC}"/>
              </a:ext>
            </a:extLst>
          </p:cNvPr>
          <p:cNvSpPr txBox="1"/>
          <p:nvPr/>
        </p:nvSpPr>
        <p:spPr>
          <a:xfrm>
            <a:off x="503476" y="1819005"/>
            <a:ext cx="11170507" cy="3847207"/>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800" dirty="0"/>
              <a:t>Suffering from an “identity crisis”</a:t>
            </a:r>
          </a:p>
          <a:p>
            <a:pPr marL="742950" lvl="1" indent="-285750">
              <a:spcAft>
                <a:spcPts val="1200"/>
              </a:spcAft>
              <a:buFont typeface="Arial" panose="020B0604020202020204" pitchFamily="34" charset="0"/>
              <a:buChar char="•"/>
            </a:pPr>
            <a:r>
              <a:rPr lang="en-US" sz="2400" dirty="0"/>
              <a:t>Are we mathematicians, computer scientists, data scientists, or something else?</a:t>
            </a:r>
          </a:p>
          <a:p>
            <a:pPr marL="285750" indent="-285750">
              <a:spcAft>
                <a:spcPts val="1200"/>
              </a:spcAft>
              <a:buFont typeface="Arial" panose="020B0604020202020204" pitchFamily="34" charset="0"/>
              <a:buChar char="•"/>
            </a:pPr>
            <a:r>
              <a:rPr lang="en-US" sz="2800" dirty="0"/>
              <a:t>Emphasizing “pure” statistics over “applied” statistics</a:t>
            </a:r>
          </a:p>
          <a:p>
            <a:pPr marL="742950" lvl="1" indent="-285750">
              <a:spcAft>
                <a:spcPts val="1200"/>
              </a:spcAft>
              <a:buFont typeface="Arial" panose="020B0604020202020204" pitchFamily="34" charset="0"/>
              <a:buChar char="•"/>
            </a:pPr>
            <a:r>
              <a:rPr lang="en-US" sz="2400" dirty="0"/>
              <a:t>Borrowing these terms (pure and applied) from mathematics</a:t>
            </a:r>
          </a:p>
          <a:p>
            <a:pPr marL="742950" lvl="1" indent="-285750">
              <a:spcAft>
                <a:spcPts val="1200"/>
              </a:spcAft>
              <a:buFont typeface="Arial" panose="020B0604020202020204" pitchFamily="34" charset="0"/>
              <a:buChar char="•"/>
            </a:pPr>
            <a:r>
              <a:rPr lang="en-US" sz="2400" dirty="0"/>
              <a:t>Underappreciation of the engineering aspects (“…for the benefit of society”)</a:t>
            </a:r>
          </a:p>
          <a:p>
            <a:pPr marL="285750" indent="-285750">
              <a:spcAft>
                <a:spcPts val="1200"/>
              </a:spcAft>
              <a:buFont typeface="Arial" panose="020B0604020202020204" pitchFamily="34" charset="0"/>
              <a:buChar char="•"/>
            </a:pPr>
            <a:r>
              <a:rPr lang="en-US" sz="2800" dirty="0"/>
              <a:t>Believing our own textbooks</a:t>
            </a:r>
          </a:p>
          <a:p>
            <a:pPr marL="742950" lvl="1" indent="-285750">
              <a:spcAft>
                <a:spcPts val="1200"/>
              </a:spcAft>
              <a:buFont typeface="Arial" panose="020B0604020202020204" pitchFamily="34" charset="0"/>
              <a:buChar char="•"/>
            </a:pPr>
            <a:r>
              <a:rPr lang="en-US" sz="2800" dirty="0"/>
              <a:t>“Assume this is a random sample from the population of interest.”</a:t>
            </a:r>
          </a:p>
        </p:txBody>
      </p:sp>
      <p:sp>
        <p:nvSpPr>
          <p:cNvPr id="6" name="Slide Number Placeholder 5">
            <a:extLst>
              <a:ext uri="{FF2B5EF4-FFF2-40B4-BE49-F238E27FC236}">
                <a16:creationId xmlns:a16="http://schemas.microsoft.com/office/drawing/2014/main" id="{8E6B998B-3F82-2847-B3EF-27460F03DD51}"/>
              </a:ext>
            </a:extLst>
          </p:cNvPr>
          <p:cNvSpPr>
            <a:spLocks noGrp="1"/>
          </p:cNvSpPr>
          <p:nvPr>
            <p:ph type="sldNum" sz="quarter" idx="12"/>
          </p:nvPr>
        </p:nvSpPr>
        <p:spPr/>
        <p:txBody>
          <a:bodyPr/>
          <a:lstStyle/>
          <a:p>
            <a:fld id="{E552E3C3-A653-3846-862D-85A6E88B764A}" type="slidenum">
              <a:rPr lang="en-US" smtClean="0"/>
              <a:pPr/>
              <a:t>11</a:t>
            </a:fld>
            <a:endParaRPr lang="en-US" dirty="0"/>
          </a:p>
        </p:txBody>
      </p:sp>
      <p:sp>
        <p:nvSpPr>
          <p:cNvPr id="7" name="TextBox 6">
            <a:extLst>
              <a:ext uri="{FF2B5EF4-FFF2-40B4-BE49-F238E27FC236}">
                <a16:creationId xmlns:a16="http://schemas.microsoft.com/office/drawing/2014/main" id="{317D8C36-5967-3948-84D5-3EBB3BD01E23}"/>
              </a:ext>
            </a:extLst>
          </p:cNvPr>
          <p:cNvSpPr txBox="1"/>
          <p:nvPr/>
        </p:nvSpPr>
        <p:spPr>
          <a:xfrm>
            <a:off x="742878" y="5927967"/>
            <a:ext cx="10438928" cy="461665"/>
          </a:xfrm>
          <a:prstGeom prst="rect">
            <a:avLst/>
          </a:prstGeom>
          <a:noFill/>
          <a:ln>
            <a:solidFill>
              <a:schemeClr val="tx1"/>
            </a:solidFill>
          </a:ln>
        </p:spPr>
        <p:txBody>
          <a:bodyPr wrap="square" rtlCol="0">
            <a:spAutoFit/>
          </a:bodyPr>
          <a:lstStyle/>
          <a:p>
            <a:pPr algn="ctr"/>
            <a:r>
              <a:rPr lang="en-US" sz="2400" dirty="0">
                <a:solidFill>
                  <a:srgbClr val="7030A0"/>
                </a:solidFill>
              </a:rPr>
              <a:t>Not “Owning” the Challenge of Data Quality is Perhaps Our Greatest Blunder</a:t>
            </a:r>
          </a:p>
        </p:txBody>
      </p:sp>
      <p:sp>
        <p:nvSpPr>
          <p:cNvPr id="8" name="TextBox 7">
            <a:extLst>
              <a:ext uri="{FF2B5EF4-FFF2-40B4-BE49-F238E27FC236}">
                <a16:creationId xmlns:a16="http://schemas.microsoft.com/office/drawing/2014/main" id="{69DDEA3E-326F-78A0-F380-268452D40B8F}"/>
              </a:ext>
            </a:extLst>
          </p:cNvPr>
          <p:cNvSpPr txBox="1"/>
          <p:nvPr/>
        </p:nvSpPr>
        <p:spPr>
          <a:xfrm>
            <a:off x="677562" y="1093920"/>
            <a:ext cx="10836876" cy="523220"/>
          </a:xfrm>
          <a:prstGeom prst="rect">
            <a:avLst/>
          </a:prstGeom>
          <a:noFill/>
        </p:spPr>
        <p:txBody>
          <a:bodyPr wrap="square" rtlCol="0">
            <a:spAutoFit/>
          </a:bodyPr>
          <a:lstStyle/>
          <a:p>
            <a:pPr algn="ctr"/>
            <a:r>
              <a:rPr lang="en-US" sz="2800" dirty="0"/>
              <a:t>I further argue that statistics has, at times, been its own worst enemy</a:t>
            </a:r>
          </a:p>
        </p:txBody>
      </p:sp>
    </p:spTree>
    <p:extLst>
      <p:ext uri="{BB962C8B-B14F-4D97-AF65-F5344CB8AC3E}">
        <p14:creationId xmlns:p14="http://schemas.microsoft.com/office/powerpoint/2010/main" val="34057800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a:extLst>
              <a:ext uri="{FF2B5EF4-FFF2-40B4-BE49-F238E27FC236}">
                <a16:creationId xmlns:a16="http://schemas.microsoft.com/office/drawing/2014/main" id="{0E155837-330E-464E-BED1-EF4EB9FC6951}"/>
              </a:ext>
            </a:extLst>
          </p:cNvPr>
          <p:cNvSpPr>
            <a:spLocks noChangeShapeType="1"/>
          </p:cNvSpPr>
          <p:nvPr/>
        </p:nvSpPr>
        <p:spPr bwMode="auto">
          <a:xfrm>
            <a:off x="0" y="748152"/>
            <a:ext cx="12192000" cy="8203"/>
          </a:xfrm>
          <a:prstGeom prst="line">
            <a:avLst/>
          </a:prstGeom>
          <a:noFill/>
          <a:ln w="25400">
            <a:solidFill>
              <a:srgbClr val="FA3F05"/>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3" name="TextBox 2">
            <a:extLst>
              <a:ext uri="{FF2B5EF4-FFF2-40B4-BE49-F238E27FC236}">
                <a16:creationId xmlns:a16="http://schemas.microsoft.com/office/drawing/2014/main" id="{E2BAC027-F0D6-684D-BAAB-06AB96A064BE}"/>
              </a:ext>
            </a:extLst>
          </p:cNvPr>
          <p:cNvSpPr txBox="1"/>
          <p:nvPr/>
        </p:nvSpPr>
        <p:spPr>
          <a:xfrm>
            <a:off x="124177" y="293511"/>
            <a:ext cx="5671489"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4" name="TextBox 3">
            <a:extLst>
              <a:ext uri="{FF2B5EF4-FFF2-40B4-BE49-F238E27FC236}">
                <a16:creationId xmlns:a16="http://schemas.microsoft.com/office/drawing/2014/main" id="{B5BDEE2B-E447-DE4A-93EA-DBCD476F4211}"/>
              </a:ext>
            </a:extLst>
          </p:cNvPr>
          <p:cNvSpPr txBox="1"/>
          <p:nvPr/>
        </p:nvSpPr>
        <p:spPr>
          <a:xfrm>
            <a:off x="8572806" y="301253"/>
            <a:ext cx="3376181" cy="492443"/>
          </a:xfrm>
          <a:prstGeom prst="rect">
            <a:avLst/>
          </a:prstGeom>
          <a:noFill/>
        </p:spPr>
        <p:txBody>
          <a:bodyPr wrap="none" rtlCol="0">
            <a:spAutoFit/>
          </a:bodyPr>
          <a:lstStyle/>
          <a:p>
            <a:pPr algn="r"/>
            <a:r>
              <a:rPr lang="en-US" sz="2600" b="1" i="1" dirty="0"/>
              <a:t>Statistics Shortcomings</a:t>
            </a:r>
          </a:p>
        </p:txBody>
      </p:sp>
      <p:sp>
        <p:nvSpPr>
          <p:cNvPr id="5" name="TextBox 4">
            <a:extLst>
              <a:ext uri="{FF2B5EF4-FFF2-40B4-BE49-F238E27FC236}">
                <a16:creationId xmlns:a16="http://schemas.microsoft.com/office/drawing/2014/main" id="{D73B3619-E20F-664B-AFDB-9953CFE689DC}"/>
              </a:ext>
            </a:extLst>
          </p:cNvPr>
          <p:cNvSpPr txBox="1"/>
          <p:nvPr/>
        </p:nvSpPr>
        <p:spPr>
          <a:xfrm>
            <a:off x="377088" y="949604"/>
            <a:ext cx="11170507" cy="5047536"/>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800" dirty="0"/>
              <a:t>In terms of our “identity crisis,” when I received my Ph.D. in 1983, we were still debating whether statistics was a branch of mathematics</a:t>
            </a:r>
          </a:p>
          <a:p>
            <a:pPr marL="742950" lvl="1" indent="-285750">
              <a:spcAft>
                <a:spcPts val="1200"/>
              </a:spcAft>
              <a:buFont typeface="Arial" panose="020B0604020202020204" pitchFamily="34" charset="0"/>
              <a:buChar char="•"/>
            </a:pPr>
            <a:r>
              <a:rPr lang="en-US" sz="2400" dirty="0"/>
              <a:t>George Box asked why we would want to be second rate mathematicians when we could be first rate scientists</a:t>
            </a:r>
          </a:p>
          <a:p>
            <a:pPr marL="742950" lvl="1" indent="-285750">
              <a:spcAft>
                <a:spcPts val="1200"/>
              </a:spcAft>
              <a:buFont typeface="Arial" panose="020B0604020202020204" pitchFamily="34" charset="0"/>
              <a:buChar char="•"/>
            </a:pPr>
            <a:r>
              <a:rPr lang="en-US" sz="2400" dirty="0"/>
              <a:t>John Tukey called for creation of a “new discipline,” to be called data analysis</a:t>
            </a:r>
          </a:p>
          <a:p>
            <a:pPr marL="742950" lvl="1" indent="-285750">
              <a:spcAft>
                <a:spcPts val="1200"/>
              </a:spcAft>
              <a:buFont typeface="Arial" panose="020B0604020202020204" pitchFamily="34" charset="0"/>
              <a:buChar char="•"/>
            </a:pPr>
            <a:r>
              <a:rPr lang="en-US" sz="2400" dirty="0"/>
              <a:t>We eventually realized that we shouldn’t try to be mathematicians, but now it seems that we really to be computer scientists</a:t>
            </a:r>
          </a:p>
          <a:p>
            <a:pPr marL="742950" lvl="1" indent="-285750">
              <a:spcAft>
                <a:spcPts val="1200"/>
              </a:spcAft>
              <a:buFont typeface="Arial" panose="020B0604020202020204" pitchFamily="34" charset="0"/>
              <a:buChar char="•"/>
            </a:pPr>
            <a:r>
              <a:rPr lang="en-US" sz="2400" dirty="0"/>
              <a:t>Computer science is a very hot and very useful profession; it’s just not our core competency</a:t>
            </a:r>
          </a:p>
          <a:p>
            <a:pPr marL="742950" lvl="1" indent="-285750">
              <a:spcAft>
                <a:spcPts val="1200"/>
              </a:spcAft>
              <a:buFont typeface="Arial" panose="020B0604020202020204" pitchFamily="34" charset="0"/>
              <a:buChar char="•"/>
            </a:pPr>
            <a:r>
              <a:rPr lang="en-US" sz="2400" dirty="0"/>
              <a:t>I argue that statisticians will never be as good in computer science as those formally trained in computer science</a:t>
            </a:r>
          </a:p>
        </p:txBody>
      </p:sp>
      <p:sp>
        <p:nvSpPr>
          <p:cNvPr id="6" name="Slide Number Placeholder 5">
            <a:extLst>
              <a:ext uri="{FF2B5EF4-FFF2-40B4-BE49-F238E27FC236}">
                <a16:creationId xmlns:a16="http://schemas.microsoft.com/office/drawing/2014/main" id="{8E6B998B-3F82-2847-B3EF-27460F03DD51}"/>
              </a:ext>
            </a:extLst>
          </p:cNvPr>
          <p:cNvSpPr>
            <a:spLocks noGrp="1"/>
          </p:cNvSpPr>
          <p:nvPr>
            <p:ph type="sldNum" sz="quarter" idx="12"/>
          </p:nvPr>
        </p:nvSpPr>
        <p:spPr/>
        <p:txBody>
          <a:bodyPr/>
          <a:lstStyle/>
          <a:p>
            <a:fld id="{E552E3C3-A653-3846-862D-85A6E88B764A}" type="slidenum">
              <a:rPr lang="en-US" smtClean="0"/>
              <a:pPr/>
              <a:t>12</a:t>
            </a:fld>
            <a:endParaRPr lang="en-US" dirty="0"/>
          </a:p>
        </p:txBody>
      </p:sp>
      <p:sp>
        <p:nvSpPr>
          <p:cNvPr id="7" name="TextBox 6">
            <a:extLst>
              <a:ext uri="{FF2B5EF4-FFF2-40B4-BE49-F238E27FC236}">
                <a16:creationId xmlns:a16="http://schemas.microsoft.com/office/drawing/2014/main" id="{317D8C36-5967-3948-84D5-3EBB3BD01E23}"/>
              </a:ext>
            </a:extLst>
          </p:cNvPr>
          <p:cNvSpPr txBox="1"/>
          <p:nvPr/>
        </p:nvSpPr>
        <p:spPr>
          <a:xfrm>
            <a:off x="1908502" y="6071101"/>
            <a:ext cx="8374996" cy="461665"/>
          </a:xfrm>
          <a:prstGeom prst="rect">
            <a:avLst/>
          </a:prstGeom>
          <a:noFill/>
          <a:ln>
            <a:solidFill>
              <a:schemeClr val="tx1"/>
            </a:solidFill>
          </a:ln>
        </p:spPr>
        <p:txBody>
          <a:bodyPr wrap="square" rtlCol="0">
            <a:spAutoFit/>
          </a:bodyPr>
          <a:lstStyle/>
          <a:p>
            <a:pPr algn="ctr"/>
            <a:r>
              <a:rPr lang="en-US" sz="2400" dirty="0">
                <a:solidFill>
                  <a:srgbClr val="7030A0"/>
                </a:solidFill>
              </a:rPr>
              <a:t>Are Coding, SQL, and Cloud Computing Our Core Competencies?</a:t>
            </a:r>
          </a:p>
        </p:txBody>
      </p:sp>
    </p:spTree>
    <p:extLst>
      <p:ext uri="{BB962C8B-B14F-4D97-AF65-F5344CB8AC3E}">
        <p14:creationId xmlns:p14="http://schemas.microsoft.com/office/powerpoint/2010/main" val="16695603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a:extLst>
              <a:ext uri="{FF2B5EF4-FFF2-40B4-BE49-F238E27FC236}">
                <a16:creationId xmlns:a16="http://schemas.microsoft.com/office/drawing/2014/main" id="{0E155837-330E-464E-BED1-EF4EB9FC6951}"/>
              </a:ext>
            </a:extLst>
          </p:cNvPr>
          <p:cNvSpPr>
            <a:spLocks noChangeShapeType="1"/>
          </p:cNvSpPr>
          <p:nvPr/>
        </p:nvSpPr>
        <p:spPr bwMode="auto">
          <a:xfrm>
            <a:off x="0" y="748152"/>
            <a:ext cx="12192000" cy="8203"/>
          </a:xfrm>
          <a:prstGeom prst="line">
            <a:avLst/>
          </a:prstGeom>
          <a:noFill/>
          <a:ln w="25400">
            <a:solidFill>
              <a:srgbClr val="FA3F05"/>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3" name="TextBox 2">
            <a:extLst>
              <a:ext uri="{FF2B5EF4-FFF2-40B4-BE49-F238E27FC236}">
                <a16:creationId xmlns:a16="http://schemas.microsoft.com/office/drawing/2014/main" id="{E2BAC027-F0D6-684D-BAAB-06AB96A064BE}"/>
              </a:ext>
            </a:extLst>
          </p:cNvPr>
          <p:cNvSpPr txBox="1"/>
          <p:nvPr/>
        </p:nvSpPr>
        <p:spPr>
          <a:xfrm>
            <a:off x="124177" y="293511"/>
            <a:ext cx="5671489"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4" name="TextBox 3">
            <a:extLst>
              <a:ext uri="{FF2B5EF4-FFF2-40B4-BE49-F238E27FC236}">
                <a16:creationId xmlns:a16="http://schemas.microsoft.com/office/drawing/2014/main" id="{B5BDEE2B-E447-DE4A-93EA-DBCD476F4211}"/>
              </a:ext>
            </a:extLst>
          </p:cNvPr>
          <p:cNvSpPr txBox="1"/>
          <p:nvPr/>
        </p:nvSpPr>
        <p:spPr>
          <a:xfrm>
            <a:off x="8572806" y="301253"/>
            <a:ext cx="3376181" cy="492443"/>
          </a:xfrm>
          <a:prstGeom prst="rect">
            <a:avLst/>
          </a:prstGeom>
          <a:noFill/>
        </p:spPr>
        <p:txBody>
          <a:bodyPr wrap="none" rtlCol="0">
            <a:spAutoFit/>
          </a:bodyPr>
          <a:lstStyle/>
          <a:p>
            <a:pPr algn="r"/>
            <a:r>
              <a:rPr lang="en-US" sz="2600" b="1" i="1" dirty="0"/>
              <a:t>Statistics Shortcomings</a:t>
            </a:r>
          </a:p>
        </p:txBody>
      </p:sp>
      <p:sp>
        <p:nvSpPr>
          <p:cNvPr id="5" name="TextBox 4">
            <a:extLst>
              <a:ext uri="{FF2B5EF4-FFF2-40B4-BE49-F238E27FC236}">
                <a16:creationId xmlns:a16="http://schemas.microsoft.com/office/drawing/2014/main" id="{D73B3619-E20F-664B-AFDB-9953CFE689DC}"/>
              </a:ext>
            </a:extLst>
          </p:cNvPr>
          <p:cNvSpPr txBox="1"/>
          <p:nvPr/>
        </p:nvSpPr>
        <p:spPr>
          <a:xfrm>
            <a:off x="278615" y="915416"/>
            <a:ext cx="11170507" cy="5109091"/>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800" dirty="0"/>
              <a:t>I argue that we have written so much about random samples, </a:t>
            </a:r>
            <a:r>
              <a:rPr lang="en-US" sz="2800" dirty="0" err="1"/>
              <a:t>iid</a:t>
            </a:r>
            <a:r>
              <a:rPr lang="en-US" sz="2800" dirty="0"/>
              <a:t>, etc., that we have essentially “breathed our own exhaust,” and started to believe these assumptions</a:t>
            </a:r>
          </a:p>
          <a:p>
            <a:pPr marL="285750" indent="-285750">
              <a:spcAft>
                <a:spcPts val="1200"/>
              </a:spcAft>
              <a:buFont typeface="Arial" panose="020B0604020202020204" pitchFamily="34" charset="0"/>
              <a:buChar char="•"/>
            </a:pPr>
            <a:r>
              <a:rPr lang="en-US" sz="2400" dirty="0"/>
              <a:t>However, virtually </a:t>
            </a:r>
            <a:r>
              <a:rPr lang="en-US" sz="2400" dirty="0">
                <a:hlinkClick r:id="rId3"/>
              </a:rPr>
              <a:t>all disciplines </a:t>
            </a:r>
            <a:r>
              <a:rPr lang="en-US" sz="2400" dirty="0"/>
              <a:t>that utilize statistics struggle with data quality </a:t>
            </a:r>
          </a:p>
          <a:p>
            <a:pPr marL="285750" indent="-285750">
              <a:spcAft>
                <a:spcPts val="1200"/>
              </a:spcAft>
              <a:buFont typeface="Arial" panose="020B0604020202020204" pitchFamily="34" charset="0"/>
              <a:buChar char="•"/>
            </a:pPr>
            <a:r>
              <a:rPr lang="en-US" sz="2400" dirty="0"/>
              <a:t>I am not </a:t>
            </a:r>
            <a:r>
              <a:rPr lang="en-US" sz="2400" i="1" dirty="0"/>
              <a:t>only</a:t>
            </a:r>
            <a:r>
              <a:rPr lang="en-US" sz="2400" dirty="0"/>
              <a:t> referring to the question: “Are the data right,” i.e. accurate?</a:t>
            </a:r>
          </a:p>
          <a:p>
            <a:pPr marL="285750" indent="-285750">
              <a:spcAft>
                <a:spcPts val="1200"/>
              </a:spcAft>
              <a:buFont typeface="Arial" panose="020B0604020202020204" pitchFamily="34" charset="0"/>
              <a:buChar char="•"/>
            </a:pPr>
            <a:r>
              <a:rPr lang="en-US" sz="2400" dirty="0"/>
              <a:t>More important is the question: “Ar</a:t>
            </a:r>
            <a:r>
              <a:rPr lang="en-US" sz="2400" dirty="0">
                <a:hlinkClick r:id="rId4"/>
              </a:rPr>
              <a:t>e these the right data</a:t>
            </a:r>
            <a:r>
              <a:rPr lang="en-US" sz="2400" dirty="0"/>
              <a:t>,” i.e., are these the most appropriate data to solve the problem at hand?</a:t>
            </a:r>
          </a:p>
          <a:p>
            <a:pPr marL="285750" indent="-285750">
              <a:spcAft>
                <a:spcPts val="1200"/>
              </a:spcAft>
              <a:buFont typeface="Arial" panose="020B0604020202020204" pitchFamily="34" charset="0"/>
              <a:buChar char="•"/>
            </a:pPr>
            <a:r>
              <a:rPr lang="en-US" sz="2400" dirty="0"/>
              <a:t>In my view, data competitions are teaching students to crunch numbers without </a:t>
            </a:r>
            <a:r>
              <a:rPr lang="en-US" sz="2400" i="1" dirty="0"/>
              <a:t>consideration of the problem</a:t>
            </a:r>
            <a:r>
              <a:rPr lang="en-US" sz="2400" dirty="0"/>
              <a:t>, and whether these are in fact the right data to solve it</a:t>
            </a:r>
          </a:p>
          <a:p>
            <a:pPr marL="285750" indent="-285750">
              <a:spcAft>
                <a:spcPts val="1200"/>
              </a:spcAft>
              <a:buFont typeface="Arial" panose="020B0604020202020204" pitchFamily="34" charset="0"/>
              <a:buChar char="•"/>
            </a:pPr>
            <a:r>
              <a:rPr lang="en-US" sz="2400" dirty="0"/>
              <a:t>No other discipline is as well-equipped to address the mega-problem of data quality, but we don’t seem to be very interested</a:t>
            </a:r>
          </a:p>
        </p:txBody>
      </p:sp>
      <p:sp>
        <p:nvSpPr>
          <p:cNvPr id="6" name="Slide Number Placeholder 5">
            <a:extLst>
              <a:ext uri="{FF2B5EF4-FFF2-40B4-BE49-F238E27FC236}">
                <a16:creationId xmlns:a16="http://schemas.microsoft.com/office/drawing/2014/main" id="{8E6B998B-3F82-2847-B3EF-27460F03DD51}"/>
              </a:ext>
            </a:extLst>
          </p:cNvPr>
          <p:cNvSpPr>
            <a:spLocks noGrp="1"/>
          </p:cNvSpPr>
          <p:nvPr>
            <p:ph type="sldNum" sz="quarter" idx="12"/>
          </p:nvPr>
        </p:nvSpPr>
        <p:spPr/>
        <p:txBody>
          <a:bodyPr/>
          <a:lstStyle/>
          <a:p>
            <a:fld id="{E552E3C3-A653-3846-862D-85A6E88B764A}" type="slidenum">
              <a:rPr lang="en-US" smtClean="0"/>
              <a:pPr/>
              <a:t>13</a:t>
            </a:fld>
            <a:endParaRPr lang="en-US" dirty="0"/>
          </a:p>
        </p:txBody>
      </p:sp>
      <p:sp>
        <p:nvSpPr>
          <p:cNvPr id="7" name="TextBox 6">
            <a:extLst>
              <a:ext uri="{FF2B5EF4-FFF2-40B4-BE49-F238E27FC236}">
                <a16:creationId xmlns:a16="http://schemas.microsoft.com/office/drawing/2014/main" id="{317D8C36-5967-3948-84D5-3EBB3BD01E23}"/>
              </a:ext>
            </a:extLst>
          </p:cNvPr>
          <p:cNvSpPr txBox="1"/>
          <p:nvPr/>
        </p:nvSpPr>
        <p:spPr>
          <a:xfrm>
            <a:off x="1510959" y="6077247"/>
            <a:ext cx="8749937" cy="461665"/>
          </a:xfrm>
          <a:prstGeom prst="rect">
            <a:avLst/>
          </a:prstGeom>
          <a:noFill/>
          <a:ln>
            <a:solidFill>
              <a:schemeClr val="tx1"/>
            </a:solidFill>
          </a:ln>
        </p:spPr>
        <p:txBody>
          <a:bodyPr wrap="square" rtlCol="0">
            <a:spAutoFit/>
          </a:bodyPr>
          <a:lstStyle/>
          <a:p>
            <a:pPr algn="ctr"/>
            <a:r>
              <a:rPr lang="en-US" sz="2400" dirty="0">
                <a:solidFill>
                  <a:srgbClr val="7030A0"/>
                </a:solidFill>
              </a:rPr>
              <a:t>Quantitative Disciplines are Desperate for Guidance on Data Quality</a:t>
            </a:r>
          </a:p>
        </p:txBody>
      </p:sp>
    </p:spTree>
    <p:extLst>
      <p:ext uri="{BB962C8B-B14F-4D97-AF65-F5344CB8AC3E}">
        <p14:creationId xmlns:p14="http://schemas.microsoft.com/office/powerpoint/2010/main" val="19963867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a:extLst>
              <a:ext uri="{FF2B5EF4-FFF2-40B4-BE49-F238E27FC236}">
                <a16:creationId xmlns:a16="http://schemas.microsoft.com/office/drawing/2014/main" id="{0E155837-330E-464E-BED1-EF4EB9FC6951}"/>
              </a:ext>
            </a:extLst>
          </p:cNvPr>
          <p:cNvSpPr>
            <a:spLocks noChangeShapeType="1"/>
          </p:cNvSpPr>
          <p:nvPr/>
        </p:nvSpPr>
        <p:spPr bwMode="auto">
          <a:xfrm>
            <a:off x="0" y="748152"/>
            <a:ext cx="12192000" cy="8203"/>
          </a:xfrm>
          <a:prstGeom prst="line">
            <a:avLst/>
          </a:prstGeom>
          <a:noFill/>
          <a:ln w="25400">
            <a:solidFill>
              <a:srgbClr val="FA3F05"/>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3" name="TextBox 2">
            <a:extLst>
              <a:ext uri="{FF2B5EF4-FFF2-40B4-BE49-F238E27FC236}">
                <a16:creationId xmlns:a16="http://schemas.microsoft.com/office/drawing/2014/main" id="{E2BAC027-F0D6-684D-BAAB-06AB96A064BE}"/>
              </a:ext>
            </a:extLst>
          </p:cNvPr>
          <p:cNvSpPr txBox="1"/>
          <p:nvPr/>
        </p:nvSpPr>
        <p:spPr>
          <a:xfrm>
            <a:off x="124177" y="293511"/>
            <a:ext cx="5671489"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4" name="TextBox 3">
            <a:extLst>
              <a:ext uri="{FF2B5EF4-FFF2-40B4-BE49-F238E27FC236}">
                <a16:creationId xmlns:a16="http://schemas.microsoft.com/office/drawing/2014/main" id="{B5BDEE2B-E447-DE4A-93EA-DBCD476F4211}"/>
              </a:ext>
            </a:extLst>
          </p:cNvPr>
          <p:cNvSpPr txBox="1"/>
          <p:nvPr/>
        </p:nvSpPr>
        <p:spPr>
          <a:xfrm>
            <a:off x="8572806" y="301253"/>
            <a:ext cx="3376181" cy="492443"/>
          </a:xfrm>
          <a:prstGeom prst="rect">
            <a:avLst/>
          </a:prstGeom>
          <a:noFill/>
        </p:spPr>
        <p:txBody>
          <a:bodyPr wrap="none" rtlCol="0">
            <a:spAutoFit/>
          </a:bodyPr>
          <a:lstStyle/>
          <a:p>
            <a:pPr algn="r"/>
            <a:r>
              <a:rPr lang="en-US" sz="2600" b="1" i="1" dirty="0"/>
              <a:t>Statistics Shortcomings</a:t>
            </a:r>
          </a:p>
        </p:txBody>
      </p:sp>
      <p:sp>
        <p:nvSpPr>
          <p:cNvPr id="5" name="TextBox 4">
            <a:extLst>
              <a:ext uri="{FF2B5EF4-FFF2-40B4-BE49-F238E27FC236}">
                <a16:creationId xmlns:a16="http://schemas.microsoft.com/office/drawing/2014/main" id="{D73B3619-E20F-664B-AFDB-9953CFE689DC}"/>
              </a:ext>
            </a:extLst>
          </p:cNvPr>
          <p:cNvSpPr txBox="1"/>
          <p:nvPr/>
        </p:nvSpPr>
        <p:spPr>
          <a:xfrm>
            <a:off x="377087" y="897367"/>
            <a:ext cx="11170507" cy="4832092"/>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800" dirty="0"/>
              <a:t>As noted, I borrowed the terms “pure” and “applied” from mathematics</a:t>
            </a:r>
          </a:p>
          <a:p>
            <a:pPr marL="285750" indent="-285750">
              <a:spcAft>
                <a:spcPts val="1200"/>
              </a:spcAft>
              <a:buFont typeface="Arial" panose="020B0604020202020204" pitchFamily="34" charset="0"/>
              <a:buChar char="•"/>
            </a:pPr>
            <a:r>
              <a:rPr lang="en-US" sz="2400" dirty="0"/>
              <a:t>As I think we all know, “applied math” is not the application of knot theory or abstract algebra, i.e., it is not the application of pure math</a:t>
            </a:r>
          </a:p>
          <a:p>
            <a:pPr marL="285750" indent="-285750">
              <a:spcAft>
                <a:spcPts val="1200"/>
              </a:spcAft>
              <a:buFont typeface="Arial" panose="020B0604020202020204" pitchFamily="34" charset="0"/>
              <a:buChar char="•"/>
            </a:pPr>
            <a:r>
              <a:rPr lang="en-US" sz="2400" dirty="0"/>
              <a:t>Applied math studies how to produce solutions, often approximate ones, for complex mathematical problems </a:t>
            </a:r>
            <a:r>
              <a:rPr lang="en-US" sz="2400" i="1" dirty="0"/>
              <a:t>of importance to society</a:t>
            </a:r>
          </a:p>
          <a:p>
            <a:pPr marL="285750" indent="-285750">
              <a:spcAft>
                <a:spcPts val="1200"/>
              </a:spcAft>
              <a:buFont typeface="Arial" panose="020B0604020202020204" pitchFamily="34" charset="0"/>
              <a:buChar char="•"/>
            </a:pPr>
            <a:r>
              <a:rPr lang="en-US" sz="2400" dirty="0"/>
              <a:t>Applied math has its own theory, and has developed its own methods in several application areas, such as differential equations and numerical analysis</a:t>
            </a:r>
          </a:p>
          <a:p>
            <a:pPr marL="285750" indent="-285750">
              <a:spcAft>
                <a:spcPts val="1200"/>
              </a:spcAft>
              <a:buFont typeface="Arial" panose="020B0604020202020204" pitchFamily="34" charset="0"/>
              <a:buChar char="•"/>
            </a:pPr>
            <a:r>
              <a:rPr lang="en-US" sz="2400" dirty="0"/>
              <a:t>Conversely, in my opinion, the statistics discipline has not recognized that the study of how to address complex problems </a:t>
            </a:r>
            <a:r>
              <a:rPr lang="en-US" sz="2400" i="1" dirty="0"/>
              <a:t>of</a:t>
            </a:r>
            <a:r>
              <a:rPr lang="en-US" sz="2400" dirty="0"/>
              <a:t> </a:t>
            </a:r>
            <a:r>
              <a:rPr lang="en-US" sz="2400" i="1" dirty="0"/>
              <a:t>importance to society </a:t>
            </a:r>
            <a:r>
              <a:rPr lang="en-US" sz="2400" dirty="0"/>
              <a:t>using multiple statistical methods, what the International Statistical Engineering Association (ISEA) calls </a:t>
            </a:r>
            <a:r>
              <a:rPr lang="en-US" sz="2400" i="1" dirty="0"/>
              <a:t>statistical engineering</a:t>
            </a:r>
            <a:r>
              <a:rPr lang="en-US" sz="2400" dirty="0"/>
              <a:t>, is different from routine application of a textbook method</a:t>
            </a:r>
          </a:p>
        </p:txBody>
      </p:sp>
      <p:sp>
        <p:nvSpPr>
          <p:cNvPr id="6" name="Slide Number Placeholder 5">
            <a:extLst>
              <a:ext uri="{FF2B5EF4-FFF2-40B4-BE49-F238E27FC236}">
                <a16:creationId xmlns:a16="http://schemas.microsoft.com/office/drawing/2014/main" id="{8E6B998B-3F82-2847-B3EF-27460F03DD51}"/>
              </a:ext>
            </a:extLst>
          </p:cNvPr>
          <p:cNvSpPr>
            <a:spLocks noGrp="1"/>
          </p:cNvSpPr>
          <p:nvPr>
            <p:ph type="sldNum" sz="quarter" idx="12"/>
          </p:nvPr>
        </p:nvSpPr>
        <p:spPr/>
        <p:txBody>
          <a:bodyPr/>
          <a:lstStyle/>
          <a:p>
            <a:fld id="{E552E3C3-A653-3846-862D-85A6E88B764A}" type="slidenum">
              <a:rPr lang="en-US" smtClean="0"/>
              <a:pPr/>
              <a:t>14</a:t>
            </a:fld>
            <a:endParaRPr lang="en-US" dirty="0"/>
          </a:p>
        </p:txBody>
      </p:sp>
      <p:sp>
        <p:nvSpPr>
          <p:cNvPr id="7" name="TextBox 6">
            <a:extLst>
              <a:ext uri="{FF2B5EF4-FFF2-40B4-BE49-F238E27FC236}">
                <a16:creationId xmlns:a16="http://schemas.microsoft.com/office/drawing/2014/main" id="{317D8C36-5967-3948-84D5-3EBB3BD01E23}"/>
              </a:ext>
            </a:extLst>
          </p:cNvPr>
          <p:cNvSpPr txBox="1"/>
          <p:nvPr/>
        </p:nvSpPr>
        <p:spPr>
          <a:xfrm>
            <a:off x="2107944" y="5894685"/>
            <a:ext cx="7708791" cy="461665"/>
          </a:xfrm>
          <a:prstGeom prst="rect">
            <a:avLst/>
          </a:prstGeom>
          <a:noFill/>
          <a:ln>
            <a:solidFill>
              <a:schemeClr val="tx1"/>
            </a:solidFill>
          </a:ln>
        </p:spPr>
        <p:txBody>
          <a:bodyPr wrap="square" rtlCol="0">
            <a:spAutoFit/>
          </a:bodyPr>
          <a:lstStyle/>
          <a:p>
            <a:pPr algn="ctr"/>
            <a:r>
              <a:rPr lang="en-US" sz="2400" dirty="0">
                <a:solidFill>
                  <a:srgbClr val="7030A0"/>
                </a:solidFill>
              </a:rPr>
              <a:t>Industrial Engineering Has to Some Degree Filled This Gap</a:t>
            </a:r>
          </a:p>
        </p:txBody>
      </p:sp>
    </p:spTree>
    <p:extLst>
      <p:ext uri="{BB962C8B-B14F-4D97-AF65-F5344CB8AC3E}">
        <p14:creationId xmlns:p14="http://schemas.microsoft.com/office/powerpoint/2010/main" val="16441255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a:extLst>
              <a:ext uri="{FF2B5EF4-FFF2-40B4-BE49-F238E27FC236}">
                <a16:creationId xmlns:a16="http://schemas.microsoft.com/office/drawing/2014/main" id="{0E155837-330E-464E-BED1-EF4EB9FC6951}"/>
              </a:ext>
            </a:extLst>
          </p:cNvPr>
          <p:cNvSpPr>
            <a:spLocks noChangeShapeType="1"/>
          </p:cNvSpPr>
          <p:nvPr/>
        </p:nvSpPr>
        <p:spPr bwMode="auto">
          <a:xfrm>
            <a:off x="0" y="748152"/>
            <a:ext cx="12192000" cy="8203"/>
          </a:xfrm>
          <a:prstGeom prst="line">
            <a:avLst/>
          </a:prstGeom>
          <a:noFill/>
          <a:ln w="25400">
            <a:solidFill>
              <a:srgbClr val="FA3F05"/>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3" name="TextBox 2">
            <a:extLst>
              <a:ext uri="{FF2B5EF4-FFF2-40B4-BE49-F238E27FC236}">
                <a16:creationId xmlns:a16="http://schemas.microsoft.com/office/drawing/2014/main" id="{E2BAC027-F0D6-684D-BAAB-06AB96A064BE}"/>
              </a:ext>
            </a:extLst>
          </p:cNvPr>
          <p:cNvSpPr txBox="1"/>
          <p:nvPr/>
        </p:nvSpPr>
        <p:spPr>
          <a:xfrm>
            <a:off x="124177" y="293511"/>
            <a:ext cx="5671489"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4" name="TextBox 3">
            <a:extLst>
              <a:ext uri="{FF2B5EF4-FFF2-40B4-BE49-F238E27FC236}">
                <a16:creationId xmlns:a16="http://schemas.microsoft.com/office/drawing/2014/main" id="{B5BDEE2B-E447-DE4A-93EA-DBCD476F4211}"/>
              </a:ext>
            </a:extLst>
          </p:cNvPr>
          <p:cNvSpPr txBox="1"/>
          <p:nvPr/>
        </p:nvSpPr>
        <p:spPr>
          <a:xfrm>
            <a:off x="8572806" y="301253"/>
            <a:ext cx="3376181" cy="492443"/>
          </a:xfrm>
          <a:prstGeom prst="rect">
            <a:avLst/>
          </a:prstGeom>
          <a:noFill/>
        </p:spPr>
        <p:txBody>
          <a:bodyPr wrap="none" rtlCol="0">
            <a:spAutoFit/>
          </a:bodyPr>
          <a:lstStyle/>
          <a:p>
            <a:pPr algn="r"/>
            <a:r>
              <a:rPr lang="en-US" sz="2600" b="1" i="1" dirty="0"/>
              <a:t>Statistics Shortcomings</a:t>
            </a:r>
          </a:p>
        </p:txBody>
      </p:sp>
      <p:sp>
        <p:nvSpPr>
          <p:cNvPr id="5" name="TextBox 4">
            <a:extLst>
              <a:ext uri="{FF2B5EF4-FFF2-40B4-BE49-F238E27FC236}">
                <a16:creationId xmlns:a16="http://schemas.microsoft.com/office/drawing/2014/main" id="{D73B3619-E20F-664B-AFDB-9953CFE689DC}"/>
              </a:ext>
            </a:extLst>
          </p:cNvPr>
          <p:cNvSpPr txBox="1"/>
          <p:nvPr/>
        </p:nvSpPr>
        <p:spPr>
          <a:xfrm>
            <a:off x="992777" y="897367"/>
            <a:ext cx="9718767" cy="4154984"/>
          </a:xfrm>
          <a:prstGeom prst="rect">
            <a:avLst/>
          </a:prstGeom>
          <a:noFill/>
        </p:spPr>
        <p:txBody>
          <a:bodyPr wrap="square" rtlCol="0">
            <a:spAutoFit/>
          </a:bodyPr>
          <a:lstStyle/>
          <a:p>
            <a:pPr>
              <a:spcAft>
                <a:spcPts val="1200"/>
              </a:spcAft>
            </a:pPr>
            <a:r>
              <a:rPr lang="en-US" sz="2800" dirty="0"/>
              <a:t>Focusing on problems of importance to society is at the heart of an engineering mindset</a:t>
            </a:r>
          </a:p>
          <a:p>
            <a:pPr marL="285750" indent="-285750">
              <a:spcAft>
                <a:spcPts val="1200"/>
              </a:spcAft>
              <a:buFont typeface="Arial" panose="020B0604020202020204" pitchFamily="34" charset="0"/>
              <a:buChar char="•"/>
            </a:pPr>
            <a:r>
              <a:rPr lang="en-US" sz="2400" dirty="0"/>
              <a:t> In the June, 2024 </a:t>
            </a:r>
            <a:r>
              <a:rPr lang="en-US" sz="2400" dirty="0" err="1"/>
              <a:t>Amstat</a:t>
            </a:r>
            <a:r>
              <a:rPr lang="en-US" sz="2400" dirty="0"/>
              <a:t> News, ASA President Bonnie Ghosh-</a:t>
            </a:r>
            <a:r>
              <a:rPr lang="en-US" sz="2400" dirty="0" err="1"/>
              <a:t>Dastidar</a:t>
            </a:r>
            <a:r>
              <a:rPr lang="en-US" sz="2400" dirty="0"/>
              <a:t> stated:</a:t>
            </a:r>
          </a:p>
          <a:p>
            <a:pPr>
              <a:spcAft>
                <a:spcPts val="1200"/>
              </a:spcAft>
            </a:pPr>
            <a:r>
              <a:rPr lang="en-US" sz="2400" dirty="0"/>
              <a:t>As a discipline, what do we perceive as impactful? What is incentivized or rewarded? Traditionally, we have measured impact with quantifiable metrics such as grant funding and number of peer-reviewed publications.</a:t>
            </a:r>
          </a:p>
          <a:p>
            <a:pPr>
              <a:spcAft>
                <a:spcPts val="1200"/>
              </a:spcAft>
            </a:pPr>
            <a:endParaRPr lang="en-US" sz="2400" dirty="0"/>
          </a:p>
          <a:p>
            <a:pPr marL="342900" indent="-342900">
              <a:spcAft>
                <a:spcPts val="1200"/>
              </a:spcAft>
              <a:buFont typeface="Arial" panose="020B0604020202020204" pitchFamily="34" charset="0"/>
              <a:buChar char="•"/>
            </a:pPr>
            <a:r>
              <a:rPr lang="en-US" sz="2400" dirty="0"/>
              <a:t>To her credit, she notes that these priorities need to change</a:t>
            </a:r>
          </a:p>
        </p:txBody>
      </p:sp>
      <p:sp>
        <p:nvSpPr>
          <p:cNvPr id="6" name="Slide Number Placeholder 5">
            <a:extLst>
              <a:ext uri="{FF2B5EF4-FFF2-40B4-BE49-F238E27FC236}">
                <a16:creationId xmlns:a16="http://schemas.microsoft.com/office/drawing/2014/main" id="{8E6B998B-3F82-2847-B3EF-27460F03DD51}"/>
              </a:ext>
            </a:extLst>
          </p:cNvPr>
          <p:cNvSpPr>
            <a:spLocks noGrp="1"/>
          </p:cNvSpPr>
          <p:nvPr>
            <p:ph type="sldNum" sz="quarter" idx="12"/>
          </p:nvPr>
        </p:nvSpPr>
        <p:spPr/>
        <p:txBody>
          <a:bodyPr/>
          <a:lstStyle/>
          <a:p>
            <a:fld id="{E552E3C3-A653-3846-862D-85A6E88B764A}" type="slidenum">
              <a:rPr lang="en-US" smtClean="0"/>
              <a:pPr/>
              <a:t>15</a:t>
            </a:fld>
            <a:endParaRPr lang="en-US" dirty="0"/>
          </a:p>
        </p:txBody>
      </p:sp>
      <p:sp>
        <p:nvSpPr>
          <p:cNvPr id="7" name="TextBox 6">
            <a:extLst>
              <a:ext uri="{FF2B5EF4-FFF2-40B4-BE49-F238E27FC236}">
                <a16:creationId xmlns:a16="http://schemas.microsoft.com/office/drawing/2014/main" id="{317D8C36-5967-3948-84D5-3EBB3BD01E23}"/>
              </a:ext>
            </a:extLst>
          </p:cNvPr>
          <p:cNvSpPr txBox="1"/>
          <p:nvPr/>
        </p:nvSpPr>
        <p:spPr>
          <a:xfrm>
            <a:off x="1941270" y="5545134"/>
            <a:ext cx="7708791" cy="830997"/>
          </a:xfrm>
          <a:prstGeom prst="rect">
            <a:avLst/>
          </a:prstGeom>
          <a:noFill/>
          <a:ln>
            <a:solidFill>
              <a:schemeClr val="tx1"/>
            </a:solidFill>
          </a:ln>
        </p:spPr>
        <p:txBody>
          <a:bodyPr wrap="square" rtlCol="0">
            <a:spAutoFit/>
          </a:bodyPr>
          <a:lstStyle/>
          <a:p>
            <a:pPr algn="ctr"/>
            <a:r>
              <a:rPr lang="en-US" sz="2400" dirty="0">
                <a:solidFill>
                  <a:srgbClr val="7030A0"/>
                </a:solidFill>
              </a:rPr>
              <a:t>Pure Mathematicians Generally Recognize the Need for Applied Math to Have Its Own Research Agenda</a:t>
            </a:r>
          </a:p>
        </p:txBody>
      </p:sp>
    </p:spTree>
    <p:extLst>
      <p:ext uri="{BB962C8B-B14F-4D97-AF65-F5344CB8AC3E}">
        <p14:creationId xmlns:p14="http://schemas.microsoft.com/office/powerpoint/2010/main" val="12726249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a:extLst>
              <a:ext uri="{FF2B5EF4-FFF2-40B4-BE49-F238E27FC236}">
                <a16:creationId xmlns:a16="http://schemas.microsoft.com/office/drawing/2014/main" id="{0E155837-330E-464E-BED1-EF4EB9FC6951}"/>
              </a:ext>
            </a:extLst>
          </p:cNvPr>
          <p:cNvSpPr>
            <a:spLocks noChangeShapeType="1"/>
          </p:cNvSpPr>
          <p:nvPr/>
        </p:nvSpPr>
        <p:spPr bwMode="auto">
          <a:xfrm>
            <a:off x="0" y="748152"/>
            <a:ext cx="12192000" cy="8203"/>
          </a:xfrm>
          <a:prstGeom prst="line">
            <a:avLst/>
          </a:prstGeom>
          <a:noFill/>
          <a:ln w="25400">
            <a:solidFill>
              <a:srgbClr val="FA3F05"/>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3" name="TextBox 2">
            <a:extLst>
              <a:ext uri="{FF2B5EF4-FFF2-40B4-BE49-F238E27FC236}">
                <a16:creationId xmlns:a16="http://schemas.microsoft.com/office/drawing/2014/main" id="{E2BAC027-F0D6-684D-BAAB-06AB96A064BE}"/>
              </a:ext>
            </a:extLst>
          </p:cNvPr>
          <p:cNvSpPr txBox="1"/>
          <p:nvPr/>
        </p:nvSpPr>
        <p:spPr>
          <a:xfrm>
            <a:off x="124177" y="293511"/>
            <a:ext cx="5671489"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4" name="TextBox 3">
            <a:extLst>
              <a:ext uri="{FF2B5EF4-FFF2-40B4-BE49-F238E27FC236}">
                <a16:creationId xmlns:a16="http://schemas.microsoft.com/office/drawing/2014/main" id="{B5BDEE2B-E447-DE4A-93EA-DBCD476F4211}"/>
              </a:ext>
            </a:extLst>
          </p:cNvPr>
          <p:cNvSpPr txBox="1"/>
          <p:nvPr/>
        </p:nvSpPr>
        <p:spPr>
          <a:xfrm>
            <a:off x="7765021" y="301253"/>
            <a:ext cx="4183966" cy="492443"/>
          </a:xfrm>
          <a:prstGeom prst="rect">
            <a:avLst/>
          </a:prstGeom>
          <a:noFill/>
        </p:spPr>
        <p:txBody>
          <a:bodyPr wrap="none" rtlCol="0">
            <a:spAutoFit/>
          </a:bodyPr>
          <a:lstStyle/>
          <a:p>
            <a:pPr algn="r"/>
            <a:r>
              <a:rPr lang="en-US" sz="2600" b="1" i="1" dirty="0"/>
              <a:t>Implications for Data Science</a:t>
            </a:r>
          </a:p>
        </p:txBody>
      </p:sp>
      <p:sp>
        <p:nvSpPr>
          <p:cNvPr id="5" name="TextBox 4">
            <a:extLst>
              <a:ext uri="{FF2B5EF4-FFF2-40B4-BE49-F238E27FC236}">
                <a16:creationId xmlns:a16="http://schemas.microsoft.com/office/drawing/2014/main" id="{D73B3619-E20F-664B-AFDB-9953CFE689DC}"/>
              </a:ext>
            </a:extLst>
          </p:cNvPr>
          <p:cNvSpPr txBox="1"/>
          <p:nvPr/>
        </p:nvSpPr>
        <p:spPr>
          <a:xfrm>
            <a:off x="416276" y="1256114"/>
            <a:ext cx="11170507" cy="4031873"/>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800" dirty="0"/>
              <a:t>Methodologies and disciplines can rise quickly, but also fall quickly</a:t>
            </a:r>
          </a:p>
          <a:p>
            <a:pPr marL="742950" lvl="1" indent="-285750">
              <a:spcAft>
                <a:spcPts val="1200"/>
              </a:spcAft>
              <a:buFont typeface="Arial" panose="020B0604020202020204" pitchFamily="34" charset="0"/>
              <a:buChar char="•"/>
            </a:pPr>
            <a:r>
              <a:rPr lang="en-US" sz="2400" dirty="0"/>
              <a:t>Does anyone remember chaos theory? How about management science?</a:t>
            </a:r>
          </a:p>
          <a:p>
            <a:pPr marL="285750" indent="-285750">
              <a:spcAft>
                <a:spcPts val="1200"/>
              </a:spcAft>
              <a:buFont typeface="Arial" panose="020B0604020202020204" pitchFamily="34" charset="0"/>
              <a:buChar char="•"/>
            </a:pPr>
            <a:r>
              <a:rPr lang="en-US" sz="2800" dirty="0"/>
              <a:t>There is no guarantee that data science will remain a growing and highly rewarded discipline</a:t>
            </a:r>
          </a:p>
          <a:p>
            <a:pPr marL="285750" indent="-285750">
              <a:spcAft>
                <a:spcPts val="1200"/>
              </a:spcAft>
              <a:buFont typeface="Arial" panose="020B0604020202020204" pitchFamily="34" charset="0"/>
              <a:buChar char="•"/>
            </a:pPr>
            <a:r>
              <a:rPr lang="en-US" sz="2800" dirty="0"/>
              <a:t>I suggest that data science can significantly enhance its chances to thrive for centuries if it is able to learn from other disciplines, especially statistics</a:t>
            </a:r>
          </a:p>
          <a:p>
            <a:pPr marL="742950" lvl="1" indent="-285750">
              <a:spcAft>
                <a:spcPts val="1200"/>
              </a:spcAft>
              <a:buFont typeface="Arial" panose="020B0604020202020204" pitchFamily="34" charset="0"/>
              <a:buChar char="•"/>
            </a:pPr>
            <a:r>
              <a:rPr lang="en-US" sz="2400" dirty="0"/>
              <a:t>Statistics has supplied great examples, both positive and negative</a:t>
            </a:r>
          </a:p>
        </p:txBody>
      </p:sp>
      <p:sp>
        <p:nvSpPr>
          <p:cNvPr id="6" name="Slide Number Placeholder 5">
            <a:extLst>
              <a:ext uri="{FF2B5EF4-FFF2-40B4-BE49-F238E27FC236}">
                <a16:creationId xmlns:a16="http://schemas.microsoft.com/office/drawing/2014/main" id="{8E6B998B-3F82-2847-B3EF-27460F03DD51}"/>
              </a:ext>
            </a:extLst>
          </p:cNvPr>
          <p:cNvSpPr>
            <a:spLocks noGrp="1"/>
          </p:cNvSpPr>
          <p:nvPr>
            <p:ph type="sldNum" sz="quarter" idx="12"/>
          </p:nvPr>
        </p:nvSpPr>
        <p:spPr/>
        <p:txBody>
          <a:bodyPr/>
          <a:lstStyle/>
          <a:p>
            <a:fld id="{E552E3C3-A653-3846-862D-85A6E88B764A}" type="slidenum">
              <a:rPr lang="en-US" smtClean="0"/>
              <a:pPr/>
              <a:t>16</a:t>
            </a:fld>
            <a:endParaRPr lang="en-US" dirty="0"/>
          </a:p>
        </p:txBody>
      </p:sp>
      <p:sp>
        <p:nvSpPr>
          <p:cNvPr id="7" name="TextBox 6">
            <a:extLst>
              <a:ext uri="{FF2B5EF4-FFF2-40B4-BE49-F238E27FC236}">
                <a16:creationId xmlns:a16="http://schemas.microsoft.com/office/drawing/2014/main" id="{317D8C36-5967-3948-84D5-3EBB3BD01E23}"/>
              </a:ext>
            </a:extLst>
          </p:cNvPr>
          <p:cNvSpPr txBox="1"/>
          <p:nvPr/>
        </p:nvSpPr>
        <p:spPr>
          <a:xfrm>
            <a:off x="1463040" y="5894685"/>
            <a:ext cx="9235440" cy="461665"/>
          </a:xfrm>
          <a:prstGeom prst="rect">
            <a:avLst/>
          </a:prstGeom>
          <a:noFill/>
          <a:ln>
            <a:solidFill>
              <a:schemeClr val="tx1"/>
            </a:solidFill>
          </a:ln>
        </p:spPr>
        <p:txBody>
          <a:bodyPr wrap="square" rtlCol="0">
            <a:spAutoFit/>
          </a:bodyPr>
          <a:lstStyle/>
          <a:p>
            <a:pPr algn="ctr"/>
            <a:r>
              <a:rPr lang="en-US" sz="2400" dirty="0">
                <a:solidFill>
                  <a:srgbClr val="7030A0"/>
                </a:solidFill>
              </a:rPr>
              <a:t>Data Science Can Build on It’s Successes and Address It’s Shortcomings</a:t>
            </a:r>
          </a:p>
        </p:txBody>
      </p:sp>
    </p:spTree>
    <p:extLst>
      <p:ext uri="{BB962C8B-B14F-4D97-AF65-F5344CB8AC3E}">
        <p14:creationId xmlns:p14="http://schemas.microsoft.com/office/powerpoint/2010/main" val="17481230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a:extLst>
              <a:ext uri="{FF2B5EF4-FFF2-40B4-BE49-F238E27FC236}">
                <a16:creationId xmlns:a16="http://schemas.microsoft.com/office/drawing/2014/main" id="{0E155837-330E-464E-BED1-EF4EB9FC6951}"/>
              </a:ext>
            </a:extLst>
          </p:cNvPr>
          <p:cNvSpPr>
            <a:spLocks noChangeShapeType="1"/>
          </p:cNvSpPr>
          <p:nvPr/>
        </p:nvSpPr>
        <p:spPr bwMode="auto">
          <a:xfrm>
            <a:off x="0" y="748152"/>
            <a:ext cx="12192000" cy="8203"/>
          </a:xfrm>
          <a:prstGeom prst="line">
            <a:avLst/>
          </a:prstGeom>
          <a:noFill/>
          <a:ln w="25400">
            <a:solidFill>
              <a:srgbClr val="FA3F05"/>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3" name="TextBox 2">
            <a:extLst>
              <a:ext uri="{FF2B5EF4-FFF2-40B4-BE49-F238E27FC236}">
                <a16:creationId xmlns:a16="http://schemas.microsoft.com/office/drawing/2014/main" id="{E2BAC027-F0D6-684D-BAAB-06AB96A064BE}"/>
              </a:ext>
            </a:extLst>
          </p:cNvPr>
          <p:cNvSpPr txBox="1"/>
          <p:nvPr/>
        </p:nvSpPr>
        <p:spPr>
          <a:xfrm>
            <a:off x="124177" y="293511"/>
            <a:ext cx="5671489"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4" name="TextBox 3">
            <a:extLst>
              <a:ext uri="{FF2B5EF4-FFF2-40B4-BE49-F238E27FC236}">
                <a16:creationId xmlns:a16="http://schemas.microsoft.com/office/drawing/2014/main" id="{B5BDEE2B-E447-DE4A-93EA-DBCD476F4211}"/>
              </a:ext>
            </a:extLst>
          </p:cNvPr>
          <p:cNvSpPr txBox="1"/>
          <p:nvPr/>
        </p:nvSpPr>
        <p:spPr>
          <a:xfrm>
            <a:off x="7765021" y="301253"/>
            <a:ext cx="4183966" cy="492443"/>
          </a:xfrm>
          <a:prstGeom prst="rect">
            <a:avLst/>
          </a:prstGeom>
          <a:noFill/>
        </p:spPr>
        <p:txBody>
          <a:bodyPr wrap="none" rtlCol="0">
            <a:spAutoFit/>
          </a:bodyPr>
          <a:lstStyle/>
          <a:p>
            <a:pPr algn="r"/>
            <a:r>
              <a:rPr lang="en-US" sz="2600" b="1" i="1" dirty="0"/>
              <a:t>Implications for Data Science</a:t>
            </a:r>
          </a:p>
        </p:txBody>
      </p:sp>
      <p:sp>
        <p:nvSpPr>
          <p:cNvPr id="5" name="TextBox 4">
            <a:extLst>
              <a:ext uri="{FF2B5EF4-FFF2-40B4-BE49-F238E27FC236}">
                <a16:creationId xmlns:a16="http://schemas.microsoft.com/office/drawing/2014/main" id="{D73B3619-E20F-664B-AFDB-9953CFE689DC}"/>
              </a:ext>
            </a:extLst>
          </p:cNvPr>
          <p:cNvSpPr txBox="1"/>
          <p:nvPr/>
        </p:nvSpPr>
        <p:spPr>
          <a:xfrm>
            <a:off x="510746" y="1231953"/>
            <a:ext cx="11170507" cy="4493538"/>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800" dirty="0"/>
              <a:t>So far, data science has embedded its methods into AI systems, but not much further. This needs to be a priority.</a:t>
            </a:r>
          </a:p>
          <a:p>
            <a:pPr marL="285750" indent="-285750">
              <a:spcAft>
                <a:spcPts val="1200"/>
              </a:spcAft>
              <a:buFont typeface="Arial" panose="020B0604020202020204" pitchFamily="34" charset="0"/>
              <a:buChar char="•"/>
            </a:pPr>
            <a:r>
              <a:rPr lang="en-US" sz="2800" dirty="0"/>
              <a:t>The lack of an underlying theory has been recognized, but not addressed</a:t>
            </a:r>
          </a:p>
          <a:p>
            <a:pPr marL="742950" lvl="1" indent="-285750">
              <a:spcAft>
                <a:spcPts val="1200"/>
              </a:spcAft>
              <a:buFont typeface="Arial" panose="020B0604020202020204" pitchFamily="34" charset="0"/>
              <a:buChar char="•"/>
            </a:pPr>
            <a:r>
              <a:rPr lang="en-US" sz="2400" dirty="0"/>
              <a:t>See next slide</a:t>
            </a:r>
          </a:p>
          <a:p>
            <a:pPr marL="285750" indent="-285750">
              <a:spcAft>
                <a:spcPts val="1200"/>
              </a:spcAft>
              <a:buFont typeface="Arial" panose="020B0604020202020204" pitchFamily="34" charset="0"/>
              <a:buChar char="•"/>
            </a:pPr>
            <a:r>
              <a:rPr lang="en-US" sz="2800" dirty="0"/>
              <a:t>Research on graduate programs in data science left me shocked at the variation</a:t>
            </a:r>
          </a:p>
          <a:p>
            <a:pPr marL="742950" lvl="1" indent="-285750">
              <a:spcAft>
                <a:spcPts val="1200"/>
              </a:spcAft>
              <a:buFont typeface="Arial" panose="020B0604020202020204" pitchFamily="34" charset="0"/>
              <a:buChar char="•"/>
            </a:pPr>
            <a:r>
              <a:rPr lang="en-US" sz="2400" dirty="0"/>
              <a:t>Some were rebranded CS programs, others statistics plus machine learning, one was essentially operations research</a:t>
            </a:r>
          </a:p>
          <a:p>
            <a:pPr marL="742950" lvl="1" indent="-285750">
              <a:spcAft>
                <a:spcPts val="1200"/>
              </a:spcAft>
              <a:buFont typeface="Arial" panose="020B0604020202020204" pitchFamily="34" charset="0"/>
              <a:buChar char="•"/>
            </a:pPr>
            <a:r>
              <a:rPr lang="en-US" sz="2400" dirty="0"/>
              <a:t>The discipline needs to reach consensus on what constitutes data science</a:t>
            </a:r>
          </a:p>
        </p:txBody>
      </p:sp>
      <p:sp>
        <p:nvSpPr>
          <p:cNvPr id="6" name="Slide Number Placeholder 5">
            <a:extLst>
              <a:ext uri="{FF2B5EF4-FFF2-40B4-BE49-F238E27FC236}">
                <a16:creationId xmlns:a16="http://schemas.microsoft.com/office/drawing/2014/main" id="{8E6B998B-3F82-2847-B3EF-27460F03DD51}"/>
              </a:ext>
            </a:extLst>
          </p:cNvPr>
          <p:cNvSpPr>
            <a:spLocks noGrp="1"/>
          </p:cNvSpPr>
          <p:nvPr>
            <p:ph type="sldNum" sz="quarter" idx="12"/>
          </p:nvPr>
        </p:nvSpPr>
        <p:spPr/>
        <p:txBody>
          <a:bodyPr/>
          <a:lstStyle/>
          <a:p>
            <a:fld id="{E552E3C3-A653-3846-862D-85A6E88B764A}" type="slidenum">
              <a:rPr lang="en-US" smtClean="0"/>
              <a:pPr/>
              <a:t>17</a:t>
            </a:fld>
            <a:endParaRPr lang="en-US" dirty="0"/>
          </a:p>
        </p:txBody>
      </p:sp>
      <p:sp>
        <p:nvSpPr>
          <p:cNvPr id="7" name="TextBox 6">
            <a:extLst>
              <a:ext uri="{FF2B5EF4-FFF2-40B4-BE49-F238E27FC236}">
                <a16:creationId xmlns:a16="http://schemas.microsoft.com/office/drawing/2014/main" id="{317D8C36-5967-3948-84D5-3EBB3BD01E23}"/>
              </a:ext>
            </a:extLst>
          </p:cNvPr>
          <p:cNvSpPr txBox="1"/>
          <p:nvPr/>
        </p:nvSpPr>
        <p:spPr>
          <a:xfrm>
            <a:off x="3056450" y="5970256"/>
            <a:ext cx="5813231" cy="461665"/>
          </a:xfrm>
          <a:prstGeom prst="rect">
            <a:avLst/>
          </a:prstGeom>
          <a:noFill/>
          <a:ln>
            <a:solidFill>
              <a:schemeClr val="tx1"/>
            </a:solidFill>
          </a:ln>
        </p:spPr>
        <p:txBody>
          <a:bodyPr wrap="square" rtlCol="0">
            <a:spAutoFit/>
          </a:bodyPr>
          <a:lstStyle/>
          <a:p>
            <a:pPr algn="ctr"/>
            <a:r>
              <a:rPr lang="en-US" sz="2400" dirty="0">
                <a:solidFill>
                  <a:srgbClr val="7030A0"/>
                </a:solidFill>
              </a:rPr>
              <a:t>Important Lessons From Statistics’ Successes</a:t>
            </a:r>
          </a:p>
        </p:txBody>
      </p:sp>
    </p:spTree>
    <p:extLst>
      <p:ext uri="{BB962C8B-B14F-4D97-AF65-F5344CB8AC3E}">
        <p14:creationId xmlns:p14="http://schemas.microsoft.com/office/powerpoint/2010/main" val="35626836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a:extLst>
              <a:ext uri="{FF2B5EF4-FFF2-40B4-BE49-F238E27FC236}">
                <a16:creationId xmlns:a16="http://schemas.microsoft.com/office/drawing/2014/main" id="{0E155837-330E-464E-BED1-EF4EB9FC6951}"/>
              </a:ext>
            </a:extLst>
          </p:cNvPr>
          <p:cNvSpPr>
            <a:spLocks noChangeShapeType="1"/>
          </p:cNvSpPr>
          <p:nvPr/>
        </p:nvSpPr>
        <p:spPr bwMode="auto">
          <a:xfrm>
            <a:off x="0" y="748152"/>
            <a:ext cx="12192000" cy="8203"/>
          </a:xfrm>
          <a:prstGeom prst="line">
            <a:avLst/>
          </a:prstGeom>
          <a:noFill/>
          <a:ln w="25400">
            <a:solidFill>
              <a:srgbClr val="FA3F05"/>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3" name="TextBox 2">
            <a:extLst>
              <a:ext uri="{FF2B5EF4-FFF2-40B4-BE49-F238E27FC236}">
                <a16:creationId xmlns:a16="http://schemas.microsoft.com/office/drawing/2014/main" id="{E2BAC027-F0D6-684D-BAAB-06AB96A064BE}"/>
              </a:ext>
            </a:extLst>
          </p:cNvPr>
          <p:cNvSpPr txBox="1"/>
          <p:nvPr/>
        </p:nvSpPr>
        <p:spPr>
          <a:xfrm>
            <a:off x="124177" y="293511"/>
            <a:ext cx="5671489"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4" name="TextBox 3">
            <a:extLst>
              <a:ext uri="{FF2B5EF4-FFF2-40B4-BE49-F238E27FC236}">
                <a16:creationId xmlns:a16="http://schemas.microsoft.com/office/drawing/2014/main" id="{B5BDEE2B-E447-DE4A-93EA-DBCD476F4211}"/>
              </a:ext>
            </a:extLst>
          </p:cNvPr>
          <p:cNvSpPr txBox="1"/>
          <p:nvPr/>
        </p:nvSpPr>
        <p:spPr>
          <a:xfrm>
            <a:off x="7765021" y="301253"/>
            <a:ext cx="4183966" cy="492443"/>
          </a:xfrm>
          <a:prstGeom prst="rect">
            <a:avLst/>
          </a:prstGeom>
          <a:noFill/>
        </p:spPr>
        <p:txBody>
          <a:bodyPr wrap="none" rtlCol="0">
            <a:spAutoFit/>
          </a:bodyPr>
          <a:lstStyle/>
          <a:p>
            <a:pPr algn="r"/>
            <a:r>
              <a:rPr lang="en-US" sz="2600" b="1" i="1" dirty="0"/>
              <a:t>Implications for Data Science</a:t>
            </a:r>
          </a:p>
        </p:txBody>
      </p:sp>
      <p:sp>
        <p:nvSpPr>
          <p:cNvPr id="5" name="TextBox 4">
            <a:extLst>
              <a:ext uri="{FF2B5EF4-FFF2-40B4-BE49-F238E27FC236}">
                <a16:creationId xmlns:a16="http://schemas.microsoft.com/office/drawing/2014/main" id="{D73B3619-E20F-664B-AFDB-9953CFE689DC}"/>
              </a:ext>
            </a:extLst>
          </p:cNvPr>
          <p:cNvSpPr txBox="1"/>
          <p:nvPr/>
        </p:nvSpPr>
        <p:spPr>
          <a:xfrm>
            <a:off x="210412" y="1153578"/>
            <a:ext cx="11585348" cy="4924425"/>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400" dirty="0"/>
              <a:t>“Ali Rahimi, a researcher in artificial intelligence (AI) at Google in San Francisco, California, took a swipe at his field last December—and received a 40-second ovation for it. Speaking at an AI conference, Rahimi charged that machine learning algorithms, in which computers learn through trial and error, have become a form of ‘alchemy’. Researchers, he said, do not know why some algorithms work and others don't, nor do they have rigorous criteria for choosing one AI architecture over another.” </a:t>
            </a:r>
            <a:endParaRPr lang="en-US" sz="2800" dirty="0"/>
          </a:p>
          <a:p>
            <a:pPr marL="285750" indent="-285750">
              <a:spcAft>
                <a:spcPts val="1200"/>
              </a:spcAft>
              <a:buFont typeface="Arial" panose="020B0604020202020204" pitchFamily="34" charset="0"/>
              <a:buChar char="•"/>
            </a:pPr>
            <a:r>
              <a:rPr lang="en-US" sz="2400" dirty="0"/>
              <a:t>Later in the article, Rahimi summarizes the fundamental issue: "I'm trying to draw a distinction between a machine learning system that's a black box and an entire field that's become a black box." </a:t>
            </a:r>
            <a:endParaRPr lang="en-US" sz="2800" dirty="0"/>
          </a:p>
          <a:p>
            <a:pPr marL="742950" lvl="1" indent="-285750">
              <a:spcAft>
                <a:spcPts val="1200"/>
              </a:spcAft>
              <a:buFont typeface="Arial" panose="020B0604020202020204" pitchFamily="34" charset="0"/>
              <a:buChar char="•"/>
            </a:pPr>
            <a:r>
              <a:rPr lang="en-US" sz="2000" dirty="0"/>
              <a:t>Hutson, M. (2018), “Researchers Allege That Machine Learning is Alchemy”, Science.  https://</a:t>
            </a:r>
            <a:r>
              <a:rPr lang="en-US" sz="2000" dirty="0" err="1"/>
              <a:t>www.sciencemag.org</a:t>
            </a:r>
            <a:r>
              <a:rPr lang="en-US" sz="2000" dirty="0"/>
              <a:t>/news/2018/05/ai-researchers-allege-machine-learning-alchemy</a:t>
            </a:r>
          </a:p>
          <a:p>
            <a:pPr marL="285750" indent="-285750">
              <a:spcAft>
                <a:spcPts val="1200"/>
              </a:spcAft>
              <a:buFont typeface="Arial" panose="020B0604020202020204" pitchFamily="34" charset="0"/>
              <a:buChar char="•"/>
            </a:pPr>
            <a:endParaRPr lang="en-US" sz="2800" dirty="0"/>
          </a:p>
        </p:txBody>
      </p:sp>
      <p:sp>
        <p:nvSpPr>
          <p:cNvPr id="6" name="Slide Number Placeholder 5">
            <a:extLst>
              <a:ext uri="{FF2B5EF4-FFF2-40B4-BE49-F238E27FC236}">
                <a16:creationId xmlns:a16="http://schemas.microsoft.com/office/drawing/2014/main" id="{8E6B998B-3F82-2847-B3EF-27460F03DD51}"/>
              </a:ext>
            </a:extLst>
          </p:cNvPr>
          <p:cNvSpPr>
            <a:spLocks noGrp="1"/>
          </p:cNvSpPr>
          <p:nvPr>
            <p:ph type="sldNum" sz="quarter" idx="12"/>
          </p:nvPr>
        </p:nvSpPr>
        <p:spPr/>
        <p:txBody>
          <a:bodyPr/>
          <a:lstStyle/>
          <a:p>
            <a:fld id="{E552E3C3-A653-3846-862D-85A6E88B764A}" type="slidenum">
              <a:rPr lang="en-US" smtClean="0"/>
              <a:pPr/>
              <a:t>18</a:t>
            </a:fld>
            <a:endParaRPr lang="en-US" dirty="0"/>
          </a:p>
        </p:txBody>
      </p:sp>
      <p:sp>
        <p:nvSpPr>
          <p:cNvPr id="7" name="TextBox 6">
            <a:extLst>
              <a:ext uri="{FF2B5EF4-FFF2-40B4-BE49-F238E27FC236}">
                <a16:creationId xmlns:a16="http://schemas.microsoft.com/office/drawing/2014/main" id="{317D8C36-5967-3948-84D5-3EBB3BD01E23}"/>
              </a:ext>
            </a:extLst>
          </p:cNvPr>
          <p:cNvSpPr txBox="1"/>
          <p:nvPr/>
        </p:nvSpPr>
        <p:spPr>
          <a:xfrm>
            <a:off x="1136469" y="5842869"/>
            <a:ext cx="9509760" cy="461665"/>
          </a:xfrm>
          <a:prstGeom prst="rect">
            <a:avLst/>
          </a:prstGeom>
          <a:noFill/>
          <a:ln>
            <a:solidFill>
              <a:schemeClr val="tx1"/>
            </a:solidFill>
          </a:ln>
        </p:spPr>
        <p:txBody>
          <a:bodyPr wrap="square" rtlCol="0">
            <a:spAutoFit/>
          </a:bodyPr>
          <a:lstStyle/>
          <a:p>
            <a:pPr algn="ctr"/>
            <a:r>
              <a:rPr lang="en-US" sz="2400" dirty="0">
                <a:solidFill>
                  <a:srgbClr val="7030A0"/>
                </a:solidFill>
              </a:rPr>
              <a:t>Data Science Needs Underlying Theory to Provide a “Basis for Inference”</a:t>
            </a:r>
          </a:p>
        </p:txBody>
      </p:sp>
    </p:spTree>
    <p:extLst>
      <p:ext uri="{BB962C8B-B14F-4D97-AF65-F5344CB8AC3E}">
        <p14:creationId xmlns:p14="http://schemas.microsoft.com/office/powerpoint/2010/main" val="30288549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a:extLst>
              <a:ext uri="{FF2B5EF4-FFF2-40B4-BE49-F238E27FC236}">
                <a16:creationId xmlns:a16="http://schemas.microsoft.com/office/drawing/2014/main" id="{0E155837-330E-464E-BED1-EF4EB9FC6951}"/>
              </a:ext>
            </a:extLst>
          </p:cNvPr>
          <p:cNvSpPr>
            <a:spLocks noChangeShapeType="1"/>
          </p:cNvSpPr>
          <p:nvPr/>
        </p:nvSpPr>
        <p:spPr bwMode="auto">
          <a:xfrm>
            <a:off x="0" y="748152"/>
            <a:ext cx="12192000" cy="8203"/>
          </a:xfrm>
          <a:prstGeom prst="line">
            <a:avLst/>
          </a:prstGeom>
          <a:noFill/>
          <a:ln w="25400">
            <a:solidFill>
              <a:srgbClr val="FA3F05"/>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3" name="TextBox 2">
            <a:extLst>
              <a:ext uri="{FF2B5EF4-FFF2-40B4-BE49-F238E27FC236}">
                <a16:creationId xmlns:a16="http://schemas.microsoft.com/office/drawing/2014/main" id="{E2BAC027-F0D6-684D-BAAB-06AB96A064BE}"/>
              </a:ext>
            </a:extLst>
          </p:cNvPr>
          <p:cNvSpPr txBox="1"/>
          <p:nvPr/>
        </p:nvSpPr>
        <p:spPr>
          <a:xfrm>
            <a:off x="124177" y="293511"/>
            <a:ext cx="5671489"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4" name="TextBox 3">
            <a:extLst>
              <a:ext uri="{FF2B5EF4-FFF2-40B4-BE49-F238E27FC236}">
                <a16:creationId xmlns:a16="http://schemas.microsoft.com/office/drawing/2014/main" id="{B5BDEE2B-E447-DE4A-93EA-DBCD476F4211}"/>
              </a:ext>
            </a:extLst>
          </p:cNvPr>
          <p:cNvSpPr txBox="1"/>
          <p:nvPr/>
        </p:nvSpPr>
        <p:spPr>
          <a:xfrm>
            <a:off x="7765021" y="301253"/>
            <a:ext cx="4183966" cy="492443"/>
          </a:xfrm>
          <a:prstGeom prst="rect">
            <a:avLst/>
          </a:prstGeom>
          <a:noFill/>
        </p:spPr>
        <p:txBody>
          <a:bodyPr wrap="none" rtlCol="0">
            <a:spAutoFit/>
          </a:bodyPr>
          <a:lstStyle/>
          <a:p>
            <a:pPr algn="r"/>
            <a:r>
              <a:rPr lang="en-US" sz="2600" b="1" i="1" dirty="0"/>
              <a:t>Implications for Data Science</a:t>
            </a:r>
          </a:p>
        </p:txBody>
      </p:sp>
      <p:sp>
        <p:nvSpPr>
          <p:cNvPr id="5" name="TextBox 4">
            <a:extLst>
              <a:ext uri="{FF2B5EF4-FFF2-40B4-BE49-F238E27FC236}">
                <a16:creationId xmlns:a16="http://schemas.microsoft.com/office/drawing/2014/main" id="{D73B3619-E20F-664B-AFDB-9953CFE689DC}"/>
              </a:ext>
            </a:extLst>
          </p:cNvPr>
          <p:cNvSpPr txBox="1"/>
          <p:nvPr/>
        </p:nvSpPr>
        <p:spPr>
          <a:xfrm>
            <a:off x="444137" y="998756"/>
            <a:ext cx="11390811" cy="4616648"/>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600" dirty="0"/>
              <a:t>Data science need to be clear on its unique identity and core competencies</a:t>
            </a:r>
          </a:p>
          <a:p>
            <a:pPr marL="742950" lvl="1" indent="-285750">
              <a:spcAft>
                <a:spcPts val="1200"/>
              </a:spcAft>
              <a:buFont typeface="Arial" panose="020B0604020202020204" pitchFamily="34" charset="0"/>
              <a:buChar char="•"/>
            </a:pPr>
            <a:r>
              <a:rPr lang="en-US" sz="2400" dirty="0"/>
              <a:t>Proliferation of the “data science unicorn” myth doesn’t help</a:t>
            </a:r>
          </a:p>
          <a:p>
            <a:pPr marL="285750" indent="-285750">
              <a:spcAft>
                <a:spcPts val="1200"/>
              </a:spcAft>
              <a:buFont typeface="Arial" panose="020B0604020202020204" pitchFamily="34" charset="0"/>
              <a:buChar char="•"/>
            </a:pPr>
            <a:r>
              <a:rPr lang="en-US" sz="2600" dirty="0"/>
              <a:t>Data competitions are fun, but do not provide much value to society </a:t>
            </a:r>
          </a:p>
          <a:p>
            <a:pPr marL="742950" lvl="1" indent="-285750">
              <a:spcAft>
                <a:spcPts val="1200"/>
              </a:spcAft>
              <a:buFont typeface="Arial" panose="020B0604020202020204" pitchFamily="34" charset="0"/>
              <a:buChar char="•"/>
            </a:pPr>
            <a:r>
              <a:rPr lang="en-US" sz="2400" dirty="0"/>
              <a:t>Fortunately, data science is more engineering versus science oriented</a:t>
            </a:r>
          </a:p>
          <a:p>
            <a:pPr marL="742950" lvl="1" indent="-285750">
              <a:spcAft>
                <a:spcPts val="1200"/>
              </a:spcAft>
              <a:buFont typeface="Arial" panose="020B0604020202020204" pitchFamily="34" charset="0"/>
              <a:buChar char="•"/>
            </a:pPr>
            <a:r>
              <a:rPr lang="en-US" sz="2400" dirty="0"/>
              <a:t>Facial recognition and reading hand-written script are positive examples</a:t>
            </a:r>
          </a:p>
          <a:p>
            <a:pPr marL="285750" indent="-285750">
              <a:spcAft>
                <a:spcPts val="1200"/>
              </a:spcAft>
              <a:buFont typeface="Arial" panose="020B0604020202020204" pitchFamily="34" charset="0"/>
              <a:buChar char="•"/>
            </a:pPr>
            <a:r>
              <a:rPr lang="en-US" sz="2600" dirty="0"/>
              <a:t>So far, data science has perhaps shown even less interest in data quality than statistics</a:t>
            </a:r>
          </a:p>
          <a:p>
            <a:pPr marL="742950" lvl="1" indent="-285750">
              <a:spcAft>
                <a:spcPts val="1200"/>
              </a:spcAft>
              <a:buFont typeface="Arial" panose="020B0604020202020204" pitchFamily="34" charset="0"/>
              <a:buChar char="•"/>
            </a:pPr>
            <a:r>
              <a:rPr lang="en-US" sz="2400" dirty="0"/>
              <a:t>“Cleaning” data kicks the can down the road and does not address root causes</a:t>
            </a:r>
          </a:p>
          <a:p>
            <a:pPr marL="742950" lvl="1" indent="-285750">
              <a:spcAft>
                <a:spcPts val="1200"/>
              </a:spcAft>
              <a:buFont typeface="Arial" panose="020B0604020202020204" pitchFamily="34" charset="0"/>
              <a:buChar char="•"/>
            </a:pPr>
            <a:r>
              <a:rPr lang="en-US" sz="2400" dirty="0"/>
              <a:t>Owning the data quality problem is a “jump ball” for whoever is most interested </a:t>
            </a:r>
          </a:p>
        </p:txBody>
      </p:sp>
      <p:sp>
        <p:nvSpPr>
          <p:cNvPr id="6" name="Slide Number Placeholder 5">
            <a:extLst>
              <a:ext uri="{FF2B5EF4-FFF2-40B4-BE49-F238E27FC236}">
                <a16:creationId xmlns:a16="http://schemas.microsoft.com/office/drawing/2014/main" id="{8E6B998B-3F82-2847-B3EF-27460F03DD51}"/>
              </a:ext>
            </a:extLst>
          </p:cNvPr>
          <p:cNvSpPr>
            <a:spLocks noGrp="1"/>
          </p:cNvSpPr>
          <p:nvPr>
            <p:ph type="sldNum" sz="quarter" idx="12"/>
          </p:nvPr>
        </p:nvSpPr>
        <p:spPr/>
        <p:txBody>
          <a:bodyPr/>
          <a:lstStyle/>
          <a:p>
            <a:fld id="{E552E3C3-A653-3846-862D-85A6E88B764A}" type="slidenum">
              <a:rPr lang="en-US" smtClean="0"/>
              <a:pPr/>
              <a:t>19</a:t>
            </a:fld>
            <a:endParaRPr lang="en-US" dirty="0"/>
          </a:p>
        </p:txBody>
      </p:sp>
      <p:sp>
        <p:nvSpPr>
          <p:cNvPr id="7" name="TextBox 6">
            <a:extLst>
              <a:ext uri="{FF2B5EF4-FFF2-40B4-BE49-F238E27FC236}">
                <a16:creationId xmlns:a16="http://schemas.microsoft.com/office/drawing/2014/main" id="{317D8C36-5967-3948-84D5-3EBB3BD01E23}"/>
              </a:ext>
            </a:extLst>
          </p:cNvPr>
          <p:cNvSpPr txBox="1"/>
          <p:nvPr/>
        </p:nvSpPr>
        <p:spPr>
          <a:xfrm>
            <a:off x="2830268" y="6020693"/>
            <a:ext cx="6401059" cy="461665"/>
          </a:xfrm>
          <a:prstGeom prst="rect">
            <a:avLst/>
          </a:prstGeom>
          <a:noFill/>
          <a:ln>
            <a:solidFill>
              <a:schemeClr val="tx1"/>
            </a:solidFill>
          </a:ln>
        </p:spPr>
        <p:txBody>
          <a:bodyPr wrap="square" rtlCol="0">
            <a:spAutoFit/>
          </a:bodyPr>
          <a:lstStyle/>
          <a:p>
            <a:pPr algn="ctr"/>
            <a:r>
              <a:rPr lang="en-US" sz="2400" dirty="0">
                <a:solidFill>
                  <a:srgbClr val="7030A0"/>
                </a:solidFill>
              </a:rPr>
              <a:t>Important Lessons From Statistics’ Shortcomings</a:t>
            </a:r>
          </a:p>
        </p:txBody>
      </p:sp>
    </p:spTree>
    <p:extLst>
      <p:ext uri="{BB962C8B-B14F-4D97-AF65-F5344CB8AC3E}">
        <p14:creationId xmlns:p14="http://schemas.microsoft.com/office/powerpoint/2010/main" val="2510478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a:extLst>
              <a:ext uri="{FF2B5EF4-FFF2-40B4-BE49-F238E27FC236}">
                <a16:creationId xmlns:a16="http://schemas.microsoft.com/office/drawing/2014/main" id="{0E155837-330E-464E-BED1-EF4EB9FC6951}"/>
              </a:ext>
            </a:extLst>
          </p:cNvPr>
          <p:cNvSpPr>
            <a:spLocks noChangeShapeType="1"/>
          </p:cNvSpPr>
          <p:nvPr/>
        </p:nvSpPr>
        <p:spPr bwMode="auto">
          <a:xfrm>
            <a:off x="0" y="748152"/>
            <a:ext cx="12192000" cy="8203"/>
          </a:xfrm>
          <a:prstGeom prst="line">
            <a:avLst/>
          </a:prstGeom>
          <a:noFill/>
          <a:ln w="25400">
            <a:solidFill>
              <a:srgbClr val="FA3F05"/>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3" name="TextBox 2">
            <a:extLst>
              <a:ext uri="{FF2B5EF4-FFF2-40B4-BE49-F238E27FC236}">
                <a16:creationId xmlns:a16="http://schemas.microsoft.com/office/drawing/2014/main" id="{E2BAC027-F0D6-684D-BAAB-06AB96A064BE}"/>
              </a:ext>
            </a:extLst>
          </p:cNvPr>
          <p:cNvSpPr txBox="1"/>
          <p:nvPr/>
        </p:nvSpPr>
        <p:spPr>
          <a:xfrm>
            <a:off x="124177" y="293511"/>
            <a:ext cx="5494005"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4" name="TextBox 3">
            <a:extLst>
              <a:ext uri="{FF2B5EF4-FFF2-40B4-BE49-F238E27FC236}">
                <a16:creationId xmlns:a16="http://schemas.microsoft.com/office/drawing/2014/main" id="{B5BDEE2B-E447-DE4A-93EA-DBCD476F4211}"/>
              </a:ext>
            </a:extLst>
          </p:cNvPr>
          <p:cNvSpPr txBox="1"/>
          <p:nvPr/>
        </p:nvSpPr>
        <p:spPr>
          <a:xfrm>
            <a:off x="10645425" y="327379"/>
            <a:ext cx="1202573" cy="492443"/>
          </a:xfrm>
          <a:prstGeom prst="rect">
            <a:avLst/>
          </a:prstGeom>
          <a:noFill/>
        </p:spPr>
        <p:txBody>
          <a:bodyPr wrap="none" rtlCol="0">
            <a:spAutoFit/>
          </a:bodyPr>
          <a:lstStyle/>
          <a:p>
            <a:pPr algn="r"/>
            <a:r>
              <a:rPr lang="en-US" sz="2600" b="1" i="1" dirty="0"/>
              <a:t>Outline</a:t>
            </a:r>
          </a:p>
        </p:txBody>
      </p:sp>
      <p:sp>
        <p:nvSpPr>
          <p:cNvPr id="5" name="TextBox 4">
            <a:extLst>
              <a:ext uri="{FF2B5EF4-FFF2-40B4-BE49-F238E27FC236}">
                <a16:creationId xmlns:a16="http://schemas.microsoft.com/office/drawing/2014/main" id="{D73B3619-E20F-664B-AFDB-9953CFE689DC}"/>
              </a:ext>
            </a:extLst>
          </p:cNvPr>
          <p:cNvSpPr txBox="1"/>
          <p:nvPr/>
        </p:nvSpPr>
        <p:spPr>
          <a:xfrm>
            <a:off x="1518505" y="1413063"/>
            <a:ext cx="8947667" cy="4031873"/>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800" dirty="0"/>
              <a:t>Background</a:t>
            </a:r>
          </a:p>
          <a:p>
            <a:pPr marL="285750" indent="-285750">
              <a:spcAft>
                <a:spcPts val="1200"/>
              </a:spcAft>
              <a:buFont typeface="Arial" panose="020B0604020202020204" pitchFamily="34" charset="0"/>
              <a:buChar char="•"/>
            </a:pPr>
            <a:r>
              <a:rPr lang="en-US" sz="2800" dirty="0"/>
              <a:t>Data science’s successful but rocky genesis</a:t>
            </a:r>
          </a:p>
          <a:p>
            <a:pPr marL="285750" indent="-285750">
              <a:spcAft>
                <a:spcPts val="1200"/>
              </a:spcAft>
              <a:buFont typeface="Arial" panose="020B0604020202020204" pitchFamily="34" charset="0"/>
              <a:buChar char="•"/>
            </a:pPr>
            <a:r>
              <a:rPr lang="en-US" sz="2800" dirty="0"/>
              <a:t>Relevant successes of the statistics discipline</a:t>
            </a:r>
          </a:p>
          <a:p>
            <a:pPr marL="285750" indent="-285750">
              <a:spcAft>
                <a:spcPts val="1200"/>
              </a:spcAft>
              <a:buFont typeface="Arial" panose="020B0604020202020204" pitchFamily="34" charset="0"/>
              <a:buChar char="•"/>
            </a:pPr>
            <a:r>
              <a:rPr lang="en-US" sz="2800" dirty="0"/>
              <a:t>Relevant shortcomings of the statistics discipline</a:t>
            </a:r>
          </a:p>
          <a:p>
            <a:pPr marL="285750" indent="-285750">
              <a:spcAft>
                <a:spcPts val="1200"/>
              </a:spcAft>
              <a:buFont typeface="Arial" panose="020B0604020202020204" pitchFamily="34" charset="0"/>
              <a:buChar char="•"/>
            </a:pPr>
            <a:r>
              <a:rPr lang="en-US" sz="2800" dirty="0"/>
              <a:t>Implications for data science </a:t>
            </a:r>
          </a:p>
          <a:p>
            <a:pPr marL="285750" indent="-285750">
              <a:spcAft>
                <a:spcPts val="1200"/>
              </a:spcAft>
              <a:buFont typeface="Arial" panose="020B0604020202020204" pitchFamily="34" charset="0"/>
              <a:buChar char="•"/>
            </a:pPr>
            <a:r>
              <a:rPr lang="en-US" sz="2800" dirty="0"/>
              <a:t>Summary</a:t>
            </a:r>
          </a:p>
          <a:p>
            <a:pPr>
              <a:spcAft>
                <a:spcPts val="1200"/>
              </a:spcAft>
            </a:pPr>
            <a:endParaRPr lang="en-US" sz="2800" dirty="0"/>
          </a:p>
        </p:txBody>
      </p:sp>
      <p:sp>
        <p:nvSpPr>
          <p:cNvPr id="6" name="Slide Number Placeholder 5">
            <a:extLst>
              <a:ext uri="{FF2B5EF4-FFF2-40B4-BE49-F238E27FC236}">
                <a16:creationId xmlns:a16="http://schemas.microsoft.com/office/drawing/2014/main" id="{672FBE61-D07B-1546-AF68-9C016290AFB1}"/>
              </a:ext>
            </a:extLst>
          </p:cNvPr>
          <p:cNvSpPr>
            <a:spLocks noGrp="1"/>
          </p:cNvSpPr>
          <p:nvPr>
            <p:ph type="sldNum" sz="quarter" idx="12"/>
          </p:nvPr>
        </p:nvSpPr>
        <p:spPr/>
        <p:txBody>
          <a:bodyPr/>
          <a:lstStyle/>
          <a:p>
            <a:fld id="{E552E3C3-A653-3846-862D-85A6E88B764A}" type="slidenum">
              <a:rPr lang="en-US" smtClean="0"/>
              <a:pPr/>
              <a:t>2</a:t>
            </a:fld>
            <a:endParaRPr lang="en-US" dirty="0"/>
          </a:p>
        </p:txBody>
      </p:sp>
    </p:spTree>
    <p:extLst>
      <p:ext uri="{BB962C8B-B14F-4D97-AF65-F5344CB8AC3E}">
        <p14:creationId xmlns:p14="http://schemas.microsoft.com/office/powerpoint/2010/main" val="9771984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a:extLst>
              <a:ext uri="{FF2B5EF4-FFF2-40B4-BE49-F238E27FC236}">
                <a16:creationId xmlns:a16="http://schemas.microsoft.com/office/drawing/2014/main" id="{0E155837-330E-464E-BED1-EF4EB9FC6951}"/>
              </a:ext>
            </a:extLst>
          </p:cNvPr>
          <p:cNvSpPr>
            <a:spLocks noChangeShapeType="1"/>
          </p:cNvSpPr>
          <p:nvPr/>
        </p:nvSpPr>
        <p:spPr bwMode="auto">
          <a:xfrm>
            <a:off x="0" y="748152"/>
            <a:ext cx="12192000" cy="8203"/>
          </a:xfrm>
          <a:prstGeom prst="line">
            <a:avLst/>
          </a:prstGeom>
          <a:noFill/>
          <a:ln w="25400">
            <a:solidFill>
              <a:srgbClr val="FA3F05"/>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3" name="TextBox 2">
            <a:extLst>
              <a:ext uri="{FF2B5EF4-FFF2-40B4-BE49-F238E27FC236}">
                <a16:creationId xmlns:a16="http://schemas.microsoft.com/office/drawing/2014/main" id="{E2BAC027-F0D6-684D-BAAB-06AB96A064BE}"/>
              </a:ext>
            </a:extLst>
          </p:cNvPr>
          <p:cNvSpPr txBox="1"/>
          <p:nvPr/>
        </p:nvSpPr>
        <p:spPr>
          <a:xfrm>
            <a:off x="124177" y="293511"/>
            <a:ext cx="5668283"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4" name="TextBox 3">
            <a:extLst>
              <a:ext uri="{FF2B5EF4-FFF2-40B4-BE49-F238E27FC236}">
                <a16:creationId xmlns:a16="http://schemas.microsoft.com/office/drawing/2014/main" id="{B5BDEE2B-E447-DE4A-93EA-DBCD476F4211}"/>
              </a:ext>
            </a:extLst>
          </p:cNvPr>
          <p:cNvSpPr txBox="1"/>
          <p:nvPr/>
        </p:nvSpPr>
        <p:spPr>
          <a:xfrm>
            <a:off x="10444536" y="327379"/>
            <a:ext cx="1504451" cy="492443"/>
          </a:xfrm>
          <a:prstGeom prst="rect">
            <a:avLst/>
          </a:prstGeom>
          <a:noFill/>
        </p:spPr>
        <p:txBody>
          <a:bodyPr wrap="none" rtlCol="0">
            <a:spAutoFit/>
          </a:bodyPr>
          <a:lstStyle/>
          <a:p>
            <a:pPr algn="r"/>
            <a:r>
              <a:rPr lang="en-US" sz="2600" b="1" i="1" dirty="0"/>
              <a:t>Summary</a:t>
            </a:r>
          </a:p>
        </p:txBody>
      </p:sp>
      <p:sp>
        <p:nvSpPr>
          <p:cNvPr id="5" name="TextBox 4">
            <a:extLst>
              <a:ext uri="{FF2B5EF4-FFF2-40B4-BE49-F238E27FC236}">
                <a16:creationId xmlns:a16="http://schemas.microsoft.com/office/drawing/2014/main" id="{D73B3619-E20F-664B-AFDB-9953CFE689DC}"/>
              </a:ext>
            </a:extLst>
          </p:cNvPr>
          <p:cNvSpPr txBox="1"/>
          <p:nvPr/>
        </p:nvSpPr>
        <p:spPr>
          <a:xfrm>
            <a:off x="496389" y="1177128"/>
            <a:ext cx="10959737" cy="5016758"/>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800" dirty="0"/>
              <a:t>The modern discipline of data science is a few decades old</a:t>
            </a:r>
          </a:p>
          <a:p>
            <a:pPr marL="285750" indent="-285750">
              <a:spcAft>
                <a:spcPts val="600"/>
              </a:spcAft>
              <a:buFont typeface="Arial" panose="020B0604020202020204" pitchFamily="34" charset="0"/>
              <a:buChar char="•"/>
            </a:pPr>
            <a:r>
              <a:rPr lang="en-US" sz="2800" dirty="0"/>
              <a:t>The statistics discipline, on the other hand, is a few centuries old</a:t>
            </a:r>
          </a:p>
          <a:p>
            <a:pPr marL="285750" indent="-285750">
              <a:spcAft>
                <a:spcPts val="600"/>
              </a:spcAft>
              <a:buFont typeface="Arial" panose="020B0604020202020204" pitchFamily="34" charset="0"/>
              <a:buChar char="•"/>
            </a:pPr>
            <a:r>
              <a:rPr lang="en-US" sz="2800" dirty="0"/>
              <a:t>I argue that data science could learn much from the statistics discipline’s centuries of experience, both positive and negative</a:t>
            </a:r>
          </a:p>
          <a:p>
            <a:pPr marL="285750" indent="-285750">
              <a:spcAft>
                <a:spcPts val="600"/>
              </a:spcAft>
              <a:buFont typeface="Arial" panose="020B0604020202020204" pitchFamily="34" charset="0"/>
              <a:buChar char="•"/>
            </a:pPr>
            <a:r>
              <a:rPr lang="en-US" sz="2800" dirty="0"/>
              <a:t>Some steps that could help guarantee a bright future include:</a:t>
            </a:r>
          </a:p>
          <a:p>
            <a:pPr marL="742950" lvl="1" indent="-285750">
              <a:spcAft>
                <a:spcPts val="600"/>
              </a:spcAft>
              <a:buFont typeface="Arial" panose="020B0604020202020204" pitchFamily="34" charset="0"/>
              <a:buChar char="•"/>
            </a:pPr>
            <a:r>
              <a:rPr lang="en-US" sz="2800" dirty="0"/>
              <a:t>Developing deeper underlying theory</a:t>
            </a:r>
          </a:p>
          <a:p>
            <a:pPr marL="742950" lvl="1" indent="-285750">
              <a:spcAft>
                <a:spcPts val="600"/>
              </a:spcAft>
              <a:buFont typeface="Arial" panose="020B0604020202020204" pitchFamily="34" charset="0"/>
              <a:buChar char="•"/>
            </a:pPr>
            <a:r>
              <a:rPr lang="en-US" sz="2800" dirty="0"/>
              <a:t>Embedding methods into processes important to society</a:t>
            </a:r>
          </a:p>
          <a:p>
            <a:pPr marL="742950" lvl="1" indent="-285750">
              <a:spcAft>
                <a:spcPts val="600"/>
              </a:spcAft>
              <a:buFont typeface="Arial" panose="020B0604020202020204" pitchFamily="34" charset="0"/>
              <a:buChar char="•"/>
            </a:pPr>
            <a:r>
              <a:rPr lang="en-US" sz="2800" dirty="0"/>
              <a:t>Agreeing on the identity and core competencies of the discipline</a:t>
            </a:r>
          </a:p>
          <a:p>
            <a:pPr marL="742950" lvl="1" indent="-285750">
              <a:spcAft>
                <a:spcPts val="600"/>
              </a:spcAft>
              <a:buFont typeface="Arial" panose="020B0604020202020204" pitchFamily="34" charset="0"/>
              <a:buChar char="•"/>
            </a:pPr>
            <a:r>
              <a:rPr lang="en-US" sz="2800" dirty="0"/>
              <a:t>Agreeing on a </a:t>
            </a:r>
            <a:r>
              <a:rPr lang="en-US" sz="2800" i="1" dirty="0"/>
              <a:t>relatively</a:t>
            </a:r>
            <a:r>
              <a:rPr lang="en-US" sz="2800" dirty="0"/>
              <a:t> consistent curriculum</a:t>
            </a:r>
          </a:p>
          <a:p>
            <a:pPr marL="742950" lvl="1" indent="-285750">
              <a:spcAft>
                <a:spcPts val="600"/>
              </a:spcAft>
              <a:buFont typeface="Arial" panose="020B0604020202020204" pitchFamily="34" charset="0"/>
              <a:buChar char="•"/>
            </a:pPr>
            <a:r>
              <a:rPr lang="en-US" sz="2800" dirty="0"/>
              <a:t>Owning the problem of data quality, which is unfortunately available</a:t>
            </a:r>
            <a:endParaRPr lang="en-US" sz="2400" dirty="0"/>
          </a:p>
        </p:txBody>
      </p:sp>
      <p:sp>
        <p:nvSpPr>
          <p:cNvPr id="6" name="Slide Number Placeholder 5">
            <a:extLst>
              <a:ext uri="{FF2B5EF4-FFF2-40B4-BE49-F238E27FC236}">
                <a16:creationId xmlns:a16="http://schemas.microsoft.com/office/drawing/2014/main" id="{985EDBCF-9371-0C40-9FDC-72512E74B509}"/>
              </a:ext>
            </a:extLst>
          </p:cNvPr>
          <p:cNvSpPr>
            <a:spLocks noGrp="1"/>
          </p:cNvSpPr>
          <p:nvPr>
            <p:ph type="sldNum" sz="quarter" idx="12"/>
          </p:nvPr>
        </p:nvSpPr>
        <p:spPr/>
        <p:txBody>
          <a:bodyPr/>
          <a:lstStyle/>
          <a:p>
            <a:fld id="{E552E3C3-A653-3846-862D-85A6E88B764A}" type="slidenum">
              <a:rPr lang="en-US" smtClean="0"/>
              <a:pPr/>
              <a:t>20</a:t>
            </a:fld>
            <a:endParaRPr lang="en-US" dirty="0"/>
          </a:p>
        </p:txBody>
      </p:sp>
    </p:spTree>
    <p:extLst>
      <p:ext uri="{BB962C8B-B14F-4D97-AF65-F5344CB8AC3E}">
        <p14:creationId xmlns:p14="http://schemas.microsoft.com/office/powerpoint/2010/main" val="2852550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a:extLst>
              <a:ext uri="{FF2B5EF4-FFF2-40B4-BE49-F238E27FC236}">
                <a16:creationId xmlns:a16="http://schemas.microsoft.com/office/drawing/2014/main" id="{0E155837-330E-464E-BED1-EF4EB9FC6951}"/>
              </a:ext>
            </a:extLst>
          </p:cNvPr>
          <p:cNvSpPr>
            <a:spLocks noChangeShapeType="1"/>
          </p:cNvSpPr>
          <p:nvPr/>
        </p:nvSpPr>
        <p:spPr bwMode="auto">
          <a:xfrm>
            <a:off x="0" y="748152"/>
            <a:ext cx="12192000" cy="8203"/>
          </a:xfrm>
          <a:prstGeom prst="line">
            <a:avLst/>
          </a:prstGeom>
          <a:noFill/>
          <a:ln w="25400">
            <a:solidFill>
              <a:srgbClr val="FA3F05"/>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3" name="TextBox 2">
            <a:extLst>
              <a:ext uri="{FF2B5EF4-FFF2-40B4-BE49-F238E27FC236}">
                <a16:creationId xmlns:a16="http://schemas.microsoft.com/office/drawing/2014/main" id="{E2BAC027-F0D6-684D-BAAB-06AB96A064BE}"/>
              </a:ext>
            </a:extLst>
          </p:cNvPr>
          <p:cNvSpPr txBox="1"/>
          <p:nvPr/>
        </p:nvSpPr>
        <p:spPr>
          <a:xfrm>
            <a:off x="124177" y="293511"/>
            <a:ext cx="5494005"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4" name="TextBox 3">
            <a:extLst>
              <a:ext uri="{FF2B5EF4-FFF2-40B4-BE49-F238E27FC236}">
                <a16:creationId xmlns:a16="http://schemas.microsoft.com/office/drawing/2014/main" id="{B5BDEE2B-E447-DE4A-93EA-DBCD476F4211}"/>
              </a:ext>
            </a:extLst>
          </p:cNvPr>
          <p:cNvSpPr txBox="1"/>
          <p:nvPr/>
        </p:nvSpPr>
        <p:spPr>
          <a:xfrm>
            <a:off x="10231102" y="284708"/>
            <a:ext cx="1836721" cy="492443"/>
          </a:xfrm>
          <a:prstGeom prst="rect">
            <a:avLst/>
          </a:prstGeom>
          <a:noFill/>
        </p:spPr>
        <p:txBody>
          <a:bodyPr wrap="none" rtlCol="0">
            <a:spAutoFit/>
          </a:bodyPr>
          <a:lstStyle/>
          <a:p>
            <a:pPr algn="r"/>
            <a:r>
              <a:rPr lang="en-US" sz="2600" b="1" i="1" dirty="0"/>
              <a:t>Background</a:t>
            </a:r>
          </a:p>
        </p:txBody>
      </p:sp>
      <p:sp>
        <p:nvSpPr>
          <p:cNvPr id="5" name="TextBox 4">
            <a:extLst>
              <a:ext uri="{FF2B5EF4-FFF2-40B4-BE49-F238E27FC236}">
                <a16:creationId xmlns:a16="http://schemas.microsoft.com/office/drawing/2014/main" id="{D73B3619-E20F-664B-AFDB-9953CFE689DC}"/>
              </a:ext>
            </a:extLst>
          </p:cNvPr>
          <p:cNvSpPr txBox="1"/>
          <p:nvPr/>
        </p:nvSpPr>
        <p:spPr>
          <a:xfrm>
            <a:off x="472440" y="1016761"/>
            <a:ext cx="11247120" cy="4955203"/>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800" dirty="0"/>
              <a:t>The exact beginning of the statistics discipline is debatable; however it is certainly centuries old </a:t>
            </a:r>
          </a:p>
          <a:p>
            <a:pPr marL="742950" lvl="1" indent="-285750">
              <a:spcAft>
                <a:spcPts val="1200"/>
              </a:spcAft>
              <a:buFont typeface="Arial" panose="020B0604020202020204" pitchFamily="34" charset="0"/>
              <a:buChar char="•"/>
            </a:pPr>
            <a:r>
              <a:rPr lang="en-US" sz="2400" dirty="0"/>
              <a:t>The period 1750-1820 is considered as the introduction of inference and the beginning of mathematical statistics (Feinberg 1992)</a:t>
            </a:r>
          </a:p>
          <a:p>
            <a:pPr marL="285750" indent="-285750">
              <a:spcAft>
                <a:spcPts val="1200"/>
              </a:spcAft>
              <a:buFont typeface="Arial" panose="020B0604020202020204" pitchFamily="34" charset="0"/>
              <a:buChar char="•"/>
            </a:pPr>
            <a:r>
              <a:rPr lang="en-US" sz="2800" dirty="0"/>
              <a:t>Depending on how “data science” is defined, it is perhaps decades old</a:t>
            </a:r>
          </a:p>
          <a:p>
            <a:pPr marL="742950" lvl="1" indent="-285750">
              <a:spcAft>
                <a:spcPts val="1200"/>
              </a:spcAft>
              <a:buFont typeface="Arial" panose="020B0604020202020204" pitchFamily="34" charset="0"/>
              <a:buChar char="•"/>
            </a:pPr>
            <a:r>
              <a:rPr lang="en-US" sz="2400" dirty="0"/>
              <a:t>The seminar paper </a:t>
            </a:r>
            <a:r>
              <a:rPr lang="en-US" sz="2400" i="1" dirty="0"/>
              <a:t>Data Science; the Sexiest Job of the 21</a:t>
            </a:r>
            <a:r>
              <a:rPr lang="en-US" sz="2400" i="1" baseline="30000" dirty="0"/>
              <a:t>st</a:t>
            </a:r>
            <a:r>
              <a:rPr lang="en-US" sz="2400" i="1" dirty="0"/>
              <a:t> Century</a:t>
            </a:r>
            <a:r>
              <a:rPr lang="en-US" sz="2400" dirty="0"/>
              <a:t>, by Davenport and Patil, was published by the Harvard Business Review in 2012</a:t>
            </a:r>
          </a:p>
          <a:p>
            <a:pPr marL="742950" lvl="1" indent="-285750">
              <a:spcAft>
                <a:spcPts val="1200"/>
              </a:spcAft>
              <a:buFont typeface="Arial" panose="020B0604020202020204" pitchFamily="34" charset="0"/>
              <a:buChar char="•"/>
            </a:pPr>
            <a:r>
              <a:rPr lang="en-US" sz="2400" dirty="0"/>
              <a:t>“…’data scientist.’ It’s a high-ranking professional with the training and curiosity to make discoveries in the world of big data. The title has been around for only a few years. (It was coined in 2008 by one of us, DJ Patil, and Jeff </a:t>
            </a:r>
            <a:r>
              <a:rPr lang="en-US" sz="2400" dirty="0" err="1"/>
              <a:t>Hammerbacher</a:t>
            </a:r>
            <a:r>
              <a:rPr lang="en-US" sz="2400" dirty="0"/>
              <a:t>, then the respective leads of data and analytics efforts at LinkedIn and Facebook.)”</a:t>
            </a:r>
          </a:p>
        </p:txBody>
      </p:sp>
      <p:sp>
        <p:nvSpPr>
          <p:cNvPr id="6" name="Slide Number Placeholder 5">
            <a:extLst>
              <a:ext uri="{FF2B5EF4-FFF2-40B4-BE49-F238E27FC236}">
                <a16:creationId xmlns:a16="http://schemas.microsoft.com/office/drawing/2014/main" id="{FBCA6A4D-89E4-D544-A239-D18E5C0ADF42}"/>
              </a:ext>
            </a:extLst>
          </p:cNvPr>
          <p:cNvSpPr>
            <a:spLocks noGrp="1"/>
          </p:cNvSpPr>
          <p:nvPr>
            <p:ph type="sldNum" sz="quarter" idx="12"/>
          </p:nvPr>
        </p:nvSpPr>
        <p:spPr/>
        <p:txBody>
          <a:bodyPr/>
          <a:lstStyle/>
          <a:p>
            <a:fld id="{E552E3C3-A653-3846-862D-85A6E88B764A}" type="slidenum">
              <a:rPr lang="en-US" smtClean="0"/>
              <a:pPr/>
              <a:t>3</a:t>
            </a:fld>
            <a:endParaRPr lang="en-US" dirty="0"/>
          </a:p>
        </p:txBody>
      </p:sp>
      <p:sp>
        <p:nvSpPr>
          <p:cNvPr id="7" name="TextBox 6">
            <a:extLst>
              <a:ext uri="{FF2B5EF4-FFF2-40B4-BE49-F238E27FC236}">
                <a16:creationId xmlns:a16="http://schemas.microsoft.com/office/drawing/2014/main" id="{987431D9-D13F-854A-BE95-6823CD676C28}"/>
              </a:ext>
            </a:extLst>
          </p:cNvPr>
          <p:cNvSpPr txBox="1"/>
          <p:nvPr/>
        </p:nvSpPr>
        <p:spPr>
          <a:xfrm>
            <a:off x="1741729" y="6077247"/>
            <a:ext cx="8822159" cy="461665"/>
          </a:xfrm>
          <a:prstGeom prst="rect">
            <a:avLst/>
          </a:prstGeom>
          <a:noFill/>
          <a:ln>
            <a:solidFill>
              <a:schemeClr val="tx1"/>
            </a:solidFill>
          </a:ln>
        </p:spPr>
        <p:txBody>
          <a:bodyPr wrap="none" rtlCol="0">
            <a:spAutoFit/>
          </a:bodyPr>
          <a:lstStyle/>
          <a:p>
            <a:r>
              <a:rPr lang="en-US" sz="2400" dirty="0">
                <a:solidFill>
                  <a:srgbClr val="7030A0"/>
                </a:solidFill>
              </a:rPr>
              <a:t>Patil Also Served as Chief Data Scientist in the Obama Administration</a:t>
            </a:r>
          </a:p>
        </p:txBody>
      </p:sp>
    </p:spTree>
    <p:extLst>
      <p:ext uri="{BB962C8B-B14F-4D97-AF65-F5344CB8AC3E}">
        <p14:creationId xmlns:p14="http://schemas.microsoft.com/office/powerpoint/2010/main" val="2942737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a:extLst>
              <a:ext uri="{FF2B5EF4-FFF2-40B4-BE49-F238E27FC236}">
                <a16:creationId xmlns:a16="http://schemas.microsoft.com/office/drawing/2014/main" id="{0E155837-330E-464E-BED1-EF4EB9FC6951}"/>
              </a:ext>
            </a:extLst>
          </p:cNvPr>
          <p:cNvSpPr>
            <a:spLocks noChangeShapeType="1"/>
          </p:cNvSpPr>
          <p:nvPr/>
        </p:nvSpPr>
        <p:spPr bwMode="auto">
          <a:xfrm>
            <a:off x="0" y="748152"/>
            <a:ext cx="12192000" cy="8203"/>
          </a:xfrm>
          <a:prstGeom prst="line">
            <a:avLst/>
          </a:prstGeom>
          <a:noFill/>
          <a:ln w="25400">
            <a:solidFill>
              <a:srgbClr val="FA3F05"/>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3" name="TextBox 2">
            <a:extLst>
              <a:ext uri="{FF2B5EF4-FFF2-40B4-BE49-F238E27FC236}">
                <a16:creationId xmlns:a16="http://schemas.microsoft.com/office/drawing/2014/main" id="{E2BAC027-F0D6-684D-BAAB-06AB96A064BE}"/>
              </a:ext>
            </a:extLst>
          </p:cNvPr>
          <p:cNvSpPr txBox="1"/>
          <p:nvPr/>
        </p:nvSpPr>
        <p:spPr>
          <a:xfrm>
            <a:off x="124177" y="293511"/>
            <a:ext cx="5494005"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4" name="TextBox 3">
            <a:extLst>
              <a:ext uri="{FF2B5EF4-FFF2-40B4-BE49-F238E27FC236}">
                <a16:creationId xmlns:a16="http://schemas.microsoft.com/office/drawing/2014/main" id="{B5BDEE2B-E447-DE4A-93EA-DBCD476F4211}"/>
              </a:ext>
            </a:extLst>
          </p:cNvPr>
          <p:cNvSpPr txBox="1"/>
          <p:nvPr/>
        </p:nvSpPr>
        <p:spPr>
          <a:xfrm>
            <a:off x="10231102" y="284708"/>
            <a:ext cx="1836721" cy="492443"/>
          </a:xfrm>
          <a:prstGeom prst="rect">
            <a:avLst/>
          </a:prstGeom>
          <a:noFill/>
        </p:spPr>
        <p:txBody>
          <a:bodyPr wrap="none" rtlCol="0">
            <a:spAutoFit/>
          </a:bodyPr>
          <a:lstStyle/>
          <a:p>
            <a:pPr algn="r"/>
            <a:r>
              <a:rPr lang="en-US" sz="2600" b="1" i="1" dirty="0"/>
              <a:t>Background</a:t>
            </a:r>
          </a:p>
        </p:txBody>
      </p:sp>
      <p:sp>
        <p:nvSpPr>
          <p:cNvPr id="5" name="TextBox 4">
            <a:extLst>
              <a:ext uri="{FF2B5EF4-FFF2-40B4-BE49-F238E27FC236}">
                <a16:creationId xmlns:a16="http://schemas.microsoft.com/office/drawing/2014/main" id="{D73B3619-E20F-664B-AFDB-9953CFE689DC}"/>
              </a:ext>
            </a:extLst>
          </p:cNvPr>
          <p:cNvSpPr txBox="1"/>
          <p:nvPr/>
        </p:nvSpPr>
        <p:spPr>
          <a:xfrm>
            <a:off x="472440" y="1287670"/>
            <a:ext cx="11247120" cy="3570208"/>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800" dirty="0"/>
              <a:t>My question is the following:</a:t>
            </a:r>
          </a:p>
          <a:p>
            <a:pPr marL="285750" indent="-285750">
              <a:spcAft>
                <a:spcPts val="1200"/>
              </a:spcAft>
              <a:buFont typeface="Arial" panose="020B0604020202020204" pitchFamily="34" charset="0"/>
              <a:buChar char="•"/>
            </a:pPr>
            <a:r>
              <a:rPr lang="en-US" sz="2800" dirty="0"/>
              <a:t>Can a young discipline learn from the successes and missteps of a much older discipline, to enhance its own future?</a:t>
            </a:r>
          </a:p>
          <a:p>
            <a:pPr marL="285750" indent="-285750">
              <a:spcAft>
                <a:spcPts val="1200"/>
              </a:spcAft>
              <a:buFont typeface="Arial" panose="020B0604020202020204" pitchFamily="34" charset="0"/>
              <a:buChar char="•"/>
            </a:pPr>
            <a:r>
              <a:rPr lang="en-US" sz="2800" dirty="0"/>
              <a:t>I argue that data science can, in fact, learn valuable lessons from the experiences of the statistics profession</a:t>
            </a:r>
          </a:p>
          <a:p>
            <a:pPr marL="285750" indent="-285750">
              <a:spcAft>
                <a:spcPts val="1200"/>
              </a:spcAft>
              <a:buFont typeface="Arial" panose="020B0604020202020204" pitchFamily="34" charset="0"/>
              <a:buChar char="•"/>
            </a:pPr>
            <a:r>
              <a:rPr lang="en-US" sz="2800" dirty="0"/>
              <a:t>As an analogy, younger siblings often learn from the successes and mistakes of older siblings</a:t>
            </a:r>
          </a:p>
        </p:txBody>
      </p:sp>
      <p:sp>
        <p:nvSpPr>
          <p:cNvPr id="6" name="Slide Number Placeholder 5">
            <a:extLst>
              <a:ext uri="{FF2B5EF4-FFF2-40B4-BE49-F238E27FC236}">
                <a16:creationId xmlns:a16="http://schemas.microsoft.com/office/drawing/2014/main" id="{FBCA6A4D-89E4-D544-A239-D18E5C0ADF42}"/>
              </a:ext>
            </a:extLst>
          </p:cNvPr>
          <p:cNvSpPr>
            <a:spLocks noGrp="1"/>
          </p:cNvSpPr>
          <p:nvPr>
            <p:ph type="sldNum" sz="quarter" idx="12"/>
          </p:nvPr>
        </p:nvSpPr>
        <p:spPr/>
        <p:txBody>
          <a:bodyPr/>
          <a:lstStyle/>
          <a:p>
            <a:fld id="{E552E3C3-A653-3846-862D-85A6E88B764A}" type="slidenum">
              <a:rPr lang="en-US" smtClean="0"/>
              <a:pPr/>
              <a:t>4</a:t>
            </a:fld>
            <a:endParaRPr lang="en-US" dirty="0"/>
          </a:p>
        </p:txBody>
      </p:sp>
      <p:sp>
        <p:nvSpPr>
          <p:cNvPr id="7" name="TextBox 6">
            <a:extLst>
              <a:ext uri="{FF2B5EF4-FFF2-40B4-BE49-F238E27FC236}">
                <a16:creationId xmlns:a16="http://schemas.microsoft.com/office/drawing/2014/main" id="{987431D9-D13F-854A-BE95-6823CD676C28}"/>
              </a:ext>
            </a:extLst>
          </p:cNvPr>
          <p:cNvSpPr txBox="1"/>
          <p:nvPr/>
        </p:nvSpPr>
        <p:spPr>
          <a:xfrm>
            <a:off x="770156" y="5648183"/>
            <a:ext cx="10668370" cy="461665"/>
          </a:xfrm>
          <a:prstGeom prst="rect">
            <a:avLst/>
          </a:prstGeom>
          <a:noFill/>
          <a:ln>
            <a:solidFill>
              <a:schemeClr val="tx1"/>
            </a:solidFill>
          </a:ln>
        </p:spPr>
        <p:txBody>
          <a:bodyPr wrap="none" rtlCol="0">
            <a:spAutoFit/>
          </a:bodyPr>
          <a:lstStyle/>
          <a:p>
            <a:r>
              <a:rPr lang="en-US" sz="2400" dirty="0">
                <a:solidFill>
                  <a:srgbClr val="7030A0"/>
                </a:solidFill>
              </a:rPr>
              <a:t>“Those Who Cannot Remember the Past Are Condemned to Repeat It”. G. Santayana</a:t>
            </a:r>
          </a:p>
        </p:txBody>
      </p:sp>
    </p:spTree>
    <p:extLst>
      <p:ext uri="{BB962C8B-B14F-4D97-AF65-F5344CB8AC3E}">
        <p14:creationId xmlns:p14="http://schemas.microsoft.com/office/powerpoint/2010/main" val="3215465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a:extLst>
              <a:ext uri="{FF2B5EF4-FFF2-40B4-BE49-F238E27FC236}">
                <a16:creationId xmlns:a16="http://schemas.microsoft.com/office/drawing/2014/main" id="{0E155837-330E-464E-BED1-EF4EB9FC6951}"/>
              </a:ext>
            </a:extLst>
          </p:cNvPr>
          <p:cNvSpPr>
            <a:spLocks noChangeShapeType="1"/>
          </p:cNvSpPr>
          <p:nvPr/>
        </p:nvSpPr>
        <p:spPr bwMode="auto">
          <a:xfrm>
            <a:off x="0" y="748152"/>
            <a:ext cx="12192000" cy="8203"/>
          </a:xfrm>
          <a:prstGeom prst="line">
            <a:avLst/>
          </a:prstGeom>
          <a:noFill/>
          <a:ln w="25400">
            <a:solidFill>
              <a:srgbClr val="FA3F05"/>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3" name="TextBox 2">
            <a:extLst>
              <a:ext uri="{FF2B5EF4-FFF2-40B4-BE49-F238E27FC236}">
                <a16:creationId xmlns:a16="http://schemas.microsoft.com/office/drawing/2014/main" id="{E2BAC027-F0D6-684D-BAAB-06AB96A064BE}"/>
              </a:ext>
            </a:extLst>
          </p:cNvPr>
          <p:cNvSpPr txBox="1"/>
          <p:nvPr/>
        </p:nvSpPr>
        <p:spPr>
          <a:xfrm>
            <a:off x="124177" y="293511"/>
            <a:ext cx="5494005"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4" name="TextBox 3">
            <a:extLst>
              <a:ext uri="{FF2B5EF4-FFF2-40B4-BE49-F238E27FC236}">
                <a16:creationId xmlns:a16="http://schemas.microsoft.com/office/drawing/2014/main" id="{B5BDEE2B-E447-DE4A-93EA-DBCD476F4211}"/>
              </a:ext>
            </a:extLst>
          </p:cNvPr>
          <p:cNvSpPr txBox="1"/>
          <p:nvPr/>
        </p:nvSpPr>
        <p:spPr>
          <a:xfrm>
            <a:off x="8094491" y="284708"/>
            <a:ext cx="3973332" cy="492443"/>
          </a:xfrm>
          <a:prstGeom prst="rect">
            <a:avLst/>
          </a:prstGeom>
          <a:noFill/>
        </p:spPr>
        <p:txBody>
          <a:bodyPr wrap="none" rtlCol="0">
            <a:spAutoFit/>
          </a:bodyPr>
          <a:lstStyle/>
          <a:p>
            <a:pPr algn="r"/>
            <a:r>
              <a:rPr lang="en-US" sz="2600" b="1" i="1" dirty="0"/>
              <a:t>Data Science Rocky Genesis</a:t>
            </a:r>
          </a:p>
        </p:txBody>
      </p:sp>
      <p:sp>
        <p:nvSpPr>
          <p:cNvPr id="5" name="TextBox 4">
            <a:extLst>
              <a:ext uri="{FF2B5EF4-FFF2-40B4-BE49-F238E27FC236}">
                <a16:creationId xmlns:a16="http://schemas.microsoft.com/office/drawing/2014/main" id="{D73B3619-E20F-664B-AFDB-9953CFE689DC}"/>
              </a:ext>
            </a:extLst>
          </p:cNvPr>
          <p:cNvSpPr txBox="1"/>
          <p:nvPr/>
        </p:nvSpPr>
        <p:spPr>
          <a:xfrm>
            <a:off x="302623" y="950605"/>
            <a:ext cx="11623766" cy="5016758"/>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800" dirty="0"/>
              <a:t>My comment that data science has had a successful but “rocky” genesis requires some explanation</a:t>
            </a:r>
          </a:p>
          <a:p>
            <a:pPr marL="285750" indent="-285750">
              <a:spcAft>
                <a:spcPts val="1200"/>
              </a:spcAft>
              <a:buFont typeface="Arial" panose="020B0604020202020204" pitchFamily="34" charset="0"/>
              <a:buChar char="•"/>
            </a:pPr>
            <a:r>
              <a:rPr lang="en-US" sz="2800" dirty="0"/>
              <a:t>I assume that the successful part is obvious (see Glassdoor,  Monster, or other jobs websites)</a:t>
            </a:r>
          </a:p>
          <a:p>
            <a:pPr marL="285750" indent="-285750">
              <a:spcAft>
                <a:spcPts val="1200"/>
              </a:spcAft>
              <a:buFont typeface="Arial" panose="020B0604020202020204" pitchFamily="34" charset="0"/>
              <a:buChar char="•"/>
            </a:pPr>
            <a:r>
              <a:rPr lang="en-US" sz="2800" dirty="0"/>
              <a:t>Beneath the hype, however, there has been a disturbing trend of failures, some funny, some tragic</a:t>
            </a:r>
          </a:p>
          <a:p>
            <a:pPr marL="285750" indent="-285750">
              <a:spcAft>
                <a:spcPts val="1200"/>
              </a:spcAft>
              <a:buFont typeface="Arial" panose="020B0604020202020204" pitchFamily="34" charset="0"/>
              <a:buChar char="•"/>
            </a:pPr>
            <a:r>
              <a:rPr lang="en-US" sz="2800" dirty="0"/>
              <a:t>In my opinion, the technical literature has tended to minimize these failures as “isolated incidents,” resulting in a biased perspective</a:t>
            </a:r>
          </a:p>
          <a:p>
            <a:pPr marL="285750" indent="-285750">
              <a:spcAft>
                <a:spcPts val="1200"/>
              </a:spcAft>
              <a:buFont typeface="Arial" panose="020B0604020202020204" pitchFamily="34" charset="0"/>
              <a:buChar char="•"/>
            </a:pPr>
            <a:r>
              <a:rPr lang="en-US" sz="2800" dirty="0"/>
              <a:t>The </a:t>
            </a:r>
            <a:r>
              <a:rPr lang="en-US" sz="2800" dirty="0">
                <a:hlinkClick r:id="rId2"/>
              </a:rPr>
              <a:t>business literature</a:t>
            </a:r>
            <a:r>
              <a:rPr lang="en-US" sz="2800" dirty="0"/>
              <a:t>, conversely, comprised primarily of practitioners versus researchers, is well aware of the shortcomings</a:t>
            </a:r>
          </a:p>
        </p:txBody>
      </p:sp>
      <p:sp>
        <p:nvSpPr>
          <p:cNvPr id="6" name="Slide Number Placeholder 5">
            <a:extLst>
              <a:ext uri="{FF2B5EF4-FFF2-40B4-BE49-F238E27FC236}">
                <a16:creationId xmlns:a16="http://schemas.microsoft.com/office/drawing/2014/main" id="{FBCA6A4D-89E4-D544-A239-D18E5C0ADF42}"/>
              </a:ext>
            </a:extLst>
          </p:cNvPr>
          <p:cNvSpPr>
            <a:spLocks noGrp="1"/>
          </p:cNvSpPr>
          <p:nvPr>
            <p:ph type="sldNum" sz="quarter" idx="12"/>
          </p:nvPr>
        </p:nvSpPr>
        <p:spPr/>
        <p:txBody>
          <a:bodyPr/>
          <a:lstStyle/>
          <a:p>
            <a:fld id="{E552E3C3-A653-3846-862D-85A6E88B764A}" type="slidenum">
              <a:rPr lang="en-US" smtClean="0"/>
              <a:pPr/>
              <a:t>5</a:t>
            </a:fld>
            <a:endParaRPr lang="en-US" dirty="0"/>
          </a:p>
        </p:txBody>
      </p:sp>
      <p:sp>
        <p:nvSpPr>
          <p:cNvPr id="7" name="TextBox 6">
            <a:extLst>
              <a:ext uri="{FF2B5EF4-FFF2-40B4-BE49-F238E27FC236}">
                <a16:creationId xmlns:a16="http://schemas.microsoft.com/office/drawing/2014/main" id="{987431D9-D13F-854A-BE95-6823CD676C28}"/>
              </a:ext>
            </a:extLst>
          </p:cNvPr>
          <p:cNvSpPr txBox="1"/>
          <p:nvPr/>
        </p:nvSpPr>
        <p:spPr>
          <a:xfrm>
            <a:off x="1284329" y="6077247"/>
            <a:ext cx="9378145" cy="461665"/>
          </a:xfrm>
          <a:prstGeom prst="rect">
            <a:avLst/>
          </a:prstGeom>
          <a:noFill/>
          <a:ln>
            <a:solidFill>
              <a:schemeClr val="tx1"/>
            </a:solidFill>
          </a:ln>
        </p:spPr>
        <p:txBody>
          <a:bodyPr wrap="none" rtlCol="0">
            <a:spAutoFit/>
          </a:bodyPr>
          <a:lstStyle/>
          <a:p>
            <a:r>
              <a:rPr lang="en-US" sz="2400" dirty="0">
                <a:solidFill>
                  <a:srgbClr val="7030A0"/>
                </a:solidFill>
              </a:rPr>
              <a:t>The Business Literature Contains More Discussion of Data Science Failures</a:t>
            </a:r>
          </a:p>
        </p:txBody>
      </p:sp>
    </p:spTree>
    <p:extLst>
      <p:ext uri="{BB962C8B-B14F-4D97-AF65-F5344CB8AC3E}">
        <p14:creationId xmlns:p14="http://schemas.microsoft.com/office/powerpoint/2010/main" val="254089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72833" y="847854"/>
            <a:ext cx="7909367" cy="646331"/>
          </a:xfrm>
          <a:prstGeom prst="rect">
            <a:avLst/>
          </a:prstGeom>
        </p:spPr>
        <p:txBody>
          <a:bodyPr wrap="square">
            <a:spAutoFit/>
          </a:bodyPr>
          <a:lstStyle/>
          <a:p>
            <a:pPr algn="ctr"/>
            <a:r>
              <a:rPr lang="en-US" sz="3600" dirty="0"/>
              <a:t>Embarrassing Data Science Failures</a:t>
            </a:r>
          </a:p>
        </p:txBody>
      </p:sp>
      <p:sp>
        <p:nvSpPr>
          <p:cNvPr id="2" name="Slide Number Placeholder 1">
            <a:extLst>
              <a:ext uri="{FF2B5EF4-FFF2-40B4-BE49-F238E27FC236}">
                <a16:creationId xmlns:a16="http://schemas.microsoft.com/office/drawing/2014/main" id="{8AD3AB29-49C0-3E4B-87EE-55FFFB47BA66}"/>
              </a:ext>
            </a:extLst>
          </p:cNvPr>
          <p:cNvSpPr>
            <a:spLocks noGrp="1"/>
          </p:cNvSpPr>
          <p:nvPr>
            <p:ph type="sldNum" sz="quarter" idx="12"/>
          </p:nvPr>
        </p:nvSpPr>
        <p:spPr/>
        <p:txBody>
          <a:bodyPr/>
          <a:lstStyle/>
          <a:p>
            <a:fld id="{CBA7B42B-D362-0543-96EE-8F945D92F337}" type="slidenum">
              <a:rPr lang="en-US" smtClean="0"/>
              <a:t>6</a:t>
            </a:fld>
            <a:endParaRPr lang="en-US" dirty="0"/>
          </a:p>
        </p:txBody>
      </p:sp>
      <p:sp>
        <p:nvSpPr>
          <p:cNvPr id="3" name="Content Placeholder 2">
            <a:extLst>
              <a:ext uri="{FF2B5EF4-FFF2-40B4-BE49-F238E27FC236}">
                <a16:creationId xmlns:a16="http://schemas.microsoft.com/office/drawing/2014/main" id="{A451FFD2-27F4-9870-D328-ECF17DC46AA8}"/>
              </a:ext>
            </a:extLst>
          </p:cNvPr>
          <p:cNvSpPr>
            <a:spLocks noGrp="1"/>
          </p:cNvSpPr>
          <p:nvPr>
            <p:ph idx="1"/>
          </p:nvPr>
        </p:nvSpPr>
        <p:spPr>
          <a:xfrm>
            <a:off x="592238" y="1649334"/>
            <a:ext cx="11007523" cy="4227261"/>
          </a:xfrm>
        </p:spPr>
        <p:txBody>
          <a:bodyPr>
            <a:normAutofit/>
          </a:bodyPr>
          <a:lstStyle/>
          <a:p>
            <a:r>
              <a:rPr lang="en-US" dirty="0"/>
              <a:t>Microsoft launches </a:t>
            </a:r>
            <a:r>
              <a:rPr lang="en-US" dirty="0" err="1"/>
              <a:t>chatbox</a:t>
            </a:r>
            <a:r>
              <a:rPr lang="en-US" dirty="0"/>
              <a:t> “Tay” in 2016</a:t>
            </a:r>
          </a:p>
          <a:p>
            <a:r>
              <a:rPr lang="en-US" dirty="0"/>
              <a:t>Tay begins sending offensive tweets almost immediately, and is shut down by Microsoft after only 16 hours</a:t>
            </a:r>
          </a:p>
          <a:p>
            <a:r>
              <a:rPr lang="en-US" dirty="0"/>
              <a:t>ChatGPT “changes the game” in late 2022 as a usable large language model that can write coherent text and code</a:t>
            </a:r>
          </a:p>
          <a:p>
            <a:r>
              <a:rPr lang="en-US" dirty="0"/>
              <a:t>Unfortunately, </a:t>
            </a:r>
            <a:r>
              <a:rPr lang="en-US" dirty="0" err="1"/>
              <a:t>ChatGPT</a:t>
            </a:r>
            <a:r>
              <a:rPr lang="en-US" dirty="0"/>
              <a:t> gets many things wrong, especially references</a:t>
            </a:r>
          </a:p>
          <a:p>
            <a:pPr lvl="1"/>
            <a:r>
              <a:rPr lang="en-US" dirty="0" err="1"/>
              <a:t>ChatGPT</a:t>
            </a:r>
            <a:r>
              <a:rPr lang="en-US" dirty="0"/>
              <a:t> also “has hallucinations” (makes things up) – see next page</a:t>
            </a:r>
          </a:p>
          <a:p>
            <a:r>
              <a:rPr lang="en-US" dirty="0"/>
              <a:t>Google launches Gemini in late 2023, but it began creating offensive output, such as depicting Africans or African-Americans in Nazi uniforms</a:t>
            </a:r>
          </a:p>
        </p:txBody>
      </p:sp>
      <p:sp>
        <p:nvSpPr>
          <p:cNvPr id="7" name="TextBox 6">
            <a:extLst>
              <a:ext uri="{FF2B5EF4-FFF2-40B4-BE49-F238E27FC236}">
                <a16:creationId xmlns:a16="http://schemas.microsoft.com/office/drawing/2014/main" id="{D2179CE4-3F65-3641-025D-31B92B72B84E}"/>
              </a:ext>
            </a:extLst>
          </p:cNvPr>
          <p:cNvSpPr txBox="1"/>
          <p:nvPr/>
        </p:nvSpPr>
        <p:spPr>
          <a:xfrm>
            <a:off x="124177" y="293511"/>
            <a:ext cx="5494005"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8" name="TextBox 7">
            <a:extLst>
              <a:ext uri="{FF2B5EF4-FFF2-40B4-BE49-F238E27FC236}">
                <a16:creationId xmlns:a16="http://schemas.microsoft.com/office/drawing/2014/main" id="{7AA28ADB-1A51-85EB-D5CE-7E40FC513847}"/>
              </a:ext>
            </a:extLst>
          </p:cNvPr>
          <p:cNvSpPr txBox="1"/>
          <p:nvPr/>
        </p:nvSpPr>
        <p:spPr>
          <a:xfrm>
            <a:off x="8094491" y="284708"/>
            <a:ext cx="3973332" cy="492443"/>
          </a:xfrm>
          <a:prstGeom prst="rect">
            <a:avLst/>
          </a:prstGeom>
          <a:noFill/>
        </p:spPr>
        <p:txBody>
          <a:bodyPr wrap="none" rtlCol="0">
            <a:spAutoFit/>
          </a:bodyPr>
          <a:lstStyle/>
          <a:p>
            <a:pPr algn="r"/>
            <a:r>
              <a:rPr lang="en-US" sz="2600" b="1" i="1" dirty="0"/>
              <a:t>Data Science Rocky Genesis</a:t>
            </a:r>
          </a:p>
        </p:txBody>
      </p:sp>
      <p:sp>
        <p:nvSpPr>
          <p:cNvPr id="9" name="Line 6">
            <a:extLst>
              <a:ext uri="{FF2B5EF4-FFF2-40B4-BE49-F238E27FC236}">
                <a16:creationId xmlns:a16="http://schemas.microsoft.com/office/drawing/2014/main" id="{0DF8E5CE-29FC-91E8-A1F4-6B0A289576E6}"/>
              </a:ext>
            </a:extLst>
          </p:cNvPr>
          <p:cNvSpPr>
            <a:spLocks noChangeShapeType="1"/>
          </p:cNvSpPr>
          <p:nvPr/>
        </p:nvSpPr>
        <p:spPr bwMode="auto">
          <a:xfrm>
            <a:off x="0" y="748152"/>
            <a:ext cx="12192000" cy="8203"/>
          </a:xfrm>
          <a:prstGeom prst="line">
            <a:avLst/>
          </a:prstGeom>
          <a:noFill/>
          <a:ln w="25400">
            <a:solidFill>
              <a:srgbClr val="FA3F05"/>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10" name="TextBox 9">
            <a:extLst>
              <a:ext uri="{FF2B5EF4-FFF2-40B4-BE49-F238E27FC236}">
                <a16:creationId xmlns:a16="http://schemas.microsoft.com/office/drawing/2014/main" id="{E894D042-8EB4-7AC9-680A-BD51F7534F46}"/>
              </a:ext>
            </a:extLst>
          </p:cNvPr>
          <p:cNvSpPr txBox="1"/>
          <p:nvPr/>
        </p:nvSpPr>
        <p:spPr>
          <a:xfrm>
            <a:off x="2484816" y="5894685"/>
            <a:ext cx="6774419" cy="461665"/>
          </a:xfrm>
          <a:prstGeom prst="rect">
            <a:avLst/>
          </a:prstGeom>
          <a:noFill/>
          <a:ln>
            <a:solidFill>
              <a:schemeClr val="tx1"/>
            </a:solidFill>
          </a:ln>
        </p:spPr>
        <p:txBody>
          <a:bodyPr wrap="none" rtlCol="0">
            <a:spAutoFit/>
          </a:bodyPr>
          <a:lstStyle/>
          <a:p>
            <a:r>
              <a:rPr lang="en-US" sz="2400" dirty="0">
                <a:solidFill>
                  <a:srgbClr val="7030A0"/>
                </a:solidFill>
              </a:rPr>
              <a:t>AI is Sometimes Not As Intelligent as Widely Thought</a:t>
            </a:r>
          </a:p>
        </p:txBody>
      </p:sp>
    </p:spTree>
    <p:extLst>
      <p:ext uri="{BB962C8B-B14F-4D97-AF65-F5344CB8AC3E}">
        <p14:creationId xmlns:p14="http://schemas.microsoft.com/office/powerpoint/2010/main" val="33767880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1F3BDF0-AC8C-7AC1-3C24-4200B29C5DFE}"/>
              </a:ext>
            </a:extLst>
          </p:cNvPr>
          <p:cNvSpPr>
            <a:spLocks noGrp="1"/>
          </p:cNvSpPr>
          <p:nvPr>
            <p:ph type="sldNum" sz="quarter" idx="12"/>
          </p:nvPr>
        </p:nvSpPr>
        <p:spPr/>
        <p:txBody>
          <a:bodyPr/>
          <a:lstStyle/>
          <a:p>
            <a:fld id="{CBA7B42B-D362-0543-96EE-8F945D92F337}" type="slidenum">
              <a:rPr lang="en-US" smtClean="0"/>
              <a:t>7</a:t>
            </a:fld>
            <a:endParaRPr lang="en-US"/>
          </a:p>
        </p:txBody>
      </p:sp>
      <p:sp>
        <p:nvSpPr>
          <p:cNvPr id="10" name="TextBox 9">
            <a:extLst>
              <a:ext uri="{FF2B5EF4-FFF2-40B4-BE49-F238E27FC236}">
                <a16:creationId xmlns:a16="http://schemas.microsoft.com/office/drawing/2014/main" id="{38B2300B-0C7A-46E7-54D2-5E82C10CCFED}"/>
              </a:ext>
            </a:extLst>
          </p:cNvPr>
          <p:cNvSpPr txBox="1"/>
          <p:nvPr/>
        </p:nvSpPr>
        <p:spPr>
          <a:xfrm>
            <a:off x="509451" y="865130"/>
            <a:ext cx="11103429" cy="4524315"/>
          </a:xfrm>
          <a:prstGeom prst="rect">
            <a:avLst/>
          </a:prstGeom>
          <a:noFill/>
          <a:ln>
            <a:solidFill>
              <a:schemeClr val="tx1"/>
            </a:solidFill>
          </a:ln>
        </p:spPr>
        <p:txBody>
          <a:bodyPr wrap="square">
            <a:spAutoFit/>
          </a:bodyPr>
          <a:lstStyle/>
          <a:p>
            <a:endParaRPr lang="en-US" dirty="0"/>
          </a:p>
          <a:p>
            <a:r>
              <a:rPr lang="en-US" dirty="0"/>
              <a:t>User</a:t>
            </a:r>
          </a:p>
          <a:p>
            <a:r>
              <a:rPr lang="en-US" dirty="0"/>
              <a:t>who is Roger </a:t>
            </a:r>
            <a:r>
              <a:rPr lang="en-US" dirty="0" err="1"/>
              <a:t>Hoerl</a:t>
            </a:r>
            <a:endParaRPr lang="en-US" dirty="0"/>
          </a:p>
          <a:p>
            <a:endParaRPr lang="en-US" dirty="0"/>
          </a:p>
          <a:p>
            <a:r>
              <a:rPr lang="en-US" dirty="0" err="1"/>
              <a:t>ChatGPT</a:t>
            </a:r>
            <a:endParaRPr lang="en-US" dirty="0"/>
          </a:p>
          <a:p>
            <a:r>
              <a:rPr lang="en-US" dirty="0"/>
              <a:t>Roger </a:t>
            </a:r>
            <a:r>
              <a:rPr lang="en-US" dirty="0" err="1"/>
              <a:t>Hoerl</a:t>
            </a:r>
            <a:r>
              <a:rPr lang="en-US" dirty="0"/>
              <a:t> is a distinguished statistician known for his work in quality improvement and statistical methods. He has contributed significantly to the advancement and application of statistical techniques in various industries, particularly in manufacturing, engineering, and healthcare.</a:t>
            </a:r>
          </a:p>
          <a:p>
            <a:endParaRPr lang="en-US" dirty="0"/>
          </a:p>
          <a:p>
            <a:r>
              <a:rPr lang="en-US" dirty="0" err="1"/>
              <a:t>Hoerl</a:t>
            </a:r>
            <a:r>
              <a:rPr lang="en-US" dirty="0"/>
              <a:t> has held prominent positions in both academia and industry. </a:t>
            </a:r>
            <a:r>
              <a:rPr lang="en-US" dirty="0">
                <a:solidFill>
                  <a:srgbClr val="0070C0"/>
                </a:solidFill>
              </a:rPr>
              <a:t>He has served as the Executive Vice President of Global Quality for the multinational corporation, Baxter International Inc., where he was responsible for driving quality improvements across the company's operations worldwide.</a:t>
            </a:r>
          </a:p>
          <a:p>
            <a:endParaRPr lang="en-US" dirty="0"/>
          </a:p>
          <a:p>
            <a:r>
              <a:rPr lang="en-US" dirty="0"/>
              <a:t>In addition to his corporate roles, Roger </a:t>
            </a:r>
            <a:r>
              <a:rPr lang="en-US" dirty="0" err="1"/>
              <a:t>Hoerl</a:t>
            </a:r>
            <a:r>
              <a:rPr lang="en-US" dirty="0"/>
              <a:t> has been actively involved in academia. He has served as a faculty member at several universities, including </a:t>
            </a:r>
            <a:r>
              <a:rPr lang="en-US" dirty="0">
                <a:solidFill>
                  <a:srgbClr val="0070C0"/>
                </a:solidFill>
              </a:rPr>
              <a:t>the University of Wisconsin-Madison </a:t>
            </a:r>
            <a:r>
              <a:rPr lang="en-US" dirty="0"/>
              <a:t>and Union College. </a:t>
            </a:r>
            <a:r>
              <a:rPr lang="en-US" dirty="0">
                <a:solidFill>
                  <a:srgbClr val="0070C0"/>
                </a:solidFill>
              </a:rPr>
              <a:t>He has also been an adjunct professor at Northwestern University, </a:t>
            </a:r>
            <a:r>
              <a:rPr lang="en-US" dirty="0"/>
              <a:t>where he has taught courses in statistics and quality management.</a:t>
            </a:r>
          </a:p>
        </p:txBody>
      </p:sp>
      <p:sp>
        <p:nvSpPr>
          <p:cNvPr id="11" name="Title 1">
            <a:extLst>
              <a:ext uri="{FF2B5EF4-FFF2-40B4-BE49-F238E27FC236}">
                <a16:creationId xmlns:a16="http://schemas.microsoft.com/office/drawing/2014/main" id="{0B94A56A-31B2-D33E-5C03-F65E9CE99A91}"/>
              </a:ext>
            </a:extLst>
          </p:cNvPr>
          <p:cNvSpPr txBox="1">
            <a:spLocks/>
          </p:cNvSpPr>
          <p:nvPr/>
        </p:nvSpPr>
        <p:spPr>
          <a:xfrm>
            <a:off x="189033" y="293277"/>
            <a:ext cx="10515600" cy="571853"/>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dirty="0"/>
              <a:t>Taken From An Actual </a:t>
            </a:r>
            <a:r>
              <a:rPr lang="en-US" dirty="0" err="1"/>
              <a:t>ChatGPT</a:t>
            </a:r>
            <a:r>
              <a:rPr lang="en-US" dirty="0"/>
              <a:t> Session</a:t>
            </a:r>
          </a:p>
        </p:txBody>
      </p:sp>
      <p:sp>
        <p:nvSpPr>
          <p:cNvPr id="2" name="TextBox 1">
            <a:extLst>
              <a:ext uri="{FF2B5EF4-FFF2-40B4-BE49-F238E27FC236}">
                <a16:creationId xmlns:a16="http://schemas.microsoft.com/office/drawing/2014/main" id="{EB68BF5D-5B81-BF07-2DB8-68F439E199EF}"/>
              </a:ext>
            </a:extLst>
          </p:cNvPr>
          <p:cNvSpPr txBox="1"/>
          <p:nvPr/>
        </p:nvSpPr>
        <p:spPr>
          <a:xfrm>
            <a:off x="4031231" y="5992870"/>
            <a:ext cx="3719480" cy="461665"/>
          </a:xfrm>
          <a:prstGeom prst="rect">
            <a:avLst/>
          </a:prstGeom>
          <a:noFill/>
          <a:ln>
            <a:solidFill>
              <a:schemeClr val="tx1"/>
            </a:solidFill>
          </a:ln>
        </p:spPr>
        <p:txBody>
          <a:bodyPr wrap="none" rtlCol="0">
            <a:spAutoFit/>
          </a:bodyPr>
          <a:lstStyle/>
          <a:p>
            <a:r>
              <a:rPr lang="en-US" sz="2400" dirty="0">
                <a:solidFill>
                  <a:srgbClr val="7030A0"/>
                </a:solidFill>
              </a:rPr>
              <a:t>Hallucinations Noted in Blue</a:t>
            </a:r>
          </a:p>
        </p:txBody>
      </p:sp>
    </p:spTree>
    <p:extLst>
      <p:ext uri="{BB962C8B-B14F-4D97-AF65-F5344CB8AC3E}">
        <p14:creationId xmlns:p14="http://schemas.microsoft.com/office/powerpoint/2010/main" val="3196212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4324" y="1194153"/>
            <a:ext cx="10903351" cy="4690533"/>
          </a:xfrm>
        </p:spPr>
        <p:txBody>
          <a:bodyPr>
            <a:normAutofit/>
          </a:bodyPr>
          <a:lstStyle/>
          <a:p>
            <a:r>
              <a:rPr lang="en-US" sz="2400" dirty="0"/>
              <a:t>In 2023, three Australian statisticians reported on the “</a:t>
            </a:r>
            <a:r>
              <a:rPr lang="en-US" sz="2400" dirty="0" err="1"/>
              <a:t>Robodebt</a:t>
            </a:r>
            <a:r>
              <a:rPr lang="en-US" sz="2400" dirty="0"/>
              <a:t> Tragedy”</a:t>
            </a:r>
          </a:p>
          <a:p>
            <a:pPr lvl="1"/>
            <a:r>
              <a:rPr lang="en-US" sz="1800" dirty="0">
                <a:hlinkClick r:id="rId2"/>
              </a:rPr>
              <a:t>https://</a:t>
            </a:r>
            <a:r>
              <a:rPr lang="en-US" sz="1800" dirty="0" err="1">
                <a:hlinkClick r:id="rId2"/>
              </a:rPr>
              <a:t>academic.oup.com</a:t>
            </a:r>
            <a:r>
              <a:rPr lang="en-US" sz="1800" dirty="0">
                <a:hlinkClick r:id="rId2"/>
              </a:rPr>
              <a:t>/</a:t>
            </a:r>
            <a:r>
              <a:rPr lang="en-US" sz="1800" dirty="0" err="1">
                <a:hlinkClick r:id="rId2"/>
              </a:rPr>
              <a:t>jrssig</a:t>
            </a:r>
            <a:r>
              <a:rPr lang="en-US" sz="1800" dirty="0">
                <a:hlinkClick r:id="rId2"/>
              </a:rPr>
              <a:t>/article/20/6/18/7457250</a:t>
            </a:r>
            <a:endParaRPr lang="en-US" sz="1800" dirty="0"/>
          </a:p>
          <a:p>
            <a:r>
              <a:rPr lang="en-US" sz="2400" dirty="0"/>
              <a:t>The Australian government decided to use a machine learning model to efficiently identify fraudulent welfare claims</a:t>
            </a:r>
          </a:p>
          <a:p>
            <a:r>
              <a:rPr lang="en-US" sz="2400" dirty="0"/>
              <a:t>Over 1 millions claims were reviewed, and for 567k the model suggested that people were over-paid, and owed the government money</a:t>
            </a:r>
          </a:p>
          <a:p>
            <a:r>
              <a:rPr lang="en-US" sz="2400" dirty="0"/>
              <a:t>Recipients received threatening debt notices, with minimal explanation</a:t>
            </a:r>
          </a:p>
          <a:p>
            <a:r>
              <a:rPr lang="en-US" sz="2400" dirty="0"/>
              <a:t>Eventually, human audits found that 470k of the 567k debt notices were incorrect</a:t>
            </a:r>
          </a:p>
          <a:p>
            <a:r>
              <a:rPr lang="en-US" sz="2400" dirty="0"/>
              <a:t>“A government program, designed to save billions of dollars, instead cost billions. It generated debt notices without human oversight, resulting in untold misery for hundreds of thousands of Australian citizens.”</a:t>
            </a:r>
          </a:p>
        </p:txBody>
      </p:sp>
      <p:sp>
        <p:nvSpPr>
          <p:cNvPr id="5" name="Slide Number Placeholder 4">
            <a:extLst>
              <a:ext uri="{FF2B5EF4-FFF2-40B4-BE49-F238E27FC236}">
                <a16:creationId xmlns:a16="http://schemas.microsoft.com/office/drawing/2014/main" id="{86DF4AF2-87F9-CD45-8DAB-AF21728E2043}"/>
              </a:ext>
            </a:extLst>
          </p:cNvPr>
          <p:cNvSpPr>
            <a:spLocks noGrp="1"/>
          </p:cNvSpPr>
          <p:nvPr>
            <p:ph type="sldNum" sz="quarter" idx="12"/>
          </p:nvPr>
        </p:nvSpPr>
        <p:spPr/>
        <p:txBody>
          <a:bodyPr/>
          <a:lstStyle/>
          <a:p>
            <a:fld id="{CBA7B42B-D362-0543-96EE-8F945D92F337}" type="slidenum">
              <a:rPr lang="en-US" smtClean="0"/>
              <a:t>8</a:t>
            </a:fld>
            <a:endParaRPr lang="en-US"/>
          </a:p>
        </p:txBody>
      </p:sp>
      <p:sp>
        <p:nvSpPr>
          <p:cNvPr id="8" name="Line 6">
            <a:extLst>
              <a:ext uri="{FF2B5EF4-FFF2-40B4-BE49-F238E27FC236}">
                <a16:creationId xmlns:a16="http://schemas.microsoft.com/office/drawing/2014/main" id="{D6B397C7-06F4-7D77-20E5-C7795D5D53BB}"/>
              </a:ext>
            </a:extLst>
          </p:cNvPr>
          <p:cNvSpPr>
            <a:spLocks noChangeShapeType="1"/>
          </p:cNvSpPr>
          <p:nvPr/>
        </p:nvSpPr>
        <p:spPr bwMode="auto">
          <a:xfrm>
            <a:off x="0" y="735089"/>
            <a:ext cx="12192000" cy="8203"/>
          </a:xfrm>
          <a:prstGeom prst="line">
            <a:avLst/>
          </a:prstGeom>
          <a:noFill/>
          <a:ln w="25400">
            <a:solidFill>
              <a:srgbClr val="FA3F05"/>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9" name="TextBox 8">
            <a:extLst>
              <a:ext uri="{FF2B5EF4-FFF2-40B4-BE49-F238E27FC236}">
                <a16:creationId xmlns:a16="http://schemas.microsoft.com/office/drawing/2014/main" id="{E0E07D05-C970-901A-FC7E-7DBCF1D5DD95}"/>
              </a:ext>
            </a:extLst>
          </p:cNvPr>
          <p:cNvSpPr txBox="1"/>
          <p:nvPr/>
        </p:nvSpPr>
        <p:spPr>
          <a:xfrm>
            <a:off x="124177" y="293511"/>
            <a:ext cx="5494005"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10" name="TextBox 9">
            <a:extLst>
              <a:ext uri="{FF2B5EF4-FFF2-40B4-BE49-F238E27FC236}">
                <a16:creationId xmlns:a16="http://schemas.microsoft.com/office/drawing/2014/main" id="{9F9756A0-DE19-1D20-84E9-5CB45227E19B}"/>
              </a:ext>
            </a:extLst>
          </p:cNvPr>
          <p:cNvSpPr txBox="1"/>
          <p:nvPr/>
        </p:nvSpPr>
        <p:spPr>
          <a:xfrm>
            <a:off x="8094491" y="284708"/>
            <a:ext cx="3973332" cy="492443"/>
          </a:xfrm>
          <a:prstGeom prst="rect">
            <a:avLst/>
          </a:prstGeom>
          <a:noFill/>
        </p:spPr>
        <p:txBody>
          <a:bodyPr wrap="none" rtlCol="0">
            <a:spAutoFit/>
          </a:bodyPr>
          <a:lstStyle/>
          <a:p>
            <a:pPr algn="r"/>
            <a:r>
              <a:rPr lang="en-US" sz="2600" b="1" i="1" dirty="0"/>
              <a:t>Data Science Rocky Genesis</a:t>
            </a:r>
          </a:p>
        </p:txBody>
      </p:sp>
      <p:sp>
        <p:nvSpPr>
          <p:cNvPr id="11" name="TextBox 10">
            <a:extLst>
              <a:ext uri="{FF2B5EF4-FFF2-40B4-BE49-F238E27FC236}">
                <a16:creationId xmlns:a16="http://schemas.microsoft.com/office/drawing/2014/main" id="{E8DF2870-028A-7C40-8E95-FA6E727E7AEA}"/>
              </a:ext>
            </a:extLst>
          </p:cNvPr>
          <p:cNvSpPr txBox="1"/>
          <p:nvPr/>
        </p:nvSpPr>
        <p:spPr>
          <a:xfrm>
            <a:off x="2076061" y="5840023"/>
            <a:ext cx="7906139" cy="461665"/>
          </a:xfrm>
          <a:prstGeom prst="rect">
            <a:avLst/>
          </a:prstGeom>
          <a:noFill/>
          <a:ln>
            <a:solidFill>
              <a:schemeClr val="tx1"/>
            </a:solidFill>
          </a:ln>
        </p:spPr>
        <p:txBody>
          <a:bodyPr wrap="none" rtlCol="0">
            <a:spAutoFit/>
          </a:bodyPr>
          <a:lstStyle/>
          <a:p>
            <a:r>
              <a:rPr lang="en-US" sz="2400" dirty="0">
                <a:solidFill>
                  <a:srgbClr val="7030A0"/>
                </a:solidFill>
              </a:rPr>
              <a:t>To Err is Human, to Really Screw Things Up You Need a Model</a:t>
            </a:r>
          </a:p>
        </p:txBody>
      </p:sp>
    </p:spTree>
    <p:extLst>
      <p:ext uri="{BB962C8B-B14F-4D97-AF65-F5344CB8AC3E}">
        <p14:creationId xmlns:p14="http://schemas.microsoft.com/office/powerpoint/2010/main" val="1719622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a:extLst>
              <a:ext uri="{FF2B5EF4-FFF2-40B4-BE49-F238E27FC236}">
                <a16:creationId xmlns:a16="http://schemas.microsoft.com/office/drawing/2014/main" id="{0E155837-330E-464E-BED1-EF4EB9FC6951}"/>
              </a:ext>
            </a:extLst>
          </p:cNvPr>
          <p:cNvSpPr>
            <a:spLocks noChangeShapeType="1"/>
          </p:cNvSpPr>
          <p:nvPr/>
        </p:nvSpPr>
        <p:spPr bwMode="auto">
          <a:xfrm>
            <a:off x="0" y="748152"/>
            <a:ext cx="12192000" cy="8203"/>
          </a:xfrm>
          <a:prstGeom prst="line">
            <a:avLst/>
          </a:prstGeom>
          <a:noFill/>
          <a:ln w="25400">
            <a:solidFill>
              <a:srgbClr val="FA3F05"/>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88" dirty="0">
              <a:latin typeface="Arial" charset="0"/>
              <a:ea typeface="ＭＳ Ｐゴシック" charset="0"/>
            </a:endParaRPr>
          </a:p>
        </p:txBody>
      </p:sp>
      <p:sp>
        <p:nvSpPr>
          <p:cNvPr id="3" name="TextBox 2">
            <a:extLst>
              <a:ext uri="{FF2B5EF4-FFF2-40B4-BE49-F238E27FC236}">
                <a16:creationId xmlns:a16="http://schemas.microsoft.com/office/drawing/2014/main" id="{E2BAC027-F0D6-684D-BAAB-06AB96A064BE}"/>
              </a:ext>
            </a:extLst>
          </p:cNvPr>
          <p:cNvSpPr txBox="1"/>
          <p:nvPr/>
        </p:nvSpPr>
        <p:spPr>
          <a:xfrm>
            <a:off x="124177" y="293511"/>
            <a:ext cx="5671489" cy="492443"/>
          </a:xfrm>
          <a:prstGeom prst="rect">
            <a:avLst/>
          </a:prstGeom>
          <a:noFill/>
        </p:spPr>
        <p:txBody>
          <a:bodyPr wrap="none" rtlCol="0">
            <a:spAutoFit/>
          </a:bodyPr>
          <a:lstStyle/>
          <a:p>
            <a:r>
              <a:rPr lang="en-US" sz="2600" b="1" i="1" dirty="0">
                <a:solidFill>
                  <a:srgbClr val="7030A0"/>
                </a:solidFill>
              </a:rPr>
              <a:t>Data Science Can Learn From Statistics</a:t>
            </a:r>
          </a:p>
        </p:txBody>
      </p:sp>
      <p:sp>
        <p:nvSpPr>
          <p:cNvPr id="4" name="TextBox 3">
            <a:extLst>
              <a:ext uri="{FF2B5EF4-FFF2-40B4-BE49-F238E27FC236}">
                <a16:creationId xmlns:a16="http://schemas.microsoft.com/office/drawing/2014/main" id="{B5BDEE2B-E447-DE4A-93EA-DBCD476F4211}"/>
              </a:ext>
            </a:extLst>
          </p:cNvPr>
          <p:cNvSpPr txBox="1"/>
          <p:nvPr/>
        </p:nvSpPr>
        <p:spPr>
          <a:xfrm>
            <a:off x="9131741" y="301253"/>
            <a:ext cx="2817246" cy="492443"/>
          </a:xfrm>
          <a:prstGeom prst="rect">
            <a:avLst/>
          </a:prstGeom>
          <a:noFill/>
        </p:spPr>
        <p:txBody>
          <a:bodyPr wrap="none" rtlCol="0">
            <a:spAutoFit/>
          </a:bodyPr>
          <a:lstStyle/>
          <a:p>
            <a:pPr algn="r"/>
            <a:r>
              <a:rPr lang="en-US" sz="2600" b="1" i="1" dirty="0"/>
              <a:t>Statistics Successes</a:t>
            </a:r>
          </a:p>
        </p:txBody>
      </p:sp>
      <p:sp>
        <p:nvSpPr>
          <p:cNvPr id="5" name="TextBox 4">
            <a:extLst>
              <a:ext uri="{FF2B5EF4-FFF2-40B4-BE49-F238E27FC236}">
                <a16:creationId xmlns:a16="http://schemas.microsoft.com/office/drawing/2014/main" id="{D73B3619-E20F-664B-AFDB-9953CFE689DC}"/>
              </a:ext>
            </a:extLst>
          </p:cNvPr>
          <p:cNvSpPr txBox="1"/>
          <p:nvPr/>
        </p:nvSpPr>
        <p:spPr>
          <a:xfrm>
            <a:off x="503476" y="1962698"/>
            <a:ext cx="11170507" cy="4093428"/>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800" dirty="0"/>
              <a:t>Embedding statistical methodology into processes important to society</a:t>
            </a:r>
          </a:p>
          <a:p>
            <a:pPr marL="742950" lvl="1" indent="-285750">
              <a:spcAft>
                <a:spcPts val="1200"/>
              </a:spcAft>
              <a:buFont typeface="Arial" panose="020B0604020202020204" pitchFamily="34" charset="0"/>
              <a:buChar char="•"/>
            </a:pPr>
            <a:r>
              <a:rPr lang="en-US" sz="2400" dirty="0"/>
              <a:t>Pharmaceutical development and the census are two examples</a:t>
            </a:r>
          </a:p>
          <a:p>
            <a:pPr marL="285750" indent="-285750">
              <a:spcAft>
                <a:spcPts val="1200"/>
              </a:spcAft>
              <a:buFont typeface="Arial" panose="020B0604020202020204" pitchFamily="34" charset="0"/>
              <a:buChar char="•"/>
            </a:pPr>
            <a:r>
              <a:rPr lang="en-US" sz="2800" dirty="0"/>
              <a:t>Developing an underlying theory that explains why and how statistical methods work, and when they might not work</a:t>
            </a:r>
          </a:p>
          <a:p>
            <a:pPr marL="742950" lvl="1" indent="-285750">
              <a:spcAft>
                <a:spcPts val="1200"/>
              </a:spcAft>
              <a:buFont typeface="Arial" panose="020B0604020202020204" pitchFamily="34" charset="0"/>
              <a:buChar char="•"/>
            </a:pPr>
            <a:r>
              <a:rPr lang="en-US" sz="2800" dirty="0"/>
              <a:t>Central limit theorem, Cramer-Rao theorem, properties of maximum likelihood estimators, etc.</a:t>
            </a:r>
          </a:p>
          <a:p>
            <a:pPr marL="285750" indent="-285750">
              <a:spcAft>
                <a:spcPts val="1200"/>
              </a:spcAft>
              <a:buFont typeface="Arial" panose="020B0604020202020204" pitchFamily="34" charset="0"/>
              <a:buChar char="•"/>
            </a:pPr>
            <a:r>
              <a:rPr lang="en-US" sz="2800" dirty="0"/>
              <a:t>Defining a “body of knowledge” and </a:t>
            </a:r>
            <a:r>
              <a:rPr lang="en-US" sz="2800" i="1" dirty="0"/>
              <a:t>relatively</a:t>
            </a:r>
            <a:r>
              <a:rPr lang="en-US" sz="2800" dirty="0"/>
              <a:t> consistent curricula for the discipline</a:t>
            </a:r>
          </a:p>
        </p:txBody>
      </p:sp>
      <p:sp>
        <p:nvSpPr>
          <p:cNvPr id="6" name="Slide Number Placeholder 5">
            <a:extLst>
              <a:ext uri="{FF2B5EF4-FFF2-40B4-BE49-F238E27FC236}">
                <a16:creationId xmlns:a16="http://schemas.microsoft.com/office/drawing/2014/main" id="{8E6B998B-3F82-2847-B3EF-27460F03DD51}"/>
              </a:ext>
            </a:extLst>
          </p:cNvPr>
          <p:cNvSpPr>
            <a:spLocks noGrp="1"/>
          </p:cNvSpPr>
          <p:nvPr>
            <p:ph type="sldNum" sz="quarter" idx="12"/>
          </p:nvPr>
        </p:nvSpPr>
        <p:spPr/>
        <p:txBody>
          <a:bodyPr/>
          <a:lstStyle/>
          <a:p>
            <a:fld id="{E552E3C3-A653-3846-862D-85A6E88B764A}" type="slidenum">
              <a:rPr lang="en-US" smtClean="0"/>
              <a:pPr/>
              <a:t>9</a:t>
            </a:fld>
            <a:endParaRPr lang="en-US" dirty="0"/>
          </a:p>
        </p:txBody>
      </p:sp>
      <p:sp>
        <p:nvSpPr>
          <p:cNvPr id="7" name="TextBox 6">
            <a:extLst>
              <a:ext uri="{FF2B5EF4-FFF2-40B4-BE49-F238E27FC236}">
                <a16:creationId xmlns:a16="http://schemas.microsoft.com/office/drawing/2014/main" id="{317D8C36-5967-3948-84D5-3EBB3BD01E23}"/>
              </a:ext>
            </a:extLst>
          </p:cNvPr>
          <p:cNvSpPr txBox="1"/>
          <p:nvPr/>
        </p:nvSpPr>
        <p:spPr>
          <a:xfrm>
            <a:off x="3731387" y="5951411"/>
            <a:ext cx="5255860" cy="461665"/>
          </a:xfrm>
          <a:prstGeom prst="rect">
            <a:avLst/>
          </a:prstGeom>
          <a:noFill/>
          <a:ln>
            <a:solidFill>
              <a:schemeClr val="tx1"/>
            </a:solidFill>
          </a:ln>
        </p:spPr>
        <p:txBody>
          <a:bodyPr wrap="square" rtlCol="0">
            <a:spAutoFit/>
          </a:bodyPr>
          <a:lstStyle/>
          <a:p>
            <a:pPr algn="ctr"/>
            <a:r>
              <a:rPr lang="en-US" sz="2400" dirty="0">
                <a:solidFill>
                  <a:srgbClr val="7030A0"/>
                </a:solidFill>
              </a:rPr>
              <a:t>The Discipline Has Much to be Proud of</a:t>
            </a:r>
          </a:p>
        </p:txBody>
      </p:sp>
      <p:sp>
        <p:nvSpPr>
          <p:cNvPr id="8" name="TextBox 7">
            <a:extLst>
              <a:ext uri="{FF2B5EF4-FFF2-40B4-BE49-F238E27FC236}">
                <a16:creationId xmlns:a16="http://schemas.microsoft.com/office/drawing/2014/main" id="{69DDEA3E-326F-78A0-F380-268452D40B8F}"/>
              </a:ext>
            </a:extLst>
          </p:cNvPr>
          <p:cNvSpPr txBox="1"/>
          <p:nvPr/>
        </p:nvSpPr>
        <p:spPr>
          <a:xfrm>
            <a:off x="677561" y="882473"/>
            <a:ext cx="10836876" cy="954107"/>
          </a:xfrm>
          <a:prstGeom prst="rect">
            <a:avLst/>
          </a:prstGeom>
          <a:noFill/>
        </p:spPr>
        <p:txBody>
          <a:bodyPr wrap="square" rtlCol="0">
            <a:spAutoFit/>
          </a:bodyPr>
          <a:lstStyle/>
          <a:p>
            <a:pPr algn="ctr"/>
            <a:r>
              <a:rPr lang="en-US" sz="2800" dirty="0"/>
              <a:t>I argue that the statistics discipline has achieved noteworthy successes over its centuries as a recognized discipline</a:t>
            </a:r>
          </a:p>
        </p:txBody>
      </p:sp>
    </p:spTree>
    <p:extLst>
      <p:ext uri="{BB962C8B-B14F-4D97-AF65-F5344CB8AC3E}">
        <p14:creationId xmlns:p14="http://schemas.microsoft.com/office/powerpoint/2010/main" val="24988670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8B64213EFCF142AB11BF8AC205B974" ma:contentTypeVersion="12" ma:contentTypeDescription="Create a new document." ma:contentTypeScope="" ma:versionID="fc1265e5c4f92fecdc45c4f738877d51">
  <xsd:schema xmlns:xsd="http://www.w3.org/2001/XMLSchema" xmlns:xs="http://www.w3.org/2001/XMLSchema" xmlns:p="http://schemas.microsoft.com/office/2006/metadata/properties" xmlns:ns2="e0b40cd7-253b-4f3a-b6f3-e2a317ca5cc3" targetNamespace="http://schemas.microsoft.com/office/2006/metadata/properties" ma:root="true" ma:fieldsID="0d5668e9b1e122849553768632e852d9" ns2:_="">
    <xsd:import namespace="e0b40cd7-253b-4f3a-b6f3-e2a317ca5cc3"/>
    <xsd:element name="properties">
      <xsd:complexType>
        <xsd:sequence>
          <xsd:element name="documentManagement">
            <xsd:complexType>
              <xsd:all>
                <xsd:element ref="ns2:lcf76f155ced4ddcb4097134ff3c332f" minOccurs="0"/>
                <xsd:element ref="ns2:MediaServiceMetadata" minOccurs="0"/>
                <xsd:element ref="ns2:MediaServiceFastMetadata" minOccurs="0"/>
                <xsd:element ref="ns2:MediaServiceDateTaken" minOccurs="0"/>
                <xsd:element ref="ns2:MediaServiceObjectDetectorVersions" minOccurs="0"/>
                <xsd:element ref="ns2:MediaServiceOCR" minOccurs="0"/>
                <xsd:element ref="ns2:MediaServiceGenerationTime" minOccurs="0"/>
                <xsd:element ref="ns2:MediaServiceEventHashCode" minOccurs="0"/>
                <xsd:element ref="ns2:MediaServiceLocation"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b40cd7-253b-4f3a-b6f3-e2a317ca5cc3"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cbf906fe-3e8e-4b22-a6fd-bde302b9218c" ma:termSetId="09814cd3-568e-fe90-9814-8d621ff8fb84" ma:anchorId="fba54fb3-c3e1-fe81-a776-ca4b69148c4d" ma:open="true" ma:isKeyword="false">
      <xsd:complexType>
        <xsd:sequence>
          <xsd:element ref="pc:Terms" minOccurs="0" maxOccurs="1"/>
        </xsd:sequence>
      </xsd:complex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dexed="true"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80759E1-5718-4283-AA57-BC36D957CA6A}"/>
</file>

<file path=customXml/itemProps2.xml><?xml version="1.0" encoding="utf-8"?>
<ds:datastoreItem xmlns:ds="http://schemas.openxmlformats.org/officeDocument/2006/customXml" ds:itemID="{57281388-EE43-49AD-A5F2-2E33BBF7A318}"/>
</file>

<file path=docProps/app.xml><?xml version="1.0" encoding="utf-8"?>
<Properties xmlns="http://schemas.openxmlformats.org/officeDocument/2006/extended-properties" xmlns:vt="http://schemas.openxmlformats.org/officeDocument/2006/docPropsVTypes">
  <TotalTime>9750</TotalTime>
  <Words>2345</Words>
  <Application>Microsoft Macintosh PowerPoint</Application>
  <PresentationFormat>Widescreen</PresentationFormat>
  <Paragraphs>207</Paragraphs>
  <Slides>20</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Arial Narrow</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Microsoft Office User</dc:creator>
  <cp:keywords/>
  <dc:description/>
  <cp:lastModifiedBy>HoerlR</cp:lastModifiedBy>
  <cp:revision>170</cp:revision>
  <cp:lastPrinted>2019-04-11T20:22:08Z</cp:lastPrinted>
  <dcterms:created xsi:type="dcterms:W3CDTF">2019-03-29T17:35:01Z</dcterms:created>
  <dcterms:modified xsi:type="dcterms:W3CDTF">2024-06-18T01:08:10Z</dcterms:modified>
  <cp:category/>
</cp:coreProperties>
</file>