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1"/>
  </p:notesMasterIdLst>
  <p:sldIdLst>
    <p:sldId id="264" r:id="rId2"/>
    <p:sldId id="271" r:id="rId3"/>
    <p:sldId id="265" r:id="rId4"/>
    <p:sldId id="296" r:id="rId5"/>
    <p:sldId id="297" r:id="rId6"/>
    <p:sldId id="298" r:id="rId7"/>
    <p:sldId id="294" r:id="rId8"/>
    <p:sldId id="274" r:id="rId9"/>
    <p:sldId id="272" r:id="rId10"/>
    <p:sldId id="273" r:id="rId11"/>
    <p:sldId id="275" r:id="rId12"/>
    <p:sldId id="276" r:id="rId13"/>
    <p:sldId id="277" r:id="rId14"/>
    <p:sldId id="278" r:id="rId15"/>
    <p:sldId id="279" r:id="rId16"/>
    <p:sldId id="299" r:id="rId17"/>
    <p:sldId id="281" r:id="rId18"/>
    <p:sldId id="295" r:id="rId19"/>
    <p:sldId id="282" r:id="rId20"/>
    <p:sldId id="283" r:id="rId21"/>
    <p:sldId id="284" r:id="rId22"/>
    <p:sldId id="285" r:id="rId23"/>
    <p:sldId id="286" r:id="rId24"/>
    <p:sldId id="287" r:id="rId25"/>
    <p:sldId id="288" r:id="rId26"/>
    <p:sldId id="267" r:id="rId27"/>
    <p:sldId id="290" r:id="rId28"/>
    <p:sldId id="291" r:id="rId29"/>
    <p:sldId id="292" r:id="rId30"/>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2915033-A3EF-45F3-860C-CCF323716133}">
          <p14:sldIdLst>
            <p14:sldId id="264"/>
            <p14:sldId id="271"/>
            <p14:sldId id="265"/>
            <p14:sldId id="296"/>
            <p14:sldId id="297"/>
            <p14:sldId id="298"/>
            <p14:sldId id="294"/>
            <p14:sldId id="274"/>
            <p14:sldId id="272"/>
            <p14:sldId id="273"/>
            <p14:sldId id="275"/>
            <p14:sldId id="276"/>
            <p14:sldId id="277"/>
            <p14:sldId id="278"/>
            <p14:sldId id="279"/>
            <p14:sldId id="299"/>
            <p14:sldId id="281"/>
            <p14:sldId id="295"/>
            <p14:sldId id="282"/>
            <p14:sldId id="283"/>
            <p14:sldId id="284"/>
            <p14:sldId id="285"/>
            <p14:sldId id="286"/>
            <p14:sldId id="287"/>
            <p14:sldId id="288"/>
            <p14:sldId id="267"/>
          </p14:sldIdLst>
        </p14:section>
        <p14:section name="Backup section" id="{441867BF-BA75-44D4-A492-C496C2B274F4}">
          <p14:sldIdLst>
            <p14:sldId id="290"/>
            <p14:sldId id="291"/>
            <p14:sldId id="292"/>
          </p14:sldIdLst>
        </p14:section>
      </p14:sectionLst>
    </p:ex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747"/>
    <a:srgbClr val="ECEAD1"/>
    <a:srgbClr val="CFC493"/>
    <a:srgbClr val="466069"/>
    <a:srgbClr val="7E9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74"/>
    <p:restoredTop sz="94694"/>
  </p:normalViewPr>
  <p:slideViewPr>
    <p:cSldViewPr snapToGrid="0" snapToObjects="1">
      <p:cViewPr varScale="1">
        <p:scale>
          <a:sx n="136" d="100"/>
          <a:sy n="136" d="100"/>
        </p:scale>
        <p:origin x="1062"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2E7F1E-21C1-4FE9-94C0-5E6BE37E9607}" type="datetimeFigureOut">
              <a:rPr lang="en-US" smtClean="0"/>
              <a:t>6/16/2024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6834C6-1AAC-4B48-95AE-BE9919CB7230}" type="slidenum">
              <a:rPr lang="en-US" smtClean="0"/>
              <a:t>‹#›</a:t>
            </a:fld>
            <a:endParaRPr lang="en-US"/>
          </a:p>
        </p:txBody>
      </p:sp>
    </p:spTree>
    <p:extLst>
      <p:ext uri="{BB962C8B-B14F-4D97-AF65-F5344CB8AC3E}">
        <p14:creationId xmlns:p14="http://schemas.microsoft.com/office/powerpoint/2010/main" val="3887914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834C6-1AAC-4B48-95AE-BE9919CB7230}" type="slidenum">
              <a:rPr lang="en-US" smtClean="0"/>
              <a:t>4</a:t>
            </a:fld>
            <a:endParaRPr lang="en-US"/>
          </a:p>
        </p:txBody>
      </p:sp>
    </p:spTree>
    <p:extLst>
      <p:ext uri="{BB962C8B-B14F-4D97-AF65-F5344CB8AC3E}">
        <p14:creationId xmlns:p14="http://schemas.microsoft.com/office/powerpoint/2010/main" val="2657413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834C6-1AAC-4B48-95AE-BE9919CB7230}" type="slidenum">
              <a:rPr lang="en-US" smtClean="0"/>
              <a:t>8</a:t>
            </a:fld>
            <a:endParaRPr lang="en-US"/>
          </a:p>
        </p:txBody>
      </p:sp>
    </p:spTree>
    <p:extLst>
      <p:ext uri="{BB962C8B-B14F-4D97-AF65-F5344CB8AC3E}">
        <p14:creationId xmlns:p14="http://schemas.microsoft.com/office/powerpoint/2010/main" val="1786278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834C6-1AAC-4B48-95AE-BE9919CB7230}" type="slidenum">
              <a:rPr lang="en-US" smtClean="0"/>
              <a:t>16</a:t>
            </a:fld>
            <a:endParaRPr lang="en-US"/>
          </a:p>
        </p:txBody>
      </p:sp>
    </p:spTree>
    <p:extLst>
      <p:ext uri="{BB962C8B-B14F-4D97-AF65-F5344CB8AC3E}">
        <p14:creationId xmlns:p14="http://schemas.microsoft.com/office/powerpoint/2010/main" val="3518878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066834C6-1AAC-4B48-95AE-BE9919CB7230}" type="slidenum">
              <a:rPr lang="en-US" smtClean="0"/>
              <a:t>19</a:t>
            </a:fld>
            <a:endParaRPr lang="en-US"/>
          </a:p>
        </p:txBody>
      </p:sp>
    </p:spTree>
    <p:extLst>
      <p:ext uri="{BB962C8B-B14F-4D97-AF65-F5344CB8AC3E}">
        <p14:creationId xmlns:p14="http://schemas.microsoft.com/office/powerpoint/2010/main" val="1858865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834C6-1AAC-4B48-95AE-BE9919CB7230}" type="slidenum">
              <a:rPr lang="en-US" smtClean="0"/>
              <a:t>29</a:t>
            </a:fld>
            <a:endParaRPr lang="en-US"/>
          </a:p>
        </p:txBody>
      </p:sp>
    </p:spTree>
    <p:extLst>
      <p:ext uri="{BB962C8B-B14F-4D97-AF65-F5344CB8AC3E}">
        <p14:creationId xmlns:p14="http://schemas.microsoft.com/office/powerpoint/2010/main" val="11986759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6747"/>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662436F-7E1C-4543-917F-2DB7AF9C0AEB}"/>
              </a:ext>
            </a:extLst>
          </p:cNvPr>
          <p:cNvSpPr>
            <a:spLocks noGrp="1"/>
          </p:cNvSpPr>
          <p:nvPr>
            <p:ph type="title" hasCustomPrompt="1"/>
          </p:nvPr>
        </p:nvSpPr>
        <p:spPr>
          <a:xfrm>
            <a:off x="623888" y="470006"/>
            <a:ext cx="7886700" cy="1512038"/>
          </a:xfrm>
        </p:spPr>
        <p:txBody>
          <a:bodyPr anchor="b"/>
          <a:lstStyle>
            <a:lvl1pPr>
              <a:defRPr sz="4500">
                <a:solidFill>
                  <a:schemeClr val="bg1"/>
                </a:solidFill>
              </a:defRPr>
            </a:lvl1pPr>
          </a:lstStyle>
          <a:p>
            <a:r>
              <a:rPr lang="en-US" dirty="0"/>
              <a:t>Title Goes Here</a:t>
            </a:r>
          </a:p>
        </p:txBody>
      </p:sp>
      <p:sp>
        <p:nvSpPr>
          <p:cNvPr id="8" name="Text Placeholder 2">
            <a:extLst>
              <a:ext uri="{FF2B5EF4-FFF2-40B4-BE49-F238E27FC236}">
                <a16:creationId xmlns:a16="http://schemas.microsoft.com/office/drawing/2014/main" id="{8707FAF2-9310-E64A-BF65-F16E6CD04232}"/>
              </a:ext>
            </a:extLst>
          </p:cNvPr>
          <p:cNvSpPr>
            <a:spLocks noGrp="1"/>
          </p:cNvSpPr>
          <p:nvPr>
            <p:ph type="body" idx="1" hasCustomPrompt="1"/>
          </p:nvPr>
        </p:nvSpPr>
        <p:spPr>
          <a:xfrm>
            <a:off x="623888" y="2002285"/>
            <a:ext cx="7886700" cy="562570"/>
          </a:xfrm>
        </p:spPr>
        <p:txBody>
          <a:bodyPr>
            <a:normAutofit/>
          </a:bodyPr>
          <a:lstStyle>
            <a:lvl1pPr marL="0" indent="0">
              <a:buNone/>
              <a:defRPr sz="1600" b="1" spc="100" baseline="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SUBTITLE GOES HERE</a:t>
            </a:r>
          </a:p>
        </p:txBody>
      </p:sp>
      <p:sp>
        <p:nvSpPr>
          <p:cNvPr id="9" name="Text Placeholder 2">
            <a:extLst>
              <a:ext uri="{FF2B5EF4-FFF2-40B4-BE49-F238E27FC236}">
                <a16:creationId xmlns:a16="http://schemas.microsoft.com/office/drawing/2014/main" id="{8D488C8C-1B01-554E-ACC6-8C39DB14C6A2}"/>
              </a:ext>
            </a:extLst>
          </p:cNvPr>
          <p:cNvSpPr>
            <a:spLocks noGrp="1"/>
          </p:cNvSpPr>
          <p:nvPr>
            <p:ph type="body" idx="11" hasCustomPrompt="1"/>
          </p:nvPr>
        </p:nvSpPr>
        <p:spPr>
          <a:xfrm>
            <a:off x="623888" y="4409631"/>
            <a:ext cx="7886700" cy="297332"/>
          </a:xfrm>
        </p:spPr>
        <p:txBody>
          <a:bodyPr>
            <a:normAutofit/>
          </a:bodyPr>
          <a:lstStyle>
            <a:lvl1pPr marL="0" indent="0">
              <a:buNone/>
              <a:defRPr sz="1400" b="0">
                <a:solidFill>
                  <a:srgbClr val="ECEAD1"/>
                </a:solidFill>
                <a:effectLs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Presenter Name | Date</a:t>
            </a:r>
          </a:p>
        </p:txBody>
      </p:sp>
      <p:pic>
        <p:nvPicPr>
          <p:cNvPr id="3" name="Picture 2" descr="A picture containing drawing&#10;&#10;Description automatically generated">
            <a:extLst>
              <a:ext uri="{FF2B5EF4-FFF2-40B4-BE49-F238E27FC236}">
                <a16:creationId xmlns:a16="http://schemas.microsoft.com/office/drawing/2014/main" id="{A9989DE1-684B-4F44-9DC5-7F678D96BBE1}"/>
              </a:ext>
            </a:extLst>
          </p:cNvPr>
          <p:cNvPicPr>
            <a:picLocks noChangeAspect="1"/>
          </p:cNvPicPr>
          <p:nvPr userDrawn="1"/>
        </p:nvPicPr>
        <p:blipFill>
          <a:blip r:embed="rId2"/>
          <a:stretch>
            <a:fillRect/>
          </a:stretch>
        </p:blipFill>
        <p:spPr>
          <a:xfrm>
            <a:off x="5704115" y="3886193"/>
            <a:ext cx="3030583" cy="1046875"/>
          </a:xfrm>
          <a:prstGeom prst="rect">
            <a:avLst/>
          </a:prstGeom>
        </p:spPr>
      </p:pic>
    </p:spTree>
    <p:extLst>
      <p:ext uri="{BB962C8B-B14F-4D97-AF65-F5344CB8AC3E}">
        <p14:creationId xmlns:p14="http://schemas.microsoft.com/office/powerpoint/2010/main" val="3196963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Section Header-Green">
    <p:bg>
      <p:bgPr>
        <a:solidFill>
          <a:srgbClr val="00674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2011204"/>
            <a:ext cx="7886700" cy="994172"/>
          </a:xfrm>
        </p:spPr>
        <p:txBody>
          <a:bodyPr/>
          <a:lstStyle>
            <a:lvl1pPr algn="ctr">
              <a:defRPr>
                <a:solidFill>
                  <a:schemeClr val="bg1"/>
                </a:solidFill>
              </a:defRPr>
            </a:lvl1pPr>
          </a:lstStyle>
          <a:p>
            <a:r>
              <a:rPr lang="en-US" dirty="0"/>
              <a:t>Simple Break Section</a:t>
            </a:r>
          </a:p>
        </p:txBody>
      </p:sp>
    </p:spTree>
    <p:extLst>
      <p:ext uri="{BB962C8B-B14F-4D97-AF65-F5344CB8AC3E}">
        <p14:creationId xmlns:p14="http://schemas.microsoft.com/office/powerpoint/2010/main" val="1663764291"/>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Section Header-Gray">
    <p:bg>
      <p:bgPr>
        <a:solidFill>
          <a:srgbClr val="7E96A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2011204"/>
            <a:ext cx="7886700" cy="994172"/>
          </a:xfrm>
        </p:spPr>
        <p:txBody>
          <a:bodyPr/>
          <a:lstStyle>
            <a:lvl1pPr algn="ctr">
              <a:defRPr>
                <a:solidFill>
                  <a:schemeClr val="bg1"/>
                </a:solidFill>
              </a:defRPr>
            </a:lvl1pPr>
          </a:lstStyle>
          <a:p>
            <a:r>
              <a:rPr lang="en-US" dirty="0"/>
              <a:t>Simple Break Section</a:t>
            </a:r>
          </a:p>
        </p:txBody>
      </p:sp>
    </p:spTree>
    <p:extLst>
      <p:ext uri="{BB962C8B-B14F-4D97-AF65-F5344CB8AC3E}">
        <p14:creationId xmlns:p14="http://schemas.microsoft.com/office/powerpoint/2010/main" val="2990483581"/>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Phot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3B7135-3D78-0E4B-9C26-9E7303734618}"/>
              </a:ext>
            </a:extLst>
          </p:cNvPr>
          <p:cNvSpPr/>
          <p:nvPr userDrawn="1"/>
        </p:nvSpPr>
        <p:spPr>
          <a:xfrm>
            <a:off x="182880" y="219456"/>
            <a:ext cx="8750808" cy="4754880"/>
          </a:xfrm>
          <a:prstGeom prst="rect">
            <a:avLst/>
          </a:prstGeom>
          <a:solidFill>
            <a:srgbClr val="00674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5" name="Title 1">
            <a:extLst>
              <a:ext uri="{FF2B5EF4-FFF2-40B4-BE49-F238E27FC236}">
                <a16:creationId xmlns:a16="http://schemas.microsoft.com/office/drawing/2014/main" id="{252DF257-01E2-CC4F-84E8-92951174BDE6}"/>
              </a:ext>
            </a:extLst>
          </p:cNvPr>
          <p:cNvSpPr>
            <a:spLocks noGrp="1"/>
          </p:cNvSpPr>
          <p:nvPr>
            <p:ph type="title" hasCustomPrompt="1"/>
          </p:nvPr>
        </p:nvSpPr>
        <p:spPr>
          <a:xfrm>
            <a:off x="628650" y="2011204"/>
            <a:ext cx="7886700" cy="994172"/>
          </a:xfrm>
        </p:spPr>
        <p:txBody>
          <a:bodyPr/>
          <a:lstStyle>
            <a:lvl1pPr algn="ctr">
              <a:defRPr>
                <a:solidFill>
                  <a:schemeClr val="bg1"/>
                </a:solidFill>
              </a:defRPr>
            </a:lvl1pPr>
          </a:lstStyle>
          <a:p>
            <a:r>
              <a:rPr lang="en-US" dirty="0"/>
              <a:t>Simple Break Section</a:t>
            </a:r>
          </a:p>
        </p:txBody>
      </p:sp>
    </p:spTree>
    <p:extLst>
      <p:ext uri="{BB962C8B-B14F-4D97-AF65-F5344CB8AC3E}">
        <p14:creationId xmlns:p14="http://schemas.microsoft.com/office/powerpoint/2010/main" val="1548156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Photo-2">
    <p:bg>
      <p:bgPr>
        <a:solidFill>
          <a:srgbClr val="00674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2011203"/>
            <a:ext cx="3145064" cy="2734967"/>
          </a:xfrm>
        </p:spPr>
        <p:txBody>
          <a:bodyPr anchor="t"/>
          <a:lstStyle>
            <a:lvl1pPr algn="l">
              <a:defRPr>
                <a:solidFill>
                  <a:schemeClr val="bg1"/>
                </a:solidFill>
              </a:defRPr>
            </a:lvl1pPr>
          </a:lstStyle>
          <a:p>
            <a:r>
              <a:rPr lang="en-US" dirty="0"/>
              <a:t>Simple Break Section</a:t>
            </a:r>
          </a:p>
        </p:txBody>
      </p:sp>
      <p:sp>
        <p:nvSpPr>
          <p:cNvPr id="7" name="Picture Placeholder 2">
            <a:extLst>
              <a:ext uri="{FF2B5EF4-FFF2-40B4-BE49-F238E27FC236}">
                <a16:creationId xmlns:a16="http://schemas.microsoft.com/office/drawing/2014/main" id="{5D0E8F77-71F3-F946-9D23-CC819E7051D6}"/>
              </a:ext>
            </a:extLst>
          </p:cNvPr>
          <p:cNvSpPr>
            <a:spLocks noGrp="1" noChangeAspect="1"/>
          </p:cNvSpPr>
          <p:nvPr>
            <p:ph type="pic" idx="1"/>
          </p:nvPr>
        </p:nvSpPr>
        <p:spPr>
          <a:xfrm>
            <a:off x="4572000" y="0"/>
            <a:ext cx="4572000" cy="5143500"/>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Tree>
    <p:extLst>
      <p:ext uri="{BB962C8B-B14F-4D97-AF65-F5344CB8AC3E}">
        <p14:creationId xmlns:p14="http://schemas.microsoft.com/office/powerpoint/2010/main" val="8308837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85F8F3-4D20-5E43-8EB9-992296EA04A9}"/>
              </a:ext>
            </a:extLst>
          </p:cNvPr>
          <p:cNvSpPr/>
          <p:nvPr userDrawn="1"/>
        </p:nvSpPr>
        <p:spPr>
          <a:xfrm>
            <a:off x="0" y="-34017"/>
            <a:ext cx="3887391" cy="5204389"/>
          </a:xfrm>
          <a:prstGeom prst="rect">
            <a:avLst/>
          </a:prstGeom>
          <a:solidFill>
            <a:srgbClr val="006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29841" y="342900"/>
            <a:ext cx="2949178" cy="1200150"/>
          </a:xfrm>
        </p:spPr>
        <p:txBody>
          <a:bodyPr anchor="b"/>
          <a:lstStyle>
            <a:lvl1pPr>
              <a:defRPr sz="2400">
                <a:solidFill>
                  <a:schemeClr val="bg1"/>
                </a:solidFill>
              </a:defRPr>
            </a:lvl1pPr>
          </a:lstStyle>
          <a:p>
            <a:r>
              <a:rPr lang="en-US" dirty="0"/>
              <a:t>Header Goes Here</a:t>
            </a:r>
          </a:p>
        </p:txBody>
      </p:sp>
      <p:sp>
        <p:nvSpPr>
          <p:cNvPr id="3" name="Content Placeholder 2"/>
          <p:cNvSpPr>
            <a:spLocks noGrp="1"/>
          </p:cNvSpPr>
          <p:nvPr>
            <p:ph idx="1"/>
          </p:nvPr>
        </p:nvSpPr>
        <p:spPr>
          <a:xfrm>
            <a:off x="4144709" y="740569"/>
            <a:ext cx="4371831" cy="3655219"/>
          </a:xfrm>
        </p:spPr>
        <p:txBody>
          <a:bodyPr/>
          <a:lstStyle>
            <a:lvl1pPr>
              <a:defRPr sz="2400">
                <a:solidFill>
                  <a:srgbClr val="006747"/>
                </a:solidFill>
              </a:defRPr>
            </a:lvl1pPr>
            <a:lvl2pPr>
              <a:defRPr sz="2100">
                <a:solidFill>
                  <a:srgbClr val="006747"/>
                </a:solidFill>
              </a:defRPr>
            </a:lvl2pPr>
            <a:lvl3pPr>
              <a:defRPr sz="1800">
                <a:solidFill>
                  <a:srgbClr val="006747"/>
                </a:solidFill>
              </a:defRPr>
            </a:lvl3pPr>
            <a:lvl4pPr>
              <a:defRPr sz="1500">
                <a:solidFill>
                  <a:srgbClr val="006747"/>
                </a:solidFill>
              </a:defRPr>
            </a:lvl4pPr>
            <a:lvl5pPr>
              <a:defRPr sz="1500">
                <a:solidFill>
                  <a:srgbClr val="006747"/>
                </a:solidFill>
              </a:defRPr>
            </a:lvl5pPr>
            <a:lvl6pPr>
              <a:defRPr sz="1500"/>
            </a:lvl6pPr>
            <a:lvl7pPr>
              <a:defRPr sz="1500"/>
            </a:lvl7pPr>
            <a:lvl8pPr>
              <a:defRPr sz="1500"/>
            </a:lvl8pPr>
            <a:lvl9pPr>
              <a:defRPr sz="15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endParaRPr lang="en-US" dirty="0"/>
          </a:p>
        </p:txBody>
      </p:sp>
      <p:sp>
        <p:nvSpPr>
          <p:cNvPr id="7" name="Slide Number Placeholder 6"/>
          <p:cNvSpPr>
            <a:spLocks noGrp="1"/>
          </p:cNvSpPr>
          <p:nvPr>
            <p:ph type="sldNum" sz="quarter" idx="12"/>
          </p:nvPr>
        </p:nvSpPr>
        <p:spPr/>
        <p:txBody>
          <a:bodyPr/>
          <a:lstStyle/>
          <a:p>
            <a:fld id="{0F5EC011-0DA0-DB45-996E-85C7F379AB45}" type="slidenum">
              <a:rPr lang="en-US" smtClean="0"/>
              <a:t>‹#›</a:t>
            </a:fld>
            <a:endParaRPr lang="en-US"/>
          </a:p>
        </p:txBody>
      </p:sp>
    </p:spTree>
    <p:extLst>
      <p:ext uri="{BB962C8B-B14F-4D97-AF65-F5344CB8AC3E}">
        <p14:creationId xmlns:p14="http://schemas.microsoft.com/office/powerpoint/2010/main" val="2896207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85F8F3-4D20-5E43-8EB9-992296EA04A9}"/>
              </a:ext>
            </a:extLst>
          </p:cNvPr>
          <p:cNvSpPr/>
          <p:nvPr userDrawn="1"/>
        </p:nvSpPr>
        <p:spPr>
          <a:xfrm>
            <a:off x="0" y="-34016"/>
            <a:ext cx="9144000" cy="2191590"/>
          </a:xfrm>
          <a:prstGeom prst="rect">
            <a:avLst/>
          </a:prstGeom>
          <a:solidFill>
            <a:srgbClr val="006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29840" y="342900"/>
            <a:ext cx="3099679" cy="1200150"/>
          </a:xfrm>
        </p:spPr>
        <p:txBody>
          <a:bodyPr anchor="b"/>
          <a:lstStyle>
            <a:lvl1pPr>
              <a:defRPr sz="2400">
                <a:solidFill>
                  <a:schemeClr val="bg1"/>
                </a:solidFill>
              </a:defRPr>
            </a:lvl1pPr>
          </a:lstStyle>
          <a:p>
            <a:r>
              <a:rPr lang="en-US" dirty="0"/>
              <a:t>Header Goes Here</a:t>
            </a:r>
          </a:p>
        </p:txBody>
      </p:sp>
      <p:sp>
        <p:nvSpPr>
          <p:cNvPr id="4" name="Text Placeholder 3"/>
          <p:cNvSpPr>
            <a:spLocks noGrp="1"/>
          </p:cNvSpPr>
          <p:nvPr>
            <p:ph type="body" sz="half" idx="2"/>
          </p:nvPr>
        </p:nvSpPr>
        <p:spPr>
          <a:xfrm>
            <a:off x="629841" y="2383604"/>
            <a:ext cx="4034626" cy="2208944"/>
          </a:xfrm>
        </p:spPr>
        <p:txBody>
          <a:bodyPr>
            <a:normAutofit/>
          </a:bodyPr>
          <a:lstStyle>
            <a:lvl1pPr marL="0" indent="0">
              <a:buNone/>
              <a:defRPr sz="1800">
                <a:solidFill>
                  <a:srgbClr val="466069"/>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endParaRPr lang="en-US" dirty="0"/>
          </a:p>
        </p:txBody>
      </p:sp>
      <p:sp>
        <p:nvSpPr>
          <p:cNvPr id="7" name="Slide Number Placeholder 6"/>
          <p:cNvSpPr>
            <a:spLocks noGrp="1"/>
          </p:cNvSpPr>
          <p:nvPr>
            <p:ph type="sldNum" sz="quarter" idx="12"/>
          </p:nvPr>
        </p:nvSpPr>
        <p:spPr/>
        <p:txBody>
          <a:bodyPr/>
          <a:lstStyle/>
          <a:p>
            <a:fld id="{0F5EC011-0DA0-DB45-996E-85C7F379AB45}" type="slidenum">
              <a:rPr lang="en-US" smtClean="0"/>
              <a:t>‹#›</a:t>
            </a:fld>
            <a:endParaRPr lang="en-US"/>
          </a:p>
        </p:txBody>
      </p:sp>
      <p:sp>
        <p:nvSpPr>
          <p:cNvPr id="9" name="Picture Placeholder 5">
            <a:extLst>
              <a:ext uri="{FF2B5EF4-FFF2-40B4-BE49-F238E27FC236}">
                <a16:creationId xmlns:a16="http://schemas.microsoft.com/office/drawing/2014/main" id="{C83AE0ED-DAFE-6347-ACD6-B8BA2CC2DB67}"/>
              </a:ext>
            </a:extLst>
          </p:cNvPr>
          <p:cNvSpPr>
            <a:spLocks noGrp="1"/>
          </p:cNvSpPr>
          <p:nvPr>
            <p:ph type="pic" sz="quarter" idx="13"/>
          </p:nvPr>
        </p:nvSpPr>
        <p:spPr>
          <a:xfrm>
            <a:off x="5033963" y="-33338"/>
            <a:ext cx="3606800" cy="3732213"/>
          </a:xfrm>
        </p:spPr>
        <p:txBody>
          <a:bodyPr/>
          <a:lstStyle/>
          <a:p>
            <a:endParaRPr lang="en-US"/>
          </a:p>
        </p:txBody>
      </p:sp>
      <p:sp>
        <p:nvSpPr>
          <p:cNvPr id="10" name="Text Placeholder 3">
            <a:extLst>
              <a:ext uri="{FF2B5EF4-FFF2-40B4-BE49-F238E27FC236}">
                <a16:creationId xmlns:a16="http://schemas.microsoft.com/office/drawing/2014/main" id="{B51888F3-4D41-1847-B79F-091A153FEBA7}"/>
              </a:ext>
            </a:extLst>
          </p:cNvPr>
          <p:cNvSpPr>
            <a:spLocks noGrp="1"/>
          </p:cNvSpPr>
          <p:nvPr>
            <p:ph type="body" sz="half" idx="14"/>
          </p:nvPr>
        </p:nvSpPr>
        <p:spPr>
          <a:xfrm>
            <a:off x="5033963" y="3871644"/>
            <a:ext cx="3606800" cy="453776"/>
          </a:xfrm>
        </p:spPr>
        <p:txBody>
          <a:bodyPr/>
          <a:lstStyle>
            <a:lvl1pPr marL="0" indent="0" algn="ctr">
              <a:buNone/>
              <a:defRPr sz="1200">
                <a:solidFill>
                  <a:srgbClr val="466069"/>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endParaRPr lang="en-US" dirty="0"/>
          </a:p>
        </p:txBody>
      </p:sp>
    </p:spTree>
    <p:extLst>
      <p:ext uri="{BB962C8B-B14F-4D97-AF65-F5344CB8AC3E}">
        <p14:creationId xmlns:p14="http://schemas.microsoft.com/office/powerpoint/2010/main" val="1037602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841" y="342900"/>
            <a:ext cx="2949178" cy="1200150"/>
          </a:xfrm>
        </p:spPr>
        <p:txBody>
          <a:bodyPr anchor="b"/>
          <a:lstStyle>
            <a:lvl1pPr>
              <a:defRPr sz="2400">
                <a:solidFill>
                  <a:srgbClr val="006747"/>
                </a:solidFill>
              </a:defRPr>
            </a:lvl1pPr>
          </a:lstStyle>
          <a:p>
            <a:r>
              <a:rPr lang="en-US" dirty="0"/>
              <a:t>Header Goes Here</a:t>
            </a:r>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solidFill>
                  <a:srgbClr val="466069"/>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endParaRPr lang="en-US" dirty="0"/>
          </a:p>
        </p:txBody>
      </p:sp>
      <p:sp>
        <p:nvSpPr>
          <p:cNvPr id="7" name="Slide Number Placeholder 6"/>
          <p:cNvSpPr>
            <a:spLocks noGrp="1"/>
          </p:cNvSpPr>
          <p:nvPr>
            <p:ph type="sldNum" sz="quarter" idx="12"/>
          </p:nvPr>
        </p:nvSpPr>
        <p:spPr/>
        <p:txBody>
          <a:bodyPr/>
          <a:lstStyle/>
          <a:p>
            <a:fld id="{0F5EC011-0DA0-DB45-996E-85C7F379AB45}" type="slidenum">
              <a:rPr lang="en-US" smtClean="0"/>
              <a:t>‹#›</a:t>
            </a:fld>
            <a:endParaRPr lang="en-US"/>
          </a:p>
        </p:txBody>
      </p:sp>
      <p:sp>
        <p:nvSpPr>
          <p:cNvPr id="8" name="Rectangle 7">
            <a:extLst>
              <a:ext uri="{FF2B5EF4-FFF2-40B4-BE49-F238E27FC236}">
                <a16:creationId xmlns:a16="http://schemas.microsoft.com/office/drawing/2014/main" id="{89BF4C2C-1ED6-0F47-810A-EE823A1E98D4}"/>
              </a:ext>
            </a:extLst>
          </p:cNvPr>
          <p:cNvSpPr/>
          <p:nvPr userDrawn="1"/>
        </p:nvSpPr>
        <p:spPr>
          <a:xfrm>
            <a:off x="0" y="0"/>
            <a:ext cx="9144000" cy="139304"/>
          </a:xfrm>
          <a:prstGeom prst="rect">
            <a:avLst/>
          </a:prstGeom>
          <a:solidFill>
            <a:srgbClr val="006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85784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rt-log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66172" y="740569"/>
            <a:ext cx="2949178" cy="802480"/>
          </a:xfrm>
        </p:spPr>
        <p:txBody>
          <a:bodyPr anchor="b"/>
          <a:lstStyle>
            <a:lvl1pPr>
              <a:defRPr sz="2400">
                <a:solidFill>
                  <a:srgbClr val="006747"/>
                </a:solidFill>
              </a:defRPr>
            </a:lvl1pPr>
          </a:lstStyle>
          <a:p>
            <a:r>
              <a:rPr lang="en-US" dirty="0"/>
              <a:t>Header Goes Here</a:t>
            </a:r>
          </a:p>
        </p:txBody>
      </p:sp>
      <p:sp>
        <p:nvSpPr>
          <p:cNvPr id="4" name="Text Placeholder 3"/>
          <p:cNvSpPr>
            <a:spLocks noGrp="1"/>
          </p:cNvSpPr>
          <p:nvPr>
            <p:ph type="body" sz="half" idx="2"/>
          </p:nvPr>
        </p:nvSpPr>
        <p:spPr>
          <a:xfrm>
            <a:off x="5566172" y="1543050"/>
            <a:ext cx="2949178" cy="2858691"/>
          </a:xfrm>
        </p:spPr>
        <p:txBody>
          <a:bodyPr/>
          <a:lstStyle>
            <a:lvl1pPr marL="0" indent="0">
              <a:buNone/>
              <a:defRPr sz="1200">
                <a:solidFill>
                  <a:srgbClr val="466069"/>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endParaRPr lang="en-US" dirty="0"/>
          </a:p>
        </p:txBody>
      </p:sp>
      <p:sp>
        <p:nvSpPr>
          <p:cNvPr id="7" name="Slide Number Placeholder 6"/>
          <p:cNvSpPr>
            <a:spLocks noGrp="1"/>
          </p:cNvSpPr>
          <p:nvPr>
            <p:ph type="sldNum" sz="quarter" idx="12"/>
          </p:nvPr>
        </p:nvSpPr>
        <p:spPr/>
        <p:txBody>
          <a:bodyPr/>
          <a:lstStyle/>
          <a:p>
            <a:fld id="{0F5EC011-0DA0-DB45-996E-85C7F379AB45}" type="slidenum">
              <a:rPr lang="en-US" smtClean="0"/>
              <a:t>‹#›</a:t>
            </a:fld>
            <a:endParaRPr lang="en-US"/>
          </a:p>
        </p:txBody>
      </p:sp>
      <p:sp>
        <p:nvSpPr>
          <p:cNvPr id="11" name="Chart Placeholder 5">
            <a:extLst>
              <a:ext uri="{FF2B5EF4-FFF2-40B4-BE49-F238E27FC236}">
                <a16:creationId xmlns:a16="http://schemas.microsoft.com/office/drawing/2014/main" id="{88B55E94-566B-064E-82B6-C977F84F7C65}"/>
              </a:ext>
            </a:extLst>
          </p:cNvPr>
          <p:cNvSpPr>
            <a:spLocks noGrp="1"/>
          </p:cNvSpPr>
          <p:nvPr>
            <p:ph type="chart" sz="quarter" idx="14"/>
          </p:nvPr>
        </p:nvSpPr>
        <p:spPr>
          <a:xfrm>
            <a:off x="660663" y="740569"/>
            <a:ext cx="4627562" cy="3654425"/>
          </a:xfrm>
        </p:spPr>
        <p:txBody>
          <a:bodyPr/>
          <a:lstStyle/>
          <a:p>
            <a:endParaRPr lang="en-US" dirty="0"/>
          </a:p>
        </p:txBody>
      </p:sp>
    </p:spTree>
    <p:extLst>
      <p:ext uri="{BB962C8B-B14F-4D97-AF65-F5344CB8AC3E}">
        <p14:creationId xmlns:p14="http://schemas.microsoft.com/office/powerpoint/2010/main" val="4141946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rgbClr val="006747"/>
        </a:solidFill>
        <a:effectLst/>
      </p:bgPr>
    </p:bg>
    <p:spTree>
      <p:nvGrpSpPr>
        <p:cNvPr id="1" name=""/>
        <p:cNvGrpSpPr/>
        <p:nvPr/>
      </p:nvGrpSpPr>
      <p:grpSpPr>
        <a:xfrm>
          <a:off x="0" y="0"/>
          <a:ext cx="0" cy="0"/>
          <a:chOff x="0" y="0"/>
          <a:chExt cx="0" cy="0"/>
        </a:xfrm>
      </p:grpSpPr>
      <p:pic>
        <p:nvPicPr>
          <p:cNvPr id="2" name="Picture 1" descr="A close up of a plant&#10;&#10;Description automatically generated">
            <a:extLst>
              <a:ext uri="{FF2B5EF4-FFF2-40B4-BE49-F238E27FC236}">
                <a16:creationId xmlns:a16="http://schemas.microsoft.com/office/drawing/2014/main" id="{627CC8E3-8656-564E-9EA3-A4903950ECB6}"/>
              </a:ext>
            </a:extLst>
          </p:cNvPr>
          <p:cNvPicPr>
            <a:picLocks noChangeAspect="1"/>
          </p:cNvPicPr>
          <p:nvPr userDrawn="1"/>
        </p:nvPicPr>
        <p:blipFill>
          <a:blip r:embed="rId2"/>
          <a:stretch>
            <a:fillRect/>
          </a:stretch>
        </p:blipFill>
        <p:spPr>
          <a:xfrm>
            <a:off x="0" y="0"/>
            <a:ext cx="5143500" cy="5143500"/>
          </a:xfrm>
          <a:prstGeom prst="rect">
            <a:avLst/>
          </a:prstGeom>
        </p:spPr>
      </p:pic>
      <p:pic>
        <p:nvPicPr>
          <p:cNvPr id="3" name="Picture 2" descr="A picture containing drawing&#10;&#10;Description automatically generated">
            <a:extLst>
              <a:ext uri="{FF2B5EF4-FFF2-40B4-BE49-F238E27FC236}">
                <a16:creationId xmlns:a16="http://schemas.microsoft.com/office/drawing/2014/main" id="{53E3AB22-9EC5-0843-8657-49777D1EA92F}"/>
              </a:ext>
            </a:extLst>
          </p:cNvPr>
          <p:cNvPicPr>
            <a:picLocks noChangeAspect="1"/>
          </p:cNvPicPr>
          <p:nvPr userDrawn="1"/>
        </p:nvPicPr>
        <p:blipFill>
          <a:blip r:embed="rId3"/>
          <a:stretch>
            <a:fillRect/>
          </a:stretch>
        </p:blipFill>
        <p:spPr>
          <a:xfrm>
            <a:off x="5704115" y="3886193"/>
            <a:ext cx="3030583" cy="1046875"/>
          </a:xfrm>
          <a:prstGeom prst="rect">
            <a:avLst/>
          </a:prstGeom>
        </p:spPr>
      </p:pic>
    </p:spTree>
    <p:extLst>
      <p:ext uri="{BB962C8B-B14F-4D97-AF65-F5344CB8AC3E}">
        <p14:creationId xmlns:p14="http://schemas.microsoft.com/office/powerpoint/2010/main" val="28871098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End Slide">
    <p:bg>
      <p:bgPr>
        <a:solidFill>
          <a:srgbClr val="006747"/>
        </a:solidFill>
        <a:effectLst/>
      </p:bgPr>
    </p:bg>
    <p:spTree>
      <p:nvGrpSpPr>
        <p:cNvPr id="1" name=""/>
        <p:cNvGrpSpPr/>
        <p:nvPr/>
      </p:nvGrpSpPr>
      <p:grpSpPr>
        <a:xfrm>
          <a:off x="0" y="0"/>
          <a:ext cx="0" cy="0"/>
          <a:chOff x="0" y="0"/>
          <a:chExt cx="0" cy="0"/>
        </a:xfrm>
      </p:grpSpPr>
      <p:pic>
        <p:nvPicPr>
          <p:cNvPr id="2" name="Picture 1" descr="A close up of a plant&#10;&#10;Description automatically generated">
            <a:extLst>
              <a:ext uri="{FF2B5EF4-FFF2-40B4-BE49-F238E27FC236}">
                <a16:creationId xmlns:a16="http://schemas.microsoft.com/office/drawing/2014/main" id="{5F7EC90F-26C0-904E-8462-4C3433695D8D}"/>
              </a:ext>
            </a:extLst>
          </p:cNvPr>
          <p:cNvPicPr>
            <a:picLocks noChangeAspect="1"/>
          </p:cNvPicPr>
          <p:nvPr userDrawn="1"/>
        </p:nvPicPr>
        <p:blipFill>
          <a:blip r:embed="rId2"/>
          <a:stretch>
            <a:fillRect/>
          </a:stretch>
        </p:blipFill>
        <p:spPr>
          <a:xfrm>
            <a:off x="0" y="0"/>
            <a:ext cx="5143500" cy="5143500"/>
          </a:xfrm>
          <a:prstGeom prst="rect">
            <a:avLst/>
          </a:prstGeom>
        </p:spPr>
      </p:pic>
      <p:pic>
        <p:nvPicPr>
          <p:cNvPr id="3" name="Picture 2" descr="A picture containing drawing&#10;&#10;Description automatically generated">
            <a:extLst>
              <a:ext uri="{FF2B5EF4-FFF2-40B4-BE49-F238E27FC236}">
                <a16:creationId xmlns:a16="http://schemas.microsoft.com/office/drawing/2014/main" id="{F7B4D2E1-F412-1C47-8137-891454D0CBA5}"/>
              </a:ext>
            </a:extLst>
          </p:cNvPr>
          <p:cNvPicPr>
            <a:picLocks noChangeAspect="1"/>
          </p:cNvPicPr>
          <p:nvPr userDrawn="1"/>
        </p:nvPicPr>
        <p:blipFill>
          <a:blip r:embed="rId3"/>
          <a:stretch>
            <a:fillRect/>
          </a:stretch>
        </p:blipFill>
        <p:spPr>
          <a:xfrm>
            <a:off x="5704115" y="3886193"/>
            <a:ext cx="3030583" cy="1046875"/>
          </a:xfrm>
          <a:prstGeom prst="rect">
            <a:avLst/>
          </a:prstGeom>
        </p:spPr>
      </p:pic>
    </p:spTree>
    <p:extLst>
      <p:ext uri="{BB962C8B-B14F-4D97-AF65-F5344CB8AC3E}">
        <p14:creationId xmlns:p14="http://schemas.microsoft.com/office/powerpoint/2010/main" val="6120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2">
    <p:bg>
      <p:bgPr>
        <a:solidFill>
          <a:srgbClr val="006747"/>
        </a:solidFill>
        <a:effectLst/>
      </p:bgPr>
    </p:bg>
    <p:spTree>
      <p:nvGrpSpPr>
        <p:cNvPr id="1" name=""/>
        <p:cNvGrpSpPr/>
        <p:nvPr/>
      </p:nvGrpSpPr>
      <p:grpSpPr>
        <a:xfrm>
          <a:off x="0" y="0"/>
          <a:ext cx="0" cy="0"/>
          <a:chOff x="0" y="0"/>
          <a:chExt cx="0" cy="0"/>
        </a:xfrm>
      </p:grpSpPr>
      <p:pic>
        <p:nvPicPr>
          <p:cNvPr id="7" name="Picture 6" descr="A close up of a plant&#10;&#10;Description automatically generated">
            <a:extLst>
              <a:ext uri="{FF2B5EF4-FFF2-40B4-BE49-F238E27FC236}">
                <a16:creationId xmlns:a16="http://schemas.microsoft.com/office/drawing/2014/main" id="{8E2F4392-B81B-AD4C-8709-70FCC8C23749}"/>
              </a:ext>
            </a:extLst>
          </p:cNvPr>
          <p:cNvPicPr>
            <a:picLocks noChangeAspect="1"/>
          </p:cNvPicPr>
          <p:nvPr userDrawn="1"/>
        </p:nvPicPr>
        <p:blipFill>
          <a:blip r:embed="rId2"/>
          <a:stretch>
            <a:fillRect/>
          </a:stretch>
        </p:blipFill>
        <p:spPr>
          <a:xfrm>
            <a:off x="0" y="0"/>
            <a:ext cx="5143500" cy="5143500"/>
          </a:xfrm>
          <a:prstGeom prst="rect">
            <a:avLst/>
          </a:prstGeom>
        </p:spPr>
      </p:pic>
      <p:sp>
        <p:nvSpPr>
          <p:cNvPr id="2" name="Title 1">
            <a:extLst>
              <a:ext uri="{FF2B5EF4-FFF2-40B4-BE49-F238E27FC236}">
                <a16:creationId xmlns:a16="http://schemas.microsoft.com/office/drawing/2014/main" id="{D208ED12-1E52-6C4E-9F94-C31ED28A5BD2}"/>
              </a:ext>
            </a:extLst>
          </p:cNvPr>
          <p:cNvSpPr>
            <a:spLocks noGrp="1"/>
          </p:cNvSpPr>
          <p:nvPr>
            <p:ph type="title" hasCustomPrompt="1"/>
          </p:nvPr>
        </p:nvSpPr>
        <p:spPr>
          <a:xfrm>
            <a:off x="623888" y="467360"/>
            <a:ext cx="7886700" cy="1087964"/>
          </a:xfrm>
        </p:spPr>
        <p:txBody>
          <a:bodyPr anchor="b"/>
          <a:lstStyle>
            <a:lvl1pPr algn="r">
              <a:defRPr sz="4500">
                <a:solidFill>
                  <a:schemeClr val="bg1"/>
                </a:solidFill>
              </a:defRPr>
            </a:lvl1pPr>
          </a:lstStyle>
          <a:p>
            <a:r>
              <a:rPr lang="en-US" dirty="0"/>
              <a:t>Title Goes Here</a:t>
            </a:r>
          </a:p>
        </p:txBody>
      </p:sp>
      <p:sp>
        <p:nvSpPr>
          <p:cNvPr id="3" name="Text Placeholder 2">
            <a:extLst>
              <a:ext uri="{FF2B5EF4-FFF2-40B4-BE49-F238E27FC236}">
                <a16:creationId xmlns:a16="http://schemas.microsoft.com/office/drawing/2014/main" id="{8ADF4F18-B776-DD4E-AAD8-649F4A38F1E6}"/>
              </a:ext>
            </a:extLst>
          </p:cNvPr>
          <p:cNvSpPr>
            <a:spLocks noGrp="1"/>
          </p:cNvSpPr>
          <p:nvPr>
            <p:ph type="body" idx="1" hasCustomPrompt="1"/>
          </p:nvPr>
        </p:nvSpPr>
        <p:spPr>
          <a:xfrm>
            <a:off x="623888" y="1575565"/>
            <a:ext cx="7886700" cy="562570"/>
          </a:xfrm>
        </p:spPr>
        <p:txBody>
          <a:bodyPr>
            <a:normAutofit/>
          </a:bodyPr>
          <a:lstStyle>
            <a:lvl1pPr marL="0" indent="0" algn="r">
              <a:buNone/>
              <a:defRPr sz="1600" b="1" spc="100" baseline="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SUBTITLE GOES HERE</a:t>
            </a:r>
          </a:p>
        </p:txBody>
      </p:sp>
      <p:sp>
        <p:nvSpPr>
          <p:cNvPr id="4" name="Text Placeholder 2">
            <a:extLst>
              <a:ext uri="{FF2B5EF4-FFF2-40B4-BE49-F238E27FC236}">
                <a16:creationId xmlns:a16="http://schemas.microsoft.com/office/drawing/2014/main" id="{8C5BBF53-4D71-3C4A-B4D0-13621C769C28}"/>
              </a:ext>
            </a:extLst>
          </p:cNvPr>
          <p:cNvSpPr>
            <a:spLocks noGrp="1"/>
          </p:cNvSpPr>
          <p:nvPr>
            <p:ph type="body" idx="11" hasCustomPrompt="1"/>
          </p:nvPr>
        </p:nvSpPr>
        <p:spPr>
          <a:xfrm>
            <a:off x="623888" y="2296351"/>
            <a:ext cx="7886700" cy="297332"/>
          </a:xfrm>
        </p:spPr>
        <p:txBody>
          <a:bodyPr>
            <a:normAutofit/>
          </a:bodyPr>
          <a:lstStyle>
            <a:lvl1pPr marL="0" indent="0" algn="r">
              <a:buNone/>
              <a:defRPr sz="1400" b="0">
                <a:solidFill>
                  <a:srgbClr val="ECEAD1"/>
                </a:solidFill>
                <a:effectLs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Presenter Name | Date</a:t>
            </a:r>
          </a:p>
        </p:txBody>
      </p:sp>
      <p:pic>
        <p:nvPicPr>
          <p:cNvPr id="5" name="Picture 4" descr="A picture containing drawing&#10;&#10;Description automatically generated">
            <a:extLst>
              <a:ext uri="{FF2B5EF4-FFF2-40B4-BE49-F238E27FC236}">
                <a16:creationId xmlns:a16="http://schemas.microsoft.com/office/drawing/2014/main" id="{68E9609A-0618-AA4F-A302-3372D6C5C20A}"/>
              </a:ext>
            </a:extLst>
          </p:cNvPr>
          <p:cNvPicPr>
            <a:picLocks noChangeAspect="1"/>
          </p:cNvPicPr>
          <p:nvPr userDrawn="1"/>
        </p:nvPicPr>
        <p:blipFill>
          <a:blip r:embed="rId3"/>
          <a:stretch>
            <a:fillRect/>
          </a:stretch>
        </p:blipFill>
        <p:spPr>
          <a:xfrm>
            <a:off x="5704115" y="3886193"/>
            <a:ext cx="3030583" cy="1046875"/>
          </a:xfrm>
          <a:prstGeom prst="rect">
            <a:avLst/>
          </a:prstGeom>
        </p:spPr>
      </p:pic>
    </p:spTree>
    <p:extLst>
      <p:ext uri="{BB962C8B-B14F-4D97-AF65-F5344CB8AC3E}">
        <p14:creationId xmlns:p14="http://schemas.microsoft.com/office/powerpoint/2010/main" val="438533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Logo-1">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575352"/>
            <a:ext cx="7886700" cy="692663"/>
          </a:xfrm>
        </p:spPr>
        <p:txBody>
          <a:bodyPr/>
          <a:lstStyle>
            <a:lvl1pPr>
              <a:defRPr>
                <a:solidFill>
                  <a:srgbClr val="006747"/>
                </a:solidFill>
              </a:defRPr>
            </a:lvl1pPr>
          </a:lstStyle>
          <a:p>
            <a:r>
              <a:rPr lang="en-US" dirty="0"/>
              <a:t>Header Goes Here</a:t>
            </a:r>
          </a:p>
        </p:txBody>
      </p:sp>
      <p:sp>
        <p:nvSpPr>
          <p:cNvPr id="3" name="Content Placeholder 2"/>
          <p:cNvSpPr>
            <a:spLocks noGrp="1"/>
          </p:cNvSpPr>
          <p:nvPr>
            <p:ph idx="1"/>
          </p:nvPr>
        </p:nvSpPr>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0F5EC011-0DA0-DB45-996E-85C7F379AB45}" type="slidenum">
              <a:rPr lang="en-US" smtClean="0"/>
              <a:t>‹#›</a:t>
            </a:fld>
            <a:endParaRPr lang="en-US"/>
          </a:p>
        </p:txBody>
      </p:sp>
    </p:spTree>
    <p:extLst>
      <p:ext uri="{BB962C8B-B14F-4D97-AF65-F5344CB8AC3E}">
        <p14:creationId xmlns:p14="http://schemas.microsoft.com/office/powerpoint/2010/main" val="504156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Logo-2">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06747"/>
                </a:solidFill>
              </a:defRPr>
            </a:lvl1pPr>
          </a:lstStyle>
          <a:p>
            <a:r>
              <a:rPr lang="en-US" dirty="0"/>
              <a:t>Header Goes Here</a:t>
            </a:r>
          </a:p>
        </p:txBody>
      </p:sp>
      <p:sp>
        <p:nvSpPr>
          <p:cNvPr id="3" name="Content Placeholder 2"/>
          <p:cNvSpPr>
            <a:spLocks noGrp="1"/>
          </p:cNvSpPr>
          <p:nvPr>
            <p:ph idx="1"/>
          </p:nvPr>
        </p:nvSpPr>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0F5EC011-0DA0-DB45-996E-85C7F379AB45}" type="slidenum">
              <a:rPr lang="en-US" smtClean="0"/>
              <a:t>‹#›</a:t>
            </a:fld>
            <a:endParaRPr lang="en-US" dirty="0"/>
          </a:p>
        </p:txBody>
      </p:sp>
    </p:spTree>
    <p:extLst>
      <p:ext uri="{BB962C8B-B14F-4D97-AF65-F5344CB8AC3E}">
        <p14:creationId xmlns:p14="http://schemas.microsoft.com/office/powerpoint/2010/main" val="2753745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06747"/>
                </a:solidFill>
              </a:defRPr>
            </a:lvl1pPr>
          </a:lstStyle>
          <a:p>
            <a:r>
              <a:rPr lang="en-US" dirty="0"/>
              <a:t>Header Goes Here</a:t>
            </a:r>
          </a:p>
        </p:txBody>
      </p:sp>
      <p:sp>
        <p:nvSpPr>
          <p:cNvPr id="3" name="Content Placeholder 2"/>
          <p:cNvSpPr>
            <a:spLocks noGrp="1"/>
          </p:cNvSpPr>
          <p:nvPr>
            <p:ph idx="1"/>
          </p:nvPr>
        </p:nvSpPr>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ACB8BCE3-AF16-6D41-B95F-884EAC5A8EB3}"/>
              </a:ext>
            </a:extLst>
          </p:cNvPr>
          <p:cNvSpPr/>
          <p:nvPr userDrawn="1"/>
        </p:nvSpPr>
        <p:spPr>
          <a:xfrm>
            <a:off x="0" y="0"/>
            <a:ext cx="9144000" cy="139304"/>
          </a:xfrm>
          <a:prstGeom prst="rect">
            <a:avLst/>
          </a:prstGeom>
          <a:solidFill>
            <a:srgbClr val="006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0F5EC011-0DA0-DB45-996E-85C7F379AB45}" type="slidenum">
              <a:rPr lang="en-US" smtClean="0"/>
              <a:t>‹#›</a:t>
            </a:fld>
            <a:endParaRPr lang="en-US"/>
          </a:p>
        </p:txBody>
      </p:sp>
    </p:spTree>
    <p:extLst>
      <p:ext uri="{BB962C8B-B14F-4D97-AF65-F5344CB8AC3E}">
        <p14:creationId xmlns:p14="http://schemas.microsoft.com/office/powerpoint/2010/main" val="2180153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06747"/>
                </a:solidFill>
              </a:defRPr>
            </a:lvl1pPr>
          </a:lstStyle>
          <a:p>
            <a:r>
              <a:rPr lang="en-US" dirty="0"/>
              <a:t>Header Goes Here</a:t>
            </a:r>
          </a:p>
        </p:txBody>
      </p:sp>
      <p:sp>
        <p:nvSpPr>
          <p:cNvPr id="3" name="Content Placeholder 2"/>
          <p:cNvSpPr>
            <a:spLocks noGrp="1"/>
          </p:cNvSpPr>
          <p:nvPr>
            <p:ph sz="half" idx="1"/>
          </p:nvPr>
        </p:nvSpPr>
        <p:spPr>
          <a:xfrm>
            <a:off x="628650" y="1369219"/>
            <a:ext cx="3886200" cy="3263504"/>
          </a:xfrm>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369219"/>
            <a:ext cx="3886200" cy="3263504"/>
          </a:xfrm>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0F5EC011-0DA0-DB45-996E-85C7F379AB45}" type="slidenum">
              <a:rPr lang="en-US" smtClean="0"/>
              <a:t>‹#›</a:t>
            </a:fld>
            <a:endParaRPr lang="en-US"/>
          </a:p>
        </p:txBody>
      </p:sp>
      <p:sp>
        <p:nvSpPr>
          <p:cNvPr id="8" name="Rectangle 7">
            <a:extLst>
              <a:ext uri="{FF2B5EF4-FFF2-40B4-BE49-F238E27FC236}">
                <a16:creationId xmlns:a16="http://schemas.microsoft.com/office/drawing/2014/main" id="{58982119-F744-1E4F-96A4-52E6E6E53056}"/>
              </a:ext>
            </a:extLst>
          </p:cNvPr>
          <p:cNvSpPr/>
          <p:nvPr userDrawn="1"/>
        </p:nvSpPr>
        <p:spPr>
          <a:xfrm>
            <a:off x="0" y="0"/>
            <a:ext cx="9144000" cy="139304"/>
          </a:xfrm>
          <a:prstGeom prst="rect">
            <a:avLst/>
          </a:prstGeom>
          <a:solidFill>
            <a:srgbClr val="006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4935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273844"/>
            <a:ext cx="7886700" cy="994172"/>
          </a:xfrm>
        </p:spPr>
        <p:txBody>
          <a:bodyPr/>
          <a:lstStyle>
            <a:lvl1pPr>
              <a:defRPr>
                <a:solidFill>
                  <a:srgbClr val="006747"/>
                </a:solidFill>
              </a:defRPr>
            </a:lvl1pPr>
          </a:lstStyle>
          <a:p>
            <a:r>
              <a:rPr lang="en-US" dirty="0"/>
              <a:t>Header Goes Here</a:t>
            </a:r>
          </a:p>
        </p:txBody>
      </p:sp>
      <p:sp>
        <p:nvSpPr>
          <p:cNvPr id="8" name="Rectangle 7">
            <a:extLst>
              <a:ext uri="{FF2B5EF4-FFF2-40B4-BE49-F238E27FC236}">
                <a16:creationId xmlns:a16="http://schemas.microsoft.com/office/drawing/2014/main" id="{ACB8BCE3-AF16-6D41-B95F-884EAC5A8EB3}"/>
              </a:ext>
            </a:extLst>
          </p:cNvPr>
          <p:cNvSpPr/>
          <p:nvPr userDrawn="1"/>
        </p:nvSpPr>
        <p:spPr>
          <a:xfrm>
            <a:off x="1" y="0"/>
            <a:ext cx="179462" cy="5143500"/>
          </a:xfrm>
          <a:prstGeom prst="rect">
            <a:avLst/>
          </a:prstGeom>
          <a:solidFill>
            <a:srgbClr val="006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0F5EC011-0DA0-DB45-996E-85C7F379AB45}" type="slidenum">
              <a:rPr lang="en-US" smtClean="0"/>
              <a:t>‹#›</a:t>
            </a:fld>
            <a:endParaRPr lang="en-US"/>
          </a:p>
        </p:txBody>
      </p:sp>
      <p:sp>
        <p:nvSpPr>
          <p:cNvPr id="7" name="Content Placeholder 3">
            <a:extLst>
              <a:ext uri="{FF2B5EF4-FFF2-40B4-BE49-F238E27FC236}">
                <a16:creationId xmlns:a16="http://schemas.microsoft.com/office/drawing/2014/main" id="{5BB23591-16BE-954D-B59B-91BFDA6632C9}"/>
              </a:ext>
            </a:extLst>
          </p:cNvPr>
          <p:cNvSpPr>
            <a:spLocks noGrp="1"/>
          </p:cNvSpPr>
          <p:nvPr>
            <p:ph sz="half" idx="2"/>
          </p:nvPr>
        </p:nvSpPr>
        <p:spPr>
          <a:xfrm>
            <a:off x="4629150" y="1369219"/>
            <a:ext cx="3886200" cy="3263504"/>
          </a:xfrm>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
            <a:extLst>
              <a:ext uri="{FF2B5EF4-FFF2-40B4-BE49-F238E27FC236}">
                <a16:creationId xmlns:a16="http://schemas.microsoft.com/office/drawing/2014/main" id="{BE2CF947-D569-5840-90FE-2AE8871A80C0}"/>
              </a:ext>
            </a:extLst>
          </p:cNvPr>
          <p:cNvSpPr>
            <a:spLocks noGrp="1"/>
          </p:cNvSpPr>
          <p:nvPr>
            <p:ph type="pic" sz="quarter" idx="13"/>
          </p:nvPr>
        </p:nvSpPr>
        <p:spPr>
          <a:xfrm>
            <a:off x="628650" y="1369219"/>
            <a:ext cx="3874984" cy="3263504"/>
          </a:xfrm>
        </p:spPr>
        <p:txBody>
          <a:bodyPr/>
          <a:lstStyle/>
          <a:p>
            <a:endParaRPr lang="en-US"/>
          </a:p>
        </p:txBody>
      </p:sp>
    </p:spTree>
    <p:extLst>
      <p:ext uri="{BB962C8B-B14F-4D97-AF65-F5344CB8AC3E}">
        <p14:creationId xmlns:p14="http://schemas.microsoft.com/office/powerpoint/2010/main" val="18381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3">
    <p:bg>
      <p:bgPr>
        <a:solidFill>
          <a:srgbClr val="ECEAD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06747"/>
                </a:solidFill>
              </a:defRPr>
            </a:lvl1pPr>
          </a:lstStyle>
          <a:p>
            <a:r>
              <a:rPr lang="en-US" dirty="0"/>
              <a:t>Header Goes Here</a:t>
            </a:r>
          </a:p>
        </p:txBody>
      </p:sp>
      <p:sp>
        <p:nvSpPr>
          <p:cNvPr id="3" name="Content Placeholder 2"/>
          <p:cNvSpPr>
            <a:spLocks noGrp="1"/>
          </p:cNvSpPr>
          <p:nvPr>
            <p:ph sz="half" idx="1"/>
          </p:nvPr>
        </p:nvSpPr>
        <p:spPr>
          <a:xfrm>
            <a:off x="628650" y="1369219"/>
            <a:ext cx="3886200" cy="3263504"/>
          </a:xfrm>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369219"/>
            <a:ext cx="3886200" cy="3263504"/>
          </a:xfrm>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0F5EC011-0DA0-DB45-996E-85C7F379AB45}" type="slidenum">
              <a:rPr lang="en-US" smtClean="0"/>
              <a:t>‹#›</a:t>
            </a:fld>
            <a:endParaRPr lang="en-US"/>
          </a:p>
        </p:txBody>
      </p:sp>
      <p:sp>
        <p:nvSpPr>
          <p:cNvPr id="8" name="Rectangle 7">
            <a:extLst>
              <a:ext uri="{FF2B5EF4-FFF2-40B4-BE49-F238E27FC236}">
                <a16:creationId xmlns:a16="http://schemas.microsoft.com/office/drawing/2014/main" id="{58982119-F744-1E4F-96A4-52E6E6E53056}"/>
              </a:ext>
            </a:extLst>
          </p:cNvPr>
          <p:cNvSpPr/>
          <p:nvPr userDrawn="1"/>
        </p:nvSpPr>
        <p:spPr>
          <a:xfrm>
            <a:off x="0" y="0"/>
            <a:ext cx="9144000" cy="139304"/>
          </a:xfrm>
          <a:prstGeom prst="rect">
            <a:avLst/>
          </a:prstGeom>
          <a:solidFill>
            <a:srgbClr val="006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1482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841" y="273844"/>
            <a:ext cx="7886700" cy="994172"/>
          </a:xfrm>
        </p:spPr>
        <p:txBody>
          <a:bodyPr/>
          <a:lstStyle>
            <a:lvl1pPr>
              <a:defRPr>
                <a:solidFill>
                  <a:srgbClr val="006747"/>
                </a:solidFill>
              </a:defRPr>
            </a:lvl1pPr>
          </a:lstStyle>
          <a:p>
            <a:r>
              <a:rPr lang="en-US" dirty="0"/>
              <a:t>Header Goes Here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solidFill>
                  <a:srgbClr val="006747"/>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endParaRPr lang="en-US" dirty="0"/>
          </a:p>
        </p:txBody>
      </p:sp>
      <p:sp>
        <p:nvSpPr>
          <p:cNvPr id="4" name="Content Placeholder 3"/>
          <p:cNvSpPr>
            <a:spLocks noGrp="1"/>
          </p:cNvSpPr>
          <p:nvPr>
            <p:ph sz="half" idx="2"/>
          </p:nvPr>
        </p:nvSpPr>
        <p:spPr>
          <a:xfrm>
            <a:off x="629842" y="1878806"/>
            <a:ext cx="3868340" cy="2763441"/>
          </a:xfrm>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solidFill>
                  <a:srgbClr val="006747"/>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endParaRPr lang="en-US" dirty="0"/>
          </a:p>
        </p:txBody>
      </p:sp>
      <p:sp>
        <p:nvSpPr>
          <p:cNvPr id="6" name="Content Placeholder 5"/>
          <p:cNvSpPr>
            <a:spLocks noGrp="1"/>
          </p:cNvSpPr>
          <p:nvPr>
            <p:ph sz="quarter" idx="4"/>
          </p:nvPr>
        </p:nvSpPr>
        <p:spPr>
          <a:xfrm>
            <a:off x="4629150" y="1878806"/>
            <a:ext cx="3887391" cy="2763441"/>
          </a:xfrm>
        </p:spPr>
        <p:txBody>
          <a:bodyPr/>
          <a:lstStyle>
            <a:lvl1pPr>
              <a:defRPr>
                <a:solidFill>
                  <a:srgbClr val="466069"/>
                </a:solidFill>
              </a:defRPr>
            </a:lvl1pPr>
            <a:lvl2pPr>
              <a:defRPr>
                <a:solidFill>
                  <a:srgbClr val="466069"/>
                </a:solidFill>
              </a:defRPr>
            </a:lvl2pPr>
            <a:lvl3pPr>
              <a:defRPr>
                <a:solidFill>
                  <a:srgbClr val="466069"/>
                </a:solidFill>
              </a:defRPr>
            </a:lvl3pPr>
            <a:lvl4pPr>
              <a:defRPr>
                <a:solidFill>
                  <a:srgbClr val="466069"/>
                </a:solidFill>
              </a:defRPr>
            </a:lvl4pPr>
            <a:lvl5pPr>
              <a:defRPr>
                <a:solidFill>
                  <a:srgbClr val="466069"/>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0F5EC011-0DA0-DB45-996E-85C7F379AB45}" type="slidenum">
              <a:rPr lang="en-US" smtClean="0"/>
              <a:t>‹#›</a:t>
            </a:fld>
            <a:endParaRPr lang="en-US" dirty="0"/>
          </a:p>
        </p:txBody>
      </p:sp>
      <p:sp>
        <p:nvSpPr>
          <p:cNvPr id="10" name="Rectangle 9">
            <a:extLst>
              <a:ext uri="{FF2B5EF4-FFF2-40B4-BE49-F238E27FC236}">
                <a16:creationId xmlns:a16="http://schemas.microsoft.com/office/drawing/2014/main" id="{DEE8CF8B-D494-CC47-8E2D-52DC8E8EF28F}"/>
              </a:ext>
            </a:extLst>
          </p:cNvPr>
          <p:cNvSpPr/>
          <p:nvPr userDrawn="1"/>
        </p:nvSpPr>
        <p:spPr>
          <a:xfrm>
            <a:off x="0" y="0"/>
            <a:ext cx="9144000" cy="139304"/>
          </a:xfrm>
          <a:prstGeom prst="rect">
            <a:avLst/>
          </a:prstGeom>
          <a:solidFill>
            <a:srgbClr val="006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2911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0930E96-9F1D-4749-BDBF-344ADF8F90F9}" type="datetimeFigureOut">
              <a:rPr lang="en-US" smtClean="0"/>
              <a:t>6/16/2024</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F5EC011-0DA0-DB45-996E-85C7F379AB45}" type="slidenum">
              <a:rPr lang="en-US" smtClean="0"/>
              <a:t>‹#›</a:t>
            </a:fld>
            <a:endParaRPr lang="en-US"/>
          </a:p>
        </p:txBody>
      </p:sp>
    </p:spTree>
    <p:extLst>
      <p:ext uri="{BB962C8B-B14F-4D97-AF65-F5344CB8AC3E}">
        <p14:creationId xmlns:p14="http://schemas.microsoft.com/office/powerpoint/2010/main" val="1848561185"/>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77" r:id="rId3"/>
    <p:sldLayoutId id="2147483676" r:id="rId4"/>
    <p:sldLayoutId id="2147483662" r:id="rId5"/>
    <p:sldLayoutId id="2147483664" r:id="rId6"/>
    <p:sldLayoutId id="2147483672" r:id="rId7"/>
    <p:sldLayoutId id="2147483675" r:id="rId8"/>
    <p:sldLayoutId id="2147483665" r:id="rId9"/>
    <p:sldLayoutId id="2147483666" r:id="rId10"/>
    <p:sldLayoutId id="2147483671" r:id="rId11"/>
    <p:sldLayoutId id="2147483667" r:id="rId12"/>
    <p:sldLayoutId id="2147483670" r:id="rId13"/>
    <p:sldLayoutId id="2147483668" r:id="rId14"/>
    <p:sldLayoutId id="2147483673" r:id="rId15"/>
    <p:sldLayoutId id="2147483669" r:id="rId16"/>
    <p:sldLayoutId id="2147483678" r:id="rId17"/>
    <p:sldLayoutId id="2147483674" r:id="rId18"/>
    <p:sldLayoutId id="2147483680" r:id="rId19"/>
  </p:sldLayoutIdLst>
  <p:txStyles>
    <p:titleStyle>
      <a:lvl1pPr algn="l" defTabSz="685800" rtl="0" eaLnBrk="1" latinLnBrk="0" hangingPunct="1">
        <a:lnSpc>
          <a:spcPct val="90000"/>
        </a:lnSpc>
        <a:spcBef>
          <a:spcPct val="0"/>
        </a:spcBef>
        <a:buNone/>
        <a:defRPr sz="3000" b="1"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tif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8.tif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github.com/XiankuiYang/QNUSF" TargetMode="External"/><Relationship Id="rId2" Type="http://schemas.openxmlformats.org/officeDocument/2006/relationships/hyperlink" Target="https://xiankuiyangstatistics.shinyapps.io/QNUSF/" TargetMode="Externa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C6DCE-5506-AE49-9AA5-4EB0B2528574}"/>
              </a:ext>
            </a:extLst>
          </p:cNvPr>
          <p:cNvSpPr>
            <a:spLocks noGrp="1"/>
          </p:cNvSpPr>
          <p:nvPr>
            <p:ph type="title"/>
          </p:nvPr>
        </p:nvSpPr>
        <p:spPr/>
        <p:txBody>
          <a:bodyPr/>
          <a:lstStyle/>
          <a:p>
            <a:r>
              <a:rPr lang="en-US" dirty="0"/>
              <a:t>Quick Non-Uniform Space-Filling (QNUSF) Designs</a:t>
            </a:r>
          </a:p>
        </p:txBody>
      </p:sp>
      <p:sp>
        <p:nvSpPr>
          <p:cNvPr id="8" name="Text Placeholder 7">
            <a:extLst>
              <a:ext uri="{FF2B5EF4-FFF2-40B4-BE49-F238E27FC236}">
                <a16:creationId xmlns:a16="http://schemas.microsoft.com/office/drawing/2014/main" id="{66FAD1B3-966F-1F49-A4CA-E15DE2EB5852}"/>
              </a:ext>
            </a:extLst>
          </p:cNvPr>
          <p:cNvSpPr>
            <a:spLocks noGrp="1"/>
          </p:cNvSpPr>
          <p:nvPr>
            <p:ph type="body" idx="11"/>
          </p:nvPr>
        </p:nvSpPr>
        <p:spPr>
          <a:xfrm>
            <a:off x="628650" y="2571750"/>
            <a:ext cx="7886700" cy="1993323"/>
          </a:xfrm>
        </p:spPr>
        <p:txBody>
          <a:bodyPr>
            <a:normAutofit/>
          </a:bodyPr>
          <a:lstStyle/>
          <a:p>
            <a:r>
              <a:rPr lang="en-US" sz="1600" u="sng" dirty="0">
                <a:latin typeface="Times New Roman" panose="02020603050405020304" pitchFamily="18" charset="0"/>
                <a:cs typeface="Times New Roman" panose="02020603050405020304" pitchFamily="18" charset="0"/>
              </a:rPr>
              <a:t>Presenter</a:t>
            </a:r>
            <a:r>
              <a:rPr lang="en-US" sz="1600" dirty="0">
                <a:latin typeface="Times New Roman" panose="02020603050405020304" pitchFamily="18" charset="0"/>
                <a:cs typeface="Times New Roman" panose="02020603050405020304" pitchFamily="18" charset="0"/>
              </a:rPr>
              <a:t>: Xiankui Yang</a:t>
            </a:r>
          </a:p>
          <a:p>
            <a:r>
              <a:rPr lang="en-US" sz="1600" u="sng" dirty="0">
                <a:effectLst/>
                <a:latin typeface="Times New Roman" panose="02020603050405020304" pitchFamily="18" charset="0"/>
                <a:ea typeface="DengXian" panose="02010600030101010101" pitchFamily="2" charset="-122"/>
                <a:cs typeface="Times New Roman" panose="02020603050405020304" pitchFamily="18" charset="0"/>
              </a:rPr>
              <a:t>Co-authors</a:t>
            </a: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Lu Lu, Ph.D. </a:t>
            </a:r>
          </a:p>
          <a:p>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Christine M. Anderson-Cook, Ph.D. </a:t>
            </a:r>
          </a:p>
          <a:p>
            <a:r>
              <a:rPr lang="en-US" sz="1600" u="sng" dirty="0">
                <a:latin typeface="Times New Roman" panose="02020603050405020304" pitchFamily="18" charset="0"/>
                <a:cs typeface="Times New Roman" panose="02020603050405020304" pitchFamily="18" charset="0"/>
              </a:rPr>
              <a:t>Date</a:t>
            </a:r>
            <a:r>
              <a:rPr lang="en-US" sz="1600" dirty="0">
                <a:latin typeface="Times New Roman" panose="02020603050405020304" pitchFamily="18" charset="0"/>
                <a:cs typeface="Times New Roman" panose="02020603050405020304" pitchFamily="18" charset="0"/>
              </a:rPr>
              <a:t>: June 19, 2024</a:t>
            </a:r>
          </a:p>
        </p:txBody>
      </p:sp>
      <p:pic>
        <p:nvPicPr>
          <p:cNvPr id="1027" name="Picture 3" descr="Graphic Standards">
            <a:extLst>
              <a:ext uri="{FF2B5EF4-FFF2-40B4-BE49-F238E27FC236}">
                <a16:creationId xmlns:a16="http://schemas.microsoft.com/office/drawing/2014/main" id="{025DC83D-7F8B-16A5-1813-EDBF97C8421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1583" b="27353"/>
          <a:stretch/>
        </p:blipFill>
        <p:spPr bwMode="auto">
          <a:xfrm>
            <a:off x="6515099" y="3230066"/>
            <a:ext cx="1700646" cy="698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82444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A5CE3-88EA-D1EF-F0B7-1C86BCB381D8}"/>
              </a:ext>
            </a:extLst>
          </p:cNvPr>
          <p:cNvSpPr>
            <a:spLocks noGrp="1"/>
          </p:cNvSpPr>
          <p:nvPr>
            <p:ph type="title"/>
          </p:nvPr>
        </p:nvSpPr>
        <p:spPr/>
        <p:txBody>
          <a:bodyPr/>
          <a:lstStyle/>
          <a:p>
            <a:r>
              <a:rPr lang="en-US" dirty="0"/>
              <a:t>QNUSF – Step 2</a:t>
            </a:r>
          </a:p>
        </p:txBody>
      </p:sp>
      <p:sp>
        <p:nvSpPr>
          <p:cNvPr id="5" name="TextBox 4">
            <a:extLst>
              <a:ext uri="{FF2B5EF4-FFF2-40B4-BE49-F238E27FC236}">
                <a16:creationId xmlns:a16="http://schemas.microsoft.com/office/drawing/2014/main" id="{632E8B1C-BA96-F4B5-19E7-B8F29FA49088}"/>
              </a:ext>
            </a:extLst>
          </p:cNvPr>
          <p:cNvSpPr txBox="1"/>
          <p:nvPr/>
        </p:nvSpPr>
        <p:spPr>
          <a:xfrm>
            <a:off x="284018" y="1340643"/>
            <a:ext cx="3997037" cy="2462213"/>
          </a:xfrm>
          <a:prstGeom prst="rect">
            <a:avLst/>
          </a:prstGeom>
          <a:noFill/>
        </p:spPr>
        <p:txBody>
          <a:bodyPr wrap="square" rtlCol="0">
            <a:spAutoFit/>
          </a:bodyPr>
          <a:lstStyle/>
          <a:p>
            <a:pPr marL="342900" indent="-342900">
              <a:spcAft>
                <a:spcPts val="600"/>
              </a:spcAft>
              <a:buFont typeface="+mj-lt"/>
              <a:buAutoNum type="arabicPeriod"/>
            </a:pPr>
            <a:r>
              <a:rPr lang="en-US" sz="1800" b="1" kern="0" dirty="0">
                <a:latin typeface="Times New Roman" panose="02020603050405020304" pitchFamily="18" charset="0"/>
                <a:ea typeface="DengXian" panose="02010600030101010101" pitchFamily="2" charset="-122"/>
              </a:rPr>
              <a:t>E</a:t>
            </a:r>
            <a:r>
              <a:rPr lang="en-US" sz="1800" b="1" kern="0" dirty="0">
                <a:effectLst/>
                <a:latin typeface="Times New Roman" panose="02020603050405020304" pitchFamily="18" charset="0"/>
                <a:ea typeface="DengXian" panose="02010600030101010101" pitchFamily="2" charset="-122"/>
              </a:rPr>
              <a:t>ach data point </a:t>
            </a:r>
            <a:r>
              <a:rPr lang="en-US" sz="1800" kern="0" dirty="0">
                <a:effectLst/>
                <a:latin typeface="Times New Roman" panose="02020603050405020304" pitchFamily="18" charset="0"/>
                <a:ea typeface="DengXian" panose="02010600030101010101" pitchFamily="2" charset="-122"/>
              </a:rPr>
              <a:t>is considered its own </a:t>
            </a:r>
            <a:r>
              <a:rPr lang="en-US" sz="1800" b="1" kern="0" dirty="0">
                <a:effectLst/>
                <a:latin typeface="Times New Roman" panose="02020603050405020304" pitchFamily="18" charset="0"/>
                <a:ea typeface="DengXian" panose="02010600030101010101" pitchFamily="2" charset="-122"/>
              </a:rPr>
              <a:t>cluster</a:t>
            </a:r>
            <a:r>
              <a:rPr lang="en-US" sz="1800" kern="0" dirty="0">
                <a:effectLst/>
                <a:latin typeface="Times New Roman" panose="02020603050405020304" pitchFamily="18" charset="0"/>
                <a:ea typeface="DengXian" panose="02010600030101010101" pitchFamily="2" charset="-122"/>
              </a:rPr>
              <a:t>. </a:t>
            </a:r>
          </a:p>
          <a:p>
            <a:pPr marL="342900" indent="-342900">
              <a:spcAft>
                <a:spcPts val="600"/>
              </a:spcAft>
              <a:buFont typeface="+mj-lt"/>
              <a:buAutoNum type="arabicPeriod"/>
            </a:pPr>
            <a:r>
              <a:rPr lang="en-US" sz="1800" kern="0" dirty="0">
                <a:latin typeface="Times New Roman" panose="02020603050405020304" pitchFamily="18" charset="0"/>
                <a:ea typeface="DengXian" panose="02010600030101010101" pitchFamily="2" charset="-122"/>
              </a:rPr>
              <a:t>I</a:t>
            </a:r>
            <a:r>
              <a:rPr lang="en-US" sz="1800" kern="0" dirty="0">
                <a:effectLst/>
                <a:latin typeface="Times New Roman" panose="02020603050405020304" pitchFamily="18" charset="0"/>
                <a:ea typeface="DengXian" panose="02010600030101010101" pitchFamily="2" charset="-122"/>
              </a:rPr>
              <a:t>teratively merge the pair of clusters that exhibit the </a:t>
            </a:r>
            <a:r>
              <a:rPr lang="en-US" sz="1800" b="1" kern="0" dirty="0">
                <a:effectLst/>
                <a:latin typeface="Times New Roman" panose="02020603050405020304" pitchFamily="18" charset="0"/>
                <a:ea typeface="DengXian" panose="02010600030101010101" pitchFamily="2" charset="-122"/>
              </a:rPr>
              <a:t>minimum distance </a:t>
            </a:r>
            <a:r>
              <a:rPr lang="en-US" sz="1800" kern="0" dirty="0">
                <a:effectLst/>
                <a:latin typeface="Times New Roman" panose="02020603050405020304" pitchFamily="18" charset="0"/>
                <a:ea typeface="DengXian" panose="02010600030101010101" pitchFamily="2" charset="-122"/>
              </a:rPr>
              <a:t>between them.</a:t>
            </a:r>
          </a:p>
          <a:p>
            <a:pPr marL="342900" indent="-342900">
              <a:spcAft>
                <a:spcPts val="600"/>
              </a:spcAft>
              <a:buFont typeface="+mj-lt"/>
              <a:buAutoNum type="arabicPeriod"/>
            </a:pPr>
            <a:r>
              <a:rPr lang="en-US" sz="1800" kern="0" dirty="0">
                <a:effectLst/>
                <a:latin typeface="Times New Roman" panose="02020603050405020304" pitchFamily="18" charset="0"/>
                <a:ea typeface="DengXian" panose="02010600030101010101" pitchFamily="2" charset="-122"/>
              </a:rPr>
              <a:t>This process continues until all points are grouped into a single cluster or until a specified number of clusters. </a:t>
            </a:r>
            <a:endParaRPr lang="en-US" dirty="0"/>
          </a:p>
        </p:txBody>
      </p:sp>
      <p:sp>
        <p:nvSpPr>
          <p:cNvPr id="6" name="Arrow: Right 5">
            <a:extLst>
              <a:ext uri="{FF2B5EF4-FFF2-40B4-BE49-F238E27FC236}">
                <a16:creationId xmlns:a16="http://schemas.microsoft.com/office/drawing/2014/main" id="{D067F1CA-940F-00AD-ABFB-3CA27170C938}"/>
              </a:ext>
            </a:extLst>
          </p:cNvPr>
          <p:cNvSpPr/>
          <p:nvPr/>
        </p:nvSpPr>
        <p:spPr>
          <a:xfrm>
            <a:off x="4201391" y="2189017"/>
            <a:ext cx="509154" cy="284019"/>
          </a:xfrm>
          <a:prstGeom prst="rightArrow">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74B3FD5-430B-2773-264F-9133845E36A9}"/>
                  </a:ext>
                </a:extLst>
              </p:cNvPr>
              <p:cNvSpPr txBox="1"/>
              <p:nvPr/>
            </p:nvSpPr>
            <p:spPr>
              <a:xfrm>
                <a:off x="4710544" y="1334041"/>
                <a:ext cx="4433455" cy="3324500"/>
              </a:xfrm>
              <a:prstGeom prst="rect">
                <a:avLst/>
              </a:prstGeom>
              <a:noFill/>
            </p:spPr>
            <p:txBody>
              <a:bodyPr wrap="square" rtlCol="0">
                <a:spAutoFit/>
              </a:bodyPr>
              <a:lstStyle/>
              <a:p>
                <a:pPr algn="just"/>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The Lance-Williams formula provides a framework for </a:t>
                </a:r>
                <a:r>
                  <a:rPr lang="en-US" sz="1600" b="1" dirty="0">
                    <a:effectLst/>
                    <a:latin typeface="Times New Roman" panose="02020603050405020304" pitchFamily="18" charset="0"/>
                    <a:ea typeface="DengXian" panose="02010600030101010101" pitchFamily="2" charset="-122"/>
                    <a:cs typeface="Times New Roman" panose="02020603050405020304" pitchFamily="18" charset="0"/>
                  </a:rPr>
                  <a:t>recalculating</a:t>
                </a: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the distances between the newly formed clusters as (Lance &amp; Williams, 1967)</a:t>
                </a:r>
                <a:endParaRPr lang="en-US" sz="1600" i="1" dirty="0">
                  <a:effectLst/>
                  <a:latin typeface="Cambria Math" panose="02040503050406030204" pitchFamily="18" charset="0"/>
                  <a:ea typeface="DengXian" panose="02010600030101010101" pitchFamily="2" charset="-122"/>
                  <a:cs typeface="Times New Roman" panose="02020603050405020304" pitchFamily="18" charset="0"/>
                </a:endParaRPr>
              </a:p>
              <a:p>
                <a:pPr algn="just"/>
                <a14:m>
                  <m:oMathPara xmlns:m="http://schemas.openxmlformats.org/officeDocument/2006/math">
                    <m:oMathParaPr>
                      <m:jc m:val="centerGroup"/>
                    </m:oMathParaPr>
                    <m:oMath xmlns:m="http://schemas.openxmlformats.org/officeDocument/2006/math">
                      <m:eqArr>
                        <m:eqArrPr>
                          <m:ctrlPr>
                            <a:rPr lang="en-US" sz="1600" i="1">
                              <a:effectLst/>
                              <a:latin typeface="Cambria Math" panose="02040503050406030204" pitchFamily="18" charset="0"/>
                              <a:ea typeface="DengXian" panose="02010600030101010101" pitchFamily="2" charset="-122"/>
                              <a:cs typeface="Times New Roman" panose="02020603050405020304" pitchFamily="18" charset="0"/>
                            </a:rPr>
                          </m:ctrlPr>
                        </m:eqArrPr>
                        <m:e>
                          <m:eqArr>
                            <m:eqArrPr>
                              <m:ctrlPr>
                                <a:rPr lang="en-US" sz="1600" i="1">
                                  <a:latin typeface="Cambria Math" panose="02040503050406030204" pitchFamily="18" charset="0"/>
                                </a:rPr>
                              </m:ctrlPr>
                            </m:eqArrPr>
                            <m:e>
                              <m:r>
                                <a:rPr lang="en-US" sz="1600" i="1">
                                  <a:latin typeface="Cambria Math" panose="02040503050406030204" pitchFamily="18" charset="0"/>
                                </a:rPr>
                                <m:t>𝐷</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𝑘</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r>
                                <a:rPr lang="en-US" sz="1600" i="1">
                                  <a:latin typeface="Cambria Math" panose="02040503050406030204" pitchFamily="18" charset="0"/>
                                </a:rPr>
                                <m:t>=</m:t>
                              </m:r>
                              <m:f>
                                <m:fPr>
                                  <m:ctrlPr>
                                    <a:rPr lang="en-US" sz="1600" i="1">
                                      <a:latin typeface="Cambria Math" panose="02040503050406030204" pitchFamily="18" charset="0"/>
                                    </a:rPr>
                                  </m:ctrlPr>
                                </m:fPr>
                                <m:num>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e>
                                  </m:d>
                                </m:num>
                                <m:den>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e>
                                  </m:d>
                                  <m:r>
                                    <a:rPr lang="en-US" sz="1600" i="1">
                                      <a:latin typeface="Cambria Math" panose="02040503050406030204" pitchFamily="18" charset="0"/>
                                    </a:rPr>
                                    <m:t>+</m:t>
                                  </m:r>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den>
                              </m:f>
                              <m:r>
                                <a:rPr lang="en-US" sz="1600" i="1">
                                  <a:latin typeface="Cambria Math" panose="02040503050406030204" pitchFamily="18" charset="0"/>
                                </a:rPr>
                                <m:t>𝐷</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𝑘</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e>
                              </m:d>
                              <m:r>
                                <a:rPr lang="en-US" sz="1600" i="1">
                                  <a:latin typeface="Cambria Math" panose="02040503050406030204" pitchFamily="18" charset="0"/>
                                </a:rPr>
                                <m:t>+</m:t>
                              </m:r>
                            </m:e>
                            <m:e>
                              <m:r>
                                <a:rPr lang="en-US" sz="1600" b="0" i="1" smtClean="0">
                                  <a:latin typeface="Cambria Math" panose="02040503050406030204" pitchFamily="18" charset="0"/>
                                </a:rPr>
                                <m:t>                             </m:t>
                              </m:r>
                              <m:f>
                                <m:fPr>
                                  <m:ctrlPr>
                                    <a:rPr lang="en-US" sz="1600" i="1">
                                      <a:latin typeface="Cambria Math" panose="02040503050406030204" pitchFamily="18" charset="0"/>
                                    </a:rPr>
                                  </m:ctrlPr>
                                </m:fPr>
                                <m:num>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num>
                                <m:den>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e>
                                  </m:d>
                                  <m:r>
                                    <a:rPr lang="en-US" sz="1600" i="1">
                                      <a:latin typeface="Cambria Math" panose="02040503050406030204" pitchFamily="18" charset="0"/>
                                    </a:rPr>
                                    <m:t>+</m:t>
                                  </m:r>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den>
                              </m:f>
                              <m:r>
                                <a:rPr lang="en-US" sz="1600" i="1">
                                  <a:latin typeface="Cambria Math" panose="02040503050406030204" pitchFamily="18" charset="0"/>
                                </a:rPr>
                                <m:t>𝐷</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𝑘</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e>
                          </m:eqArr>
                        </m:e>
                      </m:eqArr>
                    </m:oMath>
                  </m:oMathPara>
                </a14:m>
                <a:endParaRPr lang="en-US" sz="1600" dirty="0">
                  <a:effectLst/>
                  <a:latin typeface="Times New Roman" panose="02020603050405020304" pitchFamily="18" charset="0"/>
                  <a:ea typeface="DengXian" panose="02010600030101010101" pitchFamily="2" charset="-122"/>
                  <a:cs typeface="Times New Roman" panose="02020603050405020304" pitchFamily="18" charset="0"/>
                </a:endParaRPr>
              </a:p>
              <a:p>
                <a:r>
                  <a:rPr lang="en-US" sz="1600" kern="0" dirty="0">
                    <a:effectLst/>
                    <a:latin typeface="Times New Roman" panose="02020603050405020304" pitchFamily="18" charset="0"/>
                    <a:ea typeface="DengXian" panose="02010600030101010101" pitchFamily="2" charset="-122"/>
                    <a:cs typeface="Times New Roman" panose="02020603050405020304" pitchFamily="18" charset="0"/>
                  </a:rPr>
                  <a:t>where </a:t>
                </a:r>
                <a14:m>
                  <m:oMath xmlns:m="http://schemas.openxmlformats.org/officeDocument/2006/math">
                    <m:sSub>
                      <m:sSubPr>
                        <m:ctrlPr>
                          <a:rPr lang="en-US" sz="1600" i="1">
                            <a:effectLst/>
                            <a:latin typeface="Cambria Math" panose="02040503050406030204" pitchFamily="18" charset="0"/>
                            <a:cs typeface="Times New Roman" panose="02020603050405020304" pitchFamily="18" charset="0"/>
                          </a:rPr>
                        </m:ctrlPr>
                      </m:sSubPr>
                      <m:e>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𝑘</m:t>
                        </m:r>
                      </m:sub>
                    </m:sSub>
                  </m:oMath>
                </a14:m>
                <a:r>
                  <a:rPr lang="en-US" sz="1600" kern="0" dirty="0">
                    <a:effectLst/>
                    <a:latin typeface="Times New Roman" panose="02020603050405020304" pitchFamily="18" charset="0"/>
                    <a:ea typeface="DengXian" panose="02010600030101010101" pitchFamily="2" charset="-122"/>
                    <a:cs typeface="Times New Roman" panose="02020603050405020304" pitchFamily="18" charset="0"/>
                  </a:rPr>
                  <a:t>, </a:t>
                </a:r>
                <a14:m>
                  <m:oMath xmlns:m="http://schemas.openxmlformats.org/officeDocument/2006/math">
                    <m:sSub>
                      <m:sSubPr>
                        <m:ctrlPr>
                          <a:rPr lang="en-US" sz="1600" i="1">
                            <a:effectLst/>
                            <a:latin typeface="Cambria Math" panose="02040503050406030204" pitchFamily="18" charset="0"/>
                            <a:cs typeface="Times New Roman" panose="02020603050405020304" pitchFamily="18" charset="0"/>
                          </a:rPr>
                        </m:ctrlPr>
                      </m:sSubPr>
                      <m:e>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600" kern="0" dirty="0">
                    <a:effectLst/>
                    <a:latin typeface="Times New Roman" panose="02020603050405020304" pitchFamily="18" charset="0"/>
                    <a:ea typeface="DengXian" panose="02010600030101010101" pitchFamily="2" charset="-122"/>
                    <a:cs typeface="Times New Roman" panose="02020603050405020304" pitchFamily="18" charset="0"/>
                  </a:rPr>
                  <a:t>, </a:t>
                </a:r>
                <a14:m>
                  <m:oMath xmlns:m="http://schemas.openxmlformats.org/officeDocument/2006/math">
                    <m:sSub>
                      <m:sSubPr>
                        <m:ctrlPr>
                          <a:rPr lang="en-US" sz="1600" i="1">
                            <a:effectLst/>
                            <a:latin typeface="Cambria Math" panose="02040503050406030204" pitchFamily="18" charset="0"/>
                            <a:cs typeface="Times New Roman" panose="02020603050405020304" pitchFamily="18" charset="0"/>
                          </a:rPr>
                        </m:ctrlPr>
                      </m:sSubPr>
                      <m:e>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𝑗</m:t>
                        </m:r>
                      </m:sub>
                    </m:sSub>
                  </m:oMath>
                </a14:m>
                <a:r>
                  <a:rPr lang="en-US" sz="1600" kern="0" dirty="0">
                    <a:effectLst/>
                    <a:latin typeface="Times New Roman" panose="02020603050405020304" pitchFamily="18" charset="0"/>
                    <a:ea typeface="DengXian" panose="02010600030101010101" pitchFamily="2" charset="-122"/>
                    <a:cs typeface="Times New Roman" panose="02020603050405020304" pitchFamily="18" charset="0"/>
                  </a:rPr>
                  <a:t> are clusters; </a:t>
                </a:r>
                <a14:m>
                  <m:oMath xmlns:m="http://schemas.openxmlformats.org/officeDocument/2006/math">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𝐷</m:t>
                    </m:r>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m:t>
                    </m:r>
                  </m:oMath>
                </a14:m>
                <a:r>
                  <a:rPr lang="en-US" sz="1600" kern="0" dirty="0">
                    <a:effectLst/>
                    <a:latin typeface="Times New Roman" panose="02020603050405020304" pitchFamily="18" charset="0"/>
                    <a:ea typeface="DengXian" panose="02010600030101010101" pitchFamily="2" charset="-122"/>
                    <a:cs typeface="Times New Roman" panose="02020603050405020304" pitchFamily="18" charset="0"/>
                  </a:rPr>
                  <a:t> is the distance function to calculate the distance between two clusters; </a:t>
                </a:r>
                <a14:m>
                  <m:oMath xmlns:m="http://schemas.openxmlformats.org/officeDocument/2006/math">
                    <m:sSub>
                      <m:sSubPr>
                        <m:ctrlPr>
                          <a:rPr lang="en-US" sz="1600" i="1">
                            <a:effectLst/>
                            <a:latin typeface="Cambria Math" panose="02040503050406030204" pitchFamily="18" charset="0"/>
                            <a:cs typeface="Times New Roman" panose="02020603050405020304" pitchFamily="18" charset="0"/>
                          </a:rPr>
                        </m:ctrlPr>
                      </m:sSubPr>
                      <m:e>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𝑖</m:t>
                        </m:r>
                      </m:sub>
                    </m:s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600" i="1">
                            <a:effectLst/>
                            <a:latin typeface="Cambria Math" panose="02040503050406030204" pitchFamily="18" charset="0"/>
                            <a:cs typeface="Times New Roman" panose="02020603050405020304" pitchFamily="18" charset="0"/>
                          </a:rPr>
                        </m:ctrlPr>
                      </m:sSubPr>
                      <m:e>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𝑗</m:t>
                        </m:r>
                      </m:sub>
                    </m:sSub>
                  </m:oMath>
                </a14:m>
                <a:r>
                  <a:rPr lang="en-US" sz="1600" kern="0" dirty="0">
                    <a:effectLst/>
                    <a:latin typeface="Times New Roman" panose="02020603050405020304" pitchFamily="18" charset="0"/>
                    <a:ea typeface="DengXian" panose="02010600030101010101" pitchFamily="2" charset="-122"/>
                    <a:cs typeface="Times New Roman" panose="02020603050405020304" pitchFamily="18" charset="0"/>
                  </a:rPr>
                  <a:t> is the new cluster that we merge the clusters </a:t>
                </a:r>
                <a14:m>
                  <m:oMath xmlns:m="http://schemas.openxmlformats.org/officeDocument/2006/math">
                    <m:sSub>
                      <m:sSubPr>
                        <m:ctrlPr>
                          <a:rPr lang="en-US" sz="1600" i="1">
                            <a:effectLst/>
                            <a:latin typeface="Cambria Math" panose="02040503050406030204" pitchFamily="18" charset="0"/>
                            <a:cs typeface="Times New Roman" panose="02020603050405020304" pitchFamily="18" charset="0"/>
                          </a:rPr>
                        </m:ctrlPr>
                      </m:sSubPr>
                      <m:e>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600" kern="0" dirty="0">
                    <a:effectLst/>
                    <a:latin typeface="Times New Roman" panose="02020603050405020304" pitchFamily="18" charset="0"/>
                    <a:ea typeface="DengXian" panose="02010600030101010101" pitchFamily="2" charset="-122"/>
                    <a:cs typeface="Times New Roman" panose="02020603050405020304" pitchFamily="18" charset="0"/>
                  </a:rPr>
                  <a:t> and </a:t>
                </a:r>
                <a14:m>
                  <m:oMath xmlns:m="http://schemas.openxmlformats.org/officeDocument/2006/math">
                    <m:sSub>
                      <m:sSubPr>
                        <m:ctrlPr>
                          <a:rPr lang="en-US" sz="1600" i="1">
                            <a:effectLst/>
                            <a:latin typeface="Cambria Math" panose="02040503050406030204" pitchFamily="18" charset="0"/>
                            <a:cs typeface="Times New Roman" panose="02020603050405020304" pitchFamily="18" charset="0"/>
                          </a:rPr>
                        </m:ctrlPr>
                      </m:sSubPr>
                      <m:e>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𝑗</m:t>
                        </m:r>
                      </m:sub>
                    </m:sSub>
                  </m:oMath>
                </a14:m>
                <a:r>
                  <a:rPr lang="en-US" sz="1600" kern="0" dirty="0">
                    <a:effectLst/>
                    <a:latin typeface="Times New Roman" panose="02020603050405020304" pitchFamily="18" charset="0"/>
                    <a:ea typeface="DengXian" panose="02010600030101010101" pitchFamily="2" charset="-122"/>
                    <a:cs typeface="Times New Roman" panose="02020603050405020304" pitchFamily="18" charset="0"/>
                  </a:rPr>
                  <a:t>; </a:t>
                </a:r>
                <a:r>
                  <a:rPr lang="en-US" sz="1600" kern="0" dirty="0">
                    <a:latin typeface="Times New Roman" panose="02020603050405020304" pitchFamily="18" charset="0"/>
                    <a:ea typeface="DengXian" panose="02010600030101010101" pitchFamily="2" charset="-122"/>
                    <a:cs typeface="Times New Roman" panose="02020603050405020304" pitchFamily="18" charset="0"/>
                  </a:rPr>
                  <a:t>|∙| represents the number of points contained in the cluster. </a:t>
                </a:r>
                <a:endParaRPr lang="en-US" sz="1600" dirty="0">
                  <a:latin typeface="Times New Roman" panose="02020603050405020304" pitchFamily="18" charset="0"/>
                  <a:cs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974B3FD5-430B-2773-264F-9133845E36A9}"/>
                  </a:ext>
                </a:extLst>
              </p:cNvPr>
              <p:cNvSpPr txBox="1">
                <a:spLocks noRot="1" noChangeAspect="1" noMove="1" noResize="1" noEditPoints="1" noAdjustHandles="1" noChangeArrowheads="1" noChangeShapeType="1" noTextEdit="1"/>
              </p:cNvSpPr>
              <p:nvPr/>
            </p:nvSpPr>
            <p:spPr>
              <a:xfrm>
                <a:off x="4710544" y="1334041"/>
                <a:ext cx="4433455" cy="3324500"/>
              </a:xfrm>
              <a:prstGeom prst="rect">
                <a:avLst/>
              </a:prstGeom>
              <a:blipFill>
                <a:blip r:embed="rId2"/>
                <a:stretch>
                  <a:fillRect l="-825" t="-550" r="-688" b="-1468"/>
                </a:stretch>
              </a:blipFill>
            </p:spPr>
            <p:txBody>
              <a:bodyPr/>
              <a:lstStyle/>
              <a:p>
                <a:r>
                  <a:rPr lang="en-US">
                    <a:noFill/>
                  </a:rPr>
                  <a:t> </a:t>
                </a:r>
              </a:p>
            </p:txBody>
          </p:sp>
        </mc:Fallback>
      </mc:AlternateContent>
      <p:sp>
        <p:nvSpPr>
          <p:cNvPr id="3" name="Rectangle 2">
            <a:extLst>
              <a:ext uri="{FF2B5EF4-FFF2-40B4-BE49-F238E27FC236}">
                <a16:creationId xmlns:a16="http://schemas.microsoft.com/office/drawing/2014/main" id="{33AC9260-3EAE-8D73-4516-8CC5CC087AC8}"/>
              </a:ext>
            </a:extLst>
          </p:cNvPr>
          <p:cNvSpPr/>
          <p:nvPr/>
        </p:nvSpPr>
        <p:spPr>
          <a:xfrm>
            <a:off x="628650" y="2008909"/>
            <a:ext cx="3493077" cy="865909"/>
          </a:xfrm>
          <a:prstGeom prst="rect">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704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9FED5-3754-3538-1451-728903061EEF}"/>
              </a:ext>
            </a:extLst>
          </p:cNvPr>
          <p:cNvSpPr>
            <a:spLocks noGrp="1"/>
          </p:cNvSpPr>
          <p:nvPr>
            <p:ph type="title"/>
          </p:nvPr>
        </p:nvSpPr>
        <p:spPr/>
        <p:txBody>
          <a:bodyPr/>
          <a:lstStyle/>
          <a:p>
            <a:r>
              <a:rPr lang="en-US" dirty="0"/>
              <a:t>QNUSF – Step 2</a:t>
            </a:r>
          </a:p>
        </p:txBody>
      </p:sp>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B4D71CCB-6BB2-790E-D914-87687EDD9A83}"/>
                  </a:ext>
                </a:extLst>
              </p:cNvPr>
              <p:cNvSpPr txBox="1"/>
              <p:nvPr/>
            </p:nvSpPr>
            <p:spPr>
              <a:xfrm>
                <a:off x="431223" y="1240136"/>
                <a:ext cx="8608868" cy="2200411"/>
              </a:xfrm>
              <a:prstGeom prst="rect">
                <a:avLst/>
              </a:prstGeom>
              <a:noFill/>
            </p:spPr>
            <p:txBody>
              <a:bodyPr wrap="square">
                <a:spAutoFit/>
              </a:bodyPr>
              <a:lstStyle/>
              <a:p>
                <a:pPr marL="0" marR="0" algn="just">
                  <a:spcBef>
                    <a:spcPts val="0"/>
                  </a:spcBef>
                  <a:spcAft>
                    <a:spcPts val="0"/>
                  </a:spcAft>
                </a:pPr>
                <a:r>
                  <a:rPr lang="en-US" sz="1600" b="1" dirty="0">
                    <a:effectLst/>
                    <a:latin typeface="Times New Roman" panose="02020603050405020304" pitchFamily="18" charset="0"/>
                    <a:ea typeface="DengXian" panose="02010600030101010101" pitchFamily="2" charset="-122"/>
                    <a:cs typeface="Times New Roman" panose="02020603050405020304" pitchFamily="18" charset="0"/>
                  </a:rPr>
                  <a:t>Step 2:</a:t>
                </a: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a:t>
                </a:r>
                <a:r>
                  <a:rPr lang="en-US" sz="1600" b="1" i="1" dirty="0">
                    <a:effectLst/>
                    <a:latin typeface="Times New Roman" panose="02020603050405020304" pitchFamily="18" charset="0"/>
                    <a:ea typeface="DengXian" panose="02010600030101010101" pitchFamily="2" charset="-122"/>
                    <a:cs typeface="Times New Roman" panose="02020603050405020304" pitchFamily="18" charset="0"/>
                  </a:rPr>
                  <a:t>Hierarchical Clustering</a:t>
                </a: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Using the weighted distance matrix, </a:t>
                </a:r>
                <a14:m>
                  <m:oMath xmlns:m="http://schemas.openxmlformats.org/officeDocument/2006/math">
                    <m:sSub>
                      <m:sSubPr>
                        <m:ctrlPr>
                          <a:rPr lang="en-US" sz="16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600" i="1">
                            <a:effectLst/>
                            <a:latin typeface="Cambria Math" panose="02040503050406030204" pitchFamily="18" charset="0"/>
                            <a:ea typeface="DengXian" panose="02010600030101010101" pitchFamily="2" charset="-122"/>
                            <a:cs typeface="Times New Roman" panose="02020603050405020304" pitchFamily="18" charset="0"/>
                          </a:rPr>
                          <m:t>𝐷</m:t>
                        </m:r>
                      </m:e>
                      <m:sub>
                        <m:sSub>
                          <m:sSubPr>
                            <m:ctrlPr>
                              <a:rPr lang="en-US" sz="16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600" b="1" i="1">
                                <a:effectLst/>
                                <a:latin typeface="Cambria Math" panose="02040503050406030204" pitchFamily="18" charset="0"/>
                                <a:ea typeface="DengXian" panose="02010600030101010101" pitchFamily="2" charset="-122"/>
                                <a:cs typeface="Times New Roman" panose="02020603050405020304" pitchFamily="18" charset="0"/>
                              </a:rPr>
                              <m:t>𝑿</m:t>
                            </m:r>
                          </m:e>
                          <m:sub>
                            <m:r>
                              <a:rPr lang="en-US" sz="1600" i="1">
                                <a:effectLst/>
                                <a:latin typeface="Cambria Math" panose="02040503050406030204" pitchFamily="18" charset="0"/>
                                <a:ea typeface="DengXian" panose="02010600030101010101" pitchFamily="2" charset="-122"/>
                                <a:cs typeface="Times New Roman" panose="02020603050405020304" pitchFamily="18" charset="0"/>
                              </a:rPr>
                              <m:t>𝑁</m:t>
                            </m:r>
                          </m:sub>
                        </m:sSub>
                      </m:sub>
                    </m:sSub>
                  </m:oMath>
                </a14:m>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we proceed with an iterative merging approach, where we continually combine the pair of clusters displaying the minimum weighted distance between them. During each clustering iteration, we update the weighted distance matrix using equation </a:t>
                </a:r>
              </a:p>
              <a:p>
                <a:pPr algn="just"/>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𝐷</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𝑘</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r>
                        <a:rPr lang="en-US" sz="1600" i="1">
                          <a:latin typeface="Cambria Math" panose="02040503050406030204" pitchFamily="18" charset="0"/>
                        </a:rPr>
                        <m:t>=</m:t>
                      </m:r>
                      <m:f>
                        <m:fPr>
                          <m:ctrlPr>
                            <a:rPr lang="en-US" sz="1600" i="1">
                              <a:latin typeface="Cambria Math" panose="02040503050406030204" pitchFamily="18" charset="0"/>
                            </a:rPr>
                          </m:ctrlPr>
                        </m:fPr>
                        <m:num>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e>
                          </m:d>
                        </m:num>
                        <m:den>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e>
                          </m:d>
                          <m:r>
                            <a:rPr lang="en-US" sz="1600" i="1">
                              <a:latin typeface="Cambria Math" panose="02040503050406030204" pitchFamily="18" charset="0"/>
                            </a:rPr>
                            <m:t>+</m:t>
                          </m:r>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den>
                      </m:f>
                      <m:r>
                        <a:rPr lang="en-US" sz="1600" i="1">
                          <a:latin typeface="Cambria Math" panose="02040503050406030204" pitchFamily="18" charset="0"/>
                        </a:rPr>
                        <m:t>𝐷</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𝑘</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e>
                      </m:d>
                      <m:r>
                        <a:rPr lang="en-US" sz="1600" i="1">
                          <a:latin typeface="Cambria Math" panose="02040503050406030204" pitchFamily="18" charset="0"/>
                        </a:rPr>
                        <m:t>+</m:t>
                      </m:r>
                      <m:f>
                        <m:fPr>
                          <m:ctrlPr>
                            <a:rPr lang="en-US" sz="1600" i="1">
                              <a:latin typeface="Cambria Math" panose="02040503050406030204" pitchFamily="18" charset="0"/>
                            </a:rPr>
                          </m:ctrlPr>
                        </m:fPr>
                        <m:num>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num>
                        <m:den>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𝑖</m:t>
                                  </m:r>
                                </m:sub>
                              </m:sSub>
                            </m:e>
                          </m:d>
                          <m:r>
                            <a:rPr lang="en-US" sz="1600" i="1">
                              <a:latin typeface="Cambria Math" panose="02040503050406030204" pitchFamily="18" charset="0"/>
                            </a:rPr>
                            <m:t>+</m:t>
                          </m:r>
                          <m:d>
                            <m:dPr>
                              <m:begChr m:val="|"/>
                              <m:endChr m:val="|"/>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den>
                      </m:f>
                      <m:r>
                        <a:rPr lang="en-US" sz="1600" i="1">
                          <a:latin typeface="Cambria Math" panose="02040503050406030204" pitchFamily="18" charset="0"/>
                        </a:rPr>
                        <m:t>𝐷</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𝑘</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𝐶</m:t>
                              </m:r>
                            </m:e>
                            <m:sub>
                              <m:r>
                                <a:rPr lang="en-US" sz="1600" i="1">
                                  <a:latin typeface="Cambria Math" panose="02040503050406030204" pitchFamily="18" charset="0"/>
                                </a:rPr>
                                <m:t>𝑗</m:t>
                              </m:r>
                            </m:sub>
                          </m:sSub>
                        </m:e>
                      </m:d>
                    </m:oMath>
                  </m:oMathPara>
                </a14:m>
                <a:endParaRPr lang="en-US" sz="1600" dirty="0">
                  <a:effectLst/>
                  <a:latin typeface="Times New Roman" panose="02020603050405020304" pitchFamily="18" charset="0"/>
                  <a:ea typeface="DengXian" panose="02010600030101010101" pitchFamily="2" charset="-122"/>
                  <a:cs typeface="Times New Roman" panose="02020603050405020304" pitchFamily="18" charset="0"/>
                </a:endParaRPr>
              </a:p>
              <a:p>
                <a:pPr marL="0" marR="0" algn="just">
                  <a:spcBef>
                    <a:spcPts val="0"/>
                  </a:spcBef>
                  <a:spcAft>
                    <a:spcPts val="0"/>
                  </a:spcAft>
                </a:pP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This iterative merging process continues until the desired number of clusters, denoted as </a:t>
                </a:r>
                <a14:m>
                  <m:oMath xmlns:m="http://schemas.openxmlformats.org/officeDocument/2006/math">
                    <m:r>
                      <a:rPr lang="en-US" sz="1600" i="1">
                        <a:effectLst/>
                        <a:latin typeface="Cambria Math" panose="02040503050406030204" pitchFamily="18" charset="0"/>
                        <a:ea typeface="DengXian" panose="02010600030101010101" pitchFamily="2" charset="-122"/>
                        <a:cs typeface="Times New Roman" panose="02020603050405020304" pitchFamily="18" charset="0"/>
                      </a:rPr>
                      <m:t>𝑛</m:t>
                    </m:r>
                  </m:oMath>
                </a14:m>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is achieved.</a:t>
                </a:r>
              </a:p>
            </p:txBody>
          </p:sp>
        </mc:Choice>
        <mc:Fallback>
          <p:sp>
            <p:nvSpPr>
              <p:cNvPr id="8" name="TextBox 7">
                <a:extLst>
                  <a:ext uri="{FF2B5EF4-FFF2-40B4-BE49-F238E27FC236}">
                    <a16:creationId xmlns:a16="http://schemas.microsoft.com/office/drawing/2014/main" id="{B4D71CCB-6BB2-790E-D914-87687EDD9A83}"/>
                  </a:ext>
                </a:extLst>
              </p:cNvPr>
              <p:cNvSpPr txBox="1">
                <a:spLocks noRot="1" noChangeAspect="1" noMove="1" noResize="1" noEditPoints="1" noAdjustHandles="1" noChangeArrowheads="1" noChangeShapeType="1" noTextEdit="1"/>
              </p:cNvSpPr>
              <p:nvPr/>
            </p:nvSpPr>
            <p:spPr>
              <a:xfrm>
                <a:off x="431223" y="1240136"/>
                <a:ext cx="8608868" cy="2200411"/>
              </a:xfrm>
              <a:prstGeom prst="rect">
                <a:avLst/>
              </a:prstGeom>
              <a:blipFill>
                <a:blip r:embed="rId2"/>
                <a:stretch>
                  <a:fillRect l="-425" t="-831" r="-354" b="-249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72922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33DD8-3A65-787A-ACE2-24419ED98B4F}"/>
              </a:ext>
            </a:extLst>
          </p:cNvPr>
          <p:cNvSpPr>
            <a:spLocks noGrp="1"/>
          </p:cNvSpPr>
          <p:nvPr>
            <p:ph type="title"/>
          </p:nvPr>
        </p:nvSpPr>
        <p:spPr/>
        <p:txBody>
          <a:bodyPr/>
          <a:lstStyle/>
          <a:p>
            <a:r>
              <a:rPr lang="en-US" dirty="0"/>
              <a:t>QNUSF – Step 3</a:t>
            </a:r>
          </a:p>
        </p:txBody>
      </p:sp>
      <p:pic>
        <p:nvPicPr>
          <p:cNvPr id="5" name="Picture 4">
            <a:extLst>
              <a:ext uri="{FF2B5EF4-FFF2-40B4-BE49-F238E27FC236}">
                <a16:creationId xmlns:a16="http://schemas.microsoft.com/office/drawing/2014/main" id="{F6A52892-5B10-4231-1EC3-E9F6BFCC918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986" y="1413489"/>
            <a:ext cx="3619414" cy="3619414"/>
          </a:xfrm>
          <a:prstGeom prst="rect">
            <a:avLst/>
          </a:prstGeom>
          <a:noFill/>
          <a:ln>
            <a:noFill/>
          </a:ln>
        </p:spPr>
      </p:pic>
      <p:pic>
        <p:nvPicPr>
          <p:cNvPr id="6" name="Picture 5">
            <a:extLst>
              <a:ext uri="{FF2B5EF4-FFF2-40B4-BE49-F238E27FC236}">
                <a16:creationId xmlns:a16="http://schemas.microsoft.com/office/drawing/2014/main" id="{034722DB-B30C-897D-4FA2-62DFE064458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7649" y="1413489"/>
            <a:ext cx="3703119" cy="3703119"/>
          </a:xfrm>
          <a:prstGeom prst="rect">
            <a:avLst/>
          </a:prstGeom>
          <a:noFill/>
          <a:ln>
            <a:noFill/>
          </a:ln>
        </p:spPr>
      </p:pic>
      <p:sp>
        <p:nvSpPr>
          <p:cNvPr id="7" name="TextBox 6">
            <a:extLst>
              <a:ext uri="{FF2B5EF4-FFF2-40B4-BE49-F238E27FC236}">
                <a16:creationId xmlns:a16="http://schemas.microsoft.com/office/drawing/2014/main" id="{0F06758F-C76D-6192-CFB0-E10B037BD00A}"/>
              </a:ext>
            </a:extLst>
          </p:cNvPr>
          <p:cNvSpPr txBox="1"/>
          <p:nvPr/>
        </p:nvSpPr>
        <p:spPr>
          <a:xfrm>
            <a:off x="1932709" y="1117975"/>
            <a:ext cx="984565"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Maximin</a:t>
            </a:r>
          </a:p>
        </p:txBody>
      </p:sp>
      <p:sp>
        <p:nvSpPr>
          <p:cNvPr id="8" name="TextBox 7">
            <a:extLst>
              <a:ext uri="{FF2B5EF4-FFF2-40B4-BE49-F238E27FC236}">
                <a16:creationId xmlns:a16="http://schemas.microsoft.com/office/drawing/2014/main" id="{495D2C6D-47D1-1943-7099-3B0FD92C33B2}"/>
              </a:ext>
            </a:extLst>
          </p:cNvPr>
          <p:cNvSpPr txBox="1"/>
          <p:nvPr/>
        </p:nvSpPr>
        <p:spPr>
          <a:xfrm>
            <a:off x="6504709" y="1123682"/>
            <a:ext cx="984565"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Minimax</a:t>
            </a:r>
          </a:p>
        </p:txBody>
      </p:sp>
    </p:spTree>
    <p:extLst>
      <p:ext uri="{BB962C8B-B14F-4D97-AF65-F5344CB8AC3E}">
        <p14:creationId xmlns:p14="http://schemas.microsoft.com/office/powerpoint/2010/main" val="4180312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BAB34-8B79-1150-3A5B-A3B5937C6B5F}"/>
              </a:ext>
            </a:extLst>
          </p:cNvPr>
          <p:cNvSpPr>
            <a:spLocks noGrp="1"/>
          </p:cNvSpPr>
          <p:nvPr>
            <p:ph type="title"/>
          </p:nvPr>
        </p:nvSpPr>
        <p:spPr/>
        <p:txBody>
          <a:bodyPr/>
          <a:lstStyle/>
          <a:p>
            <a:r>
              <a:rPr lang="en-US" dirty="0"/>
              <a:t>Examples – 2D RSM</a:t>
            </a:r>
          </a:p>
        </p:txBody>
      </p:sp>
      <p:pic>
        <p:nvPicPr>
          <p:cNvPr id="5" name="Picture 4" descr="A screenshot of a graph&#10;&#10;Description automatically generated">
            <a:extLst>
              <a:ext uri="{FF2B5EF4-FFF2-40B4-BE49-F238E27FC236}">
                <a16:creationId xmlns:a16="http://schemas.microsoft.com/office/drawing/2014/main" id="{E8A99F56-B777-115A-C577-F7AF8395BC9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964" y="1160318"/>
            <a:ext cx="7474528" cy="3741257"/>
          </a:xfrm>
          <a:prstGeom prst="rect">
            <a:avLst/>
          </a:prstGeom>
          <a:noFill/>
          <a:ln>
            <a:noFill/>
          </a:ln>
        </p:spPr>
      </p:pic>
    </p:spTree>
    <p:extLst>
      <p:ext uri="{BB962C8B-B14F-4D97-AF65-F5344CB8AC3E}">
        <p14:creationId xmlns:p14="http://schemas.microsoft.com/office/powerpoint/2010/main" val="592935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78819-690D-CC4E-F43E-DB8CC9C42259}"/>
              </a:ext>
            </a:extLst>
          </p:cNvPr>
          <p:cNvSpPr>
            <a:spLocks noGrp="1"/>
          </p:cNvSpPr>
          <p:nvPr>
            <p:ph type="title"/>
          </p:nvPr>
        </p:nvSpPr>
        <p:spPr/>
        <p:txBody>
          <a:bodyPr/>
          <a:lstStyle/>
          <a:p>
            <a:r>
              <a:rPr lang="en-US" dirty="0"/>
              <a:t>Examples – 2D RSM</a:t>
            </a:r>
          </a:p>
        </p:txBody>
      </p:sp>
      <p:pic>
        <p:nvPicPr>
          <p:cNvPr id="5" name="Picture 4" descr="A screenshot of a graph&#10;&#10;Description automatically generated">
            <a:extLst>
              <a:ext uri="{FF2B5EF4-FFF2-40B4-BE49-F238E27FC236}">
                <a16:creationId xmlns:a16="http://schemas.microsoft.com/office/drawing/2014/main" id="{59C5A5D8-50E8-6FDD-69D2-7439E4705F2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649" y="1062296"/>
            <a:ext cx="3285259" cy="3942311"/>
          </a:xfrm>
          <a:prstGeom prst="rect">
            <a:avLst/>
          </a:prstGeom>
          <a:noFill/>
          <a:ln>
            <a:noFill/>
          </a:ln>
        </p:spPr>
      </p:pic>
      <p:pic>
        <p:nvPicPr>
          <p:cNvPr id="6" name="Picture 5" descr="A diagram of a number of numbers&#10;&#10;Description automatically generated">
            <a:extLst>
              <a:ext uri="{FF2B5EF4-FFF2-40B4-BE49-F238E27FC236}">
                <a16:creationId xmlns:a16="http://schemas.microsoft.com/office/drawing/2014/main" id="{A07CACC3-BEFA-F44B-1713-9AF7B292A6C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396" y="1062296"/>
            <a:ext cx="3886604" cy="3886604"/>
          </a:xfrm>
          <a:prstGeom prst="rect">
            <a:avLst/>
          </a:prstGeom>
          <a:noFill/>
          <a:ln>
            <a:noFill/>
          </a:ln>
        </p:spPr>
      </p:pic>
    </p:spTree>
    <p:extLst>
      <p:ext uri="{BB962C8B-B14F-4D97-AF65-F5344CB8AC3E}">
        <p14:creationId xmlns:p14="http://schemas.microsoft.com/office/powerpoint/2010/main" val="3403478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61168-7F58-E09A-4E76-7849050A722A}"/>
              </a:ext>
            </a:extLst>
          </p:cNvPr>
          <p:cNvSpPr>
            <a:spLocks noGrp="1"/>
          </p:cNvSpPr>
          <p:nvPr>
            <p:ph type="title"/>
          </p:nvPr>
        </p:nvSpPr>
        <p:spPr/>
        <p:txBody>
          <a:bodyPr/>
          <a:lstStyle/>
          <a:p>
            <a:r>
              <a:rPr lang="en-US" dirty="0"/>
              <a:t>Examples – 2D RSM Irregular area</a:t>
            </a:r>
          </a:p>
        </p:txBody>
      </p:sp>
      <p:pic>
        <p:nvPicPr>
          <p:cNvPr id="5" name="Picture 4">
            <a:extLst>
              <a:ext uri="{FF2B5EF4-FFF2-40B4-BE49-F238E27FC236}">
                <a16:creationId xmlns:a16="http://schemas.microsoft.com/office/drawing/2014/main" id="{158CA28B-3F36-1016-049F-EEB11F55E68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 y="1084262"/>
            <a:ext cx="7810500" cy="3909422"/>
          </a:xfrm>
          <a:prstGeom prst="rect">
            <a:avLst/>
          </a:prstGeom>
          <a:noFill/>
          <a:ln>
            <a:noFill/>
          </a:ln>
        </p:spPr>
      </p:pic>
    </p:spTree>
    <p:extLst>
      <p:ext uri="{BB962C8B-B14F-4D97-AF65-F5344CB8AC3E}">
        <p14:creationId xmlns:p14="http://schemas.microsoft.com/office/powerpoint/2010/main" val="1963507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EB7BC-0E6B-781E-FE0F-49F70D21FE27}"/>
              </a:ext>
            </a:extLst>
          </p:cNvPr>
          <p:cNvSpPr>
            <a:spLocks noGrp="1"/>
          </p:cNvSpPr>
          <p:nvPr>
            <p:ph type="title"/>
          </p:nvPr>
        </p:nvSpPr>
        <p:spPr/>
        <p:txBody>
          <a:bodyPr/>
          <a:lstStyle/>
          <a:p>
            <a:r>
              <a:rPr lang="en-US" altLang="zh-CN" dirty="0"/>
              <a:t>Examples – 3D RSM</a:t>
            </a:r>
            <a:endParaRPr lang="en-US" dirty="0"/>
          </a:p>
        </p:txBody>
      </p:sp>
      <p:pic>
        <p:nvPicPr>
          <p:cNvPr id="5" name="Picture 4">
            <a:extLst>
              <a:ext uri="{FF2B5EF4-FFF2-40B4-BE49-F238E27FC236}">
                <a16:creationId xmlns:a16="http://schemas.microsoft.com/office/drawing/2014/main" id="{745E0529-3677-E0E4-589E-CC6D974B322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650" y="978436"/>
            <a:ext cx="7774133" cy="3891220"/>
          </a:xfrm>
          <a:prstGeom prst="rect">
            <a:avLst/>
          </a:prstGeom>
          <a:noFill/>
          <a:ln>
            <a:noFill/>
          </a:ln>
        </p:spPr>
      </p:pic>
    </p:spTree>
    <p:extLst>
      <p:ext uri="{BB962C8B-B14F-4D97-AF65-F5344CB8AC3E}">
        <p14:creationId xmlns:p14="http://schemas.microsoft.com/office/powerpoint/2010/main" val="1547430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6A5DE-042B-13F5-A49A-B8296309F62C}"/>
              </a:ext>
            </a:extLst>
          </p:cNvPr>
          <p:cNvSpPr>
            <a:spLocks noGrp="1"/>
          </p:cNvSpPr>
          <p:nvPr>
            <p:ph type="title"/>
          </p:nvPr>
        </p:nvSpPr>
        <p:spPr/>
        <p:txBody>
          <a:bodyPr/>
          <a:lstStyle/>
          <a:p>
            <a:r>
              <a:rPr lang="en-US" dirty="0"/>
              <a:t>Examples – 3D RSM</a:t>
            </a:r>
          </a:p>
        </p:txBody>
      </p:sp>
      <p:pic>
        <p:nvPicPr>
          <p:cNvPr id="5" name="Picture 4" descr="A group of graphs with numbers&#10;&#10;Description automatically generated with medium confidence">
            <a:extLst>
              <a:ext uri="{FF2B5EF4-FFF2-40B4-BE49-F238E27FC236}">
                <a16:creationId xmlns:a16="http://schemas.microsoft.com/office/drawing/2014/main" id="{B8861E02-7FA9-F5B8-9A84-FB1F5D3FF40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1" y="1214006"/>
            <a:ext cx="3719944" cy="3719944"/>
          </a:xfrm>
          <a:prstGeom prst="rect">
            <a:avLst/>
          </a:prstGeom>
          <a:noFill/>
          <a:ln>
            <a:noFill/>
          </a:ln>
        </p:spPr>
      </p:pic>
      <p:pic>
        <p:nvPicPr>
          <p:cNvPr id="6" name="Picture 5">
            <a:extLst>
              <a:ext uri="{FF2B5EF4-FFF2-40B4-BE49-F238E27FC236}">
                <a16:creationId xmlns:a16="http://schemas.microsoft.com/office/drawing/2014/main" id="{77230E02-F3AF-68C2-8813-E5B82B79C22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5334" y="1005604"/>
            <a:ext cx="3273367" cy="3928346"/>
          </a:xfrm>
          <a:prstGeom prst="rect">
            <a:avLst/>
          </a:prstGeom>
          <a:noFill/>
          <a:ln>
            <a:noFill/>
          </a:ln>
        </p:spPr>
      </p:pic>
    </p:spTree>
    <p:extLst>
      <p:ext uri="{BB962C8B-B14F-4D97-AF65-F5344CB8AC3E}">
        <p14:creationId xmlns:p14="http://schemas.microsoft.com/office/powerpoint/2010/main" val="395386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ADF6038-EFAB-3736-77E5-856778DC30E2}"/>
              </a:ext>
            </a:extLst>
          </p:cNvPr>
          <p:cNvSpPr>
            <a:spLocks noGrp="1"/>
          </p:cNvSpPr>
          <p:nvPr>
            <p:ph type="title"/>
          </p:nvPr>
        </p:nvSpPr>
        <p:spPr>
          <a:xfrm>
            <a:off x="628650" y="273844"/>
            <a:ext cx="7886700" cy="994172"/>
          </a:xfrm>
        </p:spPr>
        <p:txBody>
          <a:bodyPr/>
          <a:lstStyle/>
          <a:p>
            <a:r>
              <a:rPr lang="en-US" dirty="0"/>
              <a:t>Examples – 3D Mixture model</a:t>
            </a:r>
          </a:p>
        </p:txBody>
      </p:sp>
      <p:pic>
        <p:nvPicPr>
          <p:cNvPr id="6" name="Picture 5">
            <a:extLst>
              <a:ext uri="{FF2B5EF4-FFF2-40B4-BE49-F238E27FC236}">
                <a16:creationId xmlns:a16="http://schemas.microsoft.com/office/drawing/2014/main" id="{14EE5486-9F39-12AF-3B85-4971BCA2F52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9764" y="1163401"/>
            <a:ext cx="7162800" cy="3980099"/>
          </a:xfrm>
          <a:prstGeom prst="rect">
            <a:avLst/>
          </a:prstGeom>
          <a:noFill/>
          <a:ln>
            <a:noFill/>
          </a:ln>
        </p:spPr>
      </p:pic>
    </p:spTree>
    <p:extLst>
      <p:ext uri="{BB962C8B-B14F-4D97-AF65-F5344CB8AC3E}">
        <p14:creationId xmlns:p14="http://schemas.microsoft.com/office/powerpoint/2010/main" val="731915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F9C4A-6BC5-F0DC-B4A7-056196DDD572}"/>
              </a:ext>
            </a:extLst>
          </p:cNvPr>
          <p:cNvSpPr>
            <a:spLocks noGrp="1"/>
          </p:cNvSpPr>
          <p:nvPr>
            <p:ph type="title"/>
          </p:nvPr>
        </p:nvSpPr>
        <p:spPr/>
        <p:txBody>
          <a:bodyPr/>
          <a:lstStyle/>
          <a:p>
            <a:r>
              <a:rPr lang="en-US" dirty="0"/>
              <a:t>Examples – Carbon Capture</a:t>
            </a:r>
          </a:p>
        </p:txBody>
      </p:sp>
      <p:pic>
        <p:nvPicPr>
          <p:cNvPr id="6" name="Picture 5" descr="A group of graphs with red dots&#10;&#10;Description automatically generated">
            <a:extLst>
              <a:ext uri="{FF2B5EF4-FFF2-40B4-BE49-F238E27FC236}">
                <a16:creationId xmlns:a16="http://schemas.microsoft.com/office/drawing/2014/main" id="{8185F28C-F38A-2C32-719A-B29657C109C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5833" y="1268016"/>
            <a:ext cx="6696075" cy="3351614"/>
          </a:xfrm>
          <a:prstGeom prst="rect">
            <a:avLst/>
          </a:prstGeom>
          <a:noFill/>
          <a:ln>
            <a:noFill/>
          </a:ln>
        </p:spPr>
      </p:pic>
      <p:sp>
        <p:nvSpPr>
          <p:cNvPr id="5" name="TextBox 4">
            <a:extLst>
              <a:ext uri="{FF2B5EF4-FFF2-40B4-BE49-F238E27FC236}">
                <a16:creationId xmlns:a16="http://schemas.microsoft.com/office/drawing/2014/main" id="{F2C6FE3A-6B17-2662-AA7F-4F4C884F7B1D}"/>
              </a:ext>
            </a:extLst>
          </p:cNvPr>
          <p:cNvSpPr txBox="1"/>
          <p:nvPr/>
        </p:nvSpPr>
        <p:spPr>
          <a:xfrm>
            <a:off x="6449289" y="2820268"/>
            <a:ext cx="2881747" cy="233910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1800" kern="0" dirty="0">
                <a:effectLst/>
                <a:latin typeface="Times New Roman" panose="02020603050405020304" pitchFamily="18" charset="0"/>
                <a:ea typeface="DengXian" panose="02010600030101010101" pitchFamily="2" charset="-122"/>
              </a:rPr>
              <a:t>rich solvent flowrate (</a:t>
            </a:r>
            <a:r>
              <a:rPr lang="en-US" sz="1800" b="1" kern="0" dirty="0">
                <a:effectLst/>
                <a:latin typeface="Times New Roman" panose="02020603050405020304" pitchFamily="18" charset="0"/>
                <a:ea typeface="DengXian" panose="02010600030101010101" pitchFamily="2" charset="-122"/>
              </a:rPr>
              <a:t>L</a:t>
            </a:r>
            <a:r>
              <a:rPr lang="en-US" sz="1800" kern="0" dirty="0">
                <a:effectLst/>
                <a:latin typeface="Times New Roman" panose="02020603050405020304" pitchFamily="18" charset="0"/>
                <a:ea typeface="DengXian" panose="02010600030101010101" pitchFamily="2" charset="-122"/>
              </a:rPr>
              <a:t>)</a:t>
            </a:r>
          </a:p>
          <a:p>
            <a:pPr marL="285750" indent="-285750">
              <a:spcAft>
                <a:spcPts val="600"/>
              </a:spcAft>
              <a:buFont typeface="Arial" panose="020B0604020202020204" pitchFamily="34" charset="0"/>
              <a:buChar char="•"/>
            </a:pPr>
            <a:r>
              <a:rPr lang="en-US" sz="1800" kern="0" dirty="0">
                <a:effectLst/>
                <a:latin typeface="Times New Roman" panose="02020603050405020304" pitchFamily="18" charset="0"/>
                <a:ea typeface="DengXian" panose="02010600030101010101" pitchFamily="2" charset="-122"/>
              </a:rPr>
              <a:t>flue gas flowrate (</a:t>
            </a:r>
            <a:r>
              <a:rPr lang="en-US" sz="1800" b="1" kern="0" dirty="0">
                <a:effectLst/>
                <a:latin typeface="Times New Roman" panose="02020603050405020304" pitchFamily="18" charset="0"/>
                <a:ea typeface="DengXian" panose="02010600030101010101" pitchFamily="2" charset="-122"/>
              </a:rPr>
              <a:t>G</a:t>
            </a:r>
            <a:r>
              <a:rPr lang="en-US" sz="1800" kern="0" dirty="0">
                <a:effectLst/>
                <a:latin typeface="Times New Roman" panose="02020603050405020304" pitchFamily="18" charset="0"/>
                <a:ea typeface="DengXian" panose="02010600030101010101" pitchFamily="2" charset="-122"/>
              </a:rPr>
              <a:t>) </a:t>
            </a:r>
          </a:p>
          <a:p>
            <a:pPr marL="285750" indent="-285750">
              <a:spcAft>
                <a:spcPts val="600"/>
              </a:spcAft>
              <a:buFont typeface="Arial" panose="020B0604020202020204" pitchFamily="34" charset="0"/>
              <a:buChar char="•"/>
            </a:pPr>
            <a:r>
              <a:rPr lang="en-US" sz="1800" kern="0" dirty="0">
                <a:effectLst/>
                <a:latin typeface="Times New Roman" panose="02020603050405020304" pitchFamily="18" charset="0"/>
                <a:ea typeface="DengXian" panose="02010600030101010101" pitchFamily="2" charset="-122"/>
              </a:rPr>
              <a:t>steam flowrate (</a:t>
            </a:r>
            <a:r>
              <a:rPr lang="en-US" sz="1800" b="1" kern="0" dirty="0">
                <a:effectLst/>
                <a:latin typeface="Times New Roman" panose="02020603050405020304" pitchFamily="18" charset="0"/>
                <a:ea typeface="DengXian" panose="02010600030101010101" pitchFamily="2" charset="-122"/>
              </a:rPr>
              <a:t>S</a:t>
            </a:r>
            <a:r>
              <a:rPr lang="en-US" sz="1800" kern="0" dirty="0">
                <a:effectLst/>
                <a:latin typeface="Times New Roman" panose="02020603050405020304" pitchFamily="18" charset="0"/>
                <a:ea typeface="DengXian" panose="02010600030101010101" pitchFamily="2" charset="-122"/>
              </a:rPr>
              <a:t>)</a:t>
            </a:r>
          </a:p>
          <a:p>
            <a:pPr marL="285750" indent="-285750">
              <a:spcAft>
                <a:spcPts val="600"/>
              </a:spcAft>
              <a:buFont typeface="Arial" panose="020B0604020202020204" pitchFamily="34" charset="0"/>
              <a:buChar char="•"/>
            </a:pPr>
            <a:r>
              <a:rPr lang="en-US" sz="1800" kern="0" dirty="0">
                <a:effectLst/>
                <a:latin typeface="Times New Roman" panose="02020603050405020304" pitchFamily="18" charset="0"/>
                <a:ea typeface="DengXian" panose="02010600030101010101" pitchFamily="2" charset="-122"/>
              </a:rPr>
              <a:t>CO_2 in the flue gas</a:t>
            </a:r>
            <a:r>
              <a:rPr lang="en-US" sz="1800" kern="0" dirty="0">
                <a:latin typeface="Times New Roman" panose="02020603050405020304" pitchFamily="18" charset="0"/>
                <a:ea typeface="DengXian" panose="02010600030101010101" pitchFamily="2" charset="-122"/>
              </a:rPr>
              <a:t> </a:t>
            </a:r>
            <a:r>
              <a:rPr lang="en-US" sz="1800" kern="0" dirty="0">
                <a:effectLst/>
                <a:latin typeface="Times New Roman" panose="02020603050405020304" pitchFamily="18" charset="0"/>
                <a:ea typeface="DengXian" panose="02010600030101010101" pitchFamily="2" charset="-122"/>
              </a:rPr>
              <a:t>(</a:t>
            </a:r>
            <a:r>
              <a:rPr lang="en-US" sz="1800" b="1" kern="0" dirty="0">
                <a:effectLst/>
                <a:latin typeface="Times New Roman" panose="02020603050405020304" pitchFamily="18" charset="0"/>
                <a:ea typeface="DengXian" panose="02010600030101010101" pitchFamily="2" charset="-122"/>
              </a:rPr>
              <a:t>8 and 10 mol%</a:t>
            </a:r>
            <a:r>
              <a:rPr lang="en-US" sz="1800" kern="0" dirty="0">
                <a:effectLst/>
                <a:latin typeface="Times New Roman" panose="02020603050405020304" pitchFamily="18" charset="0"/>
                <a:ea typeface="DengXian" panose="02010600030101010101" pitchFamily="2" charset="-122"/>
              </a:rPr>
              <a:t>)</a:t>
            </a:r>
          </a:p>
          <a:p>
            <a:pPr marL="285750" indent="-285750">
              <a:spcAft>
                <a:spcPts val="600"/>
              </a:spcAft>
              <a:buFont typeface="Arial" panose="020B0604020202020204" pitchFamily="34" charset="0"/>
              <a:buChar char="•"/>
            </a:pPr>
            <a:r>
              <a:rPr lang="en-US" sz="1800" kern="0" dirty="0">
                <a:effectLst/>
                <a:latin typeface="Times New Roman" panose="02020603050405020304" pitchFamily="18" charset="0"/>
                <a:ea typeface="DengXian" panose="02010600030101010101" pitchFamily="2" charset="-122"/>
              </a:rPr>
              <a:t>width of the confidence interval</a:t>
            </a:r>
            <a:r>
              <a:rPr lang="en-US" sz="1800" kern="0" dirty="0">
                <a:latin typeface="Times New Roman" panose="02020603050405020304" pitchFamily="18" charset="0"/>
                <a:ea typeface="DengXian" panose="02010600030101010101" pitchFamily="2" charset="-122"/>
              </a:rPr>
              <a:t> (Point size)</a:t>
            </a:r>
            <a:endParaRPr lang="en-US" dirty="0"/>
          </a:p>
        </p:txBody>
      </p:sp>
      <p:sp>
        <p:nvSpPr>
          <p:cNvPr id="8" name="TextBox 7">
            <a:extLst>
              <a:ext uri="{FF2B5EF4-FFF2-40B4-BE49-F238E27FC236}">
                <a16:creationId xmlns:a16="http://schemas.microsoft.com/office/drawing/2014/main" id="{13F45FA6-F0A6-4DAD-1FBE-EE2E1CAB73D4}"/>
              </a:ext>
            </a:extLst>
          </p:cNvPr>
          <p:cNvSpPr txBox="1"/>
          <p:nvPr/>
        </p:nvSpPr>
        <p:spPr>
          <a:xfrm>
            <a:off x="2568286" y="1013358"/>
            <a:ext cx="2100696" cy="307777"/>
          </a:xfrm>
          <a:prstGeom prst="rect">
            <a:avLst/>
          </a:prstGeom>
          <a:noFill/>
        </p:spPr>
        <p:txBody>
          <a:bodyPr wrap="square">
            <a:spAutoFit/>
          </a:bodyPr>
          <a:lstStyle/>
          <a:p>
            <a:r>
              <a:rPr lang="en-US" sz="1400" b="1" kern="0" dirty="0">
                <a:effectLst/>
                <a:latin typeface="Times New Roman" panose="02020603050405020304" pitchFamily="18" charset="0"/>
                <a:ea typeface="DengXian" panose="02010600030101010101" pitchFamily="2" charset="-122"/>
              </a:rPr>
              <a:t>maximin QNUSF design</a:t>
            </a:r>
            <a:endParaRPr lang="en-US" b="1" dirty="0"/>
          </a:p>
        </p:txBody>
      </p:sp>
    </p:spTree>
    <p:extLst>
      <p:ext uri="{BB962C8B-B14F-4D97-AF65-F5344CB8AC3E}">
        <p14:creationId xmlns:p14="http://schemas.microsoft.com/office/powerpoint/2010/main" val="1350237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26D8C-F246-7943-AC9F-D2F028CF5311}"/>
              </a:ext>
            </a:extLst>
          </p:cNvPr>
          <p:cNvSpPr>
            <a:spLocks noGrp="1"/>
          </p:cNvSpPr>
          <p:nvPr>
            <p:ph type="title"/>
          </p:nvPr>
        </p:nvSpPr>
        <p:spPr/>
        <p:txBody>
          <a:bodyPr/>
          <a:lstStyle/>
          <a:p>
            <a:r>
              <a:rPr lang="en-US" dirty="0"/>
              <a:t>Framework</a:t>
            </a:r>
          </a:p>
        </p:txBody>
      </p:sp>
      <p:sp>
        <p:nvSpPr>
          <p:cNvPr id="3" name="Content Placeholder 2">
            <a:extLst>
              <a:ext uri="{FF2B5EF4-FFF2-40B4-BE49-F238E27FC236}">
                <a16:creationId xmlns:a16="http://schemas.microsoft.com/office/drawing/2014/main" id="{F4C7F018-C87B-464B-83D3-7D6A15C3A18A}"/>
              </a:ext>
            </a:extLst>
          </p:cNvPr>
          <p:cNvSpPr>
            <a:spLocks noGrp="1"/>
          </p:cNvSpPr>
          <p:nvPr>
            <p:ph idx="1"/>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M</a:t>
            </a:r>
            <a:r>
              <a:rPr lang="en-US" altLang="zh-CN" dirty="0">
                <a:solidFill>
                  <a:schemeClr val="tx1"/>
                </a:solidFill>
                <a:latin typeface="Times New Roman" panose="02020603050405020304" pitchFamily="18" charset="0"/>
                <a:cs typeface="Times New Roman" panose="02020603050405020304" pitchFamily="18" charset="0"/>
              </a:rPr>
              <a:t>otivation</a:t>
            </a:r>
            <a:endParaRPr lang="en-US" dirty="0">
              <a:solidFill>
                <a:schemeClr val="tx1"/>
              </a:solidFill>
              <a:latin typeface="Times New Roman" panose="02020603050405020304" pitchFamily="18" charset="0"/>
              <a:cs typeface="Times New Roman" panose="02020603050405020304" pitchFamily="18" charset="0"/>
            </a:endParaRPr>
          </a:p>
          <a:p>
            <a:r>
              <a:rPr lang="en-US" dirty="0">
                <a:solidFill>
                  <a:schemeClr val="tx1"/>
                </a:solidFill>
                <a:latin typeface="Times New Roman" panose="02020603050405020304" pitchFamily="18" charset="0"/>
                <a:cs typeface="Times New Roman" panose="02020603050405020304" pitchFamily="18" charset="0"/>
              </a:rPr>
              <a:t>Original NUSF</a:t>
            </a:r>
          </a:p>
          <a:p>
            <a:r>
              <a:rPr lang="en-US" dirty="0">
                <a:solidFill>
                  <a:schemeClr val="tx1"/>
                </a:solidFill>
                <a:latin typeface="Times New Roman" panose="02020603050405020304" pitchFamily="18" charset="0"/>
                <a:cs typeface="Times New Roman" panose="02020603050405020304" pitchFamily="18" charset="0"/>
              </a:rPr>
              <a:t>QNUSF</a:t>
            </a:r>
          </a:p>
          <a:p>
            <a:r>
              <a:rPr lang="en-US" dirty="0">
                <a:solidFill>
                  <a:schemeClr val="tx1"/>
                </a:solidFill>
                <a:latin typeface="Times New Roman" panose="02020603050405020304" pitchFamily="18" charset="0"/>
                <a:cs typeface="Times New Roman" panose="02020603050405020304" pitchFamily="18" charset="0"/>
              </a:rPr>
              <a:t>Examples</a:t>
            </a:r>
          </a:p>
          <a:p>
            <a:r>
              <a:rPr lang="en-US" dirty="0">
                <a:solidFill>
                  <a:schemeClr val="tx1"/>
                </a:solidFill>
                <a:latin typeface="Times New Roman" panose="02020603050405020304" pitchFamily="18" charset="0"/>
                <a:cs typeface="Times New Roman" panose="02020603050405020304" pitchFamily="18" charset="0"/>
              </a:rPr>
              <a:t>Shiny app</a:t>
            </a:r>
          </a:p>
          <a:p>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4" name="TextBox 3">
            <a:extLst>
              <a:ext uri="{FF2B5EF4-FFF2-40B4-BE49-F238E27FC236}">
                <a16:creationId xmlns:a16="http://schemas.microsoft.com/office/drawing/2014/main" id="{5E2E3F80-2C72-2144-86B9-874D59E7CC90}"/>
              </a:ext>
            </a:extLst>
          </p:cNvPr>
          <p:cNvSpPr txBox="1"/>
          <p:nvPr/>
        </p:nvSpPr>
        <p:spPr>
          <a:xfrm>
            <a:off x="6313337" y="132335"/>
            <a:ext cx="2512612" cy="261610"/>
          </a:xfrm>
          <a:prstGeom prst="rect">
            <a:avLst/>
          </a:prstGeom>
          <a:noFill/>
        </p:spPr>
        <p:txBody>
          <a:bodyPr wrap="square" rtlCol="0">
            <a:spAutoFit/>
          </a:bodyPr>
          <a:lstStyle/>
          <a:p>
            <a:pPr algn="r"/>
            <a:r>
              <a:rPr lang="en-US" sz="1100" dirty="0">
                <a:solidFill>
                  <a:schemeClr val="bg1"/>
                </a:solidFill>
                <a:latin typeface="Franklin Gothic Medium" panose="020B0603020102020204" pitchFamily="34" charset="0"/>
              </a:rPr>
              <a:t>College of Arts &amp; Sciences</a:t>
            </a:r>
          </a:p>
        </p:txBody>
      </p:sp>
    </p:spTree>
    <p:extLst>
      <p:ext uri="{BB962C8B-B14F-4D97-AF65-F5344CB8AC3E}">
        <p14:creationId xmlns:p14="http://schemas.microsoft.com/office/powerpoint/2010/main" val="3183933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01D85-D9F0-6A6A-2D08-CCF131D92D6B}"/>
              </a:ext>
            </a:extLst>
          </p:cNvPr>
          <p:cNvSpPr>
            <a:spLocks noGrp="1"/>
          </p:cNvSpPr>
          <p:nvPr>
            <p:ph type="title"/>
          </p:nvPr>
        </p:nvSpPr>
        <p:spPr/>
        <p:txBody>
          <a:bodyPr/>
          <a:lstStyle/>
          <a:p>
            <a:r>
              <a:rPr lang="en-US" dirty="0"/>
              <a:t>Examples – Carbon Capture</a:t>
            </a:r>
          </a:p>
        </p:txBody>
      </p:sp>
      <p:pic>
        <p:nvPicPr>
          <p:cNvPr id="5" name="Picture 4">
            <a:extLst>
              <a:ext uri="{FF2B5EF4-FFF2-40B4-BE49-F238E27FC236}">
                <a16:creationId xmlns:a16="http://schemas.microsoft.com/office/drawing/2014/main" id="{4944F60A-21A1-A83F-0AA7-13FE015FA94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5758" y="1267329"/>
            <a:ext cx="3151909" cy="3782979"/>
          </a:xfrm>
          <a:prstGeom prst="rect">
            <a:avLst/>
          </a:prstGeom>
          <a:noFill/>
          <a:ln>
            <a:noFill/>
          </a:ln>
        </p:spPr>
      </p:pic>
      <p:pic>
        <p:nvPicPr>
          <p:cNvPr id="6" name="Picture 5">
            <a:extLst>
              <a:ext uri="{FF2B5EF4-FFF2-40B4-BE49-F238E27FC236}">
                <a16:creationId xmlns:a16="http://schemas.microsoft.com/office/drawing/2014/main" id="{94B497C7-D189-3784-C9EC-1D4926AF315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6182" y="1268016"/>
            <a:ext cx="3151910" cy="3782292"/>
          </a:xfrm>
          <a:prstGeom prst="rect">
            <a:avLst/>
          </a:prstGeom>
          <a:noFill/>
          <a:ln>
            <a:noFill/>
          </a:ln>
        </p:spPr>
      </p:pic>
      <p:sp>
        <p:nvSpPr>
          <p:cNvPr id="7" name="TextBox 6">
            <a:extLst>
              <a:ext uri="{FF2B5EF4-FFF2-40B4-BE49-F238E27FC236}">
                <a16:creationId xmlns:a16="http://schemas.microsoft.com/office/drawing/2014/main" id="{D9803C30-5B81-19AF-6EC4-AEC61E83222E}"/>
              </a:ext>
            </a:extLst>
          </p:cNvPr>
          <p:cNvSpPr txBox="1"/>
          <p:nvPr/>
        </p:nvSpPr>
        <p:spPr>
          <a:xfrm>
            <a:off x="2040803" y="1008407"/>
            <a:ext cx="1865170" cy="338554"/>
          </a:xfrm>
          <a:prstGeom prst="rect">
            <a:avLst/>
          </a:prstGeom>
          <a:noFill/>
        </p:spPr>
        <p:txBody>
          <a:bodyPr wrap="square">
            <a:spAutoFit/>
          </a:bodyPr>
          <a:lstStyle/>
          <a:p>
            <a:r>
              <a:rPr lang="en-US" sz="1600" b="1" kern="0" dirty="0">
                <a:effectLst/>
                <a:latin typeface="Times New Roman" panose="02020603050405020304" pitchFamily="18" charset="0"/>
                <a:ea typeface="DengXian" panose="02010600030101010101" pitchFamily="2" charset="-122"/>
              </a:rPr>
              <a:t>8% flue rate </a:t>
            </a:r>
            <a:endParaRPr lang="en-US" sz="1200" b="1" dirty="0"/>
          </a:p>
        </p:txBody>
      </p:sp>
      <p:sp>
        <p:nvSpPr>
          <p:cNvPr id="8" name="TextBox 7">
            <a:extLst>
              <a:ext uri="{FF2B5EF4-FFF2-40B4-BE49-F238E27FC236}">
                <a16:creationId xmlns:a16="http://schemas.microsoft.com/office/drawing/2014/main" id="{DF7EEFC3-C02F-808A-8E05-D15FDD24E3F2}"/>
              </a:ext>
            </a:extLst>
          </p:cNvPr>
          <p:cNvSpPr txBox="1"/>
          <p:nvPr/>
        </p:nvSpPr>
        <p:spPr>
          <a:xfrm>
            <a:off x="6412922" y="988834"/>
            <a:ext cx="1865170" cy="338554"/>
          </a:xfrm>
          <a:prstGeom prst="rect">
            <a:avLst/>
          </a:prstGeom>
          <a:noFill/>
        </p:spPr>
        <p:txBody>
          <a:bodyPr wrap="square">
            <a:spAutoFit/>
          </a:bodyPr>
          <a:lstStyle/>
          <a:p>
            <a:r>
              <a:rPr lang="en-US" sz="1600" b="1" kern="0" dirty="0">
                <a:effectLst/>
                <a:latin typeface="Times New Roman" panose="02020603050405020304" pitchFamily="18" charset="0"/>
                <a:ea typeface="DengXian" panose="02010600030101010101" pitchFamily="2" charset="-122"/>
              </a:rPr>
              <a:t>10% flue rate </a:t>
            </a:r>
            <a:endParaRPr lang="en-US" sz="1200" b="1" dirty="0"/>
          </a:p>
        </p:txBody>
      </p:sp>
    </p:spTree>
    <p:extLst>
      <p:ext uri="{BB962C8B-B14F-4D97-AF65-F5344CB8AC3E}">
        <p14:creationId xmlns:p14="http://schemas.microsoft.com/office/powerpoint/2010/main" val="12776687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1FDB7-9381-CE9A-002B-90B428579D9E}"/>
              </a:ext>
            </a:extLst>
          </p:cNvPr>
          <p:cNvSpPr>
            <a:spLocks noGrp="1"/>
          </p:cNvSpPr>
          <p:nvPr>
            <p:ph type="title"/>
          </p:nvPr>
        </p:nvSpPr>
        <p:spPr/>
        <p:txBody>
          <a:bodyPr/>
          <a:lstStyle/>
          <a:p>
            <a:r>
              <a:rPr lang="en-US" dirty="0"/>
              <a:t>Examples – Maximin QNUSF </a:t>
            </a:r>
          </a:p>
        </p:txBody>
      </p:sp>
      <p:pic>
        <p:nvPicPr>
          <p:cNvPr id="5" name="Picture 4">
            <a:extLst>
              <a:ext uri="{FF2B5EF4-FFF2-40B4-BE49-F238E27FC236}">
                <a16:creationId xmlns:a16="http://schemas.microsoft.com/office/drawing/2014/main" id="{0DDB78B6-29D5-2EC3-72C6-E81527501E8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9395"/>
          <a:stretch/>
        </p:blipFill>
        <p:spPr bwMode="auto">
          <a:xfrm>
            <a:off x="96917" y="1457699"/>
            <a:ext cx="2737724" cy="2709053"/>
          </a:xfrm>
          <a:prstGeom prst="rect">
            <a:avLst/>
          </a:prstGeom>
          <a:noFill/>
          <a:ln>
            <a:noFill/>
          </a:ln>
        </p:spPr>
      </p:pic>
      <p:pic>
        <p:nvPicPr>
          <p:cNvPr id="6" name="Picture 5">
            <a:extLst>
              <a:ext uri="{FF2B5EF4-FFF2-40B4-BE49-F238E27FC236}">
                <a16:creationId xmlns:a16="http://schemas.microsoft.com/office/drawing/2014/main" id="{61458B61-9D3D-1E5D-A55B-4673A5931C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1399"/>
          <a:stretch/>
        </p:blipFill>
        <p:spPr bwMode="auto">
          <a:xfrm>
            <a:off x="2764301" y="1408464"/>
            <a:ext cx="3545839" cy="3028206"/>
          </a:xfrm>
          <a:prstGeom prst="rect">
            <a:avLst/>
          </a:prstGeom>
          <a:noFill/>
          <a:ln>
            <a:noFill/>
          </a:ln>
        </p:spPr>
      </p:pic>
      <p:pic>
        <p:nvPicPr>
          <p:cNvPr id="3" name="Picture 2">
            <a:extLst>
              <a:ext uri="{FF2B5EF4-FFF2-40B4-BE49-F238E27FC236}">
                <a16:creationId xmlns:a16="http://schemas.microsoft.com/office/drawing/2014/main" id="{3B5E661D-8E45-6FB5-A074-F24BD538D8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2410" r="1773"/>
          <a:stretch/>
        </p:blipFill>
        <p:spPr bwMode="auto">
          <a:xfrm>
            <a:off x="6235269" y="1426624"/>
            <a:ext cx="2811814" cy="2547256"/>
          </a:xfrm>
          <a:prstGeom prst="rect">
            <a:avLst/>
          </a:prstGeom>
          <a:noFill/>
          <a:ln>
            <a:noFill/>
          </a:ln>
        </p:spPr>
      </p:pic>
    </p:spTree>
    <p:extLst>
      <p:ext uri="{BB962C8B-B14F-4D97-AF65-F5344CB8AC3E}">
        <p14:creationId xmlns:p14="http://schemas.microsoft.com/office/powerpoint/2010/main" val="1818234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D3135-5F45-2995-D48A-0F4BCBC3847A}"/>
              </a:ext>
            </a:extLst>
          </p:cNvPr>
          <p:cNvSpPr>
            <a:spLocks noGrp="1"/>
          </p:cNvSpPr>
          <p:nvPr>
            <p:ph type="title"/>
          </p:nvPr>
        </p:nvSpPr>
        <p:spPr/>
        <p:txBody>
          <a:bodyPr/>
          <a:lstStyle/>
          <a:p>
            <a:r>
              <a:rPr lang="en-US" dirty="0"/>
              <a:t>Computing Time</a:t>
            </a:r>
          </a:p>
        </p:txBody>
      </p:sp>
      <mc:AlternateContent xmlns:mc="http://schemas.openxmlformats.org/markup-compatibility/2006">
        <mc:Choice xmlns:a14="http://schemas.microsoft.com/office/drawing/2010/main" Requires="a14">
          <p:graphicFrame>
            <p:nvGraphicFramePr>
              <p:cNvPr id="5" name="Table 4">
                <a:extLst>
                  <a:ext uri="{FF2B5EF4-FFF2-40B4-BE49-F238E27FC236}">
                    <a16:creationId xmlns:a16="http://schemas.microsoft.com/office/drawing/2014/main" id="{3450CA4D-2AB1-0122-0B99-0D5F31E568DB}"/>
                  </a:ext>
                </a:extLst>
              </p:cNvPr>
              <p:cNvGraphicFramePr>
                <a:graphicFrameLocks noGrp="1"/>
              </p:cNvGraphicFramePr>
              <p:nvPr>
                <p:extLst>
                  <p:ext uri="{D42A27DB-BD31-4B8C-83A1-F6EECF244321}">
                    <p14:modId xmlns:p14="http://schemas.microsoft.com/office/powerpoint/2010/main" val="4085621530"/>
                  </p:ext>
                </p:extLst>
              </p:nvPr>
            </p:nvGraphicFramePr>
            <p:xfrm>
              <a:off x="440603" y="1360122"/>
              <a:ext cx="8301615" cy="3509534"/>
            </p:xfrm>
            <a:graphic>
              <a:graphicData uri="http://schemas.openxmlformats.org/drawingml/2006/table">
                <a:tbl>
                  <a:tblPr firstRow="1" firstCol="1" bandRow="1">
                    <a:tableStyleId>{2A488322-F2BA-4B5B-9748-0D474271808F}</a:tableStyleId>
                  </a:tblPr>
                  <a:tblGrid>
                    <a:gridCol w="2586582">
                      <a:extLst>
                        <a:ext uri="{9D8B030D-6E8A-4147-A177-3AD203B41FA5}">
                          <a16:colId xmlns:a16="http://schemas.microsoft.com/office/drawing/2014/main" val="256176223"/>
                        </a:ext>
                      </a:extLst>
                    </a:gridCol>
                    <a:gridCol w="1117607">
                      <a:extLst>
                        <a:ext uri="{9D8B030D-6E8A-4147-A177-3AD203B41FA5}">
                          <a16:colId xmlns:a16="http://schemas.microsoft.com/office/drawing/2014/main" val="2807333233"/>
                        </a:ext>
                      </a:extLst>
                    </a:gridCol>
                    <a:gridCol w="1320807">
                      <a:extLst>
                        <a:ext uri="{9D8B030D-6E8A-4147-A177-3AD203B41FA5}">
                          <a16:colId xmlns:a16="http://schemas.microsoft.com/office/drawing/2014/main" val="3807229350"/>
                        </a:ext>
                      </a:extLst>
                    </a:gridCol>
                    <a:gridCol w="1219207">
                      <a:extLst>
                        <a:ext uri="{9D8B030D-6E8A-4147-A177-3AD203B41FA5}">
                          <a16:colId xmlns:a16="http://schemas.microsoft.com/office/drawing/2014/main" val="3585861604"/>
                        </a:ext>
                      </a:extLst>
                    </a:gridCol>
                    <a:gridCol w="1092206">
                      <a:extLst>
                        <a:ext uri="{9D8B030D-6E8A-4147-A177-3AD203B41FA5}">
                          <a16:colId xmlns:a16="http://schemas.microsoft.com/office/drawing/2014/main" val="1191783690"/>
                        </a:ext>
                      </a:extLst>
                    </a:gridCol>
                    <a:gridCol w="965206">
                      <a:extLst>
                        <a:ext uri="{9D8B030D-6E8A-4147-A177-3AD203B41FA5}">
                          <a16:colId xmlns:a16="http://schemas.microsoft.com/office/drawing/2014/main" val="559256365"/>
                        </a:ext>
                      </a:extLst>
                    </a:gridCol>
                  </a:tblGrid>
                  <a:tr h="921374">
                    <a:tc>
                      <a:txBody>
                        <a:bodyPr/>
                        <a:lstStyle/>
                        <a:p>
                          <a:pPr marL="0" marR="0" algn="ctr">
                            <a:lnSpc>
                              <a:spcPct val="150000"/>
                            </a:lnSpc>
                            <a:spcBef>
                              <a:spcPts val="0"/>
                            </a:spcBef>
                            <a:spcAft>
                              <a:spcPts val="0"/>
                            </a:spcAft>
                          </a:pPr>
                          <a:r>
                            <a:rPr lang="en-US" sz="1400" kern="100" dirty="0">
                              <a:effectLst/>
                            </a:rPr>
                            <a:t>Examples (minutes)</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Original NUSF (</a:t>
                          </a:r>
                          <a14:m>
                            <m:oMath xmlns:m="http://schemas.openxmlformats.org/officeDocument/2006/math">
                              <m:sSub>
                                <m:sSubPr>
                                  <m:ctrlPr>
                                    <a:rPr lang="en-US" sz="1400" kern="100">
                                      <a:effectLst/>
                                    </a:rPr>
                                  </m:ctrlPr>
                                </m:sSubPr>
                                <m:e>
                                  <m:r>
                                    <a:rPr lang="en-US" sz="1400" kern="100">
                                      <a:effectLst/>
                                    </a:rPr>
                                    <m:t>𝑻</m:t>
                                  </m:r>
                                </m:e>
                                <m:sub>
                                  <m:r>
                                    <a:rPr lang="en-US" sz="1400" kern="100">
                                      <a:effectLst/>
                                    </a:rPr>
                                    <m:t>𝟏</m:t>
                                  </m:r>
                                </m:sub>
                              </m:sSub>
                            </m:oMath>
                          </a14:m>
                          <a:r>
                            <a:rPr lang="en-US" sz="1400" kern="100">
                              <a:effectLst/>
                            </a:rPr>
                            <a:t>)</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Maximin QNUSF (</a:t>
                          </a:r>
                          <a14:m>
                            <m:oMath xmlns:m="http://schemas.openxmlformats.org/officeDocument/2006/math">
                              <m:sSub>
                                <m:sSubPr>
                                  <m:ctrlPr>
                                    <a:rPr lang="en-US" sz="1400" kern="100">
                                      <a:effectLst/>
                                    </a:rPr>
                                  </m:ctrlPr>
                                </m:sSubPr>
                                <m:e>
                                  <m:r>
                                    <a:rPr lang="en-US" sz="1400" kern="100">
                                      <a:effectLst/>
                                    </a:rPr>
                                    <m:t>𝑻</m:t>
                                  </m:r>
                                </m:e>
                                <m:sub>
                                  <m:r>
                                    <a:rPr lang="en-US" sz="1400" kern="100">
                                      <a:effectLst/>
                                    </a:rPr>
                                    <m:t>𝟐</m:t>
                                  </m:r>
                                </m:sub>
                              </m:sSub>
                            </m:oMath>
                          </a14:m>
                          <a:r>
                            <a:rPr lang="en-US" sz="1400" kern="100" dirty="0">
                              <a:effectLst/>
                            </a:rPr>
                            <a:t>)</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Minimax QNUSF (</a:t>
                          </a:r>
                          <a14:m>
                            <m:oMath xmlns:m="http://schemas.openxmlformats.org/officeDocument/2006/math">
                              <m:sSub>
                                <m:sSubPr>
                                  <m:ctrlPr>
                                    <a:rPr lang="en-US" sz="1400" kern="100">
                                      <a:effectLst/>
                                    </a:rPr>
                                  </m:ctrlPr>
                                </m:sSubPr>
                                <m:e>
                                  <m:r>
                                    <a:rPr lang="en-US" sz="1400" kern="100">
                                      <a:effectLst/>
                                    </a:rPr>
                                    <m:t>𝑻</m:t>
                                  </m:r>
                                </m:e>
                                <m:sub>
                                  <m:r>
                                    <a:rPr lang="en-US" sz="1400" kern="100">
                                      <a:effectLst/>
                                    </a:rPr>
                                    <m:t>𝟑</m:t>
                                  </m:r>
                                </m:sub>
                              </m:sSub>
                            </m:oMath>
                          </a14:m>
                          <a:r>
                            <a:rPr lang="en-US" sz="1400" kern="100">
                              <a:effectLst/>
                            </a:rPr>
                            <a:t>)</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Candidate Size (</a:t>
                          </a:r>
                          <a14:m>
                            <m:oMath xmlns:m="http://schemas.openxmlformats.org/officeDocument/2006/math">
                              <m:r>
                                <a:rPr lang="en-US" sz="1400" kern="100">
                                  <a:effectLst/>
                                </a:rPr>
                                <m:t>𝑵</m:t>
                              </m:r>
                            </m:oMath>
                          </a14:m>
                          <a:r>
                            <a:rPr lang="en-US" sz="1400" kern="100">
                              <a:effectLst/>
                            </a:rPr>
                            <a:t>)</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Design Size </a:t>
                          </a:r>
                          <a14:m>
                            <m:oMath xmlns:m="http://schemas.openxmlformats.org/officeDocument/2006/math">
                              <m:r>
                                <a:rPr lang="en-US" sz="1400" kern="100">
                                  <a:effectLst/>
                                </a:rPr>
                                <m:t>(</m:t>
                              </m:r>
                              <m:r>
                                <a:rPr lang="en-US" sz="1400" kern="100">
                                  <a:effectLst/>
                                </a:rPr>
                                <m:t>𝒏</m:t>
                              </m:r>
                              <m:r>
                                <a:rPr lang="en-US" sz="1400" kern="100">
                                  <a:effectLst/>
                                </a:rPr>
                                <m:t>)</m:t>
                              </m:r>
                            </m:oMath>
                          </a14:m>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23974890"/>
                      </a:ext>
                    </a:extLst>
                  </a:tr>
                  <a:tr h="431360">
                    <a:tc>
                      <a:txBody>
                        <a:bodyPr/>
                        <a:lstStyle/>
                        <a:p>
                          <a:pPr marL="0" marR="0" algn="ctr">
                            <a:lnSpc>
                              <a:spcPct val="150000"/>
                            </a:lnSpc>
                            <a:spcBef>
                              <a:spcPts val="0"/>
                            </a:spcBef>
                            <a:spcAft>
                              <a:spcPts val="0"/>
                            </a:spcAft>
                          </a:pPr>
                          <a:r>
                            <a:rPr lang="en-US" sz="1400" kern="100">
                              <a:effectLst/>
                            </a:rPr>
                            <a:t>Section 3.1.1 (2D regular)</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84.556</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0.052</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0.043</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6561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20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4109955"/>
                      </a:ext>
                    </a:extLst>
                  </a:tr>
                  <a:tr h="431360">
                    <a:tc>
                      <a:txBody>
                        <a:bodyPr/>
                        <a:lstStyle/>
                        <a:p>
                          <a:pPr marL="0" marR="0" algn="ctr">
                            <a:lnSpc>
                              <a:spcPct val="150000"/>
                            </a:lnSpc>
                            <a:spcBef>
                              <a:spcPts val="0"/>
                            </a:spcBef>
                            <a:spcAft>
                              <a:spcPts val="0"/>
                            </a:spcAft>
                          </a:pPr>
                          <a:r>
                            <a:rPr lang="en-US" sz="1400" kern="100">
                              <a:effectLst/>
                            </a:rPr>
                            <a:t>Section 3.1.3 (2D irregular)</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79.736</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0.053</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0.040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6099</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20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68576247"/>
                      </a:ext>
                    </a:extLst>
                  </a:tr>
                  <a:tr h="431360">
                    <a:tc>
                      <a:txBody>
                        <a:bodyPr/>
                        <a:lstStyle/>
                        <a:p>
                          <a:pPr marL="0" marR="0" algn="ctr">
                            <a:lnSpc>
                              <a:spcPct val="150000"/>
                            </a:lnSpc>
                            <a:spcBef>
                              <a:spcPts val="0"/>
                            </a:spcBef>
                            <a:spcAft>
                              <a:spcPts val="0"/>
                            </a:spcAft>
                          </a:pPr>
                          <a:r>
                            <a:rPr lang="en-US" sz="1400" kern="100">
                              <a:effectLst/>
                            </a:rPr>
                            <a:t>Section 3.2 (3D cuboidal)</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1575.202</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0.115</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0.070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9261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100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86512288"/>
                      </a:ext>
                    </a:extLst>
                  </a:tr>
                  <a:tr h="431360">
                    <a:tc>
                      <a:txBody>
                        <a:bodyPr/>
                        <a:lstStyle/>
                        <a:p>
                          <a:pPr marL="0" marR="0" algn="ctr">
                            <a:lnSpc>
                              <a:spcPct val="150000"/>
                            </a:lnSpc>
                            <a:spcBef>
                              <a:spcPts val="0"/>
                            </a:spcBef>
                            <a:spcAft>
                              <a:spcPts val="0"/>
                            </a:spcAft>
                          </a:pPr>
                          <a:r>
                            <a:rPr lang="en-US" sz="1400" kern="100">
                              <a:effectLst/>
                            </a:rPr>
                            <a:t>Section 3.3.1 (3D mixture)</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39.478</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0.018</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0.015</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3321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20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97141778"/>
                      </a:ext>
                    </a:extLst>
                  </a:tr>
                  <a:tr h="431360">
                    <a:tc>
                      <a:txBody>
                        <a:bodyPr/>
                        <a:lstStyle/>
                        <a:p>
                          <a:pPr marL="0" marR="0" algn="ctr">
                            <a:lnSpc>
                              <a:spcPct val="150000"/>
                            </a:lnSpc>
                            <a:spcBef>
                              <a:spcPts val="0"/>
                            </a:spcBef>
                            <a:spcAft>
                              <a:spcPts val="0"/>
                            </a:spcAft>
                          </a:pPr>
                          <a:r>
                            <a:rPr lang="en-US" sz="1400" kern="100">
                              <a:effectLst/>
                            </a:rPr>
                            <a:t>Section 3.3.2 (4D mixture)</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308.616</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0.218</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0.127</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12341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30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93323599"/>
                      </a:ext>
                    </a:extLst>
                  </a:tr>
                  <a:tr h="431360">
                    <a:tc>
                      <a:txBody>
                        <a:bodyPr/>
                        <a:lstStyle/>
                        <a:p>
                          <a:pPr marL="0" marR="0" algn="ctr">
                            <a:lnSpc>
                              <a:spcPct val="150000"/>
                            </a:lnSpc>
                            <a:spcBef>
                              <a:spcPts val="0"/>
                            </a:spcBef>
                            <a:spcAft>
                              <a:spcPts val="0"/>
                            </a:spcAft>
                          </a:pPr>
                          <a:r>
                            <a:rPr lang="en-US" sz="1400" kern="100">
                              <a:effectLst/>
                            </a:rPr>
                            <a:t>Section 3.4 (Carbon capture)</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0.354</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0.001</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0.001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150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24</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77978084"/>
                      </a:ext>
                    </a:extLst>
                  </a:tr>
                </a:tbl>
              </a:graphicData>
            </a:graphic>
          </p:graphicFrame>
        </mc:Choice>
        <mc:Fallback>
          <p:graphicFrame>
            <p:nvGraphicFramePr>
              <p:cNvPr id="5" name="Table 4">
                <a:extLst>
                  <a:ext uri="{FF2B5EF4-FFF2-40B4-BE49-F238E27FC236}">
                    <a16:creationId xmlns:a16="http://schemas.microsoft.com/office/drawing/2014/main" id="{3450CA4D-2AB1-0122-0B99-0D5F31E568DB}"/>
                  </a:ext>
                </a:extLst>
              </p:cNvPr>
              <p:cNvGraphicFramePr>
                <a:graphicFrameLocks noGrp="1"/>
              </p:cNvGraphicFramePr>
              <p:nvPr>
                <p:extLst>
                  <p:ext uri="{D42A27DB-BD31-4B8C-83A1-F6EECF244321}">
                    <p14:modId xmlns:p14="http://schemas.microsoft.com/office/powerpoint/2010/main" val="4085621530"/>
                  </p:ext>
                </p:extLst>
              </p:nvPr>
            </p:nvGraphicFramePr>
            <p:xfrm>
              <a:off x="440603" y="1360122"/>
              <a:ext cx="8301615" cy="3509534"/>
            </p:xfrm>
            <a:graphic>
              <a:graphicData uri="http://schemas.openxmlformats.org/drawingml/2006/table">
                <a:tbl>
                  <a:tblPr firstRow="1" firstCol="1" bandRow="1">
                    <a:tableStyleId>{2A488322-F2BA-4B5B-9748-0D474271808F}</a:tableStyleId>
                  </a:tblPr>
                  <a:tblGrid>
                    <a:gridCol w="2586582">
                      <a:extLst>
                        <a:ext uri="{9D8B030D-6E8A-4147-A177-3AD203B41FA5}">
                          <a16:colId xmlns:a16="http://schemas.microsoft.com/office/drawing/2014/main" val="256176223"/>
                        </a:ext>
                      </a:extLst>
                    </a:gridCol>
                    <a:gridCol w="1117607">
                      <a:extLst>
                        <a:ext uri="{9D8B030D-6E8A-4147-A177-3AD203B41FA5}">
                          <a16:colId xmlns:a16="http://schemas.microsoft.com/office/drawing/2014/main" val="2807333233"/>
                        </a:ext>
                      </a:extLst>
                    </a:gridCol>
                    <a:gridCol w="1320807">
                      <a:extLst>
                        <a:ext uri="{9D8B030D-6E8A-4147-A177-3AD203B41FA5}">
                          <a16:colId xmlns:a16="http://schemas.microsoft.com/office/drawing/2014/main" val="3807229350"/>
                        </a:ext>
                      </a:extLst>
                    </a:gridCol>
                    <a:gridCol w="1219207">
                      <a:extLst>
                        <a:ext uri="{9D8B030D-6E8A-4147-A177-3AD203B41FA5}">
                          <a16:colId xmlns:a16="http://schemas.microsoft.com/office/drawing/2014/main" val="3585861604"/>
                        </a:ext>
                      </a:extLst>
                    </a:gridCol>
                    <a:gridCol w="1092206">
                      <a:extLst>
                        <a:ext uri="{9D8B030D-6E8A-4147-A177-3AD203B41FA5}">
                          <a16:colId xmlns:a16="http://schemas.microsoft.com/office/drawing/2014/main" val="1191783690"/>
                        </a:ext>
                      </a:extLst>
                    </a:gridCol>
                    <a:gridCol w="965206">
                      <a:extLst>
                        <a:ext uri="{9D8B030D-6E8A-4147-A177-3AD203B41FA5}">
                          <a16:colId xmlns:a16="http://schemas.microsoft.com/office/drawing/2014/main" val="559256365"/>
                        </a:ext>
                      </a:extLst>
                    </a:gridCol>
                  </a:tblGrid>
                  <a:tr h="921374">
                    <a:tc>
                      <a:txBody>
                        <a:bodyPr/>
                        <a:lstStyle/>
                        <a:p>
                          <a:pPr marL="0" marR="0" algn="ctr">
                            <a:lnSpc>
                              <a:spcPct val="150000"/>
                            </a:lnSpc>
                            <a:spcBef>
                              <a:spcPts val="0"/>
                            </a:spcBef>
                            <a:spcAft>
                              <a:spcPts val="0"/>
                            </a:spcAft>
                          </a:pPr>
                          <a:r>
                            <a:rPr lang="en-US" sz="1400" kern="100" dirty="0">
                              <a:effectLst/>
                            </a:rPr>
                            <a:t>Examples (minutes)</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a:blip r:embed="rId2"/>
                          <a:stretch>
                            <a:fillRect l="-232240" t="-1325" r="-413661" b="-284768"/>
                          </a:stretch>
                        </a:blipFill>
                      </a:tcPr>
                    </a:tc>
                    <a:tc>
                      <a:txBody>
                        <a:bodyPr/>
                        <a:lstStyle/>
                        <a:p>
                          <a:endParaRPr lang="zh-CN"/>
                        </a:p>
                      </a:txBody>
                      <a:tcPr marL="68580" marR="68580" marT="0" marB="0" anchor="ctr">
                        <a:blipFill>
                          <a:blip r:embed="rId2"/>
                          <a:stretch>
                            <a:fillRect l="-280184" t="-1325" r="-248848" b="-284768"/>
                          </a:stretch>
                        </a:blipFill>
                      </a:tcPr>
                    </a:tc>
                    <a:tc>
                      <a:txBody>
                        <a:bodyPr/>
                        <a:lstStyle/>
                        <a:p>
                          <a:endParaRPr lang="zh-CN"/>
                        </a:p>
                      </a:txBody>
                      <a:tcPr marL="68580" marR="68580" marT="0" marB="0" anchor="ctr">
                        <a:blipFill>
                          <a:blip r:embed="rId2"/>
                          <a:stretch>
                            <a:fillRect l="-412500" t="-1325" r="-170000" b="-284768"/>
                          </a:stretch>
                        </a:blipFill>
                      </a:tcPr>
                    </a:tc>
                    <a:tc>
                      <a:txBody>
                        <a:bodyPr/>
                        <a:lstStyle/>
                        <a:p>
                          <a:endParaRPr lang="zh-CN"/>
                        </a:p>
                      </a:txBody>
                      <a:tcPr marL="68580" marR="68580" marT="0" marB="0" anchor="ctr">
                        <a:blipFill>
                          <a:blip r:embed="rId2"/>
                          <a:stretch>
                            <a:fillRect l="-569444" t="-1325" r="-88889" b="-284768"/>
                          </a:stretch>
                        </a:blipFill>
                      </a:tcPr>
                    </a:tc>
                    <a:tc>
                      <a:txBody>
                        <a:bodyPr/>
                        <a:lstStyle/>
                        <a:p>
                          <a:endParaRPr lang="zh-CN"/>
                        </a:p>
                      </a:txBody>
                      <a:tcPr marL="68580" marR="68580" marT="0" marB="0" anchor="ctr">
                        <a:blipFill>
                          <a:blip r:embed="rId2"/>
                          <a:stretch>
                            <a:fillRect l="-762658" t="-1325" r="-1266" b="-284768"/>
                          </a:stretch>
                        </a:blipFill>
                      </a:tcPr>
                    </a:tc>
                    <a:extLst>
                      <a:ext uri="{0D108BD9-81ED-4DB2-BD59-A6C34878D82A}">
                        <a16:rowId xmlns:a16="http://schemas.microsoft.com/office/drawing/2014/main" val="3323974890"/>
                      </a:ext>
                    </a:extLst>
                  </a:tr>
                  <a:tr h="431360">
                    <a:tc>
                      <a:txBody>
                        <a:bodyPr/>
                        <a:lstStyle/>
                        <a:p>
                          <a:pPr marL="0" marR="0" algn="ctr">
                            <a:lnSpc>
                              <a:spcPct val="150000"/>
                            </a:lnSpc>
                            <a:spcBef>
                              <a:spcPts val="0"/>
                            </a:spcBef>
                            <a:spcAft>
                              <a:spcPts val="0"/>
                            </a:spcAft>
                          </a:pPr>
                          <a:r>
                            <a:rPr lang="en-US" sz="1400" kern="100">
                              <a:effectLst/>
                            </a:rPr>
                            <a:t>Section 3.1.1 (2D regular)</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84.556</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0.052</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0.043</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6561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20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4109955"/>
                      </a:ext>
                    </a:extLst>
                  </a:tr>
                  <a:tr h="431360">
                    <a:tc>
                      <a:txBody>
                        <a:bodyPr/>
                        <a:lstStyle/>
                        <a:p>
                          <a:pPr marL="0" marR="0" algn="ctr">
                            <a:lnSpc>
                              <a:spcPct val="150000"/>
                            </a:lnSpc>
                            <a:spcBef>
                              <a:spcPts val="0"/>
                            </a:spcBef>
                            <a:spcAft>
                              <a:spcPts val="0"/>
                            </a:spcAft>
                          </a:pPr>
                          <a:r>
                            <a:rPr lang="en-US" sz="1400" kern="100">
                              <a:effectLst/>
                            </a:rPr>
                            <a:t>Section 3.1.3 (2D irregular)</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79.736</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0.053</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0.040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6099</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20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68576247"/>
                      </a:ext>
                    </a:extLst>
                  </a:tr>
                  <a:tr h="431360">
                    <a:tc>
                      <a:txBody>
                        <a:bodyPr/>
                        <a:lstStyle/>
                        <a:p>
                          <a:pPr marL="0" marR="0" algn="ctr">
                            <a:lnSpc>
                              <a:spcPct val="150000"/>
                            </a:lnSpc>
                            <a:spcBef>
                              <a:spcPts val="0"/>
                            </a:spcBef>
                            <a:spcAft>
                              <a:spcPts val="0"/>
                            </a:spcAft>
                          </a:pPr>
                          <a:r>
                            <a:rPr lang="en-US" sz="1400" kern="100">
                              <a:effectLst/>
                            </a:rPr>
                            <a:t>Section 3.2 (3D cuboidal)</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1575.202</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0.115</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0.070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9261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100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86512288"/>
                      </a:ext>
                    </a:extLst>
                  </a:tr>
                  <a:tr h="431360">
                    <a:tc>
                      <a:txBody>
                        <a:bodyPr/>
                        <a:lstStyle/>
                        <a:p>
                          <a:pPr marL="0" marR="0" algn="ctr">
                            <a:lnSpc>
                              <a:spcPct val="150000"/>
                            </a:lnSpc>
                            <a:spcBef>
                              <a:spcPts val="0"/>
                            </a:spcBef>
                            <a:spcAft>
                              <a:spcPts val="0"/>
                            </a:spcAft>
                          </a:pPr>
                          <a:r>
                            <a:rPr lang="en-US" sz="1400" kern="100">
                              <a:effectLst/>
                            </a:rPr>
                            <a:t>Section 3.3.1 (3D mixture)</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39.478</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0.018</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0.015</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3321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20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97141778"/>
                      </a:ext>
                    </a:extLst>
                  </a:tr>
                  <a:tr h="431360">
                    <a:tc>
                      <a:txBody>
                        <a:bodyPr/>
                        <a:lstStyle/>
                        <a:p>
                          <a:pPr marL="0" marR="0" algn="ctr">
                            <a:lnSpc>
                              <a:spcPct val="150000"/>
                            </a:lnSpc>
                            <a:spcBef>
                              <a:spcPts val="0"/>
                            </a:spcBef>
                            <a:spcAft>
                              <a:spcPts val="0"/>
                            </a:spcAft>
                          </a:pPr>
                          <a:r>
                            <a:rPr lang="en-US" sz="1400" kern="100">
                              <a:effectLst/>
                            </a:rPr>
                            <a:t>Section 3.3.2 (4D mixture)</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308.616</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0.218</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0.127</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12341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30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93323599"/>
                      </a:ext>
                    </a:extLst>
                  </a:tr>
                  <a:tr h="431360">
                    <a:tc>
                      <a:txBody>
                        <a:bodyPr/>
                        <a:lstStyle/>
                        <a:p>
                          <a:pPr marL="0" marR="0" algn="ctr">
                            <a:lnSpc>
                              <a:spcPct val="150000"/>
                            </a:lnSpc>
                            <a:spcBef>
                              <a:spcPts val="0"/>
                            </a:spcBef>
                            <a:spcAft>
                              <a:spcPts val="0"/>
                            </a:spcAft>
                          </a:pPr>
                          <a:r>
                            <a:rPr lang="en-US" sz="1400" kern="100">
                              <a:effectLst/>
                            </a:rPr>
                            <a:t>Section 3.4 (Carbon capture)</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0.354</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0.001</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0.001</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a:effectLst/>
                            </a:rPr>
                            <a:t>150</a:t>
                          </a:r>
                          <a:endParaRPr lang="en-US" sz="14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50000"/>
                            </a:lnSpc>
                            <a:spcBef>
                              <a:spcPts val="0"/>
                            </a:spcBef>
                            <a:spcAft>
                              <a:spcPts val="0"/>
                            </a:spcAft>
                          </a:pPr>
                          <a:r>
                            <a:rPr lang="en-US" sz="1400" kern="100" dirty="0">
                              <a:effectLst/>
                            </a:rPr>
                            <a:t>24</a:t>
                          </a:r>
                          <a:endParaRPr lang="en-US" sz="14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77978084"/>
                      </a:ext>
                    </a:extLst>
                  </a:tr>
                </a:tbl>
              </a:graphicData>
            </a:graphic>
          </p:graphicFrame>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9E21EEC-9FFA-99AE-6575-6D7DC97B892E}"/>
                  </a:ext>
                </a:extLst>
              </p:cNvPr>
              <p:cNvSpPr txBox="1"/>
              <p:nvPr/>
            </p:nvSpPr>
            <p:spPr>
              <a:xfrm>
                <a:off x="7134079" y="273844"/>
                <a:ext cx="1478253" cy="83099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rgbClr val="836967"/>
                              </a:solidFill>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1</m:t>
                          </m:r>
                        </m:sub>
                      </m:sSub>
                      <m:r>
                        <a:rPr lang="en-US" sz="1600" i="1">
                          <a:latin typeface="Cambria Math" panose="02040503050406030204" pitchFamily="18" charset="0"/>
                        </a:rPr>
                        <m:t>~</m:t>
                      </m:r>
                      <m:r>
                        <a:rPr lang="en-US" sz="1600" i="1">
                          <a:latin typeface="Cambria Math" panose="02040503050406030204" pitchFamily="18" charset="0"/>
                        </a:rPr>
                        <m:t>𝑁</m:t>
                      </m:r>
                      <m:r>
                        <a:rPr lang="en-US" sz="1600" i="1">
                          <a:latin typeface="Cambria Math" panose="02040503050406030204" pitchFamily="18" charset="0"/>
                        </a:rPr>
                        <m:t>∗</m:t>
                      </m:r>
                      <m:r>
                        <a:rPr lang="en-US" sz="1600" i="1">
                          <a:latin typeface="Cambria Math" panose="02040503050406030204" pitchFamily="18" charset="0"/>
                        </a:rPr>
                        <m:t>𝑛</m:t>
                      </m:r>
                      <m:r>
                        <a:rPr lang="en-US" sz="1600" b="0" i="1" smtClean="0">
                          <a:latin typeface="Cambria Math" panose="02040503050406030204" pitchFamily="18" charset="0"/>
                        </a:rPr>
                        <m:t> </m:t>
                      </m:r>
                    </m:oMath>
                  </m:oMathPara>
                </a14:m>
                <a:endParaRPr lang="en-US" sz="1600"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sz="1600" i="1">
                              <a:solidFill>
                                <a:srgbClr val="836967"/>
                              </a:solidFill>
                              <a:latin typeface="Cambria Math" panose="02040503050406030204" pitchFamily="18" charset="0"/>
                            </a:rPr>
                          </m:ctrlPr>
                        </m:sSubPr>
                        <m:e>
                          <m:r>
                            <a:rPr lang="en-US" sz="1600" i="1">
                              <a:latin typeface="Cambria Math" panose="02040503050406030204" pitchFamily="18" charset="0"/>
                            </a:rPr>
                            <m:t>𝑇</m:t>
                          </m:r>
                        </m:e>
                        <m:sub>
                          <m:r>
                            <a:rPr lang="en-US" sz="1600" b="0" i="1" smtClean="0">
                              <a:latin typeface="Cambria Math" panose="02040503050406030204" pitchFamily="18" charset="0"/>
                            </a:rPr>
                            <m:t>2</m:t>
                          </m:r>
                        </m:sub>
                      </m:sSub>
                      <m:r>
                        <a:rPr lang="en-US" sz="1600" i="1">
                          <a:latin typeface="Cambria Math" panose="02040503050406030204" pitchFamily="18" charset="0"/>
                        </a:rPr>
                        <m:t>~</m:t>
                      </m:r>
                      <m:r>
                        <a:rPr lang="en-US" sz="1600" i="1">
                          <a:latin typeface="Cambria Math" panose="02040503050406030204" pitchFamily="18" charset="0"/>
                        </a:rPr>
                        <m:t>𝑁</m:t>
                      </m:r>
                      <m:r>
                        <a:rPr lang="en-US" sz="1600" i="1">
                          <a:latin typeface="Cambria Math" panose="02040503050406030204" pitchFamily="18" charset="0"/>
                        </a:rPr>
                        <m:t>∗</m:t>
                      </m:r>
                      <m:r>
                        <a:rPr lang="en-US" sz="1600" b="0" i="1" smtClean="0">
                          <a:latin typeface="Cambria Math" panose="02040503050406030204" pitchFamily="18" charset="0"/>
                        </a:rPr>
                        <m:t>𝑝</m:t>
                      </m:r>
                    </m:oMath>
                  </m:oMathPara>
                </a14:m>
                <a:endParaRPr lang="en-US" sz="1600"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sz="1600" i="1">
                              <a:solidFill>
                                <a:srgbClr val="836967"/>
                              </a:solidFill>
                              <a:latin typeface="Cambria Math" panose="02040503050406030204" pitchFamily="18" charset="0"/>
                            </a:rPr>
                          </m:ctrlPr>
                        </m:sSubPr>
                        <m:e>
                          <m:r>
                            <a:rPr lang="en-US" sz="1600" i="1">
                              <a:latin typeface="Cambria Math" panose="02040503050406030204" pitchFamily="18" charset="0"/>
                            </a:rPr>
                            <m:t>𝑇</m:t>
                          </m:r>
                        </m:e>
                        <m:sub>
                          <m:r>
                            <a:rPr lang="en-US" sz="1600" b="0" i="1" smtClean="0">
                              <a:latin typeface="Cambria Math" panose="02040503050406030204" pitchFamily="18" charset="0"/>
                            </a:rPr>
                            <m:t>3</m:t>
                          </m:r>
                        </m:sub>
                      </m:sSub>
                      <m:r>
                        <a:rPr lang="en-US" sz="1600" i="1">
                          <a:latin typeface="Cambria Math" panose="02040503050406030204" pitchFamily="18" charset="0"/>
                        </a:rPr>
                        <m:t>~</m:t>
                      </m:r>
                      <m:r>
                        <a:rPr lang="en-US" sz="1600" i="1">
                          <a:latin typeface="Cambria Math" panose="02040503050406030204" pitchFamily="18" charset="0"/>
                        </a:rPr>
                        <m:t>𝑁</m:t>
                      </m:r>
                      <m:r>
                        <a:rPr lang="en-US" sz="1600" i="1">
                          <a:latin typeface="Cambria Math" panose="02040503050406030204" pitchFamily="18" charset="0"/>
                        </a:rPr>
                        <m:t>∗</m:t>
                      </m:r>
                      <m:r>
                        <a:rPr lang="en-US" sz="1600" b="0" i="1" smtClean="0">
                          <a:latin typeface="Cambria Math" panose="02040503050406030204" pitchFamily="18" charset="0"/>
                        </a:rPr>
                        <m:t>𝑝</m:t>
                      </m:r>
                    </m:oMath>
                  </m:oMathPara>
                </a14:m>
                <a:endParaRPr lang="en-US" sz="1600" i="1" dirty="0"/>
              </a:p>
            </p:txBody>
          </p:sp>
        </mc:Choice>
        <mc:Fallback xmlns="">
          <p:sp>
            <p:nvSpPr>
              <p:cNvPr id="7" name="TextBox 6">
                <a:extLst>
                  <a:ext uri="{FF2B5EF4-FFF2-40B4-BE49-F238E27FC236}">
                    <a16:creationId xmlns:a16="http://schemas.microsoft.com/office/drawing/2014/main" id="{A9E21EEC-9FFA-99AE-6575-6D7DC97B892E}"/>
                  </a:ext>
                </a:extLst>
              </p:cNvPr>
              <p:cNvSpPr txBox="1">
                <a:spLocks noRot="1" noChangeAspect="1" noMove="1" noResize="1" noEditPoints="1" noAdjustHandles="1" noChangeArrowheads="1" noChangeShapeType="1" noTextEdit="1"/>
              </p:cNvSpPr>
              <p:nvPr/>
            </p:nvSpPr>
            <p:spPr>
              <a:xfrm>
                <a:off x="7134079" y="273844"/>
                <a:ext cx="1478253" cy="830997"/>
              </a:xfrm>
              <a:prstGeom prst="rect">
                <a:avLst/>
              </a:prstGeom>
              <a:blipFill>
                <a:blip r:embed="rId3"/>
                <a:stretch>
                  <a:fillRect b="-1471"/>
                </a:stretch>
              </a:blipFill>
            </p:spPr>
            <p:txBody>
              <a:bodyPr/>
              <a:lstStyle/>
              <a:p>
                <a:r>
                  <a:rPr lang="en-US">
                    <a:noFill/>
                  </a:rPr>
                  <a:t> </a:t>
                </a:r>
              </a:p>
            </p:txBody>
          </p:sp>
        </mc:Fallback>
      </mc:AlternateContent>
    </p:spTree>
    <p:extLst>
      <p:ext uri="{BB962C8B-B14F-4D97-AF65-F5344CB8AC3E}">
        <p14:creationId xmlns:p14="http://schemas.microsoft.com/office/powerpoint/2010/main" val="1016340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9ECFC-3CAA-D737-AE1A-11F47A3B7FA8}"/>
              </a:ext>
            </a:extLst>
          </p:cNvPr>
          <p:cNvSpPr>
            <a:spLocks noGrp="1"/>
          </p:cNvSpPr>
          <p:nvPr>
            <p:ph type="title"/>
          </p:nvPr>
        </p:nvSpPr>
        <p:spPr/>
        <p:txBody>
          <a:bodyPr/>
          <a:lstStyle/>
          <a:p>
            <a:r>
              <a:rPr lang="en-US" dirty="0"/>
              <a:t>Shiny app</a:t>
            </a:r>
          </a:p>
        </p:txBody>
      </p:sp>
      <p:sp>
        <p:nvSpPr>
          <p:cNvPr id="5" name="TextBox 4">
            <a:extLst>
              <a:ext uri="{FF2B5EF4-FFF2-40B4-BE49-F238E27FC236}">
                <a16:creationId xmlns:a16="http://schemas.microsoft.com/office/drawing/2014/main" id="{8D587D32-3D59-4B69-C545-02EB92D6A4BF}"/>
              </a:ext>
            </a:extLst>
          </p:cNvPr>
          <p:cNvSpPr txBox="1"/>
          <p:nvPr/>
        </p:nvSpPr>
        <p:spPr>
          <a:xfrm>
            <a:off x="531668" y="1018309"/>
            <a:ext cx="6257059" cy="338554"/>
          </a:xfrm>
          <a:prstGeom prst="rect">
            <a:avLst/>
          </a:prstGeom>
          <a:noFill/>
        </p:spPr>
        <p:txBody>
          <a:bodyPr wrap="square" rtlCol="0">
            <a:spAutoFit/>
          </a:bodyPr>
          <a:lstStyle/>
          <a:p>
            <a:r>
              <a:rPr lang="en-US" sz="1600" b="1" dirty="0">
                <a:latin typeface="Times New Roman" panose="02020603050405020304" pitchFamily="18" charset="0"/>
                <a:cs typeface="Times New Roman" panose="02020603050405020304" pitchFamily="18" charset="0"/>
              </a:rPr>
              <a:t>R shiny app:</a:t>
            </a:r>
            <a:r>
              <a:rPr lang="en-US" sz="1600" dirty="0">
                <a:latin typeface="Times New Roman" panose="02020603050405020304" pitchFamily="18" charset="0"/>
                <a:cs typeface="Times New Roman" panose="02020603050405020304" pitchFamily="18" charset="0"/>
              </a:rPr>
              <a:t> </a:t>
            </a:r>
            <a:r>
              <a:rPr lang="en-US" sz="1600" u="sng" kern="0" dirty="0">
                <a:solidFill>
                  <a:srgbClr val="0000FF"/>
                </a:solidFill>
                <a:effectLst/>
                <a:latin typeface="Times New Roman" panose="02020603050405020304" pitchFamily="18" charset="0"/>
                <a:ea typeface="DengXian" panose="02010600030101010101" pitchFamily="2" charset="-122"/>
                <a:cs typeface="Times New Roman" panose="02020603050405020304" pitchFamily="18" charset="0"/>
                <a:hlinkClick r:id="rId2"/>
              </a:rPr>
              <a:t>https://xiankuiyangstatistics.shinyapps.io/QNUSF/</a:t>
            </a:r>
            <a:endParaRPr lang="en-US" sz="1600" u="sng" kern="0" dirty="0">
              <a:solidFill>
                <a:srgbClr val="0000FF"/>
              </a:solidFill>
              <a:effectLst/>
              <a:latin typeface="Times New Roman" panose="02020603050405020304" pitchFamily="18" charset="0"/>
              <a:ea typeface="DengXian" panose="02010600030101010101" pitchFamily="2" charset="-122"/>
              <a:cs typeface="Times New Roman" panose="02020603050405020304" pitchFamily="18" charset="0"/>
            </a:endParaRPr>
          </a:p>
        </p:txBody>
      </p:sp>
      <p:sp>
        <p:nvSpPr>
          <p:cNvPr id="6" name="TextBox 5">
            <a:extLst>
              <a:ext uri="{FF2B5EF4-FFF2-40B4-BE49-F238E27FC236}">
                <a16:creationId xmlns:a16="http://schemas.microsoft.com/office/drawing/2014/main" id="{59F56538-E63E-0009-E2D8-1099075A00A5}"/>
              </a:ext>
            </a:extLst>
          </p:cNvPr>
          <p:cNvSpPr txBox="1"/>
          <p:nvPr/>
        </p:nvSpPr>
        <p:spPr>
          <a:xfrm>
            <a:off x="531668" y="1353004"/>
            <a:ext cx="6534150" cy="338554"/>
          </a:xfrm>
          <a:prstGeom prst="rect">
            <a:avLst/>
          </a:prstGeom>
          <a:noFill/>
        </p:spPr>
        <p:txBody>
          <a:bodyPr wrap="square" rtlCol="0">
            <a:spAutoFit/>
          </a:bodyPr>
          <a:lstStyle/>
          <a:p>
            <a:r>
              <a:rPr lang="en-US" sz="1600" b="1" dirty="0">
                <a:latin typeface="Times New Roman" panose="02020603050405020304" pitchFamily="18" charset="0"/>
                <a:cs typeface="Times New Roman" panose="02020603050405020304" pitchFamily="18" charset="0"/>
              </a:rPr>
              <a:t>GitHub:</a:t>
            </a:r>
            <a:r>
              <a:rPr lang="en-US" sz="1600" dirty="0">
                <a:latin typeface="Times New Roman" panose="02020603050405020304" pitchFamily="18" charset="0"/>
                <a:cs typeface="Times New Roman" panose="02020603050405020304" pitchFamily="18" charset="0"/>
              </a:rPr>
              <a:t> </a:t>
            </a:r>
            <a:r>
              <a:rPr lang="en-US" sz="1600" u="sng" kern="0" dirty="0">
                <a:solidFill>
                  <a:srgbClr val="0000FF"/>
                </a:solidFill>
                <a:effectLst/>
                <a:latin typeface="Times New Roman" panose="02020603050405020304" pitchFamily="18" charset="0"/>
                <a:ea typeface="DengXian" panose="02010600030101010101" pitchFamily="2" charset="-122"/>
                <a:cs typeface="Times New Roman" panose="02020603050405020304" pitchFamily="18" charset="0"/>
                <a:hlinkClick r:id="rId3"/>
              </a:rPr>
              <a:t>https://github.com/XiankuiYang/QNUSF</a:t>
            </a:r>
            <a:endParaRPr lang="en-US" sz="1600" dirty="0">
              <a:latin typeface="Times New Roman" panose="02020603050405020304" pitchFamily="18" charset="0"/>
              <a:cs typeface="Times New Roman" panose="02020603050405020304" pitchFamily="18" charset="0"/>
            </a:endParaRPr>
          </a:p>
        </p:txBody>
      </p:sp>
      <p:pic>
        <p:nvPicPr>
          <p:cNvPr id="7" name="Picture 6" descr="A screenshot of a computer&#10;&#10;Description automatically generated">
            <a:extLst>
              <a:ext uri="{FF2B5EF4-FFF2-40B4-BE49-F238E27FC236}">
                <a16:creationId xmlns:a16="http://schemas.microsoft.com/office/drawing/2014/main" id="{C2F879C4-4AA2-3C83-A385-0510B999FBA2}"/>
              </a:ext>
            </a:extLst>
          </p:cNvPr>
          <p:cNvPicPr>
            <a:picLocks noChangeAspect="1"/>
          </p:cNvPicPr>
          <p:nvPr/>
        </p:nvPicPr>
        <p:blipFill>
          <a:blip r:embed="rId4"/>
          <a:stretch>
            <a:fillRect/>
          </a:stretch>
        </p:blipFill>
        <p:spPr>
          <a:xfrm>
            <a:off x="629862" y="1722336"/>
            <a:ext cx="6158865" cy="3148965"/>
          </a:xfrm>
          <a:prstGeom prst="rect">
            <a:avLst/>
          </a:prstGeom>
        </p:spPr>
      </p:pic>
    </p:spTree>
    <p:extLst>
      <p:ext uri="{BB962C8B-B14F-4D97-AF65-F5344CB8AC3E}">
        <p14:creationId xmlns:p14="http://schemas.microsoft.com/office/powerpoint/2010/main" val="2053882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82FFC-FF2C-2621-D513-FFB699BC5878}"/>
              </a:ext>
            </a:extLst>
          </p:cNvPr>
          <p:cNvSpPr>
            <a:spLocks noGrp="1"/>
          </p:cNvSpPr>
          <p:nvPr>
            <p:ph type="title"/>
          </p:nvPr>
        </p:nvSpPr>
        <p:spPr/>
        <p:txBody>
          <a:bodyPr/>
          <a:lstStyle/>
          <a:p>
            <a:r>
              <a:rPr lang="en-US" dirty="0"/>
              <a:t>Conclusion</a:t>
            </a:r>
          </a:p>
        </p:txBody>
      </p:sp>
      <p:sp>
        <p:nvSpPr>
          <p:cNvPr id="5" name="TextBox 4">
            <a:extLst>
              <a:ext uri="{FF2B5EF4-FFF2-40B4-BE49-F238E27FC236}">
                <a16:creationId xmlns:a16="http://schemas.microsoft.com/office/drawing/2014/main" id="{08002032-5ED7-D295-CA61-E292ED54E31A}"/>
              </a:ext>
            </a:extLst>
          </p:cNvPr>
          <p:cNvSpPr txBox="1"/>
          <p:nvPr/>
        </p:nvSpPr>
        <p:spPr>
          <a:xfrm>
            <a:off x="497032" y="1379116"/>
            <a:ext cx="4012623" cy="266226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QNUSF significantly </a:t>
            </a:r>
            <a:r>
              <a:rPr lang="en-US" sz="1800" b="1" dirty="0">
                <a:latin typeface="Times New Roman" panose="02020603050405020304" pitchFamily="18" charset="0"/>
                <a:cs typeface="Times New Roman" panose="02020603050405020304" pitchFamily="18" charset="0"/>
              </a:rPr>
              <a:t>reduces</a:t>
            </a:r>
            <a:r>
              <a:rPr lang="en-US" sz="1800" dirty="0">
                <a:latin typeface="Times New Roman" panose="02020603050405020304" pitchFamily="18" charset="0"/>
                <a:cs typeface="Times New Roman" panose="02020603050405020304" pitchFamily="18" charset="0"/>
              </a:rPr>
              <a:t> the generation time compared to the original NUSF and is easily applicable to </a:t>
            </a:r>
            <a:r>
              <a:rPr lang="en-US" sz="1800" b="1" dirty="0">
                <a:latin typeface="Times New Roman" panose="02020603050405020304" pitchFamily="18" charset="0"/>
                <a:cs typeface="Times New Roman" panose="02020603050405020304" pitchFamily="18" charset="0"/>
              </a:rPr>
              <a:t>higher-dimensional</a:t>
            </a:r>
            <a:r>
              <a:rPr lang="en-US" sz="1800" dirty="0">
                <a:latin typeface="Times New Roman" panose="02020603050405020304" pitchFamily="18" charset="0"/>
                <a:cs typeface="Times New Roman" panose="02020603050405020304" pitchFamily="18" charset="0"/>
              </a:rPr>
              <a:t> cases with </a:t>
            </a:r>
            <a:r>
              <a:rPr lang="en-US" sz="1800" b="1" dirty="0">
                <a:latin typeface="Times New Roman" panose="02020603050405020304" pitchFamily="18" charset="0"/>
                <a:cs typeface="Times New Roman" panose="02020603050405020304" pitchFamily="18" charset="0"/>
              </a:rPr>
              <a:t>large</a:t>
            </a:r>
            <a:r>
              <a:rPr lang="en-US" sz="1800" dirty="0">
                <a:latin typeface="Times New Roman" panose="02020603050405020304" pitchFamily="18" charset="0"/>
                <a:cs typeface="Times New Roman" panose="02020603050405020304" pitchFamily="18" charset="0"/>
              </a:rPr>
              <a:t> candidate sets and </a:t>
            </a:r>
            <a:r>
              <a:rPr lang="en-US" sz="1800" b="1" dirty="0">
                <a:latin typeface="Times New Roman" panose="02020603050405020304" pitchFamily="18" charset="0"/>
                <a:cs typeface="Times New Roman" panose="02020603050405020304" pitchFamily="18" charset="0"/>
              </a:rPr>
              <a:t>more</a:t>
            </a:r>
            <a:r>
              <a:rPr lang="en-US" sz="1800" dirty="0">
                <a:latin typeface="Times New Roman" panose="02020603050405020304" pitchFamily="18" charset="0"/>
                <a:cs typeface="Times New Roman" panose="02020603050405020304" pitchFamily="18" charset="0"/>
              </a:rPr>
              <a:t> runs.</a:t>
            </a:r>
          </a:p>
          <a:p>
            <a:pPr marL="285750" indent="-285750">
              <a:spcAft>
                <a:spcPts val="600"/>
              </a:spcAft>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The R Shiny app allows users to estimate QNUSF designs </a:t>
            </a:r>
            <a:r>
              <a:rPr lang="en-US" sz="1800" b="1" dirty="0">
                <a:latin typeface="Times New Roman" panose="02020603050405020304" pitchFamily="18" charset="0"/>
                <a:cs typeface="Times New Roman" panose="02020603050405020304" pitchFamily="18" charset="0"/>
              </a:rPr>
              <a:t>without</a:t>
            </a:r>
            <a:r>
              <a:rPr lang="en-US" sz="1800" dirty="0">
                <a:latin typeface="Times New Roman" panose="02020603050405020304" pitchFamily="18" charset="0"/>
                <a:cs typeface="Times New Roman" panose="02020603050405020304" pitchFamily="18" charset="0"/>
              </a:rPr>
              <a:t> needing to </a:t>
            </a:r>
            <a:r>
              <a:rPr lang="en-US" sz="1800" b="1" dirty="0">
                <a:latin typeface="Times New Roman" panose="02020603050405020304" pitchFamily="18" charset="0"/>
                <a:cs typeface="Times New Roman" panose="02020603050405020304" pitchFamily="18" charset="0"/>
              </a:rPr>
              <a:t>implement</a:t>
            </a:r>
            <a:r>
              <a:rPr lang="en-US" sz="1800" dirty="0">
                <a:latin typeface="Times New Roman" panose="02020603050405020304" pitchFamily="18" charset="0"/>
                <a:cs typeface="Times New Roman" panose="02020603050405020304" pitchFamily="18" charset="0"/>
              </a:rPr>
              <a:t> the </a:t>
            </a:r>
            <a:r>
              <a:rPr lang="en-US" sz="1800" b="1" dirty="0">
                <a:latin typeface="Times New Roman" panose="02020603050405020304" pitchFamily="18" charset="0"/>
                <a:cs typeface="Times New Roman" panose="02020603050405020304" pitchFamily="18" charset="0"/>
              </a:rPr>
              <a:t>underlying algorithms</a:t>
            </a:r>
            <a:r>
              <a:rPr lang="en-US" sz="1800" dirty="0">
                <a:latin typeface="Times New Roman" panose="02020603050405020304" pitchFamily="18" charset="0"/>
                <a:cs typeface="Times New Roman" panose="02020603050405020304" pitchFamily="18" charset="0"/>
              </a:rPr>
              <a:t> themselves.</a:t>
            </a:r>
          </a:p>
        </p:txBody>
      </p:sp>
      <p:sp>
        <p:nvSpPr>
          <p:cNvPr id="6" name="AutoShape 2" descr="Different ways to save time in your organization | Celayix">
            <a:extLst>
              <a:ext uri="{FF2B5EF4-FFF2-40B4-BE49-F238E27FC236}">
                <a16:creationId xmlns:a16="http://schemas.microsoft.com/office/drawing/2014/main" id="{64454B03-CF57-6C9B-3575-7C4DD9A72C40}"/>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2FF555C1-0CDE-8306-C6F3-82C02C02E0B1}"/>
              </a:ext>
            </a:extLst>
          </p:cNvPr>
          <p:cNvPicPr>
            <a:picLocks noChangeAspect="1"/>
          </p:cNvPicPr>
          <p:nvPr/>
        </p:nvPicPr>
        <p:blipFill>
          <a:blip r:embed="rId2"/>
          <a:stretch>
            <a:fillRect/>
          </a:stretch>
        </p:blipFill>
        <p:spPr>
          <a:xfrm>
            <a:off x="3418689" y="1015387"/>
            <a:ext cx="6003780" cy="3001890"/>
          </a:xfrm>
          <a:prstGeom prst="rect">
            <a:avLst/>
          </a:prstGeom>
        </p:spPr>
      </p:pic>
    </p:spTree>
    <p:extLst>
      <p:ext uri="{BB962C8B-B14F-4D97-AF65-F5344CB8AC3E}">
        <p14:creationId xmlns:p14="http://schemas.microsoft.com/office/powerpoint/2010/main" val="2754675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D7A91-84AA-94AE-B0C5-AADDFA505809}"/>
              </a:ext>
            </a:extLst>
          </p:cNvPr>
          <p:cNvSpPr>
            <a:spLocks noGrp="1"/>
          </p:cNvSpPr>
          <p:nvPr>
            <p:ph type="title"/>
          </p:nvPr>
        </p:nvSpPr>
        <p:spPr/>
        <p:txBody>
          <a:bodyPr/>
          <a:lstStyle/>
          <a:p>
            <a:r>
              <a:rPr lang="en-US" dirty="0"/>
              <a:t>Reference</a:t>
            </a:r>
          </a:p>
        </p:txBody>
      </p:sp>
      <p:sp>
        <p:nvSpPr>
          <p:cNvPr id="6" name="TextBox 5">
            <a:extLst>
              <a:ext uri="{FF2B5EF4-FFF2-40B4-BE49-F238E27FC236}">
                <a16:creationId xmlns:a16="http://schemas.microsoft.com/office/drawing/2014/main" id="{CDDBF3E3-8606-C99B-691A-1F4AAA0A2B6F}"/>
              </a:ext>
            </a:extLst>
          </p:cNvPr>
          <p:cNvSpPr txBox="1"/>
          <p:nvPr/>
        </p:nvSpPr>
        <p:spPr>
          <a:xfrm>
            <a:off x="498763" y="1294477"/>
            <a:ext cx="8146473" cy="2308324"/>
          </a:xfrm>
          <a:prstGeom prst="rect">
            <a:avLst/>
          </a:prstGeom>
          <a:noFill/>
        </p:spPr>
        <p:txBody>
          <a:bodyPr wrap="square">
            <a:spAutoFit/>
          </a:bodyPr>
          <a:lstStyle/>
          <a:p>
            <a:pPr marL="457200" marR="0" indent="-457200" algn="just">
              <a:spcBef>
                <a:spcPts val="0"/>
              </a:spcBef>
              <a:spcAft>
                <a:spcPts val="0"/>
              </a:spcAft>
            </a:pP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Jain, A. K., &amp; </a:t>
            </a:r>
            <a:r>
              <a:rPr lang="en-US" sz="1600" dirty="0" err="1">
                <a:effectLst/>
                <a:latin typeface="Times New Roman" panose="02020603050405020304" pitchFamily="18" charset="0"/>
                <a:ea typeface="DengXian" panose="02010600030101010101" pitchFamily="2" charset="-122"/>
                <a:cs typeface="Times New Roman" panose="02020603050405020304" pitchFamily="18" charset="0"/>
              </a:rPr>
              <a:t>Dubes</a:t>
            </a: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R. C. (1988). Algorithms for clustering data. Prentice-Hall, Inc. </a:t>
            </a:r>
          </a:p>
          <a:p>
            <a:pPr marL="457200" marR="0" indent="-457200" algn="just">
              <a:spcBef>
                <a:spcPts val="0"/>
              </a:spcBef>
              <a:spcAft>
                <a:spcPts val="0"/>
              </a:spcAft>
            </a:pP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Johnson, M. E., Moore, L. M., &amp; Ylvisaker, D. (1990). Minimax and maximin distance designs. Journal of statistical planning and inference, 26(2), 131-148. </a:t>
            </a:r>
          </a:p>
          <a:p>
            <a:pPr marL="457200" marR="0" indent="-457200" algn="just">
              <a:spcBef>
                <a:spcPts val="0"/>
              </a:spcBef>
              <a:spcAft>
                <a:spcPts val="0"/>
              </a:spcAft>
            </a:pPr>
            <a:r>
              <a:rPr lang="en-US" sz="1600" dirty="0" err="1">
                <a:effectLst/>
                <a:latin typeface="Times New Roman" panose="02020603050405020304" pitchFamily="18" charset="0"/>
                <a:ea typeface="DengXian" panose="02010600030101010101" pitchFamily="2" charset="-122"/>
                <a:cs typeface="Times New Roman" panose="02020603050405020304" pitchFamily="18" charset="0"/>
              </a:rPr>
              <a:t>Lekivetz</a:t>
            </a: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R., &amp; Jones, B. (2015). Fast flexible space‐filling designs for nonrectangular regions. Quality and Reliability Engineering International, 31(5), 829-837. </a:t>
            </a:r>
          </a:p>
          <a:p>
            <a:pPr marL="457200" marR="0" indent="-457200" algn="just">
              <a:spcBef>
                <a:spcPts val="0"/>
              </a:spcBef>
              <a:spcAft>
                <a:spcPts val="0"/>
              </a:spcAft>
            </a:pP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Lu, L., Anderson-Cook, C. M., &amp; Ahmed, T. (2021). Non-uniform space filling (NUSF) designs. Journal of Quality Technology, 53(3), 309-330. </a:t>
            </a:r>
          </a:p>
          <a:p>
            <a:pPr marL="457200" marR="0" indent="-457200" algn="just">
              <a:spcBef>
                <a:spcPts val="0"/>
              </a:spcBef>
              <a:spcAft>
                <a:spcPts val="0"/>
              </a:spcAft>
            </a:pP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Nielsen, F., &amp; Nielsen, F. (2016). Hierarchical clustering. Introduction to HPC with MPI for Data Science, 195-211.</a:t>
            </a:r>
          </a:p>
        </p:txBody>
      </p:sp>
    </p:spTree>
    <p:extLst>
      <p:ext uri="{BB962C8B-B14F-4D97-AF65-F5344CB8AC3E}">
        <p14:creationId xmlns:p14="http://schemas.microsoft.com/office/powerpoint/2010/main" val="74448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USF News | University of South Florida">
            <a:extLst>
              <a:ext uri="{FF2B5EF4-FFF2-40B4-BE49-F238E27FC236}">
                <a16:creationId xmlns:a16="http://schemas.microsoft.com/office/drawing/2014/main" id="{08BF96FA-D7E1-A153-436E-79FF3FB1FA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29377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D2BA9-C07B-302A-C2A0-AA02DE77C2D1}"/>
              </a:ext>
            </a:extLst>
          </p:cNvPr>
          <p:cNvSpPr>
            <a:spLocks noGrp="1"/>
          </p:cNvSpPr>
          <p:nvPr>
            <p:ph type="title"/>
          </p:nvPr>
        </p:nvSpPr>
        <p:spPr/>
        <p:txBody>
          <a:bodyPr/>
          <a:lstStyle/>
          <a:p>
            <a:r>
              <a:rPr lang="en-US" dirty="0"/>
              <a:t>Maximin QNUSF</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400F618-E319-6F9F-9FE6-EF5B41057AB3}"/>
                  </a:ext>
                </a:extLst>
              </p:cNvPr>
              <p:cNvSpPr txBox="1"/>
              <p:nvPr/>
            </p:nvSpPr>
            <p:spPr>
              <a:xfrm>
                <a:off x="254577" y="1106349"/>
                <a:ext cx="8418368" cy="2930802"/>
              </a:xfrm>
              <a:prstGeom prst="rect">
                <a:avLst/>
              </a:prstGeom>
              <a:noFill/>
            </p:spPr>
            <p:txBody>
              <a:bodyPr wrap="square">
                <a:spAutoFit/>
              </a:bodyPr>
              <a:lstStyle/>
              <a:p>
                <a:pPr marL="0" marR="0" algn="just">
                  <a:spcBef>
                    <a:spcPts val="0"/>
                  </a:spcBef>
                  <a:spcAft>
                    <a:spcPts val="0"/>
                  </a:spcAft>
                </a:pPr>
                <a:r>
                  <a:rPr lang="en-US" sz="1800" b="1" dirty="0">
                    <a:effectLst/>
                    <a:latin typeface="Times New Roman" panose="02020603050405020304" pitchFamily="18" charset="0"/>
                    <a:ea typeface="DengXian" panose="02010600030101010101" pitchFamily="2" charset="-122"/>
                    <a:cs typeface="Times New Roman" panose="02020603050405020304" pitchFamily="18" charset="0"/>
                  </a:rPr>
                  <a:t>Step 3:</a:t>
                </a: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t>
                </a:r>
                <a:r>
                  <a:rPr lang="en-US" sz="1800" i="1" dirty="0">
                    <a:effectLst/>
                    <a:latin typeface="Times New Roman" panose="02020603050405020304" pitchFamily="18" charset="0"/>
                    <a:ea typeface="DengXian" panose="02010600030101010101" pitchFamily="2" charset="-122"/>
                    <a:cs typeface="Times New Roman" panose="02020603050405020304" pitchFamily="18" charset="0"/>
                  </a:rPr>
                  <a:t>Maximin Point Selection</a:t>
                </a: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For each cluster obtained by step 2, denoted as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r>
                      <a:rPr lang="en-US" sz="1800" i="1">
                        <a:effectLst/>
                        <a:latin typeface="Cambria Math" panose="02040503050406030204" pitchFamily="18" charset="0"/>
                        <a:ea typeface="DengXian" panose="02010600030101010101" pitchFamily="2" charset="-122"/>
                        <a:cs typeface="Times New Roman" panose="02020603050405020304" pitchFamily="18" charset="0"/>
                      </a:rPr>
                      <m:t>=1,2,…,</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𝑛</m:t>
                    </m:r>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we denote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as the number of points in the cluster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Then we calculate the minimum weighted distance from each point in the cluster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to the points in the other clusters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𝑙</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DengXian" panose="02010600030101010101" pitchFamily="2" charset="-122"/>
                        <a:cs typeface="Times New Roman" panose="02020603050405020304" pitchFamily="18" charset="0"/>
                      </a:rPr>
                      <m:t>𝑙</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denote as </a:t>
                </a:r>
                <a14:m>
                  <m:oMath xmlns:m="http://schemas.openxmlformats.org/officeDocument/2006/math">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where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p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𝓧</m:t>
                        </m:r>
                      </m:e>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𝑝</m:t>
                        </m:r>
                      </m:sup>
                    </m:sSup>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and </a:t>
                </a:r>
                <a14:m>
                  <m:oMath xmlns:m="http://schemas.openxmlformats.org/officeDocument/2006/math">
                    <m:r>
                      <a:rPr lang="en-US" sz="1800" i="1">
                        <a:effectLst/>
                        <a:latin typeface="Cambria Math" panose="02040503050406030204" pitchFamily="18" charset="0"/>
                        <a:ea typeface="DengXian" panose="02010600030101010101" pitchFamily="2" charset="-122"/>
                        <a:cs typeface="Times New Roman" panose="02020603050405020304" pitchFamily="18" charset="0"/>
                      </a:rPr>
                      <m:t>𝑗</m:t>
                    </m:r>
                    <m:r>
                      <a:rPr lang="en-US" sz="1800" i="1">
                        <a:effectLst/>
                        <a:latin typeface="Cambria Math" panose="02040503050406030204" pitchFamily="18" charset="0"/>
                        <a:ea typeface="DengXian" panose="02010600030101010101" pitchFamily="2" charset="-122"/>
                        <a:cs typeface="Times New Roman" panose="02020603050405020304" pitchFamily="18" charset="0"/>
                      </a:rPr>
                      <m:t>=1,2,…,</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t>
                </a:r>
              </a:p>
              <a:p>
                <a:pPr marL="0" marR="0" algn="just">
                  <a:spcBef>
                    <a:spcPts val="0"/>
                  </a:spcBef>
                  <a:spcAft>
                    <a:spcPts val="0"/>
                  </a:spcAft>
                </a:pPr>
                <a14:m>
                  <m:oMathPara xmlns:m="http://schemas.openxmlformats.org/officeDocument/2006/math">
                    <m:oMathParaPr>
                      <m:jc m:val="centerGroup"/>
                    </m:oMathParaPr>
                    <m:oMath xmlns:m="http://schemas.openxmlformats.org/officeDocument/2006/math">
                      <m:eqArr>
                        <m:eqArr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eqArrPr>
                        <m:e>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d>
                            <m:d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dPr>
                            <m:e>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e>
                          </m:d>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func>
                            <m:func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funcPr>
                            <m:fName>
                              <m:limLow>
                                <m:limLow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limLowPr>
                                <m:e>
                                  <m:r>
                                    <m:rPr>
                                      <m:sty m:val="p"/>
                                    </m:rPr>
                                    <a:rPr lang="en-US" sz="1800">
                                      <a:effectLst/>
                                      <a:latin typeface="Cambria Math" panose="02040503050406030204" pitchFamily="18" charset="0"/>
                                      <a:ea typeface="DengXian" panose="02010600030101010101" pitchFamily="2" charset="-122"/>
                                      <a:cs typeface="Times New Roman" panose="02020603050405020304" pitchFamily="18" charset="0"/>
                                    </a:rPr>
                                    <m:t>min</m:t>
                                  </m:r>
                                </m:e>
                                <m:lim>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𝑙𝑘</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𝑙</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p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𝓧</m:t>
                                      </m:r>
                                    </m:e>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𝑝</m:t>
                                      </m:r>
                                    </m:sup>
                                  </m:sSup>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lim>
                              </m:limLow>
                            </m:fName>
                            <m:e>
                              <m:sSup>
                                <m:s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p>
                              <m:d>
                                <m:d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dPr>
                                <m:e>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𝑙𝑘</m:t>
                                      </m:r>
                                    </m:sub>
                                  </m:sSub>
                                </m:e>
                              </m:d>
                            </m:e>
                          </m:func>
                          <m:r>
                            <a:rPr lang="en-US" sz="1800" i="1">
                              <a:effectLst/>
                              <a:latin typeface="Cambria Math" panose="02040503050406030204" pitchFamily="18" charset="0"/>
                              <a:ea typeface="DengXian" panose="02010600030101010101" pitchFamily="2" charset="-122"/>
                              <a:cs typeface="Times New Roman" panose="02020603050405020304" pitchFamily="18" charset="0"/>
                            </a:rPr>
                            <m:t>, </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𝑘</m:t>
                          </m:r>
                          <m:r>
                            <a:rPr lang="en-US" sz="1800" i="1">
                              <a:effectLst/>
                              <a:latin typeface="Cambria Math" panose="02040503050406030204" pitchFamily="18" charset="0"/>
                              <a:ea typeface="DengXian" panose="02010600030101010101" pitchFamily="2" charset="-122"/>
                              <a:cs typeface="Times New Roman" panose="02020603050405020304" pitchFamily="18" charset="0"/>
                            </a:rPr>
                            <m:t>=1,2,…,</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𝑙</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e>
                      </m:eqArr>
                    </m:oMath>
                  </m:oMathPara>
                </a14:m>
                <a:endParaRPr lang="en-US" sz="1800" dirty="0">
                  <a:effectLst/>
                  <a:latin typeface="Times New Roman" panose="02020603050405020304" pitchFamily="18" charset="0"/>
                  <a:ea typeface="DengXian" panose="02010600030101010101" pitchFamily="2" charset="-122"/>
                  <a:cs typeface="Times New Roman" panose="02020603050405020304" pitchFamily="18" charset="0"/>
                </a:endParaRPr>
              </a:p>
              <a:p>
                <a:pPr marL="0" marR="0" algn="just">
                  <a:spcBef>
                    <a:spcPts val="0"/>
                  </a:spcBef>
                  <a:spcAft>
                    <a:spcPts val="0"/>
                  </a:spcAft>
                </a:pP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Then we choose the point which has the maximum of </a:t>
                </a:r>
                <a14:m>
                  <m:oMath xmlns:m="http://schemas.openxmlformats.org/officeDocument/2006/math">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denoted as</a:t>
                </a:r>
              </a:p>
              <a:p>
                <a:pPr marL="0" marR="0" indent="457200" algn="just">
                  <a:spcBef>
                    <a:spcPts val="0"/>
                  </a:spcBef>
                  <a:spcAft>
                    <a:spcPts val="0"/>
                  </a:spcAft>
                </a:pPr>
                <a14:m>
                  <m:oMathPara xmlns:m="http://schemas.openxmlformats.org/officeDocument/2006/math">
                    <m:oMathParaPr>
                      <m:jc m:val="centerGroup"/>
                    </m:oMathParaPr>
                    <m:oMath xmlns:m="http://schemas.openxmlformats.org/officeDocument/2006/math">
                      <m:eqArr>
                        <m:eqArr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eqArrPr>
                        <m:e>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𝑀𝑚</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d>
                            <m:d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dPr>
                            <m:e>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e>
                          </m:d>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func>
                            <m:func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funcPr>
                            <m:fName>
                              <m:limLow>
                                <m:limLow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limLowPr>
                                <m:e>
                                  <m:r>
                                    <m:rPr>
                                      <m:sty m:val="p"/>
                                    </m:rPr>
                                    <a:rPr lang="en-US" sz="1800">
                                      <a:effectLst/>
                                      <a:latin typeface="Cambria Math" panose="02040503050406030204" pitchFamily="18" charset="0"/>
                                      <a:ea typeface="DengXian" panose="02010600030101010101" pitchFamily="2" charset="-122"/>
                                      <a:cs typeface="Times New Roman" panose="02020603050405020304" pitchFamily="18" charset="0"/>
                                    </a:rPr>
                                    <m:t>max</m:t>
                                  </m:r>
                                </m:e>
                                <m:lim>
                                  <m:r>
                                    <a:rPr lang="en-US" sz="1800">
                                      <a:effectLst/>
                                      <a:latin typeface="Cambria Math" panose="02040503050406030204" pitchFamily="18" charset="0"/>
                                      <a:ea typeface="DengXian" panose="02010600030101010101" pitchFamily="2" charset="-122"/>
                                      <a:cs typeface="Times New Roman" panose="02020603050405020304" pitchFamily="18" charset="0"/>
                                    </a:rPr>
                                    <m:t> </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𝑗</m:t>
                                  </m:r>
                                  <m:r>
                                    <a:rPr lang="en-US" sz="1800" i="1">
                                      <a:effectLst/>
                                      <a:latin typeface="Cambria Math" panose="02040503050406030204" pitchFamily="18" charset="0"/>
                                      <a:ea typeface="DengXian" panose="02010600030101010101" pitchFamily="2" charset="-122"/>
                                      <a:cs typeface="Times New Roman" panose="02020603050405020304" pitchFamily="18" charset="0"/>
                                    </a:rPr>
                                    <m:t>=1,2,…,</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lim>
                              </m:limLow>
                            </m:fName>
                            <m:e>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d>
                                <m:d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dPr>
                                <m:e>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e>
                              </m:d>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e>
                          </m:func>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e>
                      </m:eqArr>
                    </m:oMath>
                  </m:oMathPara>
                </a14:m>
                <a:endParaRPr lang="en-US" sz="1800" dirty="0">
                  <a:effectLst/>
                  <a:latin typeface="Times New Roman" panose="02020603050405020304" pitchFamily="18" charset="0"/>
                  <a:ea typeface="DengXian" panose="02010600030101010101" pitchFamily="2" charset="-122"/>
                  <a:cs typeface="Times New Roman" panose="02020603050405020304" pitchFamily="18" charset="0"/>
                </a:endParaRPr>
              </a:p>
              <a:p>
                <a:pPr marL="0" marR="0" algn="just">
                  <a:spcBef>
                    <a:spcPts val="0"/>
                  </a:spcBef>
                  <a:spcAft>
                    <a:spcPts val="0"/>
                  </a:spcAft>
                </a:pP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We proceed to apply the above equations to these clusters obtained by step 2. This process allows us to derive n points, collectively forming the </a:t>
                </a:r>
                <a14:m>
                  <m:oMath xmlns:m="http://schemas.openxmlformats.org/officeDocument/2006/math">
                    <m:r>
                      <a:rPr lang="en-US" sz="1800" i="1">
                        <a:effectLst/>
                        <a:latin typeface="Cambria Math" panose="02040503050406030204" pitchFamily="18" charset="0"/>
                        <a:ea typeface="DengXian" panose="02010600030101010101" pitchFamily="2" charset="-122"/>
                        <a:cs typeface="Times New Roman" panose="02020603050405020304" pitchFamily="18" charset="0"/>
                      </a:rPr>
                      <m:t>𝑛</m:t>
                    </m:r>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-runs QNUSF design.</a:t>
                </a:r>
              </a:p>
            </p:txBody>
          </p:sp>
        </mc:Choice>
        <mc:Fallback xmlns="">
          <p:sp>
            <p:nvSpPr>
              <p:cNvPr id="6" name="TextBox 5">
                <a:extLst>
                  <a:ext uri="{FF2B5EF4-FFF2-40B4-BE49-F238E27FC236}">
                    <a16:creationId xmlns:a16="http://schemas.microsoft.com/office/drawing/2014/main" id="{4400F618-E319-6F9F-9FE6-EF5B41057AB3}"/>
                  </a:ext>
                </a:extLst>
              </p:cNvPr>
              <p:cNvSpPr txBox="1">
                <a:spLocks noRot="1" noChangeAspect="1" noMove="1" noResize="1" noEditPoints="1" noAdjustHandles="1" noChangeArrowheads="1" noChangeShapeType="1" noTextEdit="1"/>
              </p:cNvSpPr>
              <p:nvPr/>
            </p:nvSpPr>
            <p:spPr>
              <a:xfrm>
                <a:off x="254577" y="1106349"/>
                <a:ext cx="8418368" cy="2930802"/>
              </a:xfrm>
              <a:prstGeom prst="rect">
                <a:avLst/>
              </a:prstGeom>
              <a:blipFill>
                <a:blip r:embed="rId2"/>
                <a:stretch>
                  <a:fillRect l="-652" t="-1040" r="-579" b="-2287"/>
                </a:stretch>
              </a:blipFill>
            </p:spPr>
            <p:txBody>
              <a:bodyPr/>
              <a:lstStyle/>
              <a:p>
                <a:r>
                  <a:rPr lang="en-US">
                    <a:noFill/>
                  </a:rPr>
                  <a:t> </a:t>
                </a:r>
              </a:p>
            </p:txBody>
          </p:sp>
        </mc:Fallback>
      </mc:AlternateContent>
    </p:spTree>
    <p:extLst>
      <p:ext uri="{BB962C8B-B14F-4D97-AF65-F5344CB8AC3E}">
        <p14:creationId xmlns:p14="http://schemas.microsoft.com/office/powerpoint/2010/main" val="9439643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FB71F-9EC8-EEBB-13AE-6CFC9D4DB8A9}"/>
              </a:ext>
            </a:extLst>
          </p:cNvPr>
          <p:cNvSpPr>
            <a:spLocks noGrp="1"/>
          </p:cNvSpPr>
          <p:nvPr>
            <p:ph type="title"/>
          </p:nvPr>
        </p:nvSpPr>
        <p:spPr/>
        <p:txBody>
          <a:bodyPr/>
          <a:lstStyle/>
          <a:p>
            <a:r>
              <a:rPr lang="en-US" dirty="0"/>
              <a:t>Minimax QNUSF</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C1ABAB5-7008-A079-D4DF-FCF065B624EF}"/>
                  </a:ext>
                </a:extLst>
              </p:cNvPr>
              <p:cNvSpPr txBox="1"/>
              <p:nvPr/>
            </p:nvSpPr>
            <p:spPr>
              <a:xfrm>
                <a:off x="484909" y="1205967"/>
                <a:ext cx="8174181" cy="3135154"/>
              </a:xfrm>
              <a:prstGeom prst="rect">
                <a:avLst/>
              </a:prstGeom>
              <a:noFill/>
            </p:spPr>
            <p:txBody>
              <a:bodyPr wrap="square">
                <a:spAutoFit/>
              </a:bodyPr>
              <a:lstStyle/>
              <a:p>
                <a:pPr marL="0" marR="0" algn="just">
                  <a:spcBef>
                    <a:spcPts val="0"/>
                  </a:spcBef>
                  <a:spcAft>
                    <a:spcPts val="0"/>
                  </a:spcAft>
                </a:pPr>
                <a:r>
                  <a:rPr lang="en-US" sz="1800" b="1" dirty="0">
                    <a:effectLst/>
                    <a:latin typeface="Times New Roman" panose="02020603050405020304" pitchFamily="18" charset="0"/>
                    <a:ea typeface="DengXian" panose="02010600030101010101" pitchFamily="2" charset="-122"/>
                    <a:cs typeface="Times New Roman" panose="02020603050405020304" pitchFamily="18" charset="0"/>
                  </a:rPr>
                  <a:t>Step 3:</a:t>
                </a: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t>
                </a:r>
                <a:r>
                  <a:rPr lang="en-US" sz="1800" i="1" dirty="0">
                    <a:effectLst/>
                    <a:latin typeface="Times New Roman" panose="02020603050405020304" pitchFamily="18" charset="0"/>
                    <a:ea typeface="DengXian" panose="02010600030101010101" pitchFamily="2" charset="-122"/>
                    <a:cs typeface="Times New Roman" panose="02020603050405020304" pitchFamily="18" charset="0"/>
                  </a:rPr>
                  <a:t>Minimax Point Selection</a:t>
                </a: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For each cluster obtained by step 2, denoted as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r>
                      <a:rPr lang="en-US" sz="1800" i="1">
                        <a:effectLst/>
                        <a:latin typeface="Cambria Math" panose="02040503050406030204" pitchFamily="18" charset="0"/>
                        <a:ea typeface="DengXian" panose="02010600030101010101" pitchFamily="2" charset="-122"/>
                        <a:cs typeface="Times New Roman" panose="02020603050405020304" pitchFamily="18" charset="0"/>
                      </a:rPr>
                      <m:t>=1,2,…,</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𝑛</m:t>
                    </m:r>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we denote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as the number of points in the cluster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Then we calculate the maximum weighted distance of each point in the cluster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denote as </a:t>
                </a:r>
                <a14:m>
                  <m:oMath xmlns:m="http://schemas.openxmlformats.org/officeDocument/2006/math">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𝑀</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where  </a:t>
                </a:r>
                <a14:m>
                  <m:oMath xmlns:m="http://schemas.openxmlformats.org/officeDocument/2006/math">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𝐶</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p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𝓧</m:t>
                        </m:r>
                      </m:e>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𝑝</m:t>
                        </m:r>
                      </m:sup>
                    </m:sSup>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and </a:t>
                </a:r>
                <a14:m>
                  <m:oMath xmlns:m="http://schemas.openxmlformats.org/officeDocument/2006/math">
                    <m:r>
                      <a:rPr lang="en-US" sz="1800" i="1">
                        <a:effectLst/>
                        <a:latin typeface="Cambria Math" panose="02040503050406030204" pitchFamily="18" charset="0"/>
                        <a:ea typeface="DengXian" panose="02010600030101010101" pitchFamily="2" charset="-122"/>
                        <a:cs typeface="Times New Roman" panose="02020603050405020304" pitchFamily="18" charset="0"/>
                      </a:rPr>
                      <m:t>𝑗</m:t>
                    </m:r>
                    <m:r>
                      <a:rPr lang="en-US" sz="1800" i="1">
                        <a:effectLst/>
                        <a:latin typeface="Cambria Math" panose="02040503050406030204" pitchFamily="18" charset="0"/>
                        <a:ea typeface="DengXian" panose="02010600030101010101" pitchFamily="2" charset="-122"/>
                        <a:cs typeface="Times New Roman" panose="02020603050405020304" pitchFamily="18" charset="0"/>
                      </a:rPr>
                      <m:t>=1,2,…,</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t>
                </a:r>
              </a:p>
              <a:p>
                <a:pPr marL="0" marR="0" algn="just">
                  <a:spcBef>
                    <a:spcPts val="0"/>
                  </a:spcBef>
                  <a:spcAft>
                    <a:spcPts val="0"/>
                  </a:spcAft>
                </a:pPr>
                <a14:m>
                  <m:oMathPara xmlns:m="http://schemas.openxmlformats.org/officeDocument/2006/math">
                    <m:oMathParaPr>
                      <m:jc m:val="centerGroup"/>
                    </m:oMathParaPr>
                    <m:oMath xmlns:m="http://schemas.openxmlformats.org/officeDocument/2006/math">
                      <m:eqArr>
                        <m:eqArr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eqArrPr>
                        <m:e>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𝑀</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d>
                            <m:d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dPr>
                            <m:e>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e>
                          </m:d>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func>
                            <m:func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funcPr>
                            <m:fName>
                              <m:limLow>
                                <m:limLow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limLowPr>
                                <m:e>
                                  <m:r>
                                    <m:rPr>
                                      <m:sty m:val="p"/>
                                    </m:rPr>
                                    <a:rPr lang="en-US" sz="1800">
                                      <a:effectLst/>
                                      <a:latin typeface="Cambria Math" panose="02040503050406030204" pitchFamily="18" charset="0"/>
                                      <a:ea typeface="DengXian" panose="02010600030101010101" pitchFamily="2" charset="-122"/>
                                      <a:cs typeface="Times New Roman" panose="02020603050405020304" pitchFamily="18" charset="0"/>
                                    </a:rPr>
                                    <m:t>max</m:t>
                                  </m:r>
                                </m:e>
                                <m:lim>
                                  <m:eqArr>
                                    <m:eqArr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eqArr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𝑘</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𝑗</m:t>
                                      </m:r>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𝑘</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d>
                                        <m:dPr>
                                          <m:begChr m:val="{"/>
                                          <m:endChr m:val="}"/>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dPr>
                                        <m:e>
                                          <m:r>
                                            <a:rPr lang="en-US" sz="1800" i="1">
                                              <a:effectLst/>
                                              <a:latin typeface="Cambria Math" panose="02040503050406030204" pitchFamily="18" charset="0"/>
                                              <a:ea typeface="DengXian" panose="02010600030101010101" pitchFamily="2" charset="-122"/>
                                              <a:cs typeface="Times New Roman" panose="02020603050405020304" pitchFamily="18" charset="0"/>
                                            </a:rPr>
                                            <m:t>1,2,…,</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e>
                                      </m:d>
                                    </m:e>
                                  </m:eqArr>
                                </m:lim>
                              </m:limLow>
                            </m:fName>
                            <m:e>
                              <m:sSup>
                                <m:s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p>
                              <m:d>
                                <m:d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dPr>
                                <m:e>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𝑖𝑘</m:t>
                                      </m:r>
                                    </m:sub>
                                  </m:sSub>
                                </m:e>
                              </m:d>
                            </m:e>
                          </m:func>
                          <m:r>
                            <a:rPr lang="en-US" sz="1800" i="1">
                              <a:effectLst/>
                              <a:latin typeface="Cambria Math" panose="02040503050406030204" pitchFamily="18" charset="0"/>
                              <a:ea typeface="DengXian" panose="02010600030101010101" pitchFamily="2" charset="-122"/>
                              <a:cs typeface="Times New Roman" panose="02020603050405020304" pitchFamily="18" charset="0"/>
                            </a:rPr>
                            <m:t>, #</m:t>
                          </m:r>
                        </m:e>
                      </m:eqArr>
                    </m:oMath>
                  </m:oMathPara>
                </a14:m>
                <a:endParaRPr lang="en-US" sz="1800" dirty="0">
                  <a:effectLst/>
                  <a:latin typeface="Times New Roman" panose="02020603050405020304" pitchFamily="18" charset="0"/>
                  <a:ea typeface="DengXian" panose="02010600030101010101" pitchFamily="2" charset="-122"/>
                  <a:cs typeface="Times New Roman" panose="02020603050405020304" pitchFamily="18" charset="0"/>
                </a:endParaRPr>
              </a:p>
              <a:p>
                <a:pPr marL="0" marR="0" algn="just">
                  <a:spcBef>
                    <a:spcPts val="0"/>
                  </a:spcBef>
                  <a:spcAft>
                    <a:spcPts val="0"/>
                  </a:spcAft>
                </a:pP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Then we choose the point which has the minimum of </a:t>
                </a:r>
                <a14:m>
                  <m:oMath xmlns:m="http://schemas.openxmlformats.org/officeDocument/2006/math">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𝑀</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denoted as</a:t>
                </a:r>
              </a:p>
              <a:p>
                <a:pPr marL="0" marR="0" indent="457200" algn="just">
                  <a:spcBef>
                    <a:spcPts val="0"/>
                  </a:spcBef>
                  <a:spcAft>
                    <a:spcPts val="0"/>
                  </a:spcAft>
                </a:pPr>
                <a14:m>
                  <m:oMathPara xmlns:m="http://schemas.openxmlformats.org/officeDocument/2006/math">
                    <m:oMathParaPr>
                      <m:jc m:val="centerGroup"/>
                    </m:oMathParaPr>
                    <m:oMath xmlns:m="http://schemas.openxmlformats.org/officeDocument/2006/math">
                      <m:eqArr>
                        <m:eqArr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eqArrPr>
                        <m:e>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𝑚𝑀</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d>
                            <m:d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dPr>
                            <m:e>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e>
                          </m:d>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func>
                            <m:func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funcPr>
                            <m:fName>
                              <m:limLow>
                                <m:limLow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limLowPr>
                                <m:e>
                                  <m:r>
                                    <m:rPr>
                                      <m:sty m:val="p"/>
                                    </m:rPr>
                                    <a:rPr lang="en-US" sz="1800">
                                      <a:effectLst/>
                                      <a:latin typeface="Cambria Math" panose="02040503050406030204" pitchFamily="18" charset="0"/>
                                      <a:ea typeface="DengXian" panose="02010600030101010101" pitchFamily="2" charset="-122"/>
                                      <a:cs typeface="Times New Roman" panose="02020603050405020304" pitchFamily="18" charset="0"/>
                                    </a:rPr>
                                    <m:t>min</m:t>
                                  </m:r>
                                </m:e>
                                <m:lim>
                                  <m:r>
                                    <a:rPr lang="en-US" sz="1800">
                                      <a:effectLst/>
                                      <a:latin typeface="Cambria Math" panose="02040503050406030204" pitchFamily="18" charset="0"/>
                                      <a:ea typeface="DengXian" panose="02010600030101010101" pitchFamily="2" charset="-122"/>
                                      <a:cs typeface="Times New Roman" panose="02020603050405020304" pitchFamily="18" charset="0"/>
                                    </a:rPr>
                                    <m:t> </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𝑗</m:t>
                                  </m:r>
                                  <m:r>
                                    <a:rPr lang="en-US" sz="1800" i="1">
                                      <a:effectLst/>
                                      <a:latin typeface="Cambria Math" panose="02040503050406030204" pitchFamily="18" charset="0"/>
                                      <a:ea typeface="DengXian" panose="02010600030101010101" pitchFamily="2" charset="-122"/>
                                      <a:cs typeface="Times New Roman" panose="02020603050405020304" pitchFamily="18" charset="0"/>
                                    </a:rPr>
                                    <m:t>=1,2,…,</m:t>
                                  </m:r>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𝑚</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m:t>
                                      </m:r>
                                    </m:sub>
                                  </m:sSub>
                                </m:lim>
                              </m:limLow>
                            </m:fName>
                            <m:e>
                              <m:sSubSup>
                                <m:sSubSup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𝑑</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𝑀</m:t>
                                  </m:r>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up>
                                  <m:r>
                                    <a:rPr lang="en-US" sz="1800" i="1">
                                      <a:effectLst/>
                                      <a:latin typeface="Cambria Math" panose="02040503050406030204" pitchFamily="18" charset="0"/>
                                      <a:ea typeface="DengXian" panose="02010600030101010101" pitchFamily="2" charset="-122"/>
                                      <a:cs typeface="Times New Roman" panose="02020603050405020304" pitchFamily="18" charset="0"/>
                                    </a:rPr>
                                    <m:t>𝑤</m:t>
                                  </m:r>
                                </m:sup>
                              </m:sSubSup>
                              <m:d>
                                <m:d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dPr>
                                <m:e>
                                  <m:sSub>
                                    <m:sSubPr>
                                      <m:ctrlPr>
                                        <a:rPr lang="en-US" sz="18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800" b="1" i="1">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800" i="1">
                                          <a:effectLst/>
                                          <a:latin typeface="Cambria Math" panose="02040503050406030204" pitchFamily="18" charset="0"/>
                                          <a:ea typeface="DengXian" panose="02010600030101010101" pitchFamily="2" charset="-122"/>
                                          <a:cs typeface="Times New Roman" panose="02020603050405020304" pitchFamily="18" charset="0"/>
                                        </a:rPr>
                                        <m:t>𝑖𝑗</m:t>
                                      </m:r>
                                    </m:sub>
                                  </m:sSub>
                                </m:e>
                              </m:d>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e>
                          </m:func>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e>
                      </m:eqArr>
                    </m:oMath>
                  </m:oMathPara>
                </a14:m>
                <a:endParaRPr lang="en-US" sz="1800" dirty="0">
                  <a:effectLst/>
                  <a:latin typeface="Times New Roman" panose="02020603050405020304" pitchFamily="18" charset="0"/>
                  <a:ea typeface="DengXian" panose="02010600030101010101" pitchFamily="2" charset="-122"/>
                  <a:cs typeface="Times New Roman" panose="02020603050405020304" pitchFamily="18" charset="0"/>
                </a:endParaRPr>
              </a:p>
              <a:p>
                <a:pPr marL="0" marR="0" algn="just">
                  <a:spcBef>
                    <a:spcPts val="0"/>
                  </a:spcBef>
                  <a:spcAft>
                    <a:spcPts val="0"/>
                  </a:spcAft>
                </a:pP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We proceed to apply the above equations to these clusters obtained by step 2. By doing so, we can derive n points, which collectively form the </a:t>
                </a:r>
                <a14:m>
                  <m:oMath xmlns:m="http://schemas.openxmlformats.org/officeDocument/2006/math">
                    <m:r>
                      <a:rPr lang="en-US" sz="1800" i="1">
                        <a:effectLst/>
                        <a:latin typeface="Cambria Math" panose="02040503050406030204" pitchFamily="18" charset="0"/>
                        <a:ea typeface="DengXian" panose="02010600030101010101" pitchFamily="2" charset="-122"/>
                        <a:cs typeface="Times New Roman" panose="02020603050405020304" pitchFamily="18" charset="0"/>
                      </a:rPr>
                      <m:t>𝑛</m:t>
                    </m:r>
                  </m:oMath>
                </a14:m>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-runs QNUSF design.</a:t>
                </a:r>
              </a:p>
            </p:txBody>
          </p:sp>
        </mc:Choice>
        <mc:Fallback xmlns="">
          <p:sp>
            <p:nvSpPr>
              <p:cNvPr id="6" name="TextBox 5">
                <a:extLst>
                  <a:ext uri="{FF2B5EF4-FFF2-40B4-BE49-F238E27FC236}">
                    <a16:creationId xmlns:a16="http://schemas.microsoft.com/office/drawing/2014/main" id="{AC1ABAB5-7008-A079-D4DF-FCF065B624EF}"/>
                  </a:ext>
                </a:extLst>
              </p:cNvPr>
              <p:cNvSpPr txBox="1">
                <a:spLocks noRot="1" noChangeAspect="1" noMove="1" noResize="1" noEditPoints="1" noAdjustHandles="1" noChangeArrowheads="1" noChangeShapeType="1" noTextEdit="1"/>
              </p:cNvSpPr>
              <p:nvPr/>
            </p:nvSpPr>
            <p:spPr>
              <a:xfrm>
                <a:off x="484909" y="1205967"/>
                <a:ext cx="8174181" cy="3135154"/>
              </a:xfrm>
              <a:prstGeom prst="rect">
                <a:avLst/>
              </a:prstGeom>
              <a:blipFill>
                <a:blip r:embed="rId2"/>
                <a:stretch>
                  <a:fillRect l="-672" t="-1167" r="-672" b="-2335"/>
                </a:stretch>
              </a:blipFill>
            </p:spPr>
            <p:txBody>
              <a:bodyPr/>
              <a:lstStyle/>
              <a:p>
                <a:r>
                  <a:rPr lang="en-US">
                    <a:noFill/>
                  </a:rPr>
                  <a:t> </a:t>
                </a:r>
              </a:p>
            </p:txBody>
          </p:sp>
        </mc:Fallback>
      </mc:AlternateContent>
    </p:spTree>
    <p:extLst>
      <p:ext uri="{BB962C8B-B14F-4D97-AF65-F5344CB8AC3E}">
        <p14:creationId xmlns:p14="http://schemas.microsoft.com/office/powerpoint/2010/main" val="34699215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CBD51-7C14-1228-DBE4-BCE0CDE3AFB7}"/>
              </a:ext>
            </a:extLst>
          </p:cNvPr>
          <p:cNvSpPr>
            <a:spLocks noGrp="1"/>
          </p:cNvSpPr>
          <p:nvPr>
            <p:ph type="title"/>
          </p:nvPr>
        </p:nvSpPr>
        <p:spPr/>
        <p:txBody>
          <a:bodyPr/>
          <a:lstStyle/>
          <a:p>
            <a:r>
              <a:rPr lang="en-US" dirty="0"/>
              <a:t>Minimax QNUSF vs FFF design</a:t>
            </a:r>
          </a:p>
        </p:txBody>
      </p:sp>
      <p:pic>
        <p:nvPicPr>
          <p:cNvPr id="5" name="Picture 4">
            <a:extLst>
              <a:ext uri="{FF2B5EF4-FFF2-40B4-BE49-F238E27FC236}">
                <a16:creationId xmlns:a16="http://schemas.microsoft.com/office/drawing/2014/main" id="{A8918E4E-FB82-5D7E-177D-7DC5C50352E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650" y="1167100"/>
            <a:ext cx="4197350" cy="3502025"/>
          </a:xfrm>
          <a:prstGeom prst="rect">
            <a:avLst/>
          </a:prstGeom>
          <a:noFill/>
          <a:ln>
            <a:noFill/>
          </a:ln>
        </p:spPr>
      </p:pic>
      <p:graphicFrame>
        <p:nvGraphicFramePr>
          <p:cNvPr id="6" name="Table 5">
            <a:extLst>
              <a:ext uri="{FF2B5EF4-FFF2-40B4-BE49-F238E27FC236}">
                <a16:creationId xmlns:a16="http://schemas.microsoft.com/office/drawing/2014/main" id="{BDDC5CCB-D197-2BF2-BB6B-102FEB94BE7F}"/>
              </a:ext>
            </a:extLst>
          </p:cNvPr>
          <p:cNvGraphicFramePr>
            <a:graphicFrameLocks noGrp="1"/>
          </p:cNvGraphicFramePr>
          <p:nvPr>
            <p:extLst>
              <p:ext uri="{D42A27DB-BD31-4B8C-83A1-F6EECF244321}">
                <p14:modId xmlns:p14="http://schemas.microsoft.com/office/powerpoint/2010/main" val="3154996336"/>
              </p:ext>
            </p:extLst>
          </p:nvPr>
        </p:nvGraphicFramePr>
        <p:xfrm>
          <a:off x="4637517" y="1070118"/>
          <a:ext cx="4197350" cy="3928311"/>
        </p:xfrm>
        <a:graphic>
          <a:graphicData uri="http://schemas.openxmlformats.org/drawingml/2006/table">
            <a:tbl>
              <a:tblPr firstRow="1" firstCol="1" bandRow="1">
                <a:tableStyleId>{5C22544A-7EE6-4342-B048-85BDC9FD1C3A}</a:tableStyleId>
              </a:tblPr>
              <a:tblGrid>
                <a:gridCol w="934417">
                  <a:extLst>
                    <a:ext uri="{9D8B030D-6E8A-4147-A177-3AD203B41FA5}">
                      <a16:colId xmlns:a16="http://schemas.microsoft.com/office/drawing/2014/main" val="3159880590"/>
                    </a:ext>
                  </a:extLst>
                </a:gridCol>
                <a:gridCol w="441192">
                  <a:extLst>
                    <a:ext uri="{9D8B030D-6E8A-4147-A177-3AD203B41FA5}">
                      <a16:colId xmlns:a16="http://schemas.microsoft.com/office/drawing/2014/main" val="1729737525"/>
                    </a:ext>
                  </a:extLst>
                </a:gridCol>
                <a:gridCol w="934417">
                  <a:extLst>
                    <a:ext uri="{9D8B030D-6E8A-4147-A177-3AD203B41FA5}">
                      <a16:colId xmlns:a16="http://schemas.microsoft.com/office/drawing/2014/main" val="19045563"/>
                    </a:ext>
                  </a:extLst>
                </a:gridCol>
                <a:gridCol w="629108">
                  <a:extLst>
                    <a:ext uri="{9D8B030D-6E8A-4147-A177-3AD203B41FA5}">
                      <a16:colId xmlns:a16="http://schemas.microsoft.com/office/drawing/2014/main" val="507609604"/>
                    </a:ext>
                  </a:extLst>
                </a:gridCol>
                <a:gridCol w="629108">
                  <a:extLst>
                    <a:ext uri="{9D8B030D-6E8A-4147-A177-3AD203B41FA5}">
                      <a16:colId xmlns:a16="http://schemas.microsoft.com/office/drawing/2014/main" val="1776209682"/>
                    </a:ext>
                  </a:extLst>
                </a:gridCol>
                <a:gridCol w="629108">
                  <a:extLst>
                    <a:ext uri="{9D8B030D-6E8A-4147-A177-3AD203B41FA5}">
                      <a16:colId xmlns:a16="http://schemas.microsoft.com/office/drawing/2014/main" val="1045460921"/>
                    </a:ext>
                  </a:extLst>
                </a:gridCol>
              </a:tblGrid>
              <a:tr h="284607">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Dimension of the input space</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Design Size</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Criterion</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FFF</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Minimax QNUSF</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Maximin QNUSF</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2833617533"/>
                  </a:ext>
                </a:extLst>
              </a:tr>
              <a:tr h="133245">
                <a:tc rowSpan="5">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2</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rowSpan="5">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20</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Mean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a:effectLst/>
                          <a:latin typeface="Times New Roman" panose="02020603050405020304" pitchFamily="18" charset="0"/>
                          <a:cs typeface="Times New Roman" panose="02020603050405020304" pitchFamily="18" charset="0"/>
                        </a:rPr>
                        <a:t>0.089</a:t>
                      </a:r>
                      <a:endParaRPr lang="en-US" sz="800" b="1"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0.090</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0.103</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1569232963"/>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Sd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0.035</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0.036</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0.043</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3810071841"/>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Median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0.091</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a:effectLst/>
                          <a:latin typeface="Times New Roman" panose="02020603050405020304" pitchFamily="18" charset="0"/>
                          <a:cs typeface="Times New Roman" panose="02020603050405020304" pitchFamily="18" charset="0"/>
                        </a:rPr>
                        <a:t>0.090</a:t>
                      </a:r>
                      <a:endParaRPr lang="en-US" sz="800" b="1"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0.103</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3508489056"/>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Max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0.186</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0.179</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0.214</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1882495968"/>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Min (d(x))</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0.170</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0.155</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0.152</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3879346927"/>
                  </a:ext>
                </a:extLst>
              </a:tr>
              <a:tr h="104272">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extLst>
                  <a:ext uri="{0D108BD9-81ED-4DB2-BD59-A6C34878D82A}">
                    <a16:rowId xmlns:a16="http://schemas.microsoft.com/office/drawing/2014/main" val="3583688465"/>
                  </a:ext>
                </a:extLst>
              </a:tr>
              <a:tr h="133245">
                <a:tc rowSpan="5">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3</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rowSpan="5">
                  <a:txBody>
                    <a:bodyPr/>
                    <a:lstStyle/>
                    <a:p>
                      <a:pPr marL="0" marR="0" algn="ctr">
                        <a:lnSpc>
                          <a:spcPct val="150000"/>
                        </a:lnSpc>
                        <a:spcBef>
                          <a:spcPts val="0"/>
                        </a:spcBef>
                        <a:spcAft>
                          <a:spcPts val="0"/>
                        </a:spcAft>
                      </a:pPr>
                      <a:r>
                        <a:rPr lang="en-US" sz="800" kern="100" dirty="0">
                          <a:effectLst/>
                          <a:latin typeface="Times New Roman" panose="02020603050405020304" pitchFamily="18" charset="0"/>
                          <a:cs typeface="Times New Roman" panose="02020603050405020304" pitchFamily="18" charset="0"/>
                        </a:rPr>
                        <a:t>30</a:t>
                      </a:r>
                      <a:endParaRPr lang="en-US" sz="8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Mean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0.168</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0.170</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0.205</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3964957484"/>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Sd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0.054</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0.056</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0.069</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2205513319"/>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Median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0.169</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0.172</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0.207</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962416893"/>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Max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0.348</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0.346</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0.402</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4227447513"/>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Min (d(x))</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0.249</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0.231</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0.272</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1730941894"/>
                  </a:ext>
                </a:extLst>
              </a:tr>
              <a:tr h="104272">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extLst>
                  <a:ext uri="{0D108BD9-81ED-4DB2-BD59-A6C34878D82A}">
                    <a16:rowId xmlns:a16="http://schemas.microsoft.com/office/drawing/2014/main" val="2858883542"/>
                  </a:ext>
                </a:extLst>
              </a:tr>
              <a:tr h="133245">
                <a:tc rowSpan="5">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5</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rowSpan="5">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50</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Mean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0.3002</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0.3109</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0.4000</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1233145369"/>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Sd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0.0702</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0.0776</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0.0966</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3578716600"/>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Median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0.3019</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0.3113</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0.4063</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957862527"/>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Max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0.5825</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0.5879</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0.6414</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2978501298"/>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Min (d(x))</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0.3389</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0.2663</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0.3722</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2338453774"/>
                  </a:ext>
                </a:extLst>
              </a:tr>
              <a:tr h="104272">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tc>
                  <a:txBody>
                    <a:bodyPr/>
                    <a:lstStyle/>
                    <a:p>
                      <a:pPr>
                        <a:lnSpc>
                          <a:spcPct val="107000"/>
                        </a:lnSpc>
                      </a:pPr>
                      <a:endParaRPr lang="en-US" sz="800" kern="100">
                        <a:effectLst/>
                        <a:latin typeface="Times New Roman" panose="02020603050405020304" pitchFamily="18" charset="0"/>
                        <a:cs typeface="Times New Roman" panose="02020603050405020304" pitchFamily="18" charset="0"/>
                      </a:endParaRPr>
                    </a:p>
                  </a:txBody>
                  <a:tcPr marL="41281" marR="41281" marT="0" marB="0" anchor="ctr"/>
                </a:tc>
                <a:extLst>
                  <a:ext uri="{0D108BD9-81ED-4DB2-BD59-A6C34878D82A}">
                    <a16:rowId xmlns:a16="http://schemas.microsoft.com/office/drawing/2014/main" val="3623032402"/>
                  </a:ext>
                </a:extLst>
              </a:tr>
              <a:tr h="133245">
                <a:tc rowSpan="5">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9</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rowSpan="5">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90</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Mean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0.5471</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0.5759</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0.7152</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3935476202"/>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Sd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0.1018</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0.1075</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0.1123</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396895916"/>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Median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0.5446</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0.5754</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0.7257</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473620044"/>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Max (d(r))</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b="1" kern="100" dirty="0">
                          <a:effectLst/>
                          <a:latin typeface="Times New Roman" panose="02020603050405020304" pitchFamily="18" charset="0"/>
                          <a:cs typeface="Times New Roman" panose="02020603050405020304" pitchFamily="18" charset="0"/>
                        </a:rPr>
                        <a:t>0.9225</a:t>
                      </a:r>
                      <a:endParaRPr lang="en-US" sz="800" b="1"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0.9825</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1.0959</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815312843"/>
                  </a:ext>
                </a:extLst>
              </a:tr>
              <a:tr h="133245">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Min (d(x))</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0.4738</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a:effectLst/>
                          <a:latin typeface="Times New Roman" panose="02020603050405020304" pitchFamily="18" charset="0"/>
                          <a:cs typeface="Times New Roman" panose="02020603050405020304" pitchFamily="18" charset="0"/>
                        </a:rPr>
                        <a:t>0.3660</a:t>
                      </a:r>
                      <a:endParaRPr lang="en-US" sz="800" kern="10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tc>
                  <a:txBody>
                    <a:bodyPr/>
                    <a:lstStyle/>
                    <a:p>
                      <a:pPr marL="0" marR="0" algn="ctr">
                        <a:lnSpc>
                          <a:spcPct val="150000"/>
                        </a:lnSpc>
                        <a:spcBef>
                          <a:spcPts val="0"/>
                        </a:spcBef>
                        <a:spcAft>
                          <a:spcPts val="0"/>
                        </a:spcAft>
                      </a:pPr>
                      <a:r>
                        <a:rPr lang="en-US" sz="800" kern="100" dirty="0">
                          <a:effectLst/>
                          <a:latin typeface="Times New Roman" panose="02020603050405020304" pitchFamily="18" charset="0"/>
                          <a:cs typeface="Times New Roman" panose="02020603050405020304" pitchFamily="18" charset="0"/>
                        </a:rPr>
                        <a:t>0.5115</a:t>
                      </a:r>
                      <a:endParaRPr lang="en-US" sz="800" kern="1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41281" marR="41281" marT="0" marB="0" anchor="ctr"/>
                </a:tc>
                <a:extLst>
                  <a:ext uri="{0D108BD9-81ED-4DB2-BD59-A6C34878D82A}">
                    <a16:rowId xmlns:a16="http://schemas.microsoft.com/office/drawing/2014/main" val="2529250473"/>
                  </a:ext>
                </a:extLst>
              </a:tr>
            </a:tbl>
          </a:graphicData>
        </a:graphic>
      </p:graphicFrame>
    </p:spTree>
    <p:extLst>
      <p:ext uri="{BB962C8B-B14F-4D97-AF65-F5344CB8AC3E}">
        <p14:creationId xmlns:p14="http://schemas.microsoft.com/office/powerpoint/2010/main" val="1635699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24998-8175-4248-BD8C-B7F4E58D1965}"/>
              </a:ext>
            </a:extLst>
          </p:cNvPr>
          <p:cNvSpPr>
            <a:spLocks noGrp="1"/>
          </p:cNvSpPr>
          <p:nvPr>
            <p:ph type="title"/>
          </p:nvPr>
        </p:nvSpPr>
        <p:spPr/>
        <p:txBody>
          <a:bodyPr/>
          <a:lstStyle/>
          <a:p>
            <a:r>
              <a:rPr lang="en-US" dirty="0"/>
              <a:t>Motivation - QNUSF</a:t>
            </a:r>
          </a:p>
        </p:txBody>
      </p:sp>
      <p:sp>
        <p:nvSpPr>
          <p:cNvPr id="9" name="TextBox 8">
            <a:extLst>
              <a:ext uri="{FF2B5EF4-FFF2-40B4-BE49-F238E27FC236}">
                <a16:creationId xmlns:a16="http://schemas.microsoft.com/office/drawing/2014/main" id="{AA230186-3DC5-3BE5-CD3E-6E2FF3CB6C22}"/>
              </a:ext>
            </a:extLst>
          </p:cNvPr>
          <p:cNvSpPr txBox="1"/>
          <p:nvPr/>
        </p:nvSpPr>
        <p:spPr>
          <a:xfrm>
            <a:off x="387928" y="1420415"/>
            <a:ext cx="3442854" cy="3170099"/>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Consider the </a:t>
            </a:r>
            <a:r>
              <a:rPr lang="en-US" sz="1800" b="1" dirty="0">
                <a:latin typeface="Times New Roman" panose="02020603050405020304" pitchFamily="18" charset="0"/>
                <a:cs typeface="Times New Roman" panose="02020603050405020304" pitchFamily="18" charset="0"/>
              </a:rPr>
              <a:t>weighted area</a:t>
            </a:r>
            <a:r>
              <a:rPr lang="en-US" sz="1800" dirty="0">
                <a:latin typeface="Times New Roman" panose="02020603050405020304" pitchFamily="18" charset="0"/>
                <a:cs typeface="Times New Roman" panose="02020603050405020304" pitchFamily="18" charset="0"/>
              </a:rPr>
              <a:t>.</a:t>
            </a:r>
          </a:p>
          <a:p>
            <a:pPr marL="285750" indent="-285750">
              <a:spcAft>
                <a:spcPts val="1200"/>
              </a:spcAft>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The original NUSF (Lu et al., 2021) requires a </a:t>
            </a:r>
            <a:r>
              <a:rPr lang="en-US" sz="1800" b="1" dirty="0">
                <a:latin typeface="Times New Roman" panose="02020603050405020304" pitchFamily="18" charset="0"/>
                <a:cs typeface="Times New Roman" panose="02020603050405020304" pitchFamily="18" charset="0"/>
              </a:rPr>
              <a:t>significant amount of time</a:t>
            </a:r>
            <a:r>
              <a:rPr lang="en-US" sz="1800" dirty="0">
                <a:latin typeface="Times New Roman" panose="02020603050405020304" pitchFamily="18" charset="0"/>
                <a:cs typeface="Times New Roman" panose="02020603050405020304" pitchFamily="18" charset="0"/>
              </a:rPr>
              <a:t> for generation.</a:t>
            </a:r>
          </a:p>
          <a:p>
            <a:pPr marL="285750" indent="-285750">
              <a:spcAft>
                <a:spcPts val="1200"/>
              </a:spcAft>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Fast Flexible Space-Filling (FFF) designs (</a:t>
            </a:r>
            <a:r>
              <a:rPr lang="en-US" sz="1800" dirty="0" err="1">
                <a:latin typeface="Times New Roman" panose="02020603050405020304" pitchFamily="18" charset="0"/>
                <a:cs typeface="Times New Roman" panose="02020603050405020304" pitchFamily="18" charset="0"/>
              </a:rPr>
              <a:t>Lekivets</a:t>
            </a:r>
            <a:r>
              <a:rPr lang="en-US" sz="1800" dirty="0">
                <a:latin typeface="Times New Roman" panose="02020603050405020304" pitchFamily="18" charset="0"/>
                <a:cs typeface="Times New Roman" panose="02020603050405020304" pitchFamily="18" charset="0"/>
              </a:rPr>
              <a:t> &amp; Jones, 2015) utilize </a:t>
            </a:r>
            <a:r>
              <a:rPr lang="en-US" sz="1800" b="1" dirty="0">
                <a:latin typeface="Times New Roman" panose="02020603050405020304" pitchFamily="18" charset="0"/>
                <a:cs typeface="Times New Roman" panose="02020603050405020304" pitchFamily="18" charset="0"/>
              </a:rPr>
              <a:t>hierarchical clustering</a:t>
            </a:r>
            <a:r>
              <a:rPr lang="en-US" sz="1800" dirty="0">
                <a:latin typeface="Times New Roman" panose="02020603050405020304" pitchFamily="18" charset="0"/>
                <a:cs typeface="Times New Roman" panose="02020603050405020304" pitchFamily="18" charset="0"/>
              </a:rPr>
              <a:t> to quickly generate designs in the </a:t>
            </a:r>
            <a:r>
              <a:rPr lang="en-US" sz="1800" b="1" dirty="0">
                <a:latin typeface="Times New Roman" panose="02020603050405020304" pitchFamily="18" charset="0"/>
                <a:cs typeface="Times New Roman" panose="02020603050405020304" pitchFamily="18" charset="0"/>
              </a:rPr>
              <a:t>uniform space</a:t>
            </a:r>
            <a:r>
              <a:rPr lang="en-US" sz="1800" dirty="0">
                <a:latin typeface="Times New Roman" panose="02020603050405020304" pitchFamily="18" charset="0"/>
                <a:cs typeface="Times New Roman" panose="02020603050405020304" pitchFamily="18" charset="0"/>
              </a:rPr>
              <a:t>.</a:t>
            </a:r>
          </a:p>
        </p:txBody>
      </p:sp>
      <p:sp>
        <p:nvSpPr>
          <p:cNvPr id="10" name="AutoShape 2">
            <a:extLst>
              <a:ext uri="{FF2B5EF4-FFF2-40B4-BE49-F238E27FC236}">
                <a16:creationId xmlns:a16="http://schemas.microsoft.com/office/drawing/2014/main" id="{9D401ED1-AD34-F277-8879-C19123B02AE8}"/>
              </a:ext>
            </a:extLst>
          </p:cNvPr>
          <p:cNvSpPr>
            <a:spLocks noChangeAspect="1" noChangeArrowheads="1"/>
          </p:cNvSpPr>
          <p:nvPr/>
        </p:nvSpPr>
        <p:spPr bwMode="auto">
          <a:xfrm>
            <a:off x="4419600" y="2419350"/>
            <a:ext cx="2154382" cy="21543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Picture 11" descr="A diagram of a paint line&#10;&#10;Description automatically generated with medium confidence">
            <a:extLst>
              <a:ext uri="{FF2B5EF4-FFF2-40B4-BE49-F238E27FC236}">
                <a16:creationId xmlns:a16="http://schemas.microsoft.com/office/drawing/2014/main" id="{2D1EBCBB-A81C-396C-2F2F-02D94C15FBC0}"/>
              </a:ext>
            </a:extLst>
          </p:cNvPr>
          <p:cNvPicPr>
            <a:picLocks noChangeAspect="1"/>
          </p:cNvPicPr>
          <p:nvPr/>
        </p:nvPicPr>
        <p:blipFill>
          <a:blip r:embed="rId2"/>
          <a:stretch>
            <a:fillRect/>
          </a:stretch>
        </p:blipFill>
        <p:spPr>
          <a:xfrm>
            <a:off x="3830782" y="1399308"/>
            <a:ext cx="4761635" cy="3174423"/>
          </a:xfrm>
          <a:prstGeom prst="rect">
            <a:avLst/>
          </a:prstGeom>
        </p:spPr>
      </p:pic>
    </p:spTree>
    <p:extLst>
      <p:ext uri="{BB962C8B-B14F-4D97-AF65-F5344CB8AC3E}">
        <p14:creationId xmlns:p14="http://schemas.microsoft.com/office/powerpoint/2010/main" val="3298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EB7BC-0E6B-781E-FE0F-49F70D21FE27}"/>
              </a:ext>
            </a:extLst>
          </p:cNvPr>
          <p:cNvSpPr>
            <a:spLocks noGrp="1"/>
          </p:cNvSpPr>
          <p:nvPr>
            <p:ph type="title"/>
          </p:nvPr>
        </p:nvSpPr>
        <p:spPr/>
        <p:txBody>
          <a:bodyPr/>
          <a:lstStyle/>
          <a:p>
            <a:r>
              <a:rPr lang="en-US" dirty="0"/>
              <a:t>Motivation - QNUSF</a:t>
            </a:r>
          </a:p>
        </p:txBody>
      </p:sp>
      <p:pic>
        <p:nvPicPr>
          <p:cNvPr id="5" name="Picture 4">
            <a:extLst>
              <a:ext uri="{FF2B5EF4-FFF2-40B4-BE49-F238E27FC236}">
                <a16:creationId xmlns:a16="http://schemas.microsoft.com/office/drawing/2014/main" id="{745E0529-3677-E0E4-589E-CC6D974B322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650" y="978436"/>
            <a:ext cx="7774133" cy="3891220"/>
          </a:xfrm>
          <a:prstGeom prst="rect">
            <a:avLst/>
          </a:prstGeom>
          <a:noFill/>
          <a:ln>
            <a:noFill/>
          </a:ln>
        </p:spPr>
      </p:pic>
      <p:sp>
        <p:nvSpPr>
          <p:cNvPr id="6" name="TextBox 5">
            <a:extLst>
              <a:ext uri="{FF2B5EF4-FFF2-40B4-BE49-F238E27FC236}">
                <a16:creationId xmlns:a16="http://schemas.microsoft.com/office/drawing/2014/main" id="{38C15607-5696-7E39-066C-51DF47B62733}"/>
              </a:ext>
            </a:extLst>
          </p:cNvPr>
          <p:cNvSpPr txBox="1"/>
          <p:nvPr/>
        </p:nvSpPr>
        <p:spPr>
          <a:xfrm>
            <a:off x="4953000" y="4462046"/>
            <a:ext cx="4008120" cy="338554"/>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Computing time: </a:t>
            </a:r>
            <a:r>
              <a:rPr lang="en-US" sz="1600" kern="100" dirty="0">
                <a:effectLst/>
                <a:latin typeface="Times New Roman" panose="02020603050405020304" pitchFamily="18" charset="0"/>
                <a:cs typeface="Times New Roman" panose="02020603050405020304" pitchFamily="18" charset="0"/>
              </a:rPr>
              <a:t>1575.202 minutes (26.25 h)</a:t>
            </a:r>
            <a:endParaRPr lang="en-US" sz="1600" kern="100" dirty="0">
              <a:effectLst/>
              <a:latin typeface="Times New Roman" panose="02020603050405020304" pitchFamily="18" charset="0"/>
              <a:ea typeface="DengXian" panose="02010600030101010101" pitchFamily="2" charset="-122"/>
              <a:cs typeface="Times New Roman" panose="02020603050405020304" pitchFamily="18" charset="0"/>
            </a:endParaRPr>
          </a:p>
        </p:txBody>
      </p:sp>
      <p:sp>
        <p:nvSpPr>
          <p:cNvPr id="7" name="TextBox 6">
            <a:extLst>
              <a:ext uri="{FF2B5EF4-FFF2-40B4-BE49-F238E27FC236}">
                <a16:creationId xmlns:a16="http://schemas.microsoft.com/office/drawing/2014/main" id="{2E1E616A-EAC5-8E1A-9D70-2EDAA72555CF}"/>
              </a:ext>
            </a:extLst>
          </p:cNvPr>
          <p:cNvSpPr txBox="1"/>
          <p:nvPr/>
        </p:nvSpPr>
        <p:spPr>
          <a:xfrm>
            <a:off x="879764" y="4469856"/>
            <a:ext cx="3228110" cy="338554"/>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Computing time: </a:t>
            </a:r>
            <a:r>
              <a:rPr lang="en-US" sz="1600" kern="100" dirty="0">
                <a:effectLst/>
                <a:latin typeface="Times New Roman" panose="02020603050405020304" pitchFamily="18" charset="0"/>
                <a:cs typeface="Times New Roman" panose="02020603050405020304" pitchFamily="18" charset="0"/>
              </a:rPr>
              <a:t>0.115 minutes (7s)</a:t>
            </a:r>
            <a:endParaRPr lang="en-US" sz="1600" kern="100" dirty="0">
              <a:effectLst/>
              <a:latin typeface="Times New Roman" panose="02020603050405020304" pitchFamily="18" charset="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3119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3C20E-9633-E31C-577A-26B4D9789402}"/>
              </a:ext>
            </a:extLst>
          </p:cNvPr>
          <p:cNvSpPr>
            <a:spLocks noGrp="1"/>
          </p:cNvSpPr>
          <p:nvPr>
            <p:ph type="title"/>
          </p:nvPr>
        </p:nvSpPr>
        <p:spPr/>
        <p:txBody>
          <a:bodyPr/>
          <a:lstStyle/>
          <a:p>
            <a:r>
              <a:rPr lang="en-US" dirty="0"/>
              <a:t>Original NUSF</a:t>
            </a:r>
          </a:p>
        </p:txBody>
      </p:sp>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DFCCDCBB-B0D8-2A99-D3DE-2F4646FA24C4}"/>
                  </a:ext>
                </a:extLst>
              </p:cNvPr>
              <p:cNvSpPr txBox="1"/>
              <p:nvPr/>
            </p:nvSpPr>
            <p:spPr>
              <a:xfrm>
                <a:off x="540326" y="1149927"/>
                <a:ext cx="8086437" cy="889859"/>
              </a:xfrm>
              <a:prstGeom prst="rect">
                <a:avLst/>
              </a:prstGeom>
              <a:noFill/>
            </p:spPr>
            <p:txBody>
              <a:bodyPr wrap="square" rtlCol="0">
                <a:spAutoFit/>
              </a:bodyPr>
              <a:lstStyle/>
              <a:p>
                <a:r>
                  <a:rPr lang="en-US" sz="1600" kern="0" dirty="0">
                    <a:effectLst/>
                    <a:latin typeface="Times New Roman" panose="02020603050405020304" pitchFamily="18" charset="0"/>
                    <a:ea typeface="DengXian" panose="02010600030101010101" pitchFamily="2" charset="-122"/>
                  </a:rPr>
                  <a:t>Let </a:t>
                </a:r>
                <a14:m>
                  <m:oMath xmlns:m="http://schemas.openxmlformats.org/officeDocument/2006/math">
                    <m:sSub>
                      <m:sSubPr>
                        <m:ctrlPr>
                          <a:rPr lang="en-US" sz="1600" i="1">
                            <a:effectLst/>
                            <a:latin typeface="Cambria Math" panose="02040503050406030204" pitchFamily="18" charset="0"/>
                          </a:rPr>
                        </m:ctrlPr>
                      </m:sSubPr>
                      <m:e>
                        <m:r>
                          <a:rPr lang="en-US" sz="1600" b="1" i="1" kern="0">
                            <a:effectLst/>
                            <a:latin typeface="Cambria Math" panose="02040503050406030204" pitchFamily="18" charset="0"/>
                            <a:ea typeface="DengXian" panose="02010600030101010101" pitchFamily="2" charset="-122"/>
                            <a:cs typeface="Times New Roman" panose="02020603050405020304" pitchFamily="18" charset="0"/>
                          </a:rPr>
                          <m:t>𝑿</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𝑁</m:t>
                        </m:r>
                      </m:sub>
                    </m:s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1600" i="1">
                            <a:effectLst/>
                            <a:latin typeface="Cambria Math" panose="02040503050406030204" pitchFamily="18" charset="0"/>
                          </a:rPr>
                        </m:ctrlPr>
                      </m:sSupPr>
                      <m:e>
                        <m:d>
                          <m:dPr>
                            <m:ctrlPr>
                              <a:rPr lang="en-US" sz="1600" i="1">
                                <a:effectLst/>
                                <a:latin typeface="Cambria Math" panose="02040503050406030204" pitchFamily="18" charset="0"/>
                              </a:rPr>
                            </m:ctrlPr>
                          </m:dPr>
                          <m:e>
                            <m:sSub>
                              <m:sSubPr>
                                <m:ctrlPr>
                                  <a:rPr lang="en-US" sz="1600" i="1">
                                    <a:effectLst/>
                                    <a:latin typeface="Cambria Math" panose="02040503050406030204" pitchFamily="18" charset="0"/>
                                  </a:rPr>
                                </m:ctrlPr>
                              </m:sSubPr>
                              <m:e>
                                <m:r>
                                  <a:rPr lang="en-US" sz="1600" b="1" i="1" kern="0">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1</m:t>
                                </m:r>
                              </m:sub>
                            </m:s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600" i="1">
                                    <a:effectLst/>
                                    <a:latin typeface="Cambria Math" panose="02040503050406030204" pitchFamily="18" charset="0"/>
                                  </a:rPr>
                                </m:ctrlPr>
                              </m:sSubPr>
                              <m:e>
                                <m:r>
                                  <a:rPr lang="en-US" sz="1600" b="1" i="1" kern="0">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2</m:t>
                                </m:r>
                              </m:sub>
                            </m:s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m:t>
                            </m:r>
                            <m:sSub>
                              <m:sSubPr>
                                <m:ctrlPr>
                                  <a:rPr lang="en-US" sz="1600" i="1">
                                    <a:effectLst/>
                                    <a:latin typeface="Cambria Math" panose="02040503050406030204" pitchFamily="18" charset="0"/>
                                  </a:rPr>
                                </m:ctrlPr>
                              </m:sSubPr>
                              <m:e>
                                <m:r>
                                  <a:rPr lang="en-US" sz="1600" b="1" i="1" kern="0">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𝑁</m:t>
                                </m:r>
                              </m:sub>
                            </m:sSub>
                          </m:e>
                        </m:d>
                      </m:e>
                      <m:sup>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m:t>
                        </m:r>
                      </m:sup>
                    </m:sSup>
                  </m:oMath>
                </a14:m>
                <a:r>
                  <a:rPr lang="en-US" sz="1600" kern="0" dirty="0">
                    <a:effectLst/>
                    <a:latin typeface="Times New Roman" panose="02020603050405020304" pitchFamily="18" charset="0"/>
                    <a:ea typeface="DengXian" panose="02010600030101010101" pitchFamily="2" charset="-122"/>
                  </a:rPr>
                  <a:t> denote a </a:t>
                </a:r>
                <a:r>
                  <a:rPr lang="en-US" sz="1600" b="1" kern="0" dirty="0">
                    <a:effectLst/>
                    <a:latin typeface="Times New Roman" panose="02020603050405020304" pitchFamily="18" charset="0"/>
                    <a:ea typeface="DengXian" panose="02010600030101010101" pitchFamily="2" charset="-122"/>
                  </a:rPr>
                  <a:t>candidate set</a:t>
                </a:r>
                <a:r>
                  <a:rPr lang="en-US" sz="1600" kern="0" dirty="0">
                    <a:effectLst/>
                    <a:latin typeface="Times New Roman" panose="02020603050405020304" pitchFamily="18" charset="0"/>
                    <a:ea typeface="DengXian" panose="02010600030101010101" pitchFamily="2" charset="-122"/>
                  </a:rPr>
                  <a:t> matrix with </a:t>
                </a:r>
                <a14:m>
                  <m:oMath xmlns:m="http://schemas.openxmlformats.org/officeDocument/2006/math">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𝑁</m:t>
                    </m:r>
                  </m:oMath>
                </a14:m>
                <a:r>
                  <a:rPr lang="en-US" sz="1600" kern="0" dirty="0">
                    <a:effectLst/>
                    <a:latin typeface="Times New Roman" panose="02020603050405020304" pitchFamily="18" charset="0"/>
                    <a:ea typeface="DengXian" panose="02010600030101010101" pitchFamily="2" charset="-122"/>
                  </a:rPr>
                  <a:t> points, where </a:t>
                </a:r>
                <a14:m>
                  <m:oMath xmlns:m="http://schemas.openxmlformats.org/officeDocument/2006/math">
                    <m:sSubSup>
                      <m:sSubSupPr>
                        <m:ctrlPr>
                          <a:rPr lang="en-US" sz="1600" i="1">
                            <a:effectLst/>
                            <a:latin typeface="Cambria Math" panose="02040503050406030204" pitchFamily="18" charset="0"/>
                            <a:cs typeface="Times New Roman" panose="02020603050405020304" pitchFamily="18" charset="0"/>
                          </a:rPr>
                        </m:ctrlPr>
                      </m:sSubSupPr>
                      <m:e>
                        <m:r>
                          <a:rPr lang="en-US" sz="1600" b="1" i="1" kern="0">
                            <a:effectLst/>
                            <a:latin typeface="Cambria Math" panose="02040503050406030204" pitchFamily="18" charset="0"/>
                            <a:ea typeface="DengXian" panose="02010600030101010101" pitchFamily="2" charset="-122"/>
                            <a:cs typeface="Times New Roman" panose="02020603050405020304" pitchFamily="18" charset="0"/>
                          </a:rPr>
                          <m:t>𝒙</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𝑖</m:t>
                        </m:r>
                      </m:sub>
                      <m:sup>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m:t>
                        </m:r>
                      </m:sup>
                    </m:sSubSup>
                    <m:r>
                      <a:rPr lang="en-US" sz="1600" kern="0">
                        <a:effectLst/>
                        <a:latin typeface="Cambria Math" panose="02040503050406030204" pitchFamily="18" charset="0"/>
                        <a:ea typeface="DengXian" panose="02010600030101010101" pitchFamily="2" charset="-122"/>
                        <a:cs typeface="Times New Roman" panose="02020603050405020304" pitchFamily="18" charset="0"/>
                      </a:rPr>
                      <m:t>=</m:t>
                    </m:r>
                    <m:d>
                      <m:dPr>
                        <m:ctrlPr>
                          <a:rPr lang="en-US" sz="1600" i="1">
                            <a:effectLst/>
                            <a:latin typeface="Cambria Math" panose="02040503050406030204" pitchFamily="18" charset="0"/>
                            <a:cs typeface="Times New Roman" panose="02020603050405020304" pitchFamily="18" charset="0"/>
                          </a:rPr>
                        </m:ctrlPr>
                      </m:dPr>
                      <m:e>
                        <m:sSub>
                          <m:sSubPr>
                            <m:ctrlPr>
                              <a:rPr lang="en-US" sz="1600" i="1">
                                <a:effectLst/>
                                <a:latin typeface="Cambria Math" panose="02040503050406030204" pitchFamily="18" charset="0"/>
                                <a:cs typeface="Times New Roman" panose="02020603050405020304" pitchFamily="18" charset="0"/>
                              </a:rPr>
                            </m:ctrlPr>
                          </m:sSubPr>
                          <m:e>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𝑥</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𝑖</m:t>
                            </m:r>
                            <m:r>
                              <a:rPr lang="en-US" sz="1600" kern="0">
                                <a:effectLst/>
                                <a:latin typeface="Cambria Math" panose="02040503050406030204" pitchFamily="18" charset="0"/>
                                <a:ea typeface="DengXian" panose="02010600030101010101" pitchFamily="2" charset="-122"/>
                                <a:cs typeface="Times New Roman" panose="02020603050405020304" pitchFamily="18" charset="0"/>
                              </a:rPr>
                              <m:t>1</m:t>
                            </m:r>
                          </m:sub>
                        </m:sSub>
                        <m:r>
                          <a:rPr lang="en-US" sz="1600" kern="0">
                            <a:effectLst/>
                            <a:latin typeface="Cambria Math" panose="02040503050406030204" pitchFamily="18" charset="0"/>
                            <a:ea typeface="DengXian" panose="02010600030101010101" pitchFamily="2" charset="-122"/>
                            <a:cs typeface="Times New Roman" panose="02020603050405020304" pitchFamily="18" charset="0"/>
                          </a:rPr>
                          <m:t>, ⋯,</m:t>
                        </m:r>
                        <m:sSub>
                          <m:sSubPr>
                            <m:ctrlPr>
                              <a:rPr lang="en-US" sz="1600" i="1">
                                <a:effectLst/>
                                <a:latin typeface="Cambria Math" panose="02040503050406030204" pitchFamily="18" charset="0"/>
                                <a:cs typeface="Times New Roman" panose="02020603050405020304" pitchFamily="18" charset="0"/>
                              </a:rPr>
                            </m:ctrlPr>
                          </m:sSubPr>
                          <m:e>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𝑥</m:t>
                            </m:r>
                          </m:e>
                          <m:sub>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𝑖𝑝</m:t>
                            </m:r>
                          </m:sub>
                        </m:sSub>
                      </m:e>
                    </m:d>
                    <m:r>
                      <a:rPr lang="en-US" sz="1600" kern="0">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1600" i="1">
                            <a:effectLst/>
                            <a:latin typeface="Cambria Math" panose="02040503050406030204" pitchFamily="18" charset="0"/>
                            <a:cs typeface="Times New Roman" panose="02020603050405020304" pitchFamily="18" charset="0"/>
                          </a:rPr>
                        </m:ctrlPr>
                      </m:sSupPr>
                      <m:e>
                        <m:r>
                          <a:rPr lang="en-US" sz="1600" b="1" i="1" kern="0">
                            <a:effectLst/>
                            <a:latin typeface="Cambria Math" panose="02040503050406030204" pitchFamily="18" charset="0"/>
                            <a:ea typeface="DengXian" panose="02010600030101010101" pitchFamily="2" charset="-122"/>
                            <a:cs typeface="Times New Roman" panose="02020603050405020304" pitchFamily="18" charset="0"/>
                          </a:rPr>
                          <m:t>𝓧</m:t>
                        </m:r>
                      </m:e>
                      <m:sup>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𝑝</m:t>
                        </m:r>
                      </m:sup>
                    </m:sSup>
                    <m:r>
                      <a:rPr lang="en-US" sz="1600" kern="0">
                        <a:effectLst/>
                        <a:latin typeface="Cambria Math" panose="02040503050406030204" pitchFamily="18" charset="0"/>
                        <a:ea typeface="DengXian" panose="02010600030101010101" pitchFamily="2" charset="-122"/>
                        <a:cs typeface="Times New Roman" panose="02020603050405020304" pitchFamily="18" charset="0"/>
                      </a:rPr>
                      <m:t>, </m:t>
                    </m:r>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𝑖</m:t>
                    </m:r>
                    <m:r>
                      <a:rPr lang="en-US" sz="1600" kern="0">
                        <a:effectLst/>
                        <a:latin typeface="Cambria Math" panose="02040503050406030204" pitchFamily="18" charset="0"/>
                        <a:ea typeface="DengXian" panose="02010600030101010101" pitchFamily="2" charset="-122"/>
                        <a:cs typeface="Times New Roman" panose="02020603050405020304" pitchFamily="18" charset="0"/>
                      </a:rPr>
                      <m:t>=1,⋯,</m:t>
                    </m:r>
                    <m:r>
                      <a:rPr lang="en-US" sz="1600" i="1" kern="0">
                        <a:effectLst/>
                        <a:latin typeface="Cambria Math" panose="02040503050406030204" pitchFamily="18" charset="0"/>
                        <a:ea typeface="DengXian" panose="02010600030101010101" pitchFamily="2" charset="-122"/>
                        <a:cs typeface="Times New Roman" panose="02020603050405020304" pitchFamily="18" charset="0"/>
                      </a:rPr>
                      <m:t>𝑛</m:t>
                    </m:r>
                  </m:oMath>
                </a14:m>
                <a:r>
                  <a:rPr lang="en-US" sz="1600" kern="0" dirty="0">
                    <a:effectLst/>
                    <a:latin typeface="Times New Roman" panose="02020603050405020304" pitchFamily="18" charset="0"/>
                    <a:ea typeface="DengXian" panose="02010600030101010101" pitchFamily="2" charset="-122"/>
                  </a:rPr>
                  <a:t>. </a:t>
                </a:r>
                <a:r>
                  <a:rPr lang="en-US" sz="1600" kern="0" dirty="0">
                    <a:latin typeface="Times New Roman" panose="02020603050405020304" pitchFamily="18" charset="0"/>
                    <a:ea typeface="DengXian" panose="02010600030101010101" pitchFamily="2" charset="-122"/>
                  </a:rPr>
                  <a:t>For each point </a:t>
                </a:r>
                <a14:m>
                  <m:oMath xmlns:m="http://schemas.openxmlformats.org/officeDocument/2006/math">
                    <m:sSub>
                      <m:sSubPr>
                        <m:ctrlPr>
                          <a:rPr lang="en-US" sz="1600" i="1">
                            <a:latin typeface="Cambria Math" panose="02040503050406030204" pitchFamily="18" charset="0"/>
                          </a:rPr>
                        </m:ctrlPr>
                      </m:sSubPr>
                      <m:e>
                        <m:r>
                          <a:rPr lang="en-US" sz="1600" b="1" i="1">
                            <a:latin typeface="Cambria Math" panose="02040503050406030204" pitchFamily="18" charset="0"/>
                          </a:rPr>
                          <m:t>𝒙</m:t>
                        </m:r>
                      </m:e>
                      <m:sub>
                        <m:r>
                          <a:rPr lang="en-US" sz="1600" i="1">
                            <a:latin typeface="Cambria Math" panose="02040503050406030204" pitchFamily="18" charset="0"/>
                          </a:rPr>
                          <m:t>𝑖</m:t>
                        </m:r>
                      </m:sub>
                    </m:sSub>
                    <m:r>
                      <a:rPr lang="en-US" sz="1600">
                        <a:latin typeface="Cambria Math" panose="02040503050406030204" pitchFamily="18" charset="0"/>
                      </a:rPr>
                      <m:t>∈</m:t>
                    </m:r>
                    <m:sSup>
                      <m:sSupPr>
                        <m:ctrlPr>
                          <a:rPr lang="en-US" sz="1600" i="1">
                            <a:latin typeface="Cambria Math" panose="02040503050406030204" pitchFamily="18" charset="0"/>
                          </a:rPr>
                        </m:ctrlPr>
                      </m:sSupPr>
                      <m:e>
                        <m:r>
                          <a:rPr lang="en-US" sz="1600" b="1" i="1">
                            <a:latin typeface="Cambria Math" panose="02040503050406030204" pitchFamily="18" charset="0"/>
                          </a:rPr>
                          <m:t>𝓧</m:t>
                        </m:r>
                      </m:e>
                      <m:sup>
                        <m:r>
                          <a:rPr lang="en-US" sz="1600" i="1">
                            <a:latin typeface="Cambria Math" panose="02040503050406030204" pitchFamily="18" charset="0"/>
                          </a:rPr>
                          <m:t>𝑝</m:t>
                        </m:r>
                      </m:sup>
                    </m:sSup>
                  </m:oMath>
                </a14:m>
                <a:r>
                  <a:rPr lang="en-US" sz="1600" kern="0" dirty="0">
                    <a:latin typeface="Times New Roman" panose="02020603050405020304" pitchFamily="18" charset="0"/>
                    <a:ea typeface="DengXian" panose="02010600030101010101" pitchFamily="2" charset="-122"/>
                  </a:rPr>
                  <a:t>, there is a corresponding </a:t>
                </a:r>
                <a:r>
                  <a:rPr lang="en-US" sz="1600" b="1" kern="0" dirty="0">
                    <a:latin typeface="Times New Roman" panose="02020603050405020304" pitchFamily="18" charset="0"/>
                    <a:ea typeface="DengXian" panose="02010600030101010101" pitchFamily="2" charset="-122"/>
                  </a:rPr>
                  <a:t>preliminary weight</a:t>
                </a:r>
                <a:r>
                  <a:rPr lang="en-US" sz="1600" kern="0" dirty="0">
                    <a:latin typeface="Times New Roman" panose="02020603050405020304" pitchFamily="18" charset="0"/>
                    <a:ea typeface="DengXian" panose="02010600030101010101" pitchFamily="2" charset="-122"/>
                  </a:rPr>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𝑤</m:t>
                        </m:r>
                      </m:e>
                      <m:sub>
                        <m:r>
                          <a:rPr lang="en-US" sz="1600" i="1">
                            <a:latin typeface="Cambria Math" panose="02040503050406030204" pitchFamily="18" charset="0"/>
                          </a:rPr>
                          <m:t>𝑝𝑟𝑒</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b="1" i="1">
                            <a:latin typeface="Cambria Math" panose="02040503050406030204" pitchFamily="18" charset="0"/>
                          </a:rPr>
                          <m:t>𝒙</m:t>
                        </m:r>
                      </m:e>
                      <m:sub>
                        <m:r>
                          <a:rPr lang="en-US" sz="1600" i="1">
                            <a:latin typeface="Cambria Math" panose="02040503050406030204" pitchFamily="18" charset="0"/>
                          </a:rPr>
                          <m:t>𝑖</m:t>
                        </m:r>
                      </m:sub>
                    </m:sSub>
                    <m:r>
                      <a:rPr lang="en-US" sz="1600" i="1">
                        <a:latin typeface="Cambria Math" panose="02040503050406030204" pitchFamily="18" charset="0"/>
                      </a:rPr>
                      <m:t>)</m:t>
                    </m:r>
                  </m:oMath>
                </a14:m>
                <a:r>
                  <a:rPr lang="en-US" sz="1600" kern="0" dirty="0">
                    <a:latin typeface="Times New Roman" panose="02020603050405020304" pitchFamily="18" charset="0"/>
                    <a:ea typeface="DengXian" panose="02010600030101010101" pitchFamily="2" charset="-122"/>
                  </a:rPr>
                  <a:t> in the entire space.</a:t>
                </a:r>
                <a:endParaRPr lang="en-US" sz="1600" dirty="0"/>
              </a:p>
            </p:txBody>
          </p:sp>
        </mc:Choice>
        <mc:Fallback>
          <p:sp>
            <p:nvSpPr>
              <p:cNvPr id="5" name="TextBox 4">
                <a:extLst>
                  <a:ext uri="{FF2B5EF4-FFF2-40B4-BE49-F238E27FC236}">
                    <a16:creationId xmlns:a16="http://schemas.microsoft.com/office/drawing/2014/main" id="{DFCCDCBB-B0D8-2A99-D3DE-2F4646FA24C4}"/>
                  </a:ext>
                </a:extLst>
              </p:cNvPr>
              <p:cNvSpPr txBox="1">
                <a:spLocks noRot="1" noChangeAspect="1" noMove="1" noResize="1" noEditPoints="1" noAdjustHandles="1" noChangeArrowheads="1" noChangeShapeType="1" noTextEdit="1"/>
              </p:cNvSpPr>
              <p:nvPr/>
            </p:nvSpPr>
            <p:spPr>
              <a:xfrm>
                <a:off x="540326" y="1149927"/>
                <a:ext cx="8086437" cy="889859"/>
              </a:xfrm>
              <a:prstGeom prst="rect">
                <a:avLst/>
              </a:prstGeom>
              <a:blipFill>
                <a:blip r:embed="rId2"/>
                <a:stretch>
                  <a:fillRect l="-452" t="-2055" b="-547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FEAF001-2AE7-F8F2-D454-D63F3767B311}"/>
                  </a:ext>
                </a:extLst>
              </p:cNvPr>
              <p:cNvSpPr txBox="1"/>
              <p:nvPr/>
            </p:nvSpPr>
            <p:spPr>
              <a:xfrm>
                <a:off x="1863436" y="2049906"/>
                <a:ext cx="6220692" cy="521040"/>
              </a:xfrm>
              <a:prstGeom prst="rect">
                <a:avLst/>
              </a:prstGeom>
              <a:noFill/>
            </p:spPr>
            <p:txBody>
              <a:bodyPr wrap="square">
                <a:spAutoFit/>
              </a:bodyPr>
              <a:lstStyle/>
              <a:p>
                <a14:m>
                  <m:oMath xmlns:m="http://schemas.openxmlformats.org/officeDocument/2006/math">
                    <m:r>
                      <a:rPr lang="en-US" sz="1500" i="1" smtClean="0">
                        <a:latin typeface="Cambria Math" panose="02040503050406030204" pitchFamily="18" charset="0"/>
                      </a:rPr>
                      <m:t>𝑤</m:t>
                    </m:r>
                    <m:d>
                      <m:dPr>
                        <m:ctrlPr>
                          <a:rPr lang="en-US" sz="1500" i="1">
                            <a:solidFill>
                              <a:srgbClr val="836967"/>
                            </a:solidFill>
                            <a:latin typeface="Cambria Math" panose="02040503050406030204" pitchFamily="18" charset="0"/>
                          </a:rPr>
                        </m:ctrlPr>
                      </m:dPr>
                      <m:e>
                        <m:sSub>
                          <m:sSubPr>
                            <m:ctrlPr>
                              <a:rPr lang="en-US" sz="150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1">
                                <a:latin typeface="Cambria Math" panose="02040503050406030204" pitchFamily="18" charset="0"/>
                              </a:rPr>
                              <m:t>𝑖</m:t>
                            </m:r>
                          </m:sub>
                        </m:sSub>
                      </m:e>
                    </m:d>
                    <m:r>
                      <a:rPr lang="en-US" sz="1500" b="0" i="0">
                        <a:latin typeface="Cambria Math" panose="02040503050406030204" pitchFamily="18" charset="0"/>
                      </a:rPr>
                      <m:t>=1+</m:t>
                    </m:r>
                    <m:d>
                      <m:dPr>
                        <m:ctrlPr>
                          <a:rPr lang="en-US" sz="1500" b="0" i="1">
                            <a:solidFill>
                              <a:srgbClr val="836967"/>
                            </a:solidFill>
                            <a:latin typeface="Cambria Math" panose="02040503050406030204" pitchFamily="18" charset="0"/>
                          </a:rPr>
                        </m:ctrlPr>
                      </m:dPr>
                      <m:e>
                        <m:r>
                          <a:rPr lang="en-US" sz="1500" b="0" i="1">
                            <a:latin typeface="Cambria Math" panose="02040503050406030204" pitchFamily="18" charset="0"/>
                          </a:rPr>
                          <m:t>𝑀𝑊𝑅</m:t>
                        </m:r>
                        <m:r>
                          <a:rPr lang="en-US" sz="1500" b="0" i="0">
                            <a:latin typeface="Cambria Math" panose="02040503050406030204" pitchFamily="18" charset="0"/>
                          </a:rPr>
                          <m:t>−1</m:t>
                        </m:r>
                      </m:e>
                    </m:d>
                    <m:r>
                      <a:rPr lang="en-US" sz="1500" b="0" i="0">
                        <a:latin typeface="Cambria Math" panose="02040503050406030204" pitchFamily="18" charset="0"/>
                      </a:rPr>
                      <m:t>∗</m:t>
                    </m:r>
                    <m:d>
                      <m:dPr>
                        <m:ctrlPr>
                          <a:rPr lang="en-US" sz="1500" b="0" i="1">
                            <a:solidFill>
                              <a:srgbClr val="836967"/>
                            </a:solidFill>
                            <a:latin typeface="Cambria Math" panose="02040503050406030204" pitchFamily="18" charset="0"/>
                          </a:rPr>
                        </m:ctrlPr>
                      </m:dPr>
                      <m:e>
                        <m:f>
                          <m:fPr>
                            <m:ctrlPr>
                              <a:rPr lang="en-US" sz="1500" b="0" i="1">
                                <a:solidFill>
                                  <a:srgbClr val="836967"/>
                                </a:solidFill>
                                <a:latin typeface="Cambria Math" panose="02040503050406030204" pitchFamily="18" charset="0"/>
                              </a:rPr>
                            </m:ctrlPr>
                          </m:fPr>
                          <m:num>
                            <m:sSub>
                              <m:sSubPr>
                                <m:ctrlPr>
                                  <a:rPr lang="en-US" sz="1500" b="0" i="1">
                                    <a:solidFill>
                                      <a:srgbClr val="836967"/>
                                    </a:solidFill>
                                    <a:latin typeface="Cambria Math" panose="02040503050406030204" pitchFamily="18" charset="0"/>
                                  </a:rPr>
                                </m:ctrlPr>
                              </m:sSubPr>
                              <m:e>
                                <m:r>
                                  <a:rPr lang="en-US" sz="1500" b="0" i="1">
                                    <a:latin typeface="Cambria Math" panose="02040503050406030204" pitchFamily="18" charset="0"/>
                                  </a:rPr>
                                  <m:t>𝑤</m:t>
                                </m:r>
                              </m:e>
                              <m:sub>
                                <m:r>
                                  <a:rPr lang="en-US" sz="1500" b="0" i="1">
                                    <a:latin typeface="Cambria Math" panose="02040503050406030204" pitchFamily="18" charset="0"/>
                                  </a:rPr>
                                  <m:t>𝑝𝑟𝑒</m:t>
                                </m:r>
                              </m:sub>
                            </m:sSub>
                            <m:d>
                              <m:dPr>
                                <m:ctrlPr>
                                  <a:rPr lang="en-US" sz="1500" b="0" i="1">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1">
                                        <a:latin typeface="Cambria Math" panose="02040503050406030204" pitchFamily="18" charset="0"/>
                                      </a:rPr>
                                      <m:t>𝑖</m:t>
                                    </m:r>
                                  </m:sub>
                                </m:sSub>
                              </m:e>
                            </m:d>
                            <m:r>
                              <a:rPr lang="en-US" sz="1500" b="0" i="0">
                                <a:latin typeface="Cambria Math" panose="02040503050406030204" pitchFamily="18" charset="0"/>
                              </a:rPr>
                              <m:t>−</m:t>
                            </m:r>
                            <m:r>
                              <a:rPr lang="en-US" sz="1500" b="0" i="1">
                                <a:latin typeface="Cambria Math" panose="02040503050406030204" pitchFamily="18" charset="0"/>
                              </a:rPr>
                              <m:t>𝑚𝑖𝑛</m:t>
                            </m:r>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𝒘</m:t>
                                    </m:r>
                                  </m:e>
                                  <m:sub>
                                    <m:r>
                                      <a:rPr lang="en-US" sz="1500" b="0" i="1">
                                        <a:latin typeface="Cambria Math" panose="02040503050406030204" pitchFamily="18" charset="0"/>
                                      </a:rPr>
                                      <m:t>𝑝𝑟𝑒</m:t>
                                    </m:r>
                                  </m:sub>
                                </m:sSub>
                              </m:e>
                            </m:d>
                          </m:num>
                          <m:den>
                            <m:r>
                              <a:rPr lang="en-US" sz="1500" b="0" i="1">
                                <a:latin typeface="Cambria Math" panose="02040503050406030204" pitchFamily="18" charset="0"/>
                              </a:rPr>
                              <m:t>𝑚𝑎𝑥</m:t>
                            </m:r>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𝒘</m:t>
                                    </m:r>
                                  </m:e>
                                  <m:sub>
                                    <m:r>
                                      <a:rPr lang="en-US" sz="1500" b="0" i="1">
                                        <a:latin typeface="Cambria Math" panose="02040503050406030204" pitchFamily="18" charset="0"/>
                                      </a:rPr>
                                      <m:t>𝑝𝑟𝑒</m:t>
                                    </m:r>
                                  </m:sub>
                                </m:sSub>
                              </m:e>
                            </m:d>
                            <m:r>
                              <a:rPr lang="en-US" sz="1500" b="0" i="0">
                                <a:latin typeface="Cambria Math" panose="02040503050406030204" pitchFamily="18" charset="0"/>
                              </a:rPr>
                              <m:t>−</m:t>
                            </m:r>
                            <m:r>
                              <a:rPr lang="en-US" sz="1500" b="0" i="1">
                                <a:latin typeface="Cambria Math" panose="02040503050406030204" pitchFamily="18" charset="0"/>
                              </a:rPr>
                              <m:t>𝑚𝑖𝑛</m:t>
                            </m:r>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𝒘</m:t>
                                    </m:r>
                                  </m:e>
                                  <m:sub>
                                    <m:r>
                                      <a:rPr lang="en-US" sz="1500" b="0" i="1">
                                        <a:latin typeface="Cambria Math" panose="02040503050406030204" pitchFamily="18" charset="0"/>
                                      </a:rPr>
                                      <m:t>𝑝𝑟𝑒</m:t>
                                    </m:r>
                                  </m:sub>
                                </m:sSub>
                              </m:e>
                            </m:d>
                          </m:den>
                        </m:f>
                      </m:e>
                    </m:d>
                  </m:oMath>
                </a14:m>
                <a:r>
                  <a:rPr lang="en-US" sz="1500" dirty="0">
                    <a:latin typeface="Times New Roman" panose="02020603050405020304" pitchFamily="18" charset="0"/>
                    <a:cs typeface="Times New Roman" panose="02020603050405020304" pitchFamily="18" charset="0"/>
                  </a:rPr>
                  <a:t>                (Lu et al., 2021)</a:t>
                </a:r>
              </a:p>
            </p:txBody>
          </p:sp>
        </mc:Choice>
        <mc:Fallback xmlns="">
          <p:sp>
            <p:nvSpPr>
              <p:cNvPr id="7" name="TextBox 6">
                <a:extLst>
                  <a:ext uri="{FF2B5EF4-FFF2-40B4-BE49-F238E27FC236}">
                    <a16:creationId xmlns:a16="http://schemas.microsoft.com/office/drawing/2014/main" id="{BFEAF001-2AE7-F8F2-D454-D63F3767B311}"/>
                  </a:ext>
                </a:extLst>
              </p:cNvPr>
              <p:cNvSpPr txBox="1">
                <a:spLocks noRot="1" noChangeAspect="1" noMove="1" noResize="1" noEditPoints="1" noAdjustHandles="1" noChangeArrowheads="1" noChangeShapeType="1" noTextEdit="1"/>
              </p:cNvSpPr>
              <p:nvPr/>
            </p:nvSpPr>
            <p:spPr>
              <a:xfrm>
                <a:off x="1863436" y="2049906"/>
                <a:ext cx="6220692" cy="521040"/>
              </a:xfrm>
              <a:prstGeom prst="rect">
                <a:avLst/>
              </a:prstGeom>
              <a:blipFill>
                <a:blip r:embed="rId3"/>
                <a:stretch>
                  <a:fillRect/>
                </a:stretch>
              </a:blipFill>
            </p:spPr>
            <p:txBody>
              <a:bodyPr/>
              <a:lstStyle/>
              <a:p>
                <a:r>
                  <a:rPr lang="en-US">
                    <a:noFill/>
                  </a:rPr>
                  <a:t> </a:t>
                </a:r>
              </a:p>
            </p:txBody>
          </p:sp>
        </mc:Fallback>
      </mc:AlternateContent>
      <p:sp>
        <p:nvSpPr>
          <p:cNvPr id="3" name="Rectangle: Rounded Corners 2">
            <a:extLst>
              <a:ext uri="{FF2B5EF4-FFF2-40B4-BE49-F238E27FC236}">
                <a16:creationId xmlns:a16="http://schemas.microsoft.com/office/drawing/2014/main" id="{C1E502F1-4F3A-A042-FD2F-7A9E6898DC29}"/>
              </a:ext>
            </a:extLst>
          </p:cNvPr>
          <p:cNvSpPr/>
          <p:nvPr/>
        </p:nvSpPr>
        <p:spPr>
          <a:xfrm>
            <a:off x="628650" y="3100692"/>
            <a:ext cx="2216727" cy="803564"/>
          </a:xfrm>
          <a:prstGeom prst="roundRect">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33E8BB-DF38-3126-B013-AABC9A25B227}"/>
              </a:ext>
            </a:extLst>
          </p:cNvPr>
          <p:cNvSpPr txBox="1"/>
          <p:nvPr/>
        </p:nvSpPr>
        <p:spPr>
          <a:xfrm>
            <a:off x="628650" y="3207854"/>
            <a:ext cx="2092037" cy="584775"/>
          </a:xfrm>
          <a:prstGeom prst="rect">
            <a:avLst/>
          </a:prstGeom>
          <a:noFill/>
        </p:spPr>
        <p:txBody>
          <a:bodyPr wrap="square">
            <a:spAutoFit/>
          </a:bodyPr>
          <a:lstStyle/>
          <a:p>
            <a:pPr algn="ct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Initialize </a:t>
            </a:r>
            <a:r>
              <a:rPr lang="en-US" altLang="zh-CN" sz="1600" dirty="0">
                <a:effectLst/>
                <a:latin typeface="Times New Roman" panose="02020603050405020304" pitchFamily="18" charset="0"/>
                <a:ea typeface="DengXian" panose="02010600030101010101" pitchFamily="2" charset="-122"/>
                <a:cs typeface="Times New Roman" panose="02020603050405020304" pitchFamily="18" charset="0"/>
              </a:rPr>
              <a:t>a random design</a:t>
            </a:r>
            <a:endParaRPr lang="en-US" sz="1400" dirty="0"/>
          </a:p>
        </p:txBody>
      </p:sp>
      <p:sp>
        <p:nvSpPr>
          <p:cNvPr id="6" name="Rectangle: Rounded Corners 5">
            <a:extLst>
              <a:ext uri="{FF2B5EF4-FFF2-40B4-BE49-F238E27FC236}">
                <a16:creationId xmlns:a16="http://schemas.microsoft.com/office/drawing/2014/main" id="{C4DFB6D9-F29C-4DA0-64BF-34E5A6354613}"/>
              </a:ext>
            </a:extLst>
          </p:cNvPr>
          <p:cNvSpPr/>
          <p:nvPr/>
        </p:nvSpPr>
        <p:spPr>
          <a:xfrm>
            <a:off x="3371850" y="3100692"/>
            <a:ext cx="2216727" cy="803564"/>
          </a:xfrm>
          <a:prstGeom prst="roundRect">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8A76BC3-9DD7-0AC7-A086-045568633B73}"/>
              </a:ext>
            </a:extLst>
          </p:cNvPr>
          <p:cNvSpPr txBox="1"/>
          <p:nvPr/>
        </p:nvSpPr>
        <p:spPr>
          <a:xfrm>
            <a:off x="3437080" y="3207854"/>
            <a:ext cx="2092037" cy="584775"/>
          </a:xfrm>
          <a:prstGeom prst="rect">
            <a:avLst/>
          </a:prstGeom>
          <a:noFill/>
        </p:spPr>
        <p:txBody>
          <a:bodyPr wrap="square">
            <a:spAutoFit/>
          </a:bodyPr>
          <a:lstStyle/>
          <a:p>
            <a:pPr algn="ct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Point exchange algorithm</a:t>
            </a:r>
            <a:endParaRPr lang="en-US" sz="1400" dirty="0"/>
          </a:p>
        </p:txBody>
      </p:sp>
      <p:sp>
        <p:nvSpPr>
          <p:cNvPr id="9" name="Rectangle: Rounded Corners 8">
            <a:extLst>
              <a:ext uri="{FF2B5EF4-FFF2-40B4-BE49-F238E27FC236}">
                <a16:creationId xmlns:a16="http://schemas.microsoft.com/office/drawing/2014/main" id="{32644DA2-F348-66F8-27A8-ADA850C99D2C}"/>
              </a:ext>
            </a:extLst>
          </p:cNvPr>
          <p:cNvSpPr/>
          <p:nvPr/>
        </p:nvSpPr>
        <p:spPr>
          <a:xfrm>
            <a:off x="6115050" y="3100692"/>
            <a:ext cx="2216727" cy="803564"/>
          </a:xfrm>
          <a:prstGeom prst="roundRect">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BEEE8A1-76C1-51A5-BEBE-8FC1CED31A0F}"/>
              </a:ext>
            </a:extLst>
          </p:cNvPr>
          <p:cNvSpPr txBox="1"/>
          <p:nvPr/>
        </p:nvSpPr>
        <p:spPr>
          <a:xfrm>
            <a:off x="6177394" y="3207853"/>
            <a:ext cx="2092037" cy="584775"/>
          </a:xfrm>
          <a:prstGeom prst="rect">
            <a:avLst/>
          </a:prstGeom>
          <a:noFill/>
        </p:spPr>
        <p:txBody>
          <a:bodyPr wrap="square">
            <a:spAutoFit/>
          </a:bodyPr>
          <a:lstStyle/>
          <a:p>
            <a:pPr algn="ctr"/>
            <a:r>
              <a:rPr lang="en-US" sz="1600" dirty="0">
                <a:latin typeface="Times New Roman" panose="02020603050405020304" pitchFamily="18" charset="0"/>
                <a:ea typeface="DengXian" panose="02010600030101010101" pitchFamily="2" charset="-122"/>
                <a:cs typeface="Times New Roman" panose="02020603050405020304" pitchFamily="18" charset="0"/>
              </a:rPr>
              <a:t>A design with best criterion (</a:t>
            </a:r>
            <a:r>
              <a:rPr lang="en-US" sz="1600" b="1" dirty="0">
                <a:latin typeface="Times New Roman" panose="02020603050405020304" pitchFamily="18" charset="0"/>
                <a:ea typeface="DengXian" panose="02010600030101010101" pitchFamily="2" charset="-122"/>
                <a:cs typeface="Times New Roman" panose="02020603050405020304" pitchFamily="18" charset="0"/>
              </a:rPr>
              <a:t>Maximin</a:t>
            </a:r>
            <a:r>
              <a:rPr lang="en-US" sz="1600" dirty="0">
                <a:latin typeface="Times New Roman" panose="02020603050405020304" pitchFamily="18" charset="0"/>
                <a:ea typeface="DengXian" panose="02010600030101010101" pitchFamily="2" charset="-122"/>
                <a:cs typeface="Times New Roman" panose="02020603050405020304" pitchFamily="18" charset="0"/>
              </a:rPr>
              <a:t>)</a:t>
            </a:r>
            <a:endParaRPr lang="en-US" sz="1400" dirty="0"/>
          </a:p>
        </p:txBody>
      </p:sp>
      <p:cxnSp>
        <p:nvCxnSpPr>
          <p:cNvPr id="11" name="Straight Arrow Connector 10">
            <a:extLst>
              <a:ext uri="{FF2B5EF4-FFF2-40B4-BE49-F238E27FC236}">
                <a16:creationId xmlns:a16="http://schemas.microsoft.com/office/drawing/2014/main" id="{CB70CF5C-020E-40F0-39B2-8ED42A0D5014}"/>
              </a:ext>
            </a:extLst>
          </p:cNvPr>
          <p:cNvCxnSpPr>
            <a:stCxn id="3" idx="3"/>
            <a:endCxn id="6" idx="1"/>
          </p:cNvCxnSpPr>
          <p:nvPr/>
        </p:nvCxnSpPr>
        <p:spPr>
          <a:xfrm>
            <a:off x="2845377" y="3502474"/>
            <a:ext cx="526473" cy="0"/>
          </a:xfrm>
          <a:prstGeom prst="straightConnector1">
            <a:avLst/>
          </a:prstGeom>
          <a:ln w="28575">
            <a:solidFill>
              <a:srgbClr val="006747"/>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74C80E9-D86D-632C-F42D-90D0D2A015D7}"/>
              </a:ext>
            </a:extLst>
          </p:cNvPr>
          <p:cNvCxnSpPr>
            <a:stCxn id="6" idx="3"/>
            <a:endCxn id="9" idx="1"/>
          </p:cNvCxnSpPr>
          <p:nvPr/>
        </p:nvCxnSpPr>
        <p:spPr>
          <a:xfrm>
            <a:off x="5588577" y="3502474"/>
            <a:ext cx="526473" cy="0"/>
          </a:xfrm>
          <a:prstGeom prst="straightConnector1">
            <a:avLst/>
          </a:prstGeom>
          <a:ln w="19050">
            <a:solidFill>
              <a:srgbClr val="0067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491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8" grpId="0"/>
      <p:bldP spid="9"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26FBB-853B-593F-3E20-527E8F484D56}"/>
              </a:ext>
            </a:extLst>
          </p:cNvPr>
          <p:cNvSpPr>
            <a:spLocks noGrp="1"/>
          </p:cNvSpPr>
          <p:nvPr>
            <p:ph type="title"/>
          </p:nvPr>
        </p:nvSpPr>
        <p:spPr/>
        <p:txBody>
          <a:bodyPr/>
          <a:lstStyle/>
          <a:p>
            <a:r>
              <a:rPr lang="en-US" altLang="zh-CN" dirty="0"/>
              <a:t>Original NUSF</a:t>
            </a:r>
            <a:endParaRPr lang="zh-CN" altLang="en-US" dirty="0"/>
          </a:p>
        </p:txBody>
      </p:sp>
      <p:sp>
        <p:nvSpPr>
          <p:cNvPr id="5" name="TextBox 4">
            <a:extLst>
              <a:ext uri="{FF2B5EF4-FFF2-40B4-BE49-F238E27FC236}">
                <a16:creationId xmlns:a16="http://schemas.microsoft.com/office/drawing/2014/main" id="{F5F8443B-6025-B167-2218-3BBFAD49B865}"/>
              </a:ext>
            </a:extLst>
          </p:cNvPr>
          <p:cNvSpPr txBox="1"/>
          <p:nvPr/>
        </p:nvSpPr>
        <p:spPr>
          <a:xfrm>
            <a:off x="520505" y="1268016"/>
            <a:ext cx="8081889" cy="2308324"/>
          </a:xfrm>
          <a:prstGeom prst="rect">
            <a:avLst/>
          </a:prstGeom>
          <a:noFill/>
        </p:spPr>
        <p:txBody>
          <a:bodyPr wrap="square" rtlCol="0">
            <a:spAutoFit/>
          </a:bodyPr>
          <a:lstStyle/>
          <a:p>
            <a:r>
              <a:rPr lang="en-US" altLang="zh-CN" sz="1800" b="1" dirty="0"/>
              <a:t>Point exchange algorithm</a:t>
            </a:r>
          </a:p>
          <a:p>
            <a:endParaRPr lang="en-US" altLang="zh-CN" sz="1800" dirty="0"/>
          </a:p>
          <a:p>
            <a:r>
              <a:rPr lang="en-US" altLang="zh-CN" sz="1800" kern="0" dirty="0">
                <a:effectLst/>
                <a:latin typeface="Times New Roman" panose="02020603050405020304" pitchFamily="18" charset="0"/>
                <a:ea typeface="DengXian" panose="02010600030101010101" pitchFamily="2" charset="-122"/>
              </a:rPr>
              <a:t>The point exchange algorithm operates through a series of </a:t>
            </a:r>
            <a:r>
              <a:rPr lang="en-US" altLang="zh-CN" sz="1800" b="1" kern="0" dirty="0">
                <a:effectLst/>
                <a:latin typeface="Times New Roman" panose="02020603050405020304" pitchFamily="18" charset="0"/>
                <a:ea typeface="DengXian" panose="02010600030101010101" pitchFamily="2" charset="-122"/>
              </a:rPr>
              <a:t>iterations </a:t>
            </a:r>
            <a:r>
              <a:rPr lang="en-US" altLang="zh-CN" sz="1800" kern="0" dirty="0">
                <a:effectLst/>
                <a:latin typeface="Times New Roman" panose="02020603050405020304" pitchFamily="18" charset="0"/>
                <a:ea typeface="DengXian" panose="02010600030101010101" pitchFamily="2" charset="-122"/>
              </a:rPr>
              <a:t>where it systematically replaces a row of the </a:t>
            </a:r>
            <a:r>
              <a:rPr lang="en-US" altLang="zh-CN" sz="1800" b="1" kern="0" dirty="0">
                <a:effectLst/>
                <a:latin typeface="Times New Roman" panose="02020603050405020304" pitchFamily="18" charset="0"/>
                <a:ea typeface="DengXian" panose="02010600030101010101" pitchFamily="2" charset="-122"/>
              </a:rPr>
              <a:t>existing design</a:t>
            </a:r>
            <a:r>
              <a:rPr lang="en-US" altLang="zh-CN" sz="1800" kern="0" dirty="0">
                <a:effectLst/>
                <a:latin typeface="Times New Roman" panose="02020603050405020304" pitchFamily="18" charset="0"/>
                <a:ea typeface="DengXian" panose="02010600030101010101" pitchFamily="2" charset="-122"/>
              </a:rPr>
              <a:t> with the most suitable option from the </a:t>
            </a:r>
            <a:r>
              <a:rPr lang="en-US" altLang="zh-CN" sz="1800" b="1" kern="0" dirty="0">
                <a:effectLst/>
                <a:latin typeface="Times New Roman" panose="02020603050405020304" pitchFamily="18" charset="0"/>
                <a:ea typeface="DengXian" panose="02010600030101010101" pitchFamily="2" charset="-122"/>
              </a:rPr>
              <a:t>candidate set</a:t>
            </a:r>
            <a:r>
              <a:rPr lang="en-US" altLang="zh-CN" sz="1800" kern="0" dirty="0">
                <a:effectLst/>
                <a:latin typeface="Times New Roman" panose="02020603050405020304" pitchFamily="18" charset="0"/>
                <a:ea typeface="DengXian" panose="02010600030101010101" pitchFamily="2" charset="-122"/>
              </a:rPr>
              <a:t>, enhancing the targeted design </a:t>
            </a:r>
            <a:r>
              <a:rPr lang="en-US" altLang="zh-CN" sz="1800" b="1" kern="0" dirty="0">
                <a:effectLst/>
                <a:latin typeface="Times New Roman" panose="02020603050405020304" pitchFamily="18" charset="0"/>
                <a:ea typeface="DengXian" panose="02010600030101010101" pitchFamily="2" charset="-122"/>
              </a:rPr>
              <a:t>criterion</a:t>
            </a:r>
            <a:r>
              <a:rPr lang="en-US" altLang="zh-CN" sz="1800" kern="0" dirty="0">
                <a:effectLst/>
                <a:latin typeface="Times New Roman" panose="02020603050405020304" pitchFamily="18" charset="0"/>
                <a:ea typeface="DengXian" panose="02010600030101010101" pitchFamily="2" charset="-122"/>
              </a:rPr>
              <a:t>. This iterative process continues until no further enhancements can be achieved from the candidate set.</a:t>
            </a:r>
          </a:p>
          <a:p>
            <a:endParaRPr lang="en-US" altLang="zh-CN" sz="1800" kern="0" dirty="0">
              <a:latin typeface="Times New Roman" panose="02020603050405020304" pitchFamily="18" charset="0"/>
              <a:ea typeface="DengXian" panose="02010600030101010101" pitchFamily="2" charset="-122"/>
            </a:endParaRPr>
          </a:p>
        </p:txBody>
      </p:sp>
      <p:sp>
        <p:nvSpPr>
          <p:cNvPr id="7" name="Explosion: 8 Points 6">
            <a:extLst>
              <a:ext uri="{FF2B5EF4-FFF2-40B4-BE49-F238E27FC236}">
                <a16:creationId xmlns:a16="http://schemas.microsoft.com/office/drawing/2014/main" id="{E7084536-C79C-9458-365D-F30D53001CBA}"/>
              </a:ext>
            </a:extLst>
          </p:cNvPr>
          <p:cNvSpPr/>
          <p:nvPr/>
        </p:nvSpPr>
        <p:spPr>
          <a:xfrm>
            <a:off x="4248443" y="3319974"/>
            <a:ext cx="4266907" cy="1823525"/>
          </a:xfrm>
          <a:prstGeom prst="irregularSeal1">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C61500AD-4B8D-754E-7937-B320228B0A3D}"/>
              </a:ext>
            </a:extLst>
          </p:cNvPr>
          <p:cNvSpPr txBox="1"/>
          <p:nvPr/>
        </p:nvSpPr>
        <p:spPr>
          <a:xfrm>
            <a:off x="5099318" y="3959809"/>
            <a:ext cx="2565156" cy="400110"/>
          </a:xfrm>
          <a:prstGeom prst="rect">
            <a:avLst/>
          </a:prstGeom>
          <a:noFill/>
        </p:spPr>
        <p:txBody>
          <a:bodyPr wrap="square">
            <a:spAutoFit/>
          </a:bodyPr>
          <a:lstStyle/>
          <a:p>
            <a:r>
              <a:rPr lang="en-US" altLang="zh-CN" sz="2000" kern="0" dirty="0">
                <a:solidFill>
                  <a:srgbClr val="C00000"/>
                </a:solidFill>
                <a:effectLst/>
                <a:latin typeface="Times New Roman" panose="02020603050405020304" pitchFamily="18" charset="0"/>
                <a:ea typeface="DengXian" panose="02010600030101010101" pitchFamily="2" charset="-122"/>
              </a:rPr>
              <a:t>Nested Loop Structure</a:t>
            </a:r>
          </a:p>
        </p:txBody>
      </p:sp>
    </p:spTree>
    <p:extLst>
      <p:ext uri="{BB962C8B-B14F-4D97-AF65-F5344CB8AC3E}">
        <p14:creationId xmlns:p14="http://schemas.microsoft.com/office/powerpoint/2010/main" val="280610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8BD7A-DC09-5669-C5A7-C1AB44757D9F}"/>
              </a:ext>
            </a:extLst>
          </p:cNvPr>
          <p:cNvSpPr>
            <a:spLocks noGrp="1"/>
          </p:cNvSpPr>
          <p:nvPr>
            <p:ph type="title"/>
          </p:nvPr>
        </p:nvSpPr>
        <p:spPr/>
        <p:txBody>
          <a:bodyPr/>
          <a:lstStyle/>
          <a:p>
            <a:r>
              <a:rPr lang="en-US" dirty="0"/>
              <a:t>QNUSF</a:t>
            </a:r>
          </a:p>
        </p:txBody>
      </p:sp>
      <p:sp>
        <p:nvSpPr>
          <p:cNvPr id="5" name="Rectangle: Rounded Corners 4">
            <a:extLst>
              <a:ext uri="{FF2B5EF4-FFF2-40B4-BE49-F238E27FC236}">
                <a16:creationId xmlns:a16="http://schemas.microsoft.com/office/drawing/2014/main" id="{ED41119C-B3AC-BCFB-EDC1-64FB08CB468D}"/>
              </a:ext>
            </a:extLst>
          </p:cNvPr>
          <p:cNvSpPr/>
          <p:nvPr/>
        </p:nvSpPr>
        <p:spPr>
          <a:xfrm>
            <a:off x="477982" y="1585631"/>
            <a:ext cx="2216727" cy="803564"/>
          </a:xfrm>
          <a:prstGeom prst="roundRect">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B6069A1-81AF-89E1-425A-D9BAFEFA6896}"/>
              </a:ext>
            </a:extLst>
          </p:cNvPr>
          <p:cNvSpPr txBox="1"/>
          <p:nvPr/>
        </p:nvSpPr>
        <p:spPr>
          <a:xfrm>
            <a:off x="477982" y="1692793"/>
            <a:ext cx="2092037" cy="584775"/>
          </a:xfrm>
          <a:prstGeom prst="rect">
            <a:avLst/>
          </a:prstGeom>
          <a:noFill/>
        </p:spPr>
        <p:txBody>
          <a:bodyPr wrap="square">
            <a:spAutoFit/>
          </a:bodyPr>
          <a:lstStyle/>
          <a:p>
            <a:pPr algn="ct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Initialize the weighted distance matrix</a:t>
            </a:r>
            <a:endParaRPr lang="en-US" sz="1400" dirty="0"/>
          </a:p>
        </p:txBody>
      </p:sp>
      <p:sp>
        <p:nvSpPr>
          <p:cNvPr id="9" name="Rectangle: Rounded Corners 8">
            <a:extLst>
              <a:ext uri="{FF2B5EF4-FFF2-40B4-BE49-F238E27FC236}">
                <a16:creationId xmlns:a16="http://schemas.microsoft.com/office/drawing/2014/main" id="{EB27A927-379F-0449-5B0D-5A3B0277F46F}"/>
              </a:ext>
            </a:extLst>
          </p:cNvPr>
          <p:cNvSpPr/>
          <p:nvPr/>
        </p:nvSpPr>
        <p:spPr>
          <a:xfrm>
            <a:off x="3221182" y="1585631"/>
            <a:ext cx="2216727" cy="803564"/>
          </a:xfrm>
          <a:prstGeom prst="roundRect">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C19FD82E-83DD-F923-1BD4-90C45019B046}"/>
              </a:ext>
            </a:extLst>
          </p:cNvPr>
          <p:cNvSpPr txBox="1"/>
          <p:nvPr/>
        </p:nvSpPr>
        <p:spPr>
          <a:xfrm>
            <a:off x="3283526" y="1802049"/>
            <a:ext cx="2092037" cy="338554"/>
          </a:xfrm>
          <a:prstGeom prst="rect">
            <a:avLst/>
          </a:prstGeom>
          <a:noFill/>
        </p:spPr>
        <p:txBody>
          <a:bodyPr wrap="square">
            <a:spAutoFit/>
          </a:bodyPr>
          <a:lstStyle/>
          <a:p>
            <a:pPr algn="ct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Hierarchical Clustering</a:t>
            </a:r>
            <a:endParaRPr lang="en-US" sz="1400" dirty="0"/>
          </a:p>
        </p:txBody>
      </p:sp>
      <p:sp>
        <p:nvSpPr>
          <p:cNvPr id="11" name="Rectangle: Rounded Corners 10">
            <a:extLst>
              <a:ext uri="{FF2B5EF4-FFF2-40B4-BE49-F238E27FC236}">
                <a16:creationId xmlns:a16="http://schemas.microsoft.com/office/drawing/2014/main" id="{4D9581EA-CAC8-0818-29B4-7D6D4FF504E5}"/>
              </a:ext>
            </a:extLst>
          </p:cNvPr>
          <p:cNvSpPr/>
          <p:nvPr/>
        </p:nvSpPr>
        <p:spPr>
          <a:xfrm>
            <a:off x="5964382" y="1585631"/>
            <a:ext cx="2216727" cy="803564"/>
          </a:xfrm>
          <a:prstGeom prst="roundRect">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B275199-C32E-8959-D961-508DD3F967A4}"/>
              </a:ext>
            </a:extLst>
          </p:cNvPr>
          <p:cNvSpPr txBox="1"/>
          <p:nvPr/>
        </p:nvSpPr>
        <p:spPr>
          <a:xfrm>
            <a:off x="6026726" y="1812229"/>
            <a:ext cx="2092037" cy="338554"/>
          </a:xfrm>
          <a:prstGeom prst="rect">
            <a:avLst/>
          </a:prstGeom>
          <a:noFill/>
        </p:spPr>
        <p:txBody>
          <a:bodyPr wrap="square">
            <a:spAutoFit/>
          </a:bodyPr>
          <a:lstStyle/>
          <a:p>
            <a:pPr algn="ct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Point Selection</a:t>
            </a:r>
            <a:endParaRPr lang="en-US" sz="1400" dirty="0"/>
          </a:p>
        </p:txBody>
      </p:sp>
      <p:cxnSp>
        <p:nvCxnSpPr>
          <p:cNvPr id="14" name="Straight Arrow Connector 13">
            <a:extLst>
              <a:ext uri="{FF2B5EF4-FFF2-40B4-BE49-F238E27FC236}">
                <a16:creationId xmlns:a16="http://schemas.microsoft.com/office/drawing/2014/main" id="{70E922E1-E215-0720-DB21-9C561F1BCE83}"/>
              </a:ext>
            </a:extLst>
          </p:cNvPr>
          <p:cNvCxnSpPr>
            <a:stCxn id="5" idx="3"/>
            <a:endCxn id="9" idx="1"/>
          </p:cNvCxnSpPr>
          <p:nvPr/>
        </p:nvCxnSpPr>
        <p:spPr>
          <a:xfrm>
            <a:off x="2694709" y="1987413"/>
            <a:ext cx="526473" cy="0"/>
          </a:xfrm>
          <a:prstGeom prst="straightConnector1">
            <a:avLst/>
          </a:prstGeom>
          <a:ln w="28575">
            <a:solidFill>
              <a:srgbClr val="006747"/>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379EB52-93DB-52DF-1923-2616D1460B73}"/>
              </a:ext>
            </a:extLst>
          </p:cNvPr>
          <p:cNvCxnSpPr>
            <a:stCxn id="9" idx="3"/>
            <a:endCxn id="11" idx="1"/>
          </p:cNvCxnSpPr>
          <p:nvPr/>
        </p:nvCxnSpPr>
        <p:spPr>
          <a:xfrm>
            <a:off x="5437909" y="1987413"/>
            <a:ext cx="526473" cy="0"/>
          </a:xfrm>
          <a:prstGeom prst="straightConnector1">
            <a:avLst/>
          </a:prstGeom>
          <a:ln w="19050">
            <a:solidFill>
              <a:srgbClr val="006747"/>
            </a:solidFill>
            <a:tailEnd type="triangle"/>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D91C088D-E72D-BF16-575F-CC55EB34A3BC}"/>
              </a:ext>
            </a:extLst>
          </p:cNvPr>
          <p:cNvSpPr/>
          <p:nvPr/>
        </p:nvSpPr>
        <p:spPr>
          <a:xfrm>
            <a:off x="5541817" y="2961136"/>
            <a:ext cx="1482437" cy="803563"/>
          </a:xfrm>
          <a:prstGeom prst="ellipse">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AF2EAE4D-4A7C-E4C6-0B23-5F8658BDBF1B}"/>
              </a:ext>
            </a:extLst>
          </p:cNvPr>
          <p:cNvSpPr txBox="1"/>
          <p:nvPr/>
        </p:nvSpPr>
        <p:spPr>
          <a:xfrm>
            <a:off x="5701144" y="3193640"/>
            <a:ext cx="1163781" cy="338554"/>
          </a:xfrm>
          <a:prstGeom prst="rect">
            <a:avLst/>
          </a:prstGeom>
          <a:noFill/>
        </p:spPr>
        <p:txBody>
          <a:bodyPr wrap="square" rtlCol="0">
            <a:spAutoFit/>
          </a:bodyPr>
          <a:lstStyle/>
          <a:p>
            <a:pPr algn="ctr"/>
            <a:r>
              <a:rPr lang="en-US" sz="1600" dirty="0"/>
              <a:t>Maximin</a:t>
            </a:r>
          </a:p>
        </p:txBody>
      </p:sp>
      <p:sp>
        <p:nvSpPr>
          <p:cNvPr id="20" name="Oval 19">
            <a:extLst>
              <a:ext uri="{FF2B5EF4-FFF2-40B4-BE49-F238E27FC236}">
                <a16:creationId xmlns:a16="http://schemas.microsoft.com/office/drawing/2014/main" id="{5B7D334D-7875-71E4-9CE1-D1093BD5DF03}"/>
              </a:ext>
            </a:extLst>
          </p:cNvPr>
          <p:cNvSpPr/>
          <p:nvPr/>
        </p:nvSpPr>
        <p:spPr>
          <a:xfrm>
            <a:off x="7218216" y="2961136"/>
            <a:ext cx="1482437" cy="803563"/>
          </a:xfrm>
          <a:prstGeom prst="ellipse">
            <a:avLst/>
          </a:prstGeom>
          <a:noFill/>
          <a:ln w="19050">
            <a:solidFill>
              <a:srgbClr val="00674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5645D7D1-981A-9FC3-4A11-3CE6196DFEBA}"/>
              </a:ext>
            </a:extLst>
          </p:cNvPr>
          <p:cNvSpPr txBox="1"/>
          <p:nvPr/>
        </p:nvSpPr>
        <p:spPr>
          <a:xfrm>
            <a:off x="7377544" y="3175881"/>
            <a:ext cx="1163781" cy="338554"/>
          </a:xfrm>
          <a:prstGeom prst="rect">
            <a:avLst/>
          </a:prstGeom>
          <a:noFill/>
        </p:spPr>
        <p:txBody>
          <a:bodyPr wrap="square" rtlCol="0">
            <a:spAutoFit/>
          </a:bodyPr>
          <a:lstStyle/>
          <a:p>
            <a:pPr algn="ctr"/>
            <a:r>
              <a:rPr lang="en-US" sz="1600" dirty="0"/>
              <a:t>Minimax</a:t>
            </a:r>
          </a:p>
        </p:txBody>
      </p:sp>
      <p:cxnSp>
        <p:nvCxnSpPr>
          <p:cNvPr id="23" name="Straight Connector 22">
            <a:extLst>
              <a:ext uri="{FF2B5EF4-FFF2-40B4-BE49-F238E27FC236}">
                <a16:creationId xmlns:a16="http://schemas.microsoft.com/office/drawing/2014/main" id="{AF0D8191-228B-08F7-6EA3-8F63388808FC}"/>
              </a:ext>
            </a:extLst>
          </p:cNvPr>
          <p:cNvCxnSpPr>
            <a:stCxn id="11" idx="2"/>
            <a:endCxn id="18" idx="0"/>
          </p:cNvCxnSpPr>
          <p:nvPr/>
        </p:nvCxnSpPr>
        <p:spPr>
          <a:xfrm flipH="1">
            <a:off x="6283036" y="2389195"/>
            <a:ext cx="789710" cy="571941"/>
          </a:xfrm>
          <a:prstGeom prst="line">
            <a:avLst/>
          </a:prstGeom>
          <a:ln w="19050">
            <a:solidFill>
              <a:srgbClr val="006747"/>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896A8A0-439F-9EE9-686D-8E595C92BBEA}"/>
              </a:ext>
            </a:extLst>
          </p:cNvPr>
          <p:cNvCxnSpPr>
            <a:stCxn id="11" idx="2"/>
            <a:endCxn id="20" idx="0"/>
          </p:cNvCxnSpPr>
          <p:nvPr/>
        </p:nvCxnSpPr>
        <p:spPr>
          <a:xfrm>
            <a:off x="7072746" y="2389195"/>
            <a:ext cx="886689" cy="571941"/>
          </a:xfrm>
          <a:prstGeom prst="line">
            <a:avLst/>
          </a:prstGeom>
          <a:ln w="19050">
            <a:solidFill>
              <a:srgbClr val="0067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38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6539E-88DB-8FC7-8805-9705BD45E948}"/>
              </a:ext>
            </a:extLst>
          </p:cNvPr>
          <p:cNvSpPr>
            <a:spLocks noGrp="1"/>
          </p:cNvSpPr>
          <p:nvPr>
            <p:ph type="title"/>
          </p:nvPr>
        </p:nvSpPr>
        <p:spPr/>
        <p:txBody>
          <a:bodyPr/>
          <a:lstStyle/>
          <a:p>
            <a:r>
              <a:rPr lang="en-US" dirty="0"/>
              <a:t>QNUSF – Step 1</a:t>
            </a:r>
          </a:p>
        </p:txBody>
      </p:sp>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D8C6CC4B-DFB3-57EF-9FDD-8CA875D0D3B3}"/>
                  </a:ext>
                </a:extLst>
              </p:cNvPr>
              <p:cNvSpPr txBox="1"/>
              <p:nvPr/>
            </p:nvSpPr>
            <p:spPr>
              <a:xfrm>
                <a:off x="554182" y="1303761"/>
                <a:ext cx="7961168" cy="1098378"/>
              </a:xfrm>
              <a:prstGeom prst="rect">
                <a:avLst/>
              </a:prstGeom>
              <a:noFill/>
            </p:spPr>
            <p:txBody>
              <a:bodyPr wrap="square">
                <a:spAutoFit/>
              </a:bodyPr>
              <a:lstStyle/>
              <a:p>
                <a:pPr marL="0" marR="0" algn="just">
                  <a:spcBef>
                    <a:spcPts val="0"/>
                  </a:spcBef>
                  <a:spcAft>
                    <a:spcPts val="0"/>
                  </a:spcAft>
                </a:pPr>
                <a:r>
                  <a:rPr lang="en-US" sz="1600" b="1" dirty="0">
                    <a:effectLst/>
                    <a:latin typeface="Times New Roman" panose="02020603050405020304" pitchFamily="18" charset="0"/>
                    <a:ea typeface="DengXian" panose="02010600030101010101" pitchFamily="2" charset="-122"/>
                    <a:cs typeface="Times New Roman" panose="02020603050405020304" pitchFamily="18" charset="0"/>
                  </a:rPr>
                  <a:t>Step 1:</a:t>
                </a: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a:t>
                </a:r>
                <a:r>
                  <a:rPr lang="en-US" sz="1600" b="1" i="1" dirty="0">
                    <a:effectLst/>
                    <a:latin typeface="Times New Roman" panose="02020603050405020304" pitchFamily="18" charset="0"/>
                    <a:ea typeface="DengXian" panose="02010600030101010101" pitchFamily="2" charset="-122"/>
                    <a:cs typeface="Times New Roman" panose="02020603050405020304" pitchFamily="18" charset="0"/>
                  </a:rPr>
                  <a:t>Initialize the weighted distance matrix</a:t>
                </a: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The associated weights are scaled to fit within the interval </a:t>
                </a:r>
                <a14:m>
                  <m:oMath xmlns:m="http://schemas.openxmlformats.org/officeDocument/2006/math">
                    <m:r>
                      <a:rPr lang="en-US" sz="1600" i="1">
                        <a:effectLst/>
                        <a:latin typeface="Cambria Math" panose="02040503050406030204" pitchFamily="18" charset="0"/>
                        <a:ea typeface="DengXian" panose="02010600030101010101" pitchFamily="2" charset="-122"/>
                        <a:cs typeface="Times New Roman" panose="02020603050405020304" pitchFamily="18" charset="0"/>
                      </a:rPr>
                      <m:t>[1, </m:t>
                    </m:r>
                    <m:r>
                      <a:rPr lang="en-US" sz="1600" i="1">
                        <a:effectLst/>
                        <a:latin typeface="Cambria Math" panose="02040503050406030204" pitchFamily="18" charset="0"/>
                        <a:ea typeface="DengXian" panose="02010600030101010101" pitchFamily="2" charset="-122"/>
                        <a:cs typeface="Times New Roman" panose="02020603050405020304" pitchFamily="18" charset="0"/>
                      </a:rPr>
                      <m:t>𝑀𝑊𝑅</m:t>
                    </m:r>
                    <m:r>
                      <a:rPr lang="en-US" sz="1600" i="1">
                        <a:effectLst/>
                        <a:latin typeface="Cambria Math" panose="02040503050406030204" pitchFamily="18" charset="0"/>
                        <a:ea typeface="DengXian" panose="02010600030101010101" pitchFamily="2" charset="-122"/>
                        <a:cs typeface="Times New Roman" panose="02020603050405020304" pitchFamily="18" charset="0"/>
                      </a:rPr>
                      <m:t>]</m:t>
                    </m:r>
                  </m:oMath>
                </a14:m>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by scale equation. Here, </a:t>
                </a:r>
                <a14:m>
                  <m:oMath xmlns:m="http://schemas.openxmlformats.org/officeDocument/2006/math">
                    <m:r>
                      <a:rPr lang="en-US" sz="1600" b="1" i="1">
                        <a:effectLst/>
                        <a:latin typeface="Cambria Math" panose="02040503050406030204" pitchFamily="18" charset="0"/>
                        <a:ea typeface="DengXian" panose="02010600030101010101" pitchFamily="2" charset="-122"/>
                        <a:cs typeface="Times New Roman" panose="02020603050405020304" pitchFamily="18" charset="0"/>
                      </a:rPr>
                      <m:t>𝑴𝑾𝑹</m:t>
                    </m:r>
                  </m:oMath>
                </a14:m>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is predetermined and must be greater than or equal to 1. Then the </a:t>
                </a:r>
                <a14:m>
                  <m:oMath xmlns:m="http://schemas.openxmlformats.org/officeDocument/2006/math">
                    <m:r>
                      <a:rPr lang="en-US" sz="1600" b="1" i="1">
                        <a:effectLst/>
                        <a:latin typeface="Cambria Math" panose="02040503050406030204" pitchFamily="18" charset="0"/>
                        <a:ea typeface="DengXian" panose="02010600030101010101" pitchFamily="2" charset="-122"/>
                        <a:cs typeface="Times New Roman" panose="02020603050405020304" pitchFamily="18" charset="0"/>
                      </a:rPr>
                      <m:t>𝑵</m:t>
                    </m:r>
                    <m:r>
                      <a:rPr lang="en-US" sz="1600" b="1" i="1">
                        <a:effectLst/>
                        <a:latin typeface="Cambria Math" panose="02040503050406030204" pitchFamily="18" charset="0"/>
                        <a:ea typeface="DengXian" panose="02010600030101010101" pitchFamily="2" charset="-122"/>
                        <a:cs typeface="Times New Roman" panose="02020603050405020304" pitchFamily="18" charset="0"/>
                      </a:rPr>
                      <m:t>×</m:t>
                    </m:r>
                    <m:r>
                      <a:rPr lang="en-US" sz="1600" b="1" i="1">
                        <a:effectLst/>
                        <a:latin typeface="Cambria Math" panose="02040503050406030204" pitchFamily="18" charset="0"/>
                        <a:ea typeface="DengXian" panose="02010600030101010101" pitchFamily="2" charset="-122"/>
                        <a:cs typeface="Times New Roman" panose="02020603050405020304" pitchFamily="18" charset="0"/>
                      </a:rPr>
                      <m:t>𝑵</m:t>
                    </m:r>
                  </m:oMath>
                </a14:m>
                <a:r>
                  <a:rPr lang="en-US" sz="1600" b="1" dirty="0">
                    <a:effectLst/>
                    <a:latin typeface="Times New Roman" panose="02020603050405020304" pitchFamily="18" charset="0"/>
                    <a:ea typeface="DengXian" panose="02010600030101010101" pitchFamily="2" charset="-122"/>
                    <a:cs typeface="Times New Roman" panose="02020603050405020304" pitchFamily="18" charset="0"/>
                  </a:rPr>
                  <a:t> weighted distance matrix </a:t>
                </a:r>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for the candidate set </a:t>
                </a:r>
                <a14:m>
                  <m:oMath xmlns:m="http://schemas.openxmlformats.org/officeDocument/2006/math">
                    <m:sSub>
                      <m:sSubPr>
                        <m:ctrlPr>
                          <a:rPr lang="en-US" sz="16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600" i="1">
                            <a:effectLst/>
                            <a:latin typeface="Cambria Math" panose="02040503050406030204" pitchFamily="18" charset="0"/>
                            <a:ea typeface="DengXian" panose="02010600030101010101" pitchFamily="2" charset="-122"/>
                            <a:cs typeface="Times New Roman" panose="02020603050405020304" pitchFamily="18" charset="0"/>
                          </a:rPr>
                          <m:t>𝐷</m:t>
                        </m:r>
                      </m:e>
                      <m:sub>
                        <m:sSub>
                          <m:sSubPr>
                            <m:ctrlPr>
                              <a:rPr lang="en-US" sz="1600" i="1">
                                <a:effectLst/>
                                <a:latin typeface="Cambria Math" panose="02040503050406030204" pitchFamily="18" charset="0"/>
                                <a:ea typeface="DengXian" panose="02010600030101010101" pitchFamily="2" charset="-122"/>
                                <a:cs typeface="Times New Roman" panose="02020603050405020304" pitchFamily="18" charset="0"/>
                              </a:rPr>
                            </m:ctrlPr>
                          </m:sSubPr>
                          <m:e>
                            <m:r>
                              <a:rPr lang="en-US" sz="1600" b="1" i="1">
                                <a:effectLst/>
                                <a:latin typeface="Cambria Math" panose="02040503050406030204" pitchFamily="18" charset="0"/>
                                <a:ea typeface="DengXian" panose="02010600030101010101" pitchFamily="2" charset="-122"/>
                                <a:cs typeface="Times New Roman" panose="02020603050405020304" pitchFamily="18" charset="0"/>
                              </a:rPr>
                              <m:t>𝑿</m:t>
                            </m:r>
                          </m:e>
                          <m:sub>
                            <m:r>
                              <a:rPr lang="en-US" sz="1600" i="1">
                                <a:effectLst/>
                                <a:latin typeface="Cambria Math" panose="02040503050406030204" pitchFamily="18" charset="0"/>
                                <a:ea typeface="DengXian" panose="02010600030101010101" pitchFamily="2" charset="-122"/>
                                <a:cs typeface="Times New Roman" panose="02020603050405020304" pitchFamily="18" charset="0"/>
                              </a:rPr>
                              <m:t>𝑁</m:t>
                            </m:r>
                          </m:sub>
                        </m:sSub>
                      </m:sub>
                    </m:sSub>
                  </m:oMath>
                </a14:m>
                <a:r>
                  <a:rPr lang="en-US" sz="1600" dirty="0">
                    <a:effectLst/>
                    <a:latin typeface="Times New Roman" panose="02020603050405020304" pitchFamily="18" charset="0"/>
                    <a:ea typeface="DengXian" panose="02010600030101010101" pitchFamily="2" charset="-122"/>
                    <a:cs typeface="Times New Roman" panose="02020603050405020304" pitchFamily="18" charset="0"/>
                  </a:rPr>
                  <a:t> is calculated by equation</a:t>
                </a:r>
              </a:p>
            </p:txBody>
          </p:sp>
        </mc:Choice>
        <mc:Fallback>
          <p:sp>
            <p:nvSpPr>
              <p:cNvPr id="9" name="TextBox 8">
                <a:extLst>
                  <a:ext uri="{FF2B5EF4-FFF2-40B4-BE49-F238E27FC236}">
                    <a16:creationId xmlns:a16="http://schemas.microsoft.com/office/drawing/2014/main" id="{D8C6CC4B-DFB3-57EF-9FDD-8CA875D0D3B3}"/>
                  </a:ext>
                </a:extLst>
              </p:cNvPr>
              <p:cNvSpPr txBox="1">
                <a:spLocks noRot="1" noChangeAspect="1" noMove="1" noResize="1" noEditPoints="1" noAdjustHandles="1" noChangeArrowheads="1" noChangeShapeType="1" noTextEdit="1"/>
              </p:cNvSpPr>
              <p:nvPr/>
            </p:nvSpPr>
            <p:spPr>
              <a:xfrm>
                <a:off x="554182" y="1303761"/>
                <a:ext cx="7961168" cy="1098378"/>
              </a:xfrm>
              <a:prstGeom prst="rect">
                <a:avLst/>
              </a:prstGeom>
              <a:blipFill>
                <a:blip r:embed="rId3"/>
                <a:stretch>
                  <a:fillRect l="-459" t="-1667" r="-383" b="-66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BD3B0132-43BB-3E8B-BAB1-C19637ED36E2}"/>
                  </a:ext>
                </a:extLst>
              </p:cNvPr>
              <p:cNvSpPr txBox="1"/>
              <p:nvPr/>
            </p:nvSpPr>
            <p:spPr>
              <a:xfrm>
                <a:off x="602674" y="2362106"/>
                <a:ext cx="8335240" cy="562013"/>
              </a:xfrm>
              <a:prstGeom prst="rect">
                <a:avLst/>
              </a:prstGeom>
              <a:noFill/>
            </p:spPr>
            <p:txBody>
              <a:bodyPr wrap="square">
                <a:spAutoFit/>
              </a:bodyPr>
              <a:lstStyle/>
              <a:p>
                <a14:m>
                  <m:oMath xmlns:m="http://schemas.openxmlformats.org/officeDocument/2006/math">
                    <m:sSup>
                      <m:sSupPr>
                        <m:ctrlPr>
                          <a:rPr lang="en-US" sz="1500" i="1" smtClean="0">
                            <a:solidFill>
                              <a:srgbClr val="836967"/>
                            </a:solidFill>
                            <a:latin typeface="Cambria Math" panose="02040503050406030204" pitchFamily="18" charset="0"/>
                          </a:rPr>
                        </m:ctrlPr>
                      </m:sSupPr>
                      <m:e>
                        <m:r>
                          <a:rPr lang="en-US" sz="1500" i="1">
                            <a:latin typeface="Cambria Math" panose="02040503050406030204" pitchFamily="18" charset="0"/>
                          </a:rPr>
                          <m:t>𝑑</m:t>
                        </m:r>
                      </m:e>
                      <m:sup>
                        <m:r>
                          <a:rPr lang="en-US" sz="1500" i="1">
                            <a:latin typeface="Cambria Math" panose="02040503050406030204" pitchFamily="18" charset="0"/>
                          </a:rPr>
                          <m:t>𝑤</m:t>
                        </m:r>
                      </m:sup>
                    </m:sSup>
                    <m:d>
                      <m:dPr>
                        <m:ctrlPr>
                          <a:rPr lang="en-US" sz="1500" i="1">
                            <a:solidFill>
                              <a:srgbClr val="836967"/>
                            </a:solidFill>
                            <a:latin typeface="Cambria Math" panose="02040503050406030204" pitchFamily="18" charset="0"/>
                          </a:rPr>
                        </m:ctrlPr>
                      </m:dPr>
                      <m:e>
                        <m:sSub>
                          <m:sSubPr>
                            <m:ctrlPr>
                              <a:rPr lang="en-US" sz="150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1</m:t>
                            </m:r>
                          </m:sub>
                        </m:sSub>
                        <m:r>
                          <a:rPr lang="en-US" sz="1500" b="0" i="0">
                            <a:latin typeface="Cambria Math" panose="02040503050406030204" pitchFamily="18" charset="0"/>
                          </a:rPr>
                          <m:t>,</m:t>
                        </m:r>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2</m:t>
                            </m:r>
                          </m:sub>
                        </m:sSub>
                      </m:e>
                    </m:d>
                    <m:r>
                      <a:rPr lang="en-US" sz="1500" b="0" i="0">
                        <a:latin typeface="Cambria Math" panose="02040503050406030204" pitchFamily="18" charset="0"/>
                      </a:rPr>
                      <m:t>=</m:t>
                    </m:r>
                    <m:rad>
                      <m:radPr>
                        <m:degHide m:val="on"/>
                        <m:ctrlPr>
                          <a:rPr lang="en-US" sz="1500" b="0" i="1">
                            <a:solidFill>
                              <a:srgbClr val="836967"/>
                            </a:solidFill>
                            <a:latin typeface="Cambria Math" panose="02040503050406030204" pitchFamily="18" charset="0"/>
                          </a:rPr>
                        </m:ctrlPr>
                      </m:radPr>
                      <m:deg/>
                      <m:e>
                        <m:r>
                          <a:rPr lang="en-US" sz="1500" b="0" i="1">
                            <a:latin typeface="Cambria Math" panose="02040503050406030204" pitchFamily="18" charset="0"/>
                          </a:rPr>
                          <m:t>𝑤</m:t>
                        </m:r>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1</m:t>
                                </m:r>
                              </m:sub>
                            </m:sSub>
                          </m:e>
                        </m:d>
                        <m:r>
                          <a:rPr lang="en-US" sz="1500" b="0" i="1">
                            <a:latin typeface="Cambria Math" panose="02040503050406030204" pitchFamily="18" charset="0"/>
                          </a:rPr>
                          <m:t>𝑤</m:t>
                        </m:r>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2</m:t>
                                </m:r>
                              </m:sub>
                            </m:sSub>
                          </m:e>
                        </m:d>
                        <m:sSup>
                          <m:sSupPr>
                            <m:ctrlPr>
                              <a:rPr lang="en-US" sz="1500" b="0" i="1">
                                <a:solidFill>
                                  <a:srgbClr val="836967"/>
                                </a:solidFill>
                                <a:latin typeface="Cambria Math" panose="02040503050406030204" pitchFamily="18" charset="0"/>
                              </a:rPr>
                            </m:ctrlPr>
                          </m:sSupPr>
                          <m:e>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1</m:t>
                                    </m:r>
                                  </m:sub>
                                </m:sSub>
                                <m:r>
                                  <a:rPr lang="en-US" sz="1500" b="0" i="0">
                                    <a:latin typeface="Cambria Math" panose="02040503050406030204" pitchFamily="18" charset="0"/>
                                  </a:rPr>
                                  <m:t>−</m:t>
                                </m:r>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2</m:t>
                                    </m:r>
                                  </m:sub>
                                </m:sSub>
                              </m:e>
                            </m:d>
                          </m:e>
                          <m:sup>
                            <m:r>
                              <a:rPr lang="en-US" sz="1500" b="0" i="0">
                                <a:latin typeface="Cambria Math" panose="02040503050406030204" pitchFamily="18" charset="0"/>
                              </a:rPr>
                              <m:t>′</m:t>
                            </m:r>
                          </m:sup>
                        </m:sSup>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1</m:t>
                                </m:r>
                              </m:sub>
                            </m:sSub>
                            <m:r>
                              <a:rPr lang="en-US" sz="1500" b="0" i="0">
                                <a:latin typeface="Cambria Math" panose="02040503050406030204" pitchFamily="18" charset="0"/>
                              </a:rPr>
                              <m:t>−</m:t>
                            </m:r>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2</m:t>
                                </m:r>
                              </m:sub>
                            </m:sSub>
                          </m:e>
                        </m:d>
                      </m:e>
                    </m:rad>
                    <m:r>
                      <a:rPr lang="en-US" sz="1500" b="0" i="0">
                        <a:latin typeface="Cambria Math" panose="02040503050406030204" pitchFamily="18" charset="0"/>
                      </a:rPr>
                      <m:t>=</m:t>
                    </m:r>
                    <m:rad>
                      <m:radPr>
                        <m:degHide m:val="on"/>
                        <m:ctrlPr>
                          <a:rPr lang="en-US" sz="1500" b="0" i="1">
                            <a:solidFill>
                              <a:srgbClr val="836967"/>
                            </a:solidFill>
                            <a:latin typeface="Cambria Math" panose="02040503050406030204" pitchFamily="18" charset="0"/>
                          </a:rPr>
                        </m:ctrlPr>
                      </m:radPr>
                      <m:deg/>
                      <m:e>
                        <m:r>
                          <a:rPr lang="en-US" sz="1500" b="0" i="1">
                            <a:latin typeface="Cambria Math" panose="02040503050406030204" pitchFamily="18" charset="0"/>
                          </a:rPr>
                          <m:t>𝑤</m:t>
                        </m:r>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1</m:t>
                                </m:r>
                              </m:sub>
                            </m:sSub>
                          </m:e>
                        </m:d>
                        <m:r>
                          <a:rPr lang="en-US" sz="1500" b="0" i="1">
                            <a:latin typeface="Cambria Math" panose="02040503050406030204" pitchFamily="18" charset="0"/>
                          </a:rPr>
                          <m:t>𝑤</m:t>
                        </m:r>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1" i="1">
                                    <a:latin typeface="Cambria Math" panose="02040503050406030204" pitchFamily="18" charset="0"/>
                                  </a:rPr>
                                  <m:t>𝒙</m:t>
                                </m:r>
                              </m:e>
                              <m:sub>
                                <m:r>
                                  <a:rPr lang="en-US" sz="1500" b="0" i="0">
                                    <a:latin typeface="Cambria Math" panose="02040503050406030204" pitchFamily="18" charset="0"/>
                                  </a:rPr>
                                  <m:t>2</m:t>
                                </m:r>
                              </m:sub>
                            </m:sSub>
                          </m:e>
                        </m:d>
                        <m:nary>
                          <m:naryPr>
                            <m:chr m:val="∑"/>
                            <m:limLoc m:val="undOvr"/>
                            <m:ctrlPr>
                              <a:rPr lang="en-US" sz="1500" b="0" i="1">
                                <a:latin typeface="Cambria Math" panose="02040503050406030204" pitchFamily="18" charset="0"/>
                              </a:rPr>
                            </m:ctrlPr>
                          </m:naryPr>
                          <m:sub>
                            <m:r>
                              <a:rPr lang="en-US" sz="1500" b="0" i="1">
                                <a:latin typeface="Cambria Math" panose="02040503050406030204" pitchFamily="18" charset="0"/>
                              </a:rPr>
                              <m:t>𝑗</m:t>
                            </m:r>
                            <m:r>
                              <a:rPr lang="en-US" sz="1500" b="0" i="0">
                                <a:latin typeface="Cambria Math" panose="02040503050406030204" pitchFamily="18" charset="0"/>
                              </a:rPr>
                              <m:t>=1</m:t>
                            </m:r>
                          </m:sub>
                          <m:sup>
                            <m:r>
                              <a:rPr lang="en-US" sz="1500" b="0" i="1">
                                <a:latin typeface="Cambria Math" panose="02040503050406030204" pitchFamily="18" charset="0"/>
                              </a:rPr>
                              <m:t>𝑝</m:t>
                            </m:r>
                          </m:sup>
                          <m:e>
                            <m:sSup>
                              <m:sSupPr>
                                <m:ctrlPr>
                                  <a:rPr lang="en-US" sz="1500" b="0" i="1">
                                    <a:solidFill>
                                      <a:srgbClr val="836967"/>
                                    </a:solidFill>
                                    <a:latin typeface="Cambria Math" panose="02040503050406030204" pitchFamily="18" charset="0"/>
                                  </a:rPr>
                                </m:ctrlPr>
                              </m:sSupPr>
                              <m:e>
                                <m:d>
                                  <m:dPr>
                                    <m:ctrlPr>
                                      <a:rPr lang="en-US" sz="1500" b="0" i="1">
                                        <a:solidFill>
                                          <a:srgbClr val="836967"/>
                                        </a:solidFill>
                                        <a:latin typeface="Cambria Math" panose="02040503050406030204" pitchFamily="18" charset="0"/>
                                      </a:rPr>
                                    </m:ctrlPr>
                                  </m:dPr>
                                  <m:e>
                                    <m:sSub>
                                      <m:sSubPr>
                                        <m:ctrlPr>
                                          <a:rPr lang="en-US" sz="1500" b="0" i="1">
                                            <a:solidFill>
                                              <a:srgbClr val="836967"/>
                                            </a:solidFill>
                                            <a:latin typeface="Cambria Math" panose="02040503050406030204" pitchFamily="18" charset="0"/>
                                          </a:rPr>
                                        </m:ctrlPr>
                                      </m:sSubPr>
                                      <m:e>
                                        <m:r>
                                          <a:rPr lang="en-US" sz="1500" b="0" i="1">
                                            <a:latin typeface="Cambria Math" panose="02040503050406030204" pitchFamily="18" charset="0"/>
                                          </a:rPr>
                                          <m:t>𝑥</m:t>
                                        </m:r>
                                      </m:e>
                                      <m:sub>
                                        <m:r>
                                          <a:rPr lang="en-US" sz="1500" b="0" i="0">
                                            <a:latin typeface="Cambria Math" panose="02040503050406030204" pitchFamily="18" charset="0"/>
                                          </a:rPr>
                                          <m:t>1</m:t>
                                        </m:r>
                                        <m:r>
                                          <a:rPr lang="en-US" sz="1500" b="0" i="1">
                                            <a:latin typeface="Cambria Math" panose="02040503050406030204" pitchFamily="18" charset="0"/>
                                          </a:rPr>
                                          <m:t>𝑗</m:t>
                                        </m:r>
                                      </m:sub>
                                    </m:sSub>
                                    <m:r>
                                      <a:rPr lang="en-US" sz="1500" b="0" i="0">
                                        <a:latin typeface="Cambria Math" panose="02040503050406030204" pitchFamily="18" charset="0"/>
                                      </a:rPr>
                                      <m:t>−</m:t>
                                    </m:r>
                                    <m:sSub>
                                      <m:sSubPr>
                                        <m:ctrlPr>
                                          <a:rPr lang="en-US" sz="1500" b="0" i="1">
                                            <a:solidFill>
                                              <a:srgbClr val="836967"/>
                                            </a:solidFill>
                                            <a:latin typeface="Cambria Math" panose="02040503050406030204" pitchFamily="18" charset="0"/>
                                          </a:rPr>
                                        </m:ctrlPr>
                                      </m:sSubPr>
                                      <m:e>
                                        <m:r>
                                          <a:rPr lang="en-US" sz="1500" b="0" i="1">
                                            <a:latin typeface="Cambria Math" panose="02040503050406030204" pitchFamily="18" charset="0"/>
                                          </a:rPr>
                                          <m:t>𝑥</m:t>
                                        </m:r>
                                      </m:e>
                                      <m:sub>
                                        <m:r>
                                          <a:rPr lang="en-US" sz="1500" b="0" i="0">
                                            <a:latin typeface="Cambria Math" panose="02040503050406030204" pitchFamily="18" charset="0"/>
                                          </a:rPr>
                                          <m:t>2</m:t>
                                        </m:r>
                                        <m:r>
                                          <a:rPr lang="en-US" sz="1500" b="0" i="1">
                                            <a:latin typeface="Cambria Math" panose="02040503050406030204" pitchFamily="18" charset="0"/>
                                          </a:rPr>
                                          <m:t>𝑗</m:t>
                                        </m:r>
                                      </m:sub>
                                    </m:sSub>
                                  </m:e>
                                </m:d>
                              </m:e>
                              <m:sup>
                                <m:r>
                                  <a:rPr lang="en-US" sz="1500" b="0" i="0">
                                    <a:latin typeface="Cambria Math" panose="02040503050406030204" pitchFamily="18" charset="0"/>
                                  </a:rPr>
                                  <m:t>2</m:t>
                                </m:r>
                              </m:sup>
                            </m:sSup>
                          </m:e>
                        </m:nary>
                      </m:e>
                    </m:rad>
                  </m:oMath>
                </a14:m>
                <a:r>
                  <a:rPr lang="en-US" sz="1500" dirty="0"/>
                  <a:t>  </a:t>
                </a:r>
                <a:r>
                  <a:rPr lang="en-US" sz="1500" dirty="0">
                    <a:latin typeface="Times New Roman" panose="02020603050405020304" pitchFamily="18" charset="0"/>
                    <a:cs typeface="Times New Roman" panose="02020603050405020304" pitchFamily="18" charset="0"/>
                  </a:rPr>
                  <a:t>(Lu et al., 2021)</a:t>
                </a:r>
                <a:r>
                  <a:rPr lang="en-US" sz="1500" dirty="0"/>
                  <a:t> </a:t>
                </a:r>
              </a:p>
            </p:txBody>
          </p:sp>
        </mc:Choice>
        <mc:Fallback xmlns="">
          <p:sp>
            <p:nvSpPr>
              <p:cNvPr id="11" name="TextBox 10">
                <a:extLst>
                  <a:ext uri="{FF2B5EF4-FFF2-40B4-BE49-F238E27FC236}">
                    <a16:creationId xmlns:a16="http://schemas.microsoft.com/office/drawing/2014/main" id="{BD3B0132-43BB-3E8B-BAB1-C19637ED36E2}"/>
                  </a:ext>
                </a:extLst>
              </p:cNvPr>
              <p:cNvSpPr txBox="1">
                <a:spLocks noRot="1" noChangeAspect="1" noMove="1" noResize="1" noEditPoints="1" noAdjustHandles="1" noChangeArrowheads="1" noChangeShapeType="1" noTextEdit="1"/>
              </p:cNvSpPr>
              <p:nvPr/>
            </p:nvSpPr>
            <p:spPr>
              <a:xfrm>
                <a:off x="602674" y="2362106"/>
                <a:ext cx="8335240" cy="56201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70130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E79A7-B2A3-472A-D01F-15E3CE606F2A}"/>
              </a:ext>
            </a:extLst>
          </p:cNvPr>
          <p:cNvSpPr>
            <a:spLocks noGrp="1"/>
          </p:cNvSpPr>
          <p:nvPr>
            <p:ph type="title"/>
          </p:nvPr>
        </p:nvSpPr>
        <p:spPr/>
        <p:txBody>
          <a:bodyPr/>
          <a:lstStyle/>
          <a:p>
            <a:r>
              <a:rPr lang="en-US" dirty="0"/>
              <a:t>QNUSF – Step 2</a:t>
            </a:r>
          </a:p>
        </p:txBody>
      </p:sp>
      <p:sp>
        <p:nvSpPr>
          <p:cNvPr id="5" name="TextBox 4">
            <a:extLst>
              <a:ext uri="{FF2B5EF4-FFF2-40B4-BE49-F238E27FC236}">
                <a16:creationId xmlns:a16="http://schemas.microsoft.com/office/drawing/2014/main" id="{1858C8C4-367C-3C8C-7FC3-2A155183D4CF}"/>
              </a:ext>
            </a:extLst>
          </p:cNvPr>
          <p:cNvSpPr txBox="1"/>
          <p:nvPr/>
        </p:nvSpPr>
        <p:spPr>
          <a:xfrm>
            <a:off x="505691" y="1433945"/>
            <a:ext cx="3823854" cy="1200329"/>
          </a:xfrm>
          <a:prstGeom prst="rect">
            <a:avLst/>
          </a:prstGeom>
          <a:noFill/>
        </p:spPr>
        <p:txBody>
          <a:bodyPr wrap="square" rtlCol="0">
            <a:spAutoFit/>
          </a:bodyPr>
          <a:lstStyle/>
          <a:p>
            <a:r>
              <a:rPr lang="en-US" sz="1800" kern="0" dirty="0">
                <a:latin typeface="Times New Roman" panose="02020603050405020304" pitchFamily="18" charset="0"/>
                <a:ea typeface="DengXian" panose="02010600030101010101" pitchFamily="2" charset="-122"/>
              </a:rPr>
              <a:t>T</a:t>
            </a:r>
            <a:r>
              <a:rPr lang="en-US" sz="1800" kern="0" dirty="0">
                <a:effectLst/>
                <a:latin typeface="Times New Roman" panose="02020603050405020304" pitchFamily="18" charset="0"/>
                <a:ea typeface="DengXian" panose="02010600030101010101" pitchFamily="2" charset="-122"/>
              </a:rPr>
              <a:t>he hierarchical clustering process is a </a:t>
            </a:r>
            <a:r>
              <a:rPr lang="en-US" sz="1800" b="1" kern="0" dirty="0">
                <a:effectLst/>
                <a:latin typeface="Times New Roman" panose="02020603050405020304" pitchFamily="18" charset="0"/>
                <a:ea typeface="DengXian" panose="02010600030101010101" pitchFamily="2" charset="-122"/>
              </a:rPr>
              <a:t>bottom-up approach</a:t>
            </a:r>
            <a:r>
              <a:rPr lang="en-US" sz="1800" kern="0" dirty="0">
                <a:effectLst/>
                <a:latin typeface="Times New Roman" panose="02020603050405020304" pitchFamily="18" charset="0"/>
                <a:ea typeface="DengXian" panose="02010600030101010101" pitchFamily="2" charset="-122"/>
              </a:rPr>
              <a:t> that iteratively merges the closest clusters based on a chosen distance measure.</a:t>
            </a:r>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59B56ABF-AA3D-C424-2F9D-60B82409766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2" y="1551709"/>
            <a:ext cx="3284595" cy="2618510"/>
          </a:xfrm>
          <a:prstGeom prst="rect">
            <a:avLst/>
          </a:prstGeom>
          <a:noFill/>
          <a:ln>
            <a:noFill/>
          </a:ln>
        </p:spPr>
      </p:pic>
    </p:spTree>
    <p:extLst>
      <p:ext uri="{BB962C8B-B14F-4D97-AF65-F5344CB8AC3E}">
        <p14:creationId xmlns:p14="http://schemas.microsoft.com/office/powerpoint/2010/main" val="4791559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8B64213EFCF142AB11BF8AC205B974" ma:contentTypeVersion="12" ma:contentTypeDescription="Create a new document." ma:contentTypeScope="" ma:versionID="fc1265e5c4f92fecdc45c4f738877d51">
  <xsd:schema xmlns:xsd="http://www.w3.org/2001/XMLSchema" xmlns:xs="http://www.w3.org/2001/XMLSchema" xmlns:p="http://schemas.microsoft.com/office/2006/metadata/properties" xmlns:ns2="e0b40cd7-253b-4f3a-b6f3-e2a317ca5cc3" targetNamespace="http://schemas.microsoft.com/office/2006/metadata/properties" ma:root="true" ma:fieldsID="0d5668e9b1e122849553768632e852d9" ns2:_="">
    <xsd:import namespace="e0b40cd7-253b-4f3a-b6f3-e2a317ca5cc3"/>
    <xsd:element name="properties">
      <xsd:complexType>
        <xsd:sequence>
          <xsd:element name="documentManagement">
            <xsd:complexType>
              <xsd:all>
                <xsd:element ref="ns2:lcf76f155ced4ddcb4097134ff3c332f" minOccurs="0"/>
                <xsd:element ref="ns2:MediaServiceMetadata" minOccurs="0"/>
                <xsd:element ref="ns2:MediaServiceFastMetadata"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b40cd7-253b-4f3a-b6f3-e2a317ca5cc3"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cbf906fe-3e8e-4b22-a6fd-bde302b9218c" ma:termSetId="09814cd3-568e-fe90-9814-8d621ff8fb84" ma:anchorId="fba54fb3-c3e1-fe81-a776-ca4b69148c4d" ma:open="true" ma:isKeyword="false">
      <xsd:complexType>
        <xsd:sequence>
          <xsd:element ref="pc:Terms" minOccurs="0" maxOccurs="1"/>
        </xsd:sequence>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D3D0F1-B6E8-4958-8A89-7F8D10AF7630}"/>
</file>

<file path=customXml/itemProps2.xml><?xml version="1.0" encoding="utf-8"?>
<ds:datastoreItem xmlns:ds="http://schemas.openxmlformats.org/officeDocument/2006/customXml" ds:itemID="{D9598E20-E13E-4B48-A596-A712C09B51F2}"/>
</file>

<file path=docProps/app.xml><?xml version="1.0" encoding="utf-8"?>
<Properties xmlns="http://schemas.openxmlformats.org/officeDocument/2006/extended-properties" xmlns:vt="http://schemas.openxmlformats.org/officeDocument/2006/docPropsVTypes">
  <Template>{59DB9003-08C6-A44B-B374-62BE413F1DB3}tf16401378</Template>
  <TotalTime>3726</TotalTime>
  <Words>1499</Words>
  <Application>Microsoft Office PowerPoint</Application>
  <PresentationFormat>On-screen Show (16:9)</PresentationFormat>
  <Paragraphs>243</Paragraphs>
  <Slides>29</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Aptos</vt:lpstr>
      <vt:lpstr>Arial</vt:lpstr>
      <vt:lpstr>Cambria Math</vt:lpstr>
      <vt:lpstr>Franklin Gothic Medium</vt:lpstr>
      <vt:lpstr>Times New Roman</vt:lpstr>
      <vt:lpstr>Office Theme</vt:lpstr>
      <vt:lpstr>Quick Non-Uniform Space-Filling (QNUSF) Designs</vt:lpstr>
      <vt:lpstr>Framework</vt:lpstr>
      <vt:lpstr>Motivation - QNUSF</vt:lpstr>
      <vt:lpstr>Motivation - QNUSF</vt:lpstr>
      <vt:lpstr>Original NUSF</vt:lpstr>
      <vt:lpstr>Original NUSF</vt:lpstr>
      <vt:lpstr>QNUSF</vt:lpstr>
      <vt:lpstr>QNUSF – Step 1</vt:lpstr>
      <vt:lpstr>QNUSF – Step 2</vt:lpstr>
      <vt:lpstr>QNUSF – Step 2</vt:lpstr>
      <vt:lpstr>QNUSF – Step 2</vt:lpstr>
      <vt:lpstr>QNUSF – Step 3</vt:lpstr>
      <vt:lpstr>Examples – 2D RSM</vt:lpstr>
      <vt:lpstr>Examples – 2D RSM</vt:lpstr>
      <vt:lpstr>Examples – 2D RSM Irregular area</vt:lpstr>
      <vt:lpstr>Examples – 3D RSM</vt:lpstr>
      <vt:lpstr>Examples – 3D RSM</vt:lpstr>
      <vt:lpstr>Examples – 3D Mixture model</vt:lpstr>
      <vt:lpstr>Examples – Carbon Capture</vt:lpstr>
      <vt:lpstr>Examples – Carbon Capture</vt:lpstr>
      <vt:lpstr>Examples – Maximin QNUSF </vt:lpstr>
      <vt:lpstr>Computing Time</vt:lpstr>
      <vt:lpstr>Shiny app</vt:lpstr>
      <vt:lpstr>Conclusion</vt:lpstr>
      <vt:lpstr>Reference</vt:lpstr>
      <vt:lpstr>PowerPoint Presentation</vt:lpstr>
      <vt:lpstr>Maximin QNUSF</vt:lpstr>
      <vt:lpstr>Minimax QNUSF</vt:lpstr>
      <vt:lpstr>Minimax QNUSF vs FFF design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DiMercurio, Kyrstin</dc:creator>
  <cp:lastModifiedBy>Xiankui Yang</cp:lastModifiedBy>
  <cp:revision>38</cp:revision>
  <dcterms:created xsi:type="dcterms:W3CDTF">2019-11-06T18:18:56Z</dcterms:created>
  <dcterms:modified xsi:type="dcterms:W3CDTF">2024-06-17T10:29:57Z</dcterms:modified>
</cp:coreProperties>
</file>