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0"/>
  </p:notesMasterIdLst>
  <p:sldIdLst>
    <p:sldId id="269" r:id="rId2"/>
    <p:sldId id="318" r:id="rId3"/>
    <p:sldId id="303" r:id="rId4"/>
    <p:sldId id="307" r:id="rId5"/>
    <p:sldId id="319" r:id="rId6"/>
    <p:sldId id="304" r:id="rId7"/>
    <p:sldId id="305" r:id="rId8"/>
    <p:sldId id="306" r:id="rId9"/>
    <p:sldId id="320" r:id="rId10"/>
    <p:sldId id="321" r:id="rId11"/>
    <p:sldId id="322" r:id="rId12"/>
    <p:sldId id="310" r:id="rId13"/>
    <p:sldId id="311" r:id="rId14"/>
    <p:sldId id="312" r:id="rId15"/>
    <p:sldId id="309" r:id="rId16"/>
    <p:sldId id="313" r:id="rId17"/>
    <p:sldId id="314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99EB3-ECFA-4978-A322-ABBB7A6B298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8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99EB3-ECFA-4978-A322-ABBB7A6B298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08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99EB3-ECFA-4978-A322-ABBB7A6B298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48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99EB3-ECFA-4978-A322-ABBB7A6B298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5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99EB3-ECFA-4978-A322-ABBB7A6B298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3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99EB3-ECFA-4978-A322-ABBB7A6B298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29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A5B0228-217F-44B2-90E9-8AD739947F5D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3CC0-9901-491F-BF1B-C128407FA554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F7C0-8B51-4EC6-8BBA-DFC84173EDEE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EFFC-32AF-4F6E-9360-7C785D5C143B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0C8C-4BBC-464A-A78C-68278E340606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DB6347C-C815-4660-B688-1C73ADB46A8E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F539B169-4181-4670-81B7-447852F5DF37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6218AF-1D5B-4047-BB71-059266ED10D4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CA327E6F-CA0A-4410-9CE4-C3B41B398683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4CB82-5C18-46DD-8AA3-ADB5F6426F00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32AD-8A62-48D3-911F-4F11CA2AE865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7DD6AB9-C269-4727-8D80-8724C39287E6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0F02-5134-415A-8FCE-F352EEACA1D3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8307A3-8B0D-49DF-AC64-807CE6CD8C86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90B2F68-B7C4-49D3-8058-9ACE2DB4A09F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EFD5-4F04-42EA-9F8B-1584E876769D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3D5EBB-BF66-4D69-A782-32ED972385ED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40E-15DD-4C44-8D60-353703462435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26B4-E5B0-4DF2-B645-5237DD864227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E78B-BD2A-48B6-A7E1-EE4C9D66978F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296C41-687B-42CA-AC77-C39A902EC676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waterloo.ca/co-operative-education/co-op-2-0/flexible-work-terms-pilot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op2.0@uwaterloo.ca" TargetMode="External"/><Relationship Id="rId4" Type="http://schemas.openxmlformats.org/officeDocument/2006/relationships/hyperlink" Target="https://sharepoint.uwaterloo.ca/sites/CECAZONE/ProjectZone/c2/_layouts/15/start.aspx#/Analysis%20and%20Working%20Docs/Forms/AllItems.aspx?RootFolder=%2Fsites%2FCECAZONE%2FProjectZone%2Fc2%2FAnalysis%20and%20Working%20Docs%2FGUARANTEED%20FIRST%20WT%20SUCCESS%2FFirst%20Work%20Term%20Strawdogs&amp;FolderCTID=0x012000BC1395AC10DF044CA3777CCC8895E8C5&amp;View=%7B69960329%2DF4FB%2D4767%2D95D4%2D4AA82D030A5E%7Dhttps://uwaterloo.ca/co-operative-education/co-op-2-0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40" y="556592"/>
            <a:ext cx="5486243" cy="1946464"/>
          </a:xfrm>
        </p:spPr>
        <p:txBody>
          <a:bodyPr>
            <a:normAutofit/>
          </a:bodyPr>
          <a:lstStyle/>
          <a:p>
            <a:r>
              <a:rPr lang="en-US" dirty="0" smtClean="0"/>
              <a:t>CO-OP 2.0 </a:t>
            </a:r>
            <a:br>
              <a:rPr lang="en-US" dirty="0" smtClean="0"/>
            </a:br>
            <a:r>
              <a:rPr lang="en-US" sz="3200" dirty="0" smtClean="0"/>
              <a:t>CSC MEETING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by: </a:t>
            </a:r>
            <a:r>
              <a:rPr lang="en-US" dirty="0" smtClean="0"/>
              <a:t>Co-op 2.0 Project Team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0"/>
          <a:stretch/>
        </p:blipFill>
        <p:spPr>
          <a:xfrm>
            <a:off x="6094124" y="397164"/>
            <a:ext cx="6097876" cy="6460836"/>
          </a:xfrm>
        </p:spPr>
      </p:pic>
    </p:spTree>
    <p:extLst>
      <p:ext uri="{BB962C8B-B14F-4D97-AF65-F5344CB8AC3E}">
        <p14:creationId xmlns:p14="http://schemas.microsoft.com/office/powerpoint/2010/main" val="29177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32" y="631584"/>
            <a:ext cx="11284415" cy="963354"/>
          </a:xfrm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dirty="0" smtClean="0"/>
              <a:t>STUDENT CONSULTATION FOCUS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3" y="1757855"/>
            <a:ext cx="11792856" cy="4577453"/>
          </a:xfrm>
          <a:ln>
            <a:noFill/>
          </a:ln>
          <a:effectLst/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Conducted focus group with </a:t>
            </a:r>
            <a:r>
              <a:rPr lang="en-US" b="1" dirty="0" smtClean="0"/>
              <a:t>14 senior students</a:t>
            </a:r>
            <a:r>
              <a:rPr lang="en-US" dirty="0" smtClean="0"/>
              <a:t>, representing </a:t>
            </a:r>
            <a:r>
              <a:rPr lang="en-US" b="1" dirty="0" smtClean="0"/>
              <a:t>4 of the faculties</a:t>
            </a:r>
            <a:r>
              <a:rPr lang="en-US" dirty="0" smtClean="0"/>
              <a:t>. </a:t>
            </a:r>
          </a:p>
          <a:p>
            <a:pPr>
              <a:buClrTx/>
            </a:pPr>
            <a:r>
              <a:rPr lang="en-US" dirty="0" smtClean="0"/>
              <a:t>What are the benefits provided by Flex Terms? Why would you pursue a Flex term?</a:t>
            </a:r>
          </a:p>
          <a:p>
            <a:pPr lvl="1">
              <a:buClrTx/>
            </a:pPr>
            <a:r>
              <a:rPr lang="en-US" dirty="0" smtClean="0"/>
              <a:t>“</a:t>
            </a:r>
            <a:r>
              <a:rPr lang="en-US" dirty="0"/>
              <a:t>More advantageous in circumstances that don’t currently qualify for </a:t>
            </a:r>
            <a:r>
              <a:rPr lang="en-US" dirty="0" smtClean="0"/>
              <a:t>co-op”</a:t>
            </a:r>
          </a:p>
          <a:p>
            <a:pPr lvl="1">
              <a:buClrTx/>
            </a:pPr>
            <a:r>
              <a:rPr lang="en-US" dirty="0"/>
              <a:t>“To explore both halves of my program, Math/Bio – would be nice to set up a first WT doing two jobs at once, half in Math and half in Bio. After all, first WT is so critical: sets us on a track and it can feel like we get locked in once you have that first experience.”</a:t>
            </a:r>
          </a:p>
          <a:p>
            <a:pPr lvl="1">
              <a:buClrTx/>
            </a:pPr>
            <a:r>
              <a:rPr lang="en-US" dirty="0" smtClean="0"/>
              <a:t>“To explore seasonal </a:t>
            </a:r>
            <a:r>
              <a:rPr lang="en-US" dirty="0"/>
              <a:t>fieldwork, </a:t>
            </a:r>
            <a:r>
              <a:rPr lang="en-US" dirty="0" smtClean="0"/>
              <a:t>where it may be </a:t>
            </a:r>
            <a:r>
              <a:rPr lang="en-US" dirty="0"/>
              <a:t>easier to get employed as these are often shorter term </a:t>
            </a:r>
            <a:r>
              <a:rPr lang="en-US" dirty="0" smtClean="0"/>
              <a:t>opportunities”</a:t>
            </a:r>
          </a:p>
          <a:p>
            <a:pPr lvl="1">
              <a:buClrTx/>
            </a:pPr>
            <a:r>
              <a:rPr lang="en-US" dirty="0" smtClean="0"/>
              <a:t>“Would </a:t>
            </a:r>
            <a:r>
              <a:rPr lang="en-US" dirty="0"/>
              <a:t>be great for a returning opportunity or working on a project that doesn’t meet regular length requirements. (i.e. short-term intensive </a:t>
            </a:r>
            <a:r>
              <a:rPr lang="en-US" dirty="0" smtClean="0"/>
              <a:t>projects)”</a:t>
            </a:r>
          </a:p>
          <a:p>
            <a:pPr lvl="1">
              <a:buClrTx/>
            </a:pPr>
            <a:endParaRPr lang="en-US" dirty="0" smtClean="0"/>
          </a:p>
          <a:p>
            <a:pPr lvl="1">
              <a:buClrTx/>
            </a:pPr>
            <a:endParaRPr lang="en-US" dirty="0"/>
          </a:p>
          <a:p>
            <a:pPr lvl="1">
              <a:buClrTx/>
            </a:pPr>
            <a:endParaRPr lang="en-US" dirty="0"/>
          </a:p>
          <a:p>
            <a:pPr lvl="1">
              <a:buClrTx/>
            </a:pPr>
            <a:endParaRPr lang="en-US" dirty="0"/>
          </a:p>
          <a:p>
            <a:pPr lvl="1">
              <a:buClrTx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2" y="580867"/>
            <a:ext cx="10909196" cy="895927"/>
          </a:xfrm>
        </p:spPr>
        <p:txBody>
          <a:bodyPr/>
          <a:lstStyle/>
          <a:p>
            <a:r>
              <a:rPr lang="en-US" dirty="0" smtClean="0"/>
              <a:t>FLEXIBLE WORK TERM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624263"/>
            <a:ext cx="11569729" cy="4384017"/>
          </a:xfrm>
        </p:spPr>
        <p:txBody>
          <a:bodyPr/>
          <a:lstStyle/>
          <a:p>
            <a:r>
              <a:rPr lang="en-US" dirty="0" smtClean="0"/>
              <a:t>Current students are eligible do complete </a:t>
            </a:r>
            <a:r>
              <a:rPr lang="en-US" b="1" dirty="0" smtClean="0"/>
              <a:t>one</a:t>
            </a:r>
            <a:r>
              <a:rPr lang="en-US" dirty="0" smtClean="0"/>
              <a:t> flex work term through the pilot</a:t>
            </a:r>
          </a:p>
          <a:p>
            <a:r>
              <a:rPr lang="en-US" dirty="0" smtClean="0"/>
              <a:t>Pilot will help inform flex work term operationalization</a:t>
            </a:r>
          </a:p>
          <a:p>
            <a:r>
              <a:rPr lang="en-US" dirty="0"/>
              <a:t>Five phases </a:t>
            </a:r>
            <a:r>
              <a:rPr lang="en-US" dirty="0" smtClean="0"/>
              <a:t>to </a:t>
            </a:r>
            <a:r>
              <a:rPr lang="en-US" dirty="0"/>
              <a:t>flex work term </a:t>
            </a:r>
            <a:r>
              <a:rPr lang="en-US" dirty="0" smtClean="0"/>
              <a:t>pilot </a:t>
            </a:r>
            <a:r>
              <a:rPr lang="en-US" dirty="0"/>
              <a:t>from Spring 2017 to Fall 2018</a:t>
            </a:r>
          </a:p>
          <a:p>
            <a:r>
              <a:rPr lang="en-US" dirty="0" smtClean="0"/>
              <a:t>Already approved some flexible work terms</a:t>
            </a:r>
          </a:p>
          <a:p>
            <a:r>
              <a:rPr lang="en-US" dirty="0" smtClean="0"/>
              <a:t>Collecting feedback through post work-term survey </a:t>
            </a:r>
          </a:p>
          <a:p>
            <a:r>
              <a:rPr lang="en-US" dirty="0" smtClean="0"/>
              <a:t>Encourage students to speak to their student advisors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uwaterloo.ca/co-operative-education/co-op-2-0/flexible-work-terms-pilots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37" y="2081463"/>
            <a:ext cx="8964400" cy="4235670"/>
          </a:xfrm>
          <a:ln>
            <a:noFill/>
          </a:ln>
          <a:effectLst/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What would 100% success on a first work term look like?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Students find jobs through CECA posting/match process</a:t>
            </a:r>
          </a:p>
          <a:p>
            <a:pPr marL="457200" lvl="1" indent="0">
              <a:buClrTx/>
              <a:buNone/>
            </a:pPr>
            <a:r>
              <a:rPr lang="en-US" dirty="0" smtClean="0"/>
              <a:t>+ Students finding jobs on their own and submitting for credit</a:t>
            </a:r>
          </a:p>
          <a:p>
            <a:pPr marL="457200" lvl="1" indent="0">
              <a:buClrTx/>
              <a:buNone/>
            </a:pPr>
            <a:r>
              <a:rPr lang="en-US" dirty="0" smtClean="0"/>
              <a:t>+ Students working in ‘industry fundamental’ experiences</a:t>
            </a:r>
          </a:p>
          <a:p>
            <a:pPr marL="457200" lvl="1" indent="0">
              <a:buClrTx/>
              <a:buNone/>
            </a:pPr>
            <a:r>
              <a:rPr lang="en-US" dirty="0" smtClean="0"/>
              <a:t>+ Students working in ‘coordinated multi-experience’ positions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6" y="566545"/>
            <a:ext cx="3611864" cy="10332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6881" y="636463"/>
            <a:ext cx="10274969" cy="96335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en-US" dirty="0" smtClean="0"/>
              <a:t> FIRST WORK TERM SUCCESS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37" y="2358887"/>
            <a:ext cx="9052106" cy="3116880"/>
          </a:xfrm>
          <a:ln>
            <a:noFill/>
          </a:ln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Expand ‘industry fundamental’ experiences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Work with Faculties and programs to identify relevant industry fundamental experiences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xperiences are often necessary foundations for more senior jobs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Socialize these as regular, expected first work term jobs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1" y="641715"/>
            <a:ext cx="3611864" cy="10332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184" y="614652"/>
            <a:ext cx="12209929" cy="1466811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en-US" dirty="0" smtClean="0"/>
              <a:t>INDUSTRY FUNDAMENTAL</a:t>
            </a:r>
            <a:br>
              <a:rPr lang="en-US" dirty="0" smtClean="0"/>
            </a:br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37" y="2081463"/>
            <a:ext cx="8964400" cy="4235670"/>
          </a:xfrm>
          <a:ln>
            <a:noFill/>
          </a:ln>
          <a:effectLst/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Expand model already used by BETs and Greenhouse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Co-ordinated by program co-ordinator who matches students to employers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Typically students matched to 3-4 short term work placements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Employers are in the same geographic region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Alternative remuneration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Program Co-ordinator writes student’s final work-term evaluation based on placement evaluations, training and check-ins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462799"/>
            <a:ext cx="3611864" cy="10332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3984" y="462799"/>
            <a:ext cx="12209929" cy="1466811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en-US" dirty="0" smtClean="0"/>
              <a:t>COORDINATED MULTI-EXPERIENCE </a:t>
            </a:r>
            <a:br>
              <a:rPr lang="en-US" dirty="0" smtClean="0"/>
            </a:b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217"/>
            <a:ext cx="3315864" cy="10332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0400" y="828418"/>
            <a:ext cx="10821201" cy="96335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kern="1200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UNIVERSITY/INDUSTRY</a:t>
            </a:r>
          </a:p>
          <a:p>
            <a:pPr algn="ctr"/>
            <a:r>
              <a:rPr lang="en-US" sz="3600" dirty="0" smtClean="0"/>
              <a:t>PARTNERSHIPS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18147" y="1944973"/>
            <a:ext cx="8670410" cy="4320360"/>
          </a:xfrm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en-US" sz="44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 smtClean="0"/>
              <a:t>Education sponsorships</a:t>
            </a:r>
          </a:p>
          <a:p>
            <a:pPr lvl="2">
              <a:buClrTx/>
            </a:pPr>
            <a:r>
              <a:rPr lang="en-US" sz="2400" dirty="0" smtClean="0"/>
              <a:t>Company financial support for post employment commitment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 smtClean="0"/>
              <a:t>Custom/ commissioned design teams…</a:t>
            </a:r>
          </a:p>
          <a:p>
            <a:pPr lvl="2">
              <a:buClrTx/>
            </a:pPr>
            <a:r>
              <a:rPr lang="en-US" sz="2400" dirty="0" smtClean="0"/>
              <a:t>Capstone projects</a:t>
            </a:r>
          </a:p>
          <a:p>
            <a:pPr lvl="2">
              <a:buClrTx/>
            </a:pPr>
            <a:r>
              <a:rPr lang="en-US" sz="2400" dirty="0" smtClean="0"/>
              <a:t>Senior and grad consultancies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31" y="621033"/>
            <a:ext cx="8976433" cy="963354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CO-OP 2.0: SUCCESS WILL LOOK LIKE….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16" y="1895060"/>
            <a:ext cx="8867972" cy="4500899"/>
          </a:xfrm>
          <a:ln>
            <a:noFill/>
          </a:ln>
          <a:effectLst/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More flexibility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More variety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Less saying ‘no’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Remain accredited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Increase student success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Broad stakeholder support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Still the world leader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74" y="628379"/>
            <a:ext cx="9366255" cy="963354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INVITE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91733"/>
            <a:ext cx="7552267" cy="3505200"/>
          </a:xfrm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 smtClean="0"/>
              <a:t>Questions?  Comments?  Please connect with us at </a:t>
            </a:r>
            <a:r>
              <a:rPr lang="en-US" b="1" dirty="0" smtClean="0">
                <a:hlinkClick r:id="rId3"/>
              </a:rPr>
              <a:t>coop2.0@uwaterloo.ca</a:t>
            </a:r>
            <a:endParaRPr lang="en-US" b="1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b="1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b="1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b="1" dirty="0" smtClean="0"/>
              <a:t>Visit Co-op 2.0 website: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b="1" dirty="0" smtClean="0">
                <a:hlinkClick r:id="rId4"/>
              </a:rPr>
              <a:t>uwaterloo.ca/co-operative-education/co-op-2-0</a:t>
            </a:r>
            <a:endParaRPr lang="en-US" b="1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899" y="2555087"/>
            <a:ext cx="2446439" cy="96271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00"/>
            <a:ext cx="12192000" cy="64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11" y="6151024"/>
            <a:ext cx="2050473" cy="52481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408585"/>
            <a:ext cx="9366254" cy="963354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/>
              <a:t>TODAY’S PRESENTATION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747" y="1565386"/>
            <a:ext cx="6085574" cy="4452173"/>
          </a:xfrm>
          <a:ln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Provide update on Co-op 2.0</a:t>
            </a:r>
          </a:p>
          <a:p>
            <a:pPr lvl="1">
              <a:buClrTx/>
            </a:pPr>
            <a:r>
              <a:rPr lang="en-US" dirty="0"/>
              <a:t>Research </a:t>
            </a:r>
            <a:r>
              <a:rPr lang="en-US" dirty="0" smtClean="0"/>
              <a:t>Certificate: Approved for fall 2018 calendar</a:t>
            </a:r>
            <a:endParaRPr lang="en-US" dirty="0"/>
          </a:p>
          <a:p>
            <a:pPr lvl="1">
              <a:buClrTx/>
            </a:pPr>
            <a:r>
              <a:rPr lang="en-US" dirty="0" smtClean="0"/>
              <a:t>Flex </a:t>
            </a:r>
            <a:r>
              <a:rPr lang="en-US" dirty="0"/>
              <a:t>Terms</a:t>
            </a:r>
            <a:r>
              <a:rPr lang="en-US" dirty="0" smtClean="0"/>
              <a:t>: Approved for fall 2018 calendar</a:t>
            </a:r>
          </a:p>
          <a:p>
            <a:pPr lvl="2">
              <a:buClrTx/>
            </a:pPr>
            <a:r>
              <a:rPr lang="en-US" dirty="0" smtClean="0"/>
              <a:t>Flex Term Pilot</a:t>
            </a:r>
          </a:p>
          <a:p>
            <a:pPr lvl="1">
              <a:buClrTx/>
            </a:pPr>
            <a:r>
              <a:rPr lang="en-US" dirty="0" smtClean="0"/>
              <a:t>First Work Term Success</a:t>
            </a:r>
          </a:p>
          <a:p>
            <a:pPr lvl="1">
              <a:buClrTx/>
            </a:pPr>
            <a:r>
              <a:rPr lang="en-US" dirty="0" smtClean="0"/>
              <a:t>University- Industry Partnerships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32" y="1565386"/>
            <a:ext cx="3108645" cy="4044480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perspectiveContrastingLeftFacing"/>
            <a:lightRig rig="threePt" dir="t"/>
          </a:scene3d>
          <a:sp3d>
            <a:bevelT prst="relaxedInset"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011" y="434313"/>
            <a:ext cx="9366255" cy="963354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/>
              <a:t>CO-OP 2.0 PROJECT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83" y="1397666"/>
            <a:ext cx="9691699" cy="4834941"/>
          </a:xfrm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 marL="685800" indent="-457200">
              <a:lnSpc>
                <a:spcPct val="15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xpand 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enhance traditional Waterloo co-op experience  </a:t>
            </a:r>
          </a:p>
          <a:p>
            <a:pPr marL="685800" indent="-457200">
              <a:lnSpc>
                <a:spcPct val="15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rovide 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 and relevance for students and employers </a:t>
            </a:r>
          </a:p>
          <a:p>
            <a:pPr marL="685800" indent="-457200">
              <a:lnSpc>
                <a:spcPct val="15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ormalize 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non-traditional practices and elements </a:t>
            </a:r>
          </a:p>
          <a:p>
            <a:pPr marL="685800" indent="-457200">
              <a:lnSpc>
                <a:spcPct val="15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ntegrate </a:t>
            </a:r>
            <a:r>
              <a:rPr lang="en-US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and new elements into Waterloo co-op 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flexible </a:t>
            </a:r>
            <a:r>
              <a:rPr lang="en-U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endParaRPr lang="en-CA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co-op certificates</a:t>
            </a:r>
            <a:endParaRPr lang="en-US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work term success initiatives</a:t>
            </a:r>
            <a:endParaRPr lang="en-CA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/industry </a:t>
            </a: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591" y="589965"/>
            <a:ext cx="8341721" cy="963354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CO-OP RESEARCH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2001078"/>
            <a:ext cx="9365276" cy="4183154"/>
          </a:xfrm>
          <a:ln>
            <a:noFill/>
          </a:ln>
          <a:effectLst/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 smtClean="0"/>
              <a:t>Students would gain an additional credential for work done primarily through co-op:</a:t>
            </a:r>
          </a:p>
          <a:p>
            <a:pPr lvl="1">
              <a:buClrTx/>
            </a:pPr>
            <a:r>
              <a:rPr lang="en-US" dirty="0" smtClean="0"/>
              <a:t>Complete three work terms in research</a:t>
            </a:r>
          </a:p>
          <a:p>
            <a:pPr lvl="1">
              <a:buClrTx/>
            </a:pPr>
            <a:r>
              <a:rPr lang="en-US" dirty="0" smtClean="0"/>
              <a:t>Complete a ‘Meta-Research’ PD course (in place of an existing PD requirement)</a:t>
            </a:r>
          </a:p>
          <a:p>
            <a:pPr lvl="1">
              <a:buClrTx/>
            </a:pPr>
            <a:r>
              <a:rPr lang="en-US" dirty="0" smtClean="0"/>
              <a:t>Participate in a capstone research event</a:t>
            </a:r>
            <a:br>
              <a:rPr lang="en-US" dirty="0" smtClean="0"/>
            </a:br>
            <a:endParaRPr lang="en-US" dirty="0" smtClean="0"/>
          </a:p>
          <a:p>
            <a:pPr>
              <a:buClrTx/>
            </a:pPr>
            <a:r>
              <a:rPr lang="en-US" dirty="0" smtClean="0"/>
              <a:t>Framework, once approved, can be replicated for additional concentrations: Entrepreneurship, Humanitarian, </a:t>
            </a:r>
            <a:r>
              <a:rPr lang="en-US" dirty="0" smtClean="0"/>
              <a:t>International </a:t>
            </a:r>
            <a:r>
              <a:rPr lang="en-US" i="1" dirty="0" smtClean="0">
                <a:solidFill>
                  <a:srgbClr val="FF0000"/>
                </a:solidFill>
              </a:rPr>
              <a:t>(approved for Fall 2018 as of June 2017)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006"/>
            <a:ext cx="3056359" cy="10332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6" y="797120"/>
            <a:ext cx="10821201" cy="96335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en-US" dirty="0" smtClean="0"/>
              <a:t>CO-OP RESEARCH CERTIFICATE – </a:t>
            </a:r>
            <a:br>
              <a:rPr lang="en-US" dirty="0" smtClean="0"/>
            </a:br>
            <a:r>
              <a:rPr lang="en-US" dirty="0" smtClean="0"/>
              <a:t>STUDENT INPUT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6" y="1603513"/>
            <a:ext cx="10821201" cy="4661820"/>
          </a:xfrm>
          <a:ln>
            <a:noFill/>
          </a:ln>
          <a:effectLst/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en-US" sz="4400" dirty="0" smtClean="0"/>
          </a:p>
          <a:p>
            <a:pPr>
              <a:buClrTx/>
            </a:pPr>
            <a:r>
              <a:rPr lang="en-US" dirty="0" smtClean="0"/>
              <a:t>Surveyed 2215 current co-op students</a:t>
            </a:r>
          </a:p>
          <a:p>
            <a:pPr>
              <a:buClrTx/>
            </a:pPr>
            <a:r>
              <a:rPr lang="en-US" dirty="0" smtClean="0"/>
              <a:t>30.2% response rate (668 students represent all faculties)</a:t>
            </a:r>
          </a:p>
          <a:p>
            <a:pPr>
              <a:buClrTx/>
            </a:pPr>
            <a:r>
              <a:rPr lang="en-US" dirty="0" smtClean="0"/>
              <a:t>86.1% of respondents overall indicated interest in pursuing co-op designation</a:t>
            </a:r>
            <a:endParaRPr lang="en-US" dirty="0"/>
          </a:p>
          <a:p>
            <a:pPr>
              <a:buClrTx/>
            </a:pPr>
            <a:r>
              <a:rPr lang="en-US" dirty="0" smtClean="0"/>
              <a:t>Just over 40% of respondents reported that a research work term sparked their desire to pursue a future research work term and a similar number of respondents’ interest was sparked to pursue research following graduation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4" y="622041"/>
            <a:ext cx="2845015" cy="9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411" y="2501614"/>
            <a:ext cx="9045730" cy="1200802"/>
          </a:xfrm>
          <a:ln>
            <a:noFill/>
          </a:ln>
          <a:effectLst/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Allow students more choice on some work terms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Expand our network of employers and relationships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569182"/>
            <a:ext cx="6135624" cy="1932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3863940"/>
            <a:ext cx="4444034" cy="26836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CURRENT CO-OP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17" y="1201123"/>
            <a:ext cx="9366254" cy="507348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52499"/>
              </p:ext>
            </p:extLst>
          </p:nvPr>
        </p:nvGraphicFramePr>
        <p:xfrm>
          <a:off x="1320799" y="1501477"/>
          <a:ext cx="7889462" cy="464753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35358">
                  <a:extLst>
                    <a:ext uri="{9D8B030D-6E8A-4147-A177-3AD203B41FA5}">
                      <a16:colId xmlns:a16="http://schemas.microsoft.com/office/drawing/2014/main" xmlns="" val="1561486805"/>
                    </a:ext>
                  </a:extLst>
                </a:gridCol>
                <a:gridCol w="7454104">
                  <a:extLst>
                    <a:ext uri="{9D8B030D-6E8A-4147-A177-3AD203B41FA5}">
                      <a16:colId xmlns:a16="http://schemas.microsoft.com/office/drawing/2014/main" xmlns="" val="3641876887"/>
                    </a:ext>
                  </a:extLst>
                </a:gridCol>
              </a:tblGrid>
              <a:tr h="568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Existing Work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Term Criteria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9489461"/>
                  </a:ext>
                </a:extLst>
              </a:tr>
              <a:tr h="568289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 weeks (12 by exception) and full</a:t>
                      </a:r>
                      <a:r>
                        <a:rPr lang="en-US" baseline="0" dirty="0" smtClean="0"/>
                        <a:t> time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037616"/>
                  </a:ext>
                </a:extLst>
              </a:tr>
              <a:tr h="568289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Have a supervisor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1142897"/>
                  </a:ext>
                </a:extLst>
              </a:tr>
              <a:tr h="669508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 compensated (or approved with alternative remuneration)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866005"/>
                  </a:ext>
                </a:extLst>
              </a:tr>
              <a:tr h="568289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Have an evaluation (and someone to do 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6605496"/>
                  </a:ext>
                </a:extLst>
              </a:tr>
              <a:tr h="568289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Related to your field of study (defined by program)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72429"/>
                  </a:ext>
                </a:extLst>
              </a:tr>
              <a:tr h="568289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Gaining relevant skills for further 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1215032"/>
                  </a:ext>
                </a:extLst>
              </a:tr>
              <a:tr h="568289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Single employer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65684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 FLEXIBLE CO-OP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17" y="1201123"/>
            <a:ext cx="9366254" cy="507348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82627"/>
              </p:ext>
            </p:extLst>
          </p:nvPr>
        </p:nvGraphicFramePr>
        <p:xfrm>
          <a:off x="1320799" y="1501478"/>
          <a:ext cx="7756940" cy="488607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8045">
                  <a:extLst>
                    <a:ext uri="{9D8B030D-6E8A-4147-A177-3AD203B41FA5}">
                      <a16:colId xmlns:a16="http://schemas.microsoft.com/office/drawing/2014/main" xmlns="" val="1561486805"/>
                    </a:ext>
                  </a:extLst>
                </a:gridCol>
                <a:gridCol w="7328895">
                  <a:extLst>
                    <a:ext uri="{9D8B030D-6E8A-4147-A177-3AD203B41FA5}">
                      <a16:colId xmlns:a16="http://schemas.microsoft.com/office/drawing/2014/main" xmlns="" val="3641876887"/>
                    </a:ext>
                  </a:extLst>
                </a:gridCol>
              </a:tblGrid>
              <a:tr h="5610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Flexible Work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Term Criteria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9489461"/>
                  </a:ext>
                </a:extLst>
              </a:tr>
              <a:tr h="100093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Students</a:t>
                      </a:r>
                      <a:r>
                        <a:rPr lang="en-US" baseline="0" dirty="0" smtClean="0"/>
                        <a:t> arrange employment and submit for approval, with rationale provided for how the work term meets their specific goals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037616"/>
                  </a:ext>
                </a:extLst>
              </a:tr>
              <a:tr h="700651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</a:t>
                      </a:r>
                      <a:r>
                        <a:rPr lang="en-US" baseline="0" dirty="0" smtClean="0"/>
                        <a:t> a minimum of 420 hours of work (within 16 week timeframe)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1142897"/>
                  </a:ext>
                </a:extLst>
              </a:tr>
              <a:tr h="661019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include extended breaks or periods off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866005"/>
                  </a:ext>
                </a:extLst>
              </a:tr>
              <a:tr h="700651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Have</a:t>
                      </a:r>
                      <a:r>
                        <a:rPr lang="en-US" baseline="0" dirty="0" smtClean="0"/>
                        <a:t> a supervisor or coordinator who must evaluate student performance and submit evaluation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6605496"/>
                  </a:ext>
                </a:extLst>
              </a:tr>
              <a:tr h="561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Combined</a:t>
                      </a:r>
                      <a:r>
                        <a:rPr lang="en-US" baseline="0" dirty="0" smtClean="0"/>
                        <a:t> experience (one or two employers)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213559"/>
                  </a:ext>
                </a:extLst>
              </a:tr>
              <a:tr h="700651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Receive</a:t>
                      </a:r>
                      <a:r>
                        <a:rPr lang="en-US" baseline="0" dirty="0" smtClean="0"/>
                        <a:t> compensation or meet the requirements of an alternative remuneration arrangement.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7242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Co-op 2.0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2" y="612734"/>
            <a:ext cx="11087100" cy="963354"/>
          </a:xfrm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dirty="0" smtClean="0"/>
              <a:t>FLEXIBLE WORK TERMS – STUDENT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6" y="1820007"/>
            <a:ext cx="10145862" cy="4445325"/>
          </a:xfrm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 smtClean="0"/>
              <a:t>Surveyed 5,232 students nearing graduation who are in co-op or were in co-op at one time</a:t>
            </a:r>
          </a:p>
          <a:p>
            <a:pPr>
              <a:buClrTx/>
            </a:pPr>
            <a:r>
              <a:rPr lang="en-US" dirty="0" smtClean="0"/>
              <a:t>26.7% response rate (1,397 students representing all Faculties) </a:t>
            </a:r>
            <a:endParaRPr lang="en-US" dirty="0"/>
          </a:p>
          <a:p>
            <a:pPr>
              <a:buClrTx/>
            </a:pPr>
            <a:r>
              <a:rPr lang="en-US" dirty="0" smtClean="0"/>
              <a:t>21.6% of respondents (302 students) missed work terms (most missed only one work term)</a:t>
            </a:r>
            <a:endParaRPr lang="en-US" dirty="0"/>
          </a:p>
          <a:p>
            <a:pPr>
              <a:buClrTx/>
            </a:pPr>
            <a:r>
              <a:rPr lang="en-US" dirty="0" smtClean="0"/>
              <a:t>44.0% of respondents (143 students) who missed a work term could have benefited from flexible works</a:t>
            </a:r>
          </a:p>
          <a:p>
            <a:pPr>
              <a:buClrTx/>
            </a:pPr>
            <a:r>
              <a:rPr lang="en-US" dirty="0" smtClean="0"/>
              <a:t>72.9% of respondents indicated openness to pursuing a flexible work term</a:t>
            </a:r>
          </a:p>
          <a:p>
            <a:pPr>
              <a:buClrTx/>
            </a:pPr>
            <a:r>
              <a:rPr lang="en-US" dirty="0" smtClean="0"/>
              <a:t>71.3% of respondents felt </a:t>
            </a:r>
            <a:r>
              <a:rPr lang="en-US" dirty="0"/>
              <a:t>the value of Flexible Work Terms is </a:t>
            </a:r>
            <a:r>
              <a:rPr lang="en-US" dirty="0" smtClean="0"/>
              <a:t>at least on </a:t>
            </a:r>
            <a:r>
              <a:rPr lang="en-US" dirty="0"/>
              <a:t>par with Standard Work Terms and </a:t>
            </a:r>
            <a:r>
              <a:rPr lang="en-US" dirty="0" smtClean="0"/>
              <a:t>24.02% </a:t>
            </a:r>
            <a:r>
              <a:rPr lang="en-US" dirty="0"/>
              <a:t>of respondents were </a:t>
            </a:r>
            <a:r>
              <a:rPr lang="en-US" dirty="0" smtClean="0"/>
              <a:t>undecided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Co-op 2.0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 </a:t>
            </a:r>
            <a:fld id="{93005692-73BE-493E-93AB-ECD6027A765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16x9" id="{6AE4079F-C156-5F44-BB1F-9B1BE8D38F60}" vid="{B5180624-4081-3E41-A45E-4FDAF4AEA2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uwaterloo_16x9</Template>
  <TotalTime>125</TotalTime>
  <Words>947</Words>
  <Application>Microsoft Macintosh PowerPoint</Application>
  <PresentationFormat>Widescreen</PresentationFormat>
  <Paragraphs>180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Courier New</vt:lpstr>
      <vt:lpstr>Georgia</vt:lpstr>
      <vt:lpstr>Impact</vt:lpstr>
      <vt:lpstr>Times New Roman</vt:lpstr>
      <vt:lpstr>Verdana</vt:lpstr>
      <vt:lpstr>Wingdings</vt:lpstr>
      <vt:lpstr>Arial</vt:lpstr>
      <vt:lpstr>UofWaterloo_WhiteBkgrd</vt:lpstr>
      <vt:lpstr>CO-OP 2.0  CSC MEETING</vt:lpstr>
      <vt:lpstr>TODAY’S PRESENTATION </vt:lpstr>
      <vt:lpstr>CO-OP 2.0 PROJECT OBJECTIVES</vt:lpstr>
      <vt:lpstr>CO-OP RESEARCH CERTIFICATE</vt:lpstr>
      <vt:lpstr>CO-OP RESEARCH CERTIFICATE –  STUDENT INPUT </vt:lpstr>
      <vt:lpstr>PowerPoint Presentation</vt:lpstr>
      <vt:lpstr>CURRENT CO-OP REQUIREMENTS</vt:lpstr>
      <vt:lpstr> FLEXIBLE CO-OP REQUIREMENTS</vt:lpstr>
      <vt:lpstr>FLEXIBLE WORK TERMS – STUDENT INPUT</vt:lpstr>
      <vt:lpstr>STUDENT CONSULTATION FOCUS GROUP</vt:lpstr>
      <vt:lpstr>FLEXIBLE WORK TERM PILOTS</vt:lpstr>
      <vt:lpstr> FIRST WORK TERM SUCCESS</vt:lpstr>
      <vt:lpstr>INDUSTRY FUNDAMENTAL EXPERIENCES</vt:lpstr>
      <vt:lpstr>COORDINATED MULTI-EXPERIENCE  MODELS</vt:lpstr>
      <vt:lpstr> </vt:lpstr>
      <vt:lpstr>CO-OP 2.0: SUCCESS WILL LOOK LIKE….</vt:lpstr>
      <vt:lpstr>INVITE FEEDBACK</vt:lpstr>
      <vt:lpstr>PowerPoint Presentation</vt:lpstr>
    </vt:vector>
  </TitlesOfParts>
  <Company>Microsoft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mpuddle</dc:creator>
  <cp:lastModifiedBy>Daniel, Dan</cp:lastModifiedBy>
  <cp:revision>20</cp:revision>
  <dcterms:created xsi:type="dcterms:W3CDTF">2017-02-06T16:13:33Z</dcterms:created>
  <dcterms:modified xsi:type="dcterms:W3CDTF">2017-06-12T18:43:10Z</dcterms:modified>
</cp:coreProperties>
</file>