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5"/>
  </p:sldMasterIdLst>
  <p:notesMasterIdLst>
    <p:notesMasterId r:id="rId13"/>
  </p:notesMasterIdLst>
  <p:sldIdLst>
    <p:sldId id="333" r:id="rId6"/>
    <p:sldId id="334" r:id="rId7"/>
    <p:sldId id="459" r:id="rId8"/>
    <p:sldId id="460" r:id="rId9"/>
    <p:sldId id="461" r:id="rId10"/>
    <p:sldId id="462" r:id="rId11"/>
    <p:sldId id="3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0249A"/>
    <a:srgbClr val="0073CF"/>
    <a:srgbClr val="57068C"/>
    <a:srgbClr val="FFDB43"/>
    <a:srgbClr val="FDD5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0" autoAdjust="0"/>
    <p:restoredTop sz="73230" autoAdjust="0"/>
  </p:normalViewPr>
  <p:slideViewPr>
    <p:cSldViewPr snapToGrid="0">
      <p:cViewPr varScale="1">
        <p:scale>
          <a:sx n="59" d="100"/>
          <a:sy n="59" d="100"/>
        </p:scale>
        <p:origin x="1552" y="6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8FC83-BE4F-447A-83DA-003F2D7E7979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86C8-5002-4E92-8CB6-ECB94C8CD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Major</a:t>
            </a:r>
            <a:r>
              <a:rPr lang="en-US" baseline="0" dirty="0" smtClean="0"/>
              <a:t> projects underway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Direction (based on needs assessments and feedback)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steps both CECA and SciSoc should take to ensure better lines of communications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486C8-5002-4E92-8CB6-ECB94C8CD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0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Highlights from the censure brought</a:t>
            </a:r>
            <a:r>
              <a:rPr lang="en-US" baseline="0" dirty="0" smtClean="0"/>
              <a:t> </a:t>
            </a:r>
            <a:r>
              <a:rPr lang="en-US" baseline="0" dirty="0" smtClean="0"/>
              <a:t>forward on behalf of students the SciSoc represents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486C8-5002-4E92-8CB6-ECB94C8CD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FEEDBACK</a:t>
            </a:r>
            <a:r>
              <a:rPr lang="en-US" baseline="0" dirty="0" smtClean="0"/>
              <a:t> IS VALUABLE FOR US TO EVOLVE! </a:t>
            </a:r>
            <a:r>
              <a:rPr lang="en-US" dirty="0" smtClean="0"/>
              <a:t>Even </a:t>
            </a:r>
            <a:r>
              <a:rPr lang="en-US" dirty="0" smtClean="0"/>
              <a:t>if </a:t>
            </a:r>
            <a:r>
              <a:rPr lang="en-US" dirty="0" smtClean="0"/>
              <a:t>the feedback </a:t>
            </a:r>
            <a:r>
              <a:rPr lang="en-US" dirty="0" smtClean="0"/>
              <a:t>is </a:t>
            </a:r>
            <a:r>
              <a:rPr lang="en-US" dirty="0" err="1" smtClean="0"/>
              <a:t>unfavourable</a:t>
            </a:r>
            <a:r>
              <a:rPr lang="en-US" dirty="0" smtClean="0"/>
              <a:t>, we still recognize it as important</a:t>
            </a:r>
            <a:r>
              <a:rPr lang="en-US" baseline="0" dirty="0" smtClean="0"/>
              <a:t> conversations to be had. 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Always open to constructive conversations, or can make ourselves available to partner on feedback requests.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486C8-5002-4E92-8CB6-ECB94C8CD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6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Major</a:t>
            </a:r>
            <a:r>
              <a:rPr lang="en-US" baseline="0" dirty="0" smtClean="0"/>
              <a:t> projects that are currently underway – from before the censure, during, and after.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486C8-5002-4E92-8CB6-ECB94C8CD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Collaboration</a:t>
            </a:r>
            <a:r>
              <a:rPr lang="en-US" baseline="0" dirty="0" smtClean="0"/>
              <a:t> goes far. Positive working relationships gets us further into “brainstorming best practices” territory, vs “corrective” approach.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Frequently </a:t>
            </a:r>
            <a:r>
              <a:rPr lang="en-US" b="1" baseline="0" dirty="0" smtClean="0"/>
              <a:t>communicating</a:t>
            </a:r>
            <a:r>
              <a:rPr lang="en-US" baseline="0" dirty="0" smtClean="0"/>
              <a:t> and </a:t>
            </a:r>
            <a:r>
              <a:rPr lang="en-US" b="1" baseline="0" dirty="0" smtClean="0"/>
              <a:t>remaining engaged </a:t>
            </a:r>
            <a:r>
              <a:rPr lang="en-US" baseline="0" dirty="0" smtClean="0"/>
              <a:t>can avoid confusion in the future (or future censures?). Also, can set the tone toward our stakeholders/constituents that we are committed to improvement, and role modeling this.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Staying </a:t>
            </a:r>
            <a:r>
              <a:rPr lang="en-US" b="1" baseline="0" dirty="0" smtClean="0"/>
              <a:t>engaged</a:t>
            </a:r>
            <a:r>
              <a:rPr lang="en-US" baseline="0" dirty="0" smtClean="0"/>
              <a:t> </a:t>
            </a:r>
            <a:r>
              <a:rPr lang="en-US" baseline="0" dirty="0" smtClean="0"/>
              <a:t>also means </a:t>
            </a:r>
            <a:r>
              <a:rPr lang="en-US" baseline="0" dirty="0" smtClean="0"/>
              <a:t>staying committed to these major projects listed </a:t>
            </a:r>
            <a:r>
              <a:rPr lang="en-US" baseline="0" dirty="0" smtClean="0"/>
              <a:t>above – we’ve identified them, now we need to make sure we all follow through! Let’s </a:t>
            </a:r>
            <a:r>
              <a:rPr lang="en-US" baseline="0" dirty="0" smtClean="0"/>
              <a:t>check in with each other as major projects are advanced, and as student sentiment/feedback is </a:t>
            </a:r>
            <a:r>
              <a:rPr lang="en-US" baseline="0" dirty="0" smtClean="0"/>
              <a:t>needed…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While the “Major Projects” listed above are moved forward, both SciSoc and CECA still have </a:t>
            </a:r>
            <a:r>
              <a:rPr lang="en-US" baseline="0" dirty="0" smtClean="0"/>
              <a:t>the regular currently </a:t>
            </a:r>
            <a:r>
              <a:rPr lang="en-US" baseline="0" dirty="0" smtClean="0"/>
              <a:t>available channels/mechanisms to communicate/engage – e.g. Co-op Student Council, Co-op Education Council. Let’s use them </a:t>
            </a:r>
            <a:r>
              <a:rPr lang="en-US" baseline="0" dirty="0" smtClean="0"/>
              <a:t>better in the meanwhile!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486C8-5002-4E92-8CB6-ECB94C8CD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486C8-5002-4E92-8CB6-ECB94C8CD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Waterloo, main entrance to campus" title="Waterloo sig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114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547"/>
            <a:ext cx="5948958" cy="116785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1" y="5308600"/>
            <a:ext cx="5948958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2" y="6377355"/>
            <a:ext cx="777100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7" y="6377355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gray">
          <a:xfrm>
            <a:off x="1" y="491390"/>
            <a:ext cx="2863995" cy="3106944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rgbClr val="FFFFFF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title="University of Waterlo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69" y="5453198"/>
            <a:ext cx="2973214" cy="11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68278"/>
            <a:ext cx="6463583" cy="9633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92582"/>
            <a:ext cx="3384107" cy="1144729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56" y="192581"/>
            <a:ext cx="5185575" cy="581365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17320"/>
            <a:ext cx="3384107" cy="458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60021"/>
            <a:ext cx="3384107" cy="114308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3321" y="160020"/>
            <a:ext cx="5237010" cy="58462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40180"/>
            <a:ext cx="3384107" cy="4566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y-Half-Shield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70" y="769637"/>
            <a:ext cx="5918662" cy="384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400898"/>
            <a:ext cx="81581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tx2">
                    <a:alpha val="47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ents walk through Peter Russell Rock Garden at the University of Waterloo" title="campu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0"/>
            <a:ext cx="9144000" cy="6865620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1629296" y="777950"/>
            <a:ext cx="5893739" cy="38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400898"/>
            <a:ext cx="80438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bg1">
                    <a:alpha val="81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 option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CONTENT SLIDE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University of Waterlo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68278"/>
            <a:ext cx="6691079" cy="9633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CONTENT SLIDE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ra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University of Waterlo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06424"/>
          </a:xfrm>
          <a:solidFill>
            <a:schemeClr val="tx1">
              <a:alpha val="60000"/>
            </a:schemeClr>
          </a:solidFill>
        </p:spPr>
        <p:txBody>
          <a:bodyPr lIns="292608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CONTENT SLIDE 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318444"/>
            <a:ext cx="6691080" cy="4998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68278"/>
            <a:ext cx="5248625" cy="963354"/>
          </a:xfrm>
        </p:spPr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CLICK TO EDIT SLIDE WITH MENU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1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15230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2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74687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8"/>
            <a:ext cx="669108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669108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y-Half-Shield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2818015"/>
            <a:ext cx="6577965" cy="189269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 OPTION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718542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University of Waterloo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" y="705087"/>
            <a:ext cx="5425907" cy="217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1" y="1296784"/>
            <a:ext cx="3291840" cy="48801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7944" y="1296784"/>
            <a:ext cx="3291840" cy="48801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15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15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University of Waterloo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pic>
        <p:nvPicPr>
          <p:cNvPr id="12" name="Picture 11" descr="Gray-Half-Shield.png"/>
          <p:cNvPicPr>
            <a:picLocks noChangeAspect="1"/>
          </p:cNvPicPr>
          <p:nvPr userDrawn="1"/>
        </p:nvPicPr>
        <p:blipFill rotWithShape="1">
          <a:blip r:embed="rId19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2" y="68278"/>
            <a:ext cx="6691080" cy="963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74376"/>
            <a:ext cx="6691079" cy="514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590" y="6377355"/>
            <a:ext cx="79331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F803-459C-4D36-9903-A82D072C945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8009" y="6377355"/>
            <a:ext cx="4627983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912" y="6377355"/>
            <a:ext cx="415425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8" r:id="rId3"/>
    <p:sldLayoutId id="2147483692" r:id="rId4"/>
    <p:sldLayoutId id="2147483693" r:id="rId5"/>
    <p:sldLayoutId id="2147483671" r:id="rId6"/>
    <p:sldLayoutId id="2147483690" r:id="rId7"/>
    <p:sldLayoutId id="2147483672" r:id="rId8"/>
    <p:sldLayoutId id="2147483673" r:id="rId9"/>
    <p:sldLayoutId id="2147483674" r:id="rId10"/>
    <p:sldLayoutId id="2147483675" r:id="rId11"/>
    <p:sldLayoutId id="2147483710" r:id="rId12"/>
    <p:sldLayoutId id="2147483676" r:id="rId13"/>
    <p:sldLayoutId id="2147483677" r:id="rId14"/>
    <p:sldLayoutId id="2147483712" r:id="rId15"/>
    <p:sldLayoutId id="214748371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soliman@uwaterloo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fonda@uwaterloo.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911" y="4114547"/>
            <a:ext cx="8755359" cy="1167852"/>
          </a:xfrm>
        </p:spPr>
        <p:txBody>
          <a:bodyPr/>
          <a:lstStyle/>
          <a:p>
            <a:r>
              <a:rPr lang="en-US" dirty="0" smtClean="0"/>
              <a:t>CECA at SciSoc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1" y="5308600"/>
            <a:ext cx="5948958" cy="93675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Franco Solimano, Co-op Student Experience Manager</a:t>
            </a:r>
          </a:p>
          <a:p>
            <a:r>
              <a:rPr lang="en-US" dirty="0" smtClean="0"/>
              <a:t>Rocco Fondacaro, Student &amp; Faculty Relations Director</a:t>
            </a:r>
          </a:p>
          <a:p>
            <a:r>
              <a:rPr lang="en-US" dirty="0" smtClean="0"/>
              <a:t>May 18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1" y="68278"/>
            <a:ext cx="7152945" cy="1085608"/>
          </a:xfrm>
        </p:spPr>
        <p:txBody>
          <a:bodyPr/>
          <a:lstStyle/>
          <a:p>
            <a:r>
              <a:rPr lang="en-US" sz="3600" dirty="0" smtClean="0">
                <a:latin typeface="Georgia" panose="02040502050405020303" pitchFamily="18" charset="0"/>
              </a:rPr>
              <a:t>Today’s Agenda-At-A-Glance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912" y="1611086"/>
            <a:ext cx="8176578" cy="4706048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Georgia" panose="02040502050405020303" pitchFamily="18" charset="0"/>
              </a:rPr>
              <a:t>Where we are</a:t>
            </a:r>
          </a:p>
          <a:p>
            <a:endParaRPr lang="en-US" sz="3000" dirty="0">
              <a:latin typeface="Georgia" panose="02040502050405020303" pitchFamily="18" charset="0"/>
            </a:endParaRPr>
          </a:p>
          <a:p>
            <a:r>
              <a:rPr lang="en-US" sz="3000" dirty="0" smtClean="0">
                <a:latin typeface="Georgia" panose="02040502050405020303" pitchFamily="18" charset="0"/>
              </a:rPr>
              <a:t>Where we’re going</a:t>
            </a:r>
          </a:p>
          <a:p>
            <a:endParaRPr lang="en-US" sz="3000" dirty="0">
              <a:latin typeface="Georgia" panose="02040502050405020303" pitchFamily="18" charset="0"/>
            </a:endParaRPr>
          </a:p>
          <a:p>
            <a:r>
              <a:rPr lang="en-US" sz="3000" dirty="0" smtClean="0">
                <a:latin typeface="Georgia" panose="02040502050405020303" pitchFamily="18" charset="0"/>
              </a:rPr>
              <a:t>How we can get there together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3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1" y="68278"/>
            <a:ext cx="7152945" cy="1085608"/>
          </a:xfrm>
        </p:spPr>
        <p:txBody>
          <a:bodyPr/>
          <a:lstStyle/>
          <a:p>
            <a:r>
              <a:rPr lang="en-US" sz="3600" dirty="0" smtClean="0">
                <a:latin typeface="Georgia" panose="02040502050405020303" pitchFamily="18" charset="0"/>
              </a:rPr>
              <a:t>Where we are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911" y="1153886"/>
            <a:ext cx="8383031" cy="5163248"/>
          </a:xfrm>
        </p:spPr>
        <p:txBody>
          <a:bodyPr>
            <a:normAutofit lnSpcReduction="10000"/>
          </a:bodyPr>
          <a:lstStyle/>
          <a:p>
            <a:pPr marL="0" lvl="0" indent="0" fontAlgn="ctr">
              <a:buNone/>
            </a:pPr>
            <a:r>
              <a:rPr lang="en-US" sz="3000" dirty="0" smtClean="0">
                <a:latin typeface="Georgia" panose="02040502050405020303" pitchFamily="18" charset="0"/>
              </a:rPr>
              <a:t>Main censure concerns brought forward included:</a:t>
            </a:r>
          </a:p>
          <a:p>
            <a:pPr fontAlgn="ctr"/>
            <a:r>
              <a:rPr lang="en-US" sz="3000" dirty="0">
                <a:latin typeface="Georgia" panose="02040502050405020303" pitchFamily="18" charset="0"/>
              </a:rPr>
              <a:t>More opportunities for students to be engaged in CECA governance, </a:t>
            </a:r>
          </a:p>
          <a:p>
            <a:pPr lvl="0" fontAlgn="ctr"/>
            <a:r>
              <a:rPr lang="en-US" sz="3000" dirty="0">
                <a:latin typeface="Georgia" panose="02040502050405020303" pitchFamily="18" charset="0"/>
              </a:rPr>
              <a:t>A review of available feedback mechanisms for students to share their perspectives and experiences with CECA, </a:t>
            </a:r>
          </a:p>
          <a:p>
            <a:pPr fontAlgn="ctr"/>
            <a:r>
              <a:rPr lang="en-US" sz="3000" dirty="0" smtClean="0">
                <a:latin typeface="Georgia" panose="02040502050405020303" pitchFamily="18" charset="0"/>
              </a:rPr>
              <a:t>A </a:t>
            </a:r>
            <a:r>
              <a:rPr lang="en-US" sz="3000" dirty="0">
                <a:latin typeface="Georgia" panose="02040502050405020303" pitchFamily="18" charset="0"/>
              </a:rPr>
              <a:t>desire for improved communication from Co-operative </a:t>
            </a:r>
            <a:r>
              <a:rPr lang="en-US" sz="3000" dirty="0" smtClean="0">
                <a:latin typeface="Georgia" panose="02040502050405020303" pitchFamily="18" charset="0"/>
              </a:rPr>
              <a:t>Education,</a:t>
            </a:r>
          </a:p>
          <a:p>
            <a:pPr lvl="0" fontAlgn="ctr"/>
            <a:r>
              <a:rPr lang="en-US" sz="3000" dirty="0" smtClean="0">
                <a:latin typeface="Georgia" panose="02040502050405020303" pitchFamily="18" charset="0"/>
              </a:rPr>
              <a:t>Increased </a:t>
            </a:r>
            <a:r>
              <a:rPr lang="en-US" sz="3000" dirty="0">
                <a:latin typeface="Georgia" panose="02040502050405020303" pitchFamily="18" charset="0"/>
              </a:rPr>
              <a:t>levels of transparency and financial disclosure </a:t>
            </a:r>
            <a:r>
              <a:rPr lang="en-US" sz="3000" dirty="0" smtClean="0">
                <a:latin typeface="Georgia" panose="02040502050405020303" pitchFamily="18" charset="0"/>
              </a:rPr>
              <a:t>surrounding </a:t>
            </a:r>
            <a:r>
              <a:rPr lang="en-US" sz="3000" dirty="0">
                <a:latin typeface="Georgia" panose="02040502050405020303" pitchFamily="18" charset="0"/>
              </a:rPr>
              <a:t>the co-op fee</a:t>
            </a:r>
            <a:r>
              <a:rPr lang="en-US" sz="3000" dirty="0" smtClean="0">
                <a:latin typeface="Georgia" panose="02040502050405020303" pitchFamily="18" charset="0"/>
              </a:rPr>
              <a:t>.</a:t>
            </a:r>
          </a:p>
          <a:p>
            <a:pPr lvl="0" fontAlgn="ctr"/>
            <a:r>
              <a:rPr lang="en-US" sz="3000" dirty="0" smtClean="0">
                <a:latin typeface="Georgia" panose="02040502050405020303" pitchFamily="18" charset="0"/>
              </a:rPr>
              <a:t>Feedback for WaterlooWorks functionality.</a:t>
            </a:r>
            <a:endParaRPr lang="en-US" sz="3000" dirty="0">
              <a:latin typeface="Georgia" panose="02040502050405020303" pitchFamily="18" charset="0"/>
            </a:endParaRPr>
          </a:p>
          <a:p>
            <a:pPr lvl="1"/>
            <a:endParaRPr lang="en-US" sz="26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1" y="68278"/>
            <a:ext cx="7152945" cy="1085608"/>
          </a:xfrm>
        </p:spPr>
        <p:txBody>
          <a:bodyPr/>
          <a:lstStyle/>
          <a:p>
            <a:r>
              <a:rPr lang="en-US" sz="3600" dirty="0" smtClean="0">
                <a:latin typeface="Georgia" panose="02040502050405020303" pitchFamily="18" charset="0"/>
              </a:rPr>
              <a:t>Where we are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911" y="1611086"/>
            <a:ext cx="8208860" cy="4706048"/>
          </a:xfrm>
        </p:spPr>
        <p:txBody>
          <a:bodyPr>
            <a:normAutofit/>
          </a:bodyPr>
          <a:lstStyle/>
          <a:p>
            <a:pPr marL="0" lvl="0" indent="0" fontAlgn="ctr">
              <a:buNone/>
            </a:pPr>
            <a:r>
              <a:rPr lang="en-US" sz="3000" dirty="0" smtClean="0">
                <a:latin typeface="Georgia" panose="02040502050405020303" pitchFamily="18" charset="0"/>
              </a:rPr>
              <a:t>How does CECA respond? </a:t>
            </a:r>
          </a:p>
          <a:p>
            <a:pPr fontAlgn="ctr"/>
            <a:r>
              <a:rPr lang="en-US" sz="3000" dirty="0" smtClean="0">
                <a:latin typeface="Georgia" panose="02040502050405020303" pitchFamily="18" charset="0"/>
              </a:rPr>
              <a:t>Same way we respond to all feedback brought forward –  We welcome hearing it!</a:t>
            </a:r>
          </a:p>
          <a:p>
            <a:pPr fontAlgn="ctr"/>
            <a:endParaRPr lang="en-US" sz="3000" dirty="0" smtClean="0">
              <a:latin typeface="Georgia" panose="02040502050405020303" pitchFamily="18" charset="0"/>
            </a:endParaRPr>
          </a:p>
          <a:p>
            <a:pPr fontAlgn="ctr"/>
            <a:endParaRPr lang="en-US" sz="3000" dirty="0">
              <a:latin typeface="Georgia" panose="02040502050405020303" pitchFamily="18" charset="0"/>
            </a:endParaRPr>
          </a:p>
          <a:p>
            <a:pPr fontAlgn="ctr"/>
            <a:r>
              <a:rPr lang="en-US" sz="2600" dirty="0" smtClean="0">
                <a:latin typeface="Georgia" panose="02040502050405020303" pitchFamily="18" charset="0"/>
              </a:rPr>
              <a:t>NOTE: Specific constructive feedback is divided up and forwarded appropriately to relevant functional areas.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23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1" y="68278"/>
            <a:ext cx="7152945" cy="1085608"/>
          </a:xfrm>
        </p:spPr>
        <p:txBody>
          <a:bodyPr/>
          <a:lstStyle/>
          <a:p>
            <a:r>
              <a:rPr lang="en-US" sz="3600" dirty="0" smtClean="0">
                <a:latin typeface="Georgia" panose="02040502050405020303" pitchFamily="18" charset="0"/>
              </a:rPr>
              <a:t>Where we’re going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911" y="1251857"/>
            <a:ext cx="8208860" cy="5065277"/>
          </a:xfrm>
        </p:spPr>
        <p:txBody>
          <a:bodyPr>
            <a:normAutofit/>
          </a:bodyPr>
          <a:lstStyle/>
          <a:p>
            <a:pPr marL="0" lvl="0" indent="0" fontAlgn="ctr">
              <a:buNone/>
            </a:pPr>
            <a:r>
              <a:rPr lang="en-US" sz="2600" dirty="0" smtClean="0">
                <a:latin typeface="Georgia" panose="02040502050405020303" pitchFamily="18" charset="0"/>
              </a:rPr>
              <a:t>A few major projects underway:</a:t>
            </a:r>
            <a:endParaRPr lang="en-US" sz="2600" b="1" dirty="0">
              <a:latin typeface="Georgia" panose="02040502050405020303" pitchFamily="18" charset="0"/>
            </a:endParaRPr>
          </a:p>
          <a:p>
            <a:pPr fontAlgn="ctr"/>
            <a:r>
              <a:rPr lang="en-US" sz="2600" dirty="0" smtClean="0">
                <a:latin typeface="Georgia" panose="02040502050405020303" pitchFamily="18" charset="0"/>
              </a:rPr>
              <a:t>Co-op 2.0 initiatives </a:t>
            </a:r>
            <a:r>
              <a:rPr lang="en-US" sz="2600" i="1" dirty="0" smtClean="0">
                <a:latin typeface="Georgia" panose="02040502050405020303" pitchFamily="18" charset="0"/>
              </a:rPr>
              <a:t>– “evolution” in development</a:t>
            </a:r>
          </a:p>
          <a:p>
            <a:pPr fontAlgn="ctr"/>
            <a:r>
              <a:rPr lang="en-US" sz="2600" dirty="0" smtClean="0">
                <a:latin typeface="Georgia" panose="02040502050405020303" pitchFamily="18" charset="0"/>
              </a:rPr>
              <a:t>WaterlooWorks</a:t>
            </a:r>
          </a:p>
          <a:p>
            <a:pPr lvl="1" fontAlgn="ctr"/>
            <a:r>
              <a:rPr lang="en-US" sz="2600" dirty="0" smtClean="0">
                <a:latin typeface="Georgia" panose="02040502050405020303" pitchFamily="18" charset="0"/>
              </a:rPr>
              <a:t>Rate My Work Term </a:t>
            </a:r>
            <a:r>
              <a:rPr lang="en-US" sz="2600" i="1" dirty="0" smtClean="0">
                <a:latin typeface="Georgia" panose="02040502050405020303" pitchFamily="18" charset="0"/>
              </a:rPr>
              <a:t>– soft launch in production</a:t>
            </a:r>
          </a:p>
          <a:p>
            <a:pPr lvl="1" fontAlgn="ctr"/>
            <a:r>
              <a:rPr lang="en-US" sz="2600" dirty="0" smtClean="0">
                <a:latin typeface="Georgia" panose="02040502050405020303" pitchFamily="18" charset="0"/>
              </a:rPr>
              <a:t>Student Feedback Initiatives </a:t>
            </a:r>
            <a:r>
              <a:rPr lang="en-US" sz="2600" i="1" dirty="0" smtClean="0">
                <a:latin typeface="Georgia" panose="02040502050405020303" pitchFamily="18" charset="0"/>
              </a:rPr>
              <a:t>- ongoing</a:t>
            </a:r>
          </a:p>
          <a:p>
            <a:r>
              <a:rPr lang="en-US" sz="2600" dirty="0" smtClean="0">
                <a:latin typeface="Georgia" panose="02040502050405020303" pitchFamily="18" charset="0"/>
              </a:rPr>
              <a:t>Review of Feedback Mechanisms </a:t>
            </a:r>
            <a:r>
              <a:rPr lang="en-US" sz="2600" i="1" dirty="0">
                <a:latin typeface="Georgia" panose="02040502050405020303" pitchFamily="18" charset="0"/>
              </a:rPr>
              <a:t>– currently </a:t>
            </a:r>
            <a:r>
              <a:rPr lang="en-US" sz="2600" i="1" dirty="0" smtClean="0">
                <a:latin typeface="Georgia" panose="02040502050405020303" pitchFamily="18" charset="0"/>
              </a:rPr>
              <a:t>launching</a:t>
            </a:r>
          </a:p>
          <a:p>
            <a:r>
              <a:rPr lang="en-US" sz="2600" dirty="0">
                <a:latin typeface="Georgia" panose="02040502050405020303" pitchFamily="18" charset="0"/>
              </a:rPr>
              <a:t>Co-op Fee Deep Dive </a:t>
            </a:r>
            <a:r>
              <a:rPr lang="en-US" sz="2600" i="1" dirty="0">
                <a:latin typeface="Georgia" panose="02040502050405020303" pitchFamily="18" charset="0"/>
              </a:rPr>
              <a:t>– currently launching</a:t>
            </a:r>
          </a:p>
          <a:p>
            <a:r>
              <a:rPr lang="en-US" sz="2600" dirty="0" smtClean="0">
                <a:latin typeface="Georgia" panose="02040502050405020303" pitchFamily="18" charset="0"/>
              </a:rPr>
              <a:t>Strengthening FEDs &amp; society relationships </a:t>
            </a:r>
            <a:r>
              <a:rPr lang="en-US" sz="2600" i="1" dirty="0">
                <a:solidFill>
                  <a:srgbClr val="FF0000"/>
                </a:solidFill>
                <a:latin typeface="Georgia" panose="02040502050405020303" pitchFamily="18" charset="0"/>
              </a:rPr>
              <a:t>– </a:t>
            </a:r>
            <a:r>
              <a:rPr lang="en-US" sz="26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new</a:t>
            </a:r>
            <a:endParaRPr lang="en-US" sz="26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en-US" sz="2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1" y="68278"/>
            <a:ext cx="7152945" cy="1085608"/>
          </a:xfrm>
        </p:spPr>
        <p:txBody>
          <a:bodyPr/>
          <a:lstStyle/>
          <a:p>
            <a:r>
              <a:rPr lang="en-US" sz="3600" dirty="0" smtClean="0">
                <a:latin typeface="Georgia" panose="02040502050405020303" pitchFamily="18" charset="0"/>
              </a:rPr>
              <a:t>How we get there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911" y="1153887"/>
            <a:ext cx="8208860" cy="5163248"/>
          </a:xfrm>
        </p:spPr>
        <p:txBody>
          <a:bodyPr>
            <a:normAutofit lnSpcReduction="10000"/>
          </a:bodyPr>
          <a:lstStyle/>
          <a:p>
            <a:pPr marL="0" lvl="0" indent="0" algn="ctr" fontAlgn="ctr">
              <a:buNone/>
            </a:pPr>
            <a:r>
              <a:rPr lang="en-US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Let’s </a:t>
            </a:r>
            <a:r>
              <a:rPr lang="en-US" sz="2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Collaborate</a:t>
            </a:r>
          </a:p>
          <a:p>
            <a:pPr marL="0" lvl="0" indent="0" algn="ctr" fontAlgn="ctr">
              <a:buNone/>
            </a:pPr>
            <a:endParaRPr lang="en-US" sz="2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ctr" fontAlgn="ctr">
              <a:buNone/>
            </a:pPr>
            <a:r>
              <a:rPr lang="en-US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Let’s </a:t>
            </a:r>
            <a:r>
              <a:rPr lang="en-US" sz="2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Communicate</a:t>
            </a:r>
          </a:p>
          <a:p>
            <a:pPr marL="0" lvl="0" indent="0" algn="ctr" fontAlgn="ctr">
              <a:buNone/>
            </a:pPr>
            <a:endParaRPr lang="en-US" sz="2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ctr" fontAlgn="ctr">
              <a:buNone/>
            </a:pPr>
            <a:r>
              <a:rPr lang="en-US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Let’s </a:t>
            </a:r>
            <a:r>
              <a:rPr lang="en-US" sz="2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Stay Engaged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-----------------</a:t>
            </a:r>
            <a:endParaRPr lang="en-US" sz="2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Questions?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800" dirty="0"/>
              <a:t>Franco Solimano, Co-op Student Experience </a:t>
            </a:r>
            <a:r>
              <a:rPr lang="en-US" sz="2800" dirty="0" smtClean="0"/>
              <a:t>Manager, </a:t>
            </a:r>
            <a:r>
              <a:rPr lang="en-US" sz="2800" dirty="0" smtClean="0">
                <a:hlinkClick r:id="rId3"/>
              </a:rPr>
              <a:t>fsoliman@uwaterloo.ca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Rocco Fondacaro, Student &amp; Faculty Relations </a:t>
            </a:r>
            <a:r>
              <a:rPr lang="en-US" sz="2800" dirty="0" smtClean="0"/>
              <a:t>Director, </a:t>
            </a:r>
            <a:r>
              <a:rPr lang="en-US" sz="2800" dirty="0" smtClean="0">
                <a:hlinkClick r:id="rId4"/>
              </a:rPr>
              <a:t>rfonda@uwaterloo.ca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 algn="ctr">
              <a:buNone/>
            </a:pPr>
            <a:endParaRPr lang="en-US" sz="2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sity of Waterloo student working in a science lab" title="sci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title="University of Waterlo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16454" r="9794" b="19520"/>
          <a:stretch/>
        </p:blipFill>
        <p:spPr bwMode="invGray">
          <a:xfrm>
            <a:off x="7055707" y="6070495"/>
            <a:ext cx="1861752" cy="605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4486" y="1349828"/>
            <a:ext cx="57367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/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Thank 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you 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UofWaterloo2015_rev2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CD750"/>
      </a:accent1>
      <a:accent2>
        <a:srgbClr val="0C0C0C"/>
      </a:accent2>
      <a:accent3>
        <a:srgbClr val="AEAEAE"/>
      </a:accent3>
      <a:accent4>
        <a:srgbClr val="B71234"/>
      </a:accent4>
      <a:accent5>
        <a:srgbClr val="7F7F7F"/>
      </a:accent5>
      <a:accent6>
        <a:srgbClr val="77BBFF"/>
      </a:accent6>
      <a:hlink>
        <a:srgbClr val="353535"/>
      </a:hlink>
      <a:folHlink>
        <a:srgbClr val="595959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a6be598-c156-418c-9d6e-6a7a21c53018">FSP6NZP3N7C3-417-225</_dlc_DocId>
    <_dlc_DocIdUrl xmlns="8a6be598-c156-418c-9d6e-6a7a21c53018">
      <Url>https://sharepoint.uwaterloo.ca/sites/CECAZONE/TMZone/SFR/_layouts/15/DocIdRedir.aspx?ID=FSP6NZP3N7C3-417-225</Url>
      <Description>FSP6NZP3N7C3-417-225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A86B77FA21B4CA3B1577DF69AFF25" ma:contentTypeVersion="1" ma:contentTypeDescription="Create a new document." ma:contentTypeScope="" ma:versionID="ecafb89f20e6aa4453143f7b28f5c116">
  <xsd:schema xmlns:xsd="http://www.w3.org/2001/XMLSchema" xmlns:xs="http://www.w3.org/2001/XMLSchema" xmlns:p="http://schemas.microsoft.com/office/2006/metadata/properties" xmlns:ns2="8a6be598-c156-418c-9d6e-6a7a21c53018" targetNamespace="http://schemas.microsoft.com/office/2006/metadata/properties" ma:root="true" ma:fieldsID="e5b1b9d3962cce6dd71955049e381dc3" ns2:_="">
    <xsd:import namespace="8a6be598-c156-418c-9d6e-6a7a21c530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be598-c156-418c-9d6e-6a7a21c530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0185F2-47D5-4F24-9376-B5D80F94537B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a6be598-c156-418c-9d6e-6a7a21c5301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5114AB2-2653-4468-9CAF-2D3CD910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6be598-c156-418c-9d6e-6a7a21c53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49EE9E-BEC4-4DA0-BF0E-607D330299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48AF2F3-2F4C-4062-A5B2-E9A9F8239C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15305</TotalTime>
  <Words>486</Words>
  <Application>Microsoft Office PowerPoint</Application>
  <PresentationFormat>On-screen Show (4:3)</PresentationFormat>
  <Paragraphs>63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Georgia</vt:lpstr>
      <vt:lpstr>UofWaterloo_WhiteBkgrd</vt:lpstr>
      <vt:lpstr>CECA at SciSoc Meeting</vt:lpstr>
      <vt:lpstr>Today’s Agenda-At-A-Glance</vt:lpstr>
      <vt:lpstr>Where we are</vt:lpstr>
      <vt:lpstr>Where we are</vt:lpstr>
      <vt:lpstr>Where we’re going</vt:lpstr>
      <vt:lpstr>How we get there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University of Waterloo</dc:creator>
  <cp:keywords/>
  <dc:description/>
  <cp:lastModifiedBy>Franco Solimano</cp:lastModifiedBy>
  <cp:revision>216</cp:revision>
  <dcterms:created xsi:type="dcterms:W3CDTF">2015-06-08T17:51:07Z</dcterms:created>
  <dcterms:modified xsi:type="dcterms:W3CDTF">2017-05-18T21:08:41Z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0x010100F3BA86B77FA21B4CA3B1577DF69AFF25</vt:lpwstr>
  </property>
  <property fmtid="{D5CDD505-2E9C-101B-9397-08002B2CF9AE}" pid="3" name="_dlc_DocIdItemGuid">
    <vt:lpwstr>f60be15f-9b26-4baf-b683-0b669549a9c2</vt:lpwstr>
  </property>
</Properties>
</file>