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0" r:id="rId2"/>
    <p:sldId id="267" r:id="rId3"/>
    <p:sldId id="269" r:id="rId4"/>
    <p:sldId id="276" r:id="rId5"/>
    <p:sldId id="268" r:id="rId6"/>
    <p:sldId id="260" r:id="rId7"/>
    <p:sldId id="261" r:id="rId8"/>
    <p:sldId id="272" r:id="rId9"/>
    <p:sldId id="271" r:id="rId10"/>
    <p:sldId id="274" r:id="rId11"/>
    <p:sldId id="275" r:id="rId12"/>
    <p:sldId id="27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0D2F"/>
    <a:srgbClr val="82061A"/>
    <a:srgbClr val="D6D7D6"/>
    <a:srgbClr val="D00080"/>
    <a:srgbClr val="FBACEB"/>
    <a:srgbClr val="B60067"/>
    <a:srgbClr val="FEACEB"/>
    <a:srgbClr val="E1A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78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928" y="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4585-532C-CB41-A036-06B96B1B29F1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D06C-302C-114A-A5AF-7754C7132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9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4585-532C-CB41-A036-06B96B1B29F1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D06C-302C-114A-A5AF-7754C7132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9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4585-532C-CB41-A036-06B96B1B29F1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D06C-302C-114A-A5AF-7754C7132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6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4585-532C-CB41-A036-06B96B1B29F1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D06C-302C-114A-A5AF-7754C7132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74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4585-532C-CB41-A036-06B96B1B29F1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D06C-302C-114A-A5AF-7754C7132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91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4585-532C-CB41-A036-06B96B1B29F1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D06C-302C-114A-A5AF-7754C7132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35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4585-532C-CB41-A036-06B96B1B29F1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D06C-302C-114A-A5AF-7754C7132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99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4585-532C-CB41-A036-06B96B1B29F1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D06C-302C-114A-A5AF-7754C7132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28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4585-532C-CB41-A036-06B96B1B29F1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D06C-302C-114A-A5AF-7754C7132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65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4585-532C-CB41-A036-06B96B1B29F1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D06C-302C-114A-A5AF-7754C7132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94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4585-532C-CB41-A036-06B96B1B29F1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D06C-302C-114A-A5AF-7754C7132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751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B4585-532C-CB41-A036-06B96B1B29F1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CD06C-302C-114A-A5AF-7754C7132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88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joe.petrik@uwaterloo.ca" TargetMode="External"/><Relationship Id="rId2" Type="http://schemas.openxmlformats.org/officeDocument/2006/relationships/hyperlink" Target="mailto:math.display@uwaterlo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creativecommons/" TargetMode="External"/><Relationship Id="rId2" Type="http://schemas.openxmlformats.org/officeDocument/2006/relationships/hyperlink" Target="https://uwaterloo.ca/brand/visual-expressi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7825" y="739559"/>
            <a:ext cx="5547189" cy="3380378"/>
          </a:xfrm>
        </p:spPr>
        <p:txBody>
          <a:bodyPr>
            <a:noAutofit/>
          </a:bodyPr>
          <a:lstStyle/>
          <a:p>
            <a:pPr algn="l"/>
            <a:r>
              <a:rPr lang="en-US" sz="6600" dirty="0">
                <a:solidFill>
                  <a:srgbClr val="B90D2F"/>
                </a:solidFill>
                <a:latin typeface="Impact"/>
                <a:cs typeface="Impact"/>
              </a:rPr>
              <a:t>Screen </a:t>
            </a:r>
            <a:br>
              <a:rPr lang="en-US" sz="6600" dirty="0">
                <a:solidFill>
                  <a:srgbClr val="B90D2F"/>
                </a:solidFill>
                <a:latin typeface="Impact"/>
                <a:cs typeface="Impact"/>
              </a:rPr>
            </a:br>
            <a:r>
              <a:rPr lang="en-US" sz="6600" dirty="0">
                <a:solidFill>
                  <a:srgbClr val="B90D2F"/>
                </a:solidFill>
                <a:latin typeface="Impact"/>
                <a:cs typeface="Impact"/>
              </a:rPr>
              <a:t>Templates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14C258D-A029-F848-977C-FA3901AAB02E}"/>
              </a:ext>
            </a:extLst>
          </p:cNvPr>
          <p:cNvSpPr txBox="1">
            <a:spLocks/>
          </p:cNvSpPr>
          <p:nvPr/>
        </p:nvSpPr>
        <p:spPr>
          <a:xfrm>
            <a:off x="917825" y="6141378"/>
            <a:ext cx="1880171" cy="716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March 2019</a:t>
            </a:r>
          </a:p>
        </p:txBody>
      </p:sp>
    </p:spTree>
    <p:extLst>
      <p:ext uri="{BB962C8B-B14F-4D97-AF65-F5344CB8AC3E}">
        <p14:creationId xmlns:p14="http://schemas.microsoft.com/office/powerpoint/2010/main" val="1549759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33B7D7E6-79AA-DD44-8390-7390C277E2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1595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48F12D3-7A27-074A-AF47-63EB865D5AD2}"/>
              </a:ext>
            </a:extLst>
          </p:cNvPr>
          <p:cNvSpPr txBox="1"/>
          <p:nvPr/>
        </p:nvSpPr>
        <p:spPr>
          <a:xfrm>
            <a:off x="326348" y="1517745"/>
            <a:ext cx="11329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/>
                <a:cs typeface="Impact"/>
              </a:rPr>
              <a:t>MONDAY</a:t>
            </a:r>
            <a:endParaRPr lang="en-US" sz="1400" dirty="0">
              <a:solidFill>
                <a:srgbClr val="FFFFFF"/>
              </a:solidFill>
              <a:latin typeface="Impact"/>
              <a:cs typeface="Impact"/>
            </a:endParaRPr>
          </a:p>
          <a:p>
            <a:pPr algn="ctr"/>
            <a:r>
              <a:rPr lang="en-US" sz="3200" dirty="0">
                <a:solidFill>
                  <a:srgbClr val="FFFFFF"/>
                </a:solidFill>
                <a:latin typeface="Impact"/>
                <a:cs typeface="Impact"/>
              </a:rPr>
              <a:t>APR</a:t>
            </a:r>
          </a:p>
          <a:p>
            <a:pPr algn="ctr"/>
            <a:r>
              <a:rPr lang="en-US" sz="4000" dirty="0">
                <a:solidFill>
                  <a:srgbClr val="FFFFFF"/>
                </a:solidFill>
                <a:latin typeface="Impact"/>
                <a:cs typeface="Impact"/>
              </a:rPr>
              <a:t>18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FC0634-E3E5-DC48-9AB1-6516CE7BA800}"/>
              </a:ext>
            </a:extLst>
          </p:cNvPr>
          <p:cNvSpPr txBox="1"/>
          <p:nvPr/>
        </p:nvSpPr>
        <p:spPr>
          <a:xfrm>
            <a:off x="326348" y="647508"/>
            <a:ext cx="813568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Impact"/>
                <a:cs typeface="Impact"/>
              </a:rPr>
              <a:t>Announcement - font: Impact, left aligned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BAB9F9C-AC95-4344-B6B4-14811B8C5E6C}"/>
              </a:ext>
            </a:extLst>
          </p:cNvPr>
          <p:cNvSpPr/>
          <p:nvPr/>
        </p:nvSpPr>
        <p:spPr>
          <a:xfrm>
            <a:off x="5945312" y="5806002"/>
            <a:ext cx="6246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Georgia"/>
                <a:cs typeface="Georgia"/>
              </a:rPr>
              <a:t>Link for more info/website - font: Georgia, left-aligned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71B2F3-A85C-B444-8A2C-5B459EA85B38}"/>
              </a:ext>
            </a:extLst>
          </p:cNvPr>
          <p:cNvSpPr txBox="1"/>
          <p:nvPr/>
        </p:nvSpPr>
        <p:spPr>
          <a:xfrm>
            <a:off x="5945312" y="1603520"/>
            <a:ext cx="57672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eorgia" panose="02040502050405020303" pitchFamily="18" charset="0"/>
              </a:rPr>
              <a:t>More info about the event can go in this space. Font: Georgia Regular. Leave some space above the pink </a:t>
            </a:r>
            <a:r>
              <a:rPr lang="en-US" dirty="0" err="1">
                <a:latin typeface="Georgia" panose="02040502050405020303" pitchFamily="18" charset="0"/>
              </a:rPr>
              <a:t>colour</a:t>
            </a:r>
            <a:r>
              <a:rPr lang="en-US" dirty="0">
                <a:latin typeface="Georgia" panose="02040502050405020303" pitchFamily="18" charset="0"/>
              </a:rPr>
              <a:t> bar.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76CB01-A847-9F44-AE66-818FE26C8089}"/>
              </a:ext>
            </a:extLst>
          </p:cNvPr>
          <p:cNvSpPr txBox="1"/>
          <p:nvPr/>
        </p:nvSpPr>
        <p:spPr>
          <a:xfrm>
            <a:off x="1561671" y="3913309"/>
            <a:ext cx="4130211" cy="1477328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/>
              <a:t>Let picture fill this box (insert picture, select it, right-mouse click, Align &gt; Send to Back). Resize photo to fill this space between date and website link </a:t>
            </a:r>
            <a:r>
              <a:rPr lang="en-US" dirty="0" err="1"/>
              <a:t>colour</a:t>
            </a:r>
            <a:r>
              <a:rPr lang="en-US" dirty="0"/>
              <a:t> bars.</a:t>
            </a:r>
          </a:p>
        </p:txBody>
      </p:sp>
    </p:spTree>
    <p:extLst>
      <p:ext uri="{BB962C8B-B14F-4D97-AF65-F5344CB8AC3E}">
        <p14:creationId xmlns:p14="http://schemas.microsoft.com/office/powerpoint/2010/main" val="1586264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9B317C5-BAE9-EF4F-94BD-22B349A7EE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82666" cy="28870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2BFDC26-6903-5242-AA5E-21CFB1DEAB3E}"/>
              </a:ext>
            </a:extLst>
          </p:cNvPr>
          <p:cNvSpPr txBox="1"/>
          <p:nvPr/>
        </p:nvSpPr>
        <p:spPr>
          <a:xfrm>
            <a:off x="398267" y="1773344"/>
            <a:ext cx="813568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Impact"/>
                <a:cs typeface="Impact"/>
              </a:rPr>
              <a:t>Announcement/Title - font: Impact, left aligned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CBE1EA-1A68-E94A-8478-D97C2205A0A7}"/>
              </a:ext>
            </a:extLst>
          </p:cNvPr>
          <p:cNvSpPr txBox="1"/>
          <p:nvPr/>
        </p:nvSpPr>
        <p:spPr>
          <a:xfrm>
            <a:off x="398267" y="2674421"/>
            <a:ext cx="57672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eorgia" panose="02040502050405020303" pitchFamily="18" charset="0"/>
              </a:rPr>
              <a:t>More info about the event can go in this space. Font: Georgia Regular. Can fill this text box to the bottom of the page.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0C386A-90DF-734D-9B1F-AA391F62C531}"/>
              </a:ext>
            </a:extLst>
          </p:cNvPr>
          <p:cNvSpPr txBox="1"/>
          <p:nvPr/>
        </p:nvSpPr>
        <p:spPr>
          <a:xfrm>
            <a:off x="10734070" y="1342457"/>
            <a:ext cx="11329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/>
                <a:cs typeface="Impact"/>
              </a:rPr>
              <a:t>MONDAY</a:t>
            </a:r>
            <a:endParaRPr lang="en-US" sz="1400" dirty="0">
              <a:solidFill>
                <a:srgbClr val="FFFFFF"/>
              </a:solidFill>
              <a:latin typeface="Impact"/>
              <a:cs typeface="Impact"/>
            </a:endParaRPr>
          </a:p>
          <a:p>
            <a:pPr algn="ctr"/>
            <a:r>
              <a:rPr lang="en-US" sz="3200" dirty="0">
                <a:solidFill>
                  <a:srgbClr val="FFFFFF"/>
                </a:solidFill>
                <a:latin typeface="Impact"/>
                <a:cs typeface="Impact"/>
              </a:rPr>
              <a:t>APR</a:t>
            </a:r>
          </a:p>
          <a:p>
            <a:pPr algn="ctr"/>
            <a:r>
              <a:rPr lang="en-US" sz="4000" dirty="0">
                <a:solidFill>
                  <a:srgbClr val="FFFFFF"/>
                </a:solidFill>
                <a:latin typeface="Impact"/>
                <a:cs typeface="Impact"/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2485931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9CC229E-1426-3F4D-9CDE-FE6FF02ED2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159500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4CE3B10-0445-8548-898F-72EF94038D33}"/>
              </a:ext>
            </a:extLst>
          </p:cNvPr>
          <p:cNvSpPr/>
          <p:nvPr/>
        </p:nvSpPr>
        <p:spPr>
          <a:xfrm>
            <a:off x="5945312" y="5806002"/>
            <a:ext cx="6246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Georgia"/>
                <a:cs typeface="Georgia"/>
              </a:rPr>
              <a:t>Link for more info/website - font: Georgia, left-aligned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CFD015-F23C-BC49-8242-15536E9D38D4}"/>
              </a:ext>
            </a:extLst>
          </p:cNvPr>
          <p:cNvSpPr txBox="1"/>
          <p:nvPr/>
        </p:nvSpPr>
        <p:spPr>
          <a:xfrm>
            <a:off x="5945312" y="3664563"/>
            <a:ext cx="4620980" cy="923330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/>
              <a:t>Let picture take up all of background, leaving bars and text on top (insert picture, select it, right-mouse click, Align &gt; Send to Back) </a:t>
            </a:r>
          </a:p>
        </p:txBody>
      </p:sp>
    </p:spTree>
    <p:extLst>
      <p:ext uri="{BB962C8B-B14F-4D97-AF65-F5344CB8AC3E}">
        <p14:creationId xmlns:p14="http://schemas.microsoft.com/office/powerpoint/2010/main" val="1311461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19364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>
                <a:latin typeface="Georgia"/>
                <a:cs typeface="Georgia"/>
              </a:rPr>
              <a:t>These slides are formatted to be exported as a PNG or JPEG for the 1920px*1080px screens. </a:t>
            </a:r>
          </a:p>
          <a:p>
            <a:r>
              <a:rPr lang="en-US" sz="2000" dirty="0">
                <a:latin typeface="Georgia"/>
                <a:cs typeface="Georgia"/>
              </a:rPr>
              <a:t>First, make all appropriate changes to the slide. Ensure all instruction text boxes are deleted. Then, export. </a:t>
            </a:r>
          </a:p>
          <a:p>
            <a:r>
              <a:rPr lang="en-US" sz="2000" dirty="0">
                <a:latin typeface="Georgia"/>
                <a:cs typeface="Georgia"/>
              </a:rPr>
              <a:t>To export: </a:t>
            </a:r>
          </a:p>
          <a:p>
            <a:pPr lvl="1"/>
            <a:r>
              <a:rPr lang="en-US" sz="2000" dirty="0">
                <a:latin typeface="Georgia"/>
                <a:cs typeface="Georgia"/>
              </a:rPr>
              <a:t>Click ‘File&gt;Export…’ </a:t>
            </a:r>
          </a:p>
          <a:p>
            <a:pPr lvl="1"/>
            <a:r>
              <a:rPr lang="en-US" sz="2000" dirty="0">
                <a:latin typeface="Georgia"/>
                <a:cs typeface="Georgia"/>
              </a:rPr>
              <a:t>Name the file</a:t>
            </a:r>
          </a:p>
          <a:p>
            <a:pPr lvl="1"/>
            <a:r>
              <a:rPr lang="en-US" sz="2000" dirty="0">
                <a:latin typeface="Georgia"/>
                <a:cs typeface="Georgia"/>
              </a:rPr>
              <a:t>Select PNG or JPEG format </a:t>
            </a:r>
          </a:p>
          <a:p>
            <a:pPr lvl="1"/>
            <a:r>
              <a:rPr lang="en-US" sz="2000" dirty="0">
                <a:latin typeface="Georgia"/>
                <a:cs typeface="Georgia"/>
              </a:rPr>
              <a:t>Click the ‘Save Current Slide’ option</a:t>
            </a:r>
          </a:p>
          <a:p>
            <a:pPr lvl="1"/>
            <a:r>
              <a:rPr lang="en-US" sz="2000" dirty="0">
                <a:latin typeface="Georgia"/>
                <a:cs typeface="Georgia"/>
              </a:rPr>
              <a:t>Adjust width to 1920 pixels; height will populate automatically </a:t>
            </a:r>
          </a:p>
          <a:p>
            <a:pPr lvl="1"/>
            <a:r>
              <a:rPr lang="en-US" sz="2000" dirty="0">
                <a:latin typeface="Georgia"/>
                <a:cs typeface="Georgia"/>
              </a:rPr>
              <a:t>Click Export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12F924B-971E-FF43-B7C6-B838B93FF073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B90D2F"/>
                </a:solidFill>
                <a:effectLst/>
                <a:uLnTx/>
                <a:uFillTx/>
                <a:latin typeface="Impact"/>
                <a:ea typeface="+mj-ea"/>
                <a:cs typeface="Impact"/>
              </a:rPr>
              <a:t>Saving Templates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B90D2F"/>
              </a:solidFill>
              <a:effectLst/>
              <a:uLnTx/>
              <a:uFillTx/>
              <a:latin typeface="Calibri Light" panose="020F0302020204030204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20948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AB8B0A9-58EB-5A4B-97F6-D9EF49607D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995973"/>
            <a:ext cx="10985500" cy="4191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FAC6B40-E89B-DB42-BD40-9AE6EE9B75E5}"/>
              </a:ext>
            </a:extLst>
          </p:cNvPr>
          <p:cNvSpPr txBox="1"/>
          <p:nvPr/>
        </p:nvSpPr>
        <p:spPr>
          <a:xfrm>
            <a:off x="4506684" y="2388637"/>
            <a:ext cx="316307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File Name Here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0AF507A-B258-644C-884E-DA47A61ACFC6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B90D2F"/>
                </a:solidFill>
                <a:latin typeface="Impact"/>
                <a:cs typeface="Impact"/>
              </a:rPr>
              <a:t>‘Options’ window should look like this before clicking OK and SAVE</a:t>
            </a:r>
            <a:endParaRPr lang="en-US" sz="4000" dirty="0">
              <a:solidFill>
                <a:srgbClr val="B90D2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510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6F874-18E6-A048-9472-48185613C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B60067"/>
                </a:solidFill>
                <a:latin typeface="Impact"/>
                <a:cs typeface="Impact"/>
              </a:rPr>
              <a:t>Submitting Images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439B3-58CA-244F-A4C0-816EFF98E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To submit your image, specifications and contacts are provided</a:t>
            </a:r>
          </a:p>
          <a:p>
            <a:pPr marL="0" indent="0">
              <a:buNone/>
            </a:pPr>
            <a:endParaRPr lang="en-CA" dirty="0"/>
          </a:p>
          <a:p>
            <a:pPr lvl="0"/>
            <a:r>
              <a:rPr lang="en-CA" dirty="0"/>
              <a:t>MC/M3 screens: Email </a:t>
            </a:r>
            <a:r>
              <a:rPr lang="en-CA" u="sng" dirty="0">
                <a:hlinkClick r:id="rId2"/>
              </a:rPr>
              <a:t>math.display@uwaterloo</a:t>
            </a:r>
            <a:r>
              <a:rPr lang="en-CA" dirty="0"/>
              <a:t> </a:t>
            </a:r>
          </a:p>
          <a:p>
            <a:pPr lvl="1"/>
            <a:r>
              <a:rPr lang="en-CA" dirty="0"/>
              <a:t>Ensure images are saved as .</a:t>
            </a:r>
            <a:r>
              <a:rPr lang="en-CA" dirty="0" err="1"/>
              <a:t>png</a:t>
            </a:r>
            <a:r>
              <a:rPr lang="en-CA" dirty="0"/>
              <a:t> or .jpg</a:t>
            </a:r>
          </a:p>
          <a:p>
            <a:pPr lvl="1"/>
            <a:r>
              <a:rPr lang="en-CA" dirty="0"/>
              <a:t>Ensure images are 1920 pixels wide by 1080 pixels high </a:t>
            </a:r>
          </a:p>
          <a:p>
            <a:pPr lvl="0"/>
            <a:r>
              <a:rPr lang="en-CA" dirty="0"/>
              <a:t>CS Screens: Email Joe Petrik (</a:t>
            </a:r>
            <a:r>
              <a:rPr lang="en-CA" u="sng" dirty="0">
                <a:hlinkClick r:id="rId3"/>
              </a:rPr>
              <a:t>joe.petrik@uwaterloo.ca</a:t>
            </a:r>
            <a:r>
              <a:rPr lang="en-CA" dirty="0"/>
              <a:t>)</a:t>
            </a:r>
          </a:p>
          <a:p>
            <a:pPr lvl="1"/>
            <a:r>
              <a:rPr lang="en-CA" dirty="0"/>
              <a:t>Ensure images are saved as .</a:t>
            </a:r>
            <a:r>
              <a:rPr lang="en-CA" dirty="0" err="1"/>
              <a:t>png</a:t>
            </a:r>
            <a:r>
              <a:rPr lang="en-CA" dirty="0"/>
              <a:t> or .jpg</a:t>
            </a:r>
          </a:p>
          <a:p>
            <a:pPr lvl="1"/>
            <a:r>
              <a:rPr lang="en-CA" dirty="0"/>
              <a:t>Ensure images are 3400 pixels wide by 1700 pixels high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051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B90D2F"/>
                </a:solidFill>
                <a:latin typeface="Impact"/>
                <a:cs typeface="Impact"/>
              </a:rPr>
              <a:t>Additional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 sure about the changes you’re making to the template, or what other </a:t>
            </a:r>
            <a:r>
              <a:rPr lang="en-US" dirty="0" err="1"/>
              <a:t>colours</a:t>
            </a:r>
            <a:r>
              <a:rPr lang="en-US" dirty="0"/>
              <a:t> you can use? Find it in the University’s branding guide under Faculty of Math: </a:t>
            </a:r>
            <a:r>
              <a:rPr lang="en-US" dirty="0">
                <a:hlinkClick r:id="rId2"/>
              </a:rPr>
              <a:t>https://uwaterloo.ca/brand/visual-expression</a:t>
            </a:r>
            <a:r>
              <a:rPr lang="en-US" dirty="0"/>
              <a:t> </a:t>
            </a:r>
          </a:p>
          <a:p>
            <a:r>
              <a:rPr lang="en-US" dirty="0"/>
              <a:t>Looking for creative commons pictures for your screen? Check out Flickr: </a:t>
            </a:r>
            <a:r>
              <a:rPr lang="en-US" dirty="0">
                <a:hlinkClick r:id="rId3"/>
              </a:rPr>
              <a:t>https://www.flickr.com/creativecommons/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671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F8EDD59-C003-BB42-A0E5-C09866C2E4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68325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274252" y="2736907"/>
            <a:ext cx="571484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FFFF"/>
                </a:solidFill>
                <a:latin typeface="Impact"/>
                <a:cs typeface="Impact"/>
              </a:rPr>
              <a:t>Announcement w/ date </a:t>
            </a:r>
            <a:endParaRPr lang="en-US" dirty="0">
              <a:solidFill>
                <a:srgbClr val="FFFFFF"/>
              </a:solidFill>
              <a:latin typeface="Impact"/>
              <a:cs typeface="Impact"/>
            </a:endParaRPr>
          </a:p>
          <a:p>
            <a:pPr algn="ctr"/>
            <a:r>
              <a:rPr lang="en-US" sz="200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</a:p>
          <a:p>
            <a:pPr algn="ctr"/>
            <a:r>
              <a:rPr lang="en-US" sz="3600" dirty="0">
                <a:solidFill>
                  <a:srgbClr val="FFFFFF"/>
                </a:solidFill>
                <a:latin typeface="Impact"/>
                <a:cs typeface="Impact"/>
              </a:rPr>
              <a:t>Font: Impact, white, centered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661395" y="820917"/>
            <a:ext cx="11329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/>
                <a:cs typeface="Impact"/>
              </a:rPr>
              <a:t>MONDAY</a:t>
            </a:r>
            <a:endParaRPr lang="en-US" sz="1400" dirty="0">
              <a:solidFill>
                <a:srgbClr val="FFFFFF"/>
              </a:solidFill>
              <a:latin typeface="Impact"/>
              <a:cs typeface="Impact"/>
            </a:endParaRPr>
          </a:p>
          <a:p>
            <a:pPr algn="ctr"/>
            <a:r>
              <a:rPr lang="en-US" sz="3200" dirty="0">
                <a:solidFill>
                  <a:srgbClr val="FFFFFF"/>
                </a:solidFill>
                <a:latin typeface="Impact"/>
                <a:cs typeface="Impact"/>
              </a:rPr>
              <a:t>APR</a:t>
            </a:r>
          </a:p>
          <a:p>
            <a:pPr algn="ctr"/>
            <a:r>
              <a:rPr lang="en-US" sz="4000" dirty="0">
                <a:solidFill>
                  <a:srgbClr val="FFFFFF"/>
                </a:solidFill>
                <a:latin typeface="Impact"/>
                <a:cs typeface="Impact"/>
              </a:rPr>
              <a:t>18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91613" y="5240833"/>
            <a:ext cx="6036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Verdana"/>
                <a:cs typeface="Verdana"/>
              </a:rPr>
              <a:t>Link/room number </a:t>
            </a:r>
            <a:r>
              <a:rPr lang="mr-IN" sz="1600" dirty="0">
                <a:solidFill>
                  <a:srgbClr val="FFFFFF"/>
                </a:solidFill>
                <a:latin typeface="Verdana"/>
                <a:cs typeface="Verdana"/>
              </a:rPr>
              <a:t>–</a:t>
            </a:r>
            <a:r>
              <a:rPr lang="en-US" sz="1600" dirty="0">
                <a:solidFill>
                  <a:srgbClr val="FFFFFF"/>
                </a:solidFill>
                <a:latin typeface="Verdana"/>
                <a:cs typeface="Verdana"/>
              </a:rPr>
              <a:t> font : Verdana, centered  </a:t>
            </a:r>
          </a:p>
        </p:txBody>
      </p:sp>
    </p:spTree>
    <p:extLst>
      <p:ext uri="{BB962C8B-B14F-4D97-AF65-F5344CB8AC3E}">
        <p14:creationId xmlns:p14="http://schemas.microsoft.com/office/powerpoint/2010/main" val="1477941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AC07022-4DBE-E044-9DE7-E8E7EC5B6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2705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000529" y="2647956"/>
            <a:ext cx="81356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  <a:latin typeface="Impact"/>
                <a:cs typeface="Impact"/>
              </a:rPr>
              <a:t>Announcement - font: Impact, white, centered. Room for two lines of text here.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641602" y="817256"/>
            <a:ext cx="11329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/>
                <a:cs typeface="Impact"/>
              </a:rPr>
              <a:t>MONDAY</a:t>
            </a:r>
            <a:endParaRPr lang="en-US" sz="1400" dirty="0">
              <a:solidFill>
                <a:srgbClr val="FFFFFF"/>
              </a:solidFill>
              <a:latin typeface="Impact"/>
              <a:cs typeface="Impact"/>
            </a:endParaRPr>
          </a:p>
          <a:p>
            <a:pPr algn="ctr"/>
            <a:r>
              <a:rPr lang="en-US" sz="3200" dirty="0">
                <a:solidFill>
                  <a:srgbClr val="FFFFFF"/>
                </a:solidFill>
                <a:latin typeface="Impact"/>
                <a:cs typeface="Impact"/>
              </a:rPr>
              <a:t>APR</a:t>
            </a:r>
          </a:p>
          <a:p>
            <a:pPr algn="ctr"/>
            <a:r>
              <a:rPr lang="en-US" sz="4000" dirty="0">
                <a:solidFill>
                  <a:srgbClr val="FFFFFF"/>
                </a:solidFill>
                <a:latin typeface="Impact"/>
                <a:cs typeface="Impact"/>
              </a:rPr>
              <a:t>18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77544" y="4772845"/>
            <a:ext cx="6036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Verdana"/>
                <a:cs typeface="Verdana"/>
              </a:rPr>
              <a:t>Link/room number </a:t>
            </a:r>
            <a:r>
              <a:rPr lang="mr-IN" sz="2000" dirty="0">
                <a:solidFill>
                  <a:srgbClr val="FFFFFF"/>
                </a:solidFill>
                <a:latin typeface="Verdana"/>
                <a:cs typeface="Verdana"/>
              </a:rPr>
              <a:t>–</a:t>
            </a:r>
            <a:r>
              <a:rPr lang="en-US" sz="2000" dirty="0">
                <a:solidFill>
                  <a:srgbClr val="FFFFFF"/>
                </a:solidFill>
                <a:latin typeface="Verdana"/>
                <a:cs typeface="Verdana"/>
              </a:rPr>
              <a:t> font : Verdana, centered  </a:t>
            </a:r>
          </a:p>
        </p:txBody>
      </p:sp>
    </p:spTree>
    <p:extLst>
      <p:ext uri="{BB962C8B-B14F-4D97-AF65-F5344CB8AC3E}">
        <p14:creationId xmlns:p14="http://schemas.microsoft.com/office/powerpoint/2010/main" val="4066999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5826AF5-E413-CA42-AE5A-B4BDB599B3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403774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07C445D-5C42-AD4A-B5EF-CAD4C04B71BD}"/>
              </a:ext>
            </a:extLst>
          </p:cNvPr>
          <p:cNvSpPr txBox="1"/>
          <p:nvPr/>
        </p:nvSpPr>
        <p:spPr>
          <a:xfrm>
            <a:off x="10682698" y="1104933"/>
            <a:ext cx="11329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/>
                <a:cs typeface="Impact"/>
              </a:rPr>
              <a:t>MONDAY</a:t>
            </a:r>
            <a:endParaRPr lang="en-US" sz="1400" dirty="0">
              <a:solidFill>
                <a:srgbClr val="FFFFFF"/>
              </a:solidFill>
              <a:latin typeface="Impact"/>
              <a:cs typeface="Impact"/>
            </a:endParaRPr>
          </a:p>
          <a:p>
            <a:pPr algn="ctr"/>
            <a:r>
              <a:rPr lang="en-US" sz="3200" dirty="0">
                <a:solidFill>
                  <a:srgbClr val="FFFFFF"/>
                </a:solidFill>
                <a:latin typeface="Impact"/>
                <a:cs typeface="Impact"/>
              </a:rPr>
              <a:t>APR</a:t>
            </a:r>
          </a:p>
          <a:p>
            <a:pPr algn="ctr"/>
            <a:r>
              <a:rPr lang="en-US" sz="4000" dirty="0">
                <a:solidFill>
                  <a:srgbClr val="FFFFFF"/>
                </a:solidFill>
                <a:latin typeface="Impact"/>
                <a:cs typeface="Impact"/>
              </a:rPr>
              <a:t>18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971437-8A7E-9E42-8878-F0361135632E}"/>
              </a:ext>
            </a:extLst>
          </p:cNvPr>
          <p:cNvSpPr txBox="1"/>
          <p:nvPr/>
        </p:nvSpPr>
        <p:spPr>
          <a:xfrm>
            <a:off x="3274252" y="2736907"/>
            <a:ext cx="57148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FFFF"/>
                </a:solidFill>
                <a:latin typeface="Impact"/>
                <a:cs typeface="Impact"/>
              </a:rPr>
              <a:t>Announcement/ title here</a:t>
            </a:r>
          </a:p>
          <a:p>
            <a:pPr algn="ctr"/>
            <a:r>
              <a:rPr lang="en-US" sz="240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</a:p>
          <a:p>
            <a:pPr algn="ctr"/>
            <a:r>
              <a:rPr lang="en-US" sz="2400" dirty="0">
                <a:solidFill>
                  <a:srgbClr val="FFFFFF"/>
                </a:solidFill>
                <a:latin typeface="Impact"/>
                <a:cs typeface="Impact"/>
              </a:rPr>
              <a:t>Font: Impact, white, centered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A0CDE1-1FF9-974E-97B3-53292D4B8D68}"/>
              </a:ext>
            </a:extLst>
          </p:cNvPr>
          <p:cNvSpPr txBox="1"/>
          <p:nvPr/>
        </p:nvSpPr>
        <p:spPr>
          <a:xfrm>
            <a:off x="5945312" y="4825543"/>
            <a:ext cx="4620980" cy="923330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/>
              <a:t>Let picture take up all of background, leaving bars and text on top (insert picture, select it, right-mouse click, Align &gt; Send to Back) </a:t>
            </a:r>
          </a:p>
        </p:txBody>
      </p:sp>
    </p:spTree>
    <p:extLst>
      <p:ext uri="{BB962C8B-B14F-4D97-AF65-F5344CB8AC3E}">
        <p14:creationId xmlns:p14="http://schemas.microsoft.com/office/powerpoint/2010/main" val="1468896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BDC83A-2328-EA4A-8B9A-69B93A04DE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159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1403DA1-0664-C741-8F37-F4891A79A05D}"/>
              </a:ext>
            </a:extLst>
          </p:cNvPr>
          <p:cNvSpPr txBox="1"/>
          <p:nvPr/>
        </p:nvSpPr>
        <p:spPr>
          <a:xfrm>
            <a:off x="336622" y="1567270"/>
            <a:ext cx="11329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/>
                <a:cs typeface="Impact"/>
              </a:rPr>
              <a:t>MONDAY</a:t>
            </a:r>
            <a:endParaRPr lang="en-US" sz="1400" dirty="0">
              <a:solidFill>
                <a:srgbClr val="FFFFFF"/>
              </a:solidFill>
              <a:latin typeface="Impact"/>
              <a:cs typeface="Impact"/>
            </a:endParaRPr>
          </a:p>
          <a:p>
            <a:pPr algn="ctr"/>
            <a:r>
              <a:rPr lang="en-US" sz="3200" dirty="0">
                <a:solidFill>
                  <a:srgbClr val="FFFFFF"/>
                </a:solidFill>
                <a:latin typeface="Impact"/>
                <a:cs typeface="Impact"/>
              </a:rPr>
              <a:t>APR</a:t>
            </a:r>
          </a:p>
          <a:p>
            <a:pPr algn="ctr"/>
            <a:r>
              <a:rPr lang="en-US" sz="4000" dirty="0">
                <a:solidFill>
                  <a:srgbClr val="FFFFFF"/>
                </a:solidFill>
                <a:latin typeface="Impact"/>
                <a:cs typeface="Impact"/>
              </a:rPr>
              <a:t>18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F1828A-00D3-ED43-A1F3-B724E69375B0}"/>
              </a:ext>
            </a:extLst>
          </p:cNvPr>
          <p:cNvSpPr/>
          <p:nvPr/>
        </p:nvSpPr>
        <p:spPr>
          <a:xfrm>
            <a:off x="5945312" y="5806002"/>
            <a:ext cx="6246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Georgia"/>
                <a:cs typeface="Georgia"/>
              </a:rPr>
              <a:t>Link for more info/website - font: Georgia, left-aligned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678E4F-E1FB-4840-870B-6ECD0E253BAE}"/>
              </a:ext>
            </a:extLst>
          </p:cNvPr>
          <p:cNvSpPr txBox="1"/>
          <p:nvPr/>
        </p:nvSpPr>
        <p:spPr>
          <a:xfrm>
            <a:off x="5945312" y="3664563"/>
            <a:ext cx="4620980" cy="923330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/>
              <a:t>Let picture take up all of background, leaving bars and text on top (insert picture, select it, right-mouse click, Align &gt; Send to Back) </a:t>
            </a:r>
          </a:p>
        </p:txBody>
      </p:sp>
    </p:spTree>
    <p:extLst>
      <p:ext uri="{BB962C8B-B14F-4D97-AF65-F5344CB8AC3E}">
        <p14:creationId xmlns:p14="http://schemas.microsoft.com/office/powerpoint/2010/main" val="1595528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556</Words>
  <Application>Microsoft Macintosh PowerPoint</Application>
  <PresentationFormat>Widescreen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Georgia</vt:lpstr>
      <vt:lpstr>Impact</vt:lpstr>
      <vt:lpstr>Verdana</vt:lpstr>
      <vt:lpstr>Office Theme</vt:lpstr>
      <vt:lpstr>Screen  Templates</vt:lpstr>
      <vt:lpstr>PowerPoint Presentation</vt:lpstr>
      <vt:lpstr>PowerPoint Presentation</vt:lpstr>
      <vt:lpstr>Submitting Images</vt:lpstr>
      <vt:lpstr>Additional Resources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Waterloo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Simone Larin</dc:creator>
  <cp:lastModifiedBy>Microsoft Office User</cp:lastModifiedBy>
  <cp:revision>43</cp:revision>
  <dcterms:created xsi:type="dcterms:W3CDTF">2018-04-18T15:38:48Z</dcterms:created>
  <dcterms:modified xsi:type="dcterms:W3CDTF">2019-12-10T16:02:45Z</dcterms:modified>
</cp:coreProperties>
</file>