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7" r:id="rId2"/>
  </p:sldMasterIdLst>
  <p:notesMasterIdLst>
    <p:notesMasterId r:id="rId17"/>
  </p:notesMasterIdLst>
  <p:handoutMasterIdLst>
    <p:handoutMasterId r:id="rId18"/>
  </p:handoutMasterIdLst>
  <p:sldIdLst>
    <p:sldId id="313" r:id="rId3"/>
    <p:sldId id="339" r:id="rId4"/>
    <p:sldId id="338" r:id="rId5"/>
    <p:sldId id="437" r:id="rId6"/>
    <p:sldId id="438" r:id="rId7"/>
    <p:sldId id="439" r:id="rId8"/>
    <p:sldId id="440" r:id="rId9"/>
    <p:sldId id="441" r:id="rId10"/>
    <p:sldId id="442" r:id="rId11"/>
    <p:sldId id="443" r:id="rId12"/>
    <p:sldId id="444" r:id="rId13"/>
    <p:sldId id="445" r:id="rId14"/>
    <p:sldId id="464" r:id="rId15"/>
    <p:sldId id="40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869" autoAdjust="0"/>
  </p:normalViewPr>
  <p:slideViewPr>
    <p:cSldViewPr snapToGrid="0" snapToObjects="1">
      <p:cViewPr varScale="1">
        <p:scale>
          <a:sx n="51" d="100"/>
          <a:sy n="51" d="100"/>
        </p:scale>
        <p:origin x="172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927B38-D2AE-4736-89A4-1488A9E3B1D0}" type="datetime4">
              <a:rPr lang="en-US" smtClean="0"/>
              <a:pPr/>
              <a:t>March 23, 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08962-F558-42FA-902F-42240742CA9E}" type="slidenum">
              <a:rPr lang="en-US" smtClean="0"/>
              <a:pPr/>
              <a:t>‹#›</a:t>
            </a:fld>
            <a:endParaRPr lang="en-US" dirty="0"/>
          </a:p>
        </p:txBody>
      </p:sp>
    </p:spTree>
    <p:extLst>
      <p:ext uri="{BB962C8B-B14F-4D97-AF65-F5344CB8AC3E}">
        <p14:creationId xmlns:p14="http://schemas.microsoft.com/office/powerpoint/2010/main" val="41632433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163FF-23DB-456A-A25C-2A1E720CB5A5}" type="datetime4">
              <a:rPr lang="en-US" smtClean="0"/>
              <a:pPr/>
              <a:t>March 23, 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3B041-7804-4534-AE10-94D00EE361DE}" type="slidenum">
              <a:rPr lang="en-US" smtClean="0"/>
              <a:pPr/>
              <a:t>‹#›</a:t>
            </a:fld>
            <a:endParaRPr lang="en-US" dirty="0"/>
          </a:p>
        </p:txBody>
      </p:sp>
    </p:spTree>
    <p:extLst>
      <p:ext uri="{BB962C8B-B14F-4D97-AF65-F5344CB8AC3E}">
        <p14:creationId xmlns:p14="http://schemas.microsoft.com/office/powerpoint/2010/main" val="280248811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6C163FF-23DB-456A-A25C-2A1E720CB5A5}" type="datetime4">
              <a:rPr lang="en-US" smtClean="0"/>
              <a:pPr/>
              <a:t>March 23, 2023</a:t>
            </a:fld>
            <a:endParaRPr lang="en-US" dirty="0"/>
          </a:p>
        </p:txBody>
      </p:sp>
      <p:sp>
        <p:nvSpPr>
          <p:cNvPr id="5" name="Slide Number Placeholder 4"/>
          <p:cNvSpPr>
            <a:spLocks noGrp="1"/>
          </p:cNvSpPr>
          <p:nvPr>
            <p:ph type="sldNum" sz="quarter" idx="11"/>
          </p:nvPr>
        </p:nvSpPr>
        <p:spPr/>
        <p:txBody>
          <a:bodyPr/>
          <a:lstStyle/>
          <a:p>
            <a:fld id="{CEA3B041-7804-4534-AE10-94D00EE361DE}" type="slidenum">
              <a:rPr lang="en-US" smtClean="0"/>
              <a:pPr/>
              <a:t>1</a:t>
            </a:fld>
            <a:endParaRPr lang="en-US" dirty="0"/>
          </a:p>
        </p:txBody>
      </p:sp>
    </p:spTree>
    <p:extLst>
      <p:ext uri="{BB962C8B-B14F-4D97-AF65-F5344CB8AC3E}">
        <p14:creationId xmlns:p14="http://schemas.microsoft.com/office/powerpoint/2010/main" val="281894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CA" b="0" dirty="0" smtClean="0"/>
              <a:t>But types of feedbacks, positive</a:t>
            </a:r>
            <a:r>
              <a:rPr lang="en-CA" b="0" baseline="0" dirty="0" smtClean="0"/>
              <a:t> and negative, have their places.</a:t>
            </a:r>
            <a:endParaRPr lang="en-CA" b="0" dirty="0" smtClean="0"/>
          </a:p>
          <a:p>
            <a:pPr lvl="0">
              <a:spcBef>
                <a:spcPts val="0"/>
              </a:spcBef>
              <a:buNone/>
            </a:pPr>
            <a:r>
              <a:rPr lang="en-CA" b="0" dirty="0" smtClean="0"/>
              <a:t>No one likes</a:t>
            </a:r>
            <a:r>
              <a:rPr lang="en-CA" b="0" baseline="0" dirty="0" smtClean="0"/>
              <a:t> to be criticized. </a:t>
            </a:r>
            <a:r>
              <a:rPr lang="en-CA" b="0" dirty="0" smtClean="0"/>
              <a:t>It is human nature to resist negative</a:t>
            </a:r>
            <a:r>
              <a:rPr lang="en-CA" b="0" baseline="0" dirty="0" smtClean="0"/>
              <a:t> feedback (albeit </a:t>
            </a:r>
            <a:r>
              <a:rPr lang="en-CA" b="0" baseline="0" dirty="0" err="1" smtClean="0"/>
              <a:t>contructive</a:t>
            </a:r>
            <a:r>
              <a:rPr lang="en-CA" b="0" baseline="0" dirty="0" smtClean="0"/>
              <a:t>). But they are necessary for growth. </a:t>
            </a:r>
            <a:endParaRPr lang="en-CA" b="0" dirty="0" smtClean="0"/>
          </a:p>
          <a:p>
            <a:pPr lvl="0">
              <a:spcBef>
                <a:spcPts val="0"/>
              </a:spcBef>
              <a:buNone/>
            </a:pPr>
            <a:endParaRPr lang="en-CA" b="1" dirty="0" smtClean="0"/>
          </a:p>
          <a:p>
            <a:pPr lvl="0">
              <a:spcBef>
                <a:spcPts val="0"/>
              </a:spcBef>
              <a:buNone/>
            </a:pPr>
            <a:r>
              <a:rPr lang="en-CA" b="1" dirty="0" smtClean="0"/>
              <a:t>Points</a:t>
            </a:r>
            <a:r>
              <a:rPr lang="en-CA" b="1" baseline="0" dirty="0" smtClean="0"/>
              <a:t> </a:t>
            </a:r>
            <a:r>
              <a:rPr lang="en-CA" b="1" baseline="0" dirty="0"/>
              <a:t>for discussion:</a:t>
            </a:r>
          </a:p>
          <a:p>
            <a:pPr lvl="0">
              <a:spcBef>
                <a:spcPts val="0"/>
              </a:spcBef>
              <a:buNone/>
            </a:pPr>
            <a:endParaRPr lang="en-CA" b="1" dirty="0"/>
          </a:p>
          <a:p>
            <a:pPr lvl="0">
              <a:spcBef>
                <a:spcPts val="0"/>
              </a:spcBef>
              <a:buNone/>
            </a:pPr>
            <a:r>
              <a:rPr lang="en-CA" dirty="0"/>
              <a:t>Reiterate the importance of learning</a:t>
            </a:r>
            <a:r>
              <a:rPr lang="en-CA" baseline="0" dirty="0"/>
              <a:t> about feedback and the communication skills that impact it.</a:t>
            </a:r>
          </a:p>
          <a:p>
            <a:r>
              <a:rPr lang="en-CA" sz="1100" dirty="0">
                <a:latin typeface="Calibri" charset="0"/>
                <a:ea typeface="Calibri" charset="0"/>
                <a:cs typeface="Calibri" charset="0"/>
              </a:rPr>
              <a:t>Reiterate the Importance of open mindedness when engaging with feedback, especially feedback coming from an opposing viewpoint. </a:t>
            </a:r>
            <a:endParaRPr lang="en-CA" sz="1100" dirty="0">
              <a:solidFill>
                <a:schemeClr val="dk1"/>
              </a:solidFill>
              <a:latin typeface="Calibri" charset="0"/>
              <a:ea typeface="Calibri" charset="0"/>
              <a:cs typeface="Calibri"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latin typeface="Calibri" charset="0"/>
                <a:ea typeface="Calibri" charset="0"/>
                <a:cs typeface="Calibri" charset="0"/>
              </a:rPr>
              <a:t>Reiterate that </a:t>
            </a:r>
            <a:r>
              <a:rPr lang="en-CA" sz="1100" dirty="0">
                <a:solidFill>
                  <a:schemeClr val="dk1"/>
                </a:solidFill>
                <a:latin typeface="Calibri"/>
                <a:ea typeface="Calibri"/>
                <a:cs typeface="Calibri"/>
                <a:sym typeface="Calibri"/>
              </a:rPr>
              <a:t>p</a:t>
            </a:r>
            <a:r>
              <a:rPr lang="en" sz="1100" dirty="0" err="1">
                <a:solidFill>
                  <a:schemeClr val="dk1"/>
                </a:solidFill>
                <a:latin typeface="Calibri"/>
                <a:ea typeface="Calibri"/>
                <a:cs typeface="Calibri"/>
                <a:sym typeface="Calibri"/>
              </a:rPr>
              <a:t>eople</a:t>
            </a:r>
            <a:r>
              <a:rPr lang="en" sz="1100" dirty="0">
                <a:solidFill>
                  <a:schemeClr val="dk1"/>
                </a:solidFill>
                <a:latin typeface="Calibri"/>
                <a:ea typeface="Calibri"/>
                <a:cs typeface="Calibri"/>
                <a:sym typeface="Calibri"/>
              </a:rPr>
              <a:t> who are willing to spend time giving constructive criticism are interested in seeing you progress and develop; it is not meant to be a negative experience</a:t>
            </a:r>
          </a:p>
          <a:p>
            <a:pPr lvl="0">
              <a:spcBef>
                <a:spcPts val="0"/>
              </a:spcBef>
              <a:buNone/>
            </a:pPr>
            <a:endParaRPr lang="en-CA" sz="1100" dirty="0">
              <a:latin typeface="Calibri" charset="0"/>
              <a:ea typeface="Calibri" charset="0"/>
              <a:cs typeface="Calibri" charset="0"/>
            </a:endParaRPr>
          </a:p>
          <a:p>
            <a:pPr lvl="0">
              <a:spcBef>
                <a:spcPts val="0"/>
              </a:spcBef>
              <a:buNone/>
            </a:pPr>
            <a:endParaRPr lang="en-CA" baseline="0" dirty="0"/>
          </a:p>
          <a:p>
            <a:pPr lvl="0">
              <a:spcBef>
                <a:spcPts val="0"/>
              </a:spcBef>
              <a:buNone/>
            </a:pPr>
            <a:endParaRPr dirty="0"/>
          </a:p>
        </p:txBody>
      </p:sp>
    </p:spTree>
    <p:extLst>
      <p:ext uri="{BB962C8B-B14F-4D97-AF65-F5344CB8AC3E}">
        <p14:creationId xmlns:p14="http://schemas.microsoft.com/office/powerpoint/2010/main" val="195030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261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CA" dirty="0"/>
              <a:t>Walk</a:t>
            </a:r>
            <a:r>
              <a:rPr lang="en-CA" baseline="0" dirty="0"/>
              <a:t> through each type of feedback (Interpretation, Evaluation, Recommendation) and </a:t>
            </a:r>
            <a:r>
              <a:rPr lang="en-CA" sz="1100" b="0" i="0" u="none" strike="noStrike" kern="1200" dirty="0">
                <a:solidFill>
                  <a:schemeClr val="tx1"/>
                </a:solidFill>
                <a:effectLst/>
                <a:latin typeface="+mn-lt"/>
                <a:ea typeface="+mn-ea"/>
                <a:cs typeface="+mn-cs"/>
              </a:rPr>
              <a:t>explain that communication skills are the basis for all types of feedback (found in the rectangle at the bottom of the image). </a:t>
            </a:r>
          </a:p>
          <a:p>
            <a:pPr rtl="0"/>
            <a:endParaRPr lang="en-CA" sz="1100" b="0" i="0" u="none" strike="noStrike" kern="1200" dirty="0">
              <a:solidFill>
                <a:schemeClr val="tx1"/>
              </a:solidFill>
              <a:effectLst/>
              <a:latin typeface="+mn-lt"/>
              <a:ea typeface="+mn-ea"/>
              <a:cs typeface="+mn-cs"/>
            </a:endParaRPr>
          </a:p>
          <a:p>
            <a:pPr rtl="0"/>
            <a:r>
              <a:rPr lang="en-CA" sz="1100" b="0" i="0" u="none" strike="noStrike" kern="1200" dirty="0">
                <a:solidFill>
                  <a:schemeClr val="tx1"/>
                </a:solidFill>
                <a:effectLst/>
                <a:latin typeface="+mn-lt"/>
                <a:ea typeface="+mn-ea"/>
                <a:cs typeface="+mn-cs"/>
              </a:rPr>
              <a:t>By beginning with interpretation students are encouraged to gather additional information and check their understanding of the material presented to them. </a:t>
            </a:r>
          </a:p>
          <a:p>
            <a:pPr rtl="0"/>
            <a:endParaRPr lang="en-CA" sz="1100" b="0" i="0" u="none" strike="noStrike" kern="1200" dirty="0">
              <a:solidFill>
                <a:schemeClr val="tx1"/>
              </a:solidFill>
              <a:effectLst/>
              <a:latin typeface="+mn-lt"/>
              <a:ea typeface="+mn-ea"/>
              <a:cs typeface="+mn-cs"/>
            </a:endParaRPr>
          </a:p>
          <a:p>
            <a:pPr rtl="0"/>
            <a:r>
              <a:rPr lang="en-CA" sz="1100" b="0" i="0" u="none" strike="noStrike" kern="1200" dirty="0">
                <a:solidFill>
                  <a:schemeClr val="tx1"/>
                </a:solidFill>
                <a:effectLst/>
                <a:latin typeface="+mn-lt"/>
                <a:ea typeface="+mn-ea"/>
                <a:cs typeface="+mn-cs"/>
              </a:rPr>
              <a:t>They can then follow up by providing positive and constructive evaluation of the material and using examples to support their evaluation. </a:t>
            </a:r>
          </a:p>
          <a:p>
            <a:pPr rtl="0"/>
            <a:endParaRPr lang="en-CA" sz="1100" b="0" i="0" u="none" strike="noStrike" kern="1200" dirty="0">
              <a:solidFill>
                <a:schemeClr val="tx1"/>
              </a:solidFill>
              <a:effectLst/>
              <a:latin typeface="+mn-lt"/>
              <a:ea typeface="+mn-ea"/>
              <a:cs typeface="+mn-cs"/>
            </a:endParaRPr>
          </a:p>
          <a:p>
            <a:pPr rtl="0"/>
            <a:r>
              <a:rPr lang="en-CA" sz="1100" b="0" i="0" u="none" strike="noStrike" kern="1200" dirty="0">
                <a:solidFill>
                  <a:schemeClr val="tx1"/>
                </a:solidFill>
                <a:effectLst/>
                <a:latin typeface="+mn-lt"/>
                <a:ea typeface="+mn-ea"/>
                <a:cs typeface="+mn-cs"/>
              </a:rPr>
              <a:t>Finally, in the recommendation phase students are prepared to provide practical and realistic suggestions that are based on a thorough understanding of the material presented and guide the design from its current state toward the desired state. They should be encouraged to provide their recommendations with specific and clear details that are supported by facts. </a:t>
            </a:r>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effectLst/>
              </a:rPr>
              <a:t/>
            </a:r>
            <a:br>
              <a:rPr lang="en-CA" b="0" dirty="0">
                <a:effectLst/>
              </a:rPr>
            </a:br>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If you prefer to deliver this module in 2 sessions,</a:t>
            </a:r>
            <a:r>
              <a:rPr lang="en-US" sz="1100" b="1" kern="1200" baseline="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stop at this point in the slide deck and continue with the Gallery Critique explanation and corresponding activity in the next lesson.  This benefit</a:t>
            </a:r>
            <a:r>
              <a:rPr lang="en-US" sz="1100" b="1" kern="1200" baseline="0" dirty="0">
                <a:solidFill>
                  <a:schemeClr val="tx1"/>
                </a:solidFill>
                <a:effectLst/>
                <a:latin typeface="+mn-lt"/>
                <a:ea typeface="+mn-ea"/>
                <a:cs typeface="+mn-cs"/>
              </a:rPr>
              <a:t> of this </a:t>
            </a:r>
            <a:r>
              <a:rPr lang="en-US" sz="1100" b="1" kern="1200" dirty="0">
                <a:solidFill>
                  <a:schemeClr val="tx1"/>
                </a:solidFill>
                <a:effectLst/>
                <a:latin typeface="+mn-lt"/>
                <a:ea typeface="+mn-ea"/>
                <a:cs typeface="+mn-cs"/>
              </a:rPr>
              <a:t>approach is that it will allow more time for the activity/feedback portion of the module.</a:t>
            </a:r>
          </a:p>
          <a:p>
            <a:endParaRPr dirty="0"/>
          </a:p>
        </p:txBody>
      </p:sp>
    </p:spTree>
    <p:extLst>
      <p:ext uri="{BB962C8B-B14F-4D97-AF65-F5344CB8AC3E}">
        <p14:creationId xmlns:p14="http://schemas.microsoft.com/office/powerpoint/2010/main" val="100892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559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value your inputs. Feedbacks and comments are greatly appreciated. Let’s week together to make the learning better!</a:t>
            </a:r>
            <a:endParaRPr lang="en-US" dirty="0"/>
          </a:p>
        </p:txBody>
      </p:sp>
      <p:sp>
        <p:nvSpPr>
          <p:cNvPr id="4" name="Date Placeholder 3"/>
          <p:cNvSpPr>
            <a:spLocks noGrp="1"/>
          </p:cNvSpPr>
          <p:nvPr>
            <p:ph type="dt"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6C163FF-23DB-456A-A25C-2A1E720CB5A5}" type="datetime4">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March 23, 2023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EA3B041-7804-4534-AE10-94D00EE361D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351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fld id="{F6C163FF-23DB-456A-A25C-2A1E720CB5A5}" type="datetime4">
              <a:rPr lang="en-US" smtClean="0"/>
              <a:pPr/>
              <a:t>March 23, 2023</a:t>
            </a:fld>
            <a:endParaRPr lang="en-US" dirty="0"/>
          </a:p>
        </p:txBody>
      </p:sp>
      <p:sp>
        <p:nvSpPr>
          <p:cNvPr id="5" name="Slide Number Placeholder 4"/>
          <p:cNvSpPr>
            <a:spLocks noGrp="1"/>
          </p:cNvSpPr>
          <p:nvPr>
            <p:ph type="sldNum" sz="quarter" idx="11"/>
          </p:nvPr>
        </p:nvSpPr>
        <p:spPr/>
        <p:txBody>
          <a:bodyPr/>
          <a:lstStyle/>
          <a:p>
            <a:fld id="{CEA3B041-7804-4534-AE10-94D00EE361DE}" type="slidenum">
              <a:rPr lang="en-US" smtClean="0"/>
              <a:pPr/>
              <a:t>2</a:t>
            </a:fld>
            <a:endParaRPr lang="en-US" dirty="0"/>
          </a:p>
        </p:txBody>
      </p:sp>
    </p:spTree>
    <p:extLst>
      <p:ext uri="{BB962C8B-B14F-4D97-AF65-F5344CB8AC3E}">
        <p14:creationId xmlns:p14="http://schemas.microsoft.com/office/powerpoint/2010/main" val="307036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6C163FF-23DB-456A-A25C-2A1E720CB5A5}" type="datetime4">
              <a:rPr lang="en-US" smtClean="0"/>
              <a:pPr/>
              <a:t>March 23, 2023</a:t>
            </a:fld>
            <a:endParaRPr lang="en-US" dirty="0"/>
          </a:p>
        </p:txBody>
      </p:sp>
      <p:sp>
        <p:nvSpPr>
          <p:cNvPr id="5" name="Slide Number Placeholder 4"/>
          <p:cNvSpPr>
            <a:spLocks noGrp="1"/>
          </p:cNvSpPr>
          <p:nvPr>
            <p:ph type="sldNum" sz="quarter" idx="11"/>
          </p:nvPr>
        </p:nvSpPr>
        <p:spPr/>
        <p:txBody>
          <a:bodyPr/>
          <a:lstStyle/>
          <a:p>
            <a:fld id="{CEA3B041-7804-4534-AE10-94D00EE361DE}" type="slidenum">
              <a:rPr lang="en-US" smtClean="0"/>
              <a:pPr/>
              <a:t>3</a:t>
            </a:fld>
            <a:endParaRPr lang="en-US" dirty="0"/>
          </a:p>
        </p:txBody>
      </p:sp>
    </p:spTree>
    <p:extLst>
      <p:ext uri="{BB962C8B-B14F-4D97-AF65-F5344CB8AC3E}">
        <p14:creationId xmlns:p14="http://schemas.microsoft.com/office/powerpoint/2010/main" val="233809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endParaRPr dirty="0"/>
          </a:p>
        </p:txBody>
      </p:sp>
    </p:spTree>
    <p:extLst>
      <p:ext uri="{BB962C8B-B14F-4D97-AF65-F5344CB8AC3E}">
        <p14:creationId xmlns:p14="http://schemas.microsoft.com/office/powerpoint/2010/main" val="194957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CA" sz="1100" dirty="0" smtClean="0">
                <a:solidFill>
                  <a:schemeClr val="dk1"/>
                </a:solidFill>
                <a:latin typeface="Calibri"/>
                <a:ea typeface="Calibri"/>
                <a:cs typeface="Calibri"/>
                <a:sym typeface="Calibri"/>
              </a:rPr>
              <a:t>Feedback</a:t>
            </a:r>
            <a:r>
              <a:rPr lang="en-CA" sz="1100" baseline="0" dirty="0" smtClean="0">
                <a:solidFill>
                  <a:schemeClr val="dk1"/>
                </a:solidFill>
                <a:latin typeface="Calibri"/>
                <a:ea typeface="Calibri"/>
                <a:cs typeface="Calibri"/>
                <a:sym typeface="Calibri"/>
              </a:rPr>
              <a:t> makes one better.</a:t>
            </a:r>
            <a:endParaRPr lang="en-CA" sz="1100" dirty="0" smtClean="0">
              <a:solidFill>
                <a:schemeClr val="dk1"/>
              </a:solidFill>
              <a:latin typeface="Calibri"/>
              <a:ea typeface="Calibri"/>
              <a:cs typeface="Calibri"/>
              <a:sym typeface="Calibri"/>
            </a:endParaRPr>
          </a:p>
          <a:p>
            <a:pPr lvl="0">
              <a:lnSpc>
                <a:spcPct val="115000"/>
              </a:lnSpc>
              <a:spcBef>
                <a:spcPts val="0"/>
              </a:spcBef>
              <a:buClr>
                <a:schemeClr val="dk1"/>
              </a:buClr>
              <a:buSzPct val="91666"/>
              <a:buFont typeface="Arial"/>
              <a:buNone/>
            </a:pPr>
            <a:endParaRPr lang="en-CA" sz="1100" dirty="0" smtClean="0">
              <a:solidFill>
                <a:schemeClr val="dk1"/>
              </a:solidFill>
              <a:latin typeface="Calibri"/>
              <a:ea typeface="Calibri"/>
              <a:cs typeface="Calibri"/>
              <a:sym typeface="Calibri"/>
            </a:endParaRPr>
          </a:p>
          <a:p>
            <a:pPr lvl="0">
              <a:lnSpc>
                <a:spcPct val="115000"/>
              </a:lnSpc>
              <a:spcBef>
                <a:spcPts val="0"/>
              </a:spcBef>
              <a:buClr>
                <a:schemeClr val="dk1"/>
              </a:buClr>
              <a:buSzPct val="91666"/>
              <a:buFont typeface="Arial"/>
              <a:buNone/>
            </a:pPr>
            <a:r>
              <a:rPr lang="en-CA" sz="1100" dirty="0" smtClean="0">
                <a:solidFill>
                  <a:schemeClr val="dk1"/>
                </a:solidFill>
                <a:latin typeface="Calibri"/>
                <a:ea typeface="Calibri"/>
                <a:cs typeface="Calibri"/>
                <a:sym typeface="Calibri"/>
              </a:rPr>
              <a:t>The</a:t>
            </a:r>
            <a:r>
              <a:rPr lang="en-CA" sz="1100" baseline="0" dirty="0" smtClean="0">
                <a:solidFill>
                  <a:schemeClr val="dk1"/>
                </a:solidFill>
                <a:latin typeface="Calibri"/>
                <a:ea typeface="Calibri"/>
                <a:cs typeface="Calibri"/>
                <a:sym typeface="Calibri"/>
              </a:rPr>
              <a:t> </a:t>
            </a:r>
            <a:r>
              <a:rPr lang="en-CA" sz="1100" baseline="0" dirty="0">
                <a:solidFill>
                  <a:schemeClr val="dk1"/>
                </a:solidFill>
                <a:latin typeface="Calibri"/>
                <a:ea typeface="Calibri"/>
                <a:cs typeface="Calibri"/>
                <a:sym typeface="Calibri"/>
              </a:rPr>
              <a:t>benefits of </a:t>
            </a:r>
            <a:r>
              <a:rPr lang="en-CA" sz="1100" u="sng" baseline="0" dirty="0">
                <a:solidFill>
                  <a:schemeClr val="dk1"/>
                </a:solidFill>
                <a:latin typeface="Calibri"/>
                <a:ea typeface="Calibri"/>
                <a:cs typeface="Calibri"/>
                <a:sym typeface="Calibri"/>
              </a:rPr>
              <a:t>receiving</a:t>
            </a:r>
            <a:r>
              <a:rPr lang="en-CA" sz="1100" baseline="0" dirty="0">
                <a:solidFill>
                  <a:schemeClr val="dk1"/>
                </a:solidFill>
                <a:latin typeface="Calibri"/>
                <a:ea typeface="Calibri"/>
                <a:cs typeface="Calibri"/>
                <a:sym typeface="Calibri"/>
              </a:rPr>
              <a:t> feedback includes the growth potential from </a:t>
            </a:r>
            <a:r>
              <a:rPr lang="en-CA" sz="1100" b="1" baseline="0" dirty="0">
                <a:solidFill>
                  <a:schemeClr val="dk1"/>
                </a:solidFill>
                <a:latin typeface="Calibri"/>
                <a:ea typeface="Calibri"/>
                <a:cs typeface="Calibri"/>
                <a:sym typeface="Calibri"/>
              </a:rPr>
              <a:t>integrating others’ perspectives</a:t>
            </a:r>
            <a:r>
              <a:rPr lang="en-CA" sz="1100" baseline="0" dirty="0">
                <a:solidFill>
                  <a:schemeClr val="dk1"/>
                </a:solidFill>
                <a:latin typeface="Calibri"/>
                <a:ea typeface="Calibri"/>
                <a:cs typeface="Calibri"/>
                <a:sym typeface="Calibri"/>
              </a:rPr>
              <a:t> into one’s own work, an opportunity for learning, and encouraging </a:t>
            </a:r>
            <a:r>
              <a:rPr lang="en-CA" sz="1100" b="1" baseline="0" dirty="0">
                <a:solidFill>
                  <a:schemeClr val="dk1"/>
                </a:solidFill>
                <a:latin typeface="Calibri"/>
                <a:ea typeface="Calibri"/>
                <a:cs typeface="Calibri"/>
                <a:sym typeface="Calibri"/>
              </a:rPr>
              <a:t>resilience</a:t>
            </a:r>
            <a:r>
              <a:rPr lang="en-CA" sz="1100" baseline="0" dirty="0">
                <a:solidFill>
                  <a:schemeClr val="dk1"/>
                </a:solidFill>
                <a:latin typeface="Calibri"/>
                <a:ea typeface="Calibri"/>
                <a:cs typeface="Calibri"/>
                <a:sym typeface="Calibri"/>
              </a:rPr>
              <a:t> through a mindset that is </a:t>
            </a:r>
            <a:r>
              <a:rPr lang="en-CA" sz="1100" b="1" baseline="0" dirty="0">
                <a:solidFill>
                  <a:schemeClr val="dk1"/>
                </a:solidFill>
                <a:latin typeface="Calibri"/>
                <a:ea typeface="Calibri"/>
                <a:cs typeface="Calibri"/>
                <a:sym typeface="Calibri"/>
              </a:rPr>
              <a:t>open to continuous improvement</a:t>
            </a:r>
          </a:p>
          <a:p>
            <a:pPr lvl="0">
              <a:lnSpc>
                <a:spcPct val="115000"/>
              </a:lnSpc>
              <a:spcBef>
                <a:spcPts val="0"/>
              </a:spcBef>
              <a:buClr>
                <a:schemeClr val="dk1"/>
              </a:buClr>
              <a:buSzPct val="91666"/>
              <a:buFont typeface="Arial"/>
              <a:buNone/>
            </a:pPr>
            <a:r>
              <a:rPr lang="en-CA" sz="1100" baseline="0" dirty="0">
                <a:solidFill>
                  <a:schemeClr val="dk1"/>
                </a:solidFill>
                <a:latin typeface="Calibri"/>
                <a:ea typeface="Calibri"/>
                <a:cs typeface="Calibri"/>
                <a:sym typeface="Calibri"/>
              </a:rPr>
              <a:t>The benefits of </a:t>
            </a:r>
            <a:r>
              <a:rPr lang="en-CA" sz="1100" u="sng" baseline="0" dirty="0">
                <a:solidFill>
                  <a:schemeClr val="dk1"/>
                </a:solidFill>
                <a:latin typeface="Calibri"/>
                <a:ea typeface="Calibri"/>
                <a:cs typeface="Calibri"/>
                <a:sym typeface="Calibri"/>
              </a:rPr>
              <a:t>giving</a:t>
            </a:r>
            <a:r>
              <a:rPr lang="en-CA" sz="1100" baseline="0" dirty="0">
                <a:solidFill>
                  <a:schemeClr val="dk1"/>
                </a:solidFill>
                <a:latin typeface="Calibri"/>
                <a:ea typeface="Calibri"/>
                <a:cs typeface="Calibri"/>
                <a:sym typeface="Calibri"/>
              </a:rPr>
              <a:t> feedback includes the opportunity to </a:t>
            </a:r>
            <a:r>
              <a:rPr lang="en-CA" sz="1100" b="1" baseline="0" dirty="0">
                <a:solidFill>
                  <a:schemeClr val="dk1"/>
                </a:solidFill>
                <a:latin typeface="Calibri"/>
                <a:ea typeface="Calibri"/>
                <a:cs typeface="Calibri"/>
                <a:sym typeface="Calibri"/>
              </a:rPr>
              <a:t>develop leadership skills</a:t>
            </a:r>
            <a:r>
              <a:rPr lang="en-CA" sz="1100" baseline="0" dirty="0">
                <a:solidFill>
                  <a:schemeClr val="dk1"/>
                </a:solidFill>
                <a:latin typeface="Calibri"/>
                <a:ea typeface="Calibri"/>
                <a:cs typeface="Calibri"/>
                <a:sym typeface="Calibri"/>
              </a:rPr>
              <a:t> as well as to </a:t>
            </a:r>
            <a:r>
              <a:rPr lang="en-CA" sz="1100" b="1" baseline="0" dirty="0">
                <a:solidFill>
                  <a:schemeClr val="dk1"/>
                </a:solidFill>
                <a:latin typeface="Calibri"/>
                <a:ea typeface="Calibri"/>
                <a:cs typeface="Calibri"/>
                <a:sym typeface="Calibri"/>
              </a:rPr>
              <a:t>develop interpersonal and communication skills</a:t>
            </a:r>
            <a:endParaRPr lang="en-CA" sz="1100" b="1" dirty="0">
              <a:solidFill>
                <a:schemeClr val="dk1"/>
              </a:solidFill>
              <a:latin typeface="Calibri"/>
              <a:ea typeface="Calibri"/>
              <a:cs typeface="Calibri"/>
              <a:sym typeface="Calibri"/>
            </a:endParaRPr>
          </a:p>
          <a:p>
            <a:pPr lvl="0">
              <a:lnSpc>
                <a:spcPct val="115000"/>
              </a:lnSpc>
              <a:spcBef>
                <a:spcPts val="0"/>
              </a:spcBef>
              <a:buClr>
                <a:schemeClr val="dk1"/>
              </a:buClr>
              <a:buSzPct val="91666"/>
              <a:buFont typeface="Arial"/>
              <a:buNone/>
            </a:pPr>
            <a:endParaRPr lang="en-CA" sz="1100" b="1" dirty="0">
              <a:solidFill>
                <a:schemeClr val="dk1"/>
              </a:solidFill>
              <a:latin typeface="Calibri"/>
              <a:ea typeface="Calibri"/>
              <a:cs typeface="Calibri"/>
              <a:sym typeface="Calibri"/>
            </a:endParaRPr>
          </a:p>
          <a:p>
            <a:pPr lvl="0">
              <a:lnSpc>
                <a:spcPct val="115000"/>
              </a:lnSpc>
              <a:spcBef>
                <a:spcPts val="0"/>
              </a:spcBef>
              <a:buClr>
                <a:schemeClr val="dk1"/>
              </a:buClr>
              <a:buSzPct val="91666"/>
              <a:buFont typeface="Arial"/>
              <a:buNone/>
            </a:pPr>
            <a:r>
              <a:rPr lang="en-CA" sz="1100" b="1" dirty="0">
                <a:solidFill>
                  <a:schemeClr val="dk1"/>
                </a:solidFill>
                <a:latin typeface="Calibri"/>
                <a:ea typeface="Calibri"/>
                <a:cs typeface="Calibri"/>
                <a:sym typeface="Calibri"/>
              </a:rPr>
              <a:t>Why is it important for the instructor to emphasize the benefits of feedback? </a:t>
            </a:r>
          </a:p>
          <a:p>
            <a:pPr lvl="0">
              <a:lnSpc>
                <a:spcPct val="115000"/>
              </a:lnSpc>
              <a:spcBef>
                <a:spcPts val="0"/>
              </a:spcBef>
              <a:buClr>
                <a:schemeClr val="dk1"/>
              </a:buClr>
              <a:buSzPct val="91666"/>
              <a:buFont typeface="Arial"/>
              <a:buNone/>
            </a:pPr>
            <a:r>
              <a:rPr lang="en-CA" sz="1100" dirty="0">
                <a:solidFill>
                  <a:schemeClr val="dk1"/>
                </a:solidFill>
                <a:latin typeface="Calibri"/>
                <a:ea typeface="Calibri"/>
                <a:cs typeface="Calibri"/>
                <a:sym typeface="Calibri"/>
              </a:rPr>
              <a:t>‘Where students were able to identify potential benefits from engaging in peer</a:t>
            </a:r>
            <a:r>
              <a:rPr lang="en-CA" sz="1100" baseline="0" dirty="0">
                <a:solidFill>
                  <a:schemeClr val="dk1"/>
                </a:solidFill>
                <a:latin typeface="Calibri"/>
                <a:ea typeface="Calibri"/>
                <a:cs typeface="Calibri"/>
                <a:sym typeface="Calibri"/>
              </a:rPr>
              <a:t> </a:t>
            </a:r>
            <a:r>
              <a:rPr lang="en-CA" sz="1100" dirty="0">
                <a:solidFill>
                  <a:schemeClr val="dk1"/>
                </a:solidFill>
                <a:latin typeface="Calibri"/>
                <a:ea typeface="Calibri"/>
                <a:cs typeface="Calibri"/>
                <a:sym typeface="Calibri"/>
              </a:rPr>
              <a:t>assessment at the start, they appeared able to focus more on this and less on their anxiety….</a:t>
            </a:r>
          </a:p>
          <a:p>
            <a:pPr lvl="0">
              <a:spcBef>
                <a:spcPts val="0"/>
              </a:spcBef>
              <a:buNone/>
            </a:pPr>
            <a:endParaRPr dirty="0"/>
          </a:p>
        </p:txBody>
      </p:sp>
    </p:spTree>
    <p:extLst>
      <p:ext uri="{BB962C8B-B14F-4D97-AF65-F5344CB8AC3E}">
        <p14:creationId xmlns:p14="http://schemas.microsoft.com/office/powerpoint/2010/main" val="122531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CA" dirty="0" smtClean="0"/>
              <a:t>Feedback also makes the team better.</a:t>
            </a:r>
          </a:p>
          <a:p>
            <a:pPr lvl="0" rtl="0">
              <a:spcBef>
                <a:spcPts val="0"/>
              </a:spcBef>
              <a:buNone/>
            </a:pPr>
            <a:endParaRPr lang="en-CA" dirty="0" smtClean="0"/>
          </a:p>
          <a:p>
            <a:pPr lvl="0" rtl="0">
              <a:spcBef>
                <a:spcPts val="0"/>
              </a:spcBef>
              <a:buNone/>
            </a:pPr>
            <a:r>
              <a:rPr lang="en-CA" dirty="0" smtClean="0"/>
              <a:t>Reiterate</a:t>
            </a:r>
            <a:r>
              <a:rPr lang="en-CA" baseline="0" dirty="0" smtClean="0"/>
              <a:t> </a:t>
            </a:r>
            <a:r>
              <a:rPr lang="en-CA" baseline="0" dirty="0"/>
              <a:t>the value of inviting in others with different </a:t>
            </a:r>
            <a:r>
              <a:rPr lang="en-CA" sz="1100" spc="-20" dirty="0">
                <a:solidFill>
                  <a:schemeClr val="dk1"/>
                </a:solidFill>
                <a:latin typeface="Calibri"/>
                <a:ea typeface="Calibri"/>
                <a:cs typeface="Calibri"/>
                <a:sym typeface="Calibri"/>
              </a:rPr>
              <a:t>knowledge, opinions,</a:t>
            </a:r>
            <a:r>
              <a:rPr lang="en-CA" sz="1100" spc="-20" baseline="0" dirty="0">
                <a:solidFill>
                  <a:schemeClr val="dk1"/>
                </a:solidFill>
                <a:latin typeface="Calibri"/>
                <a:ea typeface="Calibri"/>
                <a:cs typeface="Calibri"/>
                <a:sym typeface="Calibri"/>
              </a:rPr>
              <a:t> </a:t>
            </a:r>
            <a:r>
              <a:rPr lang="en-CA" sz="1100" spc="-20" dirty="0">
                <a:solidFill>
                  <a:schemeClr val="dk1"/>
                </a:solidFill>
                <a:latin typeface="Calibri"/>
                <a:ea typeface="Calibri"/>
                <a:cs typeface="Calibri"/>
                <a:sym typeface="Calibri"/>
              </a:rPr>
              <a:t>ideas,</a:t>
            </a:r>
            <a:r>
              <a:rPr lang="en-CA" baseline="0" dirty="0"/>
              <a:t> perspectives or experiences than yourself or your team to provide feedback in order to gain increased creativity. This can also be considered from the perspective of creating a diverse team to capitalize on this concept of heterogeneity throughout all aspects of the team process/experience. </a:t>
            </a:r>
            <a:endParaRPr dirty="0"/>
          </a:p>
        </p:txBody>
      </p:sp>
    </p:spTree>
    <p:extLst>
      <p:ext uri="{BB962C8B-B14F-4D97-AF65-F5344CB8AC3E}">
        <p14:creationId xmlns:p14="http://schemas.microsoft.com/office/powerpoint/2010/main" val="335621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solidFill>
                  <a:schemeClr val="dk1"/>
                </a:solidFill>
                <a:latin typeface="Calibri"/>
                <a:ea typeface="Calibri"/>
                <a:cs typeface="Calibri"/>
                <a:sym typeface="Calibri"/>
              </a:rPr>
              <a:t>Why is it important for the instructor to emphasize the benefits of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dk1"/>
                </a:solidFill>
                <a:latin typeface="Calibri"/>
                <a:ea typeface="Calibri"/>
                <a:cs typeface="Calibri"/>
                <a:sym typeface="Calibri"/>
              </a:rPr>
              <a:t>Linking the exercise more closely with the students’ future professional practice</a:t>
            </a:r>
            <a:r>
              <a:rPr lang="en-CA" sz="1100" baseline="0" dirty="0">
                <a:solidFill>
                  <a:schemeClr val="dk1"/>
                </a:solidFill>
                <a:latin typeface="Calibri"/>
                <a:ea typeface="Calibri"/>
                <a:cs typeface="Calibri"/>
                <a:sym typeface="Calibri"/>
              </a:rPr>
              <a:t> </a:t>
            </a:r>
            <a:r>
              <a:rPr lang="en-CA" sz="1100" dirty="0">
                <a:solidFill>
                  <a:schemeClr val="dk1"/>
                </a:solidFill>
                <a:latin typeface="Calibri"/>
                <a:ea typeface="Calibri"/>
                <a:cs typeface="Calibri"/>
                <a:sym typeface="Calibri"/>
              </a:rPr>
              <a:t>also appears beneficial in this context by stressing the ‘real-life’ need to share their</a:t>
            </a:r>
            <a:r>
              <a:rPr lang="en-CA" sz="1100" baseline="0" dirty="0">
                <a:solidFill>
                  <a:schemeClr val="dk1"/>
                </a:solidFill>
                <a:latin typeface="Calibri"/>
                <a:ea typeface="Calibri"/>
                <a:cs typeface="Calibri"/>
                <a:sym typeface="Calibri"/>
              </a:rPr>
              <a:t> </a:t>
            </a:r>
            <a:r>
              <a:rPr lang="en-CA" sz="1100" dirty="0">
                <a:solidFill>
                  <a:schemeClr val="dk1"/>
                </a:solidFill>
                <a:latin typeface="Calibri"/>
                <a:ea typeface="Calibri"/>
                <a:cs typeface="Calibri"/>
                <a:sym typeface="Calibri"/>
              </a:rPr>
              <a:t>work in a professional context’ (</a:t>
            </a:r>
            <a:r>
              <a:rPr lang="en-CA" sz="1050" b="0" i="0" u="none" strike="noStrike" kern="1200" dirty="0" err="1">
                <a:solidFill>
                  <a:schemeClr val="tx1"/>
                </a:solidFill>
                <a:effectLst/>
                <a:latin typeface="+mn-lt"/>
                <a:ea typeface="+mn-ea"/>
                <a:cs typeface="+mn-cs"/>
              </a:rPr>
              <a:t>Cartney</a:t>
            </a:r>
            <a:r>
              <a:rPr lang="en-CA" sz="1050" b="0" i="0" u="none" strike="noStrike" kern="1200" dirty="0">
                <a:solidFill>
                  <a:schemeClr val="tx1"/>
                </a:solidFill>
                <a:effectLst/>
                <a:latin typeface="+mn-lt"/>
                <a:ea typeface="+mn-ea"/>
                <a:cs typeface="+mn-cs"/>
              </a:rPr>
              <a:t>,</a:t>
            </a:r>
            <a:r>
              <a:rPr lang="en-CA" sz="1050" b="0" i="0" u="none" strike="noStrike" kern="1200" baseline="0" dirty="0">
                <a:solidFill>
                  <a:schemeClr val="tx1"/>
                </a:solidFill>
                <a:effectLst/>
                <a:latin typeface="+mn-lt"/>
                <a:ea typeface="+mn-ea"/>
                <a:cs typeface="+mn-cs"/>
              </a:rPr>
              <a:t> </a:t>
            </a:r>
            <a:r>
              <a:rPr lang="en-CA" sz="1050" b="0" i="0" u="none" strike="noStrike" kern="1200" dirty="0">
                <a:solidFill>
                  <a:schemeClr val="tx1"/>
                </a:solidFill>
                <a:effectLst/>
                <a:latin typeface="+mn-lt"/>
                <a:ea typeface="+mn-ea"/>
                <a:cs typeface="+mn-cs"/>
              </a:rPr>
              <a:t>2010)</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a:solidFill>
                  <a:schemeClr val="dk1"/>
                </a:solidFill>
                <a:latin typeface="Calibri"/>
                <a:ea typeface="Calibri"/>
                <a:cs typeface="Calibri"/>
                <a:sym typeface="Calibri"/>
              </a:rPr>
              <a:t>Anecdotal example: hurt/hamper career development </a:t>
            </a:r>
            <a:endParaRPr lang="en-CA"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dirty="0">
              <a:solidFill>
                <a:schemeClr val="dk1"/>
              </a:solidFill>
              <a:latin typeface="Calibri"/>
              <a:ea typeface="Calibri"/>
              <a:cs typeface="Calibri"/>
              <a:sym typeface="Calibri"/>
            </a:endParaRPr>
          </a:p>
          <a:p>
            <a:pPr lvl="0" rtl="0">
              <a:spcBef>
                <a:spcPts val="0"/>
              </a:spcBef>
              <a:buNone/>
            </a:pPr>
            <a:r>
              <a:rPr lang="en-CA" b="1" dirty="0"/>
              <a:t>Possible Example:</a:t>
            </a:r>
            <a:r>
              <a:rPr lang="en-CA" b="1" baseline="0" dirty="0"/>
              <a:t> </a:t>
            </a:r>
            <a:endParaRPr lang="en-CA" b="1" dirty="0"/>
          </a:p>
          <a:p>
            <a:pPr lvl="0" rtl="0">
              <a:spcBef>
                <a:spcPts val="0"/>
              </a:spcBef>
              <a:buNone/>
            </a:pPr>
            <a:r>
              <a:rPr lang="en" dirty="0"/>
              <a:t>As a co-op or new hire in industry you may encounter reluctance or even push back when presenting new ideas/suggestions.  This can be the result of previous new hires having suggested/implemented ideas with great enthusiasm, but without taking the time to get buy-in from various stakeholders, or from not having analyzed the situation effectively enough to design an appropriate solution.  Both of these problems can be avoided by </a:t>
            </a:r>
            <a:r>
              <a:rPr lang="en-CA" dirty="0"/>
              <a:t>having a better understanding on interpersonal communication and</a:t>
            </a:r>
            <a:r>
              <a:rPr lang="en-CA" baseline="0" dirty="0"/>
              <a:t>, more </a:t>
            </a:r>
            <a:r>
              <a:rPr lang="en-CA" dirty="0"/>
              <a:t>specifically, by </a:t>
            </a:r>
            <a:r>
              <a:rPr lang="en" dirty="0"/>
              <a:t>spending time in the Interpretation and Evaluation stage of the feedback process</a:t>
            </a:r>
            <a:r>
              <a:rPr lang="en-CA" dirty="0"/>
              <a:t> that will be taught in this module</a:t>
            </a:r>
            <a:r>
              <a:rPr lang="en" dirty="0"/>
              <a:t> in order to create a thoughtful design that is supported by facts.</a:t>
            </a:r>
            <a:endParaRPr lang="en-CA" dirty="0"/>
          </a:p>
          <a:p>
            <a:pPr lvl="0" rtl="0">
              <a:spcBef>
                <a:spcPts val="0"/>
              </a:spcBef>
              <a:buNone/>
            </a:pPr>
            <a:endParaRPr lang="en-CA" dirty="0"/>
          </a:p>
          <a:p>
            <a:pPr lvl="0" rtl="0">
              <a:spcBef>
                <a:spcPts val="0"/>
              </a:spcBef>
              <a:buNone/>
            </a:pPr>
            <a:endParaRPr lang="en" dirty="0"/>
          </a:p>
        </p:txBody>
      </p:sp>
    </p:spTree>
    <p:extLst>
      <p:ext uri="{BB962C8B-B14F-4D97-AF65-F5344CB8AC3E}">
        <p14:creationId xmlns:p14="http://schemas.microsoft.com/office/powerpoint/2010/main" val="401040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Most feedbacks are from up top, or from</a:t>
            </a:r>
            <a:r>
              <a:rPr lang="en-US" baseline="0" dirty="0" smtClean="0"/>
              <a:t> peers. But if you are to provide feedback to the top, you do need to exercise some strategy.</a:t>
            </a:r>
            <a:endParaRPr dirty="0"/>
          </a:p>
        </p:txBody>
      </p:sp>
    </p:spTree>
    <p:extLst>
      <p:ext uri="{BB962C8B-B14F-4D97-AF65-F5344CB8AC3E}">
        <p14:creationId xmlns:p14="http://schemas.microsoft.com/office/powerpoint/2010/main" val="86431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r>
              <a:rPr lang="en" sz="1100" dirty="0" smtClean="0"/>
              <a:t>A more common</a:t>
            </a:r>
            <a:r>
              <a:rPr lang="en" sz="1100" baseline="0" dirty="0" smtClean="0"/>
              <a:t> form of feedbacks. Still need some strategy to make them more effective.</a:t>
            </a:r>
            <a:endParaRPr lang="en" sz="1100" dirty="0"/>
          </a:p>
        </p:txBody>
      </p:sp>
    </p:spTree>
    <p:extLst>
      <p:ext uri="{BB962C8B-B14F-4D97-AF65-F5344CB8AC3E}">
        <p14:creationId xmlns:p14="http://schemas.microsoft.com/office/powerpoint/2010/main" val="3120841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4390" y="1182415"/>
            <a:ext cx="7512410" cy="2418036"/>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40690" y="3684743"/>
            <a:ext cx="4966138" cy="116752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97383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39555" y="5670949"/>
            <a:ext cx="2831372" cy="724755"/>
          </a:xfrm>
          <a:prstGeom prst="rect">
            <a:avLst/>
          </a:prstGeom>
        </p:spPr>
      </p:pic>
      <p:sp>
        <p:nvSpPr>
          <p:cNvPr id="2" name="Title 1"/>
          <p:cNvSpPr>
            <a:spLocks noGrp="1"/>
          </p:cNvSpPr>
          <p:nvPr>
            <p:ph type="ctrTitle" hasCustomPrompt="1"/>
          </p:nvPr>
        </p:nvSpPr>
        <p:spPr>
          <a:xfrm>
            <a:off x="339559" y="1028944"/>
            <a:ext cx="6519149"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7" y="4266824"/>
            <a:ext cx="5112661" cy="666549"/>
          </a:xfrm>
        </p:spPr>
        <p:txBody>
          <a:bodyPr lIns="0" anchor="t">
            <a:normAutofit/>
          </a:bodyPr>
          <a:lstStyle>
            <a:lvl1pPr marL="0" indent="0" algn="l">
              <a:buNone/>
              <a:defRPr sz="1500" b="0">
                <a:solidFill>
                  <a:schemeClr val="tx1">
                    <a:lumMod val="50000"/>
                    <a:lumOff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6" y="2642329"/>
            <a:ext cx="1155958" cy="377963"/>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8" name="Footer Placeholder 7"/>
          <p:cNvSpPr>
            <a:spLocks noGrp="1"/>
          </p:cNvSpPr>
          <p:nvPr>
            <p:ph type="ftr" sz="quarter" idx="11"/>
          </p:nvPr>
        </p:nvSpPr>
        <p:spPr>
          <a:xfrm>
            <a:off x="4538778" y="6377236"/>
            <a:ext cx="3220281" cy="250337"/>
          </a:xfrm>
        </p:spPr>
        <p:txBody>
          <a:bodyPr/>
          <a:lstStyle>
            <a:lvl1pPr algn="ctr">
              <a:defRPr/>
            </a:lvl1pPr>
          </a:lstStyle>
          <a:p>
            <a:pPr defTabSz="914400" fontAlgn="auto">
              <a:spcBef>
                <a:spcPts val="0"/>
              </a:spcBef>
              <a:spcAft>
                <a:spcPts val="0"/>
              </a:spcAft>
            </a:pPr>
            <a:endParaRPr lang="en-US" kern="0" dirty="0">
              <a:solidFill>
                <a:prstClr val="black"/>
              </a:solidFill>
              <a:sym typeface="Arial"/>
            </a:endParaRPr>
          </a:p>
        </p:txBody>
      </p:sp>
      <p:sp>
        <p:nvSpPr>
          <p:cNvPr id="9" name="Slide Number Placeholder 8"/>
          <p:cNvSpPr>
            <a:spLocks noGrp="1"/>
          </p:cNvSpPr>
          <p:nvPr>
            <p:ph type="sldNum" sz="quarter" idx="12"/>
          </p:nvPr>
        </p:nvSpPr>
        <p:spPr>
          <a:xfrm>
            <a:off x="7947379" y="6377236"/>
            <a:ext cx="829360" cy="250337"/>
          </a:xfrm>
        </p:spPr>
        <p:txBody>
          <a:bodyPr/>
          <a:lstStyle>
            <a:lvl1pPr algn="ctr">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grpSp>
        <p:nvGrpSpPr>
          <p:cNvPr id="16" name="Group 15"/>
          <p:cNvGrpSpPr/>
          <p:nvPr/>
        </p:nvGrpSpPr>
        <p:grpSpPr>
          <a:xfrm>
            <a:off x="0" y="1"/>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Tree>
    <p:extLst>
      <p:ext uri="{BB962C8B-B14F-4D97-AF65-F5344CB8AC3E}">
        <p14:creationId xmlns:p14="http://schemas.microsoft.com/office/powerpoint/2010/main" val="8975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4" y="397165"/>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33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1500" b="0">
                <a:solidFill>
                  <a:schemeClr val="tx1">
                    <a:lumMod val="50000"/>
                    <a:lumOff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6" y="2642329"/>
            <a:ext cx="1152144" cy="377963"/>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grpSp>
        <p:nvGrpSpPr>
          <p:cNvPr id="16" name="Group 15"/>
          <p:cNvGrpSpPr/>
          <p:nvPr/>
        </p:nvGrpSpPr>
        <p:grpSpPr>
          <a:xfrm>
            <a:off x="0" y="1"/>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pic>
        <p:nvPicPr>
          <p:cNvPr id="17" name="Picture 16"/>
          <p:cNvPicPr>
            <a:picLocks noChangeAspect="1"/>
          </p:cNvPicPr>
          <p:nvPr/>
        </p:nvPicPr>
        <p:blipFill>
          <a:blip r:embed="rId2"/>
          <a:stretch>
            <a:fillRect/>
          </a:stretch>
        </p:blipFill>
        <p:spPr>
          <a:xfrm>
            <a:off x="339555" y="5670949"/>
            <a:ext cx="2831372" cy="724755"/>
          </a:xfrm>
          <a:prstGeom prst="rect">
            <a:avLst/>
          </a:prstGeom>
        </p:spPr>
      </p:pic>
      <p:sp>
        <p:nvSpPr>
          <p:cNvPr id="15" name="Footer Placeholder 7"/>
          <p:cNvSpPr>
            <a:spLocks noGrp="1"/>
          </p:cNvSpPr>
          <p:nvPr>
            <p:ph type="ftr" sz="quarter" idx="11"/>
          </p:nvPr>
        </p:nvSpPr>
        <p:spPr>
          <a:xfrm>
            <a:off x="4538778" y="6377236"/>
            <a:ext cx="3220281" cy="250337"/>
          </a:xfrm>
        </p:spPr>
        <p:txBody>
          <a:bodyPr/>
          <a:lstStyle>
            <a:lvl1pPr algn="ctr">
              <a:defRPr/>
            </a:lvl1pPr>
          </a:lstStyle>
          <a:p>
            <a:pPr defTabSz="914400" fontAlgn="auto">
              <a:spcBef>
                <a:spcPts val="0"/>
              </a:spcBef>
              <a:spcAft>
                <a:spcPts val="0"/>
              </a:spcAft>
            </a:pPr>
            <a:endParaRPr lang="en-US" kern="0" dirty="0">
              <a:solidFill>
                <a:prstClr val="black"/>
              </a:solidFill>
              <a:sym typeface="Arial"/>
            </a:endParaRPr>
          </a:p>
        </p:txBody>
      </p:sp>
      <p:sp>
        <p:nvSpPr>
          <p:cNvPr id="19" name="Slide Number Placeholder 8"/>
          <p:cNvSpPr>
            <a:spLocks noGrp="1"/>
          </p:cNvSpPr>
          <p:nvPr>
            <p:ph type="sldNum" sz="quarter" idx="12"/>
          </p:nvPr>
        </p:nvSpPr>
        <p:spPr>
          <a:xfrm>
            <a:off x="7947379" y="6377236"/>
            <a:ext cx="829360" cy="250337"/>
          </a:xfrm>
        </p:spPr>
        <p:txBody>
          <a:bodyPr/>
          <a:lstStyle>
            <a:lvl1pPr algn="ctr">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451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clrChange>
              <a:clrFrom>
                <a:srgbClr val="000000"/>
              </a:clrFrom>
              <a:clrTo>
                <a:srgbClr val="000000">
                  <a:alpha val="0"/>
                </a:srgbClr>
              </a:clrTo>
            </a:clrChange>
          </a:blip>
          <a:stretch>
            <a:fillRect/>
          </a:stretch>
        </p:blipFill>
        <p:spPr>
          <a:xfrm>
            <a:off x="339557" y="5680661"/>
            <a:ext cx="2770751" cy="717639"/>
          </a:xfrm>
          <a:prstGeom prst="rect">
            <a:avLst/>
          </a:prstGeom>
        </p:spPr>
      </p:pic>
      <p:sp>
        <p:nvSpPr>
          <p:cNvPr id="2" name="Title 1"/>
          <p:cNvSpPr>
            <a:spLocks noGrp="1"/>
          </p:cNvSpPr>
          <p:nvPr>
            <p:ph type="ctrTitle" hasCustomPrompt="1"/>
          </p:nvPr>
        </p:nvSpPr>
        <p:spPr>
          <a:xfrm>
            <a:off x="339559" y="1028944"/>
            <a:ext cx="6519149"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1500" b="0">
                <a:solidFill>
                  <a:schemeClr val="bg1">
                    <a:lumMod val="85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1152144" cy="377963"/>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grpSp>
        <p:nvGrpSpPr>
          <p:cNvPr id="17" name="Group 16"/>
          <p:cNvGrpSpPr/>
          <p:nvPr/>
        </p:nvGrpSpPr>
        <p:grpSpPr>
          <a:xfrm>
            <a:off x="0" y="1"/>
            <a:ext cx="9144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
        <p:nvSpPr>
          <p:cNvPr id="16" name="Footer Placeholder 7"/>
          <p:cNvSpPr>
            <a:spLocks noGrp="1"/>
          </p:cNvSpPr>
          <p:nvPr>
            <p:ph type="ftr" sz="quarter" idx="11"/>
          </p:nvPr>
        </p:nvSpPr>
        <p:spPr>
          <a:xfrm>
            <a:off x="4538778" y="6377236"/>
            <a:ext cx="3220281" cy="250337"/>
          </a:xfrm>
        </p:spPr>
        <p:txBody>
          <a:bodyPr/>
          <a:lstStyle>
            <a:lvl1pPr algn="ctr">
              <a:defRPr>
                <a:solidFill>
                  <a:schemeClr val="bg1"/>
                </a:solidFill>
              </a:defRPr>
            </a:lvl1pPr>
          </a:lstStyle>
          <a:p>
            <a:pPr defTabSz="914400" fontAlgn="auto">
              <a:spcBef>
                <a:spcPts val="0"/>
              </a:spcBef>
              <a:spcAft>
                <a:spcPts val="0"/>
              </a:spcAft>
            </a:pPr>
            <a:endParaRPr lang="en-US" kern="0" dirty="0">
              <a:solidFill>
                <a:prstClr val="white"/>
              </a:solidFill>
              <a:sym typeface="Arial"/>
            </a:endParaRPr>
          </a:p>
        </p:txBody>
      </p:sp>
      <p:sp>
        <p:nvSpPr>
          <p:cNvPr id="18" name="Slide Number Placeholder 8"/>
          <p:cNvSpPr>
            <a:spLocks noGrp="1"/>
          </p:cNvSpPr>
          <p:nvPr>
            <p:ph type="sldNum" sz="quarter" idx="12"/>
          </p:nvPr>
        </p:nvSpPr>
        <p:spPr>
          <a:xfrm>
            <a:off x="7947379" y="6377236"/>
            <a:ext cx="829360" cy="250337"/>
          </a:xfrm>
        </p:spPr>
        <p:txBody>
          <a:bodyPr/>
          <a:lstStyle>
            <a:lvl1pPr algn="ctr">
              <a:defRPr>
                <a:solidFill>
                  <a:schemeClr val="bg1"/>
                </a:solidFill>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24946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4" y="397165"/>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33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1500" b="0">
                <a:solidFill>
                  <a:schemeClr val="bg1">
                    <a:lumMod val="85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1152144" cy="377963"/>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grpSp>
        <p:nvGrpSpPr>
          <p:cNvPr id="15" name="Group 14"/>
          <p:cNvGrpSpPr/>
          <p:nvPr/>
        </p:nvGrpSpPr>
        <p:grpSpPr>
          <a:xfrm>
            <a:off x="0" y="1"/>
            <a:ext cx="9144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pic>
        <p:nvPicPr>
          <p:cNvPr id="17" name="Picture 16"/>
          <p:cNvPicPr>
            <a:picLocks noChangeAspect="1"/>
          </p:cNvPicPr>
          <p:nvPr/>
        </p:nvPicPr>
        <p:blipFill>
          <a:blip r:embed="rId2">
            <a:clrChange>
              <a:clrFrom>
                <a:srgbClr val="000000"/>
              </a:clrFrom>
              <a:clrTo>
                <a:srgbClr val="000000">
                  <a:alpha val="0"/>
                </a:srgbClr>
              </a:clrTo>
            </a:clrChange>
          </a:blip>
          <a:stretch>
            <a:fillRect/>
          </a:stretch>
        </p:blipFill>
        <p:spPr>
          <a:xfrm>
            <a:off x="339557" y="5680661"/>
            <a:ext cx="2770751" cy="717639"/>
          </a:xfrm>
          <a:prstGeom prst="rect">
            <a:avLst/>
          </a:prstGeom>
        </p:spPr>
      </p:pic>
      <p:sp>
        <p:nvSpPr>
          <p:cNvPr id="16" name="Footer Placeholder 7"/>
          <p:cNvSpPr>
            <a:spLocks noGrp="1"/>
          </p:cNvSpPr>
          <p:nvPr>
            <p:ph type="ftr" sz="quarter" idx="11"/>
          </p:nvPr>
        </p:nvSpPr>
        <p:spPr>
          <a:xfrm>
            <a:off x="4538778" y="6377236"/>
            <a:ext cx="3220281" cy="250337"/>
          </a:xfrm>
        </p:spPr>
        <p:txBody>
          <a:bodyPr/>
          <a:lstStyle>
            <a:lvl1pPr algn="ctr">
              <a:defRPr>
                <a:solidFill>
                  <a:schemeClr val="bg1"/>
                </a:solidFill>
              </a:defRPr>
            </a:lvl1pPr>
          </a:lstStyle>
          <a:p>
            <a:pPr defTabSz="914400" fontAlgn="auto">
              <a:spcBef>
                <a:spcPts val="0"/>
              </a:spcBef>
              <a:spcAft>
                <a:spcPts val="0"/>
              </a:spcAft>
            </a:pPr>
            <a:endParaRPr lang="en-US" kern="0" dirty="0">
              <a:solidFill>
                <a:prstClr val="white"/>
              </a:solidFill>
              <a:sym typeface="Arial"/>
            </a:endParaRPr>
          </a:p>
        </p:txBody>
      </p:sp>
      <p:sp>
        <p:nvSpPr>
          <p:cNvPr id="19" name="Slide Number Placeholder 8"/>
          <p:cNvSpPr>
            <a:spLocks noGrp="1"/>
          </p:cNvSpPr>
          <p:nvPr>
            <p:ph type="sldNum" sz="quarter" idx="12"/>
          </p:nvPr>
        </p:nvSpPr>
        <p:spPr>
          <a:xfrm>
            <a:off x="7947379" y="6377236"/>
            <a:ext cx="829360" cy="250337"/>
          </a:xfrm>
        </p:spPr>
        <p:txBody>
          <a:bodyPr/>
          <a:lstStyle>
            <a:lvl1pPr algn="ctr">
              <a:defRPr>
                <a:solidFill>
                  <a:schemeClr val="bg1"/>
                </a:solidFill>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34893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8" name="Footer Placeholder 7"/>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9" name="Slide Number Placeholder 8"/>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22910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685061"/>
            <a:ext cx="1065644" cy="286052"/>
          </a:xfrm>
        </p:spPr>
        <p:txBody>
          <a:bodyPr anchor="ctr">
            <a:noAutofit/>
          </a:bodyPr>
          <a:lstStyle>
            <a:lvl1pPr marL="0" indent="0" algn="ctr">
              <a:buNone/>
              <a:defRPr sz="75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1"/>
            <a:ext cx="1065644" cy="286052"/>
          </a:xfrm>
        </p:spPr>
        <p:txBody>
          <a:bodyPr anchor="ctr">
            <a:noAutofit/>
          </a:bodyPr>
          <a:lstStyle>
            <a:lvl1pPr marL="0" indent="0" algn="ctr">
              <a:buNone/>
              <a:defRPr sz="75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1"/>
            <a:ext cx="1065644" cy="286052"/>
          </a:xfrm>
        </p:spPr>
        <p:txBody>
          <a:bodyPr anchor="ctr">
            <a:noAutofit/>
          </a:bodyPr>
          <a:lstStyle>
            <a:lvl1pPr marL="0" indent="0" algn="ctr">
              <a:buNone/>
              <a:defRPr sz="75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11" name="Footer Placeholder 10"/>
          <p:cNvSpPr>
            <a:spLocks noGrp="1"/>
          </p:cNvSpPr>
          <p:nvPr>
            <p:ph type="ftr" sz="quarter" idx="17"/>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12" name="Slide Number Placeholder 11"/>
          <p:cNvSpPr>
            <a:spLocks noGrp="1"/>
          </p:cNvSpPr>
          <p:nvPr>
            <p:ph type="sldNum" sz="quarter" idx="18"/>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
        <p:nvSpPr>
          <p:cNvPr id="4" name="Title 3"/>
          <p:cNvSpPr>
            <a:spLocks noGrp="1"/>
          </p:cNvSpPr>
          <p:nvPr>
            <p:ph type="title"/>
          </p:nvPr>
        </p:nvSpPr>
        <p:spPr>
          <a:xfrm>
            <a:off x="194916" y="434112"/>
            <a:ext cx="5284561" cy="895927"/>
          </a:xfrm>
        </p:spPr>
        <p:txBody>
          <a:bodyPr tIns="182880"/>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74309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1709742"/>
            <a:ext cx="7049630" cy="2852737"/>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3" y="4589467"/>
            <a:ext cx="7049630"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8" name="Footer Placeholder 7"/>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9" name="Slide Number Placeholder 8"/>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290432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20392" y="1692455"/>
            <a:ext cx="5200134" cy="1331092"/>
          </a:xfrm>
          <a:prstGeom prst="rect">
            <a:avLst/>
          </a:prstGeom>
        </p:spPr>
      </p:pic>
      <p:sp>
        <p:nvSpPr>
          <p:cNvPr id="2" name="Title 1"/>
          <p:cNvSpPr>
            <a:spLocks noGrp="1"/>
          </p:cNvSpPr>
          <p:nvPr>
            <p:ph type="ctrTitle" hasCustomPrompt="1"/>
          </p:nvPr>
        </p:nvSpPr>
        <p:spPr>
          <a:xfrm>
            <a:off x="720394" y="3727927"/>
            <a:ext cx="6577965" cy="1212056"/>
          </a:xfrm>
        </p:spPr>
        <p:txBody>
          <a:bodyPr anchor="b">
            <a:noAutofit/>
          </a:bodyPr>
          <a:lstStyle>
            <a:lvl1pPr algn="l">
              <a:defRPr sz="3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4" y="4947816"/>
            <a:ext cx="6577965" cy="666549"/>
          </a:xfrm>
        </p:spPr>
        <p:txBody>
          <a:bodyPr anchor="t">
            <a:normAutofit/>
          </a:bodyPr>
          <a:lstStyle>
            <a:lvl1pPr marL="0" indent="0" algn="l">
              <a:buNone/>
              <a:defRPr sz="1800">
                <a:solidFill>
                  <a:schemeClr val="tx1">
                    <a:lumMod val="50000"/>
                    <a:lumOff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5" name="Footer Placeholder 4"/>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6" name="Slide Number Placeholder 5"/>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grpSp>
        <p:nvGrpSpPr>
          <p:cNvPr id="16" name="Group 15"/>
          <p:cNvGrpSpPr/>
          <p:nvPr/>
        </p:nvGrpSpPr>
        <p:grpSpPr>
          <a:xfrm>
            <a:off x="0" y="1"/>
            <a:ext cx="9144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Tree>
    <p:extLst>
      <p:ext uri="{BB962C8B-B14F-4D97-AF65-F5344CB8AC3E}">
        <p14:creationId xmlns:p14="http://schemas.microsoft.com/office/powerpoint/2010/main" val="12264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6" y="434112"/>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5" y="1413164"/>
            <a:ext cx="4190141" cy="4590472"/>
          </a:xfrm>
        </p:spPr>
        <p:txBody>
          <a:bodyPr/>
          <a:lstStyle>
            <a:lvl1pPr marL="216689" indent="-216689">
              <a:spcBef>
                <a:spcPts val="600"/>
              </a:spcBef>
              <a:spcAft>
                <a:spcPts val="600"/>
              </a:spcAft>
              <a:buFont typeface="Wingdings" charset="2"/>
              <a:buChar char="§"/>
              <a:defRPr/>
            </a:lvl1pPr>
            <a:lvl2pPr marL="514337" indent="-171446">
              <a:spcBef>
                <a:spcPts val="600"/>
              </a:spcBef>
              <a:spcAft>
                <a:spcPts val="600"/>
              </a:spcAft>
              <a:buFont typeface="Wingdings" charset="2"/>
              <a:buChar char="§"/>
              <a:defRPr/>
            </a:lvl2pPr>
            <a:lvl3pPr marL="857228" indent="-171446">
              <a:spcBef>
                <a:spcPts val="600"/>
              </a:spcBef>
              <a:spcAft>
                <a:spcPts val="600"/>
              </a:spcAft>
              <a:buFont typeface="Wingdings" charset="2"/>
              <a:buChar char="§"/>
              <a:defRPr/>
            </a:lvl3pPr>
            <a:lvl4pPr marL="1200120" indent="-171446">
              <a:spcBef>
                <a:spcPts val="600"/>
              </a:spcBef>
              <a:spcAft>
                <a:spcPts val="600"/>
              </a:spcAft>
              <a:buFont typeface="Wingdings" charset="2"/>
              <a:buChar char="§"/>
              <a:defRPr/>
            </a:lvl4pPr>
            <a:lvl5pPr marL="1543012" indent="-171446">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8247" y="1413164"/>
            <a:ext cx="4243965" cy="4590472"/>
          </a:xfrm>
        </p:spPr>
        <p:txBody>
          <a:bodyPr/>
          <a:lstStyle>
            <a:lvl1pPr marL="216689" indent="-216689">
              <a:spcBef>
                <a:spcPts val="600"/>
              </a:spcBef>
              <a:spcAft>
                <a:spcPts val="600"/>
              </a:spcAft>
              <a:buFont typeface="Wingdings" charset="2"/>
              <a:buChar char="§"/>
              <a:defRPr/>
            </a:lvl1pPr>
            <a:lvl2pPr marL="514337" indent="-171446">
              <a:spcBef>
                <a:spcPts val="600"/>
              </a:spcBef>
              <a:spcAft>
                <a:spcPts val="600"/>
              </a:spcAft>
              <a:buFont typeface="Wingdings" charset="2"/>
              <a:buChar char="§"/>
              <a:defRPr/>
            </a:lvl2pPr>
            <a:lvl3pPr marL="857228" indent="-171446">
              <a:spcBef>
                <a:spcPts val="600"/>
              </a:spcBef>
              <a:spcAft>
                <a:spcPts val="600"/>
              </a:spcAft>
              <a:buFont typeface="Wingdings" charset="2"/>
              <a:buChar char="§"/>
              <a:defRPr/>
            </a:lvl3pPr>
            <a:lvl4pPr marL="1200120" indent="-171446">
              <a:spcBef>
                <a:spcPts val="600"/>
              </a:spcBef>
              <a:spcAft>
                <a:spcPts val="600"/>
              </a:spcAft>
              <a:buFont typeface="Wingdings" charset="2"/>
              <a:buChar char="§"/>
              <a:defRPr/>
            </a:lvl4pPr>
            <a:lvl5pPr marL="1543012" indent="-171446">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defTabSz="914400" fontAlgn="auto">
              <a:spcBef>
                <a:spcPts val="0"/>
              </a:spcBef>
              <a:spcAft>
                <a:spcPts val="0"/>
              </a:spcAft>
            </a:pPr>
            <a:fld id="{EB712588-04B1-427B-82EE-E8DB90309F08}"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9" name="Footer Placeholder 8"/>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10" name="Slide Number Placeholder 9"/>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42596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D68188-F79D-4913-9220-56814BEC7248}" type="datetime1">
              <a:rPr lang="en-US"/>
              <a:pPr>
                <a:defRPr/>
              </a:pPr>
              <a:t>3/23/2023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D59584-D51E-43FB-AC3B-6EE9ABAF1D6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2" y="1396193"/>
            <a:ext cx="4214718" cy="670271"/>
          </a:xfrm>
        </p:spPr>
        <p:txBody>
          <a:bodyPr anchor="b">
            <a:noAutofit/>
          </a:bodyPr>
          <a:lstStyle>
            <a:lvl1pPr marL="0" indent="0">
              <a:buNone/>
              <a:defRPr sz="2100" b="1" baseline="0">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912" y="2184404"/>
            <a:ext cx="4214718" cy="3846945"/>
          </a:xfrm>
        </p:spPr>
        <p:txBody>
          <a:bodyPr>
            <a:normAutofit/>
          </a:bodyPr>
          <a:lstStyle>
            <a:lvl1pPr marL="216689" indent="-216689">
              <a:spcBef>
                <a:spcPts val="600"/>
              </a:spcBef>
              <a:spcAft>
                <a:spcPts val="600"/>
              </a:spcAft>
              <a:buFont typeface="Wingdings" charset="2"/>
              <a:buChar char="§"/>
              <a:defRPr sz="1500"/>
            </a:lvl1pPr>
            <a:lvl2pPr marL="514337" indent="-171446">
              <a:spcBef>
                <a:spcPts val="600"/>
              </a:spcBef>
              <a:spcAft>
                <a:spcPts val="600"/>
              </a:spcAft>
              <a:buFont typeface="Wingdings" charset="2"/>
              <a:buChar char="§"/>
              <a:defRPr sz="1350"/>
            </a:lvl2pPr>
            <a:lvl3pPr marL="857228" indent="-171446">
              <a:spcBef>
                <a:spcPts val="600"/>
              </a:spcBef>
              <a:spcAft>
                <a:spcPts val="600"/>
              </a:spcAft>
              <a:buFont typeface="Wingdings" charset="2"/>
              <a:buChar char="§"/>
              <a:defRPr sz="1200"/>
            </a:lvl3pPr>
            <a:lvl4pPr marL="1200120" indent="-171446">
              <a:spcBef>
                <a:spcPts val="600"/>
              </a:spcBef>
              <a:spcAft>
                <a:spcPts val="600"/>
              </a:spcAft>
              <a:buFont typeface="Wingdings" charset="2"/>
              <a:buChar char="§"/>
              <a:defRPr sz="1050"/>
            </a:lvl4pPr>
            <a:lvl5pPr marL="1543012" indent="-171446">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7115" y="1396193"/>
            <a:ext cx="4195094" cy="670271"/>
          </a:xfrm>
        </p:spPr>
        <p:txBody>
          <a:bodyPr anchor="b">
            <a:normAutofit/>
          </a:bodyPr>
          <a:lstStyle>
            <a:lvl1pPr marL="0" indent="0">
              <a:buNone/>
              <a:defRPr sz="21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77115" y="2184404"/>
            <a:ext cx="4195094" cy="3846945"/>
          </a:xfrm>
        </p:spPr>
        <p:txBody>
          <a:bodyPr>
            <a:normAutofit/>
          </a:bodyPr>
          <a:lstStyle>
            <a:lvl1pPr marL="216689" indent="-216689">
              <a:spcBef>
                <a:spcPts val="600"/>
              </a:spcBef>
              <a:spcAft>
                <a:spcPts val="600"/>
              </a:spcAft>
              <a:buFont typeface="Wingdings" charset="2"/>
              <a:buChar char="§"/>
              <a:defRPr sz="1500"/>
            </a:lvl1pPr>
            <a:lvl2pPr marL="514337" indent="-171446">
              <a:spcBef>
                <a:spcPts val="600"/>
              </a:spcBef>
              <a:spcAft>
                <a:spcPts val="600"/>
              </a:spcAft>
              <a:buFont typeface="Wingdings" charset="2"/>
              <a:buChar char="§"/>
              <a:defRPr sz="1350"/>
            </a:lvl2pPr>
            <a:lvl3pPr marL="857228" indent="-171446">
              <a:spcBef>
                <a:spcPts val="600"/>
              </a:spcBef>
              <a:spcAft>
                <a:spcPts val="600"/>
              </a:spcAft>
              <a:buFont typeface="Wingdings" charset="2"/>
              <a:buChar char="§"/>
              <a:defRPr sz="1200"/>
            </a:lvl3pPr>
            <a:lvl4pPr marL="1200120" indent="-171446">
              <a:spcBef>
                <a:spcPts val="600"/>
              </a:spcBef>
              <a:spcAft>
                <a:spcPts val="600"/>
              </a:spcAft>
              <a:buFont typeface="Wingdings" charset="2"/>
              <a:buChar char="§"/>
              <a:defRPr sz="1050"/>
            </a:lvl4pPr>
            <a:lvl5pPr marL="1543012" indent="-171446">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4916" y="434112"/>
            <a:ext cx="8677297"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11" name="Footer Placeholder 10"/>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12" name="Slide Number Placeholder 11"/>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8012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7" name="Footer Placeholder 6"/>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8" name="Slide Number Placeholder 7"/>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45767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6" name="Footer Placeholder 5"/>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7" name="Slide Number Placeholder 6"/>
          <p:cNvSpPr>
            <a:spLocks noGrp="1"/>
          </p:cNvSpPr>
          <p:nvPr>
            <p:ph type="sldNum" sz="quarter" idx="12"/>
          </p:nvPr>
        </p:nvSpPr>
        <p:spPr/>
        <p:txBody>
          <a:bodyPr/>
          <a:lstStyle/>
          <a:p>
            <a:pPr defTabSz="914400" fontAlgn="auto">
              <a:spcBef>
                <a:spcPts val="0"/>
              </a:spcBef>
              <a:spcAft>
                <a:spcPts val="0"/>
              </a:spcAft>
            </a:pPr>
            <a:fld id="{00000000-1234-1234-1234-123412341234}" type="slidenum">
              <a:rPr lang="en" kern="0" smtClean="0">
                <a:solidFill>
                  <a:prstClr val="black"/>
                </a:solidFill>
                <a:sym typeface="Arial"/>
              </a:rPr>
              <a:pPr defTabSz="914400" fontAlgn="auto">
                <a:spcBef>
                  <a:spcPts val="0"/>
                </a:spcBef>
                <a:spcAft>
                  <a:spcPts val="0"/>
                </a:spcAft>
              </a:pPr>
              <a:t>‹#›</a:t>
            </a:fld>
            <a:endParaRPr lang="en" kern="0">
              <a:solidFill>
                <a:prstClr val="black"/>
              </a:solidFill>
              <a:sym typeface="Arial"/>
            </a:endParaRPr>
          </a:p>
        </p:txBody>
      </p:sp>
    </p:spTree>
    <p:extLst>
      <p:ext uri="{BB962C8B-B14F-4D97-AF65-F5344CB8AC3E}">
        <p14:creationId xmlns:p14="http://schemas.microsoft.com/office/powerpoint/2010/main" val="23411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6" name="Footer Placeholder 5"/>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7" name="Slide Number Placeholder 6"/>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007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7" y="1237675"/>
            <a:ext cx="3248891" cy="910203"/>
          </a:xfrm>
        </p:spPr>
        <p:txBody>
          <a:bodyPr anchor="b">
            <a:normAutofit/>
          </a:bodyPr>
          <a:lstStyle>
            <a:lvl1pPr algn="ctr">
              <a:defRPr sz="2100" cap="all" baseline="0"/>
            </a:lvl1pPr>
          </a:lstStyle>
          <a:p>
            <a:r>
              <a:rPr lang="en-US" dirty="0"/>
              <a:t>CONTEXT or THEME</a:t>
            </a:r>
          </a:p>
        </p:txBody>
      </p:sp>
      <p:sp>
        <p:nvSpPr>
          <p:cNvPr id="3" name="Date Placeholder 2"/>
          <p:cNvSpPr>
            <a:spLocks noGrp="1"/>
          </p:cNvSpPr>
          <p:nvPr>
            <p:ph type="dt" sz="half" idx="10"/>
          </p:nvPr>
        </p:nvSpPr>
        <p:spPr>
          <a:xfrm>
            <a:off x="8015710" y="6335313"/>
            <a:ext cx="885836" cy="250337"/>
          </a:xfrm>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5" name="Slide Number Placeholder 4"/>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cxnSp>
        <p:nvCxnSpPr>
          <p:cNvPr id="12" name="Straight Connector 11"/>
          <p:cNvCxnSpPr/>
          <p:nvPr/>
        </p:nvCxnSpPr>
        <p:spPr>
          <a:xfrm>
            <a:off x="2947558"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47558"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1"/>
            <a:ext cx="8153400" cy="2114551"/>
          </a:xfrm>
        </p:spPr>
        <p:txBody>
          <a:bodyPr anchor="ctr">
            <a:normAutofit/>
          </a:bodyPr>
          <a:lstStyle>
            <a:lvl1pPr marL="0" indent="0" algn="ctr">
              <a:lnSpc>
                <a:spcPct val="100000"/>
              </a:lnSpc>
              <a:buNone/>
              <a:defRPr sz="21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2947558" y="4784729"/>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5143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a:t>Click icon to add picture</a:t>
            </a:r>
          </a:p>
        </p:txBody>
      </p:sp>
      <p:sp>
        <p:nvSpPr>
          <p:cNvPr id="2" name="Title 1"/>
          <p:cNvSpPr>
            <a:spLocks noGrp="1"/>
          </p:cNvSpPr>
          <p:nvPr>
            <p:ph type="title" hasCustomPrompt="1"/>
          </p:nvPr>
        </p:nvSpPr>
        <p:spPr>
          <a:xfrm>
            <a:off x="640775" y="1237675"/>
            <a:ext cx="3248891" cy="910203"/>
          </a:xfrm>
        </p:spPr>
        <p:txBody>
          <a:bodyPr anchor="b">
            <a:normAutofit/>
          </a:bodyPr>
          <a:lstStyle>
            <a:lvl1pPr algn="ctr">
              <a:defRPr sz="2100" cap="all" baseline="0"/>
            </a:lvl1pPr>
          </a:lstStyle>
          <a:p>
            <a:r>
              <a:rPr lang="en-US" dirty="0"/>
              <a:t>CONTEXT or THEME</a:t>
            </a:r>
          </a:p>
        </p:txBody>
      </p:sp>
      <p:sp>
        <p:nvSpPr>
          <p:cNvPr id="3" name="Date Placeholder 2"/>
          <p:cNvSpPr>
            <a:spLocks noGrp="1"/>
          </p:cNvSpPr>
          <p:nvPr>
            <p:ph type="dt" sz="half" idx="10"/>
          </p:nvPr>
        </p:nvSpPr>
        <p:spPr>
          <a:xfrm>
            <a:off x="8019711" y="6335313"/>
            <a:ext cx="885836" cy="250337"/>
          </a:xfrm>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4" name="Footer Placeholder 3"/>
          <p:cNvSpPr>
            <a:spLocks noGrp="1"/>
          </p:cNvSpPr>
          <p:nvPr>
            <p:ph type="ftr" sz="quarter" idx="11"/>
          </p:nvPr>
        </p:nvSpPr>
        <p:spPr>
          <a:xfrm>
            <a:off x="194913" y="6335313"/>
            <a:ext cx="2915434" cy="250337"/>
          </a:xfrm>
        </p:spPr>
        <p:txBody>
          <a:bodyPr/>
          <a:lstStyle/>
          <a:p>
            <a:pPr defTabSz="914400" fontAlgn="auto">
              <a:spcBef>
                <a:spcPts val="0"/>
              </a:spcBef>
              <a:spcAft>
                <a:spcPts val="0"/>
              </a:spcAft>
            </a:pPr>
            <a:endParaRPr lang="en-US" kern="0" dirty="0">
              <a:solidFill>
                <a:prstClr val="black"/>
              </a:solidFill>
              <a:sym typeface="Arial"/>
            </a:endParaRPr>
          </a:p>
        </p:txBody>
      </p:sp>
      <p:sp>
        <p:nvSpPr>
          <p:cNvPr id="5" name="Slide Number Placeholder 4"/>
          <p:cNvSpPr>
            <a:spLocks noGrp="1"/>
          </p:cNvSpPr>
          <p:nvPr>
            <p:ph type="sldNum" sz="quarter" idx="12"/>
          </p:nvPr>
        </p:nvSpPr>
        <p:spPr>
          <a:xfrm>
            <a:off x="3359729" y="6335313"/>
            <a:ext cx="975205" cy="250337"/>
          </a:xfrm>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
        <p:nvSpPr>
          <p:cNvPr id="15" name="Text Placeholder 14"/>
          <p:cNvSpPr>
            <a:spLocks noGrp="1"/>
          </p:cNvSpPr>
          <p:nvPr>
            <p:ph type="body" sz="quarter" idx="13"/>
          </p:nvPr>
        </p:nvSpPr>
        <p:spPr>
          <a:xfrm>
            <a:off x="408710" y="2409026"/>
            <a:ext cx="3713021" cy="2114551"/>
          </a:xfrm>
        </p:spPr>
        <p:txBody>
          <a:bodyPr anchor="ctr">
            <a:normAutofit/>
          </a:bodyPr>
          <a:lstStyle>
            <a:lvl1pPr marL="0" indent="0" algn="ctr">
              <a:lnSpc>
                <a:spcPct val="100000"/>
              </a:lnSpc>
              <a:buNone/>
              <a:defRPr sz="165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640775" y="4784729"/>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p:nvCxnSpPr>
        <p:spPr>
          <a:xfrm>
            <a:off x="640776"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776"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5" y="3461559"/>
            <a:ext cx="6803231" cy="598488"/>
          </a:xfrm>
        </p:spPr>
        <p:txBody>
          <a:bodyPr>
            <a:normAutofit/>
          </a:bodyPr>
          <a:lstStyle>
            <a:lvl1pPr marL="0" indent="0" algn="ctr">
              <a:buNone/>
              <a:defRPr sz="2400"/>
            </a:lvl1pPr>
            <a:lvl2pPr marL="342892" indent="0" algn="ctr">
              <a:buNone/>
              <a:defRPr/>
            </a:lvl2pPr>
            <a:lvl3pPr marL="685783" indent="0" algn="ctr">
              <a:buNone/>
              <a:defRPr/>
            </a:lvl3pPr>
            <a:lvl4pPr marL="1028675" indent="0" algn="ctr">
              <a:buNone/>
              <a:defRPr/>
            </a:lvl4pPr>
            <a:lvl5pPr marL="1371566"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7" y="2382985"/>
            <a:ext cx="8677297" cy="1046019"/>
          </a:xfrm>
        </p:spPr>
        <p:txBody>
          <a:bodyPr anchor="b">
            <a:normAutofit/>
          </a:bodyPr>
          <a:lstStyle>
            <a:lvl1pPr algn="ctr">
              <a:defRPr sz="4500" cap="all" baseline="0"/>
            </a:lvl1pPr>
          </a:lstStyle>
          <a:p>
            <a:r>
              <a:rPr lang="en-US" dirty="0"/>
              <a:t>SECTION DIVIDER</a:t>
            </a:r>
          </a:p>
        </p:txBody>
      </p:sp>
      <p:sp>
        <p:nvSpPr>
          <p:cNvPr id="3" name="Date Placeholder 2"/>
          <p:cNvSpPr>
            <a:spLocks noGrp="1"/>
          </p:cNvSpPr>
          <p:nvPr>
            <p:ph type="dt" sz="half" idx="10"/>
          </p:nvPr>
        </p:nvSpPr>
        <p:spPr>
          <a:xfrm>
            <a:off x="8007154" y="6335313"/>
            <a:ext cx="885836" cy="250337"/>
          </a:xfrm>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5" name="Slide Number Placeholder 4"/>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351017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5" y="3461559"/>
            <a:ext cx="6803231" cy="598488"/>
          </a:xfrm>
        </p:spPr>
        <p:txBody>
          <a:bodyPr>
            <a:normAutofit/>
          </a:bodyPr>
          <a:lstStyle>
            <a:lvl1pPr marL="0" indent="0" algn="ctr">
              <a:buNone/>
              <a:defRPr sz="2400"/>
            </a:lvl1pPr>
            <a:lvl2pPr marL="342892" indent="0" algn="ctr">
              <a:buNone/>
              <a:defRPr/>
            </a:lvl2pPr>
            <a:lvl3pPr marL="685783" indent="0" algn="ctr">
              <a:buNone/>
              <a:defRPr/>
            </a:lvl3pPr>
            <a:lvl4pPr marL="1028675" indent="0" algn="ctr">
              <a:buNone/>
              <a:defRPr/>
            </a:lvl4pPr>
            <a:lvl5pPr marL="1371566"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7" y="2382985"/>
            <a:ext cx="8677297" cy="1046019"/>
          </a:xfrm>
        </p:spPr>
        <p:txBody>
          <a:bodyPr anchor="b">
            <a:normAutofit/>
          </a:bodyPr>
          <a:lstStyle>
            <a:lvl1pPr algn="ctr">
              <a:defRPr sz="4500" cap="all" baseline="0"/>
            </a:lvl1pPr>
          </a:lstStyle>
          <a:p>
            <a:r>
              <a:rPr lang="en-US" dirty="0"/>
              <a:t>SECTION DIVIDER</a:t>
            </a:r>
          </a:p>
        </p:txBody>
      </p:sp>
      <p:sp>
        <p:nvSpPr>
          <p:cNvPr id="3" name="Date Placeholder 2"/>
          <p:cNvSpPr>
            <a:spLocks noGrp="1"/>
          </p:cNvSpPr>
          <p:nvPr>
            <p:ph type="dt" sz="half" idx="10"/>
          </p:nvPr>
        </p:nvSpPr>
        <p:spPr>
          <a:xfrm>
            <a:off x="8007154" y="6335313"/>
            <a:ext cx="885836" cy="250337"/>
          </a:xfrm>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5" name="Slide Number Placeholder 4"/>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03980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5" y="3461559"/>
            <a:ext cx="6803231" cy="598488"/>
          </a:xfrm>
        </p:spPr>
        <p:txBody>
          <a:bodyPr>
            <a:normAutofit/>
          </a:bodyPr>
          <a:lstStyle>
            <a:lvl1pPr marL="0" indent="0" algn="ctr">
              <a:buNone/>
              <a:defRPr sz="2400">
                <a:solidFill>
                  <a:schemeClr val="bg1"/>
                </a:solidFill>
              </a:defRPr>
            </a:lvl1pPr>
            <a:lvl2pPr marL="342892" indent="0" algn="ctr">
              <a:buNone/>
              <a:defRPr/>
            </a:lvl2pPr>
            <a:lvl3pPr marL="685783" indent="0" algn="ctr">
              <a:buNone/>
              <a:defRPr/>
            </a:lvl3pPr>
            <a:lvl4pPr marL="1028675" indent="0" algn="ctr">
              <a:buNone/>
              <a:defRPr/>
            </a:lvl4pPr>
            <a:lvl5pPr marL="1371566"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7" y="2382985"/>
            <a:ext cx="8677297" cy="1046019"/>
          </a:xfrm>
        </p:spPr>
        <p:txBody>
          <a:bodyPr anchor="b">
            <a:normAutofit/>
          </a:bodyPr>
          <a:lstStyle>
            <a:lvl1pPr algn="ctr">
              <a:defRPr sz="45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6335313"/>
            <a:ext cx="885836" cy="250337"/>
          </a:xfrm>
        </p:spPr>
        <p:txBody>
          <a:bodyPr/>
          <a:lstStyle>
            <a:lvl1pPr>
              <a:defRPr>
                <a:solidFill>
                  <a:schemeClr val="bg1"/>
                </a:solidFill>
              </a:defRPr>
            </a:lvl1pPr>
          </a:lstStyle>
          <a:p>
            <a:pPr defTabSz="914400" fontAlgn="auto">
              <a:spcBef>
                <a:spcPts val="0"/>
              </a:spcBef>
              <a:spcAft>
                <a:spcPts val="0"/>
              </a:spcAft>
            </a:pPr>
            <a:fld id="{B61BEF0D-F0BB-DE4B-95CE-6DB70DBA9567}" type="datetimeFigureOut">
              <a:rPr lang="en-US" kern="0" smtClean="0">
                <a:solidFill>
                  <a:prstClr val="white"/>
                </a:solidFill>
                <a:sym typeface="Arial"/>
              </a:rPr>
              <a:pPr defTabSz="914400" fontAlgn="auto">
                <a:spcBef>
                  <a:spcPts val="0"/>
                </a:spcBef>
                <a:spcAft>
                  <a:spcPts val="0"/>
                </a:spcAft>
              </a:pPr>
              <a:t>3/23/2023</a:t>
            </a:fld>
            <a:endParaRPr lang="en-US" kern="0" dirty="0">
              <a:solidFill>
                <a:prstClr val="white"/>
              </a:solidFill>
              <a:sym typeface="Aria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defTabSz="914400" fontAlgn="auto">
              <a:spcBef>
                <a:spcPts val="0"/>
              </a:spcBef>
              <a:spcAft>
                <a:spcPts val="0"/>
              </a:spcAft>
            </a:pPr>
            <a:endParaRPr lang="en-US" kern="0" dirty="0">
              <a:solidFill>
                <a:prstClr val="white"/>
              </a:solidFill>
              <a:sym typeface="Aria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spTree>
    <p:extLst>
      <p:ext uri="{BB962C8B-B14F-4D97-AF65-F5344CB8AC3E}">
        <p14:creationId xmlns:p14="http://schemas.microsoft.com/office/powerpoint/2010/main" val="11076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7" name="Picture 6"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867" y="546789"/>
            <a:ext cx="6400271" cy="4157128"/>
          </a:xfrm>
          <a:prstGeom prst="rect">
            <a:avLst/>
          </a:prstGeom>
        </p:spPr>
      </p:pic>
      <p:sp>
        <p:nvSpPr>
          <p:cNvPr id="2" name="Title 1"/>
          <p:cNvSpPr>
            <a:spLocks noGrp="1"/>
          </p:cNvSpPr>
          <p:nvPr>
            <p:ph type="title" hasCustomPrompt="1"/>
          </p:nvPr>
        </p:nvSpPr>
        <p:spPr>
          <a:xfrm>
            <a:off x="492922" y="4581240"/>
            <a:ext cx="8158163" cy="1597891"/>
          </a:xfrm>
          <a:noFill/>
        </p:spPr>
        <p:txBody>
          <a:bodyPr wrap="square" rtlCol="0" anchor="ctr" anchorCtr="1">
            <a:noAutofit/>
          </a:bodyPr>
          <a:lstStyle>
            <a:lvl1pPr algn="ctr">
              <a:defRPr lang="en-US" sz="1350" b="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10" name="Footer Placeholder 9"/>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11" name="Slide Number Placeholder 10"/>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grpSp>
        <p:nvGrpSpPr>
          <p:cNvPr id="8" name="Group 7"/>
          <p:cNvGrpSpPr/>
          <p:nvPr/>
        </p:nvGrpSpPr>
        <p:grpSpPr>
          <a:xfrm>
            <a:off x="0" y="1"/>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Tree>
    <p:extLst>
      <p:ext uri="{BB962C8B-B14F-4D97-AF65-F5344CB8AC3E}">
        <p14:creationId xmlns:p14="http://schemas.microsoft.com/office/powerpoint/2010/main" val="41096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AL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Date Placeholder 5"/>
          <p:cNvSpPr>
            <a:spLocks noGrp="1"/>
          </p:cNvSpPr>
          <p:nvPr>
            <p:ph type="dt" sz="half" idx="10"/>
          </p:nvPr>
        </p:nvSpPr>
        <p:spPr/>
        <p:txBody>
          <a:body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7" name="Footer Placeholder 6"/>
          <p:cNvSpPr>
            <a:spLocks noGrp="1"/>
          </p:cNvSpPr>
          <p:nvPr>
            <p:ph type="ftr" sz="quarter" idx="11"/>
          </p:nvPr>
        </p:nvSpPr>
        <p:spPr/>
        <p:txBody>
          <a:bodyPr/>
          <a:lstStyle/>
          <a:p>
            <a:pPr defTabSz="914400" fontAlgn="auto">
              <a:spcBef>
                <a:spcPts val="0"/>
              </a:spcBef>
              <a:spcAft>
                <a:spcPts val="0"/>
              </a:spcAft>
            </a:pPr>
            <a:endParaRPr lang="en-US" kern="0" dirty="0">
              <a:solidFill>
                <a:prstClr val="black"/>
              </a:solidFill>
              <a:sym typeface="Arial"/>
            </a:endParaRPr>
          </a:p>
        </p:txBody>
      </p:sp>
      <p:sp>
        <p:nvSpPr>
          <p:cNvPr id="8" name="Slide Number Placeholder 7"/>
          <p:cNvSpPr>
            <a:spLocks noGrp="1"/>
          </p:cNvSpPr>
          <p:nvPr>
            <p:ph type="sldNum" sz="quarter" idx="12"/>
          </p:nvPr>
        </p:nvSpPr>
        <p:spPr/>
        <p:txBody>
          <a:body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pic>
        <p:nvPicPr>
          <p:cNvPr id="9" name="Picture 8" title="University of Waterloo"/>
          <p:cNvPicPr>
            <a:picLocks noChangeAspect="1"/>
          </p:cNvPicPr>
          <p:nvPr/>
        </p:nvPicPr>
        <p:blipFill rotWithShape="1">
          <a:blip r:embed="rId3">
            <a:extLst>
              <a:ext uri="{28A0092B-C50C-407E-A947-70E740481C1C}">
                <a14:useLocalDpi xmlns:a14="http://schemas.microsoft.com/office/drawing/2010/main" val="0"/>
              </a:ext>
            </a:extLst>
          </a:blip>
          <a:srcRect l="13985" t="13985" r="13985" b="13985"/>
          <a:stretch/>
        </p:blipFill>
        <p:spPr bwMode="gray">
          <a:xfrm>
            <a:off x="2258000" y="1122373"/>
            <a:ext cx="4628005" cy="3005999"/>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0" y="1"/>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
        <p:nvSpPr>
          <p:cNvPr id="17" name="Title 1"/>
          <p:cNvSpPr>
            <a:spLocks noGrp="1"/>
          </p:cNvSpPr>
          <p:nvPr>
            <p:ph type="title" hasCustomPrompt="1"/>
          </p:nvPr>
        </p:nvSpPr>
        <p:spPr>
          <a:xfrm>
            <a:off x="492922" y="4581240"/>
            <a:ext cx="8158163" cy="1597891"/>
          </a:xfrm>
          <a:noFill/>
        </p:spPr>
        <p:txBody>
          <a:bodyPr wrap="square" rtlCol="0" anchor="ctr" anchorCtr="1">
            <a:noAutofit/>
          </a:bodyPr>
          <a:lstStyle>
            <a:lvl1pPr algn="ctr">
              <a:defRPr lang="en-US" sz="1350" b="0" cap="all" baseline="0">
                <a:solidFill>
                  <a:schemeClr val="bg1"/>
                </a:solidFill>
                <a:latin typeface="Verdana" charset="0"/>
                <a:ea typeface="Verdana" charset="0"/>
                <a:cs typeface="Verdana" charset="0"/>
              </a:defRPr>
            </a:lvl1pPr>
          </a:lstStyle>
          <a:p>
            <a:pPr marL="0" lvl="0" algn="ctr">
              <a:lnSpc>
                <a:spcPct val="75000"/>
              </a:lnSpc>
            </a:pPr>
            <a:r>
              <a:rPr lang="en-US" dirty="0"/>
              <a:t>click to edit master closing slide</a:t>
            </a:r>
          </a:p>
        </p:txBody>
      </p:sp>
    </p:spTree>
    <p:extLst>
      <p:ext uri="{BB962C8B-B14F-4D97-AF65-F5344CB8AC3E}">
        <p14:creationId xmlns:p14="http://schemas.microsoft.com/office/powerpoint/2010/main" val="95177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D88D50-F000-4266-80B8-714770C473C3}" type="datetime1">
              <a:rPr lang="en-US"/>
              <a:pPr>
                <a:defRPr/>
              </a:pPr>
              <a:t>3/23/2023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B1942B-671A-4634-BA9A-BD0FCB2DEF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FB14D0-ADC0-4751-AF0C-BE80AE768EE4}" type="datetime1">
              <a:rPr lang="en-US"/>
              <a:pPr>
                <a:defRPr/>
              </a:pPr>
              <a:t>3/23/2023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766D312-7129-41F9-A42E-85572EF4C1E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BEABAA-3D41-45AD-A148-8619C745E11D}" type="datetime1">
              <a:rPr lang="en-US"/>
              <a:pPr>
                <a:defRPr/>
              </a:pPr>
              <a:t>3/23/2023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1F26B1-F364-4D8E-AD32-F0679BD85B3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A7D425-C170-4501-AC26-AFC7A3A563C6}" type="datetime1">
              <a:rPr lang="en-US"/>
              <a:pPr>
                <a:defRPr/>
              </a:pPr>
              <a:t>3/23/2023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B4268F-D75F-469F-80D2-9D2254ABB25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28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09C2D-47D4-4FF2-8720-8977F3352318}" type="datetime1">
              <a:rPr lang="en-US"/>
              <a:pPr>
                <a:defRPr/>
              </a:pPr>
              <a:t>3/23/2023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B30DA2-E08E-4754-B9DB-B589520902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914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1131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165881"/>
            <a:ext cx="5486400" cy="3783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D089E8-5DE9-46E4-BB3E-C022DFD3881F}" type="datetime1">
              <a:rPr lang="en-US"/>
              <a:pPr>
                <a:defRPr/>
              </a:pPr>
              <a:t>3/23/2023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4D13C6-2384-4161-AB81-E05B235FB10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075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24200" y="6227763"/>
            <a:ext cx="2133600" cy="246062"/>
          </a:xfrm>
          <a:prstGeom prst="rect">
            <a:avLst/>
          </a:prstGeom>
        </p:spPr>
        <p:txBody>
          <a:bodyPr vert="horz" wrap="square" lIns="91440" tIns="45720" rIns="91440" bIns="45720" numCol="1" anchor="b" anchorCtr="0" compatLnSpc="1">
            <a:prstTxWarp prst="textNoShape">
              <a:avLst/>
            </a:prstTxWarp>
          </a:bodyPr>
          <a:lstStyle>
            <a:lvl1pPr>
              <a:defRPr sz="1200">
                <a:solidFill>
                  <a:srgbClr val="898989"/>
                </a:solidFill>
              </a:defRPr>
            </a:lvl1pPr>
          </a:lstStyle>
          <a:p>
            <a:pPr>
              <a:defRPr/>
            </a:pPr>
            <a:fld id="{67BD8163-C4A4-4224-A943-314BF9A1202A}" type="datetime1">
              <a:rPr lang="en-US"/>
              <a:pPr>
                <a:defRPr/>
              </a:pPr>
              <a:t>3/23/2023</a:t>
            </a:fld>
            <a:endParaRPr lang="en-US" dirty="0"/>
          </a:p>
        </p:txBody>
      </p:sp>
      <p:sp>
        <p:nvSpPr>
          <p:cNvPr id="5" name="Footer Placeholder 4"/>
          <p:cNvSpPr>
            <a:spLocks noGrp="1"/>
          </p:cNvSpPr>
          <p:nvPr>
            <p:ph type="ftr" sz="quarter" idx="3"/>
          </p:nvPr>
        </p:nvSpPr>
        <p:spPr>
          <a:xfrm>
            <a:off x="3124200" y="5959475"/>
            <a:ext cx="3163888" cy="25717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900988" y="6089650"/>
            <a:ext cx="785812"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a:defRPr/>
            </a:pPr>
            <a:fld id="{4CD70C8F-2B44-485D-B858-BEB3809650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48" r:id="rId2"/>
    <p:sldLayoutId id="2147483756" r:id="rId3"/>
    <p:sldLayoutId id="2147483749" r:id="rId4"/>
    <p:sldLayoutId id="2147483750" r:id="rId5"/>
    <p:sldLayoutId id="2147483751" r:id="rId6"/>
    <p:sldLayoutId id="2147483752" r:id="rId7"/>
    <p:sldLayoutId id="2147483753" r:id="rId8"/>
    <p:sldLayoutId id="2147483754" r:id="rId9"/>
    <p:sldLayoutId id="2147483779" r:id="rId10"/>
  </p:sldLayoutIdLst>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p:nvPicPr>
        <p:blipFill>
          <a:blip r:embed="rId22"/>
          <a:stretch>
            <a:fillRect/>
          </a:stretch>
        </p:blipFill>
        <p:spPr>
          <a:xfrm>
            <a:off x="6827793" y="6147743"/>
            <a:ext cx="2060466" cy="527423"/>
          </a:xfrm>
          <a:prstGeom prst="rect">
            <a:avLst/>
          </a:prstGeom>
        </p:spPr>
      </p:pic>
      <p:sp>
        <p:nvSpPr>
          <p:cNvPr id="2" name="Title Placeholder 1"/>
          <p:cNvSpPr>
            <a:spLocks noGrp="1"/>
          </p:cNvSpPr>
          <p:nvPr>
            <p:ph type="title"/>
          </p:nvPr>
        </p:nvSpPr>
        <p:spPr>
          <a:xfrm>
            <a:off x="194916" y="434112"/>
            <a:ext cx="8677297" cy="895927"/>
          </a:xfrm>
          <a:prstGeom prst="rect">
            <a:avLst/>
          </a:prstGeom>
        </p:spPr>
        <p:txBody>
          <a:bodyPr vert="horz" lIns="91440" tIns="9144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5" y="1413167"/>
            <a:ext cx="8677297"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88564" y="6335313"/>
            <a:ext cx="1003664"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fld id="{B61BEF0D-F0BB-DE4B-95CE-6DB70DBA9567}" type="datetimeFigureOut">
              <a:rPr lang="en-US" kern="0" smtClean="0">
                <a:solidFill>
                  <a:prstClr val="black"/>
                </a:solidFill>
                <a:sym typeface="Arial"/>
              </a:rPr>
              <a:pPr defTabSz="914400" fontAlgn="auto">
                <a:spcBef>
                  <a:spcPts val="0"/>
                </a:spcBef>
                <a:spcAft>
                  <a:spcPts val="0"/>
                </a:spcAft>
              </a:pPr>
              <a:t>3/23/2023</a:t>
            </a:fld>
            <a:endParaRPr lang="en-US" kern="0" dirty="0">
              <a:solidFill>
                <a:prstClr val="black"/>
              </a:solidFill>
              <a:sym typeface="Arial"/>
            </a:endParaRPr>
          </a:p>
        </p:txBody>
      </p:sp>
      <p:sp>
        <p:nvSpPr>
          <p:cNvPr id="5" name="Footer Placeholder 4"/>
          <p:cNvSpPr>
            <a:spLocks noGrp="1"/>
          </p:cNvSpPr>
          <p:nvPr>
            <p:ph type="ftr" sz="quarter" idx="3"/>
          </p:nvPr>
        </p:nvSpPr>
        <p:spPr>
          <a:xfrm>
            <a:off x="194913" y="6335313"/>
            <a:ext cx="3919888" cy="250337"/>
          </a:xfrm>
          <a:prstGeom prst="rect">
            <a:avLst/>
          </a:prstGeom>
        </p:spPr>
        <p:txBody>
          <a:bodyPr vert="horz" lIns="91440" tIns="45720" rIns="91440" bIns="45720" rtlCol="0" anchor="ctr"/>
          <a:lstStyle>
            <a:lvl1pPr algn="l">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914400" fontAlgn="auto">
              <a:spcBef>
                <a:spcPts val="0"/>
              </a:spcBef>
              <a:spcAft>
                <a:spcPts val="0"/>
              </a:spcAft>
            </a:pPr>
            <a:endParaRPr lang="en-US" kern="0" dirty="0">
              <a:solidFill>
                <a:prstClr val="black"/>
              </a:solidFill>
              <a:sym typeface="Arial"/>
            </a:endParaRPr>
          </a:p>
        </p:txBody>
      </p:sp>
      <p:sp>
        <p:nvSpPr>
          <p:cNvPr id="6" name="Slide Number Placeholder 5"/>
          <p:cNvSpPr>
            <a:spLocks noGrp="1"/>
          </p:cNvSpPr>
          <p:nvPr>
            <p:ph type="sldNum" sz="quarter" idx="4"/>
          </p:nvPr>
        </p:nvSpPr>
        <p:spPr>
          <a:xfrm>
            <a:off x="4191001" y="6335313"/>
            <a:ext cx="877711"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defTabSz="914400" fontAlgn="auto">
              <a:spcBef>
                <a:spcPts val="0"/>
              </a:spcBef>
              <a:spcAft>
                <a:spcPts val="0"/>
              </a:spcAft>
            </a:pPr>
            <a:fld id="{00000000-1234-1234-1234-123412341234}" type="slidenum">
              <a:rPr lang="en" sz="1000" kern="0" smtClean="0">
                <a:solidFill>
                  <a:srgbClr val="757575"/>
                </a:solidFill>
                <a:sym typeface="Arial"/>
              </a:rPr>
              <a:pPr algn="r" defTabSz="914400" fontAlgn="auto">
                <a:spcBef>
                  <a:spcPts val="0"/>
                </a:spcBef>
                <a:spcAft>
                  <a:spcPts val="0"/>
                </a:spcAft>
              </a:pPr>
              <a:t>‹#›</a:t>
            </a:fld>
            <a:endParaRPr lang="en" sz="1000" kern="0">
              <a:solidFill>
                <a:srgbClr val="757575"/>
              </a:solidFill>
              <a:sym typeface="Arial"/>
            </a:endParaRPr>
          </a:p>
        </p:txBody>
      </p:sp>
      <p:grpSp>
        <p:nvGrpSpPr>
          <p:cNvPr id="15" name="Group 14"/>
          <p:cNvGrpSpPr/>
          <p:nvPr/>
        </p:nvGrpSpPr>
        <p:grpSpPr>
          <a:xfrm>
            <a:off x="0" y="1"/>
            <a:ext cx="9144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Georgia"/>
                <a:ea typeface="+mn-ea"/>
                <a:cs typeface="+mn-cs"/>
                <a:sym typeface="Arial"/>
              </a:endParaRPr>
            </a:p>
          </p:txBody>
        </p:sp>
      </p:grpSp>
    </p:spTree>
    <p:extLst>
      <p:ext uri="{BB962C8B-B14F-4D97-AF65-F5344CB8AC3E}">
        <p14:creationId xmlns:p14="http://schemas.microsoft.com/office/powerpoint/2010/main" val="21779278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783"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89" indent="-216689" algn="l" defTabSz="685783"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37" indent="-171446" algn="l" defTabSz="685783"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28" indent="-171446" algn="l" defTabSz="685783"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20" indent="-171446" algn="l" defTabSz="685783"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12" indent="-171446" algn="l" defTabSz="685783"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Michael.Liu@uwaterloo.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#4: </a:t>
            </a:r>
            <a:br>
              <a:rPr lang="en-US" dirty="0" smtClean="0"/>
            </a:br>
            <a:r>
              <a:rPr lang="en-US" dirty="0" smtClean="0"/>
              <a:t>Feedbacks and Evaluation</a:t>
            </a:r>
            <a:endParaRPr lang="en-US" dirty="0"/>
          </a:p>
        </p:txBody>
      </p:sp>
      <p:sp>
        <p:nvSpPr>
          <p:cNvPr id="3" name="Subtitle 2"/>
          <p:cNvSpPr>
            <a:spLocks noGrp="1"/>
          </p:cNvSpPr>
          <p:nvPr>
            <p:ph type="subTitle" idx="1"/>
          </p:nvPr>
        </p:nvSpPr>
        <p:spPr/>
        <p:txBody>
          <a:bodyPr/>
          <a:lstStyle/>
          <a:p>
            <a:r>
              <a:rPr lang="en-US" sz="2800" dirty="0"/>
              <a:t>Teamwork Skills </a:t>
            </a:r>
            <a:r>
              <a:rPr lang="en-US" sz="2800" dirty="0" smtClean="0"/>
              <a:t> Project</a:t>
            </a:r>
            <a:endParaRPr lang="en-US" sz="2800" dirty="0"/>
          </a:p>
          <a:p>
            <a:endParaRPr lang="en-US" sz="2800" dirty="0"/>
          </a:p>
        </p:txBody>
      </p:sp>
    </p:spTree>
    <p:extLst>
      <p:ext uri="{BB962C8B-B14F-4D97-AF65-F5344CB8AC3E}">
        <p14:creationId xmlns:p14="http://schemas.microsoft.com/office/powerpoint/2010/main" val="167671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1" y="317795"/>
            <a:ext cx="8520600" cy="763600"/>
          </a:xfrm>
          <a:prstGeom prst="rect">
            <a:avLst/>
          </a:prstGeom>
        </p:spPr>
        <p:txBody>
          <a:bodyPr vert="horz" wrap="square" lIns="91425" tIns="91425" rIns="91425" bIns="91425" numCol="1" anchor="t" anchorCtr="0" compatLnSpc="1">
            <a:prstTxWarp prst="textNoShape">
              <a:avLst/>
            </a:prstTxWarp>
            <a:noAutofit/>
          </a:bodyPr>
          <a:lstStyle/>
          <a:p>
            <a:r>
              <a:rPr lang="en" dirty="0"/>
              <a:t>Accepting and Resisting Feedback</a:t>
            </a:r>
          </a:p>
        </p:txBody>
      </p:sp>
      <p:sp>
        <p:nvSpPr>
          <p:cNvPr id="101" name="Shape 101"/>
          <p:cNvSpPr txBox="1">
            <a:spLocks noGrp="1"/>
          </p:cNvSpPr>
          <p:nvPr>
            <p:ph type="body" idx="1"/>
          </p:nvPr>
        </p:nvSpPr>
        <p:spPr>
          <a:xfrm>
            <a:off x="311701" y="1874976"/>
            <a:ext cx="7855907" cy="3760485"/>
          </a:xfrm>
          <a:prstGeom prst="rect">
            <a:avLst/>
          </a:prstGeom>
        </p:spPr>
        <p:txBody>
          <a:bodyPr vert="horz" wrap="square" lIns="91425" tIns="91425" rIns="91425" bIns="91425" numCol="1" anchor="t" anchorCtr="0" compatLnSpc="1">
            <a:prstTxWarp prst="textNoShape">
              <a:avLst/>
            </a:prstTxWarp>
            <a:noAutofit/>
          </a:bodyPr>
          <a:lstStyle/>
          <a:p>
            <a:pPr>
              <a:spcBef>
                <a:spcPts val="1000"/>
              </a:spcBef>
              <a:spcAft>
                <a:spcPts val="0"/>
              </a:spcAft>
              <a:buClr>
                <a:schemeClr val="dk1"/>
              </a:buClr>
              <a:buSzPct val="61111"/>
              <a:buNone/>
            </a:pPr>
            <a:r>
              <a:rPr lang="en" sz="2000" dirty="0">
                <a:solidFill>
                  <a:schemeClr val="dk1"/>
                </a:solidFill>
                <a:ea typeface="Calibri" charset="0"/>
                <a:cs typeface="Calibri" charset="0"/>
                <a:sym typeface="Calibri"/>
              </a:rPr>
              <a:t>You may be worried that feedback will</a:t>
            </a:r>
            <a:r>
              <a:rPr lang="en-CA" sz="2000" dirty="0">
                <a:solidFill>
                  <a:schemeClr val="dk1"/>
                </a:solidFill>
                <a:ea typeface="Calibri" charset="0"/>
                <a:cs typeface="Calibri" charset="0"/>
                <a:sym typeface="Calibri"/>
              </a:rPr>
              <a:t>:</a:t>
            </a:r>
          </a:p>
          <a:p>
            <a:pPr marL="581025" indent="-260350">
              <a:spcBef>
                <a:spcPts val="400"/>
              </a:spcBef>
              <a:spcAft>
                <a:spcPts val="0"/>
              </a:spcAft>
              <a:buClr>
                <a:schemeClr val="dk1"/>
              </a:buClr>
              <a:buSzPct val="61111"/>
            </a:pPr>
            <a:r>
              <a:rPr lang="en" sz="1800" dirty="0">
                <a:solidFill>
                  <a:schemeClr val="dk1"/>
                </a:solidFill>
                <a:ea typeface="Calibri" charset="0"/>
                <a:cs typeface="Calibri" charset="0"/>
                <a:sym typeface="Calibri"/>
              </a:rPr>
              <a:t>distinguish you from your peers</a:t>
            </a:r>
            <a:endParaRPr lang="en-CA" sz="1800" dirty="0">
              <a:solidFill>
                <a:schemeClr val="dk1"/>
              </a:solidFill>
              <a:ea typeface="Calibri" charset="0"/>
              <a:cs typeface="Calibri" charset="0"/>
              <a:sym typeface="Calibri"/>
            </a:endParaRPr>
          </a:p>
          <a:p>
            <a:pPr marL="581025" indent="-260350">
              <a:spcBef>
                <a:spcPts val="400"/>
              </a:spcBef>
              <a:spcAft>
                <a:spcPts val="0"/>
              </a:spcAft>
              <a:buClr>
                <a:schemeClr val="dk1"/>
              </a:buClr>
              <a:buSzPct val="61111"/>
            </a:pPr>
            <a:r>
              <a:rPr lang="en" sz="1800" dirty="0">
                <a:solidFill>
                  <a:schemeClr val="dk1"/>
                </a:solidFill>
                <a:ea typeface="Calibri" charset="0"/>
                <a:cs typeface="Calibri" charset="0"/>
                <a:sym typeface="Calibri"/>
              </a:rPr>
              <a:t>portray you as incompetent</a:t>
            </a:r>
            <a:endParaRPr lang="en-CA" sz="1800" dirty="0">
              <a:solidFill>
                <a:schemeClr val="dk1"/>
              </a:solidFill>
              <a:ea typeface="Calibri" charset="0"/>
              <a:cs typeface="Calibri" charset="0"/>
              <a:sym typeface="Calibri"/>
            </a:endParaRPr>
          </a:p>
          <a:p>
            <a:pPr marL="581025" indent="-260350">
              <a:spcBef>
                <a:spcPts val="400"/>
              </a:spcBef>
              <a:spcAft>
                <a:spcPts val="0"/>
              </a:spcAft>
              <a:buClr>
                <a:schemeClr val="dk1"/>
              </a:buClr>
              <a:buSzPct val="61111"/>
            </a:pPr>
            <a:r>
              <a:rPr lang="en" sz="1800" dirty="0">
                <a:solidFill>
                  <a:schemeClr val="dk1"/>
                </a:solidFill>
                <a:ea typeface="Calibri" charset="0"/>
                <a:cs typeface="Calibri" charset="0"/>
                <a:sym typeface="Calibri"/>
              </a:rPr>
              <a:t>offend another person</a:t>
            </a:r>
            <a:endParaRPr lang="en-CA" sz="1800" dirty="0">
              <a:solidFill>
                <a:schemeClr val="dk1"/>
              </a:solidFill>
              <a:ea typeface="Calibri" charset="0"/>
              <a:cs typeface="Calibri" charset="0"/>
              <a:sym typeface="Calibri"/>
            </a:endParaRPr>
          </a:p>
          <a:p>
            <a:pPr marL="0" indent="0">
              <a:lnSpc>
                <a:spcPct val="90000"/>
              </a:lnSpc>
              <a:spcBef>
                <a:spcPts val="1000"/>
              </a:spcBef>
              <a:buClr>
                <a:schemeClr val="dk1"/>
              </a:buClr>
              <a:buSzPct val="61111"/>
              <a:buNone/>
            </a:pPr>
            <a:r>
              <a:rPr lang="en-CA" sz="2000" dirty="0">
                <a:solidFill>
                  <a:schemeClr val="dk1"/>
                </a:solidFill>
                <a:ea typeface="Calibri" charset="0"/>
                <a:cs typeface="Calibri" charset="0"/>
                <a:sym typeface="Calibri"/>
              </a:rPr>
              <a:t>Or, </a:t>
            </a:r>
            <a:r>
              <a:rPr lang="en" sz="2000" dirty="0">
                <a:solidFill>
                  <a:schemeClr val="dk1"/>
                </a:solidFill>
                <a:ea typeface="Calibri" charset="0"/>
                <a:cs typeface="Calibri" charset="0"/>
                <a:sym typeface="Calibri"/>
              </a:rPr>
              <a:t>perhaps you </a:t>
            </a:r>
            <a:r>
              <a:rPr lang="en-CA" sz="2000" dirty="0">
                <a:solidFill>
                  <a:schemeClr val="dk1"/>
                </a:solidFill>
                <a:ea typeface="Calibri" charset="0"/>
                <a:cs typeface="Calibri" charset="0"/>
                <a:sym typeface="Calibri"/>
              </a:rPr>
              <a:t>already </a:t>
            </a:r>
            <a:r>
              <a:rPr lang="en" sz="2000" dirty="0">
                <a:solidFill>
                  <a:schemeClr val="dk1"/>
                </a:solidFill>
                <a:ea typeface="Calibri" charset="0"/>
                <a:cs typeface="Calibri" charset="0"/>
                <a:sym typeface="Calibri"/>
              </a:rPr>
              <a:t>value feedback as an important part </a:t>
            </a:r>
            <a:r>
              <a:rPr lang="en-CA" sz="2000" dirty="0">
                <a:solidFill>
                  <a:schemeClr val="dk1"/>
                </a:solidFill>
                <a:ea typeface="Calibri" charset="0"/>
                <a:cs typeface="Calibri" charset="0"/>
                <a:sym typeface="Calibri"/>
              </a:rPr>
              <a:t/>
            </a:r>
            <a:br>
              <a:rPr lang="en-CA" sz="2000" dirty="0">
                <a:solidFill>
                  <a:schemeClr val="dk1"/>
                </a:solidFill>
                <a:ea typeface="Calibri" charset="0"/>
                <a:cs typeface="Calibri" charset="0"/>
                <a:sym typeface="Calibri"/>
              </a:rPr>
            </a:br>
            <a:r>
              <a:rPr lang="en" sz="2000" dirty="0">
                <a:solidFill>
                  <a:schemeClr val="dk1"/>
                </a:solidFill>
                <a:ea typeface="Calibri" charset="0"/>
                <a:cs typeface="Calibri" charset="0"/>
                <a:sym typeface="Calibri"/>
              </a:rPr>
              <a:t>of your individual or collective development</a:t>
            </a:r>
            <a:r>
              <a:rPr lang="en-CA" sz="2000" dirty="0">
                <a:solidFill>
                  <a:schemeClr val="dk1"/>
                </a:solidFill>
                <a:ea typeface="Calibri" charset="0"/>
                <a:cs typeface="Calibri" charset="0"/>
                <a:sym typeface="Calibri"/>
              </a:rPr>
              <a:t>!</a:t>
            </a:r>
          </a:p>
          <a:p>
            <a:pPr marL="0" indent="0">
              <a:lnSpc>
                <a:spcPct val="90000"/>
              </a:lnSpc>
              <a:spcBef>
                <a:spcPts val="1000"/>
              </a:spcBef>
              <a:buClr>
                <a:schemeClr val="dk1"/>
              </a:buClr>
              <a:buSzPct val="61111"/>
              <a:buNone/>
            </a:pPr>
            <a:endParaRPr lang="en-CA" sz="1400" dirty="0">
              <a:solidFill>
                <a:schemeClr val="dk1"/>
              </a:solidFill>
              <a:ea typeface="Calibri" charset="0"/>
              <a:cs typeface="Calibri" charset="0"/>
              <a:sym typeface="Calibri"/>
            </a:endParaRPr>
          </a:p>
          <a:p>
            <a:r>
              <a:rPr lang="en-CA" sz="2000" dirty="0">
                <a:ea typeface="Calibri" charset="0"/>
                <a:cs typeface="Calibri" charset="0"/>
              </a:rPr>
              <a:t>Positive feedback is often desired</a:t>
            </a:r>
            <a:br>
              <a:rPr lang="en-CA" sz="2000" dirty="0">
                <a:ea typeface="Calibri" charset="0"/>
                <a:cs typeface="Calibri" charset="0"/>
              </a:rPr>
            </a:br>
            <a:r>
              <a:rPr lang="en-CA" sz="1800" dirty="0" smtClean="0">
                <a:ea typeface="Calibri" charset="0"/>
                <a:cs typeface="Calibri" charset="0"/>
                <a:sym typeface="Wingdings"/>
              </a:rPr>
              <a:t> </a:t>
            </a:r>
            <a:r>
              <a:rPr lang="en-CA" sz="1800" dirty="0">
                <a:ea typeface="Calibri" charset="0"/>
                <a:cs typeface="Calibri" charset="0"/>
                <a:sym typeface="Wingdings"/>
              </a:rPr>
              <a:t>but may limit potential for growth and development</a:t>
            </a:r>
            <a:endParaRPr lang="en-CA" sz="1000" dirty="0">
              <a:ea typeface="Calibri" charset="0"/>
              <a:cs typeface="Calibri" charset="0"/>
            </a:endParaRPr>
          </a:p>
          <a:p>
            <a:r>
              <a:rPr lang="en-CA" sz="2000" dirty="0">
                <a:ea typeface="Calibri" charset="0"/>
                <a:cs typeface="Calibri" charset="0"/>
              </a:rPr>
              <a:t>Constructive feedback can negatively impact self-perception </a:t>
            </a:r>
            <a:br>
              <a:rPr lang="en-CA" sz="2000" dirty="0">
                <a:ea typeface="Calibri" charset="0"/>
                <a:cs typeface="Calibri" charset="0"/>
              </a:rPr>
            </a:br>
            <a:r>
              <a:rPr lang="en-CA" sz="1800" dirty="0">
                <a:ea typeface="Calibri" charset="0"/>
                <a:cs typeface="Calibri" charset="0"/>
                <a:sym typeface="Wingdings"/>
              </a:rPr>
              <a:t> but provides opportunity for innovation and growth</a:t>
            </a:r>
            <a:endParaRPr lang="en-CA" sz="1800" dirty="0">
              <a:ea typeface="Calibri" charset="0"/>
              <a:cs typeface="Calibri" charset="0"/>
            </a:endParaRPr>
          </a:p>
        </p:txBody>
      </p:sp>
    </p:spTree>
    <p:extLst>
      <p:ext uri="{BB962C8B-B14F-4D97-AF65-F5344CB8AC3E}">
        <p14:creationId xmlns:p14="http://schemas.microsoft.com/office/powerpoint/2010/main" val="34181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CA" dirty="0"/>
              <a:t>Components of Feedback</a:t>
            </a:r>
            <a:endParaRPr lang="en" dirty="0"/>
          </a:p>
        </p:txBody>
      </p:sp>
      <p:sp>
        <p:nvSpPr>
          <p:cNvPr id="114" name="Shape 114"/>
          <p:cNvSpPr txBox="1">
            <a:spLocks noGrp="1"/>
          </p:cNvSpPr>
          <p:nvPr>
            <p:ph type="body" idx="1"/>
          </p:nvPr>
        </p:nvSpPr>
        <p:spPr>
          <a:xfrm>
            <a:off x="462012" y="1854997"/>
            <a:ext cx="8520600" cy="3667498"/>
          </a:xfrm>
          <a:prstGeom prst="rect">
            <a:avLst/>
          </a:prstGeom>
        </p:spPr>
        <p:txBody>
          <a:bodyPr vert="horz" wrap="square" lIns="91425" tIns="91425" rIns="91425" bIns="91425" numCol="1" anchor="t" anchorCtr="0" compatLnSpc="1">
            <a:prstTxWarp prst="textNoShape">
              <a:avLst/>
            </a:prstTxWarp>
            <a:noAutofit/>
          </a:bodyPr>
          <a:lstStyle/>
          <a:p>
            <a:pPr>
              <a:lnSpc>
                <a:spcPct val="90000"/>
              </a:lnSpc>
              <a:spcAft>
                <a:spcPts val="0"/>
              </a:spcAft>
              <a:buClr>
                <a:schemeClr val="dk1"/>
              </a:buClr>
              <a:buSzPct val="100000"/>
              <a:buNone/>
            </a:pPr>
            <a:r>
              <a:rPr lang="en" sz="2600" b="1" dirty="0">
                <a:solidFill>
                  <a:schemeClr val="accent1">
                    <a:lumMod val="50000"/>
                  </a:schemeClr>
                </a:solidFill>
                <a:ea typeface="Calibri" charset="0"/>
                <a:cs typeface="Calibri" charset="0"/>
                <a:sym typeface="Calibri"/>
              </a:rPr>
              <a:t>Interpretation</a:t>
            </a:r>
            <a:r>
              <a:rPr lang="en-CA" sz="2600" dirty="0">
                <a:solidFill>
                  <a:schemeClr val="accent1">
                    <a:lumMod val="50000"/>
                  </a:schemeClr>
                </a:solidFill>
                <a:ea typeface="Calibri" charset="0"/>
                <a:cs typeface="Calibri" charset="0"/>
                <a:sym typeface="Calibri"/>
              </a:rPr>
              <a:t>:</a:t>
            </a:r>
            <a:r>
              <a:rPr lang="en" sz="2600" dirty="0">
                <a:solidFill>
                  <a:schemeClr val="accent1">
                    <a:lumMod val="50000"/>
                  </a:schemeClr>
                </a:solidFill>
                <a:ea typeface="Calibri" charset="0"/>
                <a:cs typeface="Calibri" charset="0"/>
                <a:sym typeface="Calibri"/>
              </a:rPr>
              <a:t> </a:t>
            </a:r>
            <a:endParaRPr lang="en-CA" sz="2600" dirty="0">
              <a:solidFill>
                <a:schemeClr val="accent1">
                  <a:lumMod val="50000"/>
                </a:schemeClr>
              </a:solidFill>
              <a:ea typeface="Calibri" charset="0"/>
              <a:cs typeface="Calibri" charset="0"/>
              <a:sym typeface="Calibri"/>
            </a:endParaRPr>
          </a:p>
          <a:p>
            <a:pPr>
              <a:lnSpc>
                <a:spcPct val="90000"/>
              </a:lnSpc>
              <a:spcAft>
                <a:spcPts val="0"/>
              </a:spcAft>
              <a:buClr>
                <a:schemeClr val="accent1">
                  <a:lumMod val="75000"/>
                </a:schemeClr>
              </a:buClr>
              <a:buSzPct val="74000"/>
            </a:pPr>
            <a:r>
              <a:rPr lang="en-CA" sz="2000" dirty="0">
                <a:solidFill>
                  <a:schemeClr val="dk1"/>
                </a:solidFill>
                <a:ea typeface="Calibri" charset="0"/>
                <a:cs typeface="Calibri" charset="0"/>
                <a:sym typeface="Calibri"/>
              </a:rPr>
              <a:t>Ask clarifying questions to expand your understanding</a:t>
            </a:r>
            <a:endParaRPr lang="en-CA" sz="2000" dirty="0">
              <a:solidFill>
                <a:schemeClr val="dk1"/>
              </a:solidFill>
              <a:ea typeface="Calibri" charset="0"/>
              <a:cs typeface="Calibri" charset="0"/>
              <a:sym typeface="Times New Roman"/>
            </a:endParaRPr>
          </a:p>
          <a:p>
            <a:pPr>
              <a:lnSpc>
                <a:spcPct val="90000"/>
              </a:lnSpc>
              <a:spcAft>
                <a:spcPts val="0"/>
              </a:spcAft>
              <a:buClr>
                <a:schemeClr val="accent1">
                  <a:lumMod val="75000"/>
                </a:schemeClr>
              </a:buClr>
              <a:buSzPct val="74000"/>
            </a:pPr>
            <a:r>
              <a:rPr lang="en-CA" sz="2000" dirty="0">
                <a:solidFill>
                  <a:schemeClr val="dk1"/>
                </a:solidFill>
                <a:ea typeface="Calibri" charset="0"/>
                <a:cs typeface="Calibri" charset="0"/>
                <a:sym typeface="Calibri"/>
              </a:rPr>
              <a:t>S</a:t>
            </a:r>
            <a:r>
              <a:rPr lang="en" sz="2000" dirty="0" err="1">
                <a:solidFill>
                  <a:schemeClr val="dk1"/>
                </a:solidFill>
                <a:ea typeface="Calibri" charset="0"/>
                <a:cs typeface="Calibri" charset="0"/>
                <a:sym typeface="Calibri"/>
              </a:rPr>
              <a:t>ummarize</a:t>
            </a:r>
            <a:r>
              <a:rPr lang="en" sz="2000" dirty="0">
                <a:solidFill>
                  <a:schemeClr val="dk1"/>
                </a:solidFill>
                <a:ea typeface="Calibri" charset="0"/>
                <a:cs typeface="Calibri" charset="0"/>
                <a:sym typeface="Calibri"/>
              </a:rPr>
              <a:t> or paraphrase to check understanding</a:t>
            </a:r>
            <a:endParaRPr lang="en-CA" sz="2000" dirty="0">
              <a:solidFill>
                <a:schemeClr val="dk1"/>
              </a:solidFill>
              <a:ea typeface="Calibri" charset="0"/>
              <a:cs typeface="Calibri" charset="0"/>
              <a:sym typeface="Calibri"/>
            </a:endParaRPr>
          </a:p>
          <a:p>
            <a:pPr>
              <a:lnSpc>
                <a:spcPct val="90000"/>
              </a:lnSpc>
              <a:spcBef>
                <a:spcPts val="1200"/>
              </a:spcBef>
              <a:spcAft>
                <a:spcPts val="0"/>
              </a:spcAft>
              <a:buClr>
                <a:schemeClr val="dk1"/>
              </a:buClr>
              <a:buSzPct val="61111"/>
              <a:buNone/>
            </a:pPr>
            <a:r>
              <a:rPr lang="en" sz="2600" b="1" dirty="0">
                <a:solidFill>
                  <a:schemeClr val="accent1">
                    <a:lumMod val="50000"/>
                  </a:schemeClr>
                </a:solidFill>
                <a:ea typeface="Calibri" charset="0"/>
                <a:cs typeface="Calibri" charset="0"/>
                <a:sym typeface="Calibri"/>
              </a:rPr>
              <a:t>Evaluation</a:t>
            </a:r>
            <a:r>
              <a:rPr lang="en-CA" sz="2600" b="1" dirty="0">
                <a:solidFill>
                  <a:schemeClr val="accent1">
                    <a:lumMod val="50000"/>
                  </a:schemeClr>
                </a:solidFill>
                <a:ea typeface="Calibri" charset="0"/>
                <a:cs typeface="Calibri" charset="0"/>
                <a:sym typeface="Calibri"/>
              </a:rPr>
              <a:t>:</a:t>
            </a:r>
            <a:r>
              <a:rPr lang="en" sz="2600" dirty="0">
                <a:solidFill>
                  <a:schemeClr val="accent1">
                    <a:lumMod val="50000"/>
                  </a:schemeClr>
                </a:solidFill>
                <a:ea typeface="Calibri" charset="0"/>
                <a:cs typeface="Calibri" charset="0"/>
                <a:sym typeface="Calibri"/>
              </a:rPr>
              <a:t> </a:t>
            </a:r>
            <a:endParaRPr lang="en-CA" sz="2600" dirty="0">
              <a:solidFill>
                <a:schemeClr val="accent1">
                  <a:lumMod val="50000"/>
                </a:schemeClr>
              </a:solidFill>
              <a:ea typeface="Calibri" charset="0"/>
              <a:cs typeface="Calibri" charset="0"/>
              <a:sym typeface="Calibri"/>
            </a:endParaRPr>
          </a:p>
          <a:p>
            <a:pPr>
              <a:lnSpc>
                <a:spcPct val="90000"/>
              </a:lnSpc>
              <a:spcAft>
                <a:spcPts val="0"/>
              </a:spcAft>
              <a:buClr>
                <a:schemeClr val="accent1">
                  <a:lumMod val="75000"/>
                </a:schemeClr>
              </a:buClr>
              <a:buSzPct val="74000"/>
            </a:pPr>
            <a:r>
              <a:rPr lang="en-CA" sz="2000" dirty="0">
                <a:solidFill>
                  <a:schemeClr val="dk1"/>
                </a:solidFill>
                <a:ea typeface="Calibri" charset="0"/>
                <a:cs typeface="Calibri" charset="0"/>
                <a:sym typeface="Calibri"/>
              </a:rPr>
              <a:t>P</a:t>
            </a:r>
            <a:r>
              <a:rPr lang="en" sz="2000" dirty="0" err="1">
                <a:solidFill>
                  <a:schemeClr val="dk1"/>
                </a:solidFill>
                <a:ea typeface="Calibri" charset="0"/>
                <a:cs typeface="Calibri" charset="0"/>
                <a:sym typeface="Calibri"/>
              </a:rPr>
              <a:t>rovide</a:t>
            </a:r>
            <a:r>
              <a:rPr lang="en" sz="2000" dirty="0">
                <a:solidFill>
                  <a:schemeClr val="dk1"/>
                </a:solidFill>
                <a:ea typeface="Calibri" charset="0"/>
                <a:cs typeface="Calibri" charset="0"/>
                <a:sym typeface="Calibri"/>
              </a:rPr>
              <a:t> an assessment </a:t>
            </a:r>
            <a:r>
              <a:rPr lang="en-CA" sz="2000" dirty="0">
                <a:solidFill>
                  <a:schemeClr val="dk1"/>
                </a:solidFill>
                <a:ea typeface="Calibri" charset="0"/>
                <a:cs typeface="Calibri" charset="0"/>
                <a:sym typeface="Calibri"/>
              </a:rPr>
              <a:t>of the idea</a:t>
            </a:r>
            <a:r>
              <a:rPr lang="en" sz="2000" dirty="0">
                <a:solidFill>
                  <a:schemeClr val="dk1"/>
                </a:solidFill>
                <a:ea typeface="Calibri" charset="0"/>
                <a:cs typeface="Calibri" charset="0"/>
                <a:sym typeface="Calibri"/>
              </a:rPr>
              <a:t> </a:t>
            </a:r>
          </a:p>
          <a:p>
            <a:pPr lvl="1">
              <a:lnSpc>
                <a:spcPct val="90000"/>
              </a:lnSpc>
              <a:spcAft>
                <a:spcPts val="0"/>
              </a:spcAft>
              <a:buClr>
                <a:schemeClr val="accent1">
                  <a:lumMod val="75000"/>
                </a:schemeClr>
              </a:buClr>
              <a:buSzPct val="74000"/>
            </a:pPr>
            <a:r>
              <a:rPr lang="en-CA" sz="1700" dirty="0">
                <a:solidFill>
                  <a:schemeClr val="dk1"/>
                </a:solidFill>
                <a:ea typeface="Calibri" charset="0"/>
                <a:cs typeface="Calibri" charset="0"/>
                <a:sym typeface="Calibri"/>
              </a:rPr>
              <a:t>Begin with a </a:t>
            </a:r>
            <a:r>
              <a:rPr lang="en" sz="1700" dirty="0">
                <a:solidFill>
                  <a:schemeClr val="dk1"/>
                </a:solidFill>
                <a:ea typeface="Calibri" charset="0"/>
                <a:cs typeface="Calibri" charset="0"/>
                <a:sym typeface="Calibri"/>
              </a:rPr>
              <a:t>positive </a:t>
            </a:r>
            <a:r>
              <a:rPr lang="en-CA" sz="1700" dirty="0">
                <a:solidFill>
                  <a:schemeClr val="dk1"/>
                </a:solidFill>
                <a:ea typeface="Calibri" charset="0"/>
                <a:cs typeface="Calibri" charset="0"/>
                <a:sym typeface="Calibri"/>
              </a:rPr>
              <a:t>evaluation </a:t>
            </a:r>
            <a:r>
              <a:rPr lang="en" sz="1700" dirty="0">
                <a:solidFill>
                  <a:schemeClr val="dk1"/>
                </a:solidFill>
                <a:ea typeface="Calibri" charset="0"/>
                <a:cs typeface="Calibri" charset="0"/>
                <a:sym typeface="Calibri"/>
              </a:rPr>
              <a:t>and </a:t>
            </a:r>
            <a:r>
              <a:rPr lang="en-CA" sz="1700" dirty="0">
                <a:solidFill>
                  <a:schemeClr val="dk1"/>
                </a:solidFill>
                <a:ea typeface="Calibri" charset="0"/>
                <a:cs typeface="Calibri" charset="0"/>
                <a:sym typeface="Calibri"/>
              </a:rPr>
              <a:t>follow with </a:t>
            </a:r>
            <a:r>
              <a:rPr lang="en" sz="1700" dirty="0">
                <a:solidFill>
                  <a:schemeClr val="dk1"/>
                </a:solidFill>
                <a:ea typeface="Calibri" charset="0"/>
                <a:cs typeface="Calibri" charset="0"/>
                <a:sym typeface="Calibri"/>
              </a:rPr>
              <a:t>constructive   </a:t>
            </a:r>
            <a:endParaRPr lang="en-CA" sz="1700" dirty="0">
              <a:solidFill>
                <a:schemeClr val="dk1"/>
              </a:solidFill>
              <a:ea typeface="Calibri" charset="0"/>
              <a:cs typeface="Calibri" charset="0"/>
              <a:sym typeface="Calibri"/>
            </a:endParaRPr>
          </a:p>
          <a:p>
            <a:pPr>
              <a:lnSpc>
                <a:spcPct val="90000"/>
              </a:lnSpc>
              <a:spcBef>
                <a:spcPts val="1200"/>
              </a:spcBef>
              <a:spcAft>
                <a:spcPts val="0"/>
              </a:spcAft>
              <a:buClr>
                <a:schemeClr val="dk1"/>
              </a:buClr>
              <a:buSzPct val="61111"/>
              <a:buNone/>
            </a:pPr>
            <a:r>
              <a:rPr lang="en" sz="2600" b="1" dirty="0">
                <a:solidFill>
                  <a:schemeClr val="accent1">
                    <a:lumMod val="50000"/>
                  </a:schemeClr>
                </a:solidFill>
                <a:ea typeface="Calibri" charset="0"/>
                <a:cs typeface="Calibri" charset="0"/>
                <a:sym typeface="Calibri"/>
              </a:rPr>
              <a:t>Recommendation</a:t>
            </a:r>
            <a:r>
              <a:rPr lang="en-CA" sz="2000" dirty="0">
                <a:solidFill>
                  <a:schemeClr val="accent1">
                    <a:lumMod val="50000"/>
                  </a:schemeClr>
                </a:solidFill>
                <a:ea typeface="Calibri" charset="0"/>
                <a:cs typeface="Calibri" charset="0"/>
                <a:sym typeface="Calibri"/>
              </a:rPr>
              <a:t>:</a:t>
            </a:r>
            <a:r>
              <a:rPr lang="en" sz="2000" dirty="0">
                <a:solidFill>
                  <a:schemeClr val="accent1">
                    <a:lumMod val="50000"/>
                  </a:schemeClr>
                </a:solidFill>
                <a:ea typeface="Calibri" charset="0"/>
                <a:cs typeface="Calibri" charset="0"/>
                <a:sym typeface="Calibri"/>
              </a:rPr>
              <a:t> </a:t>
            </a:r>
            <a:endParaRPr lang="en-CA" sz="2000" dirty="0">
              <a:solidFill>
                <a:schemeClr val="accent1">
                  <a:lumMod val="50000"/>
                </a:schemeClr>
              </a:solidFill>
              <a:ea typeface="Calibri" charset="0"/>
              <a:cs typeface="Calibri" charset="0"/>
              <a:sym typeface="Calibri"/>
            </a:endParaRPr>
          </a:p>
          <a:p>
            <a:pPr>
              <a:lnSpc>
                <a:spcPct val="90000"/>
              </a:lnSpc>
              <a:spcAft>
                <a:spcPts val="0"/>
              </a:spcAft>
              <a:buClr>
                <a:schemeClr val="accent1">
                  <a:lumMod val="75000"/>
                </a:schemeClr>
              </a:buClr>
              <a:buSzPct val="74000"/>
            </a:pPr>
            <a:r>
              <a:rPr lang="en-CA" sz="2000" dirty="0">
                <a:solidFill>
                  <a:schemeClr val="dk1"/>
                </a:solidFill>
                <a:ea typeface="Calibri" charset="0"/>
                <a:cs typeface="Calibri" charset="0"/>
                <a:sym typeface="Calibri"/>
              </a:rPr>
              <a:t>Provide further</a:t>
            </a:r>
            <a:r>
              <a:rPr lang="en" sz="2000" dirty="0">
                <a:solidFill>
                  <a:schemeClr val="dk1"/>
                </a:solidFill>
                <a:ea typeface="Calibri" charset="0"/>
                <a:cs typeface="Calibri" charset="0"/>
                <a:sym typeface="Calibri"/>
              </a:rPr>
              <a:t> information</a:t>
            </a:r>
            <a:r>
              <a:rPr lang="en-CA" sz="2000" dirty="0">
                <a:solidFill>
                  <a:schemeClr val="dk1"/>
                </a:solidFill>
                <a:ea typeface="Calibri" charset="0"/>
                <a:cs typeface="Calibri" charset="0"/>
                <a:sym typeface="Calibri"/>
              </a:rPr>
              <a:t> or suggestions</a:t>
            </a:r>
            <a:r>
              <a:rPr lang="en" sz="2000" dirty="0">
                <a:solidFill>
                  <a:schemeClr val="dk1"/>
                </a:solidFill>
                <a:ea typeface="Calibri" charset="0"/>
                <a:cs typeface="Calibri" charset="0"/>
                <a:sym typeface="Calibri"/>
              </a:rPr>
              <a:t> </a:t>
            </a:r>
          </a:p>
          <a:p>
            <a:pPr lvl="1">
              <a:lnSpc>
                <a:spcPct val="90000"/>
              </a:lnSpc>
              <a:spcAft>
                <a:spcPts val="0"/>
              </a:spcAft>
              <a:buClr>
                <a:schemeClr val="accent1">
                  <a:lumMod val="75000"/>
                </a:schemeClr>
              </a:buClr>
              <a:buSzPct val="74000"/>
            </a:pPr>
            <a:r>
              <a:rPr lang="en-CA" sz="1700" dirty="0">
                <a:solidFill>
                  <a:schemeClr val="dk1"/>
                </a:solidFill>
                <a:ea typeface="Calibri" charset="0"/>
                <a:cs typeface="Calibri" charset="0"/>
                <a:sym typeface="Calibri"/>
              </a:rPr>
              <a:t>F</a:t>
            </a:r>
            <a:r>
              <a:rPr lang="en" sz="1700" dirty="0" err="1">
                <a:solidFill>
                  <a:schemeClr val="dk1"/>
                </a:solidFill>
                <a:ea typeface="Calibri" charset="0"/>
                <a:cs typeface="Calibri" charset="0"/>
                <a:sym typeface="Calibri"/>
              </a:rPr>
              <a:t>ocus</a:t>
            </a:r>
            <a:r>
              <a:rPr lang="en" sz="1700" dirty="0">
                <a:solidFill>
                  <a:schemeClr val="dk1"/>
                </a:solidFill>
                <a:ea typeface="Calibri" charset="0"/>
                <a:cs typeface="Calibri" charset="0"/>
                <a:sym typeface="Calibri"/>
              </a:rPr>
              <a:t> on </a:t>
            </a:r>
            <a:r>
              <a:rPr lang="en-CA" sz="1700" dirty="0">
                <a:solidFill>
                  <a:schemeClr val="dk1"/>
                </a:solidFill>
                <a:ea typeface="Calibri" charset="0"/>
                <a:cs typeface="Calibri" charset="0"/>
                <a:sym typeface="Calibri"/>
              </a:rPr>
              <a:t>closing the gap between the design’s current state and </a:t>
            </a:r>
            <a:r>
              <a:rPr lang="en" sz="1700" dirty="0">
                <a:solidFill>
                  <a:schemeClr val="dk1"/>
                </a:solidFill>
                <a:ea typeface="Calibri" charset="0"/>
                <a:cs typeface="Calibri" charset="0"/>
                <a:sym typeface="Calibri"/>
              </a:rPr>
              <a:t>its desired state</a:t>
            </a:r>
          </a:p>
          <a:p>
            <a:pPr lvl="0">
              <a:buNone/>
            </a:pPr>
            <a:endParaRPr dirty="0"/>
          </a:p>
        </p:txBody>
      </p:sp>
    </p:spTree>
    <p:extLst>
      <p:ext uri="{BB962C8B-B14F-4D97-AF65-F5344CB8AC3E}">
        <p14:creationId xmlns:p14="http://schemas.microsoft.com/office/powerpoint/2010/main" val="3884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1206347" y="1229651"/>
            <a:ext cx="6378094" cy="4446793"/>
          </a:xfrm>
          <a:prstGeom prst="rect">
            <a:avLst/>
          </a:prstGeom>
        </p:spPr>
      </p:pic>
      <p:sp>
        <p:nvSpPr>
          <p:cNvPr id="120" name="Shape 120"/>
          <p:cNvSpPr txBox="1">
            <a:spLocks noGrp="1"/>
          </p:cNvSpPr>
          <p:nvPr>
            <p:ph type="title"/>
          </p:nvPr>
        </p:nvSpPr>
        <p:spPr>
          <a:xfrm>
            <a:off x="311700" y="373375"/>
            <a:ext cx="8520600" cy="572700"/>
          </a:xfrm>
          <a:prstGeom prst="rect">
            <a:avLst/>
          </a:prstGeom>
        </p:spPr>
        <p:txBody>
          <a:bodyPr vert="horz" wrap="square" lIns="91425" tIns="91425" rIns="91425" bIns="91425" numCol="1" anchor="t" anchorCtr="0" compatLnSpc="1">
            <a:prstTxWarp prst="textNoShape">
              <a:avLst/>
            </a:prstTxWarp>
            <a:noAutofit/>
          </a:bodyPr>
          <a:lstStyle/>
          <a:p>
            <a:r>
              <a:rPr lang="en-CA" dirty="0"/>
              <a:t>Giving </a:t>
            </a:r>
            <a:r>
              <a:rPr lang="en" dirty="0"/>
              <a:t>Feedback</a:t>
            </a:r>
          </a:p>
        </p:txBody>
      </p:sp>
    </p:spTree>
    <p:extLst>
      <p:ext uri="{BB962C8B-B14F-4D97-AF65-F5344CB8AC3E}">
        <p14:creationId xmlns:p14="http://schemas.microsoft.com/office/powerpoint/2010/main" val="36523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Text Placeholder 2"/>
          <p:cNvSpPr>
            <a:spLocks noGrp="1"/>
          </p:cNvSpPr>
          <p:nvPr>
            <p:ph type="body" idx="1"/>
          </p:nvPr>
        </p:nvSpPr>
        <p:spPr/>
        <p:txBody>
          <a:bodyPr/>
          <a:lstStyle/>
          <a:p>
            <a:r>
              <a:rPr lang="en-US" sz="1400" dirty="0" err="1" smtClean="0"/>
              <a:t>Cartney</a:t>
            </a:r>
            <a:r>
              <a:rPr lang="en-US" sz="1400" dirty="0" smtClean="0"/>
              <a:t>, P. (2010). Exploring the use of peer assessment as a vehicle for closing the gap  between feedback given and feedback used. Assessment &amp; Evaluation in Higher Education. 35(5), 551-564. </a:t>
            </a:r>
            <a:br>
              <a:rPr lang="en-US" sz="1400" dirty="0" smtClean="0"/>
            </a:br>
            <a:endParaRPr lang="en-US" sz="1400" dirty="0" smtClean="0"/>
          </a:p>
          <a:p>
            <a:r>
              <a:rPr lang="en-US" sz="1400" dirty="0" err="1" smtClean="0"/>
              <a:t>Cusing</a:t>
            </a:r>
            <a:r>
              <a:rPr lang="en-US" sz="1400" dirty="0" smtClean="0"/>
              <a:t>, A., Abbott, S., Lothian, D., Hall, A., &amp; Westwood, O. (2011) Peer Feedback as an Aid to Learning – What do we want? Feedback. When do we want it? Now! Ed Teach. 33, 105-112. </a:t>
            </a:r>
            <a:br>
              <a:rPr lang="en-US" sz="1400" dirty="0" smtClean="0"/>
            </a:br>
            <a:endParaRPr lang="en-US" sz="1400" dirty="0" smtClean="0"/>
          </a:p>
          <a:p>
            <a:r>
              <a:rPr lang="en-US" sz="1400" dirty="0" smtClean="0"/>
              <a:t>Ada Hurst, Oscar </a:t>
            </a:r>
            <a:r>
              <a:rPr lang="en-US" sz="1400" dirty="0" err="1" smtClean="0"/>
              <a:t>Nespoli</a:t>
            </a:r>
            <a:r>
              <a:rPr lang="en-US" sz="1400" dirty="0" smtClean="0"/>
              <a:t>. A Two-Dimensional Typology for Characterizing Student Peer and Instructor feedback in capstone design project courses – </a:t>
            </a:r>
            <a:br>
              <a:rPr lang="en-US" sz="1400" dirty="0" smtClean="0"/>
            </a:br>
            <a:endParaRPr lang="en-US" sz="1400" dirty="0" smtClean="0"/>
          </a:p>
          <a:p>
            <a:r>
              <a:rPr lang="en-US" sz="1400" dirty="0" smtClean="0"/>
              <a:t>Nicola, B., Thomson, A., and </a:t>
            </a:r>
            <a:r>
              <a:rPr lang="en-US" sz="1400" dirty="0" err="1" smtClean="0"/>
              <a:t>Breslin</a:t>
            </a:r>
            <a:r>
              <a:rPr lang="en-US" sz="1400" dirty="0" smtClean="0"/>
              <a:t>, C. (2014). Rethinking Feedback Practices in Higher Education: a Peer Review Perspective. Assessment &amp; Evaluation in Higher Education. 39(1), 102-122. </a:t>
            </a:r>
            <a:br>
              <a:rPr lang="en-US" sz="1400" dirty="0" smtClean="0"/>
            </a:br>
            <a:endParaRPr lang="en-US" sz="1400" dirty="0" smtClean="0"/>
          </a:p>
          <a:p>
            <a:r>
              <a:rPr lang="en-US" sz="1400" dirty="0" err="1" smtClean="0"/>
              <a:t>Direkova</a:t>
            </a:r>
            <a:r>
              <a:rPr lang="en-US" sz="1400" dirty="0" smtClean="0"/>
              <a:t>, N., Google Sprint Masters. Design Sprint Methods. 22 December 2016, https://developers.google.com/design-sprint/downloads/DesignSprintMethods.pdf</a:t>
            </a:r>
            <a:br>
              <a:rPr lang="en-US" sz="1400" dirty="0" smtClean="0"/>
            </a:br>
            <a:endParaRPr lang="en-US" sz="1400" dirty="0" smtClean="0"/>
          </a:p>
          <a:p>
            <a:r>
              <a:rPr lang="en-US" sz="1400" dirty="0" smtClean="0"/>
              <a:t>University of Waterloo. (</a:t>
            </a:r>
            <a:r>
              <a:rPr lang="en-US" sz="1400" dirty="0" err="1" smtClean="0"/>
              <a:t>n.d</a:t>
            </a:r>
            <a:r>
              <a:rPr lang="en-US" sz="1400" dirty="0" smtClean="0"/>
              <a:t>). Unit 07: Innovative and Creative Teams. In Professional Development 4 Online: Teamwork. </a:t>
            </a:r>
          </a:p>
          <a:p>
            <a:endParaRPr lang="en-US" sz="1400" dirty="0"/>
          </a:p>
        </p:txBody>
      </p:sp>
    </p:spTree>
    <p:extLst>
      <p:ext uri="{BB962C8B-B14F-4D97-AF65-F5344CB8AC3E}">
        <p14:creationId xmlns:p14="http://schemas.microsoft.com/office/powerpoint/2010/main" val="367975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Value Your Input</a:t>
            </a:r>
            <a:endParaRPr lang="en-US" dirty="0"/>
          </a:p>
        </p:txBody>
      </p:sp>
      <p:sp>
        <p:nvSpPr>
          <p:cNvPr id="3" name="Content Placeholder 2"/>
          <p:cNvSpPr>
            <a:spLocks noGrp="1"/>
          </p:cNvSpPr>
          <p:nvPr>
            <p:ph idx="1"/>
          </p:nvPr>
        </p:nvSpPr>
        <p:spPr/>
        <p:txBody>
          <a:bodyPr/>
          <a:lstStyle/>
          <a:p>
            <a:r>
              <a:rPr lang="en-US" dirty="0" smtClean="0"/>
              <a:t>If you spot an error, have an idea of improvement or just some comments, please send them to </a:t>
            </a:r>
          </a:p>
        </p:txBody>
      </p:sp>
      <p:sp>
        <p:nvSpPr>
          <p:cNvPr id="4" name="TextBox 3"/>
          <p:cNvSpPr txBox="1"/>
          <p:nvPr/>
        </p:nvSpPr>
        <p:spPr>
          <a:xfrm>
            <a:off x="801665" y="3194137"/>
            <a:ext cx="5336088" cy="107721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3"/>
              </a:rPr>
              <a:t>Michael.Liu@uwaterloo.ca</a:t>
            </a:r>
            <a:r>
              <a:rPr kumimoji="0" lang="en-US" sz="32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1178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sz="2800" dirty="0">
                <a:solidFill>
                  <a:prstClr val="black"/>
                </a:solidFill>
              </a:rPr>
              <a:t>Understand the benefits of feedbacks.</a:t>
            </a:r>
          </a:p>
          <a:p>
            <a:pPr lvl="0"/>
            <a:r>
              <a:rPr lang="en-US" sz="2800" dirty="0">
                <a:solidFill>
                  <a:prstClr val="black"/>
                </a:solidFill>
              </a:rPr>
              <a:t>How to properly provide and interpret feedbacks.</a:t>
            </a:r>
          </a:p>
          <a:p>
            <a:endParaRPr lang="en-US" sz="2800" dirty="0"/>
          </a:p>
        </p:txBody>
      </p:sp>
    </p:spTree>
    <p:extLst>
      <p:ext uri="{BB962C8B-B14F-4D97-AF65-F5344CB8AC3E}">
        <p14:creationId xmlns:p14="http://schemas.microsoft.com/office/powerpoint/2010/main" val="62838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Some of the slides are adapted from </a:t>
            </a:r>
          </a:p>
          <a:p>
            <a:pPr lvl="1"/>
            <a:r>
              <a:rPr lang="en-US" dirty="0" smtClean="0"/>
              <a:t>Teamwork </a:t>
            </a:r>
            <a:r>
              <a:rPr lang="en-US" dirty="0" smtClean="0"/>
              <a:t>Skill Clinic, Faculty of Engineering, University of Waterloo.</a:t>
            </a:r>
            <a:endParaRPr lang="en-US" dirty="0"/>
          </a:p>
        </p:txBody>
      </p:sp>
    </p:spTree>
    <p:extLst>
      <p:ext uri="{BB962C8B-B14F-4D97-AF65-F5344CB8AC3E}">
        <p14:creationId xmlns:p14="http://schemas.microsoft.com/office/powerpoint/2010/main" val="412307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mtClean="0"/>
              <a:t>What is Feedback</a:t>
            </a:r>
            <a:r>
              <a:rPr lang="en-CA" smtClean="0"/>
              <a:t>?</a:t>
            </a:r>
            <a:endParaRPr lang="en" dirty="0"/>
          </a:p>
        </p:txBody>
      </p:sp>
      <p:sp>
        <p:nvSpPr>
          <p:cNvPr id="61" name="Shape 61"/>
          <p:cNvSpPr txBox="1">
            <a:spLocks noGrp="1"/>
          </p:cNvSpPr>
          <p:nvPr>
            <p:ph type="body" idx="1"/>
          </p:nvPr>
        </p:nvSpPr>
        <p:spPr>
          <a:xfrm>
            <a:off x="1589463" y="1987814"/>
            <a:ext cx="5965073" cy="3049735"/>
          </a:xfrm>
          <a:prstGeom prst="rect">
            <a:avLst/>
          </a:prstGeom>
        </p:spPr>
        <p:txBody>
          <a:bodyPr vert="horz" wrap="square" lIns="91425" tIns="91425" rIns="91425" bIns="91425" numCol="1" anchor="t" anchorCtr="0" compatLnSpc="1">
            <a:prstTxWarp prst="textNoShape">
              <a:avLst/>
            </a:prstTxWarp>
            <a:noAutofit/>
          </a:bodyPr>
          <a:lstStyle/>
          <a:p>
            <a:pPr algn="ctr">
              <a:lnSpc>
                <a:spcPct val="90000"/>
              </a:lnSpc>
              <a:spcBef>
                <a:spcPts val="1000"/>
              </a:spcBef>
              <a:spcAft>
                <a:spcPts val="0"/>
              </a:spcAft>
              <a:buClr>
                <a:schemeClr val="dk1"/>
              </a:buClr>
              <a:buSzPct val="39285"/>
              <a:buNone/>
            </a:pPr>
            <a:r>
              <a:rPr lang="en" dirty="0" smtClean="0">
                <a:solidFill>
                  <a:schemeClr val="dk1"/>
                </a:solidFill>
                <a:ea typeface="Calibri"/>
                <a:cs typeface="Calibri"/>
                <a:sym typeface="Calibri"/>
              </a:rPr>
              <a:t>Information about </a:t>
            </a:r>
            <a:r>
              <a:rPr lang="en" u="sng" dirty="0" smtClean="0">
                <a:solidFill>
                  <a:schemeClr val="dk1"/>
                </a:solidFill>
                <a:ea typeface="Calibri"/>
                <a:cs typeface="Calibri"/>
                <a:sym typeface="Calibri"/>
              </a:rPr>
              <a:t>reactions</a:t>
            </a:r>
            <a:r>
              <a:rPr lang="en" dirty="0" smtClean="0">
                <a:solidFill>
                  <a:schemeClr val="dk1"/>
                </a:solidFill>
                <a:ea typeface="Calibri"/>
                <a:cs typeface="Calibri"/>
                <a:sym typeface="Calibri"/>
              </a:rPr>
              <a:t> to </a:t>
            </a:r>
            <a:r>
              <a:rPr lang="en-CA" dirty="0" smtClean="0">
                <a:solidFill>
                  <a:schemeClr val="dk1"/>
                </a:solidFill>
                <a:ea typeface="Calibri"/>
                <a:cs typeface="Calibri"/>
                <a:sym typeface="Calibri"/>
              </a:rPr>
              <a:t/>
            </a:r>
            <a:br>
              <a:rPr lang="en-CA" dirty="0" smtClean="0">
                <a:solidFill>
                  <a:schemeClr val="dk1"/>
                </a:solidFill>
                <a:ea typeface="Calibri"/>
                <a:cs typeface="Calibri"/>
                <a:sym typeface="Calibri"/>
              </a:rPr>
            </a:br>
            <a:r>
              <a:rPr lang="en-CA" dirty="0" smtClean="0">
                <a:solidFill>
                  <a:schemeClr val="dk1"/>
                </a:solidFill>
                <a:ea typeface="Calibri"/>
                <a:cs typeface="Calibri"/>
                <a:sym typeface="Calibri"/>
              </a:rPr>
              <a:t>an event, a </a:t>
            </a:r>
            <a:r>
              <a:rPr lang="en-CA" dirty="0" smtClean="0">
                <a:solidFill>
                  <a:schemeClr val="dk1"/>
                </a:solidFill>
                <a:ea typeface="Calibri"/>
                <a:cs typeface="Calibri"/>
                <a:sym typeface="Calibri"/>
              </a:rPr>
              <a:t>decision</a:t>
            </a:r>
            <a:r>
              <a:rPr lang="en-CA" dirty="0" smtClean="0">
                <a:solidFill>
                  <a:schemeClr val="dk1"/>
                </a:solidFill>
                <a:ea typeface="Calibri"/>
                <a:cs typeface="Calibri"/>
                <a:sym typeface="Calibri"/>
              </a:rPr>
              <a:t>, </a:t>
            </a:r>
            <a:r>
              <a:rPr lang="en" dirty="0" smtClean="0">
                <a:solidFill>
                  <a:schemeClr val="dk1"/>
                </a:solidFill>
                <a:ea typeface="Calibri"/>
                <a:cs typeface="Calibri"/>
                <a:sym typeface="Calibri"/>
              </a:rPr>
              <a:t>a product,</a:t>
            </a:r>
            <a:r>
              <a:rPr lang="en-CA" dirty="0" smtClean="0">
                <a:solidFill>
                  <a:schemeClr val="dk1"/>
                </a:solidFill>
                <a:ea typeface="Calibri"/>
                <a:cs typeface="Calibri"/>
                <a:sym typeface="Calibri"/>
              </a:rPr>
              <a:t> an individual’s  </a:t>
            </a:r>
            <a:r>
              <a:rPr lang="en" dirty="0" smtClean="0">
                <a:solidFill>
                  <a:schemeClr val="dk1"/>
                </a:solidFill>
                <a:ea typeface="Calibri"/>
                <a:cs typeface="Calibri"/>
                <a:sym typeface="Calibri"/>
              </a:rPr>
              <a:t>performance of a task, etc., </a:t>
            </a:r>
            <a:r>
              <a:rPr lang="en-CA" dirty="0" smtClean="0">
                <a:solidFill>
                  <a:schemeClr val="dk1"/>
                </a:solidFill>
                <a:ea typeface="Calibri"/>
                <a:cs typeface="Calibri"/>
                <a:sym typeface="Calibri"/>
              </a:rPr>
              <a:t>that is </a:t>
            </a:r>
            <a:r>
              <a:rPr lang="en" dirty="0" smtClean="0">
                <a:solidFill>
                  <a:schemeClr val="dk1"/>
                </a:solidFill>
                <a:ea typeface="Calibri"/>
                <a:cs typeface="Calibri"/>
                <a:sym typeface="Calibri"/>
              </a:rPr>
              <a:t>used </a:t>
            </a:r>
            <a:r>
              <a:rPr lang="en-CA" dirty="0" smtClean="0">
                <a:solidFill>
                  <a:schemeClr val="dk1"/>
                </a:solidFill>
                <a:ea typeface="Calibri"/>
                <a:cs typeface="Calibri"/>
                <a:sym typeface="Calibri"/>
              </a:rPr>
              <a:t>to support</a:t>
            </a:r>
            <a:r>
              <a:rPr lang="en" dirty="0" smtClean="0">
                <a:solidFill>
                  <a:schemeClr val="dk1"/>
                </a:solidFill>
                <a:ea typeface="Calibri"/>
                <a:cs typeface="Calibri"/>
                <a:sym typeface="Calibri"/>
              </a:rPr>
              <a:t> </a:t>
            </a:r>
            <a:r>
              <a:rPr lang="en" u="sng" dirty="0" smtClean="0">
                <a:solidFill>
                  <a:schemeClr val="dk1"/>
                </a:solidFill>
                <a:ea typeface="Calibri"/>
                <a:cs typeface="Calibri"/>
                <a:sym typeface="Calibri"/>
              </a:rPr>
              <a:t>improvement</a:t>
            </a:r>
            <a:r>
              <a:rPr lang="en-CA" dirty="0" smtClean="0">
                <a:solidFill>
                  <a:schemeClr val="dk1"/>
                </a:solidFill>
                <a:ea typeface="Calibri"/>
                <a:cs typeface="Calibri"/>
                <a:sym typeface="Calibri"/>
              </a:rPr>
              <a:t> </a:t>
            </a:r>
            <a:br>
              <a:rPr lang="en-CA" dirty="0" smtClean="0">
                <a:solidFill>
                  <a:schemeClr val="dk1"/>
                </a:solidFill>
                <a:ea typeface="Calibri"/>
                <a:cs typeface="Calibri"/>
                <a:sym typeface="Calibri"/>
              </a:rPr>
            </a:br>
            <a:r>
              <a:rPr lang="en-CA" dirty="0" smtClean="0">
                <a:solidFill>
                  <a:schemeClr val="dk1"/>
                </a:solidFill>
                <a:ea typeface="Calibri"/>
                <a:cs typeface="Calibri"/>
                <a:sym typeface="Calibri"/>
              </a:rPr>
              <a:t>or confirm success. </a:t>
            </a:r>
            <a:endParaRPr lang="en" dirty="0" smtClean="0">
              <a:solidFill>
                <a:schemeClr val="dk1"/>
              </a:solidFill>
              <a:ea typeface="Calibri"/>
              <a:cs typeface="Calibri"/>
              <a:sym typeface="Calibri"/>
            </a:endParaRPr>
          </a:p>
          <a:p>
            <a:pPr>
              <a:buNone/>
            </a:pPr>
            <a:endParaRPr sz="1400" dirty="0"/>
          </a:p>
        </p:txBody>
      </p:sp>
    </p:spTree>
    <p:extLst>
      <p:ext uri="{BB962C8B-B14F-4D97-AF65-F5344CB8AC3E}">
        <p14:creationId xmlns:p14="http://schemas.microsoft.com/office/powerpoint/2010/main" val="1302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p:txBody>
          <a:bodyPr/>
          <a:lstStyle/>
          <a:p>
            <a:r>
              <a:rPr lang="en" dirty="0" smtClean="0"/>
              <a:t>Benefits of Feedback </a:t>
            </a:r>
            <a:r>
              <a:rPr lang="en-CA" dirty="0" smtClean="0"/>
              <a:t>- Self</a:t>
            </a:r>
            <a:r>
              <a:rPr lang="en" dirty="0" smtClean="0"/>
              <a:t>  </a:t>
            </a:r>
            <a:endParaRPr lang="en" dirty="0"/>
          </a:p>
        </p:txBody>
      </p:sp>
      <p:sp>
        <p:nvSpPr>
          <p:cNvPr id="68" name="Shape 68"/>
          <p:cNvSpPr txBox="1">
            <a:spLocks noGrp="1"/>
          </p:cNvSpPr>
          <p:nvPr>
            <p:ph type="body" idx="1"/>
          </p:nvPr>
        </p:nvSpPr>
        <p:spPr>
          <a:xfrm>
            <a:off x="2931090" y="1536633"/>
            <a:ext cx="5901210" cy="4555200"/>
          </a:xfrm>
        </p:spPr>
        <p:txBody>
          <a:bodyPr/>
          <a:lstStyle/>
          <a:p>
            <a:endParaRPr lang="en-US" dirty="0" smtClean="0">
              <a:sym typeface="Calibri"/>
            </a:endParaRPr>
          </a:p>
          <a:p>
            <a:r>
              <a:rPr lang="en-US" dirty="0" smtClean="0">
                <a:sym typeface="Calibri"/>
              </a:rPr>
              <a:t>Learning &amp; Self Development</a:t>
            </a:r>
          </a:p>
          <a:p>
            <a:r>
              <a:rPr lang="en-US" dirty="0" smtClean="0">
                <a:sym typeface="Calibri"/>
              </a:rPr>
              <a:t>Developing leadership skills </a:t>
            </a:r>
            <a:br>
              <a:rPr lang="en-US" dirty="0" smtClean="0">
                <a:sym typeface="Calibri"/>
              </a:rPr>
            </a:br>
            <a:r>
              <a:rPr lang="en-US" dirty="0" smtClean="0">
                <a:sym typeface="Calibri"/>
              </a:rPr>
              <a:t>by supporting others</a:t>
            </a:r>
          </a:p>
          <a:p>
            <a:r>
              <a:rPr lang="en-US" dirty="0" smtClean="0">
                <a:sym typeface="Calibri"/>
              </a:rPr>
              <a:t>Growth Mindset &amp; Resilience</a:t>
            </a:r>
          </a:p>
          <a:p>
            <a:endParaRPr lang="en-US" dirty="0"/>
          </a:p>
        </p:txBody>
      </p:sp>
      <p:pic>
        <p:nvPicPr>
          <p:cNvPr id="69" name="Shape 69"/>
          <p:cNvPicPr preferRelativeResize="0"/>
          <p:nvPr/>
        </p:nvPicPr>
        <p:blipFill rotWithShape="1">
          <a:blip r:embed="rId3">
            <a:alphaModFix/>
          </a:blip>
          <a:srcRect l="19770" t="12273" r="23669" b="15105"/>
          <a:stretch/>
        </p:blipFill>
        <p:spPr>
          <a:xfrm>
            <a:off x="311700" y="1682835"/>
            <a:ext cx="2356308" cy="3779296"/>
          </a:xfrm>
          <a:prstGeom prst="rect">
            <a:avLst/>
          </a:prstGeom>
          <a:noFill/>
          <a:ln>
            <a:noFill/>
          </a:ln>
        </p:spPr>
      </p:pic>
    </p:spTree>
    <p:extLst>
      <p:ext uri="{BB962C8B-B14F-4D97-AF65-F5344CB8AC3E}">
        <p14:creationId xmlns:p14="http://schemas.microsoft.com/office/powerpoint/2010/main" val="38589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p:txBody>
          <a:bodyPr/>
          <a:lstStyle/>
          <a:p>
            <a:r>
              <a:rPr lang="en" dirty="0" smtClean="0"/>
              <a:t>Benefits of Feedback</a:t>
            </a:r>
            <a:r>
              <a:rPr lang="en-CA" dirty="0" smtClean="0"/>
              <a:t>- Team</a:t>
            </a:r>
            <a:r>
              <a:rPr lang="en" dirty="0" smtClean="0"/>
              <a:t>  </a:t>
            </a:r>
            <a:endParaRPr lang="en" dirty="0"/>
          </a:p>
        </p:txBody>
      </p:sp>
      <p:sp>
        <p:nvSpPr>
          <p:cNvPr id="75" name="Shape 75"/>
          <p:cNvSpPr txBox="1">
            <a:spLocks noGrp="1"/>
          </p:cNvSpPr>
          <p:nvPr>
            <p:ph type="body" idx="1"/>
          </p:nvPr>
        </p:nvSpPr>
        <p:spPr/>
        <p:txBody>
          <a:bodyPr/>
          <a:lstStyle/>
          <a:p>
            <a:r>
              <a:rPr lang="en-CA" sz="2000" dirty="0" smtClean="0">
                <a:sym typeface="Calibri"/>
              </a:rPr>
              <a:t>Support </a:t>
            </a:r>
            <a:r>
              <a:rPr lang="en" sz="2000" dirty="0" smtClean="0">
                <a:sym typeface="Calibri"/>
              </a:rPr>
              <a:t>team members</a:t>
            </a:r>
            <a:r>
              <a:rPr lang="en-CA" sz="2000" dirty="0" smtClean="0">
                <a:sym typeface="Calibri"/>
              </a:rPr>
              <a:t> in</a:t>
            </a:r>
            <a:r>
              <a:rPr lang="en" sz="2000" dirty="0" smtClean="0">
                <a:sym typeface="Calibri"/>
              </a:rPr>
              <a:t> achieving shared goals</a:t>
            </a:r>
            <a:endParaRPr lang="en-CA" sz="2000" dirty="0" smtClean="0">
              <a:sym typeface="Calibri"/>
            </a:endParaRPr>
          </a:p>
          <a:p>
            <a:r>
              <a:rPr lang="en" sz="2000" dirty="0" smtClean="0">
                <a:sym typeface="Calibri"/>
              </a:rPr>
              <a:t>Enhanced performance of others on a team</a:t>
            </a:r>
            <a:endParaRPr lang="en-CA" sz="2000" dirty="0" smtClean="0">
              <a:sym typeface="Calibri"/>
            </a:endParaRPr>
          </a:p>
          <a:p>
            <a:r>
              <a:rPr lang="en" sz="2000" dirty="0" smtClean="0">
                <a:sym typeface="Calibri"/>
              </a:rPr>
              <a:t>Motivation for others</a:t>
            </a:r>
            <a:endParaRPr lang="en-CA" sz="2000" dirty="0" smtClean="0">
              <a:sym typeface="Calibri"/>
            </a:endParaRPr>
          </a:p>
          <a:p>
            <a:r>
              <a:rPr lang="en" sz="2000" dirty="0" smtClean="0">
                <a:sym typeface="Calibri"/>
              </a:rPr>
              <a:t>Helps to generate diverse ideas</a:t>
            </a:r>
            <a:endParaRPr lang="en-CA" sz="2000" dirty="0" smtClean="0">
              <a:sym typeface="Calibri"/>
            </a:endParaRPr>
          </a:p>
          <a:p>
            <a:pPr lvl="1"/>
            <a:r>
              <a:rPr lang="en" sz="1800" dirty="0" smtClean="0">
                <a:sym typeface="Calibri"/>
              </a:rPr>
              <a:t>Each member can make a unique </a:t>
            </a:r>
            <a:r>
              <a:rPr lang="en-CA" sz="1800" dirty="0" smtClean="0">
                <a:sym typeface="Calibri"/>
              </a:rPr>
              <a:t/>
            </a:r>
            <a:br>
              <a:rPr lang="en-CA" sz="1800" dirty="0" smtClean="0">
                <a:sym typeface="Calibri"/>
              </a:rPr>
            </a:br>
            <a:r>
              <a:rPr lang="en" sz="1800" dirty="0" smtClean="0">
                <a:sym typeface="Calibri"/>
              </a:rPr>
              <a:t>contribution to the team</a:t>
            </a:r>
            <a:endParaRPr lang="en-CA" sz="1800" dirty="0" smtClean="0">
              <a:sym typeface="Calibri"/>
            </a:endParaRPr>
          </a:p>
          <a:p>
            <a:r>
              <a:rPr lang="en" sz="2000" dirty="0" smtClean="0">
                <a:sym typeface="Calibri"/>
              </a:rPr>
              <a:t>Creative process</a:t>
            </a:r>
            <a:r>
              <a:rPr lang="en-CA" sz="2000" dirty="0" smtClean="0">
                <a:sym typeface="Calibri"/>
              </a:rPr>
              <a:t> and team efficiency</a:t>
            </a:r>
            <a:r>
              <a:rPr lang="en" sz="2000" dirty="0" smtClean="0">
                <a:sym typeface="Calibri"/>
              </a:rPr>
              <a:t> is</a:t>
            </a:r>
            <a:r>
              <a:rPr lang="en-CA" sz="2000" dirty="0" smtClean="0">
                <a:sym typeface="Calibri"/>
              </a:rPr>
              <a:t> </a:t>
            </a:r>
            <a:br>
              <a:rPr lang="en-CA" sz="2000" dirty="0" smtClean="0">
                <a:sym typeface="Calibri"/>
              </a:rPr>
            </a:br>
            <a:r>
              <a:rPr lang="en-CA" sz="2000" dirty="0" smtClean="0">
                <a:sym typeface="Calibri"/>
              </a:rPr>
              <a:t>enhanced by feedback and difference</a:t>
            </a:r>
          </a:p>
          <a:p>
            <a:pPr lvl="1"/>
            <a:r>
              <a:rPr lang="en-CA" sz="1800" dirty="0" smtClean="0">
                <a:sym typeface="Calibri"/>
              </a:rPr>
              <a:t>Inviting in differences in knowledge, opinions, </a:t>
            </a:r>
            <a:br>
              <a:rPr lang="en-CA" sz="1800" dirty="0" smtClean="0">
                <a:sym typeface="Calibri"/>
              </a:rPr>
            </a:br>
            <a:r>
              <a:rPr lang="en-CA" sz="1800" dirty="0" smtClean="0">
                <a:sym typeface="Calibri"/>
              </a:rPr>
              <a:t>ideas, etc. may create tension but this tension </a:t>
            </a:r>
            <a:br>
              <a:rPr lang="en-CA" sz="1800" dirty="0" smtClean="0">
                <a:sym typeface="Calibri"/>
              </a:rPr>
            </a:br>
            <a:r>
              <a:rPr lang="en-CA" sz="1800" dirty="0" smtClean="0">
                <a:sym typeface="Calibri"/>
              </a:rPr>
              <a:t>supports innovation and creativity</a:t>
            </a:r>
            <a:br>
              <a:rPr lang="en-CA" sz="1800" dirty="0" smtClean="0">
                <a:sym typeface="Calibri"/>
              </a:rPr>
            </a:br>
            <a:endParaRPr lang="en-CA" sz="1800" dirty="0">
              <a:sym typeface="Calibri"/>
            </a:endParaRPr>
          </a:p>
        </p:txBody>
      </p:sp>
      <p:pic>
        <p:nvPicPr>
          <p:cNvPr id="12" name="Picture 11"/>
          <p:cNvPicPr preferRelativeResize="0"/>
          <p:nvPr/>
        </p:nvPicPr>
        <p:blipFill>
          <a:blip r:embed="rId3">
            <a:alphaModFix/>
          </a:blip>
          <a:srcRect l="14051" t="11270" r="15189" b="14335"/>
          <a:stretch>
            <a:fillRect/>
          </a:stretch>
        </p:blipFill>
        <p:spPr>
          <a:xfrm>
            <a:off x="6214644" y="2143399"/>
            <a:ext cx="2617656" cy="2617656"/>
          </a:xfrm>
          <a:custGeom>
            <a:avLst/>
            <a:gdLst>
              <a:gd name="connsiteX0" fmla="*/ 1456841 w 2913682"/>
              <a:gd name="connsiteY0" fmla="*/ 0 h 2913682"/>
              <a:gd name="connsiteX1" fmla="*/ 2913682 w 2913682"/>
              <a:gd name="connsiteY1" fmla="*/ 1456841 h 2913682"/>
              <a:gd name="connsiteX2" fmla="*/ 1456841 w 2913682"/>
              <a:gd name="connsiteY2" fmla="*/ 2913682 h 2913682"/>
              <a:gd name="connsiteX3" fmla="*/ 0 w 2913682"/>
              <a:gd name="connsiteY3" fmla="*/ 1456841 h 2913682"/>
              <a:gd name="connsiteX4" fmla="*/ 1456841 w 2913682"/>
              <a:gd name="connsiteY4" fmla="*/ 0 h 291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682" h="2913682">
                <a:moveTo>
                  <a:pt x="1456841" y="0"/>
                </a:moveTo>
                <a:cubicBezTo>
                  <a:pt x="2261432" y="0"/>
                  <a:pt x="2913682" y="652250"/>
                  <a:pt x="2913682" y="1456841"/>
                </a:cubicBezTo>
                <a:cubicBezTo>
                  <a:pt x="2913682" y="2261432"/>
                  <a:pt x="2261432" y="2913682"/>
                  <a:pt x="1456841" y="2913682"/>
                </a:cubicBezTo>
                <a:cubicBezTo>
                  <a:pt x="652250" y="2913682"/>
                  <a:pt x="0" y="2261432"/>
                  <a:pt x="0" y="1456841"/>
                </a:cubicBezTo>
                <a:cubicBezTo>
                  <a:pt x="0" y="652250"/>
                  <a:pt x="652250" y="0"/>
                  <a:pt x="1456841" y="0"/>
                </a:cubicBezTo>
                <a:close/>
              </a:path>
            </a:pathLst>
          </a:custGeom>
          <a:noFill/>
          <a:ln>
            <a:noFill/>
          </a:ln>
        </p:spPr>
      </p:pic>
    </p:spTree>
    <p:extLst>
      <p:ext uri="{BB962C8B-B14F-4D97-AF65-F5344CB8AC3E}">
        <p14:creationId xmlns:p14="http://schemas.microsoft.com/office/powerpoint/2010/main" val="335566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p:txBody>
          <a:bodyPr/>
          <a:lstStyle/>
          <a:p>
            <a:r>
              <a:rPr lang="en" dirty="0" smtClean="0"/>
              <a:t>Benefits of Feedback </a:t>
            </a:r>
            <a:r>
              <a:rPr lang="en-CA" dirty="0" smtClean="0"/>
              <a:t>-Professional</a:t>
            </a:r>
            <a:r>
              <a:rPr lang="en" dirty="0" smtClean="0"/>
              <a:t> </a:t>
            </a:r>
            <a:endParaRPr lang="en" dirty="0"/>
          </a:p>
        </p:txBody>
      </p:sp>
      <p:sp>
        <p:nvSpPr>
          <p:cNvPr id="88" name="Shape 88"/>
          <p:cNvSpPr txBox="1">
            <a:spLocks noGrp="1"/>
          </p:cNvSpPr>
          <p:nvPr>
            <p:ph type="body" idx="1"/>
          </p:nvPr>
        </p:nvSpPr>
        <p:spPr>
          <a:xfrm>
            <a:off x="2583745" y="2085185"/>
            <a:ext cx="6348764" cy="3373570"/>
          </a:xfrm>
        </p:spPr>
        <p:txBody>
          <a:bodyPr/>
          <a:lstStyle/>
          <a:p>
            <a:r>
              <a:rPr lang="en-CA" sz="2800" dirty="0" smtClean="0">
                <a:sym typeface="Calibri"/>
              </a:rPr>
              <a:t>Part of the process </a:t>
            </a:r>
            <a:r>
              <a:rPr lang="en" sz="2800" dirty="0" smtClean="0">
                <a:sym typeface="Calibri"/>
              </a:rPr>
              <a:t>as a professional</a:t>
            </a:r>
            <a:endParaRPr lang="en-CA" sz="2800" dirty="0" smtClean="0">
              <a:sym typeface="Calibri"/>
            </a:endParaRPr>
          </a:p>
          <a:p>
            <a:pPr lvl="1"/>
            <a:r>
              <a:rPr lang="en-CA" sz="2400" dirty="0" smtClean="0">
                <a:sym typeface="Calibri"/>
              </a:rPr>
              <a:t>S</a:t>
            </a:r>
            <a:r>
              <a:rPr lang="en" sz="2400" dirty="0" smtClean="0">
                <a:sym typeface="Calibri"/>
              </a:rPr>
              <a:t>haring work with colleagues/clients</a:t>
            </a:r>
            <a:endParaRPr lang="en-CA" sz="2400" dirty="0" smtClean="0">
              <a:sym typeface="Calibri"/>
            </a:endParaRPr>
          </a:p>
          <a:p>
            <a:pPr lvl="1"/>
            <a:r>
              <a:rPr lang="en-CA" sz="2400" dirty="0" smtClean="0">
                <a:sym typeface="Calibri"/>
              </a:rPr>
              <a:t>Revising</a:t>
            </a:r>
            <a:r>
              <a:rPr lang="en" sz="2400" dirty="0" smtClean="0">
                <a:sym typeface="Calibri"/>
              </a:rPr>
              <a:t> and improving</a:t>
            </a:r>
            <a:r>
              <a:rPr lang="en-CA" sz="2400" dirty="0" smtClean="0">
                <a:sym typeface="Calibri"/>
              </a:rPr>
              <a:t> work</a:t>
            </a:r>
          </a:p>
          <a:p>
            <a:pPr lvl="1"/>
            <a:r>
              <a:rPr lang="en" sz="2400" dirty="0" smtClean="0">
                <a:sym typeface="Calibri"/>
              </a:rPr>
              <a:t>Staff development in leadership roles</a:t>
            </a:r>
          </a:p>
          <a:p>
            <a:pPr lvl="1"/>
            <a:endParaRPr lang="en" sz="2400" dirty="0" smtClean="0">
              <a:sym typeface="Calibri"/>
            </a:endParaRPr>
          </a:p>
          <a:p>
            <a:r>
              <a:rPr lang="en" sz="2800" dirty="0" smtClean="0">
                <a:sym typeface="Calibri"/>
              </a:rPr>
              <a:t>Engaging multiple perspectives</a:t>
            </a:r>
            <a:endParaRPr lang="en-CA" sz="2800" dirty="0" smtClean="0">
              <a:sym typeface="Calibri"/>
            </a:endParaRPr>
          </a:p>
          <a:p>
            <a:pPr lvl="1"/>
            <a:r>
              <a:rPr lang="en-CA" sz="2400" dirty="0" smtClean="0">
                <a:sym typeface="Calibri"/>
              </a:rPr>
              <a:t>Innovation &amp; collaboration</a:t>
            </a:r>
            <a:endParaRPr lang="en" sz="2400" dirty="0">
              <a:sym typeface="Calibri"/>
            </a:endParaRPr>
          </a:p>
        </p:txBody>
      </p:sp>
      <p:pic>
        <p:nvPicPr>
          <p:cNvPr id="89" name="Shape 89"/>
          <p:cNvPicPr preferRelativeResize="0"/>
          <p:nvPr/>
        </p:nvPicPr>
        <p:blipFill rotWithShape="1">
          <a:blip r:embed="rId3">
            <a:alphaModFix/>
          </a:blip>
          <a:srcRect l="32922" t="7697" r="32664" b="23799"/>
          <a:stretch/>
        </p:blipFill>
        <p:spPr>
          <a:xfrm>
            <a:off x="263229" y="2405833"/>
            <a:ext cx="2220307" cy="3052922"/>
          </a:xfrm>
          <a:prstGeom prst="rect">
            <a:avLst/>
          </a:prstGeom>
          <a:noFill/>
          <a:ln>
            <a:noFill/>
          </a:ln>
        </p:spPr>
      </p:pic>
    </p:spTree>
    <p:extLst>
      <p:ext uri="{BB962C8B-B14F-4D97-AF65-F5344CB8AC3E}">
        <p14:creationId xmlns:p14="http://schemas.microsoft.com/office/powerpoint/2010/main" val="35927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p:txBody>
          <a:bodyPr/>
          <a:lstStyle/>
          <a:p>
            <a:r>
              <a:rPr lang="en" dirty="0" smtClean="0"/>
              <a:t>Hierarchical relationships</a:t>
            </a:r>
            <a:endParaRPr lang="en" dirty="0"/>
          </a:p>
        </p:txBody>
      </p:sp>
      <p:sp>
        <p:nvSpPr>
          <p:cNvPr id="7" name="Text Placeholder 6"/>
          <p:cNvSpPr>
            <a:spLocks noGrp="1"/>
          </p:cNvSpPr>
          <p:nvPr>
            <p:ph type="body" idx="1"/>
          </p:nvPr>
        </p:nvSpPr>
        <p:spPr/>
        <p:txBody>
          <a:bodyPr/>
          <a:lstStyle/>
          <a:p>
            <a:endParaRPr lang="en-US" dirty="0"/>
          </a:p>
        </p:txBody>
      </p:sp>
      <p:pic>
        <p:nvPicPr>
          <p:cNvPr id="4" name="Shape 62"/>
          <p:cNvPicPr preferRelativeResize="0"/>
          <p:nvPr/>
        </p:nvPicPr>
        <p:blipFill rotWithShape="1">
          <a:blip r:embed="rId3">
            <a:alphaModFix/>
          </a:blip>
          <a:srcRect l="9809" t="9387" r="10883" b="13494"/>
          <a:stretch/>
        </p:blipFill>
        <p:spPr>
          <a:xfrm>
            <a:off x="412260" y="2504835"/>
            <a:ext cx="2810626" cy="2670915"/>
          </a:xfrm>
          <a:prstGeom prst="rect">
            <a:avLst/>
          </a:prstGeom>
          <a:noFill/>
          <a:ln>
            <a:noFill/>
          </a:ln>
        </p:spPr>
      </p:pic>
      <p:cxnSp>
        <p:nvCxnSpPr>
          <p:cNvPr id="3" name="Straight Arrow Connector 2"/>
          <p:cNvCxnSpPr/>
          <p:nvPr/>
        </p:nvCxnSpPr>
        <p:spPr>
          <a:xfrm flipV="1">
            <a:off x="3507700" y="2581118"/>
            <a:ext cx="0" cy="22635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42417" y="2239992"/>
            <a:ext cx="3028011" cy="1477328"/>
          </a:xfrm>
          <a:prstGeom prst="rect">
            <a:avLst/>
          </a:prstGeom>
        </p:spPr>
        <p:txBody>
          <a:bodyPr wrap="square">
            <a:spAutoFit/>
          </a:bodyPr>
          <a:lstStyle/>
          <a:p>
            <a:pPr algn="ctr">
              <a:lnSpc>
                <a:spcPct val="90000"/>
              </a:lnSpc>
              <a:spcBef>
                <a:spcPts val="500"/>
              </a:spcBef>
              <a:buClr>
                <a:schemeClr val="dk1"/>
              </a:buClr>
              <a:buSzPct val="61111"/>
            </a:pPr>
            <a:r>
              <a:rPr lang="en-CA" sz="2000" dirty="0">
                <a:solidFill>
                  <a:schemeClr val="dk1"/>
                </a:solidFill>
                <a:latin typeface="+mn-lt"/>
                <a:ea typeface="Calibri"/>
                <a:cs typeface="Calibri"/>
                <a:sym typeface="Calibri"/>
              </a:rPr>
              <a:t>If presenting feedback to someone that is higher up than yourself in power, knowledge, experience etc. </a:t>
            </a:r>
          </a:p>
        </p:txBody>
      </p:sp>
      <p:sp>
        <p:nvSpPr>
          <p:cNvPr id="2" name="Rectangle 1"/>
          <p:cNvSpPr/>
          <p:nvPr/>
        </p:nvSpPr>
        <p:spPr>
          <a:xfrm>
            <a:off x="3942416" y="3705164"/>
            <a:ext cx="2915584" cy="2400144"/>
          </a:xfrm>
          <a:prstGeom prst="rect">
            <a:avLst/>
          </a:prstGeom>
        </p:spPr>
        <p:txBody>
          <a:bodyPr wrap="square">
            <a:spAutoFit/>
          </a:bodyPr>
          <a:lstStyle/>
          <a:p>
            <a:pPr>
              <a:lnSpc>
                <a:spcPct val="90000"/>
              </a:lnSpc>
              <a:spcBef>
                <a:spcPts val="500"/>
              </a:spcBef>
              <a:buClr>
                <a:schemeClr val="dk1"/>
              </a:buClr>
              <a:buSzPct val="61111"/>
            </a:pPr>
            <a:endParaRPr lang="en-CA" sz="1600" dirty="0">
              <a:solidFill>
                <a:schemeClr val="dk1"/>
              </a:solidFill>
              <a:latin typeface="+mn-lt"/>
              <a:ea typeface="Calibri"/>
              <a:cs typeface="Calibri"/>
              <a:sym typeface="Calibri"/>
            </a:endParaRPr>
          </a:p>
          <a:p>
            <a:pPr algn="ctr">
              <a:lnSpc>
                <a:spcPct val="90000"/>
              </a:lnSpc>
              <a:spcBef>
                <a:spcPts val="500"/>
              </a:spcBef>
              <a:buClr>
                <a:schemeClr val="dk1"/>
              </a:buClr>
              <a:buSzPct val="61111"/>
            </a:pPr>
            <a:r>
              <a:rPr lang="en-CA" sz="2800" b="1" dirty="0">
                <a:solidFill>
                  <a:schemeClr val="dk1"/>
                </a:solidFill>
                <a:latin typeface="+mn-lt"/>
                <a:ea typeface="Calibri"/>
                <a:cs typeface="Calibri"/>
                <a:sym typeface="Calibri"/>
              </a:rPr>
              <a:t>TIP: </a:t>
            </a:r>
            <a:r>
              <a:rPr lang="en-CA" sz="2000" b="1" dirty="0">
                <a:solidFill>
                  <a:schemeClr val="dk1"/>
                </a:solidFill>
                <a:latin typeface="+mn-lt"/>
                <a:ea typeface="Calibri"/>
                <a:cs typeface="Calibri"/>
                <a:sym typeface="Calibri"/>
              </a:rPr>
              <a:t/>
            </a:r>
            <a:br>
              <a:rPr lang="en-CA" sz="2000" b="1" dirty="0">
                <a:solidFill>
                  <a:schemeClr val="dk1"/>
                </a:solidFill>
                <a:latin typeface="+mn-lt"/>
                <a:ea typeface="Calibri"/>
                <a:cs typeface="Calibri"/>
                <a:sym typeface="Calibri"/>
              </a:rPr>
            </a:br>
            <a:r>
              <a:rPr lang="en-CA" sz="2000" dirty="0">
                <a:solidFill>
                  <a:schemeClr val="dk1"/>
                </a:solidFill>
                <a:latin typeface="+mn-lt"/>
                <a:ea typeface="Calibri"/>
                <a:cs typeface="Calibri"/>
                <a:sym typeface="Calibri"/>
              </a:rPr>
              <a:t>Back-up your feedback with examples to support your position and establish your credibility</a:t>
            </a:r>
            <a:r>
              <a:rPr lang="en-CA" sz="1050" dirty="0">
                <a:solidFill>
                  <a:schemeClr val="dk1"/>
                </a:solidFill>
                <a:latin typeface="+mn-lt"/>
                <a:ea typeface="Calibri"/>
                <a:cs typeface="Calibri"/>
                <a:sym typeface="Calibri"/>
              </a:rPr>
              <a:t/>
            </a:r>
            <a:br>
              <a:rPr lang="en-CA" sz="1050" dirty="0">
                <a:solidFill>
                  <a:schemeClr val="dk1"/>
                </a:solidFill>
                <a:latin typeface="+mn-lt"/>
                <a:ea typeface="Calibri"/>
                <a:cs typeface="Calibri"/>
                <a:sym typeface="Calibri"/>
              </a:rPr>
            </a:br>
            <a:endParaRPr lang="en-CA" dirty="0">
              <a:solidFill>
                <a:schemeClr val="dk1"/>
              </a:solidFill>
              <a:latin typeface="+mn-lt"/>
            </a:endParaRPr>
          </a:p>
        </p:txBody>
      </p:sp>
    </p:spTree>
    <p:extLst>
      <p:ext uri="{BB962C8B-B14F-4D97-AF65-F5344CB8AC3E}">
        <p14:creationId xmlns:p14="http://schemas.microsoft.com/office/powerpoint/2010/main" val="18537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p:txBody>
          <a:bodyPr/>
          <a:lstStyle/>
          <a:p>
            <a:r>
              <a:rPr lang="en" smtClean="0"/>
              <a:t>Hierarchical relationships</a:t>
            </a:r>
            <a:endParaRPr lang="en"/>
          </a:p>
        </p:txBody>
      </p:sp>
      <p:sp>
        <p:nvSpPr>
          <p:cNvPr id="6" name="Text Placeholder 5"/>
          <p:cNvSpPr>
            <a:spLocks noGrp="1"/>
          </p:cNvSpPr>
          <p:nvPr>
            <p:ph type="body" idx="1"/>
          </p:nvPr>
        </p:nvSpPr>
        <p:spPr/>
        <p:txBody>
          <a:bodyPr/>
          <a:lstStyle/>
          <a:p>
            <a:endParaRPr lang="en-US" dirty="0"/>
          </a:p>
        </p:txBody>
      </p:sp>
      <p:pic>
        <p:nvPicPr>
          <p:cNvPr id="4" name="Shape 62"/>
          <p:cNvPicPr preferRelativeResize="0"/>
          <p:nvPr/>
        </p:nvPicPr>
        <p:blipFill rotWithShape="1">
          <a:blip r:embed="rId3">
            <a:alphaModFix/>
          </a:blip>
          <a:srcRect l="9809" t="9387" r="10883" b="13494"/>
          <a:stretch/>
        </p:blipFill>
        <p:spPr>
          <a:xfrm>
            <a:off x="412260" y="2504835"/>
            <a:ext cx="2810626" cy="2670915"/>
          </a:xfrm>
          <a:prstGeom prst="rect">
            <a:avLst/>
          </a:prstGeom>
          <a:noFill/>
          <a:ln>
            <a:noFill/>
          </a:ln>
        </p:spPr>
      </p:pic>
      <p:cxnSp>
        <p:nvCxnSpPr>
          <p:cNvPr id="3" name="Straight Arrow Connector 2"/>
          <p:cNvCxnSpPr/>
          <p:nvPr/>
        </p:nvCxnSpPr>
        <p:spPr>
          <a:xfrm>
            <a:off x="3507700" y="2491174"/>
            <a:ext cx="0" cy="24570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47546" y="2130084"/>
            <a:ext cx="3312824" cy="3101362"/>
          </a:xfrm>
          <a:prstGeom prst="rect">
            <a:avLst/>
          </a:prstGeom>
        </p:spPr>
        <p:txBody>
          <a:bodyPr wrap="square">
            <a:spAutoFit/>
          </a:bodyPr>
          <a:lstStyle/>
          <a:p>
            <a:pPr algn="ctr">
              <a:lnSpc>
                <a:spcPct val="90000"/>
              </a:lnSpc>
              <a:spcBef>
                <a:spcPts val="500"/>
              </a:spcBef>
              <a:buClr>
                <a:schemeClr val="dk1"/>
              </a:buClr>
              <a:buSzPct val="61111"/>
            </a:pPr>
            <a:r>
              <a:rPr lang="en" sz="2000" dirty="0">
                <a:solidFill>
                  <a:schemeClr val="dk1"/>
                </a:solidFill>
                <a:latin typeface="+mn-lt"/>
                <a:ea typeface="Calibri"/>
                <a:cs typeface="Calibri"/>
                <a:sym typeface="Calibri"/>
              </a:rPr>
              <a:t>If presenting feedback to someone that is lower or equal in hierarchical ranking than yourself…</a:t>
            </a:r>
            <a:r>
              <a:rPr lang="en-CA" sz="2000" dirty="0">
                <a:solidFill>
                  <a:schemeClr val="dk1"/>
                </a:solidFill>
                <a:latin typeface="+mn-lt"/>
                <a:ea typeface="Calibri"/>
                <a:cs typeface="Calibri"/>
                <a:sym typeface="Calibri"/>
              </a:rPr>
              <a:t>.</a:t>
            </a:r>
            <a:br>
              <a:rPr lang="en-CA" sz="2000" dirty="0">
                <a:solidFill>
                  <a:schemeClr val="dk1"/>
                </a:solidFill>
                <a:latin typeface="+mn-lt"/>
                <a:ea typeface="Calibri"/>
                <a:cs typeface="Calibri"/>
                <a:sym typeface="Calibri"/>
              </a:rPr>
            </a:br>
            <a:endParaRPr lang="en" sz="2000" dirty="0">
              <a:solidFill>
                <a:schemeClr val="dk1"/>
              </a:solidFill>
              <a:latin typeface="+mn-lt"/>
              <a:ea typeface="Calibri"/>
              <a:cs typeface="Calibri"/>
              <a:sym typeface="Calibri"/>
            </a:endParaRPr>
          </a:p>
          <a:p>
            <a:pPr algn="ctr">
              <a:lnSpc>
                <a:spcPct val="90000"/>
              </a:lnSpc>
              <a:spcBef>
                <a:spcPts val="500"/>
              </a:spcBef>
              <a:buClr>
                <a:schemeClr val="dk1"/>
              </a:buClr>
              <a:buSzPct val="61111"/>
            </a:pPr>
            <a:r>
              <a:rPr lang="en" sz="2800" b="1" dirty="0">
                <a:solidFill>
                  <a:schemeClr val="dk1"/>
                </a:solidFill>
                <a:latin typeface="+mn-lt"/>
                <a:ea typeface="Calibri"/>
                <a:cs typeface="Calibri"/>
                <a:sym typeface="Calibri"/>
              </a:rPr>
              <a:t>TIP: </a:t>
            </a:r>
            <a:endParaRPr lang="en-CA" sz="2800" b="1" dirty="0">
              <a:solidFill>
                <a:schemeClr val="dk1"/>
              </a:solidFill>
              <a:latin typeface="+mn-lt"/>
              <a:ea typeface="Calibri"/>
              <a:cs typeface="Calibri"/>
              <a:sym typeface="Calibri"/>
            </a:endParaRPr>
          </a:p>
          <a:p>
            <a:pPr algn="ctr">
              <a:lnSpc>
                <a:spcPct val="90000"/>
              </a:lnSpc>
              <a:spcBef>
                <a:spcPts val="500"/>
              </a:spcBef>
              <a:buClr>
                <a:schemeClr val="dk1"/>
              </a:buClr>
              <a:buSzPct val="61111"/>
            </a:pPr>
            <a:r>
              <a:rPr lang="en-CA" sz="2000" dirty="0">
                <a:solidFill>
                  <a:schemeClr val="dk1"/>
                </a:solidFill>
                <a:latin typeface="+mn-lt"/>
                <a:ea typeface="Calibri"/>
                <a:cs typeface="Calibri"/>
                <a:sym typeface="Calibri"/>
              </a:rPr>
              <a:t>E</a:t>
            </a:r>
            <a:r>
              <a:rPr lang="en" sz="2000" dirty="0" err="1">
                <a:solidFill>
                  <a:schemeClr val="dk1"/>
                </a:solidFill>
                <a:latin typeface="+mn-lt"/>
                <a:ea typeface="Calibri"/>
                <a:cs typeface="Calibri"/>
                <a:sym typeface="Calibri"/>
              </a:rPr>
              <a:t>mphasize</a:t>
            </a:r>
            <a:r>
              <a:rPr lang="en" sz="2000" dirty="0">
                <a:solidFill>
                  <a:schemeClr val="dk1"/>
                </a:solidFill>
                <a:latin typeface="+mn-lt"/>
                <a:ea typeface="Calibri"/>
                <a:cs typeface="Calibri"/>
                <a:sym typeface="Calibri"/>
              </a:rPr>
              <a:t> the supportive nature of your feedback and pay attention to your body language</a:t>
            </a:r>
            <a:endParaRPr lang="en" sz="2000" dirty="0">
              <a:latin typeface="+mn-lt"/>
            </a:endParaRPr>
          </a:p>
        </p:txBody>
      </p:sp>
    </p:spTree>
    <p:extLst>
      <p:ext uri="{BB962C8B-B14F-4D97-AF65-F5344CB8AC3E}">
        <p14:creationId xmlns:p14="http://schemas.microsoft.com/office/powerpoint/2010/main" val="5886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_Black">
  <a:themeElements>
    <a:clrScheme name="Custom 5">
      <a:dk1>
        <a:sysClr val="windowText" lastClr="000000"/>
      </a:dk1>
      <a:lt1>
        <a:srgbClr val="FFFFFF"/>
      </a:lt1>
      <a:dk2>
        <a:srgbClr val="E0249A"/>
      </a:dk2>
      <a:lt2>
        <a:srgbClr val="FFFFFF"/>
      </a:lt2>
      <a:accent1>
        <a:srgbClr val="0073CF"/>
      </a:accent1>
      <a:accent2>
        <a:srgbClr val="E98300"/>
      </a:accent2>
      <a:accent3>
        <a:srgbClr val="E0249A"/>
      </a:accent3>
      <a:accent4>
        <a:srgbClr val="009AA6"/>
      </a:accent4>
      <a:accent5>
        <a:srgbClr val="57068C"/>
      </a:accent5>
      <a:accent6>
        <a:srgbClr val="B6BF00"/>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4x3" id="{BA8D503C-C11A-9648-BFE2-F41EE48FC381}" vid="{57895F78-9C0E-DA4A-9824-24573322C3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Math_Black</Template>
  <TotalTime>1720</TotalTime>
  <Words>991</Words>
  <Application>Microsoft Office PowerPoint</Application>
  <PresentationFormat>On-screen Show (4:3)</PresentationFormat>
  <Paragraphs>116</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Arial</vt:lpstr>
      <vt:lpstr>Calibri</vt:lpstr>
      <vt:lpstr>Georgia</vt:lpstr>
      <vt:lpstr>Impact</vt:lpstr>
      <vt:lpstr>Times New Roman</vt:lpstr>
      <vt:lpstr>Verdana</vt:lpstr>
      <vt:lpstr>Wingdings</vt:lpstr>
      <vt:lpstr>Math_Black</vt:lpstr>
      <vt:lpstr>UofWaterloo_WhiteBkgrd</vt:lpstr>
      <vt:lpstr>Module #4:  Feedbacks and Evaluation</vt:lpstr>
      <vt:lpstr>Learning Objectives</vt:lpstr>
      <vt:lpstr>Acknowledgement</vt:lpstr>
      <vt:lpstr>What is Feedback?</vt:lpstr>
      <vt:lpstr>Benefits of Feedback - Self  </vt:lpstr>
      <vt:lpstr>Benefits of Feedback- Team  </vt:lpstr>
      <vt:lpstr>Benefits of Feedback -Professional </vt:lpstr>
      <vt:lpstr>Hierarchical relationships</vt:lpstr>
      <vt:lpstr>Hierarchical relationships</vt:lpstr>
      <vt:lpstr>Accepting and Resisting Feedback</vt:lpstr>
      <vt:lpstr>Components of Feedback</vt:lpstr>
      <vt:lpstr>Giving Feedback</vt:lpstr>
      <vt:lpstr>References</vt:lpstr>
      <vt:lpstr>We Value Your Input</vt:lpstr>
    </vt:vector>
  </TitlesOfParts>
  <Company>Math Faculty, 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Degree Programs</dc:title>
  <dc:creator>Peter Wood</dc:creator>
  <cp:lastModifiedBy>Michael Liu</cp:lastModifiedBy>
  <cp:revision>162</cp:revision>
  <cp:lastPrinted>2010-03-08T19:59:32Z</cp:lastPrinted>
  <dcterms:created xsi:type="dcterms:W3CDTF">2010-11-01T17:46:41Z</dcterms:created>
  <dcterms:modified xsi:type="dcterms:W3CDTF">2023-03-24T01:18:41Z</dcterms:modified>
</cp:coreProperties>
</file>