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4"/>
  </p:notesMasterIdLst>
  <p:handoutMasterIdLst>
    <p:handoutMasterId r:id="rId5"/>
  </p:handoutMasterIdLst>
  <p:sldIdLst>
    <p:sldId id="259" r:id="rId3"/>
  </p:sldIdLst>
  <p:sldSz cx="7781925" cy="1282065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8" userDrawn="1">
          <p15:clr>
            <a:srgbClr val="A4A3A4"/>
          </p15:clr>
        </p15:guide>
        <p15:guide id="2" pos="245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B71234"/>
    <a:srgbClr val="96172E"/>
    <a:srgbClr val="81091D"/>
    <a:srgbClr val="72091A"/>
    <a:srgbClr val="DC1535"/>
    <a:srgbClr val="FF1535"/>
    <a:srgbClr val="DA1535"/>
    <a:srgbClr val="8F03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48" autoAdjust="0"/>
    <p:restoredTop sz="94707" autoAdjust="0"/>
  </p:normalViewPr>
  <p:slideViewPr>
    <p:cSldViewPr>
      <p:cViewPr varScale="1">
        <p:scale>
          <a:sx n="60" d="100"/>
          <a:sy n="60" d="100"/>
        </p:scale>
        <p:origin x="3174" y="78"/>
      </p:cViewPr>
      <p:guideLst>
        <p:guide orient="horz" pos="4038"/>
        <p:guide pos="245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58F4E3-FEC1-0C43-9734-BCD8BF95D49A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F84DD8-49A9-EA4A-9B80-D459F8285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7599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B73F76-501D-4AB7-B3DB-CD96A58D1868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92375" y="1143000"/>
            <a:ext cx="18732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8D4378-08B6-4E9D-A063-1B75BAFF2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483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492375" y="1143000"/>
            <a:ext cx="18732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D4378-08B6-4E9D-A063-1B75BAFF217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812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ablo\Desktop\Arc Templates\Banners\coloured banner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30292"/>
            <a:ext cx="7786154" cy="6649264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3055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ablo\Desktop\Arc Templates\Banners\coloured banner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51929" y="5249177"/>
            <a:ext cx="12820652" cy="2322309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/>
            </a:outerShdw>
            <a:softEdge rad="1778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9738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ablo\Desktop\Arc Templates\Banners\coloured banner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Edg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5264140" y="5292518"/>
            <a:ext cx="12792274" cy="2263992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0592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Pablo\Desktop\Arc Templates\Banners\coloured banner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LightScreen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-1"/>
            <a:ext cx="7781924" cy="12820652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 userDrawn="1"/>
        </p:nvSpPr>
        <p:spPr>
          <a:xfrm>
            <a:off x="1" y="-2"/>
            <a:ext cx="7781925" cy="12820650"/>
          </a:xfrm>
          <a:prstGeom prst="rect">
            <a:avLst/>
          </a:prstGeom>
          <a:solidFill>
            <a:schemeClr val="dk1">
              <a:alpha val="56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800"/>
          </a:p>
        </p:txBody>
      </p:sp>
    </p:spTree>
    <p:extLst>
      <p:ext uri="{BB962C8B-B14F-4D97-AF65-F5344CB8AC3E}">
        <p14:creationId xmlns:p14="http://schemas.microsoft.com/office/powerpoint/2010/main" val="1156331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9099" y="513428"/>
            <a:ext cx="7003733" cy="2136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9099" y="2991486"/>
            <a:ext cx="7003733" cy="84610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097" y="11882852"/>
            <a:ext cx="1815783" cy="6825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410A6-A893-4F82-A874-7BFC051F16FA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8826" y="11882852"/>
            <a:ext cx="2464276" cy="6825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7048" y="11882852"/>
            <a:ext cx="1815783" cy="6825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6538C-74D1-4DC9-9FFB-BE65C3F25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4861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5" r:id="rId4"/>
  </p:sldLayoutIdLst>
  <p:txStyles>
    <p:titleStyle>
      <a:lvl1pPr algn="ctr" defTabSz="914274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3" indent="-342853" algn="l" defTabSz="91427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48" indent="-285710" algn="l" defTabSz="914274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44" indent="-228569" algn="l" defTabSz="91427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80" indent="-228569" algn="l" defTabSz="914274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18" indent="-228569" algn="l" defTabSz="914274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56" indent="-228569" algn="l" defTabSz="91427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92" indent="-228569" algn="l" defTabSz="91427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30" indent="-228569" algn="l" defTabSz="91427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68" indent="-228569" algn="l" defTabSz="91427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7" algn="l" defTabSz="9142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74" algn="l" defTabSz="9142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12" algn="l" defTabSz="9142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49" algn="l" defTabSz="9142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86" algn="l" defTabSz="9142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23" algn="l" defTabSz="9142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61" algn="l" defTabSz="9142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98" algn="l" defTabSz="9142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530" y="-16875"/>
            <a:ext cx="7776392" cy="2106720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94618" y="145629"/>
            <a:ext cx="5184576" cy="1656184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CA" b="1" dirty="0">
                <a:solidFill>
                  <a:schemeClr val="bg1"/>
                </a:solidFill>
              </a:rPr>
              <a:t>Vision Science Research Seminar Series </a:t>
            </a:r>
          </a:p>
          <a:p>
            <a:pPr algn="l"/>
            <a:r>
              <a:rPr lang="en-CA" b="1" dirty="0">
                <a:solidFill>
                  <a:schemeClr val="bg1"/>
                </a:solidFill>
              </a:rPr>
              <a:t>2015-2016</a:t>
            </a:r>
          </a:p>
          <a:p>
            <a:pPr algn="l"/>
            <a:r>
              <a:rPr lang="en-CA" sz="2800" b="1" dirty="0">
                <a:solidFill>
                  <a:schemeClr val="bg1"/>
                </a:solidFill>
              </a:rPr>
              <a:t>FRIDAYS 3:30PM OPT1129</a:t>
            </a:r>
          </a:p>
        </p:txBody>
      </p:sp>
      <p:sp>
        <p:nvSpPr>
          <p:cNvPr id="2" name="TextBox 1"/>
          <p:cNvSpPr txBox="1"/>
          <p:nvPr/>
        </p:nvSpPr>
        <p:spPr>
          <a:xfrm rot="2930791">
            <a:off x="3824090" y="1048575"/>
            <a:ext cx="5631985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SAVE THE DATES</a:t>
            </a:r>
          </a:p>
        </p:txBody>
      </p:sp>
      <p:sp>
        <p:nvSpPr>
          <p:cNvPr id="8" name="Content Placeholder 7"/>
          <p:cNvSpPr>
            <a:spLocks noGrp="1" noChangeAspect="1"/>
          </p:cNvSpPr>
          <p:nvPr>
            <p:ph idx="4294967295"/>
          </p:nvPr>
        </p:nvSpPr>
        <p:spPr>
          <a:xfrm>
            <a:off x="2234778" y="2343505"/>
            <a:ext cx="5184576" cy="10477145"/>
          </a:xfrm>
        </p:spPr>
        <p:txBody>
          <a:bodyPr numCol="1">
            <a:normAutofit fontScale="55000" lnSpcReduction="20000"/>
          </a:bodyPr>
          <a:lstStyle/>
          <a:p>
            <a:pPr marL="0" indent="0">
              <a:buClr>
                <a:schemeClr val="bg1">
                  <a:lumMod val="50000"/>
                  <a:lumOff val="50000"/>
                </a:schemeClr>
              </a:buClr>
              <a:buNone/>
            </a:pPr>
            <a:r>
              <a:rPr lang="en-CA" sz="4400" b="1" dirty="0"/>
              <a:t>Friday, 25</a:t>
            </a:r>
            <a:r>
              <a:rPr lang="en-CA" sz="4400" b="1" baseline="30000" dirty="0"/>
              <a:t>th</a:t>
            </a:r>
            <a:r>
              <a:rPr lang="en-CA" sz="4400" b="1" dirty="0"/>
              <a:t> Sept 2015</a:t>
            </a:r>
          </a:p>
          <a:p>
            <a:pPr>
              <a:buClr>
                <a:schemeClr val="bg1">
                  <a:lumMod val="50000"/>
                  <a:lumOff val="50000"/>
                </a:schemeClr>
              </a:buClr>
            </a:pPr>
            <a:r>
              <a:rPr lang="en-US" dirty="0"/>
              <a:t>Dr. </a:t>
            </a:r>
            <a:r>
              <a:rPr lang="en-US" dirty="0" smtClean="0"/>
              <a:t>Carol </a:t>
            </a:r>
            <a:r>
              <a:rPr lang="en-US" dirty="0" err="1" smtClean="0"/>
              <a:t>Westall</a:t>
            </a:r>
            <a:endParaRPr lang="en-CA" dirty="0" smtClean="0"/>
          </a:p>
          <a:p>
            <a:pPr marL="355551" lvl="1" indent="0">
              <a:buClr>
                <a:schemeClr val="bg1">
                  <a:lumMod val="50000"/>
                  <a:lumOff val="50000"/>
                </a:schemeClr>
              </a:buClr>
              <a:buNone/>
            </a:pPr>
            <a:r>
              <a:rPr lang="en-CA" sz="2500" dirty="0"/>
              <a:t>University of Toronto, Canada</a:t>
            </a:r>
          </a:p>
          <a:p>
            <a:pPr>
              <a:buClr>
                <a:schemeClr val="bg1">
                  <a:lumMod val="50000"/>
                  <a:lumOff val="50000"/>
                </a:schemeClr>
              </a:buClr>
            </a:pPr>
            <a:r>
              <a:rPr lang="en-CA" sz="2900" dirty="0"/>
              <a:t>Theme: </a:t>
            </a:r>
            <a:r>
              <a:rPr lang="en-CA" sz="2900" i="1" dirty="0"/>
              <a:t>Neuro-Visual Markers </a:t>
            </a:r>
            <a:endParaRPr lang="en-CA" sz="2900" i="1" dirty="0" smtClean="0"/>
          </a:p>
          <a:p>
            <a:pPr marL="399995" lvl="1" indent="0">
              <a:buClr>
                <a:schemeClr val="bg1">
                  <a:lumMod val="50000"/>
                  <a:lumOff val="50000"/>
                </a:schemeClr>
              </a:buClr>
              <a:buNone/>
            </a:pPr>
            <a:r>
              <a:rPr lang="en-CA" sz="2900" i="1" dirty="0" smtClean="0"/>
              <a:t>of </a:t>
            </a:r>
            <a:r>
              <a:rPr lang="en-CA" sz="2900" i="1" dirty="0"/>
              <a:t>Visual Dysfunction</a:t>
            </a:r>
          </a:p>
          <a:p>
            <a:pPr>
              <a:buClr>
                <a:schemeClr val="bg1">
                  <a:lumMod val="50000"/>
                  <a:lumOff val="50000"/>
                </a:schemeClr>
              </a:buClr>
            </a:pPr>
            <a:endParaRPr lang="en-CA" sz="2900" dirty="0"/>
          </a:p>
          <a:p>
            <a:pPr marL="0" indent="0">
              <a:buClr>
                <a:schemeClr val="bg1">
                  <a:lumMod val="50000"/>
                  <a:lumOff val="50000"/>
                </a:schemeClr>
              </a:buClr>
              <a:buNone/>
            </a:pPr>
            <a:r>
              <a:rPr lang="en-CA" sz="4400" b="1" dirty="0"/>
              <a:t>Friday, 30</a:t>
            </a:r>
            <a:r>
              <a:rPr lang="en-CA" sz="4400" b="1" baseline="30000" dirty="0"/>
              <a:t>th</a:t>
            </a:r>
            <a:r>
              <a:rPr lang="en-CA" sz="4400" b="1" dirty="0"/>
              <a:t> Oct 2015</a:t>
            </a:r>
          </a:p>
          <a:p>
            <a:pPr>
              <a:buClr>
                <a:schemeClr val="bg1">
                  <a:lumMod val="50000"/>
                  <a:lumOff val="50000"/>
                </a:schemeClr>
              </a:buClr>
            </a:pPr>
            <a:r>
              <a:rPr lang="en-US" dirty="0"/>
              <a:t>Dr. </a:t>
            </a:r>
            <a:r>
              <a:rPr lang="en-US" dirty="0" smtClean="0"/>
              <a:t>Wilson Geisler</a:t>
            </a:r>
            <a:endParaRPr lang="en-CA" dirty="0"/>
          </a:p>
          <a:p>
            <a:pPr marL="355551" lvl="1" indent="0">
              <a:buClr>
                <a:schemeClr val="bg1">
                  <a:lumMod val="50000"/>
                  <a:lumOff val="50000"/>
                </a:schemeClr>
              </a:buClr>
              <a:buNone/>
            </a:pPr>
            <a:r>
              <a:rPr lang="en-CA" sz="2500" dirty="0"/>
              <a:t>University of Texas, Austin, USA</a:t>
            </a:r>
          </a:p>
          <a:p>
            <a:pPr>
              <a:buClr>
                <a:schemeClr val="bg1">
                  <a:lumMod val="50000"/>
                  <a:lumOff val="50000"/>
                </a:schemeClr>
              </a:buClr>
            </a:pPr>
            <a:r>
              <a:rPr lang="en-CA" sz="2900" dirty="0"/>
              <a:t>Theme: </a:t>
            </a:r>
            <a:r>
              <a:rPr lang="en-CA" sz="2900" i="1" dirty="0"/>
              <a:t>Vision &amp; Visual Perception</a:t>
            </a:r>
          </a:p>
          <a:p>
            <a:pPr>
              <a:buClr>
                <a:schemeClr val="bg1">
                  <a:lumMod val="50000"/>
                  <a:lumOff val="50000"/>
                </a:schemeClr>
              </a:buClr>
            </a:pPr>
            <a:endParaRPr lang="en-CA" sz="2900" dirty="0"/>
          </a:p>
          <a:p>
            <a:pPr marL="0" indent="0">
              <a:buClr>
                <a:schemeClr val="bg1">
                  <a:lumMod val="50000"/>
                  <a:lumOff val="50000"/>
                </a:schemeClr>
              </a:buClr>
              <a:buNone/>
            </a:pPr>
            <a:r>
              <a:rPr lang="en-CA" sz="4400" b="1" dirty="0"/>
              <a:t>Friday, 13</a:t>
            </a:r>
            <a:r>
              <a:rPr lang="en-CA" sz="4400" b="1" baseline="30000" dirty="0"/>
              <a:t>th</a:t>
            </a:r>
            <a:r>
              <a:rPr lang="en-CA" sz="4400" b="1" dirty="0"/>
              <a:t> Nov 2015</a:t>
            </a:r>
          </a:p>
          <a:p>
            <a:pPr>
              <a:buClr>
                <a:schemeClr val="bg1">
                  <a:lumMod val="50000"/>
                  <a:lumOff val="50000"/>
                </a:schemeClr>
              </a:buClr>
            </a:pPr>
            <a:r>
              <a:rPr lang="en-US" dirty="0" smtClean="0"/>
              <a:t>Dr. Susana Chung</a:t>
            </a:r>
          </a:p>
          <a:p>
            <a:pPr marL="355551" lvl="1" indent="0">
              <a:buClr>
                <a:schemeClr val="bg1">
                  <a:lumMod val="50000"/>
                  <a:lumOff val="50000"/>
                </a:schemeClr>
              </a:buClr>
              <a:buNone/>
            </a:pPr>
            <a:r>
              <a:rPr lang="en-CA" sz="2500" dirty="0"/>
              <a:t>University of California, Berkeley, USA</a:t>
            </a:r>
          </a:p>
          <a:p>
            <a:pPr>
              <a:buClr>
                <a:schemeClr val="bg1">
                  <a:lumMod val="50000"/>
                  <a:lumOff val="50000"/>
                </a:schemeClr>
              </a:buClr>
            </a:pPr>
            <a:r>
              <a:rPr lang="en-CA" sz="2900" dirty="0"/>
              <a:t>Theme: </a:t>
            </a:r>
            <a:r>
              <a:rPr lang="en-CA" sz="2900" i="1" dirty="0"/>
              <a:t>Pattern </a:t>
            </a:r>
            <a:r>
              <a:rPr lang="en-CA" sz="2900" i="1" dirty="0" smtClean="0"/>
              <a:t>Vision,</a:t>
            </a:r>
          </a:p>
          <a:p>
            <a:pPr marL="399995" lvl="1" indent="0">
              <a:buClr>
                <a:schemeClr val="bg1">
                  <a:lumMod val="50000"/>
                  <a:lumOff val="50000"/>
                </a:schemeClr>
              </a:buClr>
              <a:buNone/>
            </a:pPr>
            <a:r>
              <a:rPr lang="en-CA" sz="2900" i="1" dirty="0" smtClean="0"/>
              <a:t>Vision Impairment &amp; </a:t>
            </a:r>
            <a:r>
              <a:rPr lang="en-CA" sz="2900" i="1" dirty="0"/>
              <a:t>Rehabilitation</a:t>
            </a:r>
          </a:p>
          <a:p>
            <a:pPr>
              <a:buClr>
                <a:schemeClr val="bg1">
                  <a:lumMod val="50000"/>
                  <a:lumOff val="50000"/>
                </a:schemeClr>
              </a:buClr>
            </a:pPr>
            <a:endParaRPr lang="en-CA" sz="2900" dirty="0"/>
          </a:p>
          <a:p>
            <a:pPr marL="0" indent="0">
              <a:buClr>
                <a:schemeClr val="bg1">
                  <a:lumMod val="50000"/>
                  <a:lumOff val="50000"/>
                </a:schemeClr>
              </a:buClr>
              <a:buNone/>
            </a:pPr>
            <a:r>
              <a:rPr lang="en-CA" sz="4400" b="1" dirty="0"/>
              <a:t>Friday, 12</a:t>
            </a:r>
            <a:r>
              <a:rPr lang="en-CA" sz="4400" b="1" baseline="30000" dirty="0"/>
              <a:t>th</a:t>
            </a:r>
            <a:r>
              <a:rPr lang="en-CA" sz="4400" b="1" dirty="0"/>
              <a:t> Feb 2016</a:t>
            </a:r>
          </a:p>
          <a:p>
            <a:pPr>
              <a:buClr>
                <a:schemeClr val="bg1">
                  <a:lumMod val="50000"/>
                  <a:lumOff val="50000"/>
                </a:schemeClr>
              </a:buClr>
            </a:pPr>
            <a:r>
              <a:rPr lang="en-US" dirty="0"/>
              <a:t>Dr. </a:t>
            </a:r>
            <a:r>
              <a:rPr lang="en-US" dirty="0" smtClean="0"/>
              <a:t>Kathleen Cullen</a:t>
            </a:r>
            <a:endParaRPr lang="en-CA" dirty="0" smtClean="0"/>
          </a:p>
          <a:p>
            <a:pPr marL="355551" lvl="1" indent="0">
              <a:buClr>
                <a:schemeClr val="bg1">
                  <a:lumMod val="50000"/>
                  <a:lumOff val="50000"/>
                </a:schemeClr>
              </a:buClr>
              <a:buNone/>
            </a:pPr>
            <a:r>
              <a:rPr lang="en-CA" sz="2500" dirty="0"/>
              <a:t>McGill University, Canada</a:t>
            </a:r>
          </a:p>
          <a:p>
            <a:pPr>
              <a:buClr>
                <a:schemeClr val="bg1">
                  <a:lumMod val="50000"/>
                  <a:lumOff val="50000"/>
                </a:schemeClr>
              </a:buClr>
            </a:pPr>
            <a:r>
              <a:rPr lang="en-CA" sz="2900" dirty="0"/>
              <a:t>Theme: </a:t>
            </a:r>
            <a:r>
              <a:rPr lang="en-CA" sz="2900" i="1" dirty="0"/>
              <a:t>Self-Motion in Gaze and Posture</a:t>
            </a:r>
          </a:p>
          <a:p>
            <a:pPr>
              <a:buClr>
                <a:schemeClr val="bg1">
                  <a:lumMod val="50000"/>
                  <a:lumOff val="50000"/>
                </a:schemeClr>
              </a:buClr>
            </a:pPr>
            <a:endParaRPr lang="en-CA" sz="2900" dirty="0"/>
          </a:p>
          <a:p>
            <a:pPr marL="0" indent="0">
              <a:buClr>
                <a:schemeClr val="bg1">
                  <a:lumMod val="50000"/>
                  <a:lumOff val="50000"/>
                </a:schemeClr>
              </a:buClr>
              <a:buNone/>
            </a:pPr>
            <a:r>
              <a:rPr lang="en-CA" sz="4400" b="1" dirty="0"/>
              <a:t>Friday, 26</a:t>
            </a:r>
            <a:r>
              <a:rPr lang="en-CA" sz="4400" b="1" baseline="30000" dirty="0"/>
              <a:t>th</a:t>
            </a:r>
            <a:r>
              <a:rPr lang="en-CA" sz="4400" b="1" dirty="0"/>
              <a:t> Feb 2016</a:t>
            </a:r>
          </a:p>
          <a:p>
            <a:pPr>
              <a:buClr>
                <a:schemeClr val="bg1">
                  <a:lumMod val="50000"/>
                  <a:lumOff val="50000"/>
                </a:schemeClr>
              </a:buClr>
            </a:pPr>
            <a:r>
              <a:rPr lang="en-US" dirty="0"/>
              <a:t>Dr. </a:t>
            </a:r>
            <a:r>
              <a:rPr lang="en-US" dirty="0" smtClean="0"/>
              <a:t>Robin Chalmers</a:t>
            </a:r>
            <a:endParaRPr lang="en-CA" dirty="0" smtClean="0"/>
          </a:p>
          <a:p>
            <a:pPr marL="355551" lvl="1" indent="0">
              <a:buClr>
                <a:schemeClr val="bg1">
                  <a:lumMod val="50000"/>
                  <a:lumOff val="50000"/>
                </a:schemeClr>
              </a:buClr>
              <a:buNone/>
            </a:pPr>
            <a:r>
              <a:rPr lang="en-CA" sz="2500" dirty="0"/>
              <a:t>Independent Researchers</a:t>
            </a:r>
          </a:p>
          <a:p>
            <a:pPr>
              <a:buClr>
                <a:schemeClr val="bg1">
                  <a:lumMod val="50000"/>
                  <a:lumOff val="50000"/>
                </a:schemeClr>
              </a:buClr>
            </a:pPr>
            <a:r>
              <a:rPr lang="en-CA" sz="2900" dirty="0"/>
              <a:t>Theme: </a:t>
            </a:r>
            <a:r>
              <a:rPr lang="en-CA" sz="2900" i="1" dirty="0"/>
              <a:t>Contact </a:t>
            </a:r>
            <a:r>
              <a:rPr lang="en-CA" sz="2900" i="1" dirty="0" smtClean="0"/>
              <a:t>Lens Clinical </a:t>
            </a:r>
            <a:r>
              <a:rPr lang="en-CA" sz="2900" i="1" dirty="0"/>
              <a:t>Trials</a:t>
            </a:r>
          </a:p>
          <a:p>
            <a:pPr>
              <a:buClr>
                <a:schemeClr val="bg1">
                  <a:lumMod val="50000"/>
                  <a:lumOff val="50000"/>
                </a:schemeClr>
              </a:buClr>
            </a:pPr>
            <a:endParaRPr lang="en-CA" sz="2900" dirty="0"/>
          </a:p>
          <a:p>
            <a:pPr marL="0" indent="0">
              <a:buClr>
                <a:schemeClr val="bg1">
                  <a:lumMod val="50000"/>
                  <a:lumOff val="50000"/>
                </a:schemeClr>
              </a:buClr>
              <a:buNone/>
            </a:pPr>
            <a:r>
              <a:rPr lang="en-CA" sz="4400" b="1" dirty="0"/>
              <a:t>Friday, 25</a:t>
            </a:r>
            <a:r>
              <a:rPr lang="en-CA" sz="4400" b="1" baseline="30000" dirty="0"/>
              <a:t>th</a:t>
            </a:r>
            <a:r>
              <a:rPr lang="en-CA" sz="4400" b="1" dirty="0"/>
              <a:t> March 2016</a:t>
            </a:r>
          </a:p>
          <a:p>
            <a:pPr>
              <a:buClr>
                <a:schemeClr val="bg1">
                  <a:lumMod val="50000"/>
                  <a:lumOff val="50000"/>
                </a:schemeClr>
              </a:buClr>
            </a:pPr>
            <a:r>
              <a:rPr lang="en-US" dirty="0"/>
              <a:t>Dr. </a:t>
            </a:r>
            <a:r>
              <a:rPr lang="en-US" dirty="0" smtClean="0"/>
              <a:t>Helene </a:t>
            </a:r>
            <a:r>
              <a:rPr lang="en-US" dirty="0" err="1" smtClean="0"/>
              <a:t>Kergoat</a:t>
            </a:r>
            <a:endParaRPr lang="en-CA" dirty="0"/>
          </a:p>
          <a:p>
            <a:pPr marL="353964" lvl="1" indent="0">
              <a:buClr>
                <a:schemeClr val="bg1">
                  <a:lumMod val="50000"/>
                  <a:lumOff val="50000"/>
                </a:schemeClr>
              </a:buClr>
              <a:buNone/>
            </a:pPr>
            <a:r>
              <a:rPr lang="en-CA" sz="2500" dirty="0"/>
              <a:t>University of Montreal, Canada</a:t>
            </a:r>
          </a:p>
          <a:p>
            <a:pPr>
              <a:buClr>
                <a:schemeClr val="bg1">
                  <a:lumMod val="50000"/>
                  <a:lumOff val="50000"/>
                </a:schemeClr>
              </a:buClr>
            </a:pPr>
            <a:r>
              <a:rPr lang="en-CA" sz="2900" dirty="0"/>
              <a:t>Theme:</a:t>
            </a:r>
            <a:r>
              <a:rPr lang="en-CA" sz="2900" i="1" dirty="0"/>
              <a:t> Aging, Low Vision, Neuro Physiology</a:t>
            </a:r>
          </a:p>
          <a:p>
            <a:pPr>
              <a:buClr>
                <a:schemeClr val="bg1">
                  <a:lumMod val="50000"/>
                  <a:lumOff val="50000"/>
                </a:schemeClr>
              </a:buClr>
            </a:pPr>
            <a:endParaRPr lang="en-CA" sz="2900" dirty="0"/>
          </a:p>
          <a:p>
            <a:pPr marL="0" indent="0">
              <a:buClr>
                <a:schemeClr val="bg1">
                  <a:lumMod val="50000"/>
                  <a:lumOff val="50000"/>
                </a:schemeClr>
              </a:buClr>
              <a:buNone/>
            </a:pPr>
            <a:r>
              <a:rPr lang="en-CA" sz="4400" b="1" dirty="0"/>
              <a:t>Tuesday, 26</a:t>
            </a:r>
            <a:r>
              <a:rPr lang="en-CA" sz="4400" b="1" baseline="30000" dirty="0"/>
              <a:t>th</a:t>
            </a:r>
            <a:r>
              <a:rPr lang="en-CA" sz="4400" b="1" dirty="0"/>
              <a:t> April 2016</a:t>
            </a:r>
          </a:p>
          <a:p>
            <a:pPr marL="0" indent="0">
              <a:buClr>
                <a:schemeClr val="bg1">
                  <a:lumMod val="50000"/>
                  <a:lumOff val="50000"/>
                </a:schemeClr>
              </a:buClr>
              <a:buNone/>
            </a:pPr>
            <a:r>
              <a:rPr lang="en-CA" sz="3300" b="1" dirty="0"/>
              <a:t>GSRC KEYNOTE SPEAKER</a:t>
            </a:r>
          </a:p>
          <a:p>
            <a:pPr>
              <a:buClr>
                <a:schemeClr val="bg1">
                  <a:lumMod val="50000"/>
                  <a:lumOff val="50000"/>
                </a:schemeClr>
              </a:buClr>
            </a:pPr>
            <a:r>
              <a:rPr lang="en-US" dirty="0"/>
              <a:t>Dr. </a:t>
            </a:r>
            <a:r>
              <a:rPr lang="en-US" dirty="0" smtClean="0"/>
              <a:t>Garth Webb</a:t>
            </a:r>
            <a:endParaRPr lang="en-CA" dirty="0"/>
          </a:p>
          <a:p>
            <a:pPr marL="355551" lvl="1" indent="0">
              <a:buClr>
                <a:schemeClr val="bg1">
                  <a:lumMod val="50000"/>
                  <a:lumOff val="50000"/>
                </a:schemeClr>
              </a:buClr>
              <a:buNone/>
            </a:pPr>
            <a:r>
              <a:rPr lang="en-CA" sz="2500" dirty="0"/>
              <a:t>Oculometic.com</a:t>
            </a:r>
          </a:p>
          <a:p>
            <a:pPr>
              <a:buClr>
                <a:schemeClr val="bg1">
                  <a:lumMod val="50000"/>
                  <a:lumOff val="50000"/>
                </a:schemeClr>
              </a:buClr>
            </a:pPr>
            <a:r>
              <a:rPr lang="en-CA" sz="2900" dirty="0"/>
              <a:t>Theme: </a:t>
            </a:r>
            <a:r>
              <a:rPr lang="en-CA" sz="2900" i="1" dirty="0" err="1"/>
              <a:t>Ocumetics</a:t>
            </a:r>
            <a:r>
              <a:rPr lang="en-CA" sz="2900" i="1" dirty="0"/>
              <a:t>™ Bionic Lens </a:t>
            </a:r>
          </a:p>
          <a:p>
            <a:pPr>
              <a:buClr>
                <a:schemeClr val="bg1">
                  <a:lumMod val="50000"/>
                  <a:lumOff val="50000"/>
                </a:schemeClr>
              </a:buClr>
            </a:pPr>
            <a:endParaRPr lang="en-CA" dirty="0"/>
          </a:p>
        </p:txBody>
      </p:sp>
      <p:pic>
        <p:nvPicPr>
          <p:cNvPr id="12" name="Picture 11" descr="OPTVISSCI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93778" y="2343511"/>
            <a:ext cx="540000" cy="8639999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pic>
        <p:nvPicPr>
          <p:cNvPr id="15" name="Picture 14" descr="UniversityOfWaterloo_logo_vert_rev_rgb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3494" y="10926043"/>
            <a:ext cx="2581846" cy="1676970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9865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C02673106999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BF2135E-A83D-4194-AC69-AD7A10D8DD4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TC026731069991</Template>
  <TotalTime>405</TotalTime>
  <Words>160</Words>
  <Application>Microsoft Office PowerPoint</Application>
  <PresentationFormat>Custom</PresentationFormat>
  <Paragraphs>42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TC026731069991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Circles PowerPoint Presentation</dc:title>
  <dc:creator>Cosentino, Jennifer</dc:creator>
  <cp:keywords/>
  <cp:lastModifiedBy>Cosentino, Jennifer</cp:lastModifiedBy>
  <cp:revision>35</cp:revision>
  <cp:lastPrinted>2015-08-12T17:49:51Z</cp:lastPrinted>
  <dcterms:modified xsi:type="dcterms:W3CDTF">2015-08-13T18:11:01Z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TC026731069991</vt:lpwstr>
  </property>
</Properties>
</file>