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sldIdLst>
    <p:sldId id="256" r:id="rId5"/>
  </p:sldIdLst>
  <p:sldSz cx="32918400" cy="43891200"/>
  <p:notesSz cx="6858000" cy="9144000"/>
  <p:defaultTextStyle>
    <a:defPPr>
      <a:defRPr lang="en-US"/>
    </a:defPPr>
    <a:lvl1pPr marL="0" algn="l" defTabSz="2234547" rtl="0" eaLnBrk="1" latinLnBrk="0" hangingPunct="1">
      <a:defRPr sz="8803" kern="1200">
        <a:solidFill>
          <a:schemeClr val="tx1"/>
        </a:solidFill>
        <a:latin typeface="+mn-lt"/>
        <a:ea typeface="+mn-ea"/>
        <a:cs typeface="+mn-cs"/>
      </a:defRPr>
    </a:lvl1pPr>
    <a:lvl2pPr marL="2234547" algn="l" defTabSz="2234547" rtl="0" eaLnBrk="1" latinLnBrk="0" hangingPunct="1">
      <a:defRPr sz="8803" kern="1200">
        <a:solidFill>
          <a:schemeClr val="tx1"/>
        </a:solidFill>
        <a:latin typeface="+mn-lt"/>
        <a:ea typeface="+mn-ea"/>
        <a:cs typeface="+mn-cs"/>
      </a:defRPr>
    </a:lvl2pPr>
    <a:lvl3pPr marL="4469086" algn="l" defTabSz="2234547" rtl="0" eaLnBrk="1" latinLnBrk="0" hangingPunct="1">
      <a:defRPr sz="8803" kern="1200">
        <a:solidFill>
          <a:schemeClr val="tx1"/>
        </a:solidFill>
        <a:latin typeface="+mn-lt"/>
        <a:ea typeface="+mn-ea"/>
        <a:cs typeface="+mn-cs"/>
      </a:defRPr>
    </a:lvl3pPr>
    <a:lvl4pPr marL="6703633" algn="l" defTabSz="2234547" rtl="0" eaLnBrk="1" latinLnBrk="0" hangingPunct="1">
      <a:defRPr sz="8803" kern="1200">
        <a:solidFill>
          <a:schemeClr val="tx1"/>
        </a:solidFill>
        <a:latin typeface="+mn-lt"/>
        <a:ea typeface="+mn-ea"/>
        <a:cs typeface="+mn-cs"/>
      </a:defRPr>
    </a:lvl4pPr>
    <a:lvl5pPr marL="8938172" algn="l" defTabSz="2234547" rtl="0" eaLnBrk="1" latinLnBrk="0" hangingPunct="1">
      <a:defRPr sz="8803" kern="1200">
        <a:solidFill>
          <a:schemeClr val="tx1"/>
        </a:solidFill>
        <a:latin typeface="+mn-lt"/>
        <a:ea typeface="+mn-ea"/>
        <a:cs typeface="+mn-cs"/>
      </a:defRPr>
    </a:lvl5pPr>
    <a:lvl6pPr marL="11172719" algn="l" defTabSz="2234547" rtl="0" eaLnBrk="1" latinLnBrk="0" hangingPunct="1">
      <a:defRPr sz="8803" kern="1200">
        <a:solidFill>
          <a:schemeClr val="tx1"/>
        </a:solidFill>
        <a:latin typeface="+mn-lt"/>
        <a:ea typeface="+mn-ea"/>
        <a:cs typeface="+mn-cs"/>
      </a:defRPr>
    </a:lvl6pPr>
    <a:lvl7pPr marL="13407262" algn="l" defTabSz="2234547" rtl="0" eaLnBrk="1" latinLnBrk="0" hangingPunct="1">
      <a:defRPr sz="8803" kern="1200">
        <a:solidFill>
          <a:schemeClr val="tx1"/>
        </a:solidFill>
        <a:latin typeface="+mn-lt"/>
        <a:ea typeface="+mn-ea"/>
        <a:cs typeface="+mn-cs"/>
      </a:defRPr>
    </a:lvl7pPr>
    <a:lvl8pPr marL="15641805" algn="l" defTabSz="2234547" rtl="0" eaLnBrk="1" latinLnBrk="0" hangingPunct="1">
      <a:defRPr sz="8803" kern="1200">
        <a:solidFill>
          <a:schemeClr val="tx1"/>
        </a:solidFill>
        <a:latin typeface="+mn-lt"/>
        <a:ea typeface="+mn-ea"/>
        <a:cs typeface="+mn-cs"/>
      </a:defRPr>
    </a:lvl8pPr>
    <a:lvl9pPr marL="17876352" algn="l" defTabSz="2234547" rtl="0" eaLnBrk="1" latinLnBrk="0" hangingPunct="1">
      <a:defRPr sz="8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4F"/>
    <a:srgbClr val="017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53F37-C97B-4434-9C73-21894CA4A11D}" v="40" dt="2022-03-29T18:24:21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222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49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3A0600-F653-0047-AD06-F9DADEE62A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32918400" cy="445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1474377" rtl="0" eaLnBrk="1" latinLnBrk="0" hangingPunct="1">
        <a:spcBef>
          <a:spcPct val="0"/>
        </a:spcBef>
        <a:buNone/>
        <a:defRPr sz="14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5782" indent="-1105782" algn="l" defTabSz="1474377" rtl="0" eaLnBrk="1" latinLnBrk="0" hangingPunct="1">
        <a:spcBef>
          <a:spcPct val="20000"/>
        </a:spcBef>
        <a:buFont typeface="Arial"/>
        <a:buChar char="•"/>
        <a:defRPr sz="10323" kern="1200">
          <a:solidFill>
            <a:schemeClr val="tx1"/>
          </a:solidFill>
          <a:latin typeface="+mn-lt"/>
          <a:ea typeface="+mn-ea"/>
          <a:cs typeface="+mn-cs"/>
        </a:defRPr>
      </a:lvl1pPr>
      <a:lvl2pPr marL="2395869" indent="-921485" algn="l" defTabSz="1474377" rtl="0" eaLnBrk="1" latinLnBrk="0" hangingPunct="1">
        <a:spcBef>
          <a:spcPct val="20000"/>
        </a:spcBef>
        <a:buFont typeface="Arial"/>
        <a:buChar char="–"/>
        <a:defRPr sz="9033" kern="1200">
          <a:solidFill>
            <a:schemeClr val="tx1"/>
          </a:solidFill>
          <a:latin typeface="+mn-lt"/>
          <a:ea typeface="+mn-ea"/>
          <a:cs typeface="+mn-cs"/>
        </a:defRPr>
      </a:lvl2pPr>
      <a:lvl3pPr marL="3685951" indent="-737188" algn="l" defTabSz="1474377" rtl="0" eaLnBrk="1" latinLnBrk="0" hangingPunct="1">
        <a:spcBef>
          <a:spcPct val="20000"/>
        </a:spcBef>
        <a:buFont typeface="Arial"/>
        <a:buChar char="•"/>
        <a:defRPr sz="7739" kern="1200">
          <a:solidFill>
            <a:schemeClr val="tx1"/>
          </a:solidFill>
          <a:latin typeface="+mn-lt"/>
          <a:ea typeface="+mn-ea"/>
          <a:cs typeface="+mn-cs"/>
        </a:defRPr>
      </a:lvl3pPr>
      <a:lvl4pPr marL="5160332" indent="-737188" algn="l" defTabSz="1474377" rtl="0" eaLnBrk="1" latinLnBrk="0" hangingPunct="1">
        <a:spcBef>
          <a:spcPct val="20000"/>
        </a:spcBef>
        <a:buFont typeface="Arial"/>
        <a:buChar char="–"/>
        <a:defRPr sz="6450" kern="1200">
          <a:solidFill>
            <a:schemeClr val="tx1"/>
          </a:solidFill>
          <a:latin typeface="+mn-lt"/>
          <a:ea typeface="+mn-ea"/>
          <a:cs typeface="+mn-cs"/>
        </a:defRPr>
      </a:lvl4pPr>
      <a:lvl5pPr marL="6634709" indent="-737188" algn="l" defTabSz="1474377" rtl="0" eaLnBrk="1" latinLnBrk="0" hangingPunct="1">
        <a:spcBef>
          <a:spcPct val="20000"/>
        </a:spcBef>
        <a:buFont typeface="Arial"/>
        <a:buChar char="»"/>
        <a:defRPr sz="6450" kern="1200">
          <a:solidFill>
            <a:schemeClr val="tx1"/>
          </a:solidFill>
          <a:latin typeface="+mn-lt"/>
          <a:ea typeface="+mn-ea"/>
          <a:cs typeface="+mn-cs"/>
        </a:defRPr>
      </a:lvl5pPr>
      <a:lvl6pPr marL="8109089" indent="-737188" algn="l" defTabSz="1474377" rtl="0" eaLnBrk="1" latinLnBrk="0" hangingPunct="1">
        <a:spcBef>
          <a:spcPct val="20000"/>
        </a:spcBef>
        <a:buFont typeface="Arial"/>
        <a:buChar char="•"/>
        <a:defRPr sz="6450" kern="1200">
          <a:solidFill>
            <a:schemeClr val="tx1"/>
          </a:solidFill>
          <a:latin typeface="+mn-lt"/>
          <a:ea typeface="+mn-ea"/>
          <a:cs typeface="+mn-cs"/>
        </a:defRPr>
      </a:lvl6pPr>
      <a:lvl7pPr marL="9583472" indent="-737188" algn="l" defTabSz="1474377" rtl="0" eaLnBrk="1" latinLnBrk="0" hangingPunct="1">
        <a:spcBef>
          <a:spcPct val="20000"/>
        </a:spcBef>
        <a:buFont typeface="Arial"/>
        <a:buChar char="•"/>
        <a:defRPr sz="6450" kern="1200">
          <a:solidFill>
            <a:schemeClr val="tx1"/>
          </a:solidFill>
          <a:latin typeface="+mn-lt"/>
          <a:ea typeface="+mn-ea"/>
          <a:cs typeface="+mn-cs"/>
        </a:defRPr>
      </a:lvl7pPr>
      <a:lvl8pPr marL="11057849" indent="-737188" algn="l" defTabSz="1474377" rtl="0" eaLnBrk="1" latinLnBrk="0" hangingPunct="1">
        <a:spcBef>
          <a:spcPct val="20000"/>
        </a:spcBef>
        <a:buFont typeface="Arial"/>
        <a:buChar char="•"/>
        <a:defRPr sz="6450" kern="1200">
          <a:solidFill>
            <a:schemeClr val="tx1"/>
          </a:solidFill>
          <a:latin typeface="+mn-lt"/>
          <a:ea typeface="+mn-ea"/>
          <a:cs typeface="+mn-cs"/>
        </a:defRPr>
      </a:lvl8pPr>
      <a:lvl9pPr marL="12532230" indent="-737188" algn="l" defTabSz="1474377" rtl="0" eaLnBrk="1" latinLnBrk="0" hangingPunct="1">
        <a:spcBef>
          <a:spcPct val="20000"/>
        </a:spcBef>
        <a:buFont typeface="Arial"/>
        <a:buChar char="•"/>
        <a:defRPr sz="6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377" rtl="0" eaLnBrk="1" latinLnBrk="0" hangingPunct="1">
        <a:defRPr sz="5806" kern="1200">
          <a:solidFill>
            <a:schemeClr val="tx1"/>
          </a:solidFill>
          <a:latin typeface="+mn-lt"/>
          <a:ea typeface="+mn-ea"/>
          <a:cs typeface="+mn-cs"/>
        </a:defRPr>
      </a:lvl1pPr>
      <a:lvl2pPr marL="1474377" algn="l" defTabSz="1474377" rtl="0" eaLnBrk="1" latinLnBrk="0" hangingPunct="1">
        <a:defRPr sz="5806" kern="1200">
          <a:solidFill>
            <a:schemeClr val="tx1"/>
          </a:solidFill>
          <a:latin typeface="+mn-lt"/>
          <a:ea typeface="+mn-ea"/>
          <a:cs typeface="+mn-cs"/>
        </a:defRPr>
      </a:lvl2pPr>
      <a:lvl3pPr marL="2948763" algn="l" defTabSz="1474377" rtl="0" eaLnBrk="1" latinLnBrk="0" hangingPunct="1">
        <a:defRPr sz="5806" kern="1200">
          <a:solidFill>
            <a:schemeClr val="tx1"/>
          </a:solidFill>
          <a:latin typeface="+mn-lt"/>
          <a:ea typeface="+mn-ea"/>
          <a:cs typeface="+mn-cs"/>
        </a:defRPr>
      </a:lvl3pPr>
      <a:lvl4pPr marL="4423140" algn="l" defTabSz="1474377" rtl="0" eaLnBrk="1" latinLnBrk="0" hangingPunct="1">
        <a:defRPr sz="5806" kern="1200">
          <a:solidFill>
            <a:schemeClr val="tx1"/>
          </a:solidFill>
          <a:latin typeface="+mn-lt"/>
          <a:ea typeface="+mn-ea"/>
          <a:cs typeface="+mn-cs"/>
        </a:defRPr>
      </a:lvl4pPr>
      <a:lvl5pPr marL="5897521" algn="l" defTabSz="1474377" rtl="0" eaLnBrk="1" latinLnBrk="0" hangingPunct="1">
        <a:defRPr sz="5806" kern="1200">
          <a:solidFill>
            <a:schemeClr val="tx1"/>
          </a:solidFill>
          <a:latin typeface="+mn-lt"/>
          <a:ea typeface="+mn-ea"/>
          <a:cs typeface="+mn-cs"/>
        </a:defRPr>
      </a:lvl5pPr>
      <a:lvl6pPr marL="7371898" algn="l" defTabSz="1474377" rtl="0" eaLnBrk="1" latinLnBrk="0" hangingPunct="1">
        <a:defRPr sz="5806" kern="1200">
          <a:solidFill>
            <a:schemeClr val="tx1"/>
          </a:solidFill>
          <a:latin typeface="+mn-lt"/>
          <a:ea typeface="+mn-ea"/>
          <a:cs typeface="+mn-cs"/>
        </a:defRPr>
      </a:lvl6pPr>
      <a:lvl7pPr marL="8846284" algn="l" defTabSz="1474377" rtl="0" eaLnBrk="1" latinLnBrk="0" hangingPunct="1">
        <a:defRPr sz="5806" kern="1200">
          <a:solidFill>
            <a:schemeClr val="tx1"/>
          </a:solidFill>
          <a:latin typeface="+mn-lt"/>
          <a:ea typeface="+mn-ea"/>
          <a:cs typeface="+mn-cs"/>
        </a:defRPr>
      </a:lvl7pPr>
      <a:lvl8pPr marL="10320661" algn="l" defTabSz="1474377" rtl="0" eaLnBrk="1" latinLnBrk="0" hangingPunct="1">
        <a:defRPr sz="5806" kern="1200">
          <a:solidFill>
            <a:schemeClr val="tx1"/>
          </a:solidFill>
          <a:latin typeface="+mn-lt"/>
          <a:ea typeface="+mn-ea"/>
          <a:cs typeface="+mn-cs"/>
        </a:defRPr>
      </a:lvl8pPr>
      <a:lvl9pPr marL="11795042" algn="l" defTabSz="1474377" rtl="0" eaLnBrk="1" latinLnBrk="0" hangingPunct="1">
        <a:defRPr sz="5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425" userDrawn="1">
          <p15:clr>
            <a:srgbClr val="F26B43"/>
          </p15:clr>
        </p15:guide>
        <p15:guide id="2" pos="236" userDrawn="1">
          <p15:clr>
            <a:srgbClr val="F26B43"/>
          </p15:clr>
        </p15:guide>
        <p15:guide id="3" pos="20466" userDrawn="1">
          <p15:clr>
            <a:srgbClr val="F26B43"/>
          </p15:clr>
        </p15:guide>
        <p15:guide id="4" orient="horz" pos="223" userDrawn="1">
          <p15:clr>
            <a:srgbClr val="F26B43"/>
          </p15:clr>
        </p15:guide>
        <p15:guide id="5" orient="horz" pos="1562" userDrawn="1">
          <p15:clr>
            <a:srgbClr val="F26B43"/>
          </p15:clr>
        </p15:guide>
        <p15:guide id="6" pos="967" userDrawn="1">
          <p15:clr>
            <a:srgbClr val="F26B43"/>
          </p15:clr>
        </p15:guide>
        <p15:guide id="7" pos="19670" userDrawn="1">
          <p15:clr>
            <a:srgbClr val="F26B43"/>
          </p15:clr>
        </p15:guide>
        <p15:guide id="8" orient="horz" pos="248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8CEBAB-8A55-8943-A15E-7E5F9927551E}"/>
              </a:ext>
            </a:extLst>
          </p:cNvPr>
          <p:cNvSpPr txBox="1"/>
          <p:nvPr/>
        </p:nvSpPr>
        <p:spPr>
          <a:xfrm>
            <a:off x="1586052" y="4532735"/>
            <a:ext cx="15538383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0">
                <a:latin typeface="Impact" panose="020B0806030902050204" pitchFamily="34" charset="0"/>
              </a:rPr>
              <a:t>Information Systems: From a Project Request to RFP Preparation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838B8-CB83-F648-AEFB-A1903D2B37DA}"/>
              </a:ext>
            </a:extLst>
          </p:cNvPr>
          <p:cNvSpPr txBox="1"/>
          <p:nvPr/>
        </p:nvSpPr>
        <p:spPr>
          <a:xfrm>
            <a:off x="18356561" y="3237248"/>
            <a:ext cx="12169183" cy="1118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>
                <a:latin typeface="Impact" panose="020B0806030902050204" pitchFamily="34" charset="0"/>
              </a:rPr>
              <a:t>Continuous Improvement:  </a:t>
            </a:r>
          </a:p>
          <a:p>
            <a:r>
              <a:rPr lang="en-US" sz="7000">
                <a:latin typeface="Impact" panose="020B0806030902050204" pitchFamily="34" charset="0"/>
              </a:rPr>
              <a:t>A Project Manager’s View</a:t>
            </a:r>
          </a:p>
          <a:p>
            <a:endParaRPr lang="en-US" sz="7000">
              <a:latin typeface="Impact" panose="020B0806030902050204" pitchFamily="34" charset="0"/>
            </a:endParaRPr>
          </a:p>
          <a:p>
            <a:r>
              <a:rPr lang="en-US" sz="7000">
                <a:latin typeface="Impact" panose="020B0806030902050204" pitchFamily="34" charset="0"/>
              </a:rPr>
              <a:t>The Challenge</a:t>
            </a:r>
          </a:p>
          <a:p>
            <a:endParaRPr lang="en-US" sz="7000">
              <a:latin typeface="Impact" panose="020B0806030902050204" pitchFamily="34" charset="0"/>
            </a:endParaRPr>
          </a:p>
          <a:p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 department on campus requests support to implement a new information system and requests project lead support from the Project Management Office</a:t>
            </a:r>
            <a:r>
              <a:rPr lang="en-US" sz="3200" kern="140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3200" kern="140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How do we manage a complex process and balance engagement, expediency and quality? If we manage this process well</a:t>
            </a:r>
            <a:r>
              <a:rPr lang="en-US" sz="3200" kern="1400">
                <a:solidFill>
                  <a:srgbClr val="000000"/>
                </a:solidFill>
                <a:latin typeface="Georgia" panose="02040502050405020303" pitchFamily="18" charset="0"/>
              </a:rPr>
              <a:t>, we see positive outcomes:</a:t>
            </a:r>
            <a:endParaRPr lang="en-US" sz="3200" kern="140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1400">
                <a:solidFill>
                  <a:srgbClr val="000000"/>
                </a:solidFill>
                <a:latin typeface="Georgia" panose="02040502050405020303" pitchFamily="18" charset="0"/>
              </a:rPr>
              <a:t>Identify the right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1400">
                <a:solidFill>
                  <a:srgbClr val="000000"/>
                </a:solidFill>
                <a:latin typeface="Georgia" panose="02040502050405020303" pitchFamily="18" charset="0"/>
              </a:rPr>
              <a:t>Engage the right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1400">
                <a:solidFill>
                  <a:srgbClr val="000000"/>
                </a:solidFill>
                <a:latin typeface="Georgia" panose="02040502050405020303" pitchFamily="18" charset="0"/>
              </a:rPr>
              <a:t>Attract the right vendors to respond to the RFP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1400">
                <a:solidFill>
                  <a:srgbClr val="000000"/>
                </a:solidFill>
                <a:latin typeface="Georgia" panose="02040502050405020303" pitchFamily="18" charset="0"/>
              </a:rPr>
              <a:t>Get to the implementation phase with the right amount of time</a:t>
            </a:r>
          </a:p>
          <a:p>
            <a:pPr marL="0" marR="0" indent="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33591-320B-444A-97BB-68ECFF29B217}"/>
              </a:ext>
            </a:extLst>
          </p:cNvPr>
          <p:cNvSpPr/>
          <p:nvPr/>
        </p:nvSpPr>
        <p:spPr>
          <a:xfrm>
            <a:off x="1822920" y="14551705"/>
            <a:ext cx="9396182" cy="17441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52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A9BEC7-BBE4-2549-89E0-3F1D9E76648A}"/>
              </a:ext>
            </a:extLst>
          </p:cNvPr>
          <p:cNvSpPr txBox="1"/>
          <p:nvPr/>
        </p:nvSpPr>
        <p:spPr>
          <a:xfrm>
            <a:off x="2580317" y="15169412"/>
            <a:ext cx="8117385" cy="13260361"/>
          </a:xfrm>
          <a:prstGeom prst="rect">
            <a:avLst/>
          </a:prstGeom>
          <a:solidFill>
            <a:srgbClr val="92D050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299" dirty="0">
                <a:solidFill>
                  <a:schemeClr val="bg1"/>
                </a:solidFill>
                <a:latin typeface="Impact" panose="020B0806030902050204" pitchFamily="34" charset="0"/>
              </a:rPr>
              <a:t>The Stakeholders</a:t>
            </a:r>
          </a:p>
          <a:p>
            <a:endParaRPr lang="en-US" sz="6299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457200" marR="0" indent="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kern="140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Who are the stakeholders in this process?</a:t>
            </a:r>
          </a:p>
          <a:p>
            <a:pPr marL="457200" marR="0" indent="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</a:pPr>
            <a:endParaRPr lang="en-US" sz="3200" kern="1400" dirty="0">
              <a:ln>
                <a:noFill/>
              </a:ln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Business client and management </a:t>
            </a:r>
          </a:p>
          <a:p>
            <a:pPr marL="3148947" lvl="1" indent="-4572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solidFill>
                  <a:schemeClr val="bg1"/>
                </a:solidFill>
                <a:latin typeface="Georgia" panose="02040502050405020303" pitchFamily="18" charset="0"/>
              </a:rPr>
              <a:t>Requirements</a:t>
            </a:r>
          </a:p>
          <a:p>
            <a:pPr marL="3148947" lvl="1" indent="-4572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Approvals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Information Systems &amp; Technology</a:t>
            </a:r>
          </a:p>
          <a:p>
            <a:pPr marL="3148947" lvl="1" indent="-4572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solidFill>
                  <a:schemeClr val="bg1"/>
                </a:solidFill>
                <a:latin typeface="Georgia" panose="02040502050405020303" pitchFamily="18" charset="0"/>
              </a:rPr>
              <a:t>SSO</a:t>
            </a:r>
          </a:p>
          <a:p>
            <a:pPr marL="3148947" lvl="1" indent="-4572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Integrations</a:t>
            </a:r>
          </a:p>
          <a:p>
            <a:pPr marL="3148947" lvl="1" indent="-4572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Data management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Procurement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Security/Privacy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Finance (Financial Systems Assessment Committee (FSAC))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Change Management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solidFill>
                  <a:schemeClr val="bg1"/>
                </a:solidFill>
                <a:latin typeface="Georgia" panose="02040502050405020303" pitchFamily="18" charset="0"/>
              </a:rPr>
              <a:t>Accessibility (WCAG 2.0)</a:t>
            </a:r>
            <a:endParaRPr lang="en-US" sz="3200" kern="1400" dirty="0">
              <a:ln>
                <a:noFill/>
              </a:ln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 dirty="0">
                <a:solidFill>
                  <a:schemeClr val="bg1"/>
                </a:solidFill>
                <a:latin typeface="Georgia" panose="02040502050405020303" pitchFamily="18" charset="0"/>
              </a:rPr>
              <a:t>Additional depending on the project</a:t>
            </a:r>
            <a:endParaRPr lang="en-US" sz="3200" kern="1400" dirty="0">
              <a:ln>
                <a:noFill/>
              </a:ln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marL="0" marR="0" indent="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kern="1400" dirty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74A29-79E2-BE43-9C2D-E7E68DFD94CD}"/>
              </a:ext>
            </a:extLst>
          </p:cNvPr>
          <p:cNvSpPr txBox="1"/>
          <p:nvPr/>
        </p:nvSpPr>
        <p:spPr>
          <a:xfrm>
            <a:off x="1822919" y="32502661"/>
            <a:ext cx="9396183" cy="60476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09AB80-1D9F-DB47-B298-57614D596233}"/>
              </a:ext>
            </a:extLst>
          </p:cNvPr>
          <p:cNvSpPr/>
          <p:nvPr/>
        </p:nvSpPr>
        <p:spPr>
          <a:xfrm>
            <a:off x="11736941" y="21108472"/>
            <a:ext cx="9396182" cy="13867360"/>
          </a:xfrm>
          <a:prstGeom prst="rect">
            <a:avLst/>
          </a:prstGeom>
          <a:solidFill>
            <a:srgbClr val="FED6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5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0B7D0-58B8-5E47-985B-29A2FDE0E71C}"/>
              </a:ext>
            </a:extLst>
          </p:cNvPr>
          <p:cNvSpPr txBox="1"/>
          <p:nvPr/>
        </p:nvSpPr>
        <p:spPr>
          <a:xfrm>
            <a:off x="12494338" y="21726178"/>
            <a:ext cx="8117385" cy="13249653"/>
          </a:xfrm>
          <a:prstGeom prst="rect">
            <a:avLst/>
          </a:prstGeom>
          <a:solidFill>
            <a:srgbClr val="92D050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299">
                <a:latin typeface="Impact" panose="020B0806030902050204" pitchFamily="34" charset="0"/>
              </a:rPr>
              <a:t>The Tools / Approach</a:t>
            </a:r>
          </a:p>
          <a:p>
            <a:endParaRPr lang="en-US" sz="6299">
              <a:latin typeface="Impact" panose="020B0806030902050204" pitchFamily="34" charset="0"/>
            </a:endParaRPr>
          </a:p>
          <a:p>
            <a:pPr marL="457200" marR="0" indent="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What do we use to help move from start to RFP?</a:t>
            </a:r>
          </a:p>
          <a:p>
            <a:pPr marL="457200" marR="0" indent="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</a:pPr>
            <a:endParaRPr lang="en-US" sz="3200" kern="140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Project/Initiative Request form (UWaterloo Help Portal)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RFI or general market research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Project charter (Scope, Time, Cost)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Planning software (Jira, MS Project)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Business case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Requirements documents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Business process review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Procurement documentation such as RFP written/demo                   requirements, bid table, statement of work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Information Risk Assessment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Change Management Assessment</a:t>
            </a:r>
          </a:p>
          <a:p>
            <a:pPr marL="0" marR="0" indent="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79ED4F-5493-324A-B72B-2B8CAE3DB3C5}"/>
              </a:ext>
            </a:extLst>
          </p:cNvPr>
          <p:cNvSpPr txBox="1"/>
          <p:nvPr/>
        </p:nvSpPr>
        <p:spPr>
          <a:xfrm>
            <a:off x="11736940" y="14551705"/>
            <a:ext cx="9396183" cy="60476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F43335-6B8A-5145-9022-74D06356F826}"/>
              </a:ext>
            </a:extLst>
          </p:cNvPr>
          <p:cNvSpPr/>
          <p:nvPr/>
        </p:nvSpPr>
        <p:spPr>
          <a:xfrm>
            <a:off x="21650962" y="14551705"/>
            <a:ext cx="9396182" cy="17441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52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275067-674F-B047-AA42-62D13E6E57A4}"/>
              </a:ext>
            </a:extLst>
          </p:cNvPr>
          <p:cNvSpPr txBox="1"/>
          <p:nvPr/>
        </p:nvSpPr>
        <p:spPr>
          <a:xfrm>
            <a:off x="22408359" y="15169412"/>
            <a:ext cx="8117385" cy="18155611"/>
          </a:xfrm>
          <a:prstGeom prst="rect">
            <a:avLst/>
          </a:prstGeom>
          <a:solidFill>
            <a:srgbClr val="92D050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299">
                <a:solidFill>
                  <a:schemeClr val="bg1"/>
                </a:solidFill>
                <a:latin typeface="Impact" panose="020B0806030902050204" pitchFamily="34" charset="0"/>
              </a:rPr>
              <a:t>The Path Forward</a:t>
            </a:r>
          </a:p>
          <a:p>
            <a:endParaRPr lang="en-US" sz="320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marR="0" indent="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kern="140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Continuous Improvement Questions:</a:t>
            </a:r>
          </a:p>
          <a:p>
            <a:pPr marL="457200" marR="0" indent="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</a:pPr>
            <a:endParaRPr lang="en-US" sz="3200" kern="1400">
              <a:ln>
                <a:noFill/>
              </a:ln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marL="914400" indent="-4572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Do we consider an environmental scan of what systems are  currently on campus and how we can leverage these or collaborate?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What stakeholders do we engage and when? Once we identify stakeholders, do we leverage a stakeholder register?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We always use a project charter but should we also consider drafting a business case? 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How do we effectively obtain project approval (stage-gates to begin project; to post RFP etc.)?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How do we communicat</a:t>
            </a:r>
            <a:r>
              <a:rPr lang="en-US" sz="3200" kern="1400">
                <a:solidFill>
                  <a:schemeClr val="bg1"/>
                </a:solidFill>
                <a:latin typeface="Georgia" panose="02040502050405020303" pitchFamily="18" charset="0"/>
              </a:rPr>
              <a:t>e timelines to different stakeholder groups in order to ‘sync’ participation towards common goals?</a:t>
            </a: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Do we inform pro</a:t>
            </a:r>
            <a:r>
              <a:rPr lang="en-US" sz="3200" kern="1400">
                <a:solidFill>
                  <a:schemeClr val="bg1"/>
                </a:solidFill>
                <a:latin typeface="Georgia" panose="02040502050405020303" pitchFamily="18" charset="0"/>
              </a:rPr>
              <a:t>curement on our progress ongoing in building out procurement documentation?</a:t>
            </a:r>
            <a:endParaRPr lang="en-US" sz="3200" kern="1400">
              <a:ln>
                <a:noFill/>
              </a:ln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marL="914400" marR="0" indent="-45720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kern="140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Do we consider a phased approach (two phase project approach (Phase 1: Project request to RFP and Phase 2: Contract signing to Go Live))</a:t>
            </a:r>
          </a:p>
          <a:p>
            <a:pPr marL="0" marR="0" indent="0" algn="l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kern="140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1E069A-D2F3-8041-8A22-C27C0AABEB0A}"/>
              </a:ext>
            </a:extLst>
          </p:cNvPr>
          <p:cNvSpPr txBox="1"/>
          <p:nvPr/>
        </p:nvSpPr>
        <p:spPr>
          <a:xfrm>
            <a:off x="21650961" y="32502661"/>
            <a:ext cx="9396183" cy="60476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3D454C-F5EB-46DA-AC07-43EFD2C79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79" y="33472056"/>
            <a:ext cx="4234260" cy="422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54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6FBA954-DD65-427B-B598-BDF0477B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371" y="5933968"/>
            <a:ext cx="2896323" cy="191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54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D39C4FB-88BD-4B1E-A63D-E074FE93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930" y="15027420"/>
            <a:ext cx="5068202" cy="506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54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0BE49B8-86A0-4B5D-A8FD-4295FE12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505" y="33702171"/>
            <a:ext cx="3954189" cy="375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54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EF31D4D6-29DC-4DB4-AAFA-68B88566F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6772" y="40895943"/>
            <a:ext cx="6062663" cy="723900"/>
          </a:xfrm>
          <a:prstGeom prst="rect">
            <a:avLst/>
          </a:prstGeom>
          <a:solidFill>
            <a:srgbClr val="FFD5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uwaterloo.ca/</a:t>
            </a:r>
            <a:r>
              <a:rPr kumimoji="0" lang="en-US" altLang="en-US" sz="4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pmo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DB7B854-212A-45BD-BECD-91D89741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026" y="35484948"/>
            <a:ext cx="8520348" cy="852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54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5662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D18F7C79C7F845BFEE54F939494563" ma:contentTypeVersion="0" ma:contentTypeDescription="Create a new document." ma:contentTypeScope="" ma:versionID="4a4def4838bd7286a466da2a4c91708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3f9ca9ed2b1b526ffdf70859b84e6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86C5C0-17C2-4F8C-BB82-35428C8A2EA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25984C-CDB5-482A-BF09-728206288B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E77EFA-1D0C-4F7F-AAAF-1E13140B0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378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Leblanc</dc:creator>
  <cp:lastModifiedBy>Breanna Lynn Michael</cp:lastModifiedBy>
  <cp:revision>2</cp:revision>
  <cp:lastPrinted>2018-11-15T19:24:48Z</cp:lastPrinted>
  <dcterms:created xsi:type="dcterms:W3CDTF">2018-11-15T18:15:35Z</dcterms:created>
  <dcterms:modified xsi:type="dcterms:W3CDTF">2024-07-18T16:46:19Z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0x01010050D18F7C79C7F845BFEE54F939494563</vt:lpwstr>
  </property>
  <property fmtid="{D5CDD505-2E9C-101B-9397-08002B2CF9AE}" pid="3" name="Order">
    <vt:r8>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