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handoutMasterIdLst>
    <p:handoutMasterId r:id="rId18"/>
  </p:handoutMasterIdLst>
  <p:sldIdLst>
    <p:sldId id="282" r:id="rId5"/>
    <p:sldId id="292" r:id="rId6"/>
    <p:sldId id="269" r:id="rId7"/>
    <p:sldId id="272" r:id="rId8"/>
    <p:sldId id="1403" r:id="rId9"/>
    <p:sldId id="281" r:id="rId10"/>
    <p:sldId id="300" r:id="rId11"/>
    <p:sldId id="285" r:id="rId12"/>
    <p:sldId id="291" r:id="rId13"/>
    <p:sldId id="296" r:id="rId14"/>
    <p:sldId id="302" r:id="rId15"/>
    <p:sldId id="140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9F78"/>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77806" autoAdjust="0"/>
  </p:normalViewPr>
  <p:slideViewPr>
    <p:cSldViewPr snapToGrid="0">
      <p:cViewPr varScale="1">
        <p:scale>
          <a:sx n="89" d="100"/>
          <a:sy n="89" d="100"/>
        </p:scale>
        <p:origin x="822" y="84"/>
      </p:cViewPr>
      <p:guideLst/>
    </p:cSldViewPr>
  </p:slideViewPr>
  <p:notesTextViewPr>
    <p:cViewPr>
      <p:scale>
        <a:sx n="125" d="100"/>
        <a:sy n="125" d="100"/>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yley" userId="8ad28502-4684-4ade-9135-c4eb971daa96" providerId="ADAL" clId="{46BCDE38-286E-4C30-84B9-8C7B46A9B854}"/>
    <pc:docChg chg="custSel modSld modMainMaster">
      <pc:chgData name="Lisa Bayley" userId="8ad28502-4684-4ade-9135-c4eb971daa96" providerId="ADAL" clId="{46BCDE38-286E-4C30-84B9-8C7B46A9B854}" dt="2022-05-09T11:06:19.954" v="137" actId="1076"/>
      <pc:docMkLst>
        <pc:docMk/>
      </pc:docMkLst>
      <pc:sldChg chg="modSp mod">
        <pc:chgData name="Lisa Bayley" userId="8ad28502-4684-4ade-9135-c4eb971daa96" providerId="ADAL" clId="{46BCDE38-286E-4C30-84B9-8C7B46A9B854}" dt="2022-05-09T11:06:19.954" v="137" actId="1076"/>
        <pc:sldMkLst>
          <pc:docMk/>
          <pc:sldMk cId="1174268394" sldId="269"/>
        </pc:sldMkLst>
        <pc:spChg chg="mod">
          <ac:chgData name="Lisa Bayley" userId="8ad28502-4684-4ade-9135-c4eb971daa96" providerId="ADAL" clId="{46BCDE38-286E-4C30-84B9-8C7B46A9B854}" dt="2022-05-09T11:06:19.954" v="137" actId="1076"/>
          <ac:spMkLst>
            <pc:docMk/>
            <pc:sldMk cId="1174268394" sldId="269"/>
            <ac:spMk id="2" creationId="{83DB4A53-95A7-4363-B8B1-91DB737D33A9}"/>
          </ac:spMkLst>
        </pc:spChg>
        <pc:spChg chg="mod">
          <ac:chgData name="Lisa Bayley" userId="8ad28502-4684-4ade-9135-c4eb971daa96" providerId="ADAL" clId="{46BCDE38-286E-4C30-84B9-8C7B46A9B854}" dt="2022-05-09T11:06:01.683" v="135" actId="27636"/>
          <ac:spMkLst>
            <pc:docMk/>
            <pc:sldMk cId="1174268394" sldId="269"/>
            <ac:spMk id="3" creationId="{C0D7E500-A303-4C4D-86A2-EDAF1122915C}"/>
          </ac:spMkLst>
        </pc:spChg>
      </pc:sldChg>
      <pc:sldChg chg="modSp mod">
        <pc:chgData name="Lisa Bayley" userId="8ad28502-4684-4ade-9135-c4eb971daa96" providerId="ADAL" clId="{46BCDE38-286E-4C30-84B9-8C7B46A9B854}" dt="2022-05-09T10:51:22.362" v="110" actId="404"/>
        <pc:sldMkLst>
          <pc:docMk/>
          <pc:sldMk cId="1568033626" sldId="272"/>
        </pc:sldMkLst>
        <pc:spChg chg="mod">
          <ac:chgData name="Lisa Bayley" userId="8ad28502-4684-4ade-9135-c4eb971daa96" providerId="ADAL" clId="{46BCDE38-286E-4C30-84B9-8C7B46A9B854}" dt="2022-05-09T10:40:52.198" v="14" actId="14100"/>
          <ac:spMkLst>
            <pc:docMk/>
            <pc:sldMk cId="1568033626" sldId="272"/>
            <ac:spMk id="2" creationId="{00000000-0000-0000-0000-000000000000}"/>
          </ac:spMkLst>
        </pc:spChg>
        <pc:spChg chg="mod">
          <ac:chgData name="Lisa Bayley" userId="8ad28502-4684-4ade-9135-c4eb971daa96" providerId="ADAL" clId="{46BCDE38-286E-4C30-84B9-8C7B46A9B854}" dt="2022-05-09T10:51:22.362" v="110" actId="404"/>
          <ac:spMkLst>
            <pc:docMk/>
            <pc:sldMk cId="1568033626" sldId="272"/>
            <ac:spMk id="6" creationId="{39DFCF10-459F-41B2-859C-F84050E43281}"/>
          </ac:spMkLst>
        </pc:spChg>
      </pc:sldChg>
      <pc:sldChg chg="modSp mod">
        <pc:chgData name="Lisa Bayley" userId="8ad28502-4684-4ade-9135-c4eb971daa96" providerId="ADAL" clId="{46BCDE38-286E-4C30-84B9-8C7B46A9B854}" dt="2022-05-09T10:44:17.291" v="44" actId="1076"/>
        <pc:sldMkLst>
          <pc:docMk/>
          <pc:sldMk cId="3961908486" sldId="281"/>
        </pc:sldMkLst>
        <pc:spChg chg="mod">
          <ac:chgData name="Lisa Bayley" userId="8ad28502-4684-4ade-9135-c4eb971daa96" providerId="ADAL" clId="{46BCDE38-286E-4C30-84B9-8C7B46A9B854}" dt="2022-05-09T10:44:17.291" v="44" actId="1076"/>
          <ac:spMkLst>
            <pc:docMk/>
            <pc:sldMk cId="3961908486" sldId="281"/>
            <ac:spMk id="2" creationId="{BD785C31-F139-46EA-880F-D2DA181DD321}"/>
          </ac:spMkLst>
        </pc:spChg>
      </pc:sldChg>
      <pc:sldChg chg="modSp mod">
        <pc:chgData name="Lisa Bayley" userId="8ad28502-4684-4ade-9135-c4eb971daa96" providerId="ADAL" clId="{46BCDE38-286E-4C30-84B9-8C7B46A9B854}" dt="2022-05-09T10:48:51.281" v="89" actId="2711"/>
        <pc:sldMkLst>
          <pc:docMk/>
          <pc:sldMk cId="439109666" sldId="282"/>
        </pc:sldMkLst>
        <pc:spChg chg="mod">
          <ac:chgData name="Lisa Bayley" userId="8ad28502-4684-4ade-9135-c4eb971daa96" providerId="ADAL" clId="{46BCDE38-286E-4C30-84B9-8C7B46A9B854}" dt="2022-05-09T10:48:51.281" v="89" actId="2711"/>
          <ac:spMkLst>
            <pc:docMk/>
            <pc:sldMk cId="439109666" sldId="282"/>
            <ac:spMk id="5" creationId="{3D2B9692-CB37-4D69-9309-ED3FCF2C8E3A}"/>
          </ac:spMkLst>
        </pc:spChg>
      </pc:sldChg>
      <pc:sldChg chg="modSp mod">
        <pc:chgData name="Lisa Bayley" userId="8ad28502-4684-4ade-9135-c4eb971daa96" providerId="ADAL" clId="{46BCDE38-286E-4C30-84B9-8C7B46A9B854}" dt="2022-05-09T11:05:17.068" v="130" actId="14100"/>
        <pc:sldMkLst>
          <pc:docMk/>
          <pc:sldMk cId="2879774145" sldId="285"/>
        </pc:sldMkLst>
        <pc:spChg chg="mod">
          <ac:chgData name="Lisa Bayley" userId="8ad28502-4684-4ade-9135-c4eb971daa96" providerId="ADAL" clId="{46BCDE38-286E-4C30-84B9-8C7B46A9B854}" dt="2022-05-09T10:45:34.410" v="59" actId="2711"/>
          <ac:spMkLst>
            <pc:docMk/>
            <pc:sldMk cId="2879774145" sldId="285"/>
            <ac:spMk id="2" creationId="{9E9D30EF-6BE8-40B2-AB27-68ED1EC939BA}"/>
          </ac:spMkLst>
        </pc:spChg>
        <pc:spChg chg="mod">
          <ac:chgData name="Lisa Bayley" userId="8ad28502-4684-4ade-9135-c4eb971daa96" providerId="ADAL" clId="{46BCDE38-286E-4C30-84B9-8C7B46A9B854}" dt="2022-05-09T11:05:17.068" v="130" actId="14100"/>
          <ac:spMkLst>
            <pc:docMk/>
            <pc:sldMk cId="2879774145" sldId="285"/>
            <ac:spMk id="21" creationId="{AF856915-BA9D-72C2-F9A3-30187FF0F479}"/>
          </ac:spMkLst>
        </pc:spChg>
        <pc:picChg chg="mod">
          <ac:chgData name="Lisa Bayley" userId="8ad28502-4684-4ade-9135-c4eb971daa96" providerId="ADAL" clId="{46BCDE38-286E-4C30-84B9-8C7B46A9B854}" dt="2022-05-09T11:05:11.358" v="129" actId="1076"/>
          <ac:picMkLst>
            <pc:docMk/>
            <pc:sldMk cId="2879774145" sldId="285"/>
            <ac:picMk id="1026" creationId="{20C6ADAB-FE29-1847-EFA4-9439F36A7117}"/>
          </ac:picMkLst>
        </pc:picChg>
      </pc:sldChg>
      <pc:sldChg chg="modSp mod">
        <pc:chgData name="Lisa Bayley" userId="8ad28502-4684-4ade-9135-c4eb971daa96" providerId="ADAL" clId="{46BCDE38-286E-4C30-84B9-8C7B46A9B854}" dt="2022-05-09T11:04:43.738" v="128" actId="14100"/>
        <pc:sldMkLst>
          <pc:docMk/>
          <pc:sldMk cId="3752478568" sldId="291"/>
        </pc:sldMkLst>
        <pc:spChg chg="mod">
          <ac:chgData name="Lisa Bayley" userId="8ad28502-4684-4ade-9135-c4eb971daa96" providerId="ADAL" clId="{46BCDE38-286E-4C30-84B9-8C7B46A9B854}" dt="2022-05-09T11:03:22.335" v="125" actId="14100"/>
          <ac:spMkLst>
            <pc:docMk/>
            <pc:sldMk cId="3752478568" sldId="291"/>
            <ac:spMk id="2" creationId="{2C7E5547-ED57-4CD6-B15C-F9C716594C49}"/>
          </ac:spMkLst>
        </pc:spChg>
        <pc:spChg chg="mod">
          <ac:chgData name="Lisa Bayley" userId="8ad28502-4684-4ade-9135-c4eb971daa96" providerId="ADAL" clId="{46BCDE38-286E-4C30-84B9-8C7B46A9B854}" dt="2022-05-09T11:04:43.738" v="128" actId="14100"/>
          <ac:spMkLst>
            <pc:docMk/>
            <pc:sldMk cId="3752478568" sldId="291"/>
            <ac:spMk id="3" creationId="{C2C0D55D-626B-4F12-BBBE-8790B2666D44}"/>
          </ac:spMkLst>
        </pc:spChg>
      </pc:sldChg>
      <pc:sldChg chg="modSp mod">
        <pc:chgData name="Lisa Bayley" userId="8ad28502-4684-4ade-9135-c4eb971daa96" providerId="ADAL" clId="{46BCDE38-286E-4C30-84B9-8C7B46A9B854}" dt="2022-05-09T10:49:48.553" v="100" actId="1076"/>
        <pc:sldMkLst>
          <pc:docMk/>
          <pc:sldMk cId="3781037281" sldId="292"/>
        </pc:sldMkLst>
        <pc:spChg chg="mod">
          <ac:chgData name="Lisa Bayley" userId="8ad28502-4684-4ade-9135-c4eb971daa96" providerId="ADAL" clId="{46BCDE38-286E-4C30-84B9-8C7B46A9B854}" dt="2022-05-09T10:49:41.637" v="99" actId="1076"/>
          <ac:spMkLst>
            <pc:docMk/>
            <pc:sldMk cId="3781037281" sldId="292"/>
            <ac:spMk id="2" creationId="{3FCD7B25-E69C-4685-8EC0-E92465E54980}"/>
          </ac:spMkLst>
        </pc:spChg>
        <pc:spChg chg="mod">
          <ac:chgData name="Lisa Bayley" userId="8ad28502-4684-4ade-9135-c4eb971daa96" providerId="ADAL" clId="{46BCDE38-286E-4C30-84B9-8C7B46A9B854}" dt="2022-05-09T10:49:48.553" v="100" actId="1076"/>
          <ac:spMkLst>
            <pc:docMk/>
            <pc:sldMk cId="3781037281" sldId="292"/>
            <ac:spMk id="3" creationId="{86650320-554A-4FE8-B570-51E6695870B3}"/>
          </ac:spMkLst>
        </pc:spChg>
      </pc:sldChg>
      <pc:sldChg chg="modSp mod">
        <pc:chgData name="Lisa Bayley" userId="8ad28502-4684-4ade-9135-c4eb971daa96" providerId="ADAL" clId="{46BCDE38-286E-4C30-84B9-8C7B46A9B854}" dt="2022-05-09T11:03:39.773" v="126" actId="255"/>
        <pc:sldMkLst>
          <pc:docMk/>
          <pc:sldMk cId="4207145027" sldId="296"/>
        </pc:sldMkLst>
        <pc:spChg chg="mod">
          <ac:chgData name="Lisa Bayley" userId="8ad28502-4684-4ade-9135-c4eb971daa96" providerId="ADAL" clId="{46BCDE38-286E-4C30-84B9-8C7B46A9B854}" dt="2022-05-09T11:03:39.773" v="126" actId="255"/>
          <ac:spMkLst>
            <pc:docMk/>
            <pc:sldMk cId="4207145027" sldId="296"/>
            <ac:spMk id="2" creationId="{B644291C-2565-4FE3-8BAC-DA9B91D003F1}"/>
          </ac:spMkLst>
        </pc:spChg>
        <pc:spChg chg="mod">
          <ac:chgData name="Lisa Bayley" userId="8ad28502-4684-4ade-9135-c4eb971daa96" providerId="ADAL" clId="{46BCDE38-286E-4C30-84B9-8C7B46A9B854}" dt="2022-05-09T10:47:31.117" v="82" actId="255"/>
          <ac:spMkLst>
            <pc:docMk/>
            <pc:sldMk cId="4207145027" sldId="296"/>
            <ac:spMk id="3" creationId="{A8CE1EB1-F35D-47AE-8729-5299177934C5}"/>
          </ac:spMkLst>
        </pc:spChg>
      </pc:sldChg>
      <pc:sldChg chg="modSp mod">
        <pc:chgData name="Lisa Bayley" userId="8ad28502-4684-4ade-9135-c4eb971daa96" providerId="ADAL" clId="{46BCDE38-286E-4C30-84B9-8C7B46A9B854}" dt="2022-05-09T11:02:55.225" v="124" actId="14100"/>
        <pc:sldMkLst>
          <pc:docMk/>
          <pc:sldMk cId="1215920310" sldId="300"/>
        </pc:sldMkLst>
        <pc:spChg chg="mod">
          <ac:chgData name="Lisa Bayley" userId="8ad28502-4684-4ade-9135-c4eb971daa96" providerId="ADAL" clId="{46BCDE38-286E-4C30-84B9-8C7B46A9B854}" dt="2022-05-09T11:01:46.402" v="113" actId="14100"/>
          <ac:spMkLst>
            <pc:docMk/>
            <pc:sldMk cId="1215920310" sldId="300"/>
            <ac:spMk id="2" creationId="{3FCD7B25-E69C-4685-8EC0-E92465E54980}"/>
          </ac:spMkLst>
        </pc:spChg>
        <pc:spChg chg="mod">
          <ac:chgData name="Lisa Bayley" userId="8ad28502-4684-4ade-9135-c4eb971daa96" providerId="ADAL" clId="{46BCDE38-286E-4C30-84B9-8C7B46A9B854}" dt="2022-05-09T11:02:55.225" v="124" actId="14100"/>
          <ac:spMkLst>
            <pc:docMk/>
            <pc:sldMk cId="1215920310" sldId="300"/>
            <ac:spMk id="3" creationId="{86650320-554A-4FE8-B570-51E6695870B3}"/>
          </ac:spMkLst>
        </pc:spChg>
      </pc:sldChg>
      <pc:sldChg chg="modSp mod">
        <pc:chgData name="Lisa Bayley" userId="8ad28502-4684-4ade-9135-c4eb971daa96" providerId="ADAL" clId="{46BCDE38-286E-4C30-84B9-8C7B46A9B854}" dt="2022-05-09T11:03:52.630" v="127" actId="255"/>
        <pc:sldMkLst>
          <pc:docMk/>
          <pc:sldMk cId="373207315" sldId="302"/>
        </pc:sldMkLst>
        <pc:spChg chg="mod">
          <ac:chgData name="Lisa Bayley" userId="8ad28502-4684-4ade-9135-c4eb971daa96" providerId="ADAL" clId="{46BCDE38-286E-4C30-84B9-8C7B46A9B854}" dt="2022-05-09T11:03:52.630" v="127" actId="255"/>
          <ac:spMkLst>
            <pc:docMk/>
            <pc:sldMk cId="373207315" sldId="302"/>
            <ac:spMk id="2" creationId="{3FCD7B25-E69C-4685-8EC0-E92465E54980}"/>
          </ac:spMkLst>
        </pc:spChg>
        <pc:spChg chg="mod">
          <ac:chgData name="Lisa Bayley" userId="8ad28502-4684-4ade-9135-c4eb971daa96" providerId="ADAL" clId="{46BCDE38-286E-4C30-84B9-8C7B46A9B854}" dt="2022-05-09T10:48:27.111" v="88" actId="255"/>
          <ac:spMkLst>
            <pc:docMk/>
            <pc:sldMk cId="373207315" sldId="302"/>
            <ac:spMk id="3" creationId="{86650320-554A-4FE8-B570-51E6695870B3}"/>
          </ac:spMkLst>
        </pc:spChg>
      </pc:sldChg>
      <pc:sldChg chg="modSp mod">
        <pc:chgData name="Lisa Bayley" userId="8ad28502-4684-4ade-9135-c4eb971daa96" providerId="ADAL" clId="{46BCDE38-286E-4C30-84B9-8C7B46A9B854}" dt="2022-05-09T10:43:51.766" v="40" actId="1076"/>
        <pc:sldMkLst>
          <pc:docMk/>
          <pc:sldMk cId="3594527024" sldId="1403"/>
        </pc:sldMkLst>
        <pc:spChg chg="mod">
          <ac:chgData name="Lisa Bayley" userId="8ad28502-4684-4ade-9135-c4eb971daa96" providerId="ADAL" clId="{46BCDE38-286E-4C30-84B9-8C7B46A9B854}" dt="2022-05-09T10:43:23.701" v="38" actId="1076"/>
          <ac:spMkLst>
            <pc:docMk/>
            <pc:sldMk cId="3594527024" sldId="1403"/>
            <ac:spMk id="7" creationId="{1D9622A5-4085-460F-9139-2BDA33F5A98C}"/>
          </ac:spMkLst>
        </pc:spChg>
        <pc:spChg chg="mod">
          <ac:chgData name="Lisa Bayley" userId="8ad28502-4684-4ade-9135-c4eb971daa96" providerId="ADAL" clId="{46BCDE38-286E-4C30-84B9-8C7B46A9B854}" dt="2022-05-09T10:43:51.766" v="40" actId="1076"/>
          <ac:spMkLst>
            <pc:docMk/>
            <pc:sldMk cId="3594527024" sldId="1403"/>
            <ac:spMk id="10" creationId="{478EA5DE-80A9-48FC-B324-E7EA17EC6D81}"/>
          </ac:spMkLst>
        </pc:spChg>
        <pc:spChg chg="mod">
          <ac:chgData name="Lisa Bayley" userId="8ad28502-4684-4ade-9135-c4eb971daa96" providerId="ADAL" clId="{46BCDE38-286E-4C30-84B9-8C7B46A9B854}" dt="2022-05-09T10:43:08.438" v="36" actId="122"/>
          <ac:spMkLst>
            <pc:docMk/>
            <pc:sldMk cId="3594527024" sldId="1403"/>
            <ac:spMk id="11" creationId="{2708284A-C4F6-4ABC-A5A5-9EF55430B52C}"/>
          </ac:spMkLst>
        </pc:spChg>
      </pc:sldChg>
      <pc:sldMasterChg chg="modSldLayout">
        <pc:chgData name="Lisa Bayley" userId="8ad28502-4684-4ade-9135-c4eb971daa96" providerId="ADAL" clId="{46BCDE38-286E-4C30-84B9-8C7B46A9B854}" dt="2022-05-09T10:41:33.013" v="19" actId="478"/>
        <pc:sldMasterMkLst>
          <pc:docMk/>
          <pc:sldMasterMk cId="4081473761" sldId="2147483648"/>
        </pc:sldMasterMkLst>
        <pc:sldLayoutChg chg="delSp modSp mod">
          <pc:chgData name="Lisa Bayley" userId="8ad28502-4684-4ade-9135-c4eb971daa96" providerId="ADAL" clId="{46BCDE38-286E-4C30-84B9-8C7B46A9B854}" dt="2022-05-09T10:41:33.013" v="19" actId="478"/>
          <pc:sldLayoutMkLst>
            <pc:docMk/>
            <pc:sldMasterMk cId="4081473761" sldId="2147483648"/>
            <pc:sldLayoutMk cId="1609452605" sldId="2147483650"/>
          </pc:sldLayoutMkLst>
          <pc:spChg chg="del">
            <ac:chgData name="Lisa Bayley" userId="8ad28502-4684-4ade-9135-c4eb971daa96" providerId="ADAL" clId="{46BCDE38-286E-4C30-84B9-8C7B46A9B854}" dt="2022-05-09T10:41:22.475" v="17" actId="478"/>
            <ac:spMkLst>
              <pc:docMk/>
              <pc:sldMasterMk cId="4081473761" sldId="2147483648"/>
              <pc:sldLayoutMk cId="1609452605" sldId="2147483650"/>
              <ac:spMk id="4" creationId="{CF6BA7C1-5E11-C24D-8AC8-3860B9E13F95}"/>
            </ac:spMkLst>
          </pc:spChg>
          <pc:spChg chg="del">
            <ac:chgData name="Lisa Bayley" userId="8ad28502-4684-4ade-9135-c4eb971daa96" providerId="ADAL" clId="{46BCDE38-286E-4C30-84B9-8C7B46A9B854}" dt="2022-05-09T10:41:29.051" v="18" actId="478"/>
            <ac:spMkLst>
              <pc:docMk/>
              <pc:sldMasterMk cId="4081473761" sldId="2147483648"/>
              <pc:sldLayoutMk cId="1609452605" sldId="2147483650"/>
              <ac:spMk id="5" creationId="{B4397D68-9E33-8547-8970-1AC730E1D21B}"/>
            </ac:spMkLst>
          </pc:spChg>
          <pc:spChg chg="del">
            <ac:chgData name="Lisa Bayley" userId="8ad28502-4684-4ade-9135-c4eb971daa96" providerId="ADAL" clId="{46BCDE38-286E-4C30-84B9-8C7B46A9B854}" dt="2022-05-09T10:41:33.013" v="19" actId="478"/>
            <ac:spMkLst>
              <pc:docMk/>
              <pc:sldMasterMk cId="4081473761" sldId="2147483648"/>
              <pc:sldLayoutMk cId="1609452605" sldId="2147483650"/>
              <ac:spMk id="9" creationId="{3AA02069-D60D-7049-9C76-0DC2657227DF}"/>
            </ac:spMkLst>
          </pc:spChg>
          <pc:spChg chg="del mod">
            <ac:chgData name="Lisa Bayley" userId="8ad28502-4684-4ade-9135-c4eb971daa96" providerId="ADAL" clId="{46BCDE38-286E-4C30-84B9-8C7B46A9B854}" dt="2022-05-09T10:41:13.246" v="16" actId="478"/>
            <ac:spMkLst>
              <pc:docMk/>
              <pc:sldMasterMk cId="4081473761" sldId="2147483648"/>
              <pc:sldLayoutMk cId="1609452605" sldId="2147483650"/>
              <ac:spMk id="10" creationId="{169AE5C9-1539-B04A-9D6F-CBFFA62B9642}"/>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14409-A3AC-E040-B771-D4F1C0B5BD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AF0B4F7-E00D-DA43-8C57-B141381751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6F72EA1-D303-094A-AD49-1415534AE04F}" type="datetimeFigureOut">
              <a:rPr lang="en-US" smtClean="0"/>
              <a:t>5/9/2022</a:t>
            </a:fld>
            <a:endParaRPr lang="en-US"/>
          </a:p>
        </p:txBody>
      </p:sp>
      <p:sp>
        <p:nvSpPr>
          <p:cNvPr id="4" name="Footer Placeholder 3">
            <a:extLst>
              <a:ext uri="{FF2B5EF4-FFF2-40B4-BE49-F238E27FC236}">
                <a16:creationId xmlns:a16="http://schemas.microsoft.com/office/drawing/2014/main" id="{6C0AF7BC-2351-9A46-929A-B89C9337B54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3804AAA-B28D-EE41-BB30-61105814081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D0C571-B372-B142-B478-8BCB527F6BE6}" type="slidenum">
              <a:rPr lang="en-US" smtClean="0"/>
              <a:t>‹#›</a:t>
            </a:fld>
            <a:endParaRPr lang="en-US"/>
          </a:p>
        </p:txBody>
      </p:sp>
    </p:spTree>
    <p:extLst>
      <p:ext uri="{BB962C8B-B14F-4D97-AF65-F5344CB8AC3E}">
        <p14:creationId xmlns:p14="http://schemas.microsoft.com/office/powerpoint/2010/main" val="1695968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968E1-47A3-174E-8C66-EB99621E8305}" type="datetimeFigureOut">
              <a:rPr lang="en-US" smtClean="0"/>
              <a:t>5/9/2022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31D6B-738A-514F-88F5-F0858A64C248}" type="slidenum">
              <a:rPr lang="en-US" smtClean="0"/>
              <a:t>‹#›</a:t>
            </a:fld>
            <a:endParaRPr lang="en-US"/>
          </a:p>
        </p:txBody>
      </p:sp>
    </p:spTree>
    <p:extLst>
      <p:ext uri="{BB962C8B-B14F-4D97-AF65-F5344CB8AC3E}">
        <p14:creationId xmlns:p14="http://schemas.microsoft.com/office/powerpoint/2010/main" val="196018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4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800" dirty="0">
              <a:solidFill>
                <a:srgbClr val="333333"/>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p:txBody>
      </p:sp>
      <p:sp>
        <p:nvSpPr>
          <p:cNvPr id="4" name="Slide Number Placeholder 3"/>
          <p:cNvSpPr>
            <a:spLocks noGrp="1"/>
          </p:cNvSpPr>
          <p:nvPr>
            <p:ph type="sldNum" sz="quarter" idx="5"/>
          </p:nvPr>
        </p:nvSpPr>
        <p:spPr/>
        <p:txBody>
          <a:bodyPr/>
          <a:lstStyle/>
          <a:p>
            <a:fld id="{79230CFA-805A-4FD3-B3A0-DAAA5993DA17}" type="slidenum">
              <a:rPr lang="en-US" noProof="0" smtClean="0"/>
              <a:t>1</a:t>
            </a:fld>
            <a:endParaRPr lang="en-US" noProof="0" dirty="0"/>
          </a:p>
        </p:txBody>
      </p:sp>
    </p:spTree>
    <p:extLst>
      <p:ext uri="{BB962C8B-B14F-4D97-AF65-F5344CB8AC3E}">
        <p14:creationId xmlns:p14="http://schemas.microsoft.com/office/powerpoint/2010/main" val="2268836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impact of envelope – especially SHGC on survivability given longer-term power outage event. If compared to a worse-performing design, or one with high SHGC, you see a lengthened period of comfort in both heating and especially cooling seasons.</a:t>
            </a:r>
            <a:endParaRPr lang="en-CA" dirty="0"/>
          </a:p>
        </p:txBody>
      </p:sp>
      <p:sp>
        <p:nvSpPr>
          <p:cNvPr id="4" name="Slide Number Placeholder 3"/>
          <p:cNvSpPr>
            <a:spLocks noGrp="1"/>
          </p:cNvSpPr>
          <p:nvPr>
            <p:ph type="sldNum" sz="quarter" idx="5"/>
          </p:nvPr>
        </p:nvSpPr>
        <p:spPr/>
        <p:txBody>
          <a:bodyPr/>
          <a:lstStyle/>
          <a:p>
            <a:fld id="{55731D6B-738A-514F-88F5-F0858A64C248}" type="slidenum">
              <a:rPr lang="en-US" smtClean="0"/>
              <a:t>10</a:t>
            </a:fld>
            <a:endParaRPr lang="en-US"/>
          </a:p>
        </p:txBody>
      </p:sp>
    </p:spTree>
    <p:extLst>
      <p:ext uri="{BB962C8B-B14F-4D97-AF65-F5344CB8AC3E}">
        <p14:creationId xmlns:p14="http://schemas.microsoft.com/office/powerpoint/2010/main" val="108163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Describe concept of “Sustainable Survivability” and why we’re working on this under </a:t>
            </a:r>
            <a:r>
              <a:rPr lang="en-US" b="0" i="0" dirty="0" err="1">
                <a:effectLst/>
                <a:latin typeface="Lato" panose="020F0502020204030203" pitchFamily="34" charset="0"/>
              </a:rPr>
              <a:t>LifeARK</a:t>
            </a:r>
            <a:endParaRPr lang="en-US" b="0" i="0" dirty="0">
              <a:effectLst/>
              <a:latin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-Why is it essential to your company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-What does it focus 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-How does that play into future sites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-This extends to even the most vulnerable members of our community – example Tiny Hope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	Affordable housing community</a:t>
            </a:r>
          </a:p>
          <a:p>
            <a:endParaRPr lang="en-CA" dirty="0"/>
          </a:p>
        </p:txBody>
      </p:sp>
      <p:sp>
        <p:nvSpPr>
          <p:cNvPr id="4" name="Slide Number Placeholder 3"/>
          <p:cNvSpPr>
            <a:spLocks noGrp="1"/>
          </p:cNvSpPr>
          <p:nvPr>
            <p:ph type="sldNum" sz="quarter" idx="5"/>
          </p:nvPr>
        </p:nvSpPr>
        <p:spPr/>
        <p:txBody>
          <a:bodyPr/>
          <a:lstStyle/>
          <a:p>
            <a:fld id="{55731D6B-738A-514F-88F5-F0858A64C248}" type="slidenum">
              <a:rPr lang="en-US" smtClean="0"/>
              <a:t>11</a:t>
            </a:fld>
            <a:endParaRPr lang="en-US"/>
          </a:p>
        </p:txBody>
      </p:sp>
    </p:spTree>
    <p:extLst>
      <p:ext uri="{BB962C8B-B14F-4D97-AF65-F5344CB8AC3E}">
        <p14:creationId xmlns:p14="http://schemas.microsoft.com/office/powerpoint/2010/main" val="230601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5731D6B-738A-514F-88F5-F0858A64C248}" type="slidenum">
              <a:rPr lang="en-US" smtClean="0"/>
              <a:t>12</a:t>
            </a:fld>
            <a:endParaRPr lang="en-US"/>
          </a:p>
        </p:txBody>
      </p:sp>
    </p:spTree>
    <p:extLst>
      <p:ext uri="{BB962C8B-B14F-4D97-AF65-F5344CB8AC3E}">
        <p14:creationId xmlns:p14="http://schemas.microsoft.com/office/powerpoint/2010/main" val="1649084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A guiding principle for our company is the saying “always leaving the campsite better than we found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latin typeface="Lato" panose="020F0502020204030203" pitchFamily="34" charset="0"/>
              </a:rPr>
              <a:t>And we truly believe that this sentiment should extend to more than the site. More than our employees. More than those who can afford to purchase our product.  </a:t>
            </a:r>
          </a:p>
          <a:p>
            <a:endParaRPr lang="en-CA" dirty="0"/>
          </a:p>
        </p:txBody>
      </p:sp>
      <p:sp>
        <p:nvSpPr>
          <p:cNvPr id="4" name="Slide Number Placeholder 3"/>
          <p:cNvSpPr>
            <a:spLocks noGrp="1"/>
          </p:cNvSpPr>
          <p:nvPr>
            <p:ph type="sldNum" sz="quarter" idx="5"/>
          </p:nvPr>
        </p:nvSpPr>
        <p:spPr/>
        <p:txBody>
          <a:bodyPr/>
          <a:lstStyle/>
          <a:p>
            <a:fld id="{55731D6B-738A-514F-88F5-F0858A64C248}" type="slidenum">
              <a:rPr lang="en-US" smtClean="0"/>
              <a:t>2</a:t>
            </a:fld>
            <a:endParaRPr lang="en-US"/>
          </a:p>
        </p:txBody>
      </p:sp>
    </p:spTree>
    <p:extLst>
      <p:ext uri="{BB962C8B-B14F-4D97-AF65-F5344CB8AC3E}">
        <p14:creationId xmlns:p14="http://schemas.microsoft.com/office/powerpoint/2010/main" val="3635268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5731D6B-738A-514F-88F5-F0858A64C248}" type="slidenum">
              <a:rPr lang="en-US" smtClean="0"/>
              <a:t>3</a:t>
            </a:fld>
            <a:endParaRPr lang="en-US"/>
          </a:p>
        </p:txBody>
      </p:sp>
    </p:spTree>
    <p:extLst>
      <p:ext uri="{BB962C8B-B14F-4D97-AF65-F5344CB8AC3E}">
        <p14:creationId xmlns:p14="http://schemas.microsoft.com/office/powerpoint/2010/main" val="3783331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C4BF097-B94A-414D-8F72-923DD2999914}" type="slidenum">
              <a:rPr lang="en-CA" smtClean="0"/>
              <a:t>4</a:t>
            </a:fld>
            <a:endParaRPr lang="en-CA"/>
          </a:p>
        </p:txBody>
      </p:sp>
    </p:spTree>
    <p:extLst>
      <p:ext uri="{BB962C8B-B14F-4D97-AF65-F5344CB8AC3E}">
        <p14:creationId xmlns:p14="http://schemas.microsoft.com/office/powerpoint/2010/main" val="338691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I believe Net Zero is the wrong goal. Or perhaps its better to say, it’s an incomplete goal. There is concern that if we focus solely on Operational Net Zero we could actually be making our carbon footprint worse. </a:t>
            </a:r>
            <a:endParaRPr lang="en-CA" dirty="0"/>
          </a:p>
        </p:txBody>
      </p:sp>
      <p:sp>
        <p:nvSpPr>
          <p:cNvPr id="4" name="Slide Number Placeholder 3"/>
          <p:cNvSpPr>
            <a:spLocks noGrp="1"/>
          </p:cNvSpPr>
          <p:nvPr>
            <p:ph type="sldNum" sz="quarter" idx="5"/>
          </p:nvPr>
        </p:nvSpPr>
        <p:spPr/>
        <p:txBody>
          <a:bodyPr/>
          <a:lstStyle/>
          <a:p>
            <a:fld id="{598BD37F-F2DE-45A5-BE79-13632AE9FB77}" type="slidenum">
              <a:rPr lang="en-CA" smtClean="0"/>
              <a:t>5</a:t>
            </a:fld>
            <a:endParaRPr lang="en-CA"/>
          </a:p>
        </p:txBody>
      </p:sp>
    </p:spTree>
    <p:extLst>
      <p:ext uri="{BB962C8B-B14F-4D97-AF65-F5344CB8AC3E}">
        <p14:creationId xmlns:p14="http://schemas.microsoft.com/office/powerpoint/2010/main" val="227675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Frutiger 45 Light"/>
              </a:rPr>
              <a:t>Globally, we are experiencing an increase extreme weather events due to climate change.</a:t>
            </a:r>
          </a:p>
          <a:p>
            <a:endParaRPr lang="en-US" sz="1800" b="0" i="0" u="none" strike="noStrike" baseline="0" dirty="0">
              <a:solidFill>
                <a:srgbClr val="221E1F"/>
              </a:solidFill>
              <a:latin typeface="Frutiger 45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We’re seeing an increase in hundred-year floods, power outages, and high wind load events like the picture on the left. In 2021 Barrie experienced an EF2 tornado with winds up over 200 km/</a:t>
            </a:r>
            <a:r>
              <a:rPr lang="en-US" sz="1200" dirty="0" err="1"/>
              <a:t>hr</a:t>
            </a:r>
            <a:r>
              <a:rPr lang="en-US" sz="1200" dirty="0"/>
              <a:t> damaging over 150 homes.</a:t>
            </a:r>
          </a:p>
          <a:p>
            <a:endParaRPr lang="en-CA" dirty="0"/>
          </a:p>
        </p:txBody>
      </p:sp>
      <p:sp>
        <p:nvSpPr>
          <p:cNvPr id="4" name="Slide Number Placeholder 3"/>
          <p:cNvSpPr>
            <a:spLocks noGrp="1"/>
          </p:cNvSpPr>
          <p:nvPr>
            <p:ph type="sldNum" sz="quarter" idx="5"/>
          </p:nvPr>
        </p:nvSpPr>
        <p:spPr/>
        <p:txBody>
          <a:bodyPr/>
          <a:lstStyle/>
          <a:p>
            <a:fld id="{55731D6B-738A-514F-88F5-F0858A64C248}" type="slidenum">
              <a:rPr lang="en-US" smtClean="0"/>
              <a:t>6</a:t>
            </a:fld>
            <a:endParaRPr lang="en-US"/>
          </a:p>
        </p:txBody>
      </p:sp>
    </p:spTree>
    <p:extLst>
      <p:ext uri="{BB962C8B-B14F-4D97-AF65-F5344CB8AC3E}">
        <p14:creationId xmlns:p14="http://schemas.microsoft.com/office/powerpoint/2010/main" val="2691616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buNone/>
            </a:pPr>
            <a:r>
              <a:rPr lang="en-US" sz="1200" dirty="0">
                <a:latin typeface="Lato" panose="020F0502020204030203" pitchFamily="34" charset="0"/>
              </a:rPr>
              <a:t>We’re focusing on “Sustainable Survivability” because we feel that more emphasis must be placed on:</a:t>
            </a:r>
          </a:p>
          <a:p>
            <a:pPr marL="228600" indent="-228600">
              <a:buFont typeface="+mj-lt"/>
              <a:buAutoNum type="arabicPeriod"/>
            </a:pPr>
            <a:r>
              <a:rPr lang="en-CA" dirty="0"/>
              <a:t>Adaptive design - to protect from things like 100 year storms or high wind load events</a:t>
            </a:r>
          </a:p>
          <a:p>
            <a:pPr marL="228600" indent="-228600">
              <a:buFont typeface="+mj-lt"/>
              <a:buAutoNum type="arabicPeriod"/>
            </a:pPr>
            <a:r>
              <a:rPr lang="en-CA" dirty="0"/>
              <a:t>Passive design – to provide thermal autonomy and enhanced occupant comfort</a:t>
            </a:r>
          </a:p>
          <a:p>
            <a:pPr marL="228600" indent="-228600">
              <a:buFont typeface="+mj-lt"/>
              <a:buAutoNum type="arabicPeriod"/>
            </a:pPr>
            <a:r>
              <a:rPr lang="en-CA" dirty="0"/>
              <a:t>Backup power for critical operations, and a balance between energy and carbon reduction</a:t>
            </a:r>
          </a:p>
        </p:txBody>
      </p:sp>
      <p:sp>
        <p:nvSpPr>
          <p:cNvPr id="4" name="Slide Number Placeholder 3"/>
          <p:cNvSpPr>
            <a:spLocks noGrp="1"/>
          </p:cNvSpPr>
          <p:nvPr>
            <p:ph type="sldNum" sz="quarter" idx="5"/>
          </p:nvPr>
        </p:nvSpPr>
        <p:spPr/>
        <p:txBody>
          <a:bodyPr/>
          <a:lstStyle/>
          <a:p>
            <a:fld id="{55731D6B-738A-514F-88F5-F0858A64C248}" type="slidenum">
              <a:rPr lang="en-US" smtClean="0"/>
              <a:t>7</a:t>
            </a:fld>
            <a:endParaRPr lang="en-US"/>
          </a:p>
        </p:txBody>
      </p:sp>
    </p:spTree>
    <p:extLst>
      <p:ext uri="{BB962C8B-B14F-4D97-AF65-F5344CB8AC3E}">
        <p14:creationId xmlns:p14="http://schemas.microsoft.com/office/powerpoint/2010/main" val="2044558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Back in 2019, ICLR and Western co-authored and published a report on Increasing High Wind Safety for Canadian Homes: A Foundational Document for Low-Rise Residential and Small Buildings.</a:t>
            </a:r>
          </a:p>
          <a:p>
            <a:endParaRPr lang="en-US" sz="1800" b="0" i="0" u="none" strike="noStrike" baseline="0" dirty="0">
              <a:solidFill>
                <a:srgbClr val="221E1F"/>
              </a:solidFill>
              <a:latin typeface="Frutiger 45 Light"/>
            </a:endParaRPr>
          </a:p>
          <a:p>
            <a:r>
              <a:rPr lang="en-US" sz="1800" b="0" i="0" u="none" strike="noStrike" baseline="0" dirty="0">
                <a:solidFill>
                  <a:srgbClr val="221E1F"/>
                </a:solidFill>
                <a:latin typeface="Frutiger 45 Light"/>
              </a:rPr>
              <a:t>This report provides the basis for the development of a set of commonly acceptable, relatively straightforward wind risk reduction measures that can be incorporated into new single-family home construction. The measures were intended to reduce risk from high winds associated with tornadoes, hurricanes, and other types of extreme weather events by focusing on the elements in the continuous vertical load path. </a:t>
            </a:r>
          </a:p>
          <a:p>
            <a:endParaRPr lang="en-US" sz="1800" b="0" i="0" u="none" strike="noStrike" baseline="0" dirty="0">
              <a:solidFill>
                <a:srgbClr val="221E1F"/>
              </a:solidFill>
              <a:latin typeface="Frutiger 45 Light"/>
            </a:endParaRPr>
          </a:p>
        </p:txBody>
      </p:sp>
      <p:sp>
        <p:nvSpPr>
          <p:cNvPr id="4" name="Slide Number Placeholder 3"/>
          <p:cNvSpPr>
            <a:spLocks noGrp="1"/>
          </p:cNvSpPr>
          <p:nvPr>
            <p:ph type="sldNum" sz="quarter" idx="5"/>
          </p:nvPr>
        </p:nvSpPr>
        <p:spPr/>
        <p:txBody>
          <a:bodyPr/>
          <a:lstStyle/>
          <a:p>
            <a:fld id="{55731D6B-738A-514F-88F5-F0858A64C248}" type="slidenum">
              <a:rPr lang="en-US" smtClean="0"/>
              <a:t>8</a:t>
            </a:fld>
            <a:endParaRPr lang="en-US"/>
          </a:p>
        </p:txBody>
      </p:sp>
    </p:spTree>
    <p:extLst>
      <p:ext uri="{BB962C8B-B14F-4D97-AF65-F5344CB8AC3E}">
        <p14:creationId xmlns:p14="http://schemas.microsoft.com/office/powerpoint/2010/main" val="584380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latin typeface="CIDFont+F2"/>
              </a:rPr>
              <a:t>Despite pushback from industry, we want to continue to work with ICLR and Western to define measures that have not been researched in detail but have been identified as integral to the development of a “builder-lead solution” to high wind load protection. </a:t>
            </a:r>
            <a:r>
              <a:rPr lang="en-CA" dirty="0"/>
              <a:t>These include:</a:t>
            </a:r>
            <a:endParaRPr lang="en-US" dirty="0">
              <a:latin typeface="CIDFont+F2"/>
            </a:endParaRPr>
          </a:p>
          <a:p>
            <a:pPr marL="228600" indent="-228600">
              <a:buAutoNum type="arabicPeriod"/>
            </a:pPr>
            <a:r>
              <a:rPr lang="en-US" dirty="0">
                <a:latin typeface="CIDFont+F2"/>
              </a:rPr>
              <a:t>bracing and securing of gable end walls,</a:t>
            </a:r>
          </a:p>
          <a:p>
            <a:pPr marL="228600" indent="-228600">
              <a:buAutoNum type="arabicPeriod"/>
            </a:pPr>
            <a:r>
              <a:rPr lang="en-US" dirty="0">
                <a:latin typeface="CIDFont+F2"/>
              </a:rPr>
              <a:t>sheathing size and orientation at the ridge lines, and </a:t>
            </a:r>
          </a:p>
          <a:p>
            <a:pPr marL="228600" indent="-228600">
              <a:buAutoNum type="arabicPeriod"/>
            </a:pPr>
            <a:r>
              <a:rPr lang="en-US" dirty="0">
                <a:latin typeface="CIDFont+F2"/>
              </a:rPr>
              <a:t>the wall to floor connection</a:t>
            </a:r>
          </a:p>
          <a:p>
            <a:pPr marL="0" indent="0">
              <a:buNone/>
            </a:pPr>
            <a:endParaRPr lang="en-US" dirty="0">
              <a:latin typeface="CIDFont+F2"/>
            </a:endParaRPr>
          </a:p>
          <a:p>
            <a:pPr marL="0" indent="0">
              <a:buNone/>
            </a:pPr>
            <a:r>
              <a:rPr lang="en-US" dirty="0">
                <a:latin typeface="CIDFont+F2"/>
              </a:rPr>
              <a:t>We plan to openly share our “builder-lead solution” with industry to promote resilient design in new home construction and in a future third phase, work on a solution for existing housing</a:t>
            </a:r>
          </a:p>
        </p:txBody>
      </p:sp>
      <p:sp>
        <p:nvSpPr>
          <p:cNvPr id="4" name="Slide Number Placeholder 3"/>
          <p:cNvSpPr>
            <a:spLocks noGrp="1"/>
          </p:cNvSpPr>
          <p:nvPr>
            <p:ph type="sldNum" sz="quarter" idx="5"/>
          </p:nvPr>
        </p:nvSpPr>
        <p:spPr/>
        <p:txBody>
          <a:bodyPr/>
          <a:lstStyle/>
          <a:p>
            <a:fld id="{55731D6B-738A-514F-88F5-F0858A64C248}" type="slidenum">
              <a:rPr lang="en-US" smtClean="0"/>
              <a:t>9</a:t>
            </a:fld>
            <a:endParaRPr lang="en-US"/>
          </a:p>
        </p:txBody>
      </p:sp>
    </p:spTree>
    <p:extLst>
      <p:ext uri="{BB962C8B-B14F-4D97-AF65-F5344CB8AC3E}">
        <p14:creationId xmlns:p14="http://schemas.microsoft.com/office/powerpoint/2010/main" val="140850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2A12A-E004-5040-868A-440936E656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159FA1-C9EA-1245-A266-565BAC159C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D9953AA-840F-CD4F-AFC8-88A83A98C333}"/>
              </a:ext>
            </a:extLst>
          </p:cNvPr>
          <p:cNvSpPr>
            <a:spLocks noGrp="1"/>
          </p:cNvSpPr>
          <p:nvPr>
            <p:ph type="dt" sz="half" idx="10"/>
          </p:nvPr>
        </p:nvSpPr>
        <p:spPr/>
        <p:txBody>
          <a:bodyPr/>
          <a:lstStyle/>
          <a:p>
            <a:fld id="{E13252B7-9FAA-A149-B66C-531522EC8378}" type="datetime1">
              <a:rPr lang="en-CA" smtClean="0"/>
              <a:t>2022-05-09</a:t>
            </a:fld>
            <a:endParaRPr lang="en-US"/>
          </a:p>
        </p:txBody>
      </p:sp>
      <p:sp>
        <p:nvSpPr>
          <p:cNvPr id="5" name="Footer Placeholder 4">
            <a:extLst>
              <a:ext uri="{FF2B5EF4-FFF2-40B4-BE49-F238E27FC236}">
                <a16:creationId xmlns:a16="http://schemas.microsoft.com/office/drawing/2014/main" id="{45E8FFE1-769D-4845-8A7F-38C77A38A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2EA802-33EC-4F4E-B6C5-5CCF920F721A}"/>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2304740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FBF8-4933-4043-A372-355B9431C73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6B7825-B7EE-E94F-B5F8-CFE22F3C7E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0C03E7-9157-DC4E-BFC2-1E50F90848EF}"/>
              </a:ext>
            </a:extLst>
          </p:cNvPr>
          <p:cNvSpPr>
            <a:spLocks noGrp="1"/>
          </p:cNvSpPr>
          <p:nvPr>
            <p:ph type="dt" sz="half" idx="10"/>
          </p:nvPr>
        </p:nvSpPr>
        <p:spPr/>
        <p:txBody>
          <a:bodyPr/>
          <a:lstStyle/>
          <a:p>
            <a:fld id="{C92043AF-40F1-CD48-8A6B-6016B2C82CB8}" type="datetime1">
              <a:rPr lang="en-CA" smtClean="0"/>
              <a:t>2022-05-09</a:t>
            </a:fld>
            <a:endParaRPr lang="en-US"/>
          </a:p>
        </p:txBody>
      </p:sp>
      <p:sp>
        <p:nvSpPr>
          <p:cNvPr id="5" name="Footer Placeholder 4">
            <a:extLst>
              <a:ext uri="{FF2B5EF4-FFF2-40B4-BE49-F238E27FC236}">
                <a16:creationId xmlns:a16="http://schemas.microsoft.com/office/drawing/2014/main" id="{77F105D6-2B98-904D-9651-C45F489AD6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DF6DEE-6C2E-DF4A-A6A0-E6CDD3A38040}"/>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84280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3A4C6D-9334-6E46-8512-43959A6D48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E51B12-3624-814B-A265-04298D8A97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CAB35-098A-3242-BCFA-806610136ABA}"/>
              </a:ext>
            </a:extLst>
          </p:cNvPr>
          <p:cNvSpPr>
            <a:spLocks noGrp="1"/>
          </p:cNvSpPr>
          <p:nvPr>
            <p:ph type="dt" sz="half" idx="10"/>
          </p:nvPr>
        </p:nvSpPr>
        <p:spPr/>
        <p:txBody>
          <a:bodyPr/>
          <a:lstStyle/>
          <a:p>
            <a:fld id="{84648937-F646-DE47-969D-B90992EAFCF2}" type="datetime1">
              <a:rPr lang="en-CA" smtClean="0"/>
              <a:t>2022-05-09</a:t>
            </a:fld>
            <a:endParaRPr lang="en-US"/>
          </a:p>
        </p:txBody>
      </p:sp>
      <p:sp>
        <p:nvSpPr>
          <p:cNvPr id="5" name="Footer Placeholder 4">
            <a:extLst>
              <a:ext uri="{FF2B5EF4-FFF2-40B4-BE49-F238E27FC236}">
                <a16:creationId xmlns:a16="http://schemas.microsoft.com/office/drawing/2014/main" id="{6CA7DA48-7247-1246-8BD9-2EBA35CEC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EC400B-1DF5-C941-9F40-FD910CED4958}"/>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377403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54418FF-3BE7-2647-B24F-829A2D9D3DE8}"/>
              </a:ext>
            </a:extLst>
          </p:cNvPr>
          <p:cNvPicPr>
            <a:picLocks noChangeAspect="1"/>
          </p:cNvPicPr>
          <p:nvPr userDrawn="1"/>
        </p:nvPicPr>
        <p:blipFill rotWithShape="1">
          <a:blip r:embed="rId2"/>
          <a:srcRect t="13306"/>
          <a:stretch/>
        </p:blipFill>
        <p:spPr>
          <a:xfrm>
            <a:off x="0" y="6356350"/>
            <a:ext cx="12192000" cy="510904"/>
          </a:xfrm>
          <a:prstGeom prst="rect">
            <a:avLst/>
          </a:prstGeom>
        </p:spPr>
      </p:pic>
      <p:sp>
        <p:nvSpPr>
          <p:cNvPr id="2" name="Title 1">
            <a:extLst>
              <a:ext uri="{FF2B5EF4-FFF2-40B4-BE49-F238E27FC236}">
                <a16:creationId xmlns:a16="http://schemas.microsoft.com/office/drawing/2014/main" id="{D5FB04B2-BF8C-C84F-BB4B-D32C4DAA55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585D7C-E4AE-FE4F-BEF5-51332BD00E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3748728-EBA7-544D-A661-8D8E659D94DC}"/>
              </a:ext>
            </a:extLst>
          </p:cNvPr>
          <p:cNvSpPr>
            <a:spLocks noGrp="1"/>
          </p:cNvSpPr>
          <p:nvPr>
            <p:ph type="sldNum" sz="quarter" idx="12"/>
          </p:nvPr>
        </p:nvSpPr>
        <p:spPr>
          <a:xfrm>
            <a:off x="7766384" y="6418135"/>
            <a:ext cx="4016319" cy="365125"/>
          </a:xfrm>
        </p:spPr>
        <p:txBody>
          <a:bodyPr/>
          <a:lstStyle>
            <a:lvl1pPr>
              <a:defRPr sz="2800">
                <a:solidFill>
                  <a:schemeClr val="bg1"/>
                </a:solidFill>
                <a:latin typeface="Arial" panose="020B0604020202020204" pitchFamily="34" charset="0"/>
                <a:cs typeface="Arial" panose="020B0604020202020204" pitchFamily="34" charset="0"/>
              </a:defRPr>
            </a:lvl1pPr>
          </a:lstStyle>
          <a:p>
            <a:fld id="{6263ABC7-E79C-7F4C-BF63-C9D277D5EA44}" type="slidenum">
              <a:rPr lang="en-US" smtClean="0"/>
              <a:pPr/>
              <a:t>‹#›</a:t>
            </a:fld>
            <a:endParaRPr lang="en-US" sz="2800"/>
          </a:p>
        </p:txBody>
      </p:sp>
    </p:spTree>
    <p:extLst>
      <p:ext uri="{BB962C8B-B14F-4D97-AF65-F5344CB8AC3E}">
        <p14:creationId xmlns:p14="http://schemas.microsoft.com/office/powerpoint/2010/main" val="1609452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B93B-1B5C-9B40-AAF8-909EFD84AA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AB1D2C-9B61-5E46-A05A-D72807E78D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00F826-EE59-1743-91E2-EE1DB155889F}"/>
              </a:ext>
            </a:extLst>
          </p:cNvPr>
          <p:cNvSpPr>
            <a:spLocks noGrp="1"/>
          </p:cNvSpPr>
          <p:nvPr>
            <p:ph type="dt" sz="half" idx="10"/>
          </p:nvPr>
        </p:nvSpPr>
        <p:spPr/>
        <p:txBody>
          <a:bodyPr/>
          <a:lstStyle/>
          <a:p>
            <a:fld id="{353BF886-78A0-4C4C-9AC8-870CEE343211}" type="datetime1">
              <a:rPr lang="en-CA" smtClean="0"/>
              <a:t>2022-05-09</a:t>
            </a:fld>
            <a:endParaRPr lang="en-US"/>
          </a:p>
        </p:txBody>
      </p:sp>
      <p:sp>
        <p:nvSpPr>
          <p:cNvPr id="5" name="Footer Placeholder 4">
            <a:extLst>
              <a:ext uri="{FF2B5EF4-FFF2-40B4-BE49-F238E27FC236}">
                <a16:creationId xmlns:a16="http://schemas.microsoft.com/office/drawing/2014/main" id="{74E20D3D-8479-DA49-9F29-4A68A1C77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BF2C95-51E6-1F48-9A57-32FF977F7840}"/>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2367194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995C1-04B2-9D4F-8061-E1FF1E3D8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274A52-E62C-0646-8455-CC1959E6BE5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5C03DC7-9C3D-7145-AA16-5F4944B23F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94C804-3E65-B54D-BF2B-45E3D419351E}"/>
              </a:ext>
            </a:extLst>
          </p:cNvPr>
          <p:cNvSpPr>
            <a:spLocks noGrp="1"/>
          </p:cNvSpPr>
          <p:nvPr>
            <p:ph type="dt" sz="half" idx="10"/>
          </p:nvPr>
        </p:nvSpPr>
        <p:spPr/>
        <p:txBody>
          <a:bodyPr/>
          <a:lstStyle/>
          <a:p>
            <a:fld id="{1C7AD779-9CAA-5340-A456-8F4E1EDF513D}" type="datetime1">
              <a:rPr lang="en-CA" smtClean="0"/>
              <a:t>2022-05-09</a:t>
            </a:fld>
            <a:endParaRPr lang="en-US"/>
          </a:p>
        </p:txBody>
      </p:sp>
      <p:sp>
        <p:nvSpPr>
          <p:cNvPr id="6" name="Footer Placeholder 5">
            <a:extLst>
              <a:ext uri="{FF2B5EF4-FFF2-40B4-BE49-F238E27FC236}">
                <a16:creationId xmlns:a16="http://schemas.microsoft.com/office/drawing/2014/main" id="{7CAEDA8B-F751-324A-9229-9BFEA0716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1912A0-A4EE-B24D-8FD8-436C085C8DAF}"/>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1785954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FDC3D-DCB8-0A44-A2C6-38F23A01FB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03DA73-B145-5E4F-9D94-D63D3EE7C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880548-A4F9-1646-A79E-BFCCE3F811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AC8693-7093-4341-BC79-F737D62981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88E124-E3BC-894F-90A0-C97ABD434A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E0E7FA-4103-B94F-977E-0535BA447A1B}"/>
              </a:ext>
            </a:extLst>
          </p:cNvPr>
          <p:cNvSpPr>
            <a:spLocks noGrp="1"/>
          </p:cNvSpPr>
          <p:nvPr>
            <p:ph type="dt" sz="half" idx="10"/>
          </p:nvPr>
        </p:nvSpPr>
        <p:spPr/>
        <p:txBody>
          <a:bodyPr/>
          <a:lstStyle/>
          <a:p>
            <a:fld id="{55C40393-8A51-624E-A5BA-379344DB3185}" type="datetime1">
              <a:rPr lang="en-CA" smtClean="0"/>
              <a:t>2022-05-09</a:t>
            </a:fld>
            <a:endParaRPr lang="en-US"/>
          </a:p>
        </p:txBody>
      </p:sp>
      <p:sp>
        <p:nvSpPr>
          <p:cNvPr id="8" name="Footer Placeholder 7">
            <a:extLst>
              <a:ext uri="{FF2B5EF4-FFF2-40B4-BE49-F238E27FC236}">
                <a16:creationId xmlns:a16="http://schemas.microsoft.com/office/drawing/2014/main" id="{65269394-202C-2743-B68F-35CBF932ED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AFB9864-CD16-4F47-A4D1-814F59733C28}"/>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6931968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BCA51-00BB-A147-B33E-0E3F79E3CD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8703A8-8AC4-1E49-82C6-4F38F7D36F5E}"/>
              </a:ext>
            </a:extLst>
          </p:cNvPr>
          <p:cNvSpPr>
            <a:spLocks noGrp="1"/>
          </p:cNvSpPr>
          <p:nvPr>
            <p:ph type="dt" sz="half" idx="10"/>
          </p:nvPr>
        </p:nvSpPr>
        <p:spPr/>
        <p:txBody>
          <a:bodyPr/>
          <a:lstStyle/>
          <a:p>
            <a:fld id="{0E7808BB-EA37-7546-A425-BEE22E7B5E30}" type="datetime1">
              <a:rPr lang="en-CA" smtClean="0"/>
              <a:t>2022-05-09</a:t>
            </a:fld>
            <a:endParaRPr lang="en-US"/>
          </a:p>
        </p:txBody>
      </p:sp>
      <p:sp>
        <p:nvSpPr>
          <p:cNvPr id="4" name="Footer Placeholder 3">
            <a:extLst>
              <a:ext uri="{FF2B5EF4-FFF2-40B4-BE49-F238E27FC236}">
                <a16:creationId xmlns:a16="http://schemas.microsoft.com/office/drawing/2014/main" id="{C387AABF-B5F5-6347-8822-38EFB443E4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ED23A2C-0D42-F04F-8B37-3D9127A66E7D}"/>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31320940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4B92F6-DFC7-0A42-B606-81670529F767}"/>
              </a:ext>
            </a:extLst>
          </p:cNvPr>
          <p:cNvSpPr>
            <a:spLocks noGrp="1"/>
          </p:cNvSpPr>
          <p:nvPr>
            <p:ph type="dt" sz="half" idx="10"/>
          </p:nvPr>
        </p:nvSpPr>
        <p:spPr/>
        <p:txBody>
          <a:bodyPr/>
          <a:lstStyle/>
          <a:p>
            <a:fld id="{20440E02-48C3-E04D-AD0D-40D48006F8EB}" type="datetime1">
              <a:rPr lang="en-CA" smtClean="0"/>
              <a:t>2022-05-09</a:t>
            </a:fld>
            <a:endParaRPr lang="en-US"/>
          </a:p>
        </p:txBody>
      </p:sp>
      <p:sp>
        <p:nvSpPr>
          <p:cNvPr id="3" name="Footer Placeholder 2">
            <a:extLst>
              <a:ext uri="{FF2B5EF4-FFF2-40B4-BE49-F238E27FC236}">
                <a16:creationId xmlns:a16="http://schemas.microsoft.com/office/drawing/2014/main" id="{4A0E0691-6B62-7B45-B048-CDC3C6A6C94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1F4014-C60C-EF47-B1D2-5E42E417CAC0}"/>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4094879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B66B6-B8C9-2C4C-ADF4-154C65B4BE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A1F0F8-D99F-D94F-AE32-CBB054C730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EC6445-F609-F240-ADEE-C15EC48BB2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335009-35CA-D944-87E5-6707CCC89FFC}"/>
              </a:ext>
            </a:extLst>
          </p:cNvPr>
          <p:cNvSpPr>
            <a:spLocks noGrp="1"/>
          </p:cNvSpPr>
          <p:nvPr>
            <p:ph type="dt" sz="half" idx="10"/>
          </p:nvPr>
        </p:nvSpPr>
        <p:spPr/>
        <p:txBody>
          <a:bodyPr/>
          <a:lstStyle/>
          <a:p>
            <a:fld id="{526E3D1C-D759-8649-AAF3-538110ED3176}" type="datetime1">
              <a:rPr lang="en-CA" smtClean="0"/>
              <a:t>2022-05-09</a:t>
            </a:fld>
            <a:endParaRPr lang="en-US"/>
          </a:p>
        </p:txBody>
      </p:sp>
      <p:sp>
        <p:nvSpPr>
          <p:cNvPr id="6" name="Footer Placeholder 5">
            <a:extLst>
              <a:ext uri="{FF2B5EF4-FFF2-40B4-BE49-F238E27FC236}">
                <a16:creationId xmlns:a16="http://schemas.microsoft.com/office/drawing/2014/main" id="{AE7FC1E3-CBFF-C440-BA9E-FA4DAF6D5F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DC630F-544E-F849-AB7F-29E30B57B50E}"/>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1628960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8E4E-0FED-D445-9094-2793F1F674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61C373-86B4-1247-8B8D-7DCD6027DD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BE109B-A266-2F48-A5B3-2B2CE0665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566F3F-D539-124C-8BFE-1EA527BE3ACA}"/>
              </a:ext>
            </a:extLst>
          </p:cNvPr>
          <p:cNvSpPr>
            <a:spLocks noGrp="1"/>
          </p:cNvSpPr>
          <p:nvPr>
            <p:ph type="dt" sz="half" idx="10"/>
          </p:nvPr>
        </p:nvSpPr>
        <p:spPr/>
        <p:txBody>
          <a:bodyPr/>
          <a:lstStyle/>
          <a:p>
            <a:fld id="{083320BA-1999-344B-8490-32C2C6B40423}" type="datetime1">
              <a:rPr lang="en-CA" smtClean="0"/>
              <a:t>2022-05-09</a:t>
            </a:fld>
            <a:endParaRPr lang="en-US"/>
          </a:p>
        </p:txBody>
      </p:sp>
      <p:sp>
        <p:nvSpPr>
          <p:cNvPr id="6" name="Footer Placeholder 5">
            <a:extLst>
              <a:ext uri="{FF2B5EF4-FFF2-40B4-BE49-F238E27FC236}">
                <a16:creationId xmlns:a16="http://schemas.microsoft.com/office/drawing/2014/main" id="{225DBBC4-4F4F-4849-B9E2-D9BE007C30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CA36B3-C15C-3340-BD9D-5D08B23D7EE2}"/>
              </a:ext>
            </a:extLst>
          </p:cNvPr>
          <p:cNvSpPr>
            <a:spLocks noGrp="1"/>
          </p:cNvSpPr>
          <p:nvPr>
            <p:ph type="sldNum" sz="quarter" idx="12"/>
          </p:nvPr>
        </p:nvSpPr>
        <p:spPr/>
        <p:txBody>
          <a:bodyPr/>
          <a:lstStyle/>
          <a:p>
            <a:fld id="{6263ABC7-E79C-7F4C-BF63-C9D277D5EA44}" type="slidenum">
              <a:rPr lang="en-US" smtClean="0"/>
              <a:t>‹#›</a:t>
            </a:fld>
            <a:endParaRPr lang="en-US"/>
          </a:p>
        </p:txBody>
      </p:sp>
    </p:spTree>
    <p:extLst>
      <p:ext uri="{BB962C8B-B14F-4D97-AF65-F5344CB8AC3E}">
        <p14:creationId xmlns:p14="http://schemas.microsoft.com/office/powerpoint/2010/main" val="1922833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447CB4-1AAB-B24C-BCF0-229FE29ED2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4FE7DC-6D64-2741-92A8-036B407CF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967680-DD7C-A042-BCE6-0B1B1DE50B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CB95C-0DEA-FF4E-B95E-985D03C99AE3}" type="datetime1">
              <a:rPr lang="en-CA" smtClean="0"/>
              <a:t>2022-05-09</a:t>
            </a:fld>
            <a:endParaRPr lang="en-US"/>
          </a:p>
        </p:txBody>
      </p:sp>
      <p:sp>
        <p:nvSpPr>
          <p:cNvPr id="5" name="Footer Placeholder 4">
            <a:extLst>
              <a:ext uri="{FF2B5EF4-FFF2-40B4-BE49-F238E27FC236}">
                <a16:creationId xmlns:a16="http://schemas.microsoft.com/office/drawing/2014/main" id="{9B1A4196-7E33-9F4A-8EFB-1726F816FC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383C9-28D8-944D-87FF-205849F567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3ABC7-E79C-7F4C-BF63-C9D277D5EA44}" type="slidenum">
              <a:rPr lang="en-US" smtClean="0"/>
              <a:t>‹#›</a:t>
            </a:fld>
            <a:endParaRPr lang="en-US"/>
          </a:p>
        </p:txBody>
      </p:sp>
    </p:spTree>
    <p:extLst>
      <p:ext uri="{BB962C8B-B14F-4D97-AF65-F5344CB8AC3E}">
        <p14:creationId xmlns:p14="http://schemas.microsoft.com/office/powerpoint/2010/main" val="40814737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bc.ca/news/canada/toronto/barrie-tornado-ef-2-clean-up-1.6105258#:~:text=A%20tornado%20that%20tore%20through%20Barrie%2C%20Ont.%2C%20left,It%20brought%20winds%20of%20up%20to%20210%20km%2Fh."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2B9692-CB37-4D69-9309-ED3FCF2C8E3A}"/>
              </a:ext>
            </a:extLst>
          </p:cNvPr>
          <p:cNvSpPr>
            <a:spLocks noGrp="1"/>
          </p:cNvSpPr>
          <p:nvPr>
            <p:ph type="title"/>
          </p:nvPr>
        </p:nvSpPr>
        <p:spPr>
          <a:xfrm>
            <a:off x="6775938" y="4198399"/>
            <a:ext cx="4809795" cy="970023"/>
          </a:xfrm>
        </p:spPr>
        <p:txBody>
          <a:bodyPr vert="horz" lIns="91440" tIns="45720" rIns="91440" bIns="45720" rtlCol="0" anchor="b">
            <a:normAutofit/>
          </a:bodyPr>
          <a:lstStyle/>
          <a:p>
            <a:pPr algn="ctr"/>
            <a:r>
              <a:rPr lang="en-US" sz="6000" dirty="0">
                <a:latin typeface="Perpetua" panose="02020502060401020303" pitchFamily="18" charset="0"/>
              </a:rPr>
              <a:t>Campsite Rule</a:t>
            </a:r>
            <a:endParaRPr lang="en-US" sz="6000" kern="1200" dirty="0">
              <a:solidFill>
                <a:schemeClr val="tx1"/>
              </a:solidFill>
              <a:latin typeface="Perpetua" panose="02020502060401020303" pitchFamily="18" charset="0"/>
            </a:endParaRPr>
          </a:p>
        </p:txBody>
      </p:sp>
      <p:pic>
        <p:nvPicPr>
          <p:cNvPr id="1028" name="Picture 4">
            <a:extLst>
              <a:ext uri="{FF2B5EF4-FFF2-40B4-BE49-F238E27FC236}">
                <a16:creationId xmlns:a16="http://schemas.microsoft.com/office/drawing/2014/main" id="{EAC3D132-2152-41B3-A1B1-A22F794B70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40" b="1"/>
          <a:stretch/>
        </p:blipFill>
        <p:spPr bwMode="auto">
          <a:xfrm>
            <a:off x="457996" y="234162"/>
            <a:ext cx="2738859" cy="2861262"/>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54AB4FB8-CE22-42AD-9614-B0E914DE03DB}"/>
              </a:ext>
            </a:extLst>
          </p:cNvPr>
          <p:cNvPicPr>
            <a:picLocks noChangeAspect="1" noChangeArrowheads="1"/>
          </p:cNvPicPr>
          <p:nvPr/>
        </p:nvPicPr>
        <p:blipFill>
          <a:blip r:embed="rId4"/>
          <a:srcRect l="15799" r="15799"/>
          <a:stretch/>
        </p:blipFill>
        <p:spPr bwMode="auto">
          <a:xfrm>
            <a:off x="3359294" y="246690"/>
            <a:ext cx="2736706" cy="28487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7DFAD19C-F64A-4359-902F-B6536352AF42}"/>
              </a:ext>
            </a:extLst>
          </p:cNvPr>
          <p:cNvPicPr>
            <a:picLocks noChangeAspect="1" noChangeArrowheads="1"/>
          </p:cNvPicPr>
          <p:nvPr/>
        </p:nvPicPr>
        <p:blipFill>
          <a:blip r:embed="rId5"/>
          <a:srcRect l="14113" r="14113"/>
          <a:stretch/>
        </p:blipFill>
        <p:spPr bwMode="auto">
          <a:xfrm>
            <a:off x="453746" y="3256292"/>
            <a:ext cx="2732525" cy="284959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wo people wearing hard hats and standing outside&#10;&#10;Description automatically generated with low confidence">
            <a:extLst>
              <a:ext uri="{FF2B5EF4-FFF2-40B4-BE49-F238E27FC236}">
                <a16:creationId xmlns:a16="http://schemas.microsoft.com/office/drawing/2014/main" id="{1E74A2E9-3CBD-4F38-AB08-91A58C055BDC}"/>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l="18587" r="6704" b="-5"/>
          <a:stretch/>
        </p:blipFill>
        <p:spPr bwMode="auto">
          <a:xfrm>
            <a:off x="3359295" y="3256291"/>
            <a:ext cx="2719640" cy="2848733"/>
          </a:xfrm>
          <a:prstGeom prst="rect">
            <a:avLst/>
          </a:prstGeom>
          <a:noFill/>
          <a:extLst>
            <a:ext uri="{909E8E84-426E-40DD-AFC4-6F175D3DCCD1}">
              <a14:hiddenFill xmlns:a14="http://schemas.microsoft.com/office/drawing/2010/main">
                <a:solidFill>
                  <a:srgbClr val="FFFFFF"/>
                </a:solidFill>
              </a14:hiddenFill>
            </a:ext>
          </a:extLst>
        </p:spPr>
      </p:pic>
      <p:cxnSp>
        <p:nvCxnSpPr>
          <p:cNvPr id="1034" name="Straight Connector 75">
            <a:extLst>
              <a:ext uri="{FF2B5EF4-FFF2-40B4-BE49-F238E27FC236}">
                <a16:creationId xmlns:a16="http://schemas.microsoft.com/office/drawing/2014/main" id="{A1BDA3A7-A8A3-464B-94B7-A2C7C2257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73738" y="4003046"/>
            <a:ext cx="3931920" cy="0"/>
          </a:xfrm>
          <a:prstGeom prst="line">
            <a:avLst/>
          </a:prstGeom>
          <a:ln w="19050">
            <a:solidFill>
              <a:srgbClr val="A5513C"/>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5FB6106-CC9D-4B86-A695-CB1F5D1F474E}"/>
              </a:ext>
            </a:extLst>
          </p:cNvPr>
          <p:cNvSpPr>
            <a:spLocks noGrp="1"/>
          </p:cNvSpPr>
          <p:nvPr>
            <p:ph type="sldNum" sz="quarter" idx="12"/>
          </p:nvPr>
        </p:nvSpPr>
        <p:spPr>
          <a:xfrm>
            <a:off x="10658475" y="6356350"/>
            <a:ext cx="695324" cy="365125"/>
          </a:xfrm>
        </p:spPr>
        <p:txBody>
          <a:bodyPr vert="horz" lIns="91440" tIns="45720" rIns="91440" bIns="45720" rtlCol="0" anchor="ctr">
            <a:normAutofit/>
          </a:bodyPr>
          <a:lstStyle/>
          <a:p>
            <a:pPr>
              <a:spcAft>
                <a:spcPts val="600"/>
              </a:spcAft>
            </a:pPr>
            <a:fld id="{8699F50C-BE38-4BD0-BA84-9B090E1F2B9B}" type="slidenum">
              <a:rPr lang="en-US" sz="1200" noProof="0">
                <a:solidFill>
                  <a:schemeClr val="tx1">
                    <a:tint val="75000"/>
                  </a:schemeClr>
                </a:solidFill>
                <a:latin typeface="+mn-lt"/>
                <a:cs typeface="+mn-cs"/>
              </a:rPr>
              <a:pPr>
                <a:spcAft>
                  <a:spcPts val="600"/>
                </a:spcAft>
              </a:pPr>
              <a:t>1</a:t>
            </a:fld>
            <a:endParaRPr lang="en-US" sz="1200" noProof="0">
              <a:solidFill>
                <a:schemeClr val="tx1">
                  <a:tint val="75000"/>
                </a:schemeClr>
              </a:solidFill>
              <a:latin typeface="+mn-lt"/>
              <a:cs typeface="+mn-cs"/>
            </a:endParaRPr>
          </a:p>
        </p:txBody>
      </p:sp>
      <p:sp>
        <p:nvSpPr>
          <p:cNvPr id="12" name="Rectangle 11">
            <a:extLst>
              <a:ext uri="{FF2B5EF4-FFF2-40B4-BE49-F238E27FC236}">
                <a16:creationId xmlns:a16="http://schemas.microsoft.com/office/drawing/2014/main" id="{2F6BD6D5-DD74-4EA8-8E85-D09CC68DCD6A}"/>
              </a:ext>
            </a:extLst>
          </p:cNvPr>
          <p:cNvSpPr/>
          <p:nvPr/>
        </p:nvSpPr>
        <p:spPr>
          <a:xfrm>
            <a:off x="240145" y="6418135"/>
            <a:ext cx="1570182" cy="365125"/>
          </a:xfrm>
          <a:prstGeom prst="rect">
            <a:avLst/>
          </a:prstGeom>
          <a:solidFill>
            <a:srgbClr val="B49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18F9DA3-4EEB-4F1D-978B-271A0AE6E7CF}"/>
              </a:ext>
            </a:extLst>
          </p:cNvPr>
          <p:cNvSpPr/>
          <p:nvPr/>
        </p:nvSpPr>
        <p:spPr>
          <a:xfrm>
            <a:off x="10320567" y="234162"/>
            <a:ext cx="157018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4" name="Picture 13">
            <a:extLst>
              <a:ext uri="{FF2B5EF4-FFF2-40B4-BE49-F238E27FC236}">
                <a16:creationId xmlns:a16="http://schemas.microsoft.com/office/drawing/2014/main" id="{FEACD0FD-4938-4021-A8EF-54632F1DFF99}"/>
              </a:ext>
            </a:extLst>
          </p:cNvPr>
          <p:cNvPicPr>
            <a:picLocks noChangeAspect="1"/>
          </p:cNvPicPr>
          <p:nvPr/>
        </p:nvPicPr>
        <p:blipFill>
          <a:blip r:embed="rId7"/>
          <a:srcRect/>
          <a:stretch/>
        </p:blipFill>
        <p:spPr>
          <a:xfrm>
            <a:off x="8121988" y="2562218"/>
            <a:ext cx="2035420" cy="944541"/>
          </a:xfrm>
          <a:prstGeom prst="rect">
            <a:avLst/>
          </a:prstGeom>
        </p:spPr>
      </p:pic>
      <p:sp>
        <p:nvSpPr>
          <p:cNvPr id="15" name="Slide Number Placeholder 3">
            <a:extLst>
              <a:ext uri="{FF2B5EF4-FFF2-40B4-BE49-F238E27FC236}">
                <a16:creationId xmlns:a16="http://schemas.microsoft.com/office/drawing/2014/main" id="{3A369BBA-BFF9-D8D8-7E12-724EBBE0BAF9}"/>
              </a:ext>
            </a:extLst>
          </p:cNvPr>
          <p:cNvSpPr txBox="1">
            <a:spLocks/>
          </p:cNvSpPr>
          <p:nvPr/>
        </p:nvSpPr>
        <p:spPr>
          <a:xfrm>
            <a:off x="11069514" y="6393467"/>
            <a:ext cx="568569" cy="414460"/>
          </a:xfrm>
          <a:prstGeom prst="rect">
            <a:avLst/>
          </a:prstGeom>
        </p:spPr>
        <p:txBody>
          <a:bodyPr vert="horz" lIns="91440" tIns="45720" rIns="91440" bIns="45720" rtlCol="0" anchor="ctr">
            <a:noAutofit/>
          </a:bodyPr>
          <a:lstStyle>
            <a:defPPr>
              <a:defRPr lang="en-US"/>
            </a:defPPr>
            <a:lvl1pPr marL="0" algn="r" defTabSz="914400" rtl="0" eaLnBrk="1" latinLnBrk="0" hangingPunct="1">
              <a:defRPr sz="2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fld id="{6263ABC7-E79C-7F4C-BF63-C9D277D5EA44}" type="slidenum">
              <a:rPr lang="en-US" smtClean="0">
                <a:solidFill>
                  <a:srgbClr val="FFFFFF"/>
                </a:solidFill>
                <a:latin typeface="Calibri" panose="020F0502020204030204"/>
                <a:cs typeface="+mn-cs"/>
              </a:rPr>
              <a:pPr>
                <a:spcAft>
                  <a:spcPts val="600"/>
                </a:spcAft>
                <a:defRPr/>
              </a:pPr>
              <a:t>1</a:t>
            </a:fld>
            <a:endParaRPr lang="en-US" dirty="0">
              <a:solidFill>
                <a:srgbClr val="FFFFFF"/>
              </a:solidFill>
              <a:latin typeface="Calibri" panose="020F0502020204030204"/>
              <a:cs typeface="+mn-cs"/>
            </a:endParaRPr>
          </a:p>
        </p:txBody>
      </p:sp>
    </p:spTree>
    <p:extLst>
      <p:ext uri="{BB962C8B-B14F-4D97-AF65-F5344CB8AC3E}">
        <p14:creationId xmlns:p14="http://schemas.microsoft.com/office/powerpoint/2010/main" val="4391096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Freeform: Shape 18">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644291C-2565-4FE3-8BAC-DA9B91D003F1}"/>
              </a:ext>
            </a:extLst>
          </p:cNvPr>
          <p:cNvSpPr>
            <a:spLocks noGrp="1"/>
          </p:cNvSpPr>
          <p:nvPr>
            <p:ph type="title"/>
          </p:nvPr>
        </p:nvSpPr>
        <p:spPr>
          <a:xfrm>
            <a:off x="371094" y="1161288"/>
            <a:ext cx="3438144" cy="1239012"/>
          </a:xfrm>
        </p:spPr>
        <p:txBody>
          <a:bodyPr anchor="ctr">
            <a:noAutofit/>
          </a:bodyPr>
          <a:lstStyle/>
          <a:p>
            <a:r>
              <a:rPr lang="en-US" sz="3200" dirty="0">
                <a:latin typeface="Perpetua" panose="02020502060401020303" pitchFamily="18" charset="0"/>
              </a:rPr>
              <a:t>Thermal Autonomy, Critical Loads and Backup Power</a:t>
            </a:r>
            <a:endParaRPr lang="en-CA" sz="3200" dirty="0">
              <a:latin typeface="Perpetua" panose="02020502060401020303" pitchFamily="18" charset="0"/>
            </a:endParaRPr>
          </a:p>
        </p:txBody>
      </p:sp>
      <p:sp>
        <p:nvSpPr>
          <p:cNvPr id="23" name="Rectangle 2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CE1EB1-F35D-47AE-8729-5299177934C5}"/>
              </a:ext>
            </a:extLst>
          </p:cNvPr>
          <p:cNvSpPr>
            <a:spLocks noGrp="1"/>
          </p:cNvSpPr>
          <p:nvPr>
            <p:ph idx="1"/>
          </p:nvPr>
        </p:nvSpPr>
        <p:spPr>
          <a:xfrm>
            <a:off x="371093" y="2718054"/>
            <a:ext cx="3695297" cy="3207258"/>
          </a:xfrm>
        </p:spPr>
        <p:txBody>
          <a:bodyPr anchor="t">
            <a:normAutofit/>
          </a:bodyPr>
          <a:lstStyle/>
          <a:p>
            <a:r>
              <a:rPr lang="en-US" sz="2400" dirty="0">
                <a:latin typeface="Perpetua" panose="02020502060401020303" pitchFamily="18" charset="0"/>
              </a:rPr>
              <a:t>EQ Building Performance performed a Passive Survivability analysis on 300 Manor (part 3, midrise)</a:t>
            </a:r>
          </a:p>
          <a:p>
            <a:r>
              <a:rPr lang="en-US" sz="2400" dirty="0">
                <a:latin typeface="Perpetua" panose="02020502060401020303" pitchFamily="18" charset="0"/>
              </a:rPr>
              <a:t>Using this data to define our critical loads and explore opportunities to provide backup power to our buildings. </a:t>
            </a:r>
          </a:p>
          <a:p>
            <a:pPr marL="0" indent="0">
              <a:buNone/>
            </a:pPr>
            <a:endParaRPr lang="en-US" sz="1700" dirty="0"/>
          </a:p>
          <a:p>
            <a:pPr marL="0" indent="0">
              <a:buNone/>
            </a:pPr>
            <a:endParaRPr lang="en-CA" sz="1700" dirty="0"/>
          </a:p>
        </p:txBody>
      </p:sp>
      <p:pic>
        <p:nvPicPr>
          <p:cNvPr id="12" name="Picture 11">
            <a:extLst>
              <a:ext uri="{FF2B5EF4-FFF2-40B4-BE49-F238E27FC236}">
                <a16:creationId xmlns:a16="http://schemas.microsoft.com/office/drawing/2014/main" id="{ACF23710-0587-C25E-99F3-224A447CE5C0}"/>
              </a:ext>
            </a:extLst>
          </p:cNvPr>
          <p:cNvPicPr>
            <a:picLocks noChangeAspect="1"/>
          </p:cNvPicPr>
          <p:nvPr/>
        </p:nvPicPr>
        <p:blipFill>
          <a:blip r:embed="rId3"/>
          <a:stretch>
            <a:fillRect/>
          </a:stretch>
        </p:blipFill>
        <p:spPr>
          <a:xfrm>
            <a:off x="4901184" y="1021979"/>
            <a:ext cx="6922008" cy="4914626"/>
          </a:xfrm>
          <a:prstGeom prst="rect">
            <a:avLst/>
          </a:prstGeom>
        </p:spPr>
      </p:pic>
      <p:sp>
        <p:nvSpPr>
          <p:cNvPr id="4" name="Slide Number Placeholder 3">
            <a:extLst>
              <a:ext uri="{FF2B5EF4-FFF2-40B4-BE49-F238E27FC236}">
                <a16:creationId xmlns:a16="http://schemas.microsoft.com/office/drawing/2014/main" id="{86D5519E-6304-470B-97A1-6D704CD6D9D4}"/>
              </a:ext>
            </a:extLst>
          </p:cNvPr>
          <p:cNvSpPr>
            <a:spLocks noGrp="1"/>
          </p:cNvSpPr>
          <p:nvPr>
            <p:ph type="sldNum" sz="quarter" idx="12"/>
          </p:nvPr>
        </p:nvSpPr>
        <p:spPr>
          <a:xfrm>
            <a:off x="9701784" y="6359297"/>
            <a:ext cx="2121408" cy="365125"/>
          </a:xfrm>
        </p:spPr>
        <p:txBody>
          <a:bodyPr>
            <a:noAutofit/>
          </a:bodyPr>
          <a:lstStyle/>
          <a:p>
            <a:pPr>
              <a:spcAft>
                <a:spcPts val="600"/>
              </a:spcAft>
            </a:pPr>
            <a:fld id="{6263ABC7-E79C-7F4C-BF63-C9D277D5EA44}" type="slidenum">
              <a:rPr lang="en-US">
                <a:solidFill>
                  <a:schemeClr val="tx1">
                    <a:lumMod val="50000"/>
                    <a:lumOff val="50000"/>
                  </a:schemeClr>
                </a:solidFill>
              </a:rPr>
              <a:pPr>
                <a:spcAft>
                  <a:spcPts val="600"/>
                </a:spcAft>
              </a:pPr>
              <a:t>10</a:t>
            </a:fld>
            <a:endParaRPr lang="en-US">
              <a:solidFill>
                <a:schemeClr val="tx1">
                  <a:lumMod val="50000"/>
                  <a:lumOff val="50000"/>
                </a:schemeClr>
              </a:solidFill>
            </a:endParaRPr>
          </a:p>
        </p:txBody>
      </p:sp>
      <p:sp>
        <p:nvSpPr>
          <p:cNvPr id="6" name="Rectangle 5">
            <a:extLst>
              <a:ext uri="{FF2B5EF4-FFF2-40B4-BE49-F238E27FC236}">
                <a16:creationId xmlns:a16="http://schemas.microsoft.com/office/drawing/2014/main" id="{35DC8A32-EA0A-4D63-957F-2C780D814974}"/>
              </a:ext>
            </a:extLst>
          </p:cNvPr>
          <p:cNvSpPr/>
          <p:nvPr/>
        </p:nvSpPr>
        <p:spPr>
          <a:xfrm>
            <a:off x="10320567" y="234162"/>
            <a:ext cx="157018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0714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Freeform: Shape 84">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7" name="Freeform: Shape 86">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CD7B25-E69C-4685-8EC0-E92465E54980}"/>
              </a:ext>
            </a:extLst>
          </p:cNvPr>
          <p:cNvSpPr>
            <a:spLocks noGrp="1"/>
          </p:cNvSpPr>
          <p:nvPr>
            <p:ph type="title"/>
          </p:nvPr>
        </p:nvSpPr>
        <p:spPr>
          <a:xfrm>
            <a:off x="438913" y="859536"/>
            <a:ext cx="4832802" cy="1243584"/>
          </a:xfrm>
        </p:spPr>
        <p:txBody>
          <a:bodyPr>
            <a:noAutofit/>
          </a:bodyPr>
          <a:lstStyle/>
          <a:p>
            <a:r>
              <a:rPr lang="en-US" dirty="0">
                <a:latin typeface="Perpetua" panose="02020502060401020303" pitchFamily="18" charset="0"/>
              </a:rPr>
              <a:t>Application of the</a:t>
            </a:r>
            <a:br>
              <a:rPr lang="en-US" dirty="0">
                <a:latin typeface="Perpetua" panose="02020502060401020303" pitchFamily="18" charset="0"/>
              </a:rPr>
            </a:br>
            <a:r>
              <a:rPr lang="en-US" dirty="0">
                <a:latin typeface="Perpetua" panose="02020502060401020303" pitchFamily="18" charset="0"/>
              </a:rPr>
              <a:t>Campsite Rule</a:t>
            </a:r>
            <a:endParaRPr lang="en-CA" baseline="30000" dirty="0">
              <a:latin typeface="Perpetua" panose="02020502060401020303" pitchFamily="18" charset="0"/>
            </a:endParaRPr>
          </a:p>
        </p:txBody>
      </p:sp>
      <p:sp>
        <p:nvSpPr>
          <p:cNvPr id="89" name="Rectangle 8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650320-554A-4FE8-B570-51E6695870B3}"/>
              </a:ext>
            </a:extLst>
          </p:cNvPr>
          <p:cNvSpPr>
            <a:spLocks noGrp="1"/>
          </p:cNvSpPr>
          <p:nvPr>
            <p:ph idx="1"/>
          </p:nvPr>
        </p:nvSpPr>
        <p:spPr>
          <a:xfrm>
            <a:off x="438912" y="2512611"/>
            <a:ext cx="4832803" cy="3664351"/>
          </a:xfrm>
        </p:spPr>
        <p:txBody>
          <a:bodyPr>
            <a:normAutofit/>
          </a:bodyPr>
          <a:lstStyle/>
          <a:p>
            <a:pPr marL="0" indent="0">
              <a:lnSpc>
                <a:spcPct val="120000"/>
              </a:lnSpc>
              <a:buNone/>
            </a:pPr>
            <a:r>
              <a:rPr lang="en-US" sz="2400" dirty="0">
                <a:latin typeface="Perpetua" panose="02020502060401020303" pitchFamily="18" charset="0"/>
              </a:rPr>
              <a:t>We’re working with RWDI to create a sustainable survivability framework for resilient design, called </a:t>
            </a:r>
            <a:r>
              <a:rPr lang="en-US" sz="2400" dirty="0" err="1">
                <a:latin typeface="Perpetua" panose="02020502060401020303" pitchFamily="18" charset="0"/>
              </a:rPr>
              <a:t>LifeARK</a:t>
            </a:r>
            <a:r>
              <a:rPr lang="en-US" sz="2400" baseline="30000" dirty="0" err="1">
                <a:latin typeface="Perpetua" panose="02020502060401020303" pitchFamily="18" charset="0"/>
              </a:rPr>
              <a:t>TM</a:t>
            </a:r>
            <a:r>
              <a:rPr lang="en-US" sz="2400" dirty="0">
                <a:latin typeface="Perpetua" panose="02020502060401020303" pitchFamily="18" charset="0"/>
              </a:rPr>
              <a:t>.</a:t>
            </a:r>
            <a:r>
              <a:rPr lang="en-US" sz="2400" b="0" i="0" baseline="30000" dirty="0">
                <a:effectLst/>
                <a:latin typeface="Perpetua" panose="02020502060401020303" pitchFamily="18" charset="0"/>
              </a:rPr>
              <a:t> </a:t>
            </a:r>
          </a:p>
          <a:p>
            <a:pPr marL="0" indent="0">
              <a:lnSpc>
                <a:spcPct val="120000"/>
              </a:lnSpc>
              <a:buNone/>
            </a:pPr>
            <a:endParaRPr lang="en-US" sz="2400" baseline="30000" dirty="0">
              <a:latin typeface="Perpetua" panose="02020502060401020303" pitchFamily="18" charset="0"/>
            </a:endParaRPr>
          </a:p>
          <a:p>
            <a:pPr marL="0" indent="0">
              <a:lnSpc>
                <a:spcPct val="120000"/>
              </a:lnSpc>
              <a:buNone/>
            </a:pPr>
            <a:r>
              <a:rPr lang="en-US" sz="2400" dirty="0">
                <a:latin typeface="Perpetua" panose="02020502060401020303" pitchFamily="18" charset="0"/>
              </a:rPr>
              <a:t>We plan to incorporate this framework into all of our low-rise and mid-rise products. </a:t>
            </a:r>
          </a:p>
        </p:txBody>
      </p:sp>
      <p:sp>
        <p:nvSpPr>
          <p:cNvPr id="4" name="Slide Number Placeholder 3">
            <a:extLst>
              <a:ext uri="{FF2B5EF4-FFF2-40B4-BE49-F238E27FC236}">
                <a16:creationId xmlns:a16="http://schemas.microsoft.com/office/drawing/2014/main" id="{138034D9-9855-614E-8D8C-86E0CBCF6DEA}"/>
              </a:ext>
            </a:extLst>
          </p:cNvPr>
          <p:cNvSpPr>
            <a:spLocks noGrp="1"/>
          </p:cNvSpPr>
          <p:nvPr>
            <p:ph type="sldNum" sz="quarter" idx="12"/>
          </p:nvPr>
        </p:nvSpPr>
        <p:spPr>
          <a:xfrm>
            <a:off x="10326623" y="6356350"/>
            <a:ext cx="1426464" cy="365125"/>
          </a:xfrm>
        </p:spPr>
        <p:txBody>
          <a:bodyPr>
            <a:noAutofit/>
          </a:bodyPr>
          <a:lstStyle/>
          <a:p>
            <a:pPr>
              <a:lnSpc>
                <a:spcPct val="90000"/>
              </a:lnSpc>
              <a:spcAft>
                <a:spcPts val="600"/>
              </a:spcAft>
            </a:pPr>
            <a:fld id="{6263ABC7-E79C-7F4C-BF63-C9D277D5EA44}" type="slidenum">
              <a:rPr lang="en-US">
                <a:solidFill>
                  <a:schemeClr val="tx1">
                    <a:lumMod val="50000"/>
                    <a:lumOff val="50000"/>
                  </a:schemeClr>
                </a:solidFill>
              </a:rPr>
              <a:pPr>
                <a:lnSpc>
                  <a:spcPct val="90000"/>
                </a:lnSpc>
                <a:spcAft>
                  <a:spcPts val="600"/>
                </a:spcAft>
              </a:pPr>
              <a:t>11</a:t>
            </a:fld>
            <a:endParaRPr lang="en-US" dirty="0">
              <a:solidFill>
                <a:schemeClr val="tx1">
                  <a:lumMod val="50000"/>
                  <a:lumOff val="50000"/>
                </a:schemeClr>
              </a:solidFill>
            </a:endParaRPr>
          </a:p>
        </p:txBody>
      </p:sp>
      <p:pic>
        <p:nvPicPr>
          <p:cNvPr id="15" name="Picture 14">
            <a:extLst>
              <a:ext uri="{FF2B5EF4-FFF2-40B4-BE49-F238E27FC236}">
                <a16:creationId xmlns:a16="http://schemas.microsoft.com/office/drawing/2014/main" id="{53588595-4811-55AA-7F27-F206831E5576}"/>
              </a:ext>
            </a:extLst>
          </p:cNvPr>
          <p:cNvPicPr>
            <a:picLocks noChangeAspect="1"/>
          </p:cNvPicPr>
          <p:nvPr/>
        </p:nvPicPr>
        <p:blipFill rotWithShape="1">
          <a:blip r:embed="rId3"/>
          <a:srcRect t="3755" r="3" b="-1641"/>
          <a:stretch/>
        </p:blipFill>
        <p:spPr>
          <a:xfrm>
            <a:off x="6524282" y="3029663"/>
            <a:ext cx="5208366" cy="3326687"/>
          </a:xfrm>
          <a:prstGeom prst="rect">
            <a:avLst/>
          </a:prstGeom>
        </p:spPr>
      </p:pic>
      <p:pic>
        <p:nvPicPr>
          <p:cNvPr id="2050" name="Picture 2" descr="See the source image">
            <a:extLst>
              <a:ext uri="{FF2B5EF4-FFF2-40B4-BE49-F238E27FC236}">
                <a16:creationId xmlns:a16="http://schemas.microsoft.com/office/drawing/2014/main" id="{E9B3FF46-8B93-5FF9-E046-C01E73F25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112" y="111773"/>
            <a:ext cx="4910706" cy="280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07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Freeform: Shape 84">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7" name="Freeform: Shape 86">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138034D9-9855-614E-8D8C-86E0CBCF6DEA}"/>
              </a:ext>
            </a:extLst>
          </p:cNvPr>
          <p:cNvSpPr>
            <a:spLocks noGrp="1"/>
          </p:cNvSpPr>
          <p:nvPr>
            <p:ph type="sldNum" sz="quarter" idx="12"/>
          </p:nvPr>
        </p:nvSpPr>
        <p:spPr>
          <a:xfrm>
            <a:off x="10326623" y="6356350"/>
            <a:ext cx="1426464" cy="365125"/>
          </a:xfrm>
        </p:spPr>
        <p:txBody>
          <a:bodyPr>
            <a:noAutofit/>
          </a:bodyPr>
          <a:lstStyle/>
          <a:p>
            <a:pPr>
              <a:lnSpc>
                <a:spcPct val="90000"/>
              </a:lnSpc>
              <a:spcAft>
                <a:spcPts val="600"/>
              </a:spcAft>
            </a:pPr>
            <a:fld id="{6263ABC7-E79C-7F4C-BF63-C9D277D5EA44}" type="slidenum">
              <a:rPr lang="en-US">
                <a:solidFill>
                  <a:schemeClr val="tx1">
                    <a:lumMod val="50000"/>
                    <a:lumOff val="50000"/>
                  </a:schemeClr>
                </a:solidFill>
              </a:rPr>
              <a:pPr>
                <a:lnSpc>
                  <a:spcPct val="90000"/>
                </a:lnSpc>
                <a:spcAft>
                  <a:spcPts val="600"/>
                </a:spcAft>
              </a:pPr>
              <a:t>12</a:t>
            </a:fld>
            <a:endParaRPr lang="en-US" dirty="0">
              <a:solidFill>
                <a:schemeClr val="tx1">
                  <a:lumMod val="50000"/>
                  <a:lumOff val="50000"/>
                </a:schemeClr>
              </a:solidFill>
            </a:endParaRPr>
          </a:p>
        </p:txBody>
      </p:sp>
      <p:pic>
        <p:nvPicPr>
          <p:cNvPr id="9" name="Picture 8">
            <a:extLst>
              <a:ext uri="{FF2B5EF4-FFF2-40B4-BE49-F238E27FC236}">
                <a16:creationId xmlns:a16="http://schemas.microsoft.com/office/drawing/2014/main" id="{BDAB77E9-C925-1C45-14B1-796AA83486A5}"/>
              </a:ext>
            </a:extLst>
          </p:cNvPr>
          <p:cNvPicPr>
            <a:picLocks noChangeAspect="1"/>
          </p:cNvPicPr>
          <p:nvPr/>
        </p:nvPicPr>
        <p:blipFill>
          <a:blip r:embed="rId3"/>
          <a:stretch>
            <a:fillRect/>
          </a:stretch>
        </p:blipFill>
        <p:spPr>
          <a:xfrm>
            <a:off x="3154425" y="487425"/>
            <a:ext cx="5883150" cy="5883150"/>
          </a:xfrm>
          <a:prstGeom prst="rect">
            <a:avLst/>
          </a:prstGeom>
        </p:spPr>
      </p:pic>
    </p:spTree>
    <p:extLst>
      <p:ext uri="{BB962C8B-B14F-4D97-AF65-F5344CB8AC3E}">
        <p14:creationId xmlns:p14="http://schemas.microsoft.com/office/powerpoint/2010/main" val="3796678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9160DB57-30A1-404D-9EA6-1206697978F3}"/>
              </a:ext>
            </a:extLst>
          </p:cNvPr>
          <p:cNvPicPr>
            <a:picLocks noChangeAspect="1" noChangeArrowheads="1"/>
          </p:cNvPicPr>
          <p:nvPr/>
        </p:nvPicPr>
        <p:blipFill rotWithShape="1">
          <a:blip r:embed="rId3"/>
          <a:srcRect t="9091" r="11606"/>
          <a:stretch/>
        </p:blipFill>
        <p:spPr bwMode="auto">
          <a:xfrm>
            <a:off x="2562726" y="1"/>
            <a:ext cx="9629274" cy="6857999"/>
          </a:xfrm>
          <a:prstGeom prst="rect">
            <a:avLst/>
          </a:prstGeom>
          <a:noFill/>
          <a:extLst>
            <a:ext uri="{909E8E84-426E-40DD-AFC4-6F175D3DCCD1}">
              <a14:hiddenFill xmlns:a14="http://schemas.microsoft.com/office/drawing/2010/main">
                <a:solidFill>
                  <a:srgbClr val="FFFFFF"/>
                </a:solidFill>
              </a14:hiddenFill>
            </a:ext>
          </a:extLst>
        </p:spPr>
      </p:pic>
      <p:sp>
        <p:nvSpPr>
          <p:cNvPr id="1045" name="Freeform: Shape 136">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6" name="Freeform: Shape 138">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CD7B25-E69C-4685-8EC0-E92465E54980}"/>
              </a:ext>
            </a:extLst>
          </p:cNvPr>
          <p:cNvSpPr>
            <a:spLocks noGrp="1"/>
          </p:cNvSpPr>
          <p:nvPr>
            <p:ph type="title"/>
          </p:nvPr>
        </p:nvSpPr>
        <p:spPr>
          <a:xfrm>
            <a:off x="554566" y="320491"/>
            <a:ext cx="3879232" cy="2248122"/>
          </a:xfrm>
        </p:spPr>
        <p:txBody>
          <a:bodyPr vert="horz" lIns="91440" tIns="45720" rIns="91440" bIns="45720" rtlCol="0" anchor="b">
            <a:normAutofit/>
          </a:bodyPr>
          <a:lstStyle/>
          <a:p>
            <a:r>
              <a:rPr lang="en-US" sz="4200" dirty="0">
                <a:latin typeface="Perpetua" panose="02020502060401020303" pitchFamily="18" charset="0"/>
              </a:rPr>
              <a:t>Always leave the campsite better than you found it</a:t>
            </a:r>
          </a:p>
        </p:txBody>
      </p:sp>
      <p:sp>
        <p:nvSpPr>
          <p:cNvPr id="3" name="Content Placeholder 2">
            <a:extLst>
              <a:ext uri="{FF2B5EF4-FFF2-40B4-BE49-F238E27FC236}">
                <a16:creationId xmlns:a16="http://schemas.microsoft.com/office/drawing/2014/main" id="{86650320-554A-4FE8-B570-51E6695870B3}"/>
              </a:ext>
            </a:extLst>
          </p:cNvPr>
          <p:cNvSpPr>
            <a:spLocks noGrp="1"/>
          </p:cNvSpPr>
          <p:nvPr>
            <p:ph idx="1"/>
          </p:nvPr>
        </p:nvSpPr>
        <p:spPr>
          <a:xfrm>
            <a:off x="554566" y="2801955"/>
            <a:ext cx="3205463" cy="2512322"/>
          </a:xfrm>
        </p:spPr>
        <p:txBody>
          <a:bodyPr vert="horz" lIns="91440" tIns="45720" rIns="91440" bIns="45720" rtlCol="0" anchor="t">
            <a:noAutofit/>
          </a:bodyPr>
          <a:lstStyle/>
          <a:p>
            <a:pPr marL="0" indent="0">
              <a:buNone/>
            </a:pPr>
            <a:r>
              <a:rPr lang="en-US" dirty="0">
                <a:latin typeface="Perpetua" panose="02020502060401020303" pitchFamily="18" charset="0"/>
              </a:rPr>
              <a:t>This sentiment needs to extend to more than just the site, our employees, or those able to purchase our product.</a:t>
            </a:r>
          </a:p>
        </p:txBody>
      </p:sp>
      <p:sp>
        <p:nvSpPr>
          <p:cNvPr id="4" name="Slide Number Placeholder 3">
            <a:extLst>
              <a:ext uri="{FF2B5EF4-FFF2-40B4-BE49-F238E27FC236}">
                <a16:creationId xmlns:a16="http://schemas.microsoft.com/office/drawing/2014/main" id="{138034D9-9855-614E-8D8C-86E0CBCF6DEA}"/>
              </a:ext>
            </a:extLst>
          </p:cNvPr>
          <p:cNvSpPr>
            <a:spLocks noGrp="1"/>
          </p:cNvSpPr>
          <p:nvPr>
            <p:ph type="sldNum" sz="quarter" idx="12"/>
          </p:nvPr>
        </p:nvSpPr>
        <p:spPr>
          <a:xfrm>
            <a:off x="11060722" y="6295293"/>
            <a:ext cx="568569" cy="414460"/>
          </a:xfrm>
        </p:spPr>
        <p:txBody>
          <a:bodyPr vert="horz" lIns="91440" tIns="45720" rIns="91440" bIns="45720" rtlCol="0" anchor="ctr">
            <a:noAutofit/>
          </a:bodyPr>
          <a:lstStyle/>
          <a:p>
            <a:pPr>
              <a:spcAft>
                <a:spcPts val="600"/>
              </a:spcAft>
              <a:defRPr/>
            </a:pPr>
            <a:fld id="{6263ABC7-E79C-7F4C-BF63-C9D277D5EA44}" type="slidenum">
              <a:rPr lang="en-US">
                <a:solidFill>
                  <a:srgbClr val="FFFFFF"/>
                </a:solidFill>
                <a:latin typeface="Calibri" panose="020F0502020204030204"/>
                <a:cs typeface="+mn-cs"/>
              </a:rPr>
              <a:pPr>
                <a:spcAft>
                  <a:spcPts val="600"/>
                </a:spcAft>
                <a:defRPr/>
              </a:pPr>
              <a:t>2</a:t>
            </a:fld>
            <a:endParaRPr lang="en-US" dirty="0">
              <a:solidFill>
                <a:srgbClr val="FFFFFF"/>
              </a:solidFill>
              <a:latin typeface="Calibri" panose="020F0502020204030204"/>
              <a:cs typeface="+mn-cs"/>
            </a:endParaRPr>
          </a:p>
        </p:txBody>
      </p:sp>
    </p:spTree>
    <p:extLst>
      <p:ext uri="{BB962C8B-B14F-4D97-AF65-F5344CB8AC3E}">
        <p14:creationId xmlns:p14="http://schemas.microsoft.com/office/powerpoint/2010/main" val="378103728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B4A53-95A7-4363-B8B1-91DB737D33A9}"/>
              </a:ext>
            </a:extLst>
          </p:cNvPr>
          <p:cNvSpPr>
            <a:spLocks noGrp="1"/>
          </p:cNvSpPr>
          <p:nvPr>
            <p:ph type="title"/>
          </p:nvPr>
        </p:nvSpPr>
        <p:spPr>
          <a:xfrm>
            <a:off x="516014" y="283343"/>
            <a:ext cx="3359629" cy="1431402"/>
          </a:xfrm>
        </p:spPr>
        <p:txBody>
          <a:bodyPr>
            <a:normAutofit/>
          </a:bodyPr>
          <a:lstStyle/>
          <a:p>
            <a:r>
              <a:rPr lang="en-US" dirty="0">
                <a:latin typeface="Perpetua" panose="02020502060401020303" pitchFamily="18" charset="0"/>
              </a:rPr>
              <a:t>Who We Are</a:t>
            </a:r>
            <a:endParaRPr lang="en-CA" dirty="0">
              <a:latin typeface="Perpetua" panose="02020502060401020303" pitchFamily="18" charset="0"/>
            </a:endParaRPr>
          </a:p>
        </p:txBody>
      </p:sp>
      <p:sp>
        <p:nvSpPr>
          <p:cNvPr id="3" name="Content Placeholder 2">
            <a:extLst>
              <a:ext uri="{FF2B5EF4-FFF2-40B4-BE49-F238E27FC236}">
                <a16:creationId xmlns:a16="http://schemas.microsoft.com/office/drawing/2014/main" id="{C0D7E500-A303-4C4D-86A2-EDAF1122915C}"/>
              </a:ext>
            </a:extLst>
          </p:cNvPr>
          <p:cNvSpPr>
            <a:spLocks noGrp="1"/>
          </p:cNvSpPr>
          <p:nvPr>
            <p:ph idx="1"/>
          </p:nvPr>
        </p:nvSpPr>
        <p:spPr>
          <a:xfrm>
            <a:off x="516366" y="1649886"/>
            <a:ext cx="4228283" cy="4557275"/>
          </a:xfrm>
        </p:spPr>
        <p:txBody>
          <a:bodyPr>
            <a:normAutofit/>
          </a:bodyPr>
          <a:lstStyle/>
          <a:p>
            <a:r>
              <a:rPr lang="en-US" sz="2000" b="0" i="0" dirty="0">
                <a:effectLst/>
                <a:latin typeface="Perpetua" panose="02020502060401020303" pitchFamily="18" charset="0"/>
              </a:rPr>
              <a:t>Award-winning builder based out of St. Thomas, ON specializing in low-rise and mid-rise high-performance buildings</a:t>
            </a:r>
          </a:p>
          <a:p>
            <a:pPr lvl="1"/>
            <a:r>
              <a:rPr lang="en-US" sz="2000" dirty="0">
                <a:latin typeface="Perpetua" panose="02020502060401020303" pitchFamily="18" charset="0"/>
              </a:rPr>
              <a:t>Net Zero Ready as standard as of 2019</a:t>
            </a:r>
          </a:p>
          <a:p>
            <a:pPr marL="0" indent="0">
              <a:buNone/>
            </a:pPr>
            <a:r>
              <a:rPr lang="en-US" sz="2000" dirty="0">
                <a:latin typeface="Perpetua" panose="02020502060401020303" pitchFamily="18" charset="0"/>
              </a:rPr>
              <a:t>We are n</a:t>
            </a:r>
            <a:r>
              <a:rPr lang="en-US" sz="2000" b="0" i="0" dirty="0">
                <a:effectLst/>
                <a:latin typeface="Perpetua" panose="02020502060401020303" pitchFamily="18" charset="0"/>
              </a:rPr>
              <a:t>ot JUST a builder!</a:t>
            </a:r>
          </a:p>
          <a:p>
            <a:pPr>
              <a:lnSpc>
                <a:spcPct val="110000"/>
              </a:lnSpc>
            </a:pPr>
            <a:r>
              <a:rPr lang="en-US" sz="2000" dirty="0">
                <a:latin typeface="Perpetua" panose="02020502060401020303" pitchFamily="18" charset="0"/>
              </a:rPr>
              <a:t>Mobile panelization company (LC Manufacturing)</a:t>
            </a:r>
          </a:p>
          <a:p>
            <a:pPr>
              <a:lnSpc>
                <a:spcPct val="110000"/>
              </a:lnSpc>
            </a:pPr>
            <a:r>
              <a:rPr lang="en-US" sz="2000" dirty="0">
                <a:latin typeface="Perpetua" panose="02020502060401020303" pitchFamily="18" charset="0"/>
              </a:rPr>
              <a:t>AeroBarrier Company</a:t>
            </a:r>
          </a:p>
          <a:p>
            <a:pPr>
              <a:lnSpc>
                <a:spcPct val="110000"/>
              </a:lnSpc>
            </a:pPr>
            <a:r>
              <a:rPr lang="en-US" sz="2000" dirty="0">
                <a:latin typeface="Perpetua" panose="02020502060401020303" pitchFamily="18" charset="0"/>
              </a:rPr>
              <a:t>HVAC Company (Abode)</a:t>
            </a:r>
          </a:p>
          <a:p>
            <a:pPr>
              <a:lnSpc>
                <a:spcPct val="110000"/>
              </a:lnSpc>
            </a:pPr>
            <a:r>
              <a:rPr lang="en-US" sz="2000" dirty="0">
                <a:latin typeface="Perpetua" panose="02020502060401020303" pitchFamily="18" charset="0"/>
              </a:rPr>
              <a:t>Graphenstone Zero VOC Paint &amp; Specialty Coatings</a:t>
            </a:r>
          </a:p>
        </p:txBody>
      </p:sp>
      <p:pic>
        <p:nvPicPr>
          <p:cNvPr id="1032" name="Picture 8">
            <a:extLst>
              <a:ext uri="{FF2B5EF4-FFF2-40B4-BE49-F238E27FC236}">
                <a16:creationId xmlns:a16="http://schemas.microsoft.com/office/drawing/2014/main" id="{FF12B5D2-EF01-4F36-8694-8656ED107622}"/>
              </a:ext>
            </a:extLst>
          </p:cNvPr>
          <p:cNvPicPr>
            <a:picLocks noChangeAspect="1" noChangeArrowheads="1"/>
          </p:cNvPicPr>
          <p:nvPr/>
        </p:nvPicPr>
        <p:blipFill>
          <a:blip r:embed="rId3"/>
          <a:srcRect l="7077" r="7077"/>
          <a:stretch/>
        </p:blipFill>
        <p:spPr bwMode="auto">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See the source image">
            <a:extLst>
              <a:ext uri="{FF2B5EF4-FFF2-40B4-BE49-F238E27FC236}">
                <a16:creationId xmlns:a16="http://schemas.microsoft.com/office/drawing/2014/main" id="{4DD28483-8006-4BA6-8410-5AFCAD7B64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70" r="1" b="3181"/>
          <a:stretch/>
        </p:blipFill>
        <p:spPr bwMode="auto">
          <a:xfrm>
            <a:off x="9082588" y="-3"/>
            <a:ext cx="3109415" cy="36943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4C6AD76-6972-40B1-B8C2-95C5C5102CAE}"/>
              </a:ext>
            </a:extLst>
          </p:cNvPr>
          <p:cNvPicPr>
            <a:picLocks noChangeAspect="1" noChangeArrowheads="1"/>
          </p:cNvPicPr>
          <p:nvPr/>
        </p:nvPicPr>
        <p:blipFill>
          <a:blip r:embed="rId5"/>
          <a:srcRect t="4641" b="4641"/>
          <a:stretch/>
        </p:blipFill>
        <p:spPr bwMode="auto">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See the source image">
            <a:extLst>
              <a:ext uri="{FF2B5EF4-FFF2-40B4-BE49-F238E27FC236}">
                <a16:creationId xmlns:a16="http://schemas.microsoft.com/office/drawing/2014/main" id="{EF3487CB-C7BA-4406-A297-487A4CF39E5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69" r="28892" b="-4"/>
          <a:stretch/>
        </p:blipFill>
        <p:spPr bwMode="auto">
          <a:xfrm>
            <a:off x="9082585" y="3814683"/>
            <a:ext cx="3109415" cy="30550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BCB76B4-6363-4279-B950-5CBBE002BF2F}"/>
              </a:ext>
            </a:extLst>
          </p:cNvPr>
          <p:cNvSpPr>
            <a:spLocks noGrp="1"/>
          </p:cNvSpPr>
          <p:nvPr>
            <p:ph type="sldNum" sz="quarter" idx="12"/>
          </p:nvPr>
        </p:nvSpPr>
        <p:spPr>
          <a:xfrm>
            <a:off x="10163907" y="6356350"/>
            <a:ext cx="1447800" cy="365125"/>
          </a:xfrm>
        </p:spPr>
        <p:txBody>
          <a:bodyPr>
            <a:normAutofit/>
          </a:bodyPr>
          <a:lstStyle/>
          <a:p>
            <a:pPr>
              <a:lnSpc>
                <a:spcPct val="90000"/>
              </a:lnSpc>
              <a:spcAft>
                <a:spcPts val="600"/>
              </a:spcAft>
            </a:pPr>
            <a:fld id="{6263ABC7-E79C-7F4C-BF63-C9D277D5EA44}" type="slidenum">
              <a:rPr lang="en-US" sz="1800">
                <a:solidFill>
                  <a:srgbClr val="FFFFFF"/>
                </a:solidFill>
              </a:rPr>
              <a:pPr>
                <a:lnSpc>
                  <a:spcPct val="90000"/>
                </a:lnSpc>
                <a:spcAft>
                  <a:spcPts val="600"/>
                </a:spcAft>
              </a:pPr>
              <a:t>3</a:t>
            </a:fld>
            <a:endParaRPr lang="en-US" sz="1800" dirty="0">
              <a:solidFill>
                <a:srgbClr val="FFFFFF"/>
              </a:solidFill>
            </a:endParaRPr>
          </a:p>
        </p:txBody>
      </p:sp>
    </p:spTree>
    <p:extLst>
      <p:ext uri="{BB962C8B-B14F-4D97-AF65-F5344CB8AC3E}">
        <p14:creationId xmlns:p14="http://schemas.microsoft.com/office/powerpoint/2010/main" val="117426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1393" y="636791"/>
            <a:ext cx="7103590" cy="830154"/>
          </a:xfrm>
        </p:spPr>
        <p:txBody>
          <a:bodyPr>
            <a:noAutofit/>
          </a:bodyPr>
          <a:lstStyle/>
          <a:p>
            <a:r>
              <a:rPr lang="en-US" dirty="0">
                <a:latin typeface="Perpetua" panose="02020502060401020303" pitchFamily="18" charset="0"/>
              </a:rPr>
              <a:t>Why Write A Book on Net Zero?</a:t>
            </a:r>
            <a:endParaRPr lang="en-CA" dirty="0">
              <a:latin typeface="Perpetua" panose="02020502060401020303" pitchFamily="18" charset="0"/>
            </a:endParaRPr>
          </a:p>
        </p:txBody>
      </p:sp>
      <p:sp>
        <p:nvSpPr>
          <p:cNvPr id="3" name="Content Placeholder 2"/>
          <p:cNvSpPr>
            <a:spLocks noGrp="1"/>
          </p:cNvSpPr>
          <p:nvPr>
            <p:ph idx="1"/>
          </p:nvPr>
        </p:nvSpPr>
        <p:spPr>
          <a:xfrm>
            <a:off x="511154" y="1444480"/>
            <a:ext cx="5379007" cy="4776729"/>
          </a:xfrm>
        </p:spPr>
        <p:txBody>
          <a:bodyPr>
            <a:normAutofit/>
          </a:bodyPr>
          <a:lstStyle/>
          <a:p>
            <a:pPr marL="0" indent="0">
              <a:buNone/>
            </a:pPr>
            <a:endParaRPr lang="en-US" dirty="0">
              <a:latin typeface="Perpetua" panose="02020502060401020303" pitchFamily="18" charset="0"/>
            </a:endParaRPr>
          </a:p>
          <a:p>
            <a:r>
              <a:rPr lang="en-US" dirty="0">
                <a:latin typeface="Perpetua" panose="02020502060401020303" pitchFamily="18" charset="0"/>
              </a:rPr>
              <a:t>Commissioned by NRCan to write a Guide to help demystify and simplify the path to building Net Zero</a:t>
            </a:r>
          </a:p>
          <a:p>
            <a:pPr marL="0" indent="0">
              <a:buNone/>
            </a:pPr>
            <a:endParaRPr lang="en-US" dirty="0">
              <a:latin typeface="Perpetua" panose="02020502060401020303" pitchFamily="18" charset="0"/>
            </a:endParaRPr>
          </a:p>
          <a:p>
            <a:r>
              <a:rPr lang="en-US" dirty="0">
                <a:latin typeface="Perpetua" panose="02020502060401020303" pitchFamily="18" charset="0"/>
              </a:rPr>
              <a:t>DTH’s painful journey – from walking on a “knife edge” to finally mastering the techniques and materials to become “leading edge” and more profitable</a:t>
            </a:r>
          </a:p>
          <a:p>
            <a:pPr marL="0" indent="0">
              <a:buNone/>
            </a:pPr>
            <a:endParaRPr lang="en-US" sz="2800" dirty="0">
              <a:latin typeface="Perpetua" panose="02020502060401020303" pitchFamily="18" charset="0"/>
            </a:endParaRPr>
          </a:p>
          <a:p>
            <a:endParaRPr lang="en-US" dirty="0"/>
          </a:p>
          <a:p>
            <a:endParaRPr lang="en-CA" dirty="0"/>
          </a:p>
        </p:txBody>
      </p:sp>
      <p:sp>
        <p:nvSpPr>
          <p:cNvPr id="6" name="Content Placeholder 2">
            <a:extLst>
              <a:ext uri="{FF2B5EF4-FFF2-40B4-BE49-F238E27FC236}">
                <a16:creationId xmlns:a16="http://schemas.microsoft.com/office/drawing/2014/main" id="{39DFCF10-459F-41B2-859C-F84050E43281}"/>
              </a:ext>
            </a:extLst>
          </p:cNvPr>
          <p:cNvSpPr txBox="1">
            <a:spLocks/>
          </p:cNvSpPr>
          <p:nvPr/>
        </p:nvSpPr>
        <p:spPr>
          <a:xfrm>
            <a:off x="6292532" y="1444480"/>
            <a:ext cx="5379007" cy="4776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Perpetua" panose="02020502060401020303" pitchFamily="18" charset="0"/>
            </a:endParaRPr>
          </a:p>
          <a:p>
            <a:r>
              <a:rPr lang="en-US" dirty="0">
                <a:latin typeface="Perpetua" panose="02020502060401020303" pitchFamily="18" charset="0"/>
              </a:rPr>
              <a:t>It’s a philosophical look at the “Why” and the “How”</a:t>
            </a:r>
          </a:p>
          <a:p>
            <a:pPr marL="0" indent="0">
              <a:buNone/>
            </a:pPr>
            <a:endParaRPr lang="en-US" sz="1200" dirty="0">
              <a:latin typeface="Perpetua" panose="02020502060401020303" pitchFamily="18" charset="0"/>
            </a:endParaRPr>
          </a:p>
          <a:p>
            <a:r>
              <a:rPr lang="en-US" dirty="0">
                <a:latin typeface="Perpetua" panose="02020502060401020303" pitchFamily="18" charset="0"/>
              </a:rPr>
              <a:t>Looking beyond Net Zero – an expensive proposition we must do cost effectively</a:t>
            </a:r>
          </a:p>
          <a:p>
            <a:pPr lvl="1"/>
            <a:r>
              <a:rPr lang="en-US" sz="2800" dirty="0">
                <a:latin typeface="Perpetua" panose="02020502060401020303" pitchFamily="18" charset="0"/>
              </a:rPr>
              <a:t>Better business practices, look at where the industry is going, LifeARK™</a:t>
            </a:r>
          </a:p>
          <a:p>
            <a:endParaRPr lang="en-US" dirty="0"/>
          </a:p>
          <a:p>
            <a:endParaRPr lang="en-CA" dirty="0"/>
          </a:p>
        </p:txBody>
      </p:sp>
    </p:spTree>
    <p:extLst>
      <p:ext uri="{BB962C8B-B14F-4D97-AF65-F5344CB8AC3E}">
        <p14:creationId xmlns:p14="http://schemas.microsoft.com/office/powerpoint/2010/main" val="1568033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510" y="2476915"/>
            <a:ext cx="5106386" cy="1077229"/>
          </a:xfrm>
        </p:spPr>
        <p:txBody>
          <a:bodyPr>
            <a:noAutofit/>
          </a:bodyPr>
          <a:lstStyle/>
          <a:p>
            <a:pPr marL="571500" indent="-571500" algn="ctr">
              <a:buFont typeface="Arial" panose="020B0604020202020204" pitchFamily="34" charset="0"/>
              <a:buChar char="•"/>
            </a:pPr>
            <a:r>
              <a:rPr lang="en-CA" sz="3200" dirty="0">
                <a:latin typeface="Perpetua" panose="02020502060401020303" pitchFamily="18" charset="0"/>
              </a:rPr>
              <a:t>Water Management Strategy</a:t>
            </a:r>
          </a:p>
        </p:txBody>
      </p:sp>
      <p:sp>
        <p:nvSpPr>
          <p:cNvPr id="3" name="Title 1">
            <a:extLst>
              <a:ext uri="{FF2B5EF4-FFF2-40B4-BE49-F238E27FC236}">
                <a16:creationId xmlns:a16="http://schemas.microsoft.com/office/drawing/2014/main" id="{39322C7A-E03E-4006-824B-2C37B800056C}"/>
              </a:ext>
            </a:extLst>
          </p:cNvPr>
          <p:cNvSpPr txBox="1">
            <a:spLocks/>
          </p:cNvSpPr>
          <p:nvPr/>
        </p:nvSpPr>
        <p:spPr>
          <a:xfrm>
            <a:off x="-273132" y="2952957"/>
            <a:ext cx="4762551" cy="1077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lgn="ctr">
              <a:buFont typeface="Arial" panose="020B0604020202020204" pitchFamily="34" charset="0"/>
              <a:buChar char="•"/>
            </a:pPr>
            <a:r>
              <a:rPr lang="en-CA" sz="3200" dirty="0">
                <a:latin typeface="Perpetua" panose="02020502060401020303" pitchFamily="18" charset="0"/>
              </a:rPr>
              <a:t>Air Tightness Plan</a:t>
            </a:r>
          </a:p>
        </p:txBody>
      </p:sp>
      <p:sp>
        <p:nvSpPr>
          <p:cNvPr id="7" name="Title 1">
            <a:extLst>
              <a:ext uri="{FF2B5EF4-FFF2-40B4-BE49-F238E27FC236}">
                <a16:creationId xmlns:a16="http://schemas.microsoft.com/office/drawing/2014/main" id="{1D9622A5-4085-460F-9139-2BDA33F5A98C}"/>
              </a:ext>
            </a:extLst>
          </p:cNvPr>
          <p:cNvSpPr txBox="1">
            <a:spLocks/>
          </p:cNvSpPr>
          <p:nvPr/>
        </p:nvSpPr>
        <p:spPr>
          <a:xfrm>
            <a:off x="970495" y="1170719"/>
            <a:ext cx="3830415" cy="8301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Perpetua" panose="02020502060401020303" pitchFamily="18" charset="0"/>
                <a:cs typeface="Calibri" panose="020F0502020204030204" pitchFamily="34" charset="0"/>
              </a:rPr>
              <a:t>2 FUNDAMENTALS</a:t>
            </a:r>
            <a:endParaRPr lang="en-CA" sz="3600" dirty="0">
              <a:latin typeface="Perpetua" panose="02020502060401020303" pitchFamily="18" charset="0"/>
              <a:cs typeface="Calibri" panose="020F0502020204030204" pitchFamily="34" charset="0"/>
            </a:endParaRPr>
          </a:p>
        </p:txBody>
      </p:sp>
      <p:sp>
        <p:nvSpPr>
          <p:cNvPr id="10" name="Content Placeholder 2">
            <a:extLst>
              <a:ext uri="{FF2B5EF4-FFF2-40B4-BE49-F238E27FC236}">
                <a16:creationId xmlns:a16="http://schemas.microsoft.com/office/drawing/2014/main" id="{478EA5DE-80A9-48FC-B324-E7EA17EC6D81}"/>
              </a:ext>
            </a:extLst>
          </p:cNvPr>
          <p:cNvSpPr>
            <a:spLocks noGrp="1"/>
          </p:cNvSpPr>
          <p:nvPr>
            <p:ph idx="1"/>
          </p:nvPr>
        </p:nvSpPr>
        <p:spPr>
          <a:xfrm>
            <a:off x="5353505" y="2154740"/>
            <a:ext cx="7374579" cy="3212432"/>
          </a:xfrm>
        </p:spPr>
        <p:txBody>
          <a:bodyPr>
            <a:normAutofit/>
          </a:bodyPr>
          <a:lstStyle/>
          <a:p>
            <a:pPr marL="0" indent="0">
              <a:buNone/>
            </a:pPr>
            <a:r>
              <a:rPr lang="en-US" sz="3600" dirty="0">
                <a:latin typeface="Perpetua" panose="02020502060401020303" pitchFamily="18" charset="0"/>
              </a:rPr>
              <a:t>    </a:t>
            </a:r>
          </a:p>
          <a:p>
            <a:pPr lvl="1"/>
            <a:r>
              <a:rPr lang="en-US" sz="3600" dirty="0">
                <a:latin typeface="Perpetua" panose="02020502060401020303" pitchFamily="18" charset="0"/>
              </a:rPr>
              <a:t>  </a:t>
            </a:r>
            <a:r>
              <a:rPr lang="en-US" sz="3200" dirty="0">
                <a:latin typeface="Perpetua" panose="02020502060401020303" pitchFamily="18" charset="0"/>
              </a:rPr>
              <a:t>Occupant </a:t>
            </a:r>
            <a:r>
              <a:rPr lang="en-US" sz="3200" dirty="0">
                <a:solidFill>
                  <a:schemeClr val="accent4">
                    <a:lumMod val="50000"/>
                  </a:schemeClr>
                </a:solidFill>
                <a:latin typeface="Perpetua" panose="02020502060401020303" pitchFamily="18" charset="0"/>
              </a:rPr>
              <a:t>Comfort</a:t>
            </a:r>
          </a:p>
          <a:p>
            <a:pPr lvl="1"/>
            <a:r>
              <a:rPr lang="en-US" sz="3200" dirty="0">
                <a:latin typeface="Perpetua" panose="02020502060401020303" pitchFamily="18" charset="0"/>
              </a:rPr>
              <a:t>   Indoor Air Quality (</a:t>
            </a:r>
            <a:r>
              <a:rPr lang="en-US" sz="3200" dirty="0">
                <a:solidFill>
                  <a:schemeClr val="accent4">
                    <a:lumMod val="50000"/>
                  </a:schemeClr>
                </a:solidFill>
                <a:latin typeface="Perpetua" panose="02020502060401020303" pitchFamily="18" charset="0"/>
              </a:rPr>
              <a:t>IAQ</a:t>
            </a:r>
            <a:r>
              <a:rPr lang="en-US" sz="3200" dirty="0">
                <a:latin typeface="Perpetua" panose="02020502060401020303" pitchFamily="18" charset="0"/>
              </a:rPr>
              <a:t>)</a:t>
            </a:r>
          </a:p>
          <a:p>
            <a:pPr lvl="1"/>
            <a:r>
              <a:rPr lang="en-US" sz="3200" dirty="0">
                <a:latin typeface="Perpetua" panose="02020502060401020303" pitchFamily="18" charset="0"/>
              </a:rPr>
              <a:t>   Total </a:t>
            </a:r>
            <a:r>
              <a:rPr lang="en-US" sz="3200" dirty="0">
                <a:solidFill>
                  <a:schemeClr val="accent4">
                    <a:lumMod val="50000"/>
                  </a:schemeClr>
                </a:solidFill>
                <a:latin typeface="Perpetua" panose="02020502060401020303" pitchFamily="18" charset="0"/>
              </a:rPr>
              <a:t>Carbon</a:t>
            </a:r>
            <a:r>
              <a:rPr lang="en-US" sz="3200" dirty="0">
                <a:latin typeface="Perpetua" panose="02020502060401020303" pitchFamily="18" charset="0"/>
              </a:rPr>
              <a:t> Footprint</a:t>
            </a:r>
          </a:p>
          <a:p>
            <a:pPr lvl="1"/>
            <a:r>
              <a:rPr lang="en-US" sz="3200" dirty="0">
                <a:latin typeface="Perpetua" panose="02020502060401020303" pitchFamily="18" charset="0"/>
              </a:rPr>
              <a:t>   Construct </a:t>
            </a:r>
            <a:r>
              <a:rPr lang="en-US" sz="3200" dirty="0">
                <a:solidFill>
                  <a:schemeClr val="accent4">
                    <a:lumMod val="50000"/>
                  </a:schemeClr>
                </a:solidFill>
                <a:latin typeface="Perpetua" panose="02020502060401020303" pitchFamily="18" charset="0"/>
              </a:rPr>
              <a:t>Climate Resilient </a:t>
            </a:r>
            <a:r>
              <a:rPr lang="en-US" sz="3200" dirty="0">
                <a:latin typeface="Perpetua" panose="02020502060401020303" pitchFamily="18" charset="0"/>
              </a:rPr>
              <a:t>buildings</a:t>
            </a:r>
          </a:p>
        </p:txBody>
      </p:sp>
      <p:sp>
        <p:nvSpPr>
          <p:cNvPr id="11" name="Title 1">
            <a:extLst>
              <a:ext uri="{FF2B5EF4-FFF2-40B4-BE49-F238E27FC236}">
                <a16:creationId xmlns:a16="http://schemas.microsoft.com/office/drawing/2014/main" id="{2708284A-C4F6-4ABC-A5A5-9EF55430B52C}"/>
              </a:ext>
            </a:extLst>
          </p:cNvPr>
          <p:cNvSpPr txBox="1">
            <a:spLocks/>
          </p:cNvSpPr>
          <p:nvPr/>
        </p:nvSpPr>
        <p:spPr>
          <a:xfrm>
            <a:off x="7252009" y="903077"/>
            <a:ext cx="3577572" cy="102126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Perpetua" panose="02020502060401020303" pitchFamily="18" charset="0"/>
                <a:cs typeface="Calibri" panose="020F0502020204030204" pitchFamily="34" charset="0"/>
              </a:rPr>
              <a:t>4 PRINCIPALS of</a:t>
            </a:r>
          </a:p>
          <a:p>
            <a:pPr algn="ctr"/>
            <a:r>
              <a:rPr lang="en-US" sz="3600" dirty="0">
                <a:latin typeface="Perpetua" panose="02020502060401020303" pitchFamily="18" charset="0"/>
                <a:cs typeface="Calibri" panose="020F0502020204030204" pitchFamily="34" charset="0"/>
              </a:rPr>
              <a:t>Modern Design</a:t>
            </a:r>
            <a:endParaRPr lang="en-CA" sz="3600" dirty="0">
              <a:latin typeface="Perpetua" panose="02020502060401020303" pitchFamily="18"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CF1588D5-CD6A-41C4-8A6B-3A40BC46F873}"/>
              </a:ext>
            </a:extLst>
          </p:cNvPr>
          <p:cNvCxnSpPr/>
          <p:nvPr/>
        </p:nvCxnSpPr>
        <p:spPr>
          <a:xfrm>
            <a:off x="5700156" y="807522"/>
            <a:ext cx="0" cy="5189517"/>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52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85C31-F139-46EA-880F-D2DA181DD321}"/>
              </a:ext>
            </a:extLst>
          </p:cNvPr>
          <p:cNvSpPr>
            <a:spLocks noGrp="1"/>
          </p:cNvSpPr>
          <p:nvPr>
            <p:ph type="title"/>
          </p:nvPr>
        </p:nvSpPr>
        <p:spPr>
          <a:xfrm>
            <a:off x="1639671" y="4528285"/>
            <a:ext cx="8912646" cy="1317643"/>
          </a:xfrm>
        </p:spPr>
        <p:txBody>
          <a:bodyPr vert="horz" lIns="91440" tIns="45720" rIns="91440" bIns="45720" rtlCol="0" anchor="b">
            <a:normAutofit/>
          </a:bodyPr>
          <a:lstStyle/>
          <a:p>
            <a:r>
              <a:rPr lang="en-US" sz="5100" kern="1200" dirty="0">
                <a:solidFill>
                  <a:schemeClr val="tx1"/>
                </a:solidFill>
                <a:latin typeface="Perpetua" panose="02020502060401020303" pitchFamily="18" charset="0"/>
              </a:rPr>
              <a:t>There’s a need for climate adaptation</a:t>
            </a:r>
          </a:p>
        </p:txBody>
      </p:sp>
      <p:pic>
        <p:nvPicPr>
          <p:cNvPr id="5" name="Picture 6">
            <a:hlinkClick r:id="rId3"/>
            <a:extLst>
              <a:ext uri="{FF2B5EF4-FFF2-40B4-BE49-F238E27FC236}">
                <a16:creationId xmlns:a16="http://schemas.microsoft.com/office/drawing/2014/main" id="{C54EAAF7-4E2C-46B1-B847-6E8D10B0AB4B}"/>
              </a:ext>
            </a:extLst>
          </p:cNvPr>
          <p:cNvPicPr>
            <a:picLocks noChangeAspect="1" noChangeArrowheads="1"/>
          </p:cNvPicPr>
          <p:nvPr/>
        </p:nvPicPr>
        <p:blipFill rotWithShape="1">
          <a:blip r:embed="rId4"/>
          <a:srcRect t="3494" b="3494"/>
          <a:stretch/>
        </p:blipFill>
        <p:spPr bwMode="auto">
          <a:xfrm>
            <a:off x="20" y="10"/>
            <a:ext cx="6095974" cy="425252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See the source image">
            <a:extLst>
              <a:ext uri="{FF2B5EF4-FFF2-40B4-BE49-F238E27FC236}">
                <a16:creationId xmlns:a16="http://schemas.microsoft.com/office/drawing/2014/main" id="{7323573E-2F8A-4D48-9EE4-4E7E1B4FEF34}"/>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r="3257" b="2"/>
          <a:stretch/>
        </p:blipFill>
        <p:spPr bwMode="auto">
          <a:xfrm>
            <a:off x="6095999" y="-681"/>
            <a:ext cx="6096001" cy="4253215"/>
          </a:xfrm>
          <a:prstGeom prst="rect">
            <a:avLst/>
          </a:prstGeom>
          <a:noFill/>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47082309-B241-4A0C-B1D3-86BC33B38AE4}"/>
              </a:ext>
            </a:extLst>
          </p:cNvPr>
          <p:cNvSpPr>
            <a:spLocks noGrp="1"/>
          </p:cNvSpPr>
          <p:nvPr>
            <p:ph type="sldNum" sz="quarter" idx="12"/>
          </p:nvPr>
        </p:nvSpPr>
        <p:spPr>
          <a:xfrm>
            <a:off x="10918775" y="6418134"/>
            <a:ext cx="614464" cy="365125"/>
          </a:xfrm>
        </p:spPr>
        <p:txBody>
          <a:bodyPr vert="horz" lIns="91440" tIns="45720" rIns="91440" bIns="45720" rtlCol="0" anchor="ctr">
            <a:noAutofit/>
          </a:bodyPr>
          <a:lstStyle/>
          <a:p>
            <a:pPr>
              <a:spcAft>
                <a:spcPts val="600"/>
              </a:spcAft>
            </a:pPr>
            <a:fld id="{6263ABC7-E79C-7F4C-BF63-C9D277D5EA44}" type="slidenum">
              <a:rPr lang="en-US">
                <a:solidFill>
                  <a:schemeClr val="tx1"/>
                </a:solidFill>
                <a:latin typeface="+mn-lt"/>
                <a:cs typeface="+mn-cs"/>
              </a:rPr>
              <a:pPr>
                <a:spcAft>
                  <a:spcPts val="600"/>
                </a:spcAft>
              </a:pPr>
              <a:t>6</a:t>
            </a:fld>
            <a:endParaRPr lang="en-US">
              <a:solidFill>
                <a:schemeClr val="tx1"/>
              </a:solidFill>
              <a:latin typeface="+mn-lt"/>
              <a:cs typeface="+mn-cs"/>
            </a:endParaRPr>
          </a:p>
        </p:txBody>
      </p:sp>
      <p:sp>
        <p:nvSpPr>
          <p:cNvPr id="18" name="Rectangle 17">
            <a:extLst>
              <a:ext uri="{FF2B5EF4-FFF2-40B4-BE49-F238E27FC236}">
                <a16:creationId xmlns:a16="http://schemas.microsoft.com/office/drawing/2014/main" id="{2174FD9A-2997-4999-AD34-5A1D7CA2A602}"/>
              </a:ext>
            </a:extLst>
          </p:cNvPr>
          <p:cNvSpPr/>
          <p:nvPr/>
        </p:nvSpPr>
        <p:spPr>
          <a:xfrm>
            <a:off x="240145" y="6418135"/>
            <a:ext cx="1570182" cy="365125"/>
          </a:xfrm>
          <a:prstGeom prst="rect">
            <a:avLst/>
          </a:prstGeom>
          <a:solidFill>
            <a:srgbClr val="B49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61908486"/>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5" name="Freeform: Shape 84">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7" name="Freeform: Shape 86">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CD7B25-E69C-4685-8EC0-E92465E54980}"/>
              </a:ext>
            </a:extLst>
          </p:cNvPr>
          <p:cNvSpPr>
            <a:spLocks noGrp="1"/>
          </p:cNvSpPr>
          <p:nvPr>
            <p:ph type="title"/>
          </p:nvPr>
        </p:nvSpPr>
        <p:spPr>
          <a:xfrm>
            <a:off x="438912" y="859536"/>
            <a:ext cx="5563855" cy="1243584"/>
          </a:xfrm>
        </p:spPr>
        <p:txBody>
          <a:bodyPr>
            <a:noAutofit/>
          </a:bodyPr>
          <a:lstStyle/>
          <a:p>
            <a:r>
              <a:rPr lang="en-US" dirty="0">
                <a:latin typeface="Perpetua" panose="02020502060401020303" pitchFamily="18" charset="0"/>
              </a:rPr>
              <a:t>“Sustainable Survivability”</a:t>
            </a:r>
            <a:endParaRPr lang="en-CA" dirty="0">
              <a:latin typeface="Perpetua" panose="02020502060401020303" pitchFamily="18" charset="0"/>
            </a:endParaRPr>
          </a:p>
        </p:txBody>
      </p:sp>
      <p:sp>
        <p:nvSpPr>
          <p:cNvPr id="89" name="Rectangle 8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6650320-554A-4FE8-B570-51E6695870B3}"/>
              </a:ext>
            </a:extLst>
          </p:cNvPr>
          <p:cNvSpPr>
            <a:spLocks noGrp="1"/>
          </p:cNvSpPr>
          <p:nvPr>
            <p:ph idx="1"/>
          </p:nvPr>
        </p:nvSpPr>
        <p:spPr>
          <a:xfrm>
            <a:off x="438912" y="2239069"/>
            <a:ext cx="5538535" cy="4301764"/>
          </a:xfrm>
        </p:spPr>
        <p:txBody>
          <a:bodyPr>
            <a:normAutofit fontScale="25000" lnSpcReduction="20000"/>
          </a:bodyPr>
          <a:lstStyle/>
          <a:p>
            <a:pPr marL="0" indent="0">
              <a:lnSpc>
                <a:spcPct val="120000"/>
              </a:lnSpc>
              <a:buNone/>
            </a:pPr>
            <a:r>
              <a:rPr lang="en-US" sz="9600" dirty="0">
                <a:latin typeface="Perpetua" panose="02020502060401020303" pitchFamily="18" charset="0"/>
              </a:rPr>
              <a:t>We feel that more emphasis must be placed on:</a:t>
            </a:r>
          </a:p>
          <a:p>
            <a:pPr marL="914400" lvl="1" indent="-457200">
              <a:lnSpc>
                <a:spcPct val="120000"/>
              </a:lnSpc>
              <a:buFont typeface="+mj-lt"/>
              <a:buAutoNum type="arabicPeriod"/>
            </a:pPr>
            <a:r>
              <a:rPr lang="en-CA" sz="9600" b="1" dirty="0">
                <a:latin typeface="Perpetua" panose="02020502060401020303" pitchFamily="18" charset="0"/>
              </a:rPr>
              <a:t>Adaptive Design</a:t>
            </a:r>
          </a:p>
          <a:p>
            <a:pPr marL="914400" lvl="2" indent="0">
              <a:lnSpc>
                <a:spcPct val="120000"/>
              </a:lnSpc>
              <a:buNone/>
            </a:pPr>
            <a:r>
              <a:rPr lang="en-CA" sz="9600" dirty="0">
                <a:latin typeface="Perpetua" panose="02020502060401020303" pitchFamily="18" charset="0"/>
              </a:rPr>
              <a:t>Storm, hurricane, flood protection</a:t>
            </a:r>
          </a:p>
          <a:p>
            <a:pPr marL="914400" lvl="1" indent="-457200">
              <a:lnSpc>
                <a:spcPct val="120000"/>
              </a:lnSpc>
              <a:buFont typeface="+mj-lt"/>
              <a:buAutoNum type="arabicPeriod"/>
            </a:pPr>
            <a:r>
              <a:rPr lang="en-CA" sz="9600" b="1" dirty="0">
                <a:latin typeface="Perpetua" panose="02020502060401020303" pitchFamily="18" charset="0"/>
              </a:rPr>
              <a:t>Passive Design</a:t>
            </a:r>
          </a:p>
          <a:p>
            <a:pPr marL="914400" lvl="2" indent="0">
              <a:lnSpc>
                <a:spcPct val="120000"/>
              </a:lnSpc>
              <a:buNone/>
            </a:pPr>
            <a:r>
              <a:rPr lang="en-CA" sz="9600" dirty="0">
                <a:latin typeface="Perpetua" panose="02020502060401020303" pitchFamily="18" charset="0"/>
              </a:rPr>
              <a:t>Thermal autonomy</a:t>
            </a:r>
          </a:p>
          <a:p>
            <a:pPr marL="914400" lvl="1" indent="-457200">
              <a:lnSpc>
                <a:spcPct val="120000"/>
              </a:lnSpc>
              <a:buFont typeface="+mj-lt"/>
              <a:buAutoNum type="arabicPeriod"/>
            </a:pPr>
            <a:r>
              <a:rPr lang="en-CA" sz="9600" b="1" dirty="0">
                <a:latin typeface="Perpetua" panose="02020502060401020303" pitchFamily="18" charset="0"/>
              </a:rPr>
              <a:t>Backup Power and Critical Operations</a:t>
            </a:r>
          </a:p>
          <a:p>
            <a:pPr marL="914400" lvl="2" indent="0">
              <a:lnSpc>
                <a:spcPct val="120000"/>
              </a:lnSpc>
              <a:buNone/>
            </a:pPr>
            <a:r>
              <a:rPr lang="en-CA" sz="9600" dirty="0">
                <a:latin typeface="Perpetua" panose="02020502060401020303" pitchFamily="18" charset="0"/>
              </a:rPr>
              <a:t>Includes understanding of the need for a balance between energy and carbon</a:t>
            </a:r>
          </a:p>
          <a:p>
            <a:pPr marL="0" indent="0">
              <a:buNone/>
            </a:pPr>
            <a:endParaRPr lang="en-US" sz="2000" dirty="0">
              <a:latin typeface="Lato" panose="020F0502020204030203" pitchFamily="34" charset="0"/>
            </a:endParaRPr>
          </a:p>
          <a:p>
            <a:pPr marL="0" indent="0">
              <a:buNone/>
            </a:pPr>
            <a:r>
              <a:rPr lang="en-US" sz="2000" b="0" i="0" baseline="30000" dirty="0">
                <a:effectLst/>
                <a:latin typeface="Lato" panose="020F0502020204030203" pitchFamily="34" charset="0"/>
              </a:rPr>
              <a:t> </a:t>
            </a:r>
          </a:p>
        </p:txBody>
      </p:sp>
      <p:pic>
        <p:nvPicPr>
          <p:cNvPr id="9" name="Picture 8">
            <a:extLst>
              <a:ext uri="{FF2B5EF4-FFF2-40B4-BE49-F238E27FC236}">
                <a16:creationId xmlns:a16="http://schemas.microsoft.com/office/drawing/2014/main" id="{3A272966-7D5E-19F0-2FD9-18E9BA2F12CC}"/>
              </a:ext>
            </a:extLst>
          </p:cNvPr>
          <p:cNvPicPr>
            <a:picLocks noChangeAspect="1"/>
          </p:cNvPicPr>
          <p:nvPr/>
        </p:nvPicPr>
        <p:blipFill>
          <a:blip r:embed="rId3"/>
          <a:stretch>
            <a:fillRect/>
          </a:stretch>
        </p:blipFill>
        <p:spPr>
          <a:xfrm>
            <a:off x="7353998" y="3509719"/>
            <a:ext cx="3461451" cy="2743200"/>
          </a:xfrm>
          <a:prstGeom prst="rect">
            <a:avLst/>
          </a:prstGeom>
        </p:spPr>
      </p:pic>
      <p:pic>
        <p:nvPicPr>
          <p:cNvPr id="12" name="Picture 11">
            <a:extLst>
              <a:ext uri="{FF2B5EF4-FFF2-40B4-BE49-F238E27FC236}">
                <a16:creationId xmlns:a16="http://schemas.microsoft.com/office/drawing/2014/main" id="{36200587-EE9A-A058-7C99-C670756FB41D}"/>
              </a:ext>
            </a:extLst>
          </p:cNvPr>
          <p:cNvPicPr>
            <a:picLocks noChangeAspect="1"/>
          </p:cNvPicPr>
          <p:nvPr/>
        </p:nvPicPr>
        <p:blipFill>
          <a:blip r:embed="rId4"/>
          <a:stretch>
            <a:fillRect/>
          </a:stretch>
        </p:blipFill>
        <p:spPr>
          <a:xfrm>
            <a:off x="7049954" y="434447"/>
            <a:ext cx="4188092" cy="2743200"/>
          </a:xfrm>
          <a:prstGeom prst="rect">
            <a:avLst/>
          </a:prstGeom>
        </p:spPr>
      </p:pic>
      <p:sp>
        <p:nvSpPr>
          <p:cNvPr id="4" name="Slide Number Placeholder 3">
            <a:extLst>
              <a:ext uri="{FF2B5EF4-FFF2-40B4-BE49-F238E27FC236}">
                <a16:creationId xmlns:a16="http://schemas.microsoft.com/office/drawing/2014/main" id="{138034D9-9855-614E-8D8C-86E0CBCF6DEA}"/>
              </a:ext>
            </a:extLst>
          </p:cNvPr>
          <p:cNvSpPr>
            <a:spLocks noGrp="1"/>
          </p:cNvSpPr>
          <p:nvPr>
            <p:ph type="sldNum" sz="quarter" idx="12"/>
          </p:nvPr>
        </p:nvSpPr>
        <p:spPr>
          <a:xfrm>
            <a:off x="10326623" y="6356350"/>
            <a:ext cx="1426464" cy="365125"/>
          </a:xfrm>
        </p:spPr>
        <p:txBody>
          <a:bodyPr>
            <a:normAutofit/>
          </a:bodyPr>
          <a:lstStyle/>
          <a:p>
            <a:pPr>
              <a:lnSpc>
                <a:spcPct val="90000"/>
              </a:lnSpc>
              <a:spcAft>
                <a:spcPts val="600"/>
              </a:spcAft>
            </a:pPr>
            <a:fld id="{6263ABC7-E79C-7F4C-BF63-C9D277D5EA44}" type="slidenum">
              <a:rPr lang="en-US" sz="1800">
                <a:solidFill>
                  <a:schemeClr val="tx1">
                    <a:lumMod val="50000"/>
                    <a:lumOff val="50000"/>
                  </a:schemeClr>
                </a:solidFill>
              </a:rPr>
              <a:pPr>
                <a:lnSpc>
                  <a:spcPct val="90000"/>
                </a:lnSpc>
                <a:spcAft>
                  <a:spcPts val="600"/>
                </a:spcAft>
              </a:pPr>
              <a:t>7</a:t>
            </a:fld>
            <a:endParaRPr lang="en-US" sz="1800">
              <a:solidFill>
                <a:schemeClr val="tx1">
                  <a:lumMod val="50000"/>
                  <a:lumOff val="50000"/>
                </a:schemeClr>
              </a:solidFill>
            </a:endParaRPr>
          </a:p>
        </p:txBody>
      </p:sp>
    </p:spTree>
    <p:extLst>
      <p:ext uri="{BB962C8B-B14F-4D97-AF65-F5344CB8AC3E}">
        <p14:creationId xmlns:p14="http://schemas.microsoft.com/office/powerpoint/2010/main" val="1215920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D30EF-6BE8-40B2-AB27-68ED1EC939BA}"/>
              </a:ext>
            </a:extLst>
          </p:cNvPr>
          <p:cNvSpPr>
            <a:spLocks noGrp="1"/>
          </p:cNvSpPr>
          <p:nvPr>
            <p:ph type="title"/>
          </p:nvPr>
        </p:nvSpPr>
        <p:spPr>
          <a:xfrm>
            <a:off x="416256" y="351753"/>
            <a:ext cx="4944152" cy="1622321"/>
          </a:xfrm>
        </p:spPr>
        <p:txBody>
          <a:bodyPr vert="horz" lIns="91440" tIns="45720" rIns="91440" bIns="45720" rtlCol="0">
            <a:normAutofit/>
          </a:bodyPr>
          <a:lstStyle/>
          <a:p>
            <a:r>
              <a:rPr lang="en-US" dirty="0">
                <a:latin typeface="Perpetua" panose="02020502060401020303" pitchFamily="18" charset="0"/>
              </a:rPr>
              <a:t>Climate Resilient Design</a:t>
            </a:r>
          </a:p>
        </p:txBody>
      </p:sp>
      <p:sp>
        <p:nvSpPr>
          <p:cNvPr id="22" name="Rectangle 21">
            <a:extLst>
              <a:ext uri="{FF2B5EF4-FFF2-40B4-BE49-F238E27FC236}">
                <a16:creationId xmlns:a16="http://schemas.microsoft.com/office/drawing/2014/main" id="{46F7435D-E3DB-47B1-BA61-B00ACC83A9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2950" y="0"/>
            <a:ext cx="609905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9">
            <a:extLst>
              <a:ext uri="{FF2B5EF4-FFF2-40B4-BE49-F238E27FC236}">
                <a16:creationId xmlns:a16="http://schemas.microsoft.com/office/drawing/2014/main" id="{F263A0B5-F8C4-4116-809F-78A768EA79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582" y="557784"/>
            <a:ext cx="513020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3F66484-9851-41D3-91C7-D93963A0D0DC}"/>
              </a:ext>
            </a:extLst>
          </p:cNvPr>
          <p:cNvSpPr>
            <a:spLocks noGrp="1"/>
          </p:cNvSpPr>
          <p:nvPr>
            <p:ph type="sldNum" sz="quarter" idx="12"/>
          </p:nvPr>
        </p:nvSpPr>
        <p:spPr>
          <a:xfrm>
            <a:off x="10813982" y="6394923"/>
            <a:ext cx="997017" cy="365125"/>
          </a:xfrm>
        </p:spPr>
        <p:txBody>
          <a:bodyPr vert="horz" lIns="91440" tIns="45720" rIns="91440" bIns="45720" rtlCol="0">
            <a:noAutofit/>
          </a:bodyPr>
          <a:lstStyle/>
          <a:p>
            <a:pPr>
              <a:lnSpc>
                <a:spcPct val="90000"/>
              </a:lnSpc>
              <a:spcAft>
                <a:spcPts val="600"/>
              </a:spcAft>
              <a:defRPr/>
            </a:pPr>
            <a:fld id="{6263ABC7-E79C-7F4C-BF63-C9D277D5EA44}" type="slidenum">
              <a:rPr lang="en-US">
                <a:solidFill>
                  <a:srgbClr val="404040"/>
                </a:solidFill>
                <a:latin typeface="Calibri" panose="020F0502020204030204"/>
                <a:cs typeface="+mn-cs"/>
              </a:rPr>
              <a:pPr>
                <a:lnSpc>
                  <a:spcPct val="90000"/>
                </a:lnSpc>
                <a:spcAft>
                  <a:spcPts val="600"/>
                </a:spcAft>
                <a:defRPr/>
              </a:pPr>
              <a:t>8</a:t>
            </a:fld>
            <a:endParaRPr lang="en-US" dirty="0">
              <a:solidFill>
                <a:srgbClr val="404040"/>
              </a:solidFill>
              <a:latin typeface="Calibri" panose="020F0502020204030204"/>
              <a:cs typeface="+mn-cs"/>
            </a:endParaRPr>
          </a:p>
        </p:txBody>
      </p:sp>
      <p:sp>
        <p:nvSpPr>
          <p:cNvPr id="14" name="Rectangle 13">
            <a:extLst>
              <a:ext uri="{FF2B5EF4-FFF2-40B4-BE49-F238E27FC236}">
                <a16:creationId xmlns:a16="http://schemas.microsoft.com/office/drawing/2014/main" id="{110687B2-B3AA-4B0F-85A3-98DABB1D8585}"/>
              </a:ext>
            </a:extLst>
          </p:cNvPr>
          <p:cNvSpPr/>
          <p:nvPr/>
        </p:nvSpPr>
        <p:spPr>
          <a:xfrm>
            <a:off x="240145" y="6418135"/>
            <a:ext cx="1570182" cy="365125"/>
          </a:xfrm>
          <a:prstGeom prst="rect">
            <a:avLst/>
          </a:prstGeom>
          <a:solidFill>
            <a:srgbClr val="B49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Picture 4" descr="Image result for university of western ontario lolgo">
            <a:extLst>
              <a:ext uri="{FF2B5EF4-FFF2-40B4-BE49-F238E27FC236}">
                <a16:creationId xmlns:a16="http://schemas.microsoft.com/office/drawing/2014/main" id="{905EA027-DB95-48D8-B613-C1D843989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2136" y="5384799"/>
            <a:ext cx="778386" cy="91217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415B989D-6CFC-49AE-9027-F4F023C0BCB0}"/>
              </a:ext>
            </a:extLst>
          </p:cNvPr>
          <p:cNvPicPr>
            <a:picLocks noChangeAspect="1"/>
          </p:cNvPicPr>
          <p:nvPr/>
        </p:nvPicPr>
        <p:blipFill>
          <a:blip r:embed="rId4"/>
          <a:srcRect/>
          <a:stretch/>
        </p:blipFill>
        <p:spPr>
          <a:xfrm>
            <a:off x="7717121" y="5570359"/>
            <a:ext cx="1459120" cy="677108"/>
          </a:xfrm>
          <a:prstGeom prst="rect">
            <a:avLst/>
          </a:prstGeom>
        </p:spPr>
      </p:pic>
      <p:pic>
        <p:nvPicPr>
          <p:cNvPr id="19" name="Picture 6" descr="ICLR Logo">
            <a:extLst>
              <a:ext uri="{FF2B5EF4-FFF2-40B4-BE49-F238E27FC236}">
                <a16:creationId xmlns:a16="http://schemas.microsoft.com/office/drawing/2014/main" id="{4F274B14-3104-422A-B2DF-FDAC25FB5A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8232"/>
          <a:stretch/>
        </p:blipFill>
        <p:spPr bwMode="auto">
          <a:xfrm>
            <a:off x="9452840" y="5696924"/>
            <a:ext cx="2181581" cy="60004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6FD20A7-0F27-0D41-A3AF-6C42DE0E63CB}"/>
              </a:ext>
            </a:extLst>
          </p:cNvPr>
          <p:cNvPicPr>
            <a:picLocks noChangeAspect="1"/>
          </p:cNvPicPr>
          <p:nvPr/>
        </p:nvPicPr>
        <p:blipFill>
          <a:blip r:embed="rId6"/>
          <a:stretch>
            <a:fillRect/>
          </a:stretch>
        </p:blipFill>
        <p:spPr>
          <a:xfrm>
            <a:off x="7298813" y="3188696"/>
            <a:ext cx="3687324" cy="2055682"/>
          </a:xfrm>
          <a:prstGeom prst="rect">
            <a:avLst/>
          </a:prstGeom>
        </p:spPr>
      </p:pic>
      <p:pic>
        <p:nvPicPr>
          <p:cNvPr id="20" name="Picture 19">
            <a:extLst>
              <a:ext uri="{FF2B5EF4-FFF2-40B4-BE49-F238E27FC236}">
                <a16:creationId xmlns:a16="http://schemas.microsoft.com/office/drawing/2014/main" id="{2EF8470A-DCBB-E2D3-BAB1-3D21BC51CE4C}"/>
              </a:ext>
            </a:extLst>
          </p:cNvPr>
          <p:cNvPicPr>
            <a:picLocks noChangeAspect="1"/>
          </p:cNvPicPr>
          <p:nvPr/>
        </p:nvPicPr>
        <p:blipFill rotWithShape="1">
          <a:blip r:embed="rId7"/>
          <a:srcRect l="2099" t="2554" r="8443" b="11897"/>
          <a:stretch/>
        </p:blipFill>
        <p:spPr>
          <a:xfrm>
            <a:off x="7296227" y="880040"/>
            <a:ext cx="3679017" cy="1979019"/>
          </a:xfrm>
          <a:prstGeom prst="rect">
            <a:avLst/>
          </a:prstGeom>
        </p:spPr>
      </p:pic>
      <p:sp>
        <p:nvSpPr>
          <p:cNvPr id="21" name="Content Placeholder 2">
            <a:extLst>
              <a:ext uri="{FF2B5EF4-FFF2-40B4-BE49-F238E27FC236}">
                <a16:creationId xmlns:a16="http://schemas.microsoft.com/office/drawing/2014/main" id="{AF856915-BA9D-72C2-F9A3-30187FF0F479}"/>
              </a:ext>
            </a:extLst>
          </p:cNvPr>
          <p:cNvSpPr>
            <a:spLocks noGrp="1"/>
          </p:cNvSpPr>
          <p:nvPr>
            <p:ph idx="1"/>
          </p:nvPr>
        </p:nvSpPr>
        <p:spPr>
          <a:xfrm>
            <a:off x="416255" y="2014167"/>
            <a:ext cx="5285297" cy="1266389"/>
          </a:xfrm>
        </p:spPr>
        <p:txBody>
          <a:bodyPr>
            <a:normAutofit fontScale="92500" lnSpcReduction="10000"/>
          </a:bodyPr>
          <a:lstStyle/>
          <a:p>
            <a:pPr>
              <a:lnSpc>
                <a:spcPct val="120000"/>
              </a:lnSpc>
            </a:pPr>
            <a:r>
              <a:rPr lang="en-US" sz="2400" dirty="0">
                <a:latin typeface="Perpetua" panose="02020502060401020303" pitchFamily="18" charset="0"/>
              </a:rPr>
              <a:t>Builder partner to ICLR and University of Western in research work surrounding high wind load design</a:t>
            </a:r>
          </a:p>
        </p:txBody>
      </p:sp>
      <p:pic>
        <p:nvPicPr>
          <p:cNvPr id="1026" name="Picture 2" descr="See the source image">
            <a:extLst>
              <a:ext uri="{FF2B5EF4-FFF2-40B4-BE49-F238E27FC236}">
                <a16:creationId xmlns:a16="http://schemas.microsoft.com/office/drawing/2014/main" id="{20C6ADAB-FE29-1847-EFA4-9439F36A711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05863" y="3280556"/>
            <a:ext cx="3786193" cy="2839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74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5547-ED57-4CD6-B15C-F9C716594C49}"/>
              </a:ext>
            </a:extLst>
          </p:cNvPr>
          <p:cNvSpPr>
            <a:spLocks noGrp="1"/>
          </p:cNvSpPr>
          <p:nvPr>
            <p:ph type="title"/>
          </p:nvPr>
        </p:nvSpPr>
        <p:spPr>
          <a:xfrm>
            <a:off x="838200" y="365125"/>
            <a:ext cx="3895165" cy="1325563"/>
          </a:xfrm>
        </p:spPr>
        <p:txBody>
          <a:bodyPr/>
          <a:lstStyle/>
          <a:p>
            <a:r>
              <a:rPr lang="en-CA" dirty="0">
                <a:latin typeface="Perpetua" panose="02020502060401020303" pitchFamily="18" charset="0"/>
              </a:rPr>
              <a:t>Next Steps</a:t>
            </a:r>
          </a:p>
        </p:txBody>
      </p:sp>
      <p:sp>
        <p:nvSpPr>
          <p:cNvPr id="3" name="Content Placeholder 2">
            <a:extLst>
              <a:ext uri="{FF2B5EF4-FFF2-40B4-BE49-F238E27FC236}">
                <a16:creationId xmlns:a16="http://schemas.microsoft.com/office/drawing/2014/main" id="{C2C0D55D-626B-4F12-BBBE-8790B2666D44}"/>
              </a:ext>
            </a:extLst>
          </p:cNvPr>
          <p:cNvSpPr>
            <a:spLocks noGrp="1"/>
          </p:cNvSpPr>
          <p:nvPr>
            <p:ph idx="1"/>
          </p:nvPr>
        </p:nvSpPr>
        <p:spPr>
          <a:xfrm>
            <a:off x="838200" y="1825625"/>
            <a:ext cx="6928184" cy="4351338"/>
          </a:xfrm>
        </p:spPr>
        <p:txBody>
          <a:bodyPr>
            <a:normAutofit/>
          </a:bodyPr>
          <a:lstStyle/>
          <a:p>
            <a:pPr marL="0" indent="0">
              <a:buNone/>
            </a:pPr>
            <a:r>
              <a:rPr lang="en-US" dirty="0">
                <a:latin typeface="Perpetua" panose="02020502060401020303" pitchFamily="18" charset="0"/>
              </a:rPr>
              <a:t>In partnership with ICLR and UW, develop a “builder-led solution” based on additional research to support other key areas that are essential to the creation of high wind load design, including:</a:t>
            </a:r>
          </a:p>
          <a:p>
            <a:pPr marL="0" indent="0">
              <a:buNone/>
            </a:pPr>
            <a:endParaRPr lang="en-US" sz="900" dirty="0">
              <a:latin typeface="Perpetua" panose="02020502060401020303" pitchFamily="18" charset="0"/>
            </a:endParaRPr>
          </a:p>
          <a:p>
            <a:r>
              <a:rPr lang="en-US" dirty="0">
                <a:latin typeface="Perpetua" panose="02020502060401020303" pitchFamily="18" charset="0"/>
              </a:rPr>
              <a:t>Bracing and securing of gable end walls</a:t>
            </a:r>
          </a:p>
          <a:p>
            <a:r>
              <a:rPr lang="en-US" dirty="0">
                <a:latin typeface="Perpetua" panose="02020502060401020303" pitchFamily="18" charset="0"/>
              </a:rPr>
              <a:t>Sheathing size and orientation at the ridge lines </a:t>
            </a:r>
          </a:p>
          <a:p>
            <a:r>
              <a:rPr lang="en-US" dirty="0">
                <a:latin typeface="Perpetua" panose="02020502060401020303" pitchFamily="18" charset="0"/>
              </a:rPr>
              <a:t>The wall to floor connection</a:t>
            </a:r>
          </a:p>
          <a:p>
            <a:r>
              <a:rPr lang="en-US" dirty="0">
                <a:latin typeface="Perpetua" panose="02020502060401020303" pitchFamily="18" charset="0"/>
              </a:rPr>
              <a:t>Develop an application for existing buildings</a:t>
            </a:r>
            <a:endParaRPr lang="en-CA" dirty="0">
              <a:latin typeface="Perpetua" panose="02020502060401020303" pitchFamily="18" charset="0"/>
            </a:endParaRPr>
          </a:p>
          <a:p>
            <a:pPr marL="0" indent="0">
              <a:buNone/>
            </a:pPr>
            <a:endParaRPr lang="en-US" dirty="0">
              <a:latin typeface="CIDFont+F2"/>
            </a:endParaRPr>
          </a:p>
        </p:txBody>
      </p:sp>
      <p:sp>
        <p:nvSpPr>
          <p:cNvPr id="4" name="Slide Number Placeholder 3">
            <a:extLst>
              <a:ext uri="{FF2B5EF4-FFF2-40B4-BE49-F238E27FC236}">
                <a16:creationId xmlns:a16="http://schemas.microsoft.com/office/drawing/2014/main" id="{5276D529-9E49-45E5-B88E-20562456E878}"/>
              </a:ext>
            </a:extLst>
          </p:cNvPr>
          <p:cNvSpPr>
            <a:spLocks noGrp="1"/>
          </p:cNvSpPr>
          <p:nvPr>
            <p:ph type="sldNum" sz="quarter" idx="12"/>
          </p:nvPr>
        </p:nvSpPr>
        <p:spPr/>
        <p:txBody>
          <a:bodyPr/>
          <a:lstStyle/>
          <a:p>
            <a:fld id="{6263ABC7-E79C-7F4C-BF63-C9D277D5EA44}" type="slidenum">
              <a:rPr lang="en-US" smtClean="0"/>
              <a:pPr/>
              <a:t>9</a:t>
            </a:fld>
            <a:endParaRPr lang="en-US" sz="2800" dirty="0"/>
          </a:p>
        </p:txBody>
      </p:sp>
      <p:sp>
        <p:nvSpPr>
          <p:cNvPr id="5" name="Rectangle 4">
            <a:extLst>
              <a:ext uri="{FF2B5EF4-FFF2-40B4-BE49-F238E27FC236}">
                <a16:creationId xmlns:a16="http://schemas.microsoft.com/office/drawing/2014/main" id="{BA004756-768A-41B9-9854-B8B821AC1719}"/>
              </a:ext>
            </a:extLst>
          </p:cNvPr>
          <p:cNvSpPr/>
          <p:nvPr/>
        </p:nvSpPr>
        <p:spPr>
          <a:xfrm>
            <a:off x="10320567" y="234162"/>
            <a:ext cx="1570182" cy="365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19C4A2A0-5BAD-43FD-ABF2-D7719E31A686}"/>
              </a:ext>
            </a:extLst>
          </p:cNvPr>
          <p:cNvSpPr/>
          <p:nvPr/>
        </p:nvSpPr>
        <p:spPr>
          <a:xfrm>
            <a:off x="240145" y="6418135"/>
            <a:ext cx="1570182" cy="365125"/>
          </a:xfrm>
          <a:prstGeom prst="rect">
            <a:avLst/>
          </a:prstGeom>
          <a:solidFill>
            <a:srgbClr val="B49F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ECA6C27B-52A3-4961-8327-632F0D52C10B}"/>
              </a:ext>
            </a:extLst>
          </p:cNvPr>
          <p:cNvPicPr>
            <a:picLocks noChangeAspect="1"/>
          </p:cNvPicPr>
          <p:nvPr/>
        </p:nvPicPr>
        <p:blipFill>
          <a:blip r:embed="rId3"/>
          <a:stretch>
            <a:fillRect/>
          </a:stretch>
        </p:blipFill>
        <p:spPr>
          <a:xfrm>
            <a:off x="8066092" y="979924"/>
            <a:ext cx="3716611" cy="4477846"/>
          </a:xfrm>
          <a:prstGeom prst="rect">
            <a:avLst/>
          </a:prstGeom>
          <a:effectLst/>
        </p:spPr>
      </p:pic>
      <p:sp>
        <p:nvSpPr>
          <p:cNvPr id="8" name="TextBox 7">
            <a:extLst>
              <a:ext uri="{FF2B5EF4-FFF2-40B4-BE49-F238E27FC236}">
                <a16:creationId xmlns:a16="http://schemas.microsoft.com/office/drawing/2014/main" id="{E765D857-CB80-4974-A27F-BD1881C8E933}"/>
              </a:ext>
            </a:extLst>
          </p:cNvPr>
          <p:cNvSpPr txBox="1"/>
          <p:nvPr/>
        </p:nvSpPr>
        <p:spPr>
          <a:xfrm>
            <a:off x="8174138" y="5616468"/>
            <a:ext cx="3608565" cy="338554"/>
          </a:xfrm>
          <a:prstGeom prst="rect">
            <a:avLst/>
          </a:prstGeom>
          <a:noFill/>
        </p:spPr>
        <p:txBody>
          <a:bodyPr wrap="square">
            <a:spAutoFit/>
          </a:bodyPr>
          <a:lstStyle/>
          <a:p>
            <a:r>
              <a:rPr lang="en-US" sz="800" b="0" i="0" u="none" strike="noStrike" baseline="0" dirty="0">
                <a:latin typeface="CIDFont+F4"/>
              </a:rPr>
              <a:t>Source: Increasing High Wind Safety For Canadian Homes: A Foundational Document for Low-Rise Residential and Small Buildings (2019)</a:t>
            </a:r>
            <a:endParaRPr lang="en-CA" sz="800" dirty="0"/>
          </a:p>
        </p:txBody>
      </p:sp>
    </p:spTree>
    <p:extLst>
      <p:ext uri="{BB962C8B-B14F-4D97-AF65-F5344CB8AC3E}">
        <p14:creationId xmlns:p14="http://schemas.microsoft.com/office/powerpoint/2010/main" val="37524785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4F5984E404D8C4187FEABB7A68F1F01" ma:contentTypeVersion="14" ma:contentTypeDescription="Create a new document." ma:contentTypeScope="" ma:versionID="5cc54256718a0bb18ad26a0bc2b6da3c">
  <xsd:schema xmlns:xsd="http://www.w3.org/2001/XMLSchema" xmlns:xs="http://www.w3.org/2001/XMLSchema" xmlns:p="http://schemas.microsoft.com/office/2006/metadata/properties" xmlns:ns3="eefcb9e4-b55d-4827-8977-23d4bbdfde27" xmlns:ns4="497ea41a-e5e7-4ab3-8919-0530bacf0156" targetNamespace="http://schemas.microsoft.com/office/2006/metadata/properties" ma:root="true" ma:fieldsID="0e0218f8773c76c6011b2660db7e0124" ns3:_="" ns4:_="">
    <xsd:import namespace="eefcb9e4-b55d-4827-8977-23d4bbdfde27"/>
    <xsd:import namespace="497ea41a-e5e7-4ab3-8919-0530bacf015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fcb9e4-b55d-4827-8977-23d4bbdfd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7ea41a-e5e7-4ab3-8919-0530bacf0156"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EC1752-AA03-4C2A-86AF-7EEE5759BA0E}">
  <ds:schemaRefs>
    <ds:schemaRef ds:uri="497ea41a-e5e7-4ab3-8919-0530bacf0156"/>
    <ds:schemaRef ds:uri="eefcb9e4-b55d-4827-8977-23d4bbdfde2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2F8D83-72B7-46F0-8A6E-F46F56A4767C}">
  <ds:schemaRefs>
    <ds:schemaRef ds:uri="497ea41a-e5e7-4ab3-8919-0530bacf0156"/>
    <ds:schemaRef ds:uri="eefcb9e4-b55d-4827-8977-23d4bbdfde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0FC228C-B205-4B91-89A8-F86D1D71174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7026</TotalTime>
  <Words>992</Words>
  <Application>Microsoft Office PowerPoint</Application>
  <PresentationFormat>Widescreen</PresentationFormat>
  <Paragraphs>111</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Calibri Light</vt:lpstr>
      <vt:lpstr>CIDFont+F2</vt:lpstr>
      <vt:lpstr>CIDFont+F4</vt:lpstr>
      <vt:lpstr>Frutiger 45 Light</vt:lpstr>
      <vt:lpstr>Lato</vt:lpstr>
      <vt:lpstr>Perpetua</vt:lpstr>
      <vt:lpstr>Office Theme</vt:lpstr>
      <vt:lpstr>Campsite Rule</vt:lpstr>
      <vt:lpstr>Always leave the campsite better than you found it</vt:lpstr>
      <vt:lpstr>Who We Are</vt:lpstr>
      <vt:lpstr>Why Write A Book on Net Zero?</vt:lpstr>
      <vt:lpstr>Water Management Strategy</vt:lpstr>
      <vt:lpstr>There’s a need for climate adaptation</vt:lpstr>
      <vt:lpstr>“Sustainable Survivability”</vt:lpstr>
      <vt:lpstr>Climate Resilient Design</vt:lpstr>
      <vt:lpstr>Next Steps</vt:lpstr>
      <vt:lpstr>Thermal Autonomy, Critical Loads and Backup Power</vt:lpstr>
      <vt:lpstr>Application of the Campsite Rule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 GOES HERE</dc:title>
  <dc:creator>Paul Di Pasquale</dc:creator>
  <cp:lastModifiedBy>Lisa Bayley</cp:lastModifiedBy>
  <cp:revision>12</cp:revision>
  <dcterms:created xsi:type="dcterms:W3CDTF">2022-03-03T15:59:13Z</dcterms:created>
  <dcterms:modified xsi:type="dcterms:W3CDTF">2022-05-09T11:06:45Z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0x01010024F5984E404D8C4187FEABB7A68F1F01</vt:lpwstr>
  </property>
</Properties>
</file>