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43"/>
  </p:notesMasterIdLst>
  <p:sldIdLst>
    <p:sldId id="260" r:id="rId5"/>
    <p:sldId id="350" r:id="rId6"/>
    <p:sldId id="351" r:id="rId7"/>
    <p:sldId id="273" r:id="rId8"/>
    <p:sldId id="360" r:id="rId9"/>
    <p:sldId id="356" r:id="rId10"/>
    <p:sldId id="347" r:id="rId11"/>
    <p:sldId id="361" r:id="rId12"/>
    <p:sldId id="357" r:id="rId13"/>
    <p:sldId id="342" r:id="rId14"/>
    <p:sldId id="363" r:id="rId15"/>
    <p:sldId id="352" r:id="rId16"/>
    <p:sldId id="353" r:id="rId17"/>
    <p:sldId id="358" r:id="rId18"/>
    <p:sldId id="354" r:id="rId19"/>
    <p:sldId id="283" r:id="rId20"/>
    <p:sldId id="341" r:id="rId21"/>
    <p:sldId id="288" r:id="rId22"/>
    <p:sldId id="287" r:id="rId23"/>
    <p:sldId id="292" r:id="rId24"/>
    <p:sldId id="309" r:id="rId25"/>
    <p:sldId id="293" r:id="rId26"/>
    <p:sldId id="308" r:id="rId27"/>
    <p:sldId id="337" r:id="rId28"/>
    <p:sldId id="294" r:id="rId29"/>
    <p:sldId id="301" r:id="rId30"/>
    <p:sldId id="295" r:id="rId31"/>
    <p:sldId id="307" r:id="rId32"/>
    <p:sldId id="296" r:id="rId33"/>
    <p:sldId id="306" r:id="rId34"/>
    <p:sldId id="297" r:id="rId35"/>
    <p:sldId id="305" r:id="rId36"/>
    <p:sldId id="298" r:id="rId37"/>
    <p:sldId id="304" r:id="rId38"/>
    <p:sldId id="299" r:id="rId39"/>
    <p:sldId id="303" r:id="rId40"/>
    <p:sldId id="300" r:id="rId41"/>
    <p:sldId id="3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919195"/>
    <a:srgbClr val="8DC63F"/>
    <a:srgbClr val="1F4E79"/>
    <a:srgbClr val="FF7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30" autoAdjust="0"/>
    <p:restoredTop sz="94660"/>
  </p:normalViewPr>
  <p:slideViewPr>
    <p:cSldViewPr snapToGrid="0">
      <p:cViewPr varScale="1">
        <p:scale>
          <a:sx n="79" d="100"/>
          <a:sy n="79" d="100"/>
        </p:scale>
        <p:origin x="91" y="134"/>
      </p:cViewPr>
      <p:guideLst>
        <p:guide orient="horz" pos="2160"/>
        <p:guide pos="6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BE361-9CA7-435A-8D36-AC7CC9CE7D3D}"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F6EEB-AD40-48EC-850F-9AE3EB73A226}" type="slidenum">
              <a:rPr lang="en-US" smtClean="0"/>
              <a:t>‹#›</a:t>
            </a:fld>
            <a:endParaRPr lang="en-US"/>
          </a:p>
        </p:txBody>
      </p:sp>
    </p:spTree>
    <p:extLst>
      <p:ext uri="{BB962C8B-B14F-4D97-AF65-F5344CB8AC3E}">
        <p14:creationId xmlns:p14="http://schemas.microsoft.com/office/powerpoint/2010/main" val="179094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F6EEB-AD40-48EC-850F-9AE3EB73A226}" type="slidenum">
              <a:rPr lang="en-US" smtClean="0"/>
              <a:t>22</a:t>
            </a:fld>
            <a:endParaRPr lang="en-US"/>
          </a:p>
        </p:txBody>
      </p:sp>
    </p:spTree>
    <p:extLst>
      <p:ext uri="{BB962C8B-B14F-4D97-AF65-F5344CB8AC3E}">
        <p14:creationId xmlns:p14="http://schemas.microsoft.com/office/powerpoint/2010/main" val="3562600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6" name="Straight Connector 5"/>
          <p:cNvCxnSpPr/>
          <p:nvPr/>
        </p:nvCxnSpPr>
        <p:spPr>
          <a:xfrm flipH="1">
            <a:off x="594946" y="6212188"/>
            <a:ext cx="10995075" cy="0"/>
          </a:xfrm>
          <a:prstGeom prst="line">
            <a:avLst/>
          </a:prstGeom>
          <a:ln w="57150">
            <a:solidFill>
              <a:srgbClr val="91919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1094" y="6372519"/>
            <a:ext cx="995488" cy="261027"/>
          </a:xfrm>
          <a:prstGeom prst="rect">
            <a:avLst/>
          </a:prstGeom>
        </p:spPr>
      </p:pic>
    </p:spTree>
    <p:extLst>
      <p:ext uri="{BB962C8B-B14F-4D97-AF65-F5344CB8AC3E}">
        <p14:creationId xmlns:p14="http://schemas.microsoft.com/office/powerpoint/2010/main" val="12484089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987913"/>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738xhpCUxr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est5.ca/"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03275" y="854075"/>
            <a:ext cx="10337476" cy="3391354"/>
            <a:chOff x="974725" y="1139825"/>
            <a:chExt cx="9067511" cy="2444544"/>
          </a:xfrm>
        </p:grpSpPr>
        <p:sp>
          <p:nvSpPr>
            <p:cNvPr id="10" name="Title 1"/>
            <p:cNvSpPr txBox="1">
              <a:spLocks/>
            </p:cNvSpPr>
            <p:nvPr/>
          </p:nvSpPr>
          <p:spPr>
            <a:xfrm>
              <a:off x="974725" y="1139825"/>
              <a:ext cx="8960715" cy="1870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spc="-100" dirty="0">
                  <a:solidFill>
                    <a:srgbClr val="8DC63F"/>
                  </a:solidFill>
                  <a:latin typeface="Proxima Nova" panose="02000506030000020004" pitchFamily="50" charset="0"/>
                </a:rPr>
                <a:t>Sustainability: </a:t>
              </a:r>
              <a:r>
                <a:rPr lang="en-US" sz="6000" spc="-100" dirty="0">
                  <a:solidFill>
                    <a:srgbClr val="8DC63F"/>
                  </a:solidFill>
                  <a:latin typeface="Proxima Nova" panose="02000506030000020004" pitchFamily="50" charset="0"/>
                </a:rPr>
                <a:t>A challenge and an opportunity </a:t>
              </a:r>
            </a:p>
          </p:txBody>
        </p:sp>
        <p:sp>
          <p:nvSpPr>
            <p:cNvPr id="11" name="Title 1"/>
            <p:cNvSpPr txBox="1">
              <a:spLocks/>
            </p:cNvSpPr>
            <p:nvPr/>
          </p:nvSpPr>
          <p:spPr>
            <a:xfrm>
              <a:off x="974725" y="2971594"/>
              <a:ext cx="9067511" cy="61277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spc="-100" dirty="0">
                  <a:solidFill>
                    <a:srgbClr val="414042"/>
                  </a:solidFill>
                  <a:latin typeface="Proxima Nova Semibold"/>
                </a:rPr>
                <a:t>A developers perspective</a:t>
              </a:r>
              <a:endParaRPr lang="en-US" dirty="0">
                <a:latin typeface="Proxima Nova Semibold"/>
              </a:endParaRPr>
            </a:p>
          </p:txBody>
        </p:sp>
      </p:grpSp>
      <p:cxnSp>
        <p:nvCxnSpPr>
          <p:cNvPr id="6" name="Straight Connector 5">
            <a:extLst>
              <a:ext uri="{FF2B5EF4-FFF2-40B4-BE49-F238E27FC236}">
                <a16:creationId xmlns:a16="http://schemas.microsoft.com/office/drawing/2014/main" id="{2A643944-CDE5-42C4-9275-2FA03F8D8010}"/>
              </a:ext>
            </a:extLst>
          </p:cNvPr>
          <p:cNvCxnSpPr/>
          <p:nvPr/>
        </p:nvCxnSpPr>
        <p:spPr>
          <a:xfrm>
            <a:off x="803275" y="4012548"/>
            <a:ext cx="4171168" cy="0"/>
          </a:xfrm>
          <a:prstGeom prst="line">
            <a:avLst/>
          </a:prstGeom>
          <a:ln>
            <a:solidFill>
              <a:srgbClr val="414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97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Our Plan</a:t>
              </a:r>
            </a:p>
          </p:txBody>
        </p:sp>
        <p:sp>
          <p:nvSpPr>
            <p:cNvPr id="4" name="Title 1"/>
            <p:cNvSpPr txBox="1">
              <a:spLocks/>
            </p:cNvSpPr>
            <p:nvPr/>
          </p:nvSpPr>
          <p:spPr>
            <a:xfrm>
              <a:off x="1216479" y="1891931"/>
              <a:ext cx="9533583" cy="269326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All new buildings will need to be built to Net Zero energy ready standards by 2030. Activa is leading the way, building homes to this standard years ahead of plan</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Activa has committed to building all single detached homes to Net Zero Ready - a designation one step away from full Net Zero. Activa homeowners can upgrade their homes to full Net Zero with the addition of solar panels that provide sustainable energy back into the home. </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As a leader in the community, Activa is working on building approximately 130 new Net Zero Ready homes in the Waterloo Region this year alone, and another 150 in 2023!</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Activa is also pursuing sustainability on a much larger scale with the goal of full Net Zero, self powered, zero emission communities. This is in the research phase.</a:t>
              </a:r>
            </a:p>
          </p:txBody>
        </p:sp>
      </p:grpSp>
    </p:spTree>
    <p:extLst>
      <p:ext uri="{BB962C8B-B14F-4D97-AF65-F5344CB8AC3E}">
        <p14:creationId xmlns:p14="http://schemas.microsoft.com/office/powerpoint/2010/main" val="228752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eet Activa&amp;#39;s Net Zero Model Home - The Laurie">
            <a:hlinkClick r:id="" action="ppaction://media"/>
            <a:extLst>
              <a:ext uri="{FF2B5EF4-FFF2-40B4-BE49-F238E27FC236}">
                <a16:creationId xmlns:a16="http://schemas.microsoft.com/office/drawing/2014/main" id="{30562BD5-DA11-40C3-A41E-5C58C2357A9A}"/>
              </a:ext>
            </a:extLst>
          </p:cNvPr>
          <p:cNvPicPr>
            <a:picLocks noRot="1" noChangeAspect="1"/>
          </p:cNvPicPr>
          <p:nvPr>
            <a:videoFile r:link="rId1"/>
          </p:nvPr>
        </p:nvPicPr>
        <p:blipFill>
          <a:blip r:embed="rId3"/>
          <a:stretch>
            <a:fillRect/>
          </a:stretch>
        </p:blipFill>
        <p:spPr>
          <a:xfrm>
            <a:off x="0" y="0"/>
            <a:ext cx="12192000" cy="6857998"/>
          </a:xfrm>
          <a:prstGeom prst="rect">
            <a:avLst/>
          </a:prstGeom>
        </p:spPr>
      </p:pic>
      <p:grpSp>
        <p:nvGrpSpPr>
          <p:cNvPr id="6" name="Group 5"/>
          <p:cNvGrpSpPr/>
          <p:nvPr/>
        </p:nvGrpSpPr>
        <p:grpSpPr>
          <a:xfrm>
            <a:off x="305728" y="224545"/>
            <a:ext cx="10272884" cy="1341608"/>
            <a:chOff x="477178" y="777876"/>
            <a:chExt cx="10272884" cy="3807322"/>
          </a:xfrm>
        </p:grpSpPr>
        <p:sp>
          <p:nvSpPr>
            <p:cNvPr id="3" name="Title 1"/>
            <p:cNvSpPr txBox="1">
              <a:spLocks/>
            </p:cNvSpPr>
            <p:nvPr/>
          </p:nvSpPr>
          <p:spPr>
            <a:xfrm>
              <a:off x="477178" y="777876"/>
              <a:ext cx="4859659"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chemeClr val="bg1"/>
                  </a:solidFill>
                  <a:latin typeface="Proxima Nova" panose="02000506030000020004" pitchFamily="50" charset="0"/>
                </a:rPr>
                <a:t>Net Zero Model Home</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200" spc="-100" dirty="0">
                <a:solidFill>
                  <a:srgbClr val="919195"/>
                </a:solidFill>
                <a:highlight>
                  <a:srgbClr val="FFFF00"/>
                </a:highlight>
                <a:latin typeface="Proxima Nova A" panose="02000506030000020004" pitchFamily="50" charset="0"/>
              </a:endParaRPr>
            </a:p>
          </p:txBody>
        </p:sp>
      </p:grpSp>
    </p:spTree>
    <p:extLst>
      <p:ext uri="{BB962C8B-B14F-4D97-AF65-F5344CB8AC3E}">
        <p14:creationId xmlns:p14="http://schemas.microsoft.com/office/powerpoint/2010/main" val="183713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The Challenge</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Costs</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No help or incentives (buyer or builder)</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Hard choices for consumers</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Builders – in good markets we can force this, in challenging markets (our current market as of last 30 days) this becomes a cost problem</a:t>
              </a:r>
            </a:p>
            <a:p>
              <a:endParaRPr lang="en-US" sz="2200" spc="-100" dirty="0">
                <a:solidFill>
                  <a:srgbClr val="919195"/>
                </a:solidFill>
                <a:latin typeface="Proxima Nova A" panose="02000506030000020004" pitchFamily="50" charset="0"/>
              </a:endParaRPr>
            </a:p>
          </p:txBody>
        </p:sp>
      </p:grpSp>
    </p:spTree>
    <p:extLst>
      <p:ext uri="{BB962C8B-B14F-4D97-AF65-F5344CB8AC3E}">
        <p14:creationId xmlns:p14="http://schemas.microsoft.com/office/powerpoint/2010/main" val="275779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The Opportunity</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By 2030 our industry has to do this, why wait for the future</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Create a differentiator</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Do the right thing</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Sustainability at the community/sub division/area level – localized Net Zero</a:t>
              </a:r>
            </a:p>
            <a:p>
              <a:r>
                <a:rPr lang="en-US" sz="2200" spc="-100" dirty="0">
                  <a:solidFill>
                    <a:srgbClr val="919195"/>
                  </a:solidFill>
                  <a:latin typeface="Proxima Nova A" panose="02000506030000020004" pitchFamily="50" charset="0"/>
                  <a:hlinkClick r:id="rId2"/>
                </a:rPr>
                <a:t>https://west5.ca/</a:t>
              </a:r>
              <a:endParaRPr lang="en-US" sz="2200" spc="-100" dirty="0">
                <a:solidFill>
                  <a:srgbClr val="919195"/>
                </a:solidFill>
                <a:latin typeface="Proxima Nova A" panose="02000506030000020004" pitchFamily="50" charset="0"/>
              </a:endParaRPr>
            </a:p>
            <a:p>
              <a:endParaRPr lang="en-US" sz="2200" spc="-100" dirty="0">
                <a:solidFill>
                  <a:srgbClr val="919195"/>
                </a:solidFill>
                <a:latin typeface="Proxima Nova A" panose="02000506030000020004" pitchFamily="50" charset="0"/>
              </a:endParaRPr>
            </a:p>
            <a:p>
              <a:endParaRPr lang="en-US" sz="2200" spc="-100" dirty="0">
                <a:solidFill>
                  <a:srgbClr val="919195"/>
                </a:solidFill>
                <a:latin typeface="Proxima Nova A" panose="02000506030000020004" pitchFamily="50" charset="0"/>
              </a:endParaRPr>
            </a:p>
          </p:txBody>
        </p:sp>
      </p:grpSp>
    </p:spTree>
    <p:extLst>
      <p:ext uri="{BB962C8B-B14F-4D97-AF65-F5344CB8AC3E}">
        <p14:creationId xmlns:p14="http://schemas.microsoft.com/office/powerpoint/2010/main" val="327894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Here’s an idea</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If driving the adoption of sustainable housing is important, then offer a DC exemption for Net Zero homes. A single detached home in Waterloo region has an average DC of $60K+. This exemption would allow a builder to absorb the Net Zero upgrade costs and not pass that cost on to the consumer. It could also be offered as a rebate directly to the home buyer.</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So I guess it really boils down to how important is sustainable development?</a:t>
              </a:r>
            </a:p>
            <a:p>
              <a:endParaRPr lang="en-US" sz="2200" spc="-100" dirty="0">
                <a:solidFill>
                  <a:srgbClr val="919195"/>
                </a:solidFill>
                <a:latin typeface="Proxima Nova A" panose="02000506030000020004" pitchFamily="50" charset="0"/>
              </a:endParaRPr>
            </a:p>
          </p:txBody>
        </p:sp>
      </p:grpSp>
    </p:spTree>
    <p:extLst>
      <p:ext uri="{BB962C8B-B14F-4D97-AF65-F5344CB8AC3E}">
        <p14:creationId xmlns:p14="http://schemas.microsoft.com/office/powerpoint/2010/main" val="41041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Partings words</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Please understand the math/economics of development and the risks that need to be taken with substantial capital</a:t>
              </a:r>
            </a:p>
          </p:txBody>
        </p:sp>
      </p:grpSp>
    </p:spTree>
    <p:extLst>
      <p:ext uri="{BB962C8B-B14F-4D97-AF65-F5344CB8AC3E}">
        <p14:creationId xmlns:p14="http://schemas.microsoft.com/office/powerpoint/2010/main" val="112490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493166"/>
            <a:ext cx="9189811" cy="23649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rgbClr val="8DC63F"/>
                </a:solidFill>
                <a:latin typeface="Proxima Nova" panose="02000506030000020004" pitchFamily="50" charset="0"/>
              </a:rPr>
              <a:t>Dual-Fuel Furnace &amp;</a:t>
            </a:r>
          </a:p>
          <a:p>
            <a:pPr algn="ctr"/>
            <a:r>
              <a:rPr lang="en-US" sz="7200" b="1" spc="-100">
                <a:solidFill>
                  <a:srgbClr val="8DC63F"/>
                </a:solidFill>
                <a:latin typeface="Proxima Nova" panose="02000506030000020004" pitchFamily="50" charset="0"/>
              </a:rPr>
              <a:t>Heat Pump</a:t>
            </a:r>
          </a:p>
        </p:txBody>
      </p:sp>
    </p:spTree>
    <p:extLst>
      <p:ext uri="{BB962C8B-B14F-4D97-AF65-F5344CB8AC3E}">
        <p14:creationId xmlns:p14="http://schemas.microsoft.com/office/powerpoint/2010/main" val="158078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rgbClr val="414042"/>
                  </a:solidFill>
                  <a:latin typeface="Proxima Nova" panose="02000506030000020004" pitchFamily="50" charset="0"/>
                </a:rPr>
                <a:t>Marketing Messaging</a:t>
              </a:r>
            </a:p>
          </p:txBody>
        </p:sp>
        <p:sp>
          <p:nvSpPr>
            <p:cNvPr id="4" name="Title 1"/>
            <p:cNvSpPr txBox="1">
              <a:spLocks/>
            </p:cNvSpPr>
            <p:nvPr/>
          </p:nvSpPr>
          <p:spPr>
            <a:xfrm>
              <a:off x="4290689" y="1891931"/>
              <a:ext cx="6459373" cy="2693267"/>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This hybrid system pairs an electric heat pump and a gas furnace. The heat pump works like an A/C in the warmer months; in colder months, it pulls warm air from outside and moves it indoors to heat your home. The furnace takes over when the temperature takes a significant dip outside, converting fuel into heat.</a:t>
              </a:r>
            </a:p>
            <a:p>
              <a:endParaRPr lang="en-US" sz="2200" b="1"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The system automatically switches between the furnace and the heat pump depending on the temperature, season, and function needed to maximize efficiency heat/cool your home year-round.</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Since the best device is always used to heat/cool the home, time, energy and money is saved.</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6" y="211227"/>
            <a:ext cx="4814596" cy="400110"/>
          </a:xfrm>
          <a:prstGeom prst="rect">
            <a:avLst/>
          </a:prstGeom>
          <a:noFill/>
        </p:spPr>
        <p:txBody>
          <a:bodyPr wrap="square" rtlCol="0">
            <a:spAutoFit/>
          </a:bodyPr>
          <a:lstStyle/>
          <a:p>
            <a:r>
              <a:rPr lang="en-US" sz="2000" b="1" spc="-100">
                <a:solidFill>
                  <a:srgbClr val="8DC63F"/>
                </a:solidFill>
                <a:latin typeface="Proxima Nova" panose="02000506030000020004" pitchFamily="50" charset="0"/>
                <a:ea typeface="+mj-ea"/>
                <a:cs typeface="+mj-cs"/>
              </a:rPr>
              <a:t>DUAL-FUEL FURNACE &amp; HEAT PUMP</a:t>
            </a:r>
          </a:p>
        </p:txBody>
      </p:sp>
      <p:pic>
        <p:nvPicPr>
          <p:cNvPr id="9" name="Picture 8">
            <a:extLst>
              <a:ext uri="{FF2B5EF4-FFF2-40B4-BE49-F238E27FC236}">
                <a16:creationId xmlns:a16="http://schemas.microsoft.com/office/drawing/2014/main" id="{EABC05D4-3CB0-4A5A-92E5-765B73689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6" y="1472065"/>
            <a:ext cx="3763202" cy="3763202"/>
          </a:xfrm>
          <a:prstGeom prst="rect">
            <a:avLst/>
          </a:prstGeom>
        </p:spPr>
      </p:pic>
    </p:spTree>
    <p:extLst>
      <p:ext uri="{BB962C8B-B14F-4D97-AF65-F5344CB8AC3E}">
        <p14:creationId xmlns:p14="http://schemas.microsoft.com/office/powerpoint/2010/main" val="426995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rgbClr val="8DC63F"/>
                </a:solidFill>
                <a:latin typeface="Proxima Nova" panose="02000506030000020004" pitchFamily="50" charset="0"/>
              </a:rPr>
              <a:t>Energy Recovery Ventilation System (ERV)</a:t>
            </a:r>
          </a:p>
        </p:txBody>
      </p:sp>
    </p:spTree>
    <p:extLst>
      <p:ext uri="{BB962C8B-B14F-4D97-AF65-F5344CB8AC3E}">
        <p14:creationId xmlns:p14="http://schemas.microsoft.com/office/powerpoint/2010/main" val="1118051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538410" y="1891931"/>
              <a:ext cx="6211652" cy="269326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An ERV acts as the lungs of the home year-round, replacing stale indoor air with fresh outdoor air while controlling humidity levels.</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a:t>
              </a:r>
              <a:r>
                <a:rPr lang="en-US" sz="2200" spc="-100">
                  <a:solidFill>
                    <a:srgbClr val="919195"/>
                  </a:solidFill>
                  <a:latin typeface="Proxima Nova A" panose="02000506030000020004" pitchFamily="50" charset="0"/>
                </a:rPr>
                <a:t> </a:t>
              </a:r>
            </a:p>
            <a:p>
              <a:r>
                <a:rPr lang="en-US" sz="2200" spc="-100">
                  <a:solidFill>
                    <a:srgbClr val="919195"/>
                  </a:solidFill>
                  <a:latin typeface="Proxima Nova A" panose="02000506030000020004" pitchFamily="50" charset="0"/>
                </a:rPr>
                <a:t>A comfortable humidity level eliminates excess moisture in the home and discomforts caused by dry air such as static electricity, dry skin, and sore throats.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Energy is saved by reducing the load on the heat pump and dehumidifier and results in a cleaner, healthier, more comfortable home. </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ENERGY RECOVERY VENTILATION SYSTEM</a:t>
            </a:r>
          </a:p>
        </p:txBody>
      </p:sp>
      <p:pic>
        <p:nvPicPr>
          <p:cNvPr id="10" name="Picture 9">
            <a:extLst>
              <a:ext uri="{FF2B5EF4-FFF2-40B4-BE49-F238E27FC236}">
                <a16:creationId xmlns:a16="http://schemas.microsoft.com/office/drawing/2014/main" id="{82B6FC17-6E6E-4359-9825-7C9831E0B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5" y="1381304"/>
            <a:ext cx="3975075" cy="3975075"/>
          </a:xfrm>
          <a:prstGeom prst="rect">
            <a:avLst/>
          </a:prstGeom>
        </p:spPr>
      </p:pic>
    </p:spTree>
    <p:extLst>
      <p:ext uri="{BB962C8B-B14F-4D97-AF65-F5344CB8AC3E}">
        <p14:creationId xmlns:p14="http://schemas.microsoft.com/office/powerpoint/2010/main" val="22344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Our Job</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Create a safe and rewarding workplace</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Build communities that are desirable and livable</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Be a net positive contributor to our community</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Provide positive financial returns for our ownership</a:t>
              </a:r>
            </a:p>
            <a:p>
              <a:endParaRPr lang="en-US" sz="2200" spc="-100" dirty="0">
                <a:solidFill>
                  <a:srgbClr val="919195"/>
                </a:solidFill>
                <a:latin typeface="Proxima Nova A" panose="02000506030000020004" pitchFamily="50" charset="0"/>
              </a:endParaRPr>
            </a:p>
            <a:p>
              <a:endParaRPr lang="en-US" sz="2200" spc="-100" dirty="0">
                <a:solidFill>
                  <a:srgbClr val="919195"/>
                </a:solidFill>
                <a:latin typeface="Proxima Nova A" panose="02000506030000020004" pitchFamily="50" charset="0"/>
              </a:endParaRPr>
            </a:p>
          </p:txBody>
        </p:sp>
      </p:grpSp>
    </p:spTree>
    <p:extLst>
      <p:ext uri="{BB962C8B-B14F-4D97-AF65-F5344CB8AC3E}">
        <p14:creationId xmlns:p14="http://schemas.microsoft.com/office/powerpoint/2010/main" val="411298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err="1">
                <a:solidFill>
                  <a:srgbClr val="8DC63F"/>
                </a:solidFill>
                <a:latin typeface="Proxima Nova" panose="02000506030000020004" pitchFamily="50" charset="0"/>
              </a:rPr>
              <a:t>Drainwater</a:t>
            </a:r>
            <a:r>
              <a:rPr lang="en-US" sz="7200" b="1" spc="-100">
                <a:solidFill>
                  <a:srgbClr val="8DC63F"/>
                </a:solidFill>
                <a:latin typeface="Proxima Nova" panose="02000506030000020004" pitchFamily="50" charset="0"/>
              </a:rPr>
              <a:t> Heat Recovery System</a:t>
            </a:r>
          </a:p>
        </p:txBody>
      </p:sp>
    </p:spTree>
    <p:extLst>
      <p:ext uri="{BB962C8B-B14F-4D97-AF65-F5344CB8AC3E}">
        <p14:creationId xmlns:p14="http://schemas.microsoft.com/office/powerpoint/2010/main" val="388007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420065" y="1891931"/>
              <a:ext cx="6329997" cy="269326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As warm water from your shower flows down the waste drain, incoming cold water flows through a spiral copper tube wrapped tightly around the copper section of the waste drain. The heat from the warm water (that would otherwise naturally go down your drain) is recovered to preheat the incoming cold water.</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By capturing the heat from wastewater, the amount of energy needed to preheat the water and the load on your water heater is greatly reduced.</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Don't send money down the drain - reducing energy used to heat your showers also reduces your monthly utility bills!</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DRAINWATER HEAT RECOVERY SYSTEM</a:t>
            </a:r>
          </a:p>
        </p:txBody>
      </p:sp>
      <p:pic>
        <p:nvPicPr>
          <p:cNvPr id="10" name="Picture 9">
            <a:extLst>
              <a:ext uri="{FF2B5EF4-FFF2-40B4-BE49-F238E27FC236}">
                <a16:creationId xmlns:a16="http://schemas.microsoft.com/office/drawing/2014/main" id="{C1C72014-8227-4CC5-9426-2652C854B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6" y="1637368"/>
            <a:ext cx="3630216" cy="3630216"/>
          </a:xfrm>
          <a:prstGeom prst="rect">
            <a:avLst/>
          </a:prstGeom>
        </p:spPr>
      </p:pic>
    </p:spTree>
    <p:extLst>
      <p:ext uri="{BB962C8B-B14F-4D97-AF65-F5344CB8AC3E}">
        <p14:creationId xmlns:p14="http://schemas.microsoft.com/office/powerpoint/2010/main" val="47381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rgbClr val="8DC63F"/>
                </a:solidFill>
                <a:latin typeface="Proxima Nova" panose="02000506030000020004" pitchFamily="50" charset="0"/>
              </a:rPr>
              <a:t>Insulation in Walls &amp; Under Slab</a:t>
            </a:r>
          </a:p>
        </p:txBody>
      </p:sp>
    </p:spTree>
    <p:extLst>
      <p:ext uri="{BB962C8B-B14F-4D97-AF65-F5344CB8AC3E}">
        <p14:creationId xmlns:p14="http://schemas.microsoft.com/office/powerpoint/2010/main" val="241737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095380" y="1891931"/>
              <a:ext cx="6654682" cy="269326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pPr marL="342900" indent="-342900">
                <a:buFont typeface="Arial" panose="020B0604020202020204" pitchFamily="34" charset="0"/>
                <a:buChar char="•"/>
              </a:pPr>
              <a:r>
                <a:rPr lang="en-US" sz="2200" spc="-100">
                  <a:solidFill>
                    <a:srgbClr val="919195"/>
                  </a:solidFill>
                  <a:latin typeface="Proxima Nova A" panose="02000506030000020004" pitchFamily="50" charset="0"/>
                </a:rPr>
                <a:t>1 1/2" thick </a:t>
              </a:r>
              <a:r>
                <a:rPr lang="en-US" sz="2200" spc="-100" err="1">
                  <a:solidFill>
                    <a:srgbClr val="919195"/>
                  </a:solidFill>
                  <a:latin typeface="Proxima Nova A" panose="02000506030000020004" pitchFamily="50" charset="0"/>
                </a:rPr>
                <a:t>codeboard</a:t>
              </a:r>
              <a:r>
                <a:rPr lang="en-US" sz="2200" spc="-100">
                  <a:solidFill>
                    <a:srgbClr val="919195"/>
                  </a:solidFill>
                  <a:latin typeface="Proxima Nova A" panose="02000506030000020004" pitchFamily="50" charset="0"/>
                </a:rPr>
                <a:t> on exterior walls</a:t>
              </a:r>
            </a:p>
            <a:p>
              <a:pPr marL="342900" indent="-342900">
                <a:buFont typeface="Arial" panose="020B0604020202020204" pitchFamily="34" charset="0"/>
                <a:buChar char="•"/>
              </a:pPr>
              <a:r>
                <a:rPr lang="en-US" sz="2200" spc="-100">
                  <a:solidFill>
                    <a:srgbClr val="919195"/>
                  </a:solidFill>
                  <a:latin typeface="Proxima Nova A" panose="02000506030000020004" pitchFamily="50" charset="0"/>
                </a:rPr>
                <a:t>Higher R-Value (i.e. better thermal performance) of batt and blown-in insulation in walls and ceilings </a:t>
              </a:r>
            </a:p>
            <a:p>
              <a:pPr marL="342900" indent="-342900">
                <a:buFont typeface="Arial" panose="020B0604020202020204" pitchFamily="34" charset="0"/>
                <a:buChar char="•"/>
              </a:pPr>
              <a:r>
                <a:rPr lang="en-US" sz="2200" spc="-100">
                  <a:solidFill>
                    <a:srgbClr val="919195"/>
                  </a:solidFill>
                  <a:latin typeface="Proxima Nova A" panose="02000506030000020004" pitchFamily="50" charset="0"/>
                </a:rPr>
                <a:t>+ 10" thick basement walls</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Provides the ultimate resistance to heat loss, better soundproofing, and results in a tighter, more comfortable home.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Improved insulation reduces the amount of energy needed to heat and cool the home, lowering your utility bills!</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INSULATION IN WALLS</a:t>
            </a:r>
          </a:p>
        </p:txBody>
      </p:sp>
      <p:pic>
        <p:nvPicPr>
          <p:cNvPr id="10" name="Picture 9">
            <a:extLst>
              <a:ext uri="{FF2B5EF4-FFF2-40B4-BE49-F238E27FC236}">
                <a16:creationId xmlns:a16="http://schemas.microsoft.com/office/drawing/2014/main" id="{A6CDC97B-6FF9-449E-B0B5-70FD2FF5E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55" y="1670062"/>
            <a:ext cx="3517875" cy="3517875"/>
          </a:xfrm>
          <a:prstGeom prst="rect">
            <a:avLst/>
          </a:prstGeom>
        </p:spPr>
      </p:pic>
    </p:spTree>
    <p:extLst>
      <p:ext uri="{BB962C8B-B14F-4D97-AF65-F5344CB8AC3E}">
        <p14:creationId xmlns:p14="http://schemas.microsoft.com/office/powerpoint/2010/main" val="294390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397762" y="1891931"/>
              <a:ext cx="6352300" cy="269326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pPr marL="342900" indent="-342900">
                <a:buFont typeface="Arial" panose="020B0604020202020204" pitchFamily="34" charset="0"/>
                <a:buChar char="•"/>
              </a:pPr>
              <a:r>
                <a:rPr lang="en-US" sz="2200" spc="-100">
                  <a:solidFill>
                    <a:srgbClr val="919195"/>
                  </a:solidFill>
                  <a:latin typeface="Proxima Nova A" panose="02000506030000020004" pitchFamily="50" charset="0"/>
                </a:rPr>
                <a:t>1 1/2" thick </a:t>
              </a:r>
              <a:r>
                <a:rPr lang="en-US" sz="2200" spc="-100" err="1">
                  <a:solidFill>
                    <a:srgbClr val="919195"/>
                  </a:solidFill>
                  <a:latin typeface="Proxima Nova A" panose="02000506030000020004" pitchFamily="50" charset="0"/>
                </a:rPr>
                <a:t>codeboard</a:t>
              </a:r>
              <a:r>
                <a:rPr lang="en-US" sz="2200" spc="-100">
                  <a:solidFill>
                    <a:srgbClr val="919195"/>
                  </a:solidFill>
                  <a:latin typeface="Proxima Nova A" panose="02000506030000020004" pitchFamily="50" charset="0"/>
                </a:rPr>
                <a:t> on exterior walls</a:t>
              </a:r>
            </a:p>
            <a:p>
              <a:pPr marL="342900" indent="-342900">
                <a:buFont typeface="Arial" panose="020B0604020202020204" pitchFamily="34" charset="0"/>
                <a:buChar char="•"/>
              </a:pPr>
              <a:r>
                <a:rPr lang="en-US" sz="2200" spc="-100">
                  <a:solidFill>
                    <a:srgbClr val="919195"/>
                  </a:solidFill>
                  <a:latin typeface="Proxima Nova A" panose="02000506030000020004" pitchFamily="50" charset="0"/>
                </a:rPr>
                <a:t>Higher R-Value (i.e. better thermal performance) of batt and blown-in insulation in walls and ceilings </a:t>
              </a:r>
            </a:p>
            <a:p>
              <a:pPr marL="342900" indent="-342900">
                <a:buFont typeface="Arial" panose="020B0604020202020204" pitchFamily="34" charset="0"/>
                <a:buChar char="•"/>
              </a:pPr>
              <a:r>
                <a:rPr lang="en-US" sz="2200" spc="-100">
                  <a:solidFill>
                    <a:srgbClr val="919195"/>
                  </a:solidFill>
                  <a:latin typeface="Proxima Nova A" panose="02000506030000020004" pitchFamily="50" charset="0"/>
                </a:rPr>
                <a:t>+ 10" thick basement walls</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Provides the ultimate resistance to heat loss, better soundproofing, and results in a tighter, more comfortable home.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Improved insulation reduces the amount of energy needed to heat and cool the home, lowering your utility bills!</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INSULATION UNDER SLAB</a:t>
            </a:r>
          </a:p>
        </p:txBody>
      </p:sp>
      <p:pic>
        <p:nvPicPr>
          <p:cNvPr id="7" name="Picture 6">
            <a:extLst>
              <a:ext uri="{FF2B5EF4-FFF2-40B4-BE49-F238E27FC236}">
                <a16:creationId xmlns:a16="http://schemas.microsoft.com/office/drawing/2014/main" id="{C1FFB6F5-93B9-4895-BC05-8855A7CB02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5" y="1494608"/>
            <a:ext cx="3735659" cy="3735659"/>
          </a:xfrm>
          <a:prstGeom prst="rect">
            <a:avLst/>
          </a:prstGeom>
        </p:spPr>
      </p:pic>
    </p:spTree>
    <p:extLst>
      <p:ext uri="{BB962C8B-B14F-4D97-AF65-F5344CB8AC3E}">
        <p14:creationId xmlns:p14="http://schemas.microsoft.com/office/powerpoint/2010/main" val="8193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chemeClr val="accent6"/>
                </a:solidFill>
                <a:latin typeface="Proxima Nova" panose="02000506030000020004" pitchFamily="50" charset="0"/>
              </a:rPr>
              <a:t>Tankless Water Heater</a:t>
            </a:r>
          </a:p>
        </p:txBody>
      </p:sp>
    </p:spTree>
    <p:extLst>
      <p:ext uri="{BB962C8B-B14F-4D97-AF65-F5344CB8AC3E}">
        <p14:creationId xmlns:p14="http://schemas.microsoft.com/office/powerpoint/2010/main" val="3109394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477120" y="1891931"/>
              <a:ext cx="6272942" cy="269326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A tankless water heater (i.e. no water storage) uses an electric element to warm the water coming through the pipes as soon as you open the tap.</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Enjoy unlimited instant hot water while using less energy - plus it's less bulky &amp; lasts longer!</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A water heater that is 25% more energy-efficient is good for you, your wallet, and the planet!</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TANKLESS WATER HEATER</a:t>
            </a:r>
          </a:p>
        </p:txBody>
      </p:sp>
      <p:pic>
        <p:nvPicPr>
          <p:cNvPr id="10" name="Picture 9">
            <a:extLst>
              <a:ext uri="{FF2B5EF4-FFF2-40B4-BE49-F238E27FC236}">
                <a16:creationId xmlns:a16="http://schemas.microsoft.com/office/drawing/2014/main" id="{10E5CE41-3E15-4672-8F2E-5B9690F02D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5" y="1518215"/>
            <a:ext cx="3821569" cy="3821569"/>
          </a:xfrm>
          <a:prstGeom prst="rect">
            <a:avLst/>
          </a:prstGeom>
        </p:spPr>
      </p:pic>
    </p:spTree>
    <p:extLst>
      <p:ext uri="{BB962C8B-B14F-4D97-AF65-F5344CB8AC3E}">
        <p14:creationId xmlns:p14="http://schemas.microsoft.com/office/powerpoint/2010/main" val="378080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2898945"/>
            <a:ext cx="9189811" cy="106011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chemeClr val="accent6"/>
                </a:solidFill>
                <a:latin typeface="Proxima Nova" panose="02000506030000020004" pitchFamily="50" charset="0"/>
              </a:rPr>
              <a:t>Triple Pane Windows</a:t>
            </a:r>
          </a:p>
        </p:txBody>
      </p:sp>
    </p:spTree>
    <p:extLst>
      <p:ext uri="{BB962C8B-B14F-4D97-AF65-F5344CB8AC3E}">
        <p14:creationId xmlns:p14="http://schemas.microsoft.com/office/powerpoint/2010/main" val="1057867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864748" y="1891931"/>
              <a:ext cx="5885314" cy="2693267"/>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Windows with three sheets of glass, two air spaces filled with argon gas and low-E coatings separate the inside of your home from the outside.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Enjoy extra peace and quiet with the reduction in sound transmission, and more consistent temperatures during the summer and winter months with just as much sunlight!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Double the insulation in the windows means better thermal control and a comfortable humidity level that stops moisture - for even further energy savings and a healthier home. Bonus, with a better-insulated home, your HVAC equipment will run more efficiently and last longer!</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TRIPLE PANE WINDOWS</a:t>
            </a:r>
          </a:p>
        </p:txBody>
      </p:sp>
      <p:pic>
        <p:nvPicPr>
          <p:cNvPr id="8" name="Picture 7">
            <a:extLst>
              <a:ext uri="{FF2B5EF4-FFF2-40B4-BE49-F238E27FC236}">
                <a16:creationId xmlns:a16="http://schemas.microsoft.com/office/drawing/2014/main" id="{F58DA1AE-177E-4889-BB70-9603E62117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60" y="1451931"/>
            <a:ext cx="3954138" cy="3954138"/>
          </a:xfrm>
          <a:prstGeom prst="rect">
            <a:avLst/>
          </a:prstGeom>
        </p:spPr>
      </p:pic>
    </p:spTree>
    <p:extLst>
      <p:ext uri="{BB962C8B-B14F-4D97-AF65-F5344CB8AC3E}">
        <p14:creationId xmlns:p14="http://schemas.microsoft.com/office/powerpoint/2010/main" val="187720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chemeClr val="accent6"/>
                </a:solidFill>
                <a:latin typeface="Proxima Nova" panose="02000506030000020004" pitchFamily="50" charset="0"/>
              </a:rPr>
              <a:t>Solar Panels, Battery, Invertor &amp; Reinforced Roof Trusses</a:t>
            </a:r>
          </a:p>
        </p:txBody>
      </p:sp>
    </p:spTree>
    <p:extLst>
      <p:ext uri="{BB962C8B-B14F-4D97-AF65-F5344CB8AC3E}">
        <p14:creationId xmlns:p14="http://schemas.microsoft.com/office/powerpoint/2010/main" val="195480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How do we do our Job</a:t>
              </a:r>
            </a:p>
          </p:txBody>
        </p:sp>
        <p:sp>
          <p:nvSpPr>
            <p:cNvPr id="4" name="Title 1"/>
            <p:cNvSpPr txBox="1">
              <a:spLocks/>
            </p:cNvSpPr>
            <p:nvPr/>
          </p:nvSpPr>
          <p:spPr>
            <a:xfrm>
              <a:off x="1216479" y="1891931"/>
              <a:ext cx="9533583" cy="269326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Create a safe and rewarding workplace – this is generally something we can manage well, but ‘rewarding’ is becoming more of a challenge </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Build communities that are desirable and livable – we know how to do this but we do continually fight competing forces - what the market wants does not always equal what governing bodies want. In the end the market will win, its dictated by the voters, and they always have the last say in the long run.</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Every year the gap between wage growth and housing costs widens, so more and more people are priced out of the type of housing they desire – from singles, to multis, to ownership vs rental</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Keep revenues higher than costs – a varying challenge depending on market forces</a:t>
              </a:r>
            </a:p>
            <a:p>
              <a:endParaRPr lang="en-US" sz="2200" spc="-100" dirty="0">
                <a:solidFill>
                  <a:srgbClr val="919195"/>
                </a:solidFill>
                <a:latin typeface="Proxima Nova A" panose="02000506030000020004" pitchFamily="50" charset="0"/>
              </a:endParaRPr>
            </a:p>
          </p:txBody>
        </p:sp>
      </p:grpSp>
    </p:spTree>
    <p:extLst>
      <p:ext uri="{BB962C8B-B14F-4D97-AF65-F5344CB8AC3E}">
        <p14:creationId xmlns:p14="http://schemas.microsoft.com/office/powerpoint/2010/main" val="300407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864748" y="1891931"/>
              <a:ext cx="5885314" cy="269326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Installed on your roof, solar panels convert light energy from the sun to usable electricity which can be used to power your home and appliances. In this home, extra energy is saved in the battery bank to pull from as needed; when the battery is full, electricity is sent back to the grid for a credit against the utility bill.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Have peace of mind knowing there will always be enough energy to power your lifestyle! With the addition of solar panels, your home will be designated as Net Zero, producing as much energy as the average family consumes over the course of a year.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Using a renewable and carbon-free energy source to power your home is better for you and the planet!</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7716417"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SOLAR PANELS, BATTERY, INVERTOR &amp; REINFORCED TRUSSES</a:t>
            </a:r>
          </a:p>
        </p:txBody>
      </p:sp>
      <p:pic>
        <p:nvPicPr>
          <p:cNvPr id="8" name="Picture 7">
            <a:extLst>
              <a:ext uri="{FF2B5EF4-FFF2-40B4-BE49-F238E27FC236}">
                <a16:creationId xmlns:a16="http://schemas.microsoft.com/office/drawing/2014/main" id="{B05380A3-6606-48E3-9395-DDDC092D1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706" y="1608730"/>
            <a:ext cx="3640539" cy="3640539"/>
          </a:xfrm>
          <a:prstGeom prst="rect">
            <a:avLst/>
          </a:prstGeom>
        </p:spPr>
      </p:pic>
    </p:spTree>
    <p:extLst>
      <p:ext uri="{BB962C8B-B14F-4D97-AF65-F5344CB8AC3E}">
        <p14:creationId xmlns:p14="http://schemas.microsoft.com/office/powerpoint/2010/main" val="359551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chemeClr val="accent6"/>
                </a:solidFill>
                <a:latin typeface="Proxima Nova" panose="02000506030000020004" pitchFamily="50" charset="0"/>
              </a:rPr>
              <a:t>Low Flow Plumbing</a:t>
            </a:r>
          </a:p>
        </p:txBody>
      </p:sp>
    </p:spTree>
    <p:extLst>
      <p:ext uri="{BB962C8B-B14F-4D97-AF65-F5344CB8AC3E}">
        <p14:creationId xmlns:p14="http://schemas.microsoft.com/office/powerpoint/2010/main" val="332304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864748" y="1891931"/>
              <a:ext cx="5885314" cy="269326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Low flow plumbing uses a high-pressure technique to create </a:t>
              </a:r>
            </a:p>
            <a:p>
              <a:r>
                <a:rPr lang="en-US" sz="2200" spc="-100">
                  <a:solidFill>
                    <a:srgbClr val="919195"/>
                  </a:solidFill>
                  <a:latin typeface="Proxima Nova A" panose="02000506030000020004" pitchFamily="50" charset="0"/>
                </a:rPr>
                <a:t>the same water pressure while </a:t>
              </a:r>
            </a:p>
            <a:p>
              <a:r>
                <a:rPr lang="en-US" sz="2200" spc="-100">
                  <a:solidFill>
                    <a:srgbClr val="919195"/>
                  </a:solidFill>
                  <a:latin typeface="Proxima Nova A" panose="02000506030000020004" pitchFamily="50" charset="0"/>
                </a:rPr>
                <a:t>limiting the amount of water expelled per minute.</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You won't be able to tell the difference! Enjoy the same water pressure in your showers, baths and faucets.</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These plumbing fixtures conserve water by using less per minute, lowering your water bills and your energy usage.</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LOW FLOW PLUMBING</a:t>
            </a:r>
          </a:p>
        </p:txBody>
      </p:sp>
      <p:pic>
        <p:nvPicPr>
          <p:cNvPr id="8" name="Picture 7">
            <a:extLst>
              <a:ext uri="{FF2B5EF4-FFF2-40B4-BE49-F238E27FC236}">
                <a16:creationId xmlns:a16="http://schemas.microsoft.com/office/drawing/2014/main" id="{2B90ABE3-88D7-40BD-A725-BE837FA314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456" y="1713738"/>
            <a:ext cx="3430524" cy="3430524"/>
          </a:xfrm>
          <a:prstGeom prst="rect">
            <a:avLst/>
          </a:prstGeom>
        </p:spPr>
      </p:pic>
    </p:spTree>
    <p:extLst>
      <p:ext uri="{BB962C8B-B14F-4D97-AF65-F5344CB8AC3E}">
        <p14:creationId xmlns:p14="http://schemas.microsoft.com/office/powerpoint/2010/main" val="3049855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chemeClr val="accent6"/>
                </a:solidFill>
                <a:latin typeface="Proxima Nova" panose="02000506030000020004" pitchFamily="50" charset="0"/>
              </a:rPr>
              <a:t>LED/CFL Lighting</a:t>
            </a:r>
          </a:p>
        </p:txBody>
      </p:sp>
    </p:spTree>
    <p:extLst>
      <p:ext uri="{BB962C8B-B14F-4D97-AF65-F5344CB8AC3E}">
        <p14:creationId xmlns:p14="http://schemas.microsoft.com/office/powerpoint/2010/main" val="3507374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864748" y="1891931"/>
              <a:ext cx="5885314" cy="269326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LED bulbs produce light using light-emitting diodes.</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a:t>
              </a:r>
              <a:r>
                <a:rPr lang="en-US" sz="2200" spc="-100">
                  <a:solidFill>
                    <a:srgbClr val="919195"/>
                  </a:solidFill>
                  <a:latin typeface="Proxima Nova A" panose="02000506030000020004" pitchFamily="50" charset="0"/>
                </a:rPr>
                <a:t> </a:t>
              </a:r>
            </a:p>
            <a:p>
              <a:r>
                <a:rPr lang="en-US" sz="2200" spc="-100">
                  <a:solidFill>
                    <a:srgbClr val="919195"/>
                  </a:solidFill>
                  <a:latin typeface="Proxima Nova A" panose="02000506030000020004" pitchFamily="50" charset="0"/>
                </a:rPr>
                <a:t>No toxic ingredients means these lights are better for you and the environment!</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LED lighting uses approximately 75% less electricity than regular lightbulbs while lasting 25x longer, resulting in substantial energy savings and less waste!</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LED/CFL LIGHTING</a:t>
            </a:r>
          </a:p>
        </p:txBody>
      </p:sp>
      <p:pic>
        <p:nvPicPr>
          <p:cNvPr id="8" name="Picture 7">
            <a:extLst>
              <a:ext uri="{FF2B5EF4-FFF2-40B4-BE49-F238E27FC236}">
                <a16:creationId xmlns:a16="http://schemas.microsoft.com/office/drawing/2014/main" id="{B5BE0AE9-3B0E-4A97-878D-019D522CAC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90" y="1619882"/>
            <a:ext cx="3618236" cy="3618236"/>
          </a:xfrm>
          <a:prstGeom prst="rect">
            <a:avLst/>
          </a:prstGeom>
        </p:spPr>
      </p:pic>
    </p:spTree>
    <p:extLst>
      <p:ext uri="{BB962C8B-B14F-4D97-AF65-F5344CB8AC3E}">
        <p14:creationId xmlns:p14="http://schemas.microsoft.com/office/powerpoint/2010/main" val="84674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a:solidFill>
                  <a:schemeClr val="accent6"/>
                </a:solidFill>
                <a:latin typeface="Proxima Nova" panose="02000506030000020004" pitchFamily="50" charset="0"/>
              </a:rPr>
              <a:t>Home Monitoring System</a:t>
            </a:r>
          </a:p>
        </p:txBody>
      </p:sp>
    </p:spTree>
    <p:extLst>
      <p:ext uri="{BB962C8B-B14F-4D97-AF65-F5344CB8AC3E}">
        <p14:creationId xmlns:p14="http://schemas.microsoft.com/office/powerpoint/2010/main" val="1219837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864748" y="1891931"/>
              <a:ext cx="5885314" cy="269326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A home monitoring system helps you track energy consumption in real-time. </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a:t>
              </a:r>
            </a:p>
            <a:p>
              <a:r>
                <a:rPr lang="en-US" sz="2200" spc="-100">
                  <a:solidFill>
                    <a:srgbClr val="919195"/>
                  </a:solidFill>
                  <a:latin typeface="Proxima Nova A" panose="02000506030000020004" pitchFamily="50" charset="0"/>
                </a:rPr>
                <a:t>Pinpoint which appliances are consuming electricity, how much it's costing you &amp; when they turn on and off.</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Identify trends by day, week, and month or billing cycle so you can save money on energy.</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HOME MONITORING SYSTEM</a:t>
            </a:r>
          </a:p>
        </p:txBody>
      </p:sp>
      <p:pic>
        <p:nvPicPr>
          <p:cNvPr id="10" name="Picture 9">
            <a:extLst>
              <a:ext uri="{FF2B5EF4-FFF2-40B4-BE49-F238E27FC236}">
                <a16:creationId xmlns:a16="http://schemas.microsoft.com/office/drawing/2014/main" id="{B3A42826-80BE-494C-BBDF-2EB38A1DF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120" y="1468411"/>
            <a:ext cx="3921178" cy="3921178"/>
          </a:xfrm>
          <a:prstGeom prst="rect">
            <a:avLst/>
          </a:prstGeom>
        </p:spPr>
      </p:pic>
    </p:spTree>
    <p:extLst>
      <p:ext uri="{BB962C8B-B14F-4D97-AF65-F5344CB8AC3E}">
        <p14:creationId xmlns:p14="http://schemas.microsoft.com/office/powerpoint/2010/main" val="554589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1"/>
          <p:cNvSpPr txBox="1">
            <a:spLocks/>
          </p:cNvSpPr>
          <p:nvPr/>
        </p:nvSpPr>
        <p:spPr>
          <a:xfrm>
            <a:off x="1501094" y="1907025"/>
            <a:ext cx="9189811" cy="30439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spc="-100" err="1">
                <a:solidFill>
                  <a:schemeClr val="accent6"/>
                </a:solidFill>
                <a:latin typeface="Proxima Nova" panose="02000506030000020004" pitchFamily="50" charset="0"/>
              </a:rPr>
              <a:t>AeroBarrier</a:t>
            </a:r>
            <a:endParaRPr lang="en-US" sz="7200" b="1" spc="-100">
              <a:solidFill>
                <a:schemeClr val="accent6"/>
              </a:solidFill>
              <a:latin typeface="Proxima Nova" panose="02000506030000020004" pitchFamily="50" charset="0"/>
            </a:endParaRPr>
          </a:p>
        </p:txBody>
      </p:sp>
      <p:pic>
        <p:nvPicPr>
          <p:cNvPr id="3" name="Picture 2">
            <a:extLst>
              <a:ext uri="{FF2B5EF4-FFF2-40B4-BE49-F238E27FC236}">
                <a16:creationId xmlns:a16="http://schemas.microsoft.com/office/drawing/2014/main" id="{DA08E253-7FF6-4CA1-8693-B0A1F3809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2503" y="4957388"/>
            <a:ext cx="2616330" cy="797981"/>
          </a:xfrm>
          <a:prstGeom prst="rect">
            <a:avLst/>
          </a:prstGeom>
        </p:spPr>
      </p:pic>
    </p:spTree>
    <p:extLst>
      <p:ext uri="{BB962C8B-B14F-4D97-AF65-F5344CB8AC3E}">
        <p14:creationId xmlns:p14="http://schemas.microsoft.com/office/powerpoint/2010/main" val="110599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1045030" y="611337"/>
            <a:ext cx="9533582" cy="4745042"/>
            <a:chOff x="1216480" y="1064838"/>
            <a:chExt cx="9533582"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a:solidFill>
                    <a:schemeClr val="tx1">
                      <a:lumMod val="65000"/>
                      <a:lumOff val="35000"/>
                    </a:schemeClr>
                  </a:solidFill>
                  <a:latin typeface="Proxima Nova" panose="02000506030000020004" pitchFamily="50" charset="0"/>
                </a:rPr>
                <a:t>Marketing Messaging</a:t>
              </a:r>
            </a:p>
          </p:txBody>
        </p:sp>
        <p:sp>
          <p:nvSpPr>
            <p:cNvPr id="4" name="Title 1"/>
            <p:cNvSpPr txBox="1">
              <a:spLocks/>
            </p:cNvSpPr>
            <p:nvPr/>
          </p:nvSpPr>
          <p:spPr>
            <a:xfrm>
              <a:off x="4864748" y="1891931"/>
              <a:ext cx="5885314" cy="269326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spc="-100">
                  <a:solidFill>
                    <a:srgbClr val="919195"/>
                  </a:solidFill>
                  <a:latin typeface="Proxima Nova A" panose="02000506030000020004" pitchFamily="50" charset="0"/>
                </a:rPr>
                <a:t>WHAT</a:t>
              </a:r>
            </a:p>
            <a:p>
              <a:r>
                <a:rPr lang="en-US" sz="2200" spc="-100">
                  <a:solidFill>
                    <a:srgbClr val="919195"/>
                  </a:solidFill>
                  <a:latin typeface="Proxima Nova A" panose="02000506030000020004" pitchFamily="50" charset="0"/>
                </a:rPr>
                <a:t>After drywall goes up, an aerosol sealant called </a:t>
              </a:r>
              <a:r>
                <a:rPr lang="en-US" sz="2200" spc="-100" err="1">
                  <a:solidFill>
                    <a:srgbClr val="919195"/>
                  </a:solidFill>
                  <a:latin typeface="Proxima Nova A" panose="02000506030000020004" pitchFamily="50" charset="0"/>
                </a:rPr>
                <a:t>AeroBarrier</a:t>
              </a:r>
              <a:r>
                <a:rPr lang="en-US" sz="2200" spc="-100">
                  <a:solidFill>
                    <a:srgbClr val="919195"/>
                  </a:solidFill>
                  <a:latin typeface="Proxima Nova A" panose="02000506030000020004" pitchFamily="50" charset="0"/>
                </a:rPr>
                <a:t>, and a blower door is used to pressurize the home and seal gaps in the building envelope that are not visible to the human eye.</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BENEFITS </a:t>
              </a:r>
            </a:p>
            <a:p>
              <a:r>
                <a:rPr lang="en-US" sz="2200" spc="-100">
                  <a:solidFill>
                    <a:srgbClr val="919195"/>
                  </a:solidFill>
                  <a:latin typeface="Proxima Nova A" panose="02000506030000020004" pitchFamily="50" charset="0"/>
                </a:rPr>
                <a:t>Less air leakage, protection against unwanted moisture and better indoor air quality results in a healthier, durable and more comfortable home.</a:t>
              </a:r>
            </a:p>
            <a:p>
              <a:endParaRPr lang="en-US" sz="2200" spc="-100">
                <a:solidFill>
                  <a:srgbClr val="919195"/>
                </a:solidFill>
                <a:latin typeface="Proxima Nova A" panose="02000506030000020004" pitchFamily="50" charset="0"/>
              </a:endParaRPr>
            </a:p>
            <a:p>
              <a:r>
                <a:rPr lang="en-US" sz="2200" b="1" spc="-100">
                  <a:solidFill>
                    <a:srgbClr val="919195"/>
                  </a:solidFill>
                  <a:latin typeface="Proxima Nova A" panose="02000506030000020004" pitchFamily="50" charset="0"/>
                </a:rPr>
                <a:t>YOUR IMPACT</a:t>
              </a:r>
            </a:p>
            <a:p>
              <a:r>
                <a:rPr lang="en-US" sz="2200" spc="-100">
                  <a:solidFill>
                    <a:srgbClr val="919195"/>
                  </a:solidFill>
                  <a:latin typeface="Proxima Nova A" panose="02000506030000020004" pitchFamily="50" charset="0"/>
                </a:rPr>
                <a:t>Plus, with an airtight home, save money on heating and cooling costs! </a:t>
              </a:r>
            </a:p>
          </p:txBody>
        </p:sp>
      </p:grpSp>
      <p:sp>
        <p:nvSpPr>
          <p:cNvPr id="5" name="TextBox 4">
            <a:extLst>
              <a:ext uri="{FF2B5EF4-FFF2-40B4-BE49-F238E27FC236}">
                <a16:creationId xmlns:a16="http://schemas.microsoft.com/office/drawing/2014/main" id="{80BE96EC-24B1-4F4B-B8E1-259D44573068}"/>
              </a:ext>
            </a:extLst>
          </p:cNvPr>
          <p:cNvSpPr txBox="1"/>
          <p:nvPr/>
        </p:nvSpPr>
        <p:spPr>
          <a:xfrm>
            <a:off x="391885" y="211227"/>
            <a:ext cx="4963885" cy="400110"/>
          </a:xfrm>
          <a:prstGeom prst="rect">
            <a:avLst/>
          </a:prstGeom>
          <a:noFill/>
        </p:spPr>
        <p:txBody>
          <a:bodyPr wrap="square" rtlCol="0">
            <a:spAutoFit/>
          </a:bodyPr>
          <a:lstStyle/>
          <a:p>
            <a:r>
              <a:rPr lang="en-US" sz="2000" b="1" spc="-100">
                <a:solidFill>
                  <a:schemeClr val="accent6"/>
                </a:solidFill>
                <a:latin typeface="Proxima Nova" panose="02000506030000020004" pitchFamily="50" charset="0"/>
                <a:ea typeface="+mj-ea"/>
                <a:cs typeface="+mj-cs"/>
              </a:rPr>
              <a:t>AEROBARRIER</a:t>
            </a:r>
          </a:p>
        </p:txBody>
      </p:sp>
      <p:pic>
        <p:nvPicPr>
          <p:cNvPr id="8" name="Picture 7">
            <a:extLst>
              <a:ext uri="{FF2B5EF4-FFF2-40B4-BE49-F238E27FC236}">
                <a16:creationId xmlns:a16="http://schemas.microsoft.com/office/drawing/2014/main" id="{3A6E446F-FFBE-4611-8D4C-B071CA8959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20" y="1430311"/>
            <a:ext cx="3997378" cy="3997378"/>
          </a:xfrm>
          <a:prstGeom prst="rect">
            <a:avLst/>
          </a:prstGeom>
        </p:spPr>
      </p:pic>
    </p:spTree>
    <p:extLst>
      <p:ext uri="{BB962C8B-B14F-4D97-AF65-F5344CB8AC3E}">
        <p14:creationId xmlns:p14="http://schemas.microsoft.com/office/powerpoint/2010/main" val="298645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Competing Forces</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Affordability</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Sustainability</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These work against each other</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Lack of consensus on how to solve both problems</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The risk of uncertainty</a:t>
              </a:r>
            </a:p>
            <a:p>
              <a:endParaRPr lang="en-US" sz="2200" spc="-100" dirty="0">
                <a:solidFill>
                  <a:srgbClr val="919195"/>
                </a:solidFill>
                <a:latin typeface="Proxima Nova A" panose="02000506030000020004" pitchFamily="50" charset="0"/>
              </a:endParaRPr>
            </a:p>
            <a:p>
              <a:endParaRPr lang="en-US" sz="2200" spc="-100" dirty="0">
                <a:solidFill>
                  <a:srgbClr val="919195"/>
                </a:solidFill>
                <a:latin typeface="Proxima Nova A" panose="02000506030000020004" pitchFamily="50" charset="0"/>
              </a:endParaRPr>
            </a:p>
          </p:txBody>
        </p:sp>
      </p:grpSp>
    </p:spTree>
    <p:extLst>
      <p:ext uri="{BB962C8B-B14F-4D97-AF65-F5344CB8AC3E}">
        <p14:creationId xmlns:p14="http://schemas.microsoft.com/office/powerpoint/2010/main" val="188810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Starting point</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The Ontario building code</a:t>
              </a:r>
            </a:p>
          </p:txBody>
        </p:sp>
      </p:grpSp>
    </p:spTree>
    <p:extLst>
      <p:ext uri="{BB962C8B-B14F-4D97-AF65-F5344CB8AC3E}">
        <p14:creationId xmlns:p14="http://schemas.microsoft.com/office/powerpoint/2010/main" val="357673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7"/>
            <a:ext cx="9533583" cy="4745042"/>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Our starting point</a:t>
              </a:r>
            </a:p>
          </p:txBody>
        </p:sp>
        <p:sp>
          <p:nvSpPr>
            <p:cNvPr id="4" name="Title 1"/>
            <p:cNvSpPr txBox="1">
              <a:spLocks/>
            </p:cNvSpPr>
            <p:nvPr/>
          </p:nvSpPr>
          <p:spPr>
            <a:xfrm>
              <a:off x="1216479" y="1891931"/>
              <a:ext cx="9533583" cy="26932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An ENERGY STAR home is on average 20% more energy efficient than a home built to the local building code. It includes - Well Sealed Building Envelope + Blower Door Test to Confirm Air Tightness, HRV System, Triple Pane Windows, LED Lights, Tankless Water Heater, Advanced Wall System, High Efficiency Furnace, Extra Insulation </a:t>
              </a:r>
            </a:p>
            <a:p>
              <a:endParaRPr lang="en-US" sz="2200" spc="-100" dirty="0">
                <a:solidFill>
                  <a:srgbClr val="919195"/>
                </a:solidFill>
                <a:latin typeface="Proxima Nova A" panose="02000506030000020004" pitchFamily="50" charset="0"/>
              </a:endParaRPr>
            </a:p>
            <a:p>
              <a:endParaRPr lang="en-US" sz="2200" spc="-100" dirty="0">
                <a:solidFill>
                  <a:srgbClr val="919195"/>
                </a:solidFill>
                <a:latin typeface="Proxima Nova A" panose="02000506030000020004" pitchFamily="50" charset="0"/>
              </a:endParaRPr>
            </a:p>
          </p:txBody>
        </p:sp>
      </p:grpSp>
      <p:grpSp>
        <p:nvGrpSpPr>
          <p:cNvPr id="5" name="Group 4">
            <a:extLst>
              <a:ext uri="{FF2B5EF4-FFF2-40B4-BE49-F238E27FC236}">
                <a16:creationId xmlns:a16="http://schemas.microsoft.com/office/drawing/2014/main" id="{14B3116F-F0AC-4391-8C56-5CDBDB23CD35}"/>
              </a:ext>
            </a:extLst>
          </p:cNvPr>
          <p:cNvGrpSpPr/>
          <p:nvPr/>
        </p:nvGrpSpPr>
        <p:grpSpPr>
          <a:xfrm>
            <a:off x="1329209" y="3429000"/>
            <a:ext cx="9533582" cy="2746768"/>
            <a:chOff x="5449094" y="4032521"/>
            <a:chExt cx="6343245" cy="2386195"/>
          </a:xfrm>
        </p:grpSpPr>
        <p:pic>
          <p:nvPicPr>
            <p:cNvPr id="7" name="Picture 6">
              <a:extLst>
                <a:ext uri="{FF2B5EF4-FFF2-40B4-BE49-F238E27FC236}">
                  <a16:creationId xmlns:a16="http://schemas.microsoft.com/office/drawing/2014/main" id="{22F6B1F4-CA21-4BB8-9734-BC222F7D530A}"/>
                </a:ext>
              </a:extLst>
            </p:cNvPr>
            <p:cNvPicPr>
              <a:picLocks noChangeAspect="1"/>
            </p:cNvPicPr>
            <p:nvPr/>
          </p:nvPicPr>
          <p:blipFill rotWithShape="1">
            <a:blip r:embed="rId2">
              <a:extLst>
                <a:ext uri="{28A0092B-C50C-407E-A947-70E740481C1C}">
                  <a14:useLocalDpi xmlns:a14="http://schemas.microsoft.com/office/drawing/2010/main" val="0"/>
                </a:ext>
              </a:extLst>
            </a:blip>
            <a:srcRect t="21341" b="22063"/>
            <a:stretch/>
          </p:blipFill>
          <p:spPr>
            <a:xfrm>
              <a:off x="5449094" y="4032521"/>
              <a:ext cx="6343245" cy="2386195"/>
            </a:xfrm>
            <a:prstGeom prst="rect">
              <a:avLst/>
            </a:prstGeom>
          </p:spPr>
        </p:pic>
        <p:sp>
          <p:nvSpPr>
            <p:cNvPr id="8" name="TextBox 7">
              <a:extLst>
                <a:ext uri="{FF2B5EF4-FFF2-40B4-BE49-F238E27FC236}">
                  <a16:creationId xmlns:a16="http://schemas.microsoft.com/office/drawing/2014/main" id="{D8FD15E4-FD4F-4170-9A58-5AAA88459E1E}"/>
                </a:ext>
              </a:extLst>
            </p:cNvPr>
            <p:cNvSpPr txBox="1"/>
            <p:nvPr/>
          </p:nvSpPr>
          <p:spPr>
            <a:xfrm>
              <a:off x="8751216" y="4210377"/>
              <a:ext cx="1424630" cy="861774"/>
            </a:xfrm>
            <a:prstGeom prst="rect">
              <a:avLst/>
            </a:prstGeom>
            <a:solidFill>
              <a:srgbClr val="EFF7FA"/>
            </a:solidFill>
          </p:spPr>
          <p:txBody>
            <a:bodyPr wrap="square" rtlCol="0">
              <a:spAutoFit/>
            </a:bodyPr>
            <a:lstStyle/>
            <a:p>
              <a:r>
                <a:rPr lang="en-US" sz="5000" b="1" dirty="0">
                  <a:solidFill>
                    <a:srgbClr val="5D7FB4"/>
                  </a:solidFill>
                </a:rPr>
                <a:t>20%</a:t>
              </a:r>
            </a:p>
          </p:txBody>
        </p:sp>
      </p:grpSp>
    </p:spTree>
    <p:extLst>
      <p:ext uri="{BB962C8B-B14F-4D97-AF65-F5344CB8AC3E}">
        <p14:creationId xmlns:p14="http://schemas.microsoft.com/office/powerpoint/2010/main" val="246707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831916"/>
            <a:ext cx="9573688" cy="4511937"/>
            <a:chOff x="1216479" y="1228486"/>
            <a:chExt cx="9573688" cy="3347419"/>
          </a:xfrm>
        </p:grpSpPr>
        <p:sp>
          <p:nvSpPr>
            <p:cNvPr id="3" name="Title 1"/>
            <p:cNvSpPr txBox="1">
              <a:spLocks/>
            </p:cNvSpPr>
            <p:nvPr/>
          </p:nvSpPr>
          <p:spPr>
            <a:xfrm>
              <a:off x="1256585" y="1228486"/>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Net Zero Ready and Net Zero Features</a:t>
              </a:r>
            </a:p>
          </p:txBody>
        </p:sp>
        <p:sp>
          <p:nvSpPr>
            <p:cNvPr id="4" name="Title 1"/>
            <p:cNvSpPr txBox="1">
              <a:spLocks/>
            </p:cNvSpPr>
            <p:nvPr/>
          </p:nvSpPr>
          <p:spPr>
            <a:xfrm>
              <a:off x="1216479" y="2005250"/>
              <a:ext cx="9533583" cy="2570655"/>
            </a:xfrm>
            <a:prstGeom prst="rect">
              <a:avLst/>
            </a:prstGeom>
          </p:spPr>
          <p:txBody>
            <a:bodyPr numCol="2" spcCol="10972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200" spc="-100" dirty="0" err="1">
                  <a:solidFill>
                    <a:srgbClr val="919195"/>
                  </a:solidFill>
                  <a:latin typeface="Proxima Nova A" panose="02000506030000020004" pitchFamily="50" charset="0"/>
                </a:rPr>
                <a:t>AeroBarrier</a:t>
              </a:r>
              <a:r>
                <a:rPr lang="en-US" sz="2200" spc="-100" dirty="0">
                  <a:solidFill>
                    <a:srgbClr val="919195"/>
                  </a:solidFill>
                  <a:latin typeface="Proxima Nova A" panose="02000506030000020004" pitchFamily="50" charset="0"/>
                </a:rPr>
                <a:t> Air Sealing</a:t>
              </a: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Dual Fuel Furnace &amp; Air Source Heat Pump</a:t>
              </a: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Under-Slab Insulation</a:t>
              </a: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Drain Water Heat Recovery System</a:t>
              </a: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Tankless Water Heater</a:t>
              </a:r>
            </a:p>
            <a:p>
              <a:pPr marL="342900" indent="-342900">
                <a:buFont typeface="Arial" panose="020B0604020202020204" pitchFamily="34" charset="0"/>
                <a:buChar char="•"/>
              </a:pPr>
              <a:endParaRPr lang="en-US" sz="2200" spc="-100" dirty="0">
                <a:solidFill>
                  <a:srgbClr val="919195"/>
                </a:solidFill>
                <a:latin typeface="Proxima Nova A" panose="02000506030000020004" pitchFamily="50" charset="0"/>
              </a:endParaRPr>
            </a:p>
            <a:p>
              <a:pPr marL="342900" indent="-342900">
                <a:buFont typeface="Arial" panose="020B0604020202020204" pitchFamily="34" charset="0"/>
                <a:buChar char="•"/>
              </a:pPr>
              <a:endParaRPr lang="en-US" sz="2200" spc="-100" dirty="0">
                <a:solidFill>
                  <a:srgbClr val="919195"/>
                </a:solidFill>
                <a:latin typeface="Proxima Nova A" panose="02000506030000020004" pitchFamily="50" charset="0"/>
              </a:endParaRPr>
            </a:p>
            <a:p>
              <a:pPr marL="342900" indent="-342900">
                <a:buFont typeface="Arial" panose="020B0604020202020204" pitchFamily="34" charset="0"/>
                <a:buChar char="•"/>
              </a:pPr>
              <a:endParaRPr lang="en-US" sz="2200" spc="-100" dirty="0">
                <a:solidFill>
                  <a:srgbClr val="919195"/>
                </a:solidFill>
                <a:latin typeface="Proxima Nova A" panose="02000506030000020004" pitchFamily="50" charset="0"/>
              </a:endParaRPr>
            </a:p>
            <a:p>
              <a:pPr marL="342900" indent="-342900">
                <a:buFont typeface="Arial" panose="020B0604020202020204" pitchFamily="34" charset="0"/>
                <a:buChar char="•"/>
              </a:pPr>
              <a:endParaRPr lang="en-US" sz="2200" spc="-100" dirty="0">
                <a:solidFill>
                  <a:srgbClr val="919195"/>
                </a:solidFill>
                <a:latin typeface="Proxima Nova A" panose="02000506030000020004" pitchFamily="50" charset="0"/>
              </a:endParaRP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Energy Recovery Ventilation System (ERV)</a:t>
              </a: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Extra Insulation in Walls &amp; Ceilings, with Higher R-Value</a:t>
              </a: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Triple Pane Windows</a:t>
              </a:r>
            </a:p>
            <a:p>
              <a:pPr marL="342900" indent="-342900">
                <a:buFont typeface="Arial" panose="020B0604020202020204" pitchFamily="34" charset="0"/>
                <a:buChar char="•"/>
              </a:pPr>
              <a:r>
                <a:rPr lang="en-US" sz="2200" spc="-100" dirty="0">
                  <a:solidFill>
                    <a:srgbClr val="919195"/>
                  </a:solidFill>
                  <a:latin typeface="Proxima Nova A" panose="02000506030000020004" pitchFamily="50" charset="0"/>
                </a:rPr>
                <a:t>Home Monitoring System</a:t>
              </a:r>
            </a:p>
            <a:p>
              <a:pPr marL="342900" indent="-342900">
                <a:buFont typeface="Arial" panose="020B0604020202020204" pitchFamily="34" charset="0"/>
                <a:buChar char="•"/>
              </a:pPr>
              <a:r>
                <a:rPr lang="en-US" sz="2200" b="1" spc="-100" dirty="0">
                  <a:solidFill>
                    <a:schemeClr val="accent6">
                      <a:lumMod val="75000"/>
                    </a:schemeClr>
                  </a:solidFill>
                  <a:latin typeface="Proxima Nova A" panose="02000506030000020004" pitchFamily="50" charset="0"/>
                </a:rPr>
                <a:t>Solar Panels </a:t>
              </a:r>
            </a:p>
          </p:txBody>
        </p:sp>
      </p:grpSp>
      <p:pic>
        <p:nvPicPr>
          <p:cNvPr id="7" name="Picture 6">
            <a:extLst>
              <a:ext uri="{FF2B5EF4-FFF2-40B4-BE49-F238E27FC236}">
                <a16:creationId xmlns:a16="http://schemas.microsoft.com/office/drawing/2014/main" id="{57EC8BD0-17BB-4923-BDDD-D6571B520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8963" y="4723924"/>
            <a:ext cx="2616330" cy="797981"/>
          </a:xfrm>
          <a:prstGeom prst="rect">
            <a:avLst/>
          </a:prstGeom>
        </p:spPr>
      </p:pic>
    </p:spTree>
    <p:extLst>
      <p:ext uri="{BB962C8B-B14F-4D97-AF65-F5344CB8AC3E}">
        <p14:creationId xmlns:p14="http://schemas.microsoft.com/office/powerpoint/2010/main" val="175744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831916"/>
            <a:ext cx="9573688" cy="4511937"/>
            <a:chOff x="1216479" y="1228486"/>
            <a:chExt cx="9573688" cy="3347419"/>
          </a:xfrm>
        </p:grpSpPr>
        <p:sp>
          <p:nvSpPr>
            <p:cNvPr id="3" name="Title 1"/>
            <p:cNvSpPr txBox="1">
              <a:spLocks/>
            </p:cNvSpPr>
            <p:nvPr/>
          </p:nvSpPr>
          <p:spPr>
            <a:xfrm>
              <a:off x="1256585" y="1228486"/>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Net Zero Features</a:t>
              </a:r>
            </a:p>
          </p:txBody>
        </p:sp>
        <p:sp>
          <p:nvSpPr>
            <p:cNvPr id="4" name="Title 1"/>
            <p:cNvSpPr txBox="1">
              <a:spLocks/>
            </p:cNvSpPr>
            <p:nvPr/>
          </p:nvSpPr>
          <p:spPr>
            <a:xfrm>
              <a:off x="1216479" y="2005250"/>
              <a:ext cx="9533583" cy="2570655"/>
            </a:xfrm>
            <a:prstGeom prst="rect">
              <a:avLst/>
            </a:prstGeom>
          </p:spPr>
          <p:txBody>
            <a:bodyPr numCol="2" spcCol="109728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200" b="1" spc="-100" dirty="0">
                <a:solidFill>
                  <a:schemeClr val="accent6">
                    <a:lumMod val="75000"/>
                  </a:schemeClr>
                </a:solidFill>
                <a:latin typeface="Proxima Nova A" panose="02000506030000020004" pitchFamily="50" charset="0"/>
              </a:endParaRPr>
            </a:p>
          </p:txBody>
        </p:sp>
      </p:grpSp>
      <p:pic>
        <p:nvPicPr>
          <p:cNvPr id="8" name="Picture 7">
            <a:extLst>
              <a:ext uri="{FF2B5EF4-FFF2-40B4-BE49-F238E27FC236}">
                <a16:creationId xmlns:a16="http://schemas.microsoft.com/office/drawing/2014/main" id="{30B9D86F-5207-4DB4-B509-2F656D64340C}"/>
              </a:ext>
            </a:extLst>
          </p:cNvPr>
          <p:cNvPicPr>
            <a:picLocks noChangeAspect="1"/>
          </p:cNvPicPr>
          <p:nvPr/>
        </p:nvPicPr>
        <p:blipFill rotWithShape="1">
          <a:blip r:embed="rId2"/>
          <a:srcRect t="12137"/>
          <a:stretch/>
        </p:blipFill>
        <p:spPr>
          <a:xfrm>
            <a:off x="1336110" y="1625844"/>
            <a:ext cx="9031631" cy="4305159"/>
          </a:xfrm>
          <a:prstGeom prst="rect">
            <a:avLst/>
          </a:prstGeom>
        </p:spPr>
      </p:pic>
    </p:spTree>
    <p:extLst>
      <p:ext uri="{BB962C8B-B14F-4D97-AF65-F5344CB8AC3E}">
        <p14:creationId xmlns:p14="http://schemas.microsoft.com/office/powerpoint/2010/main" val="173021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45029" y="611336"/>
            <a:ext cx="9533583" cy="5497634"/>
            <a:chOff x="1216479" y="1064838"/>
            <a:chExt cx="9533583" cy="3520360"/>
          </a:xfrm>
        </p:grpSpPr>
        <p:sp>
          <p:nvSpPr>
            <p:cNvPr id="3" name="Title 1"/>
            <p:cNvSpPr txBox="1">
              <a:spLocks/>
            </p:cNvSpPr>
            <p:nvPr/>
          </p:nvSpPr>
          <p:spPr>
            <a:xfrm>
              <a:off x="1216480" y="1064838"/>
              <a:ext cx="9533582" cy="17442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spc="-100" dirty="0">
                  <a:solidFill>
                    <a:srgbClr val="414042"/>
                  </a:solidFill>
                  <a:latin typeface="Proxima Nova" panose="02000506030000020004" pitchFamily="50" charset="0"/>
                </a:rPr>
                <a:t>Costs, the bad news and the good (kind of) news</a:t>
              </a:r>
            </a:p>
          </p:txBody>
        </p:sp>
        <p:sp>
          <p:nvSpPr>
            <p:cNvPr id="4" name="Title 1"/>
            <p:cNvSpPr txBox="1">
              <a:spLocks/>
            </p:cNvSpPr>
            <p:nvPr/>
          </p:nvSpPr>
          <p:spPr>
            <a:xfrm>
              <a:off x="1216479" y="2074903"/>
              <a:ext cx="9533583" cy="2510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spc="-100" dirty="0">
                  <a:solidFill>
                    <a:srgbClr val="919195"/>
                  </a:solidFill>
                  <a:latin typeface="Proxima Nova A" panose="02000506030000020004" pitchFamily="50" charset="0"/>
                </a:rPr>
                <a:t>A 36’ single detached home</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Energy Star </a:t>
              </a:r>
              <a:endParaRPr lang="en-US" sz="2200" spc="-100" dirty="0">
                <a:solidFill>
                  <a:srgbClr val="919195"/>
                </a:solidFill>
                <a:highlight>
                  <a:srgbClr val="FFFF00"/>
                </a:highlight>
                <a:latin typeface="Proxima Nova A" panose="02000506030000020004" pitchFamily="50" charset="0"/>
              </a:endParaRP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Add Net Zero Ready $20-25K</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Add Full Net Zero $40-45K</a:t>
              </a:r>
            </a:p>
            <a:p>
              <a:endParaRPr lang="en-US" sz="2200" spc="-100" dirty="0">
                <a:solidFill>
                  <a:srgbClr val="919195"/>
                </a:solidFill>
                <a:latin typeface="Proxima Nova A" panose="02000506030000020004" pitchFamily="50" charset="0"/>
              </a:endParaRPr>
            </a:p>
            <a:p>
              <a:r>
                <a:rPr lang="en-US" sz="2200" spc="-100" dirty="0">
                  <a:solidFill>
                    <a:srgbClr val="919195"/>
                  </a:solidFill>
                  <a:latin typeface="Proxima Nova A" panose="02000506030000020004" pitchFamily="50" charset="0"/>
                </a:rPr>
                <a:t>From Energy Star to Full Net Zero will cost a consumer over $70K</a:t>
              </a:r>
            </a:p>
            <a:p>
              <a:endParaRPr lang="en-US" sz="2200" spc="-100" dirty="0">
                <a:solidFill>
                  <a:srgbClr val="919195"/>
                </a:solidFill>
                <a:highlight>
                  <a:srgbClr val="FFFF00"/>
                </a:highlight>
                <a:latin typeface="Proxima Nova A" panose="02000506030000020004" pitchFamily="50" charset="0"/>
              </a:endParaRPr>
            </a:p>
            <a:p>
              <a:r>
                <a:rPr lang="en-US" sz="2200" b="1" spc="-100" dirty="0">
                  <a:solidFill>
                    <a:srgbClr val="919195"/>
                  </a:solidFill>
                  <a:latin typeface="Proxima Nova A" panose="02000506030000020004" pitchFamily="50" charset="0"/>
                </a:rPr>
                <a:t>The good news is this incremental cost is now a much smaller portion of the overall cost of the home compared with 5 years ago, but…</a:t>
              </a:r>
            </a:p>
          </p:txBody>
        </p:sp>
      </p:grpSp>
      <p:sp>
        <p:nvSpPr>
          <p:cNvPr id="9" name="Arrow: Down 8">
            <a:extLst>
              <a:ext uri="{FF2B5EF4-FFF2-40B4-BE49-F238E27FC236}">
                <a16:creationId xmlns:a16="http://schemas.microsoft.com/office/drawing/2014/main" id="{DE729F25-45D1-4176-9DA3-8C8317ADD6B0}"/>
              </a:ext>
            </a:extLst>
          </p:cNvPr>
          <p:cNvSpPr/>
          <p:nvPr/>
        </p:nvSpPr>
        <p:spPr>
          <a:xfrm>
            <a:off x="1381327" y="3193418"/>
            <a:ext cx="972766" cy="16537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71CB6ACB-B161-4831-ABD6-F708132B3D71}"/>
              </a:ext>
            </a:extLst>
          </p:cNvPr>
          <p:cNvSpPr/>
          <p:nvPr/>
        </p:nvSpPr>
        <p:spPr>
          <a:xfrm>
            <a:off x="1381327" y="3802148"/>
            <a:ext cx="972766" cy="16537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9A751164-F963-4509-8D8F-57784B67DEFD}"/>
              </a:ext>
            </a:extLst>
          </p:cNvPr>
          <p:cNvSpPr/>
          <p:nvPr/>
        </p:nvSpPr>
        <p:spPr>
          <a:xfrm>
            <a:off x="1381327" y="4410878"/>
            <a:ext cx="972766" cy="16537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498733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C7F2B7A3E32840AD1102DE9EC09F6F" ma:contentTypeVersion="14" ma:contentTypeDescription="Create a new document." ma:contentTypeScope="" ma:versionID="4978d6fe712e4b273e6f8e2cd5f84fa0">
  <xsd:schema xmlns:xsd="http://www.w3.org/2001/XMLSchema" xmlns:xs="http://www.w3.org/2001/XMLSchema" xmlns:p="http://schemas.microsoft.com/office/2006/metadata/properties" xmlns:ns3="fc5509c2-9e6e-41f7-ae78-f714aa5191b4" xmlns:ns4="80ce1ff5-1517-409f-bcd8-d0f7fdfa6ac7" targetNamespace="http://schemas.microsoft.com/office/2006/metadata/properties" ma:root="true" ma:fieldsID="d84f40ba8ee0a9661343df6c08c3f2a4" ns3:_="" ns4:_="">
    <xsd:import namespace="fc5509c2-9e6e-41f7-ae78-f714aa5191b4"/>
    <xsd:import namespace="80ce1ff5-1517-409f-bcd8-d0f7fdfa6ac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509c2-9e6e-41f7-ae78-f714aa5191b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e1ff5-1517-409f-bcd8-d0f7fdfa6a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B6330C-693D-4037-BAD5-F90061EF154F}">
  <ds:schemaRefs>
    <ds:schemaRef ds:uri="http://schemas.microsoft.com/sharepoint/v3/contenttype/forms"/>
  </ds:schemaRefs>
</ds:datastoreItem>
</file>

<file path=customXml/itemProps2.xml><?xml version="1.0" encoding="utf-8"?>
<ds:datastoreItem xmlns:ds="http://schemas.openxmlformats.org/officeDocument/2006/customXml" ds:itemID="{32544E26-FC7C-46DC-8EDD-70E9B066BFAB}">
  <ds:schemaRefs>
    <ds:schemaRef ds:uri="http://purl.org/dc/terms/"/>
    <ds:schemaRef ds:uri="http://schemas.openxmlformats.org/package/2006/metadata/core-properties"/>
    <ds:schemaRef ds:uri="fc5509c2-9e6e-41f7-ae78-f714aa5191b4"/>
    <ds:schemaRef ds:uri="http://schemas.microsoft.com/office/2006/documentManagement/types"/>
    <ds:schemaRef ds:uri="http://schemas.microsoft.com/office/infopath/2007/PartnerControls"/>
    <ds:schemaRef ds:uri="http://purl.org/dc/elements/1.1/"/>
    <ds:schemaRef ds:uri="http://schemas.microsoft.com/office/2006/metadata/properties"/>
    <ds:schemaRef ds:uri="80ce1ff5-1517-409f-bcd8-d0f7fdfa6ac7"/>
    <ds:schemaRef ds:uri="http://www.w3.org/XML/1998/namespace"/>
    <ds:schemaRef ds:uri="http://purl.org/dc/dcmitype/"/>
  </ds:schemaRefs>
</ds:datastoreItem>
</file>

<file path=customXml/itemProps3.xml><?xml version="1.0" encoding="utf-8"?>
<ds:datastoreItem xmlns:ds="http://schemas.openxmlformats.org/officeDocument/2006/customXml" ds:itemID="{7B552AFB-7EFA-4EF9-A337-B65B182D3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509c2-9e6e-41f7-ae78-f714aa5191b4"/>
    <ds:schemaRef ds:uri="80ce1ff5-1517-409f-bcd8-d0f7fdfa6a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5928</TotalTime>
  <Words>1922</Words>
  <Application>Microsoft Office PowerPoint</Application>
  <PresentationFormat>Widescreen</PresentationFormat>
  <Paragraphs>232</Paragraphs>
  <Slides>38</Slides>
  <Notes>1</Notes>
  <HiddenSlides>23</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Proxima Nova</vt:lpstr>
      <vt:lpstr>Proxima Nova A</vt:lpstr>
      <vt:lpstr>Proxima Nova Semibold</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headline</dc:title>
  <dc:creator>Christopher Truch</dc:creator>
  <cp:lastModifiedBy>Geoff McMurdo</cp:lastModifiedBy>
  <cp:revision>168</cp:revision>
  <dcterms:created xsi:type="dcterms:W3CDTF">2017-01-10T13:08:52Z</dcterms:created>
  <dcterms:modified xsi:type="dcterms:W3CDTF">2022-05-10T16:12:44Z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0x010100C1C7F2B7A3E32840AD1102DE9EC09F6F</vt:lpwstr>
  </property>
  <property fmtid="{D5CDD505-2E9C-101B-9397-08002B2CF9AE}" pid="3" name="Additional Tags">
    <vt:lpwstr>7;#Branding|4712a4e6-2f4c-481e-9da5-d232032835e2;#31;#Corporate|4dac3294-da0b-4097-82cf-ac5588f3163b</vt:lpwstr>
  </property>
  <property fmtid="{D5CDD505-2E9C-101B-9397-08002B2CF9AE}" pid="4" name="Document Type">
    <vt:lpwstr>25;#Presentation|3cb055a8-c1fc-4317-a9fd-5d41ac90fee5</vt:lpwstr>
  </property>
</Properties>
</file>