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1" r:id="rId8"/>
    <p:sldId id="264" r:id="rId9"/>
    <p:sldId id="263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88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46B2-B1BA-CF6D-0843-2A01975C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5B489-F686-B1ED-2852-6340036F0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9108B-B3B3-57D2-2C8A-1D9E8829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3CE7-FF20-8837-1C76-A0D1CBB8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8054-05BD-8437-B18F-FCCCC320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5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4C91-98B6-99E6-0438-50004927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73B3C-F15D-6FF6-3DF1-8DF075C1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BE9F-B53B-DE86-40C1-55E04060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F9D03-92C0-140B-4A6A-810593A5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B6DE8-8CCF-E6BB-8243-4132D66F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3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9C383-9534-08DB-3E00-8C4998218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C5B3E-4066-F55B-64C2-B48F10275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09884-E6ED-6AEE-B4F0-E98259DF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42A4C-D54E-97D6-0D54-300FDC0A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F4570-8F79-EA7D-3E30-04AE00C2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12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A2C5-26E6-EAE3-A872-FE343BF2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0CD2-FB78-5FDE-E933-91B6E2D8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BE20E-4179-AB86-1CCF-6F7B39C4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9B4AB-C0DC-6186-4FC5-C9EF3CCC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63A8-8FB3-A745-C55C-156F88C0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15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C8B8-4C78-F089-F766-1BB87ADB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7BB19-F7DD-0FCE-994E-3273AF18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0E63-1C1D-2125-73AC-59419CB7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B0F0-0D7C-777F-C385-EA41A54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4A5F-C062-D7B4-11D2-0922264D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9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F0B0-B42B-015D-3C60-9FDD757A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11A3-8235-AD2D-9689-70846640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F5863-B88D-7AF1-400D-3188CB1F1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45D3-1886-8947-A1F6-0530BB47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1A6C3-4FBA-A9D8-90C8-5ED422D3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862CE-23F0-E437-ADD6-A8786E35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76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203F-2157-5ED6-F40E-C95AEB36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EF3A-ED93-899D-19D2-3EE8D6BFD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B24D4-D80A-EBDC-C388-162DA8501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73CEF-365F-1B24-5359-9116B478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4D1DC-9E81-A8DB-8F6A-CDE97F24F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45ED9-3066-1A2A-7C7E-5245470B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6063-E385-275D-1274-ADFB6A1D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525C9-47C3-0897-4FF5-9D8AF7AF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79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93A-D751-5447-1CA8-ACDFEEAA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B8209-F979-0F72-68B8-F1880C4B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5EE77-3611-0DA5-E438-E78A378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B687A-9920-C1C5-27A3-A34501D1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0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01BBA-6D91-0E0D-5838-5D86A6AF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FF3E6-3F0C-F330-D78E-19A79A1E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BED4E-AB97-0EE1-1A7D-3C9C619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0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60A2-36B5-0506-F4FB-BB681C6A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E313-C95F-8F4A-5BC4-32E8863A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E52C4-49E3-48B0-5894-4AA59F1F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36CEC-F424-F769-1868-BDF094E9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38B26-AE67-01AD-8ED4-5F7B5338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6104-09AB-1627-DE36-62862A09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2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A41C-D339-AA99-F46A-A912622B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72330-7634-6ABA-9368-D722ABC7F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1CB44-8E20-FEBC-E2BC-88F15C110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DEAEE-5B5B-52F4-969D-A6AFFA21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D463C-208C-EECF-A3D6-ABEFBC4D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DE287-23D6-8461-5722-DE284E23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4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BE9C8-5319-B41B-6D9B-5C32FB16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F9C10-B2CD-1D6E-80E3-24C679971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6FCBB-8607-AF52-3450-80BF52C1A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516C-4BA8-4721-81C3-C986297C25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7202-A622-7027-1D11-5AE144BF9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4E9F-C138-FC30-19C3-F57A95EE9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1048-2299-4FDB-9C26-3BA11CBE91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7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B925-F994-05C0-EDA9-468DB051F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4401"/>
            <a:ext cx="9144000" cy="1576454"/>
          </a:xfrm>
          <a:ln w="3810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0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Adapting to the Climate Emergency </a:t>
            </a:r>
            <a:br>
              <a:rPr lang="en-GB" sz="30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</a:br>
            <a:r>
              <a:rPr lang="en-GB" sz="30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in the Development Industry: </a:t>
            </a:r>
            <a:br>
              <a:rPr lang="en-GB" sz="30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</a:br>
            <a:r>
              <a:rPr lang="en-GB" sz="30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 (Slow) Work In Progress</a:t>
            </a:r>
            <a:endParaRPr lang="en-CA" sz="3000" b="1" dirty="0">
              <a:solidFill>
                <a:srgbClr val="FF66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A8085-A95A-D353-EEC1-AB6EB360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0195"/>
            <a:ext cx="9144000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PRAGMA COUNCIL 2022 ANNUAL SPRING CONFERENCE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May 10, 2022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Presentation by </a:t>
            </a:r>
            <a:r>
              <a:rPr lang="en-CA" dirty="0" err="1"/>
              <a:t>Jeanhy</a:t>
            </a:r>
            <a:r>
              <a:rPr lang="en-CA" dirty="0"/>
              <a:t> Shim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Housing Lab Toronto | Crosswalk Communities | TASH Design Co.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1431C-DA37-1878-5B02-39ED865B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2602" b="27284"/>
          <a:stretch>
            <a:fillRect/>
          </a:stretch>
        </p:blipFill>
        <p:spPr bwMode="auto">
          <a:xfrm>
            <a:off x="3848100" y="1337991"/>
            <a:ext cx="4495800" cy="6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444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91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The undiscovered opportunity for affordable housing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9202AC-2500-32A3-A018-4B0E075A8C0A}"/>
              </a:ext>
            </a:extLst>
          </p:cNvPr>
          <p:cNvSpPr txBox="1">
            <a:spLocks/>
          </p:cNvSpPr>
          <p:nvPr/>
        </p:nvSpPr>
        <p:spPr>
          <a:xfrm>
            <a:off x="838200" y="1072006"/>
            <a:ext cx="10515600" cy="244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latin typeface="+mn-lt"/>
              </a:rPr>
              <a:t>Can truly net-zero carbon building construction make affordable rental housing more financially feasible to build?</a:t>
            </a:r>
          </a:p>
          <a:p>
            <a:endParaRPr lang="en-CA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</a:rPr>
              <a:t>Reduces building operating costs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</a:rPr>
              <a:t>Reduces long term building maintenance &amp; repair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</a:rPr>
              <a:t>Reduces utility costs for tenants</a:t>
            </a:r>
          </a:p>
        </p:txBody>
      </p:sp>
    </p:spTree>
    <p:extLst>
      <p:ext uri="{BB962C8B-B14F-4D97-AF65-F5344CB8AC3E}">
        <p14:creationId xmlns:p14="http://schemas.microsoft.com/office/powerpoint/2010/main" val="16317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What do developers have to do with the climate emergency?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8A87C-951C-D729-2131-7258F64B8103}"/>
              </a:ext>
            </a:extLst>
          </p:cNvPr>
          <p:cNvSpPr txBox="1"/>
          <p:nvPr/>
        </p:nvSpPr>
        <p:spPr>
          <a:xfrm>
            <a:off x="8078771" y="1483059"/>
            <a:ext cx="34164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accent6"/>
                </a:solidFill>
              </a:rPr>
              <a:t>60% from residential buildings &amp; homes</a:t>
            </a:r>
          </a:p>
          <a:p>
            <a:r>
              <a:rPr lang="en-CA" sz="2400" dirty="0">
                <a:solidFill>
                  <a:schemeClr val="accent6"/>
                </a:solidFill>
              </a:rPr>
              <a:t>40% from commercial &amp; institutional buildings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2BD04-BCB5-A6B6-9D66-D8054661A1B0}"/>
              </a:ext>
            </a:extLst>
          </p:cNvPr>
          <p:cNvSpPr txBox="1"/>
          <p:nvPr/>
        </p:nvSpPr>
        <p:spPr>
          <a:xfrm>
            <a:off x="3817416" y="6310705"/>
            <a:ext cx="777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Source: </a:t>
            </a:r>
            <a:r>
              <a:rPr lang="en-CA" sz="1400" dirty="0" err="1"/>
              <a:t>TransformTO</a:t>
            </a:r>
            <a:r>
              <a:rPr lang="en-CA" sz="1400" dirty="0"/>
              <a:t> – City of Toronto 2019 Greenhouse Gas Emissions Inventory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BFCC89-4797-A38E-E35E-2FFE3AC9B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01" y="1354831"/>
            <a:ext cx="7009172" cy="442117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B67D64-F8CA-41DC-DE7B-D6A60DAF2395}"/>
              </a:ext>
            </a:extLst>
          </p:cNvPr>
          <p:cNvSpPr/>
          <p:nvPr/>
        </p:nvSpPr>
        <p:spPr>
          <a:xfrm>
            <a:off x="7025106" y="1571651"/>
            <a:ext cx="867266" cy="39592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20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32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Residential Development Activity in Ontario since 1990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2BD04-BCB5-A6B6-9D66-D8054661A1B0}"/>
              </a:ext>
            </a:extLst>
          </p:cNvPr>
          <p:cNvSpPr txBox="1"/>
          <p:nvPr/>
        </p:nvSpPr>
        <p:spPr>
          <a:xfrm>
            <a:off x="3817416" y="6310705"/>
            <a:ext cx="777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Source: CMHC, Statistics Canada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59CCD9-035A-D621-6B64-5AECF2FEC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6" r="16602"/>
          <a:stretch/>
        </p:blipFill>
        <p:spPr>
          <a:xfrm>
            <a:off x="652975" y="1368265"/>
            <a:ext cx="5060331" cy="4446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363492-700C-9095-79CD-21B906333E72}"/>
              </a:ext>
            </a:extLst>
          </p:cNvPr>
          <p:cNvSpPr txBox="1"/>
          <p:nvPr/>
        </p:nvSpPr>
        <p:spPr>
          <a:xfrm>
            <a:off x="529977" y="5978993"/>
            <a:ext cx="541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 Includes  37,027 low-rise homes under construction in Q1-22</a:t>
            </a:r>
          </a:p>
          <a:p>
            <a:r>
              <a:rPr lang="en-CA" sz="1600" dirty="0"/>
              <a:t>** includes 108,016 apartments under construction in Q1-22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48523-AD72-80FC-7EA9-374F2ED63C6A}"/>
              </a:ext>
            </a:extLst>
          </p:cNvPr>
          <p:cNvSpPr txBox="1"/>
          <p:nvPr/>
        </p:nvSpPr>
        <p:spPr>
          <a:xfrm>
            <a:off x="5713306" y="1163593"/>
            <a:ext cx="63999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000" b="1" dirty="0"/>
              <a:t>Toronto CMA accounted for: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53% of total residential construction (1,096,164 homes)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71% of total apartment construction (499,891 homes)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44% of total low-rise construction (596,273 homes)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A4024E-046D-B2F4-20CE-07599E5B5294}"/>
              </a:ext>
            </a:extLst>
          </p:cNvPr>
          <p:cNvSpPr txBox="1"/>
          <p:nvPr/>
        </p:nvSpPr>
        <p:spPr>
          <a:xfrm>
            <a:off x="5713305" y="3055816"/>
            <a:ext cx="6399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000" b="1" dirty="0"/>
              <a:t>Apartment dwellings are increasing: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24% of new home completions from 1990 to 1999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22% of new home completions from 2000 to 2009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42% of new home completions from 2010 to 2019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50% of new home completions from 2020 to Q1-2022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74% of new homes under construction at end Q1-2022</a:t>
            </a:r>
          </a:p>
        </p:txBody>
      </p:sp>
    </p:spTree>
    <p:extLst>
      <p:ext uri="{BB962C8B-B14F-4D97-AF65-F5344CB8AC3E}">
        <p14:creationId xmlns:p14="http://schemas.microsoft.com/office/powerpoint/2010/main" val="278062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Development Impact Timeline – Apartment Buildings in Toronto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2BD04-BCB5-A6B6-9D66-D8054661A1B0}"/>
              </a:ext>
            </a:extLst>
          </p:cNvPr>
          <p:cNvSpPr txBox="1"/>
          <p:nvPr/>
        </p:nvSpPr>
        <p:spPr>
          <a:xfrm>
            <a:off x="495096" y="6279366"/>
            <a:ext cx="777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* Toronto Atmospheric Fund  ** Toronto Green Standards  *** Zero Emissions Building Framework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6DA1A1-F5CA-CF31-13FE-9CF7B15C88C5}"/>
              </a:ext>
            </a:extLst>
          </p:cNvPr>
          <p:cNvCxnSpPr>
            <a:cxnSpLocks/>
          </p:cNvCxnSpPr>
          <p:nvPr/>
        </p:nvCxnSpPr>
        <p:spPr>
          <a:xfrm>
            <a:off x="495096" y="3193382"/>
            <a:ext cx="11241275" cy="0"/>
          </a:xfrm>
          <a:prstGeom prst="straightConnector1">
            <a:avLst/>
          </a:prstGeom>
          <a:ln w="53975">
            <a:solidFill>
              <a:srgbClr val="00B050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E99553-7C1A-62F8-46F3-73F521022289}"/>
              </a:ext>
            </a:extLst>
          </p:cNvPr>
          <p:cNvGrpSpPr/>
          <p:nvPr/>
        </p:nvGrpSpPr>
        <p:grpSpPr>
          <a:xfrm>
            <a:off x="495096" y="1096860"/>
            <a:ext cx="11369244" cy="1954442"/>
            <a:chOff x="495096" y="1096860"/>
            <a:chExt cx="11369244" cy="19544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E2095-70BD-C889-ECDE-EFC6B5F9FB25}"/>
                </a:ext>
              </a:extLst>
            </p:cNvPr>
            <p:cNvSpPr txBox="1"/>
            <p:nvPr/>
          </p:nvSpPr>
          <p:spPr>
            <a:xfrm>
              <a:off x="495096" y="1163110"/>
              <a:ext cx="71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1991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TAF</a:t>
              </a:r>
              <a:r>
                <a:rPr lang="en-CA" sz="1600" dirty="0">
                  <a:solidFill>
                    <a:srgbClr val="00B050"/>
                  </a:solidFill>
                </a:rPr>
                <a:t>*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A5E5E1-8FD2-D321-116F-29D188563759}"/>
                </a:ext>
              </a:extLst>
            </p:cNvPr>
            <p:cNvSpPr txBox="1"/>
            <p:nvPr/>
          </p:nvSpPr>
          <p:spPr>
            <a:xfrm>
              <a:off x="1277416" y="1163110"/>
              <a:ext cx="721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2005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TAF 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Act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BFF3C5-C5F3-AF56-13DC-C48E4C4AE651}"/>
                </a:ext>
              </a:extLst>
            </p:cNvPr>
            <p:cNvSpPr txBox="1"/>
            <p:nvPr/>
          </p:nvSpPr>
          <p:spPr>
            <a:xfrm>
              <a:off x="2072436" y="1149952"/>
              <a:ext cx="975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2006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</a:t>
              </a:r>
              <a:r>
                <a:rPr lang="en-CA" sz="1600" dirty="0">
                  <a:solidFill>
                    <a:srgbClr val="00B050"/>
                  </a:solidFill>
                </a:rPr>
                <a:t>**</a:t>
              </a:r>
              <a:r>
                <a:rPr lang="en-CA" sz="2000" b="1" dirty="0">
                  <a:solidFill>
                    <a:srgbClr val="00B050"/>
                  </a:solidFill>
                </a:rPr>
                <a:t> (v)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8F58A6-D1CF-9BE4-CAA0-6ECFBD33522E}"/>
                </a:ext>
              </a:extLst>
            </p:cNvPr>
            <p:cNvSpPr txBox="1"/>
            <p:nvPr/>
          </p:nvSpPr>
          <p:spPr>
            <a:xfrm>
              <a:off x="2994456" y="1132630"/>
              <a:ext cx="975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2010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v1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T1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T2 (v)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014697-9C0D-CB13-3D11-CBA3D111A87B}"/>
                </a:ext>
              </a:extLst>
            </p:cNvPr>
            <p:cNvSpPr txBox="1"/>
            <p:nvPr/>
          </p:nvSpPr>
          <p:spPr>
            <a:xfrm>
              <a:off x="3906316" y="1118967"/>
              <a:ext cx="1140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2014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v2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T1+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T2+ (v+)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141C35-744B-9072-4DBA-E659BEE5E16B}"/>
                </a:ext>
              </a:extLst>
            </p:cNvPr>
            <p:cNvSpPr txBox="1"/>
            <p:nvPr/>
          </p:nvSpPr>
          <p:spPr>
            <a:xfrm>
              <a:off x="6052616" y="1112310"/>
              <a:ext cx="12242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2018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v3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T1++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T2++ (v+)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ZEBF</a:t>
              </a:r>
              <a:r>
                <a:rPr lang="en-CA" sz="1600" dirty="0">
                  <a:solidFill>
                    <a:srgbClr val="00B050"/>
                  </a:solidFill>
                </a:rPr>
                <a:t>***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A85C69-8A0D-1107-3DCA-880DC8D55B3D}"/>
                </a:ext>
              </a:extLst>
            </p:cNvPr>
            <p:cNvSpPr txBox="1"/>
            <p:nvPr/>
          </p:nvSpPr>
          <p:spPr>
            <a:xfrm>
              <a:off x="8427516" y="1112310"/>
              <a:ext cx="12242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2022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v4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T1++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T2++ (m-)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ZEBF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4BC573-DC2F-F02D-E472-6A6CCBE5A41B}"/>
                </a:ext>
              </a:extLst>
            </p:cNvPr>
            <p:cNvSpPr txBox="1"/>
            <p:nvPr/>
          </p:nvSpPr>
          <p:spPr>
            <a:xfrm>
              <a:off x="9624060" y="1096860"/>
              <a:ext cx="11404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2025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v5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T1++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T2++ (m)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ZEBF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9ACF26-8709-E6AF-CB72-CFE810161355}"/>
                </a:ext>
              </a:extLst>
            </p:cNvPr>
            <p:cNvSpPr txBox="1"/>
            <p:nvPr/>
          </p:nvSpPr>
          <p:spPr>
            <a:xfrm>
              <a:off x="10723880" y="1112310"/>
              <a:ext cx="1140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2028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TGS v5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Net-Zero Designs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EDAE45-F07C-B812-7EC4-5B70CE77850B}"/>
                </a:ext>
              </a:extLst>
            </p:cNvPr>
            <p:cNvSpPr txBox="1"/>
            <p:nvPr/>
          </p:nvSpPr>
          <p:spPr>
            <a:xfrm>
              <a:off x="4998516" y="1112310"/>
              <a:ext cx="12496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2017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‘Trans-</a:t>
              </a:r>
              <a:r>
                <a:rPr lang="en-CA" sz="2000" b="1" dirty="0" err="1">
                  <a:solidFill>
                    <a:srgbClr val="00B050"/>
                  </a:solidFill>
                </a:rPr>
                <a:t>formTO</a:t>
              </a:r>
              <a:r>
                <a:rPr lang="en-CA" sz="2000" b="1" dirty="0">
                  <a:solidFill>
                    <a:srgbClr val="00B050"/>
                  </a:solidFill>
                </a:rPr>
                <a:t> Climate Action Plan’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1778C7-7E38-4589-BBE0-26700BC6CC87}"/>
                </a:ext>
              </a:extLst>
            </p:cNvPr>
            <p:cNvSpPr txBox="1"/>
            <p:nvPr/>
          </p:nvSpPr>
          <p:spPr>
            <a:xfrm>
              <a:off x="7276896" y="1112310"/>
              <a:ext cx="12242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B050"/>
                  </a:solidFill>
                </a:rPr>
                <a:t>2021</a:t>
              </a:r>
            </a:p>
            <a:p>
              <a:r>
                <a:rPr lang="en-CA" sz="2000" b="1" dirty="0">
                  <a:solidFill>
                    <a:srgbClr val="00B050"/>
                  </a:solidFill>
                </a:rPr>
                <a:t>‘Net Zero by 2020 Climate Strategy’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B5A686-785E-31DB-6BE3-A127E888CB01}"/>
              </a:ext>
            </a:extLst>
          </p:cNvPr>
          <p:cNvGrpSpPr/>
          <p:nvPr/>
        </p:nvGrpSpPr>
        <p:grpSpPr>
          <a:xfrm>
            <a:off x="426720" y="3486128"/>
            <a:ext cx="11498189" cy="2504549"/>
            <a:chOff x="426720" y="3608048"/>
            <a:chExt cx="11498189" cy="25045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A6140-2117-A49B-51C1-F5BECFA6A44B}"/>
                </a:ext>
              </a:extLst>
            </p:cNvPr>
            <p:cNvSpPr txBox="1"/>
            <p:nvPr/>
          </p:nvSpPr>
          <p:spPr>
            <a:xfrm>
              <a:off x="426720" y="3652278"/>
              <a:ext cx="142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Blissful Ignorance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07976E-C5B7-B4BB-F4F1-1D0AC93E1C95}"/>
                </a:ext>
              </a:extLst>
            </p:cNvPr>
            <p:cNvSpPr txBox="1"/>
            <p:nvPr/>
          </p:nvSpPr>
          <p:spPr>
            <a:xfrm>
              <a:off x="1676400" y="3650384"/>
              <a:ext cx="199853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Resistance $</a:t>
              </a:r>
            </a:p>
            <a:p>
              <a:r>
                <a:rPr lang="en-CA" sz="2000" dirty="0"/>
                <a:t>Reluctance $</a:t>
              </a:r>
            </a:p>
            <a:p>
              <a:r>
                <a:rPr lang="en-CA" dirty="0"/>
                <a:t>(low hanging fruit)</a:t>
              </a:r>
            </a:p>
            <a:p>
              <a:r>
                <a:rPr lang="en-CA" sz="2000" dirty="0"/>
                <a:t>Early Adopters:</a:t>
              </a:r>
            </a:p>
            <a:p>
              <a:r>
                <a:rPr lang="en-CA" dirty="0"/>
                <a:t>(marketing edge,        branding, CSR)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CA" sz="2000" dirty="0" err="1"/>
                <a:t>Tridel</a:t>
              </a:r>
              <a:endParaRPr lang="en-CA" sz="20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CA" sz="2000" dirty="0"/>
                <a:t>Minto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4C50CC-3A10-53C4-1029-4F19C2512530}"/>
                </a:ext>
              </a:extLst>
            </p:cNvPr>
            <p:cNvSpPr txBox="1"/>
            <p:nvPr/>
          </p:nvSpPr>
          <p:spPr>
            <a:xfrm>
              <a:off x="3494653" y="3636432"/>
              <a:ext cx="1778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Compliance</a:t>
              </a:r>
            </a:p>
            <a:p>
              <a:r>
                <a:rPr lang="en-CA" dirty="0"/>
                <a:t>(checklist)</a:t>
              </a:r>
            </a:p>
            <a:p>
              <a:r>
                <a:rPr lang="en-CA" sz="2000" dirty="0"/>
                <a:t>Compliance +</a:t>
              </a:r>
            </a:p>
            <a:p>
              <a:r>
                <a:rPr lang="en-CA" dirty="0"/>
                <a:t>(commitment)</a:t>
              </a:r>
            </a:p>
            <a:p>
              <a:r>
                <a:rPr lang="en-CA" sz="2000" dirty="0"/>
                <a:t>Leaders </a:t>
              </a:r>
              <a:r>
                <a:rPr lang="en-CA" dirty="0"/>
                <a:t>(CSR)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FA466E-8086-0AD6-4015-24BA5412BAB3}"/>
                </a:ext>
              </a:extLst>
            </p:cNvPr>
            <p:cNvSpPr txBox="1"/>
            <p:nvPr/>
          </p:nvSpPr>
          <p:spPr>
            <a:xfrm>
              <a:off x="5834200" y="3619991"/>
              <a:ext cx="195072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Adaptation v1</a:t>
              </a:r>
            </a:p>
            <a:p>
              <a:r>
                <a:rPr lang="en-CA" dirty="0"/>
                <a:t>(checklist)</a:t>
              </a:r>
            </a:p>
            <a:p>
              <a:r>
                <a:rPr lang="en-CA" sz="2000" dirty="0"/>
                <a:t>Adaptation v1+</a:t>
              </a:r>
            </a:p>
            <a:p>
              <a:r>
                <a:rPr lang="en-CA" dirty="0"/>
                <a:t>(commitment)</a:t>
              </a:r>
              <a:endParaRPr lang="en-CA" sz="2000" dirty="0"/>
            </a:p>
            <a:p>
              <a:r>
                <a:rPr lang="en-CA" sz="2000" dirty="0"/>
                <a:t>Leaders </a:t>
              </a:r>
              <a:r>
                <a:rPr lang="en-CA" dirty="0"/>
                <a:t>(ESG)</a:t>
              </a:r>
            </a:p>
            <a:p>
              <a:endParaRPr lang="en-CA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7B2C38-2F91-DE30-EE96-EF90C5E38236}"/>
                </a:ext>
              </a:extLst>
            </p:cNvPr>
            <p:cNvSpPr txBox="1"/>
            <p:nvPr/>
          </p:nvSpPr>
          <p:spPr>
            <a:xfrm>
              <a:off x="8069400" y="3608048"/>
              <a:ext cx="19507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Adaptation v2</a:t>
              </a:r>
            </a:p>
            <a:p>
              <a:r>
                <a:rPr lang="en-CA" dirty="0"/>
                <a:t>(checklist)</a:t>
              </a:r>
            </a:p>
            <a:p>
              <a:r>
                <a:rPr lang="en-CA" sz="2000" dirty="0"/>
                <a:t>Adaptation v2+</a:t>
              </a:r>
            </a:p>
            <a:p>
              <a:r>
                <a:rPr lang="en-CA" dirty="0"/>
                <a:t>(commitment)</a:t>
              </a:r>
            </a:p>
            <a:p>
              <a:r>
                <a:rPr lang="en-CA" sz="2000" dirty="0"/>
                <a:t>Leaders </a:t>
              </a:r>
              <a:r>
                <a:rPr lang="en-CA" dirty="0"/>
                <a:t>(ESG)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A82F7D-7FD7-1877-65ED-CDF4B9A5881E}"/>
                </a:ext>
              </a:extLst>
            </p:cNvPr>
            <p:cNvSpPr txBox="1"/>
            <p:nvPr/>
          </p:nvSpPr>
          <p:spPr>
            <a:xfrm>
              <a:off x="10674915" y="3608048"/>
              <a:ext cx="1249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Success?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F2E5896-4C69-EDD9-5D7D-ECFC38E561A5}"/>
              </a:ext>
            </a:extLst>
          </p:cNvPr>
          <p:cNvSpPr txBox="1"/>
          <p:nvPr/>
        </p:nvSpPr>
        <p:spPr>
          <a:xfrm>
            <a:off x="2713300" y="5274808"/>
            <a:ext cx="58201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F6600"/>
                </a:solidFill>
              </a:rPr>
              <a:t>&gt; Winner of Inaugural BILD Green Home Builder Award 2007</a:t>
            </a:r>
          </a:p>
        </p:txBody>
      </p:sp>
    </p:spTree>
    <p:extLst>
      <p:ext uri="{BB962C8B-B14F-4D97-AF65-F5344CB8AC3E}">
        <p14:creationId xmlns:p14="http://schemas.microsoft.com/office/powerpoint/2010/main" val="126856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91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Toronto Green Standard v4 (effective May 1,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A1B2A-A6BC-A247-3E13-0FA08A051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45" y="934948"/>
            <a:ext cx="5934095" cy="4653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25156-9B5C-6F57-C5FF-C7AEB3E3BC94}"/>
              </a:ext>
            </a:extLst>
          </p:cNvPr>
          <p:cNvSpPr txBox="1"/>
          <p:nvPr/>
        </p:nvSpPr>
        <p:spPr>
          <a:xfrm>
            <a:off x="6565188" y="914400"/>
            <a:ext cx="53733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Building Energy, Emissions &amp;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Operational emissions reductions </a:t>
            </a:r>
            <a:r>
              <a:rPr lang="en-CA" sz="1600" dirty="0"/>
              <a:t>(Tier 1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Embodied emissions in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Operational energy &amp; emissions </a:t>
            </a:r>
            <a:r>
              <a:rPr lang="en-CA" sz="1600" dirty="0"/>
              <a:t>(Tier 1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Operational systems verification</a:t>
            </a:r>
          </a:p>
          <a:p>
            <a:r>
              <a:rPr lang="en-CA" sz="2000" b="1" dirty="0"/>
              <a:t>Water Quality &amp;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Managing stormwater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Water efficiency</a:t>
            </a:r>
          </a:p>
          <a:p>
            <a:r>
              <a:rPr lang="en-CA" sz="2000" b="1" dirty="0"/>
              <a:t>Ecology &amp;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Tree canopy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Landscape &amp;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Natural heritage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Climate positive landscapes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Bird collision deterrence</a:t>
            </a:r>
          </a:p>
          <a:p>
            <a:r>
              <a:rPr lang="en-CA" sz="2000" b="1" dirty="0"/>
              <a:t>Waste &amp; The Circular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Waste collection &amp;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Building material re-use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Sourcing of raw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Construction waste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4F2F5-3CA7-7786-DFAB-AA9031E5193F}"/>
              </a:ext>
            </a:extLst>
          </p:cNvPr>
          <p:cNvSpPr txBox="1"/>
          <p:nvPr/>
        </p:nvSpPr>
        <p:spPr>
          <a:xfrm>
            <a:off x="532245" y="5694199"/>
            <a:ext cx="537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Air Quality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Cycling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Pedestrian infrastructure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5362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7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Current State of the Union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8EA8F3-AFA1-71C2-3E6F-A13E9D3C1E17}"/>
              </a:ext>
            </a:extLst>
          </p:cNvPr>
          <p:cNvSpPr txBox="1"/>
          <p:nvPr/>
        </p:nvSpPr>
        <p:spPr>
          <a:xfrm>
            <a:off x="828773" y="1112360"/>
            <a:ext cx="6863499" cy="1800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Patchwork of Funding Mechanisms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Patchwork of Measurements and Metrics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Patchwork of Compliance and Reporting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Patchwork of Policies across municipalities</a:t>
            </a:r>
          </a:p>
        </p:txBody>
      </p:sp>
      <p:pic>
        <p:nvPicPr>
          <p:cNvPr id="1026" name="Picture 2" descr="BREEAM logo">
            <a:extLst>
              <a:ext uri="{FF2B5EF4-FFF2-40B4-BE49-F238E27FC236}">
                <a16:creationId xmlns:a16="http://schemas.microsoft.com/office/drawing/2014/main" id="{E4224A4C-3F2F-6A3E-D292-DF2430FB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8" y="3173479"/>
            <a:ext cx="18764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FE027F-EB0C-A47D-8EA2-F5439DAF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2" y="3830704"/>
            <a:ext cx="2366925" cy="7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erGuide logo">
            <a:extLst>
              <a:ext uri="{FF2B5EF4-FFF2-40B4-BE49-F238E27FC236}">
                <a16:creationId xmlns:a16="http://schemas.microsoft.com/office/drawing/2014/main" id="{E11EDDAB-1728-D59E-D714-09874F6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55119"/>
            <a:ext cx="2287905" cy="6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GY STAR high efficiency - haute efficacité">
            <a:extLst>
              <a:ext uri="{FF2B5EF4-FFF2-40B4-BE49-F238E27FC236}">
                <a16:creationId xmlns:a16="http://schemas.microsoft.com/office/drawing/2014/main" id="{F5C8A9EF-2BF6-4A55-5486-56C9B31E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5687806"/>
            <a:ext cx="2240160" cy="7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04C9C33-5AEB-C06A-B779-4B22DC99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48" y="3219047"/>
            <a:ext cx="2644940" cy="6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 - Canada Green Building Council (CAGBC)">
            <a:extLst>
              <a:ext uri="{FF2B5EF4-FFF2-40B4-BE49-F238E27FC236}">
                <a16:creationId xmlns:a16="http://schemas.microsoft.com/office/drawing/2014/main" id="{95E5A32B-F856-6284-F51D-9A26BCE46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4071" y="3970390"/>
            <a:ext cx="2030692" cy="16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ED Canada :: Green Building Information Gateway">
            <a:extLst>
              <a:ext uri="{FF2B5EF4-FFF2-40B4-BE49-F238E27FC236}">
                <a16:creationId xmlns:a16="http://schemas.microsoft.com/office/drawing/2014/main" id="{14C3195F-D14C-AABD-CE57-190F33CF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87" y="4071430"/>
            <a:ext cx="1681684" cy="16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378EF0A-B9EA-FE1C-59AC-E436DB9C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40" y="5577137"/>
            <a:ext cx="1117177" cy="10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29A9C74-4899-9E68-6582-EBD087FB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32" y="5215137"/>
            <a:ext cx="2806105" cy="8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iving Building Challenge | Red List Materials - PROSOCO">
            <a:extLst>
              <a:ext uri="{FF2B5EF4-FFF2-40B4-BE49-F238E27FC236}">
                <a16:creationId xmlns:a16="http://schemas.microsoft.com/office/drawing/2014/main" id="{691D2765-53D7-E3BA-15E2-51517836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04" y="4215600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assive House Canada logo">
            <a:extLst>
              <a:ext uri="{FF2B5EF4-FFF2-40B4-BE49-F238E27FC236}">
                <a16:creationId xmlns:a16="http://schemas.microsoft.com/office/drawing/2014/main" id="{6413E867-F775-0C7D-2AA8-F5849F73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39" y="3298764"/>
            <a:ext cx="2644940" cy="6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ssive House Certification, PHI v PHIUS - Ecohome">
            <a:extLst>
              <a:ext uri="{FF2B5EF4-FFF2-40B4-BE49-F238E27FC236}">
                <a16:creationId xmlns:a16="http://schemas.microsoft.com/office/drawing/2014/main" id="{3B5BC83C-748D-0A1A-A1E5-90159388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54" y="5978462"/>
            <a:ext cx="1663075" cy="4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2000 — CHBA - NS">
            <a:extLst>
              <a:ext uri="{FF2B5EF4-FFF2-40B4-BE49-F238E27FC236}">
                <a16:creationId xmlns:a16="http://schemas.microsoft.com/office/drawing/2014/main" id="{4503EB60-366C-64F7-81B5-67636415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12" y="5584519"/>
            <a:ext cx="1180359" cy="9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ome">
            <a:extLst>
              <a:ext uri="{FF2B5EF4-FFF2-40B4-BE49-F238E27FC236}">
                <a16:creationId xmlns:a16="http://schemas.microsoft.com/office/drawing/2014/main" id="{B435ABC9-D34D-6E77-0631-EF8AE6AC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98" y="5359350"/>
            <a:ext cx="1482653" cy="10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t Zero Certification Program Launched | Architect Magazine">
            <a:extLst>
              <a:ext uri="{FF2B5EF4-FFF2-40B4-BE49-F238E27FC236}">
                <a16:creationId xmlns:a16="http://schemas.microsoft.com/office/drawing/2014/main" id="{A53A1876-3E89-4F86-311B-63A69345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21" y="3953766"/>
            <a:ext cx="2010092" cy="11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1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816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Are we on the right path?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2BD04-BCB5-A6B6-9D66-D8054661A1B0}"/>
              </a:ext>
            </a:extLst>
          </p:cNvPr>
          <p:cNvSpPr txBox="1"/>
          <p:nvPr/>
        </p:nvSpPr>
        <p:spPr>
          <a:xfrm>
            <a:off x="242487" y="6259614"/>
            <a:ext cx="777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Builders for Climate Action:  Low-Rise Buildings as a Climate Change Solution,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7C54C-E78A-A4D0-BBDA-3FDE549A1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27" y="1030351"/>
            <a:ext cx="7807459" cy="5095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1A10D-CB14-94AA-E12E-A5D012C7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051" y="2287777"/>
            <a:ext cx="3061699" cy="454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04035-5378-BE3D-2030-CAC741298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786" y="59635"/>
            <a:ext cx="3241908" cy="23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92BD04-BCB5-A6B6-9D66-D8054661A1B0}"/>
              </a:ext>
            </a:extLst>
          </p:cNvPr>
          <p:cNvSpPr txBox="1"/>
          <p:nvPr/>
        </p:nvSpPr>
        <p:spPr>
          <a:xfrm>
            <a:off x="7260335" y="6032800"/>
            <a:ext cx="444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Source: Builders for Climate Action:  Low-Rise Buildings as a Climate Change Solution,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D8E5A-2DEF-C252-07A3-1EBD114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51" y="808128"/>
            <a:ext cx="6536821" cy="59082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D977BE-DA6B-77FE-945E-7A39B37B0F5F}"/>
              </a:ext>
            </a:extLst>
          </p:cNvPr>
          <p:cNvSpPr txBox="1">
            <a:spLocks/>
          </p:cNvSpPr>
          <p:nvPr/>
        </p:nvSpPr>
        <p:spPr>
          <a:xfrm>
            <a:off x="838200" y="303816"/>
            <a:ext cx="10515600" cy="67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 new metric – Carbon Use Intensity (CUI)?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F6C75-AFB4-E79D-1D68-EDAC1B82573F}"/>
              </a:ext>
            </a:extLst>
          </p:cNvPr>
          <p:cNvSpPr txBox="1"/>
          <p:nvPr/>
        </p:nvSpPr>
        <p:spPr>
          <a:xfrm>
            <a:off x="7037800" y="1495357"/>
            <a:ext cx="481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‘Available, affordable material options can reduce net up-front carbon… Material selection is the most impactful intervention at the individual building level’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05FE0-AD8E-7F90-2638-8ABF7E137CDA}"/>
              </a:ext>
            </a:extLst>
          </p:cNvPr>
          <p:cNvSpPr txBox="1"/>
          <p:nvPr/>
        </p:nvSpPr>
        <p:spPr>
          <a:xfrm>
            <a:off x="7050527" y="2791492"/>
            <a:ext cx="48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‘Fuel switching to clean, renewable electricity provides the largest overall emission reductions’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E93BB-A628-0435-A64C-FC8C65013C00}"/>
              </a:ext>
            </a:extLst>
          </p:cNvPr>
          <p:cNvSpPr txBox="1"/>
          <p:nvPr/>
        </p:nvSpPr>
        <p:spPr>
          <a:xfrm>
            <a:off x="7037800" y="3533629"/>
            <a:ext cx="481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‘Energy efficiency beyond current code minimum in Ontario is the least effective and most costly means of reducing building emissions’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1FB86-6646-D9A9-041C-0898294CEC75}"/>
              </a:ext>
            </a:extLst>
          </p:cNvPr>
          <p:cNvSpPr txBox="1"/>
          <p:nvPr/>
        </p:nvSpPr>
        <p:spPr>
          <a:xfrm>
            <a:off x="7005268" y="4528508"/>
            <a:ext cx="48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‘Feasible, affordable material options can be used to achieve net carbon storage in buildings’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2D046-AA67-EA19-F4EA-16CE345B0CCA}"/>
              </a:ext>
            </a:extLst>
          </p:cNvPr>
          <p:cNvSpPr txBox="1"/>
          <p:nvPr/>
        </p:nvSpPr>
        <p:spPr>
          <a:xfrm>
            <a:off x="7044654" y="1074672"/>
            <a:ext cx="48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Key Findings:</a:t>
            </a:r>
          </a:p>
        </p:txBody>
      </p:sp>
    </p:spTree>
    <p:extLst>
      <p:ext uri="{BB962C8B-B14F-4D97-AF65-F5344CB8AC3E}">
        <p14:creationId xmlns:p14="http://schemas.microsoft.com/office/powerpoint/2010/main" val="92798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7FD1-653F-432A-C76F-632B50A2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91"/>
            <a:ext cx="10515600" cy="67182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Looking 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3429-4A23-1C2B-0192-DC58FD43194F}"/>
              </a:ext>
            </a:extLst>
          </p:cNvPr>
          <p:cNvSpPr txBox="1"/>
          <p:nvPr/>
        </p:nvSpPr>
        <p:spPr>
          <a:xfrm>
            <a:off x="904127" y="1089061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CA" sz="2400" b="1" dirty="0"/>
              <a:t>We need more: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CA" sz="2400" dirty="0"/>
              <a:t>Policy – the optimal way to compel change in a timely manner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CA" sz="2400" dirty="0"/>
              <a:t>Education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CA" sz="2400" dirty="0"/>
              <a:t>Supply chain capability &amp; resources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CA" sz="2400" dirty="0"/>
              <a:t>Operations &amp; execution – training, maintenance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CA" sz="2400" dirty="0"/>
              <a:t>Measuring – learning, improving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Functionality – ‘build human spaces in a climate responsible way’</a:t>
            </a:r>
          </a:p>
        </p:txBody>
      </p:sp>
    </p:spTree>
    <p:extLst>
      <p:ext uri="{BB962C8B-B14F-4D97-AF65-F5344CB8AC3E}">
        <p14:creationId xmlns:p14="http://schemas.microsoft.com/office/powerpoint/2010/main" val="401989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735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 Demi</vt:lpstr>
      <vt:lpstr>Calibri</vt:lpstr>
      <vt:lpstr>Calibri Light</vt:lpstr>
      <vt:lpstr>Wingdings</vt:lpstr>
      <vt:lpstr>Office Theme</vt:lpstr>
      <vt:lpstr>Adapting to the Climate Emergency  in the Development Industry:  A (Slow) Work In Progress</vt:lpstr>
      <vt:lpstr>What do developers have to do with the climate emergency?</vt:lpstr>
      <vt:lpstr>Residential Development Activity in Ontario since 1990</vt:lpstr>
      <vt:lpstr>Development Impact Timeline – Apartment Buildings in Toronto</vt:lpstr>
      <vt:lpstr>Toronto Green Standard v4 (effective May 1, 2022)</vt:lpstr>
      <vt:lpstr>Current State of the Union</vt:lpstr>
      <vt:lpstr>Are we on the right path?</vt:lpstr>
      <vt:lpstr>PowerPoint Presentation</vt:lpstr>
      <vt:lpstr>Looking Forward</vt:lpstr>
      <vt:lpstr>The undiscovered opportunity for affordable 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the Climate Emergency  in the Development Industry:  A (Slow) Work In Progress</dc:title>
  <dc:creator>jshim@housinglabtoronto.com</dc:creator>
  <cp:lastModifiedBy>jshim@housinglabtoronto.com</cp:lastModifiedBy>
  <cp:revision>33</cp:revision>
  <cp:lastPrinted>2022-05-11T07:22:26Z</cp:lastPrinted>
  <dcterms:created xsi:type="dcterms:W3CDTF">2022-05-10T18:29:13Z</dcterms:created>
  <dcterms:modified xsi:type="dcterms:W3CDTF">2022-05-11T07:24:55Z</dcterms:modified>
</cp:coreProperties>
</file>