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7"/>
  </p:notesMasterIdLst>
  <p:sldIdLst>
    <p:sldId id="266" r:id="rId6"/>
    <p:sldId id="332" r:id="rId7"/>
    <p:sldId id="334" r:id="rId8"/>
    <p:sldId id="286" r:id="rId9"/>
    <p:sldId id="340" r:id="rId10"/>
    <p:sldId id="272" r:id="rId11"/>
    <p:sldId id="269" r:id="rId12"/>
    <p:sldId id="287" r:id="rId13"/>
    <p:sldId id="339" r:id="rId14"/>
    <p:sldId id="337" r:id="rId15"/>
    <p:sldId id="32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Dean" initials="MD" lastIdx="2" clrIdx="0">
    <p:extLst>
      <p:ext uri="{19B8F6BF-5375-455C-9EA6-DF929625EA0E}">
        <p15:presenceInfo xmlns:p15="http://schemas.microsoft.com/office/powerpoint/2012/main" userId="S::mdean@haltonhills.ca::656b30fa-5b94-4be3-ad7d-2196cc899de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7F1F"/>
    <a:srgbClr val="263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768" autoAdjust="0"/>
  </p:normalViewPr>
  <p:slideViewPr>
    <p:cSldViewPr>
      <p:cViewPr varScale="1">
        <p:scale>
          <a:sx n="85" d="100"/>
          <a:sy n="85" d="100"/>
        </p:scale>
        <p:origin x="23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EC142-442A-4910-BD27-6E39540DF0E6}" type="datetimeFigureOut">
              <a:rPr lang="en-CA" smtClean="0"/>
              <a:t>2022-05-09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BF756-13EB-40EF-B577-8A36059810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4251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8FFE-5E59-4CFC-84F6-331D1CEAE8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17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Car dependency – especially given distance from rest of GTA and lack of mass transit </a:t>
            </a:r>
            <a:r>
              <a:rPr lang="en-CA" dirty="0" err="1"/>
              <a:t>insfrastructure</a:t>
            </a:r>
            <a:endParaRPr lang="en-CA" dirty="0"/>
          </a:p>
          <a:p>
            <a:r>
              <a:rPr lang="en-CA" dirty="0"/>
              <a:t>Lots of post-war single family detached housing</a:t>
            </a:r>
          </a:p>
          <a:p>
            <a:r>
              <a:rPr lang="en-CA" dirty="0"/>
              <a:t>Employment lands not connected to other areas – clustered on 401</a:t>
            </a:r>
          </a:p>
          <a:p>
            <a:r>
              <a:rPr lang="en-CA" dirty="0"/>
              <a:t>Growth pressures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BF756-13EB-40EF-B577-8A360598104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2792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2019 climate emergency declaration – </a:t>
            </a:r>
          </a:p>
          <a:p>
            <a:r>
              <a:rPr lang="en-CA" dirty="0"/>
              <a:t>CAO office – Office of Climate Change and Asset Management</a:t>
            </a:r>
          </a:p>
          <a:p>
            <a:r>
              <a:rPr lang="en-CA" dirty="0"/>
              <a:t>New thinking and disruptions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8FFE-5E59-4CFC-84F6-331D1CEAE8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31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cba319689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ecba319689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Open Sans"/>
                <a:ea typeface="Open Sans"/>
                <a:cs typeface="Open Sans"/>
                <a:sym typeface="Open Sans"/>
              </a:rPr>
              <a:t>General Flow: 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reduce demand (i.e. increase efficiency), fuel switch, deploy renewable energy sources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Open Sans"/>
                <a:ea typeface="Open Sans"/>
                <a:cs typeface="Open Sans"/>
                <a:sym typeface="Open Sans"/>
              </a:rPr>
              <a:t>Energy Efficiency and Green Development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New Buildings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●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Green Development Standards to support net zero buildings by 2030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●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assumes no natural gas use in new buildings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Building Retrofits + Fuel Switch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●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50-65% of existing residential and 50% commercial buildings are retrofitted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Municipal Fleet + Buildings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●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new municipal buildings are net zero after 2025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●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municipal vehicles replaced with EV or RNG (for half of heavy vehicles) at end of life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Industrial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●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industrial buildings and processes use 30% less energy by 2030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●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30% of remaining industrial energy use replaced with RNG by 2030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Open Sans"/>
                <a:ea typeface="Open Sans"/>
                <a:cs typeface="Open Sans"/>
                <a:sym typeface="Open Sans"/>
              </a:rPr>
              <a:t>Local Renewable Energy</a:t>
            </a:r>
            <a:endParaRPr sz="1100" b="1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●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By 2030, install 30% of feasible rooftop solar PV potential (46 MW based on roof analysis)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●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By 2030 , install 445 MW of solar capacity.  Assuming 4 ha/ MW, the land required would be 1,780 ha, which is about 13% of available land (undeveloped settlement land and cropland)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●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procure enough RNG to displace remaining natural gas use in 2030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●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New developments in Vision Georgetown to be powered by a 4 MW geothermal district energy system by 2030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Open Sans"/>
                <a:ea typeface="Open Sans"/>
                <a:cs typeface="Open Sans"/>
                <a:sym typeface="Open Sans"/>
              </a:rPr>
              <a:t>Low-carbon Mobility</a:t>
            </a:r>
            <a:endParaRPr sz="1100" b="1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●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reduce home to work trips by 30% due to work from home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●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shift vehicle trips to active modes (walk or bike) and transit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●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allocate 10% of remaining vehicle trips to shared EVs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●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all new personal use vehicles and medium commercial vehicles are EVs by 2030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●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new heavy commercial vehicles are EV/RNG by 2030 with 50/50 split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●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50% of new off-road vehicles are electric by 2030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Open Sans"/>
                <a:ea typeface="Open Sans"/>
                <a:cs typeface="Open Sans"/>
                <a:sym typeface="Open Sans"/>
              </a:rPr>
              <a:t>Natural Assets</a:t>
            </a:r>
            <a:endParaRPr sz="1100" b="1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●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Starting in 2022, plant 50,000 trees in Halton Hills per year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●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15% increase in land under sustainable soil management practices by 2030</a:t>
            </a:r>
            <a:endParaRPr sz="1000"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15589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cba319689_0_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ecba319689_0_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231F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1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Programs, policies, and regulations are required to drive the transition. Examples like the building code, transformation of the energy system, financial support for municipalities, enforcement of targets…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Electricity Grid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Ontario has a very low carbon grid; this enables action on various levels by making switching to electricity a very effective climate mitigation strategy. Projections show carbon increasing on the grid as nuclear power is replaced by natural gas. We will need a strategy to move in the other direction. At the same time, we will have to manage the transition to a smart grid, more renewables, higher demand from electrification etc. – there are many challenges here.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Labour Market, Supply Chains, technology transition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much more skilled labour to do retrofits, clean energy, green buildings. Also supply of equipment, materials etc. will need to change to meet these new demands.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Things like the transition to electric vehicles will rely on a broader market transformation that the town has little to no control over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Innovative Delivery Mechanisms</a:t>
            </a:r>
          </a:p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Traditional program delivery mechanisms are not sufficient to meet the needs of the LCTS – bulk retrofits, capitalization, </a:t>
            </a:r>
            <a:r>
              <a:rPr lang="en-C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needs to happen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8FFE-5E59-4CFC-84F6-331D1CEAE8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10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We cant do this ourselves – need to scale up rapidly – find ways to transform markets, bring investment, new mechanisms, etc.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8FFE-5E59-4CFC-84F6-331D1CEAE8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10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6376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870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AE911-776C-4A57-936F-3A4DC76D9CA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212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313" y="1557338"/>
            <a:ext cx="8280400" cy="3887787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3200">
                <a:latin typeface="Arial" pitchFamily="34" charset="0"/>
                <a:cs typeface="Arial" pitchFamily="34" charset="0"/>
              </a:defRPr>
            </a:lvl2pPr>
            <a:lvl3pPr>
              <a:defRPr sz="3200">
                <a:latin typeface="Arial" pitchFamily="34" charset="0"/>
                <a:cs typeface="Arial" pitchFamily="34" charset="0"/>
              </a:defRPr>
            </a:lvl3pPr>
            <a:lvl4pPr>
              <a:defRPr sz="3200">
                <a:latin typeface="Arial" pitchFamily="34" charset="0"/>
                <a:cs typeface="Arial" pitchFamily="34" charset="0"/>
              </a:defRPr>
            </a:lvl4pPr>
            <a:lvl5pPr>
              <a:defRPr sz="3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AE911-776C-4A57-936F-3A4DC76D9CA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7882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7544" y="1557338"/>
            <a:ext cx="4032000" cy="388788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44456" y="1557338"/>
            <a:ext cx="4032000" cy="388788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E911-776C-4A57-936F-3A4DC76D9CA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6569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940153" y="1628774"/>
            <a:ext cx="2879998" cy="3528417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8313" y="1628800"/>
            <a:ext cx="5327650" cy="35289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E911-776C-4A57-936F-3A4DC76D9CA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729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313" y="1484313"/>
            <a:ext cx="4464050" cy="403225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800">
                <a:latin typeface="Arial" pitchFamily="34" charset="0"/>
                <a:cs typeface="Arial" pitchFamily="34" charset="0"/>
              </a:defRPr>
            </a:lvl3pPr>
            <a:lvl4pPr>
              <a:defRPr sz="2800">
                <a:latin typeface="Arial" pitchFamily="34" charset="0"/>
                <a:cs typeface="Arial" pitchFamily="34" charset="0"/>
              </a:defRPr>
            </a:lvl4pPr>
            <a:lvl5pPr>
              <a:defRPr sz="2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076456" y="1484313"/>
            <a:ext cx="3598863" cy="1872679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076456" y="3501232"/>
            <a:ext cx="3600000" cy="20160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9AE911-776C-4A57-936F-3A4DC76D9CA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784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68313" y="1557339"/>
            <a:ext cx="8207375" cy="179965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endParaRPr lang="en-CA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544" y="3429000"/>
            <a:ext cx="8280400" cy="194421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E911-776C-4A57-936F-3A4DC76D9CA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547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67544" y="1484784"/>
            <a:ext cx="2592288" cy="2160587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3203848" y="1484313"/>
            <a:ext cx="2520280" cy="2160587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5868144" y="1484313"/>
            <a:ext cx="2807544" cy="2160587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789363"/>
            <a:ext cx="8207375" cy="165576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9AE911-776C-4A57-936F-3A4DC76D9CA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1373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831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12624-F22D-48B1-BDEE-5EAEC690A116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52FE-EDE9-412F-BD9B-F7F4F2170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5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589240"/>
            <a:ext cx="9144000" cy="288032"/>
          </a:xfrm>
          <a:prstGeom prst="rect">
            <a:avLst/>
          </a:prstGeom>
          <a:solidFill>
            <a:srgbClr val="263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949280"/>
            <a:ext cx="1152128" cy="848488"/>
          </a:xfrm>
          <a:prstGeom prst="rect">
            <a:avLst/>
          </a:prstGeom>
        </p:spPr>
      </p:pic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162056" y="6093296"/>
            <a:ext cx="658416" cy="441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AE911-776C-4A57-936F-3A4DC76D9CA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887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0" r:id="rId4"/>
    <p:sldLayoutId id="2147483654" r:id="rId5"/>
    <p:sldLayoutId id="2147483652" r:id="rId6"/>
    <p:sldLayoutId id="2147483653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263762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3F68FF-E2FA-4C1E-BB41-C479754D9C93}"/>
              </a:ext>
            </a:extLst>
          </p:cNvPr>
          <p:cNvSpPr/>
          <p:nvPr/>
        </p:nvSpPr>
        <p:spPr>
          <a:xfrm>
            <a:off x="125669" y="211866"/>
            <a:ext cx="5454443" cy="51613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C4F43E-63FD-DB7E-104C-8538741E0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87" y="5887962"/>
            <a:ext cx="922967" cy="970037"/>
          </a:xfrm>
          <a:prstGeom prst="rect">
            <a:avLst/>
          </a:prstGeom>
        </p:spPr>
      </p:pic>
      <p:pic>
        <p:nvPicPr>
          <p:cNvPr id="8" name="Google Shape;72;p12">
            <a:extLst>
              <a:ext uri="{FF2B5EF4-FFF2-40B4-BE49-F238E27FC236}">
                <a16:creationId xmlns:a16="http://schemas.microsoft.com/office/drawing/2014/main" id="{1E259C2C-4196-17D2-C7B0-1B072359F04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10650"/>
          <a:stretch/>
        </p:blipFill>
        <p:spPr>
          <a:xfrm>
            <a:off x="0" y="-85575"/>
            <a:ext cx="9268299" cy="56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6;p12">
            <a:extLst>
              <a:ext uri="{FF2B5EF4-FFF2-40B4-BE49-F238E27FC236}">
                <a16:creationId xmlns:a16="http://schemas.microsoft.com/office/drawing/2014/main" id="{FC019864-5B16-644C-B2F9-B7A0DD21839F}"/>
              </a:ext>
            </a:extLst>
          </p:cNvPr>
          <p:cNvSpPr txBox="1"/>
          <p:nvPr/>
        </p:nvSpPr>
        <p:spPr>
          <a:xfrm>
            <a:off x="75" y="1393625"/>
            <a:ext cx="9268200" cy="117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8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The Low-Carbon Transition Strategy: </a:t>
            </a:r>
            <a:endParaRPr sz="2800" dirty="0">
              <a:solidFill>
                <a:schemeClr val="tx2">
                  <a:lumMod val="75000"/>
                </a:schemeClr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8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A community pathway towards net-zero by 2030</a:t>
            </a:r>
            <a:endParaRPr sz="2800" b="0" i="0" u="none" strike="noStrike" cap="none" dirty="0">
              <a:solidFill>
                <a:schemeClr val="tx2">
                  <a:lumMod val="75000"/>
                </a:schemeClr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599900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3F68FF-E2FA-4C1E-BB41-C479754D9C93}"/>
              </a:ext>
            </a:extLst>
          </p:cNvPr>
          <p:cNvSpPr/>
          <p:nvPr/>
        </p:nvSpPr>
        <p:spPr>
          <a:xfrm>
            <a:off x="125669" y="211866"/>
            <a:ext cx="5454443" cy="51613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C4F43E-63FD-DB7E-104C-8538741E0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87" y="5887962"/>
            <a:ext cx="922967" cy="97003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E61DA0D-FA00-2FBC-8094-601D482459C8}"/>
              </a:ext>
            </a:extLst>
          </p:cNvPr>
          <p:cNvSpPr txBox="1">
            <a:spLocks/>
          </p:cNvSpPr>
          <p:nvPr/>
        </p:nvSpPr>
        <p:spPr>
          <a:xfrm>
            <a:off x="23333" y="11289"/>
            <a:ext cx="82296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63762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Montserrat" panose="00000500000000000000" pitchFamily="2" charset="0"/>
              </a:rPr>
              <a:t>Scale and Capacity</a:t>
            </a:r>
          </a:p>
        </p:txBody>
      </p:sp>
      <p:pic>
        <p:nvPicPr>
          <p:cNvPr id="5" name="Google Shape;207;p21" title="Chart">
            <a:extLst>
              <a:ext uri="{FF2B5EF4-FFF2-40B4-BE49-F238E27FC236}">
                <a16:creationId xmlns:a16="http://schemas.microsoft.com/office/drawing/2014/main" id="{EA8F21B2-61B6-38D1-0C0E-C03E9CCB757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857325"/>
            <a:ext cx="6584032" cy="44409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11;p21">
            <a:extLst>
              <a:ext uri="{FF2B5EF4-FFF2-40B4-BE49-F238E27FC236}">
                <a16:creationId xmlns:a16="http://schemas.microsoft.com/office/drawing/2014/main" id="{98C7BF4D-98D1-E724-6DC5-5BDE7E2F3BD7}"/>
              </a:ext>
            </a:extLst>
          </p:cNvPr>
          <p:cNvSpPr txBox="1"/>
          <p:nvPr/>
        </p:nvSpPr>
        <p:spPr>
          <a:xfrm>
            <a:off x="6588224" y="3114214"/>
            <a:ext cx="2583214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$218 million/year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212;p21">
            <a:extLst>
              <a:ext uri="{FF2B5EF4-FFF2-40B4-BE49-F238E27FC236}">
                <a16:creationId xmlns:a16="http://schemas.microsoft.com/office/drawing/2014/main" id="{D200FAE7-C534-B7C8-AFD0-029331875921}"/>
              </a:ext>
            </a:extLst>
          </p:cNvPr>
          <p:cNvSpPr txBox="1"/>
          <p:nvPr/>
        </p:nvSpPr>
        <p:spPr>
          <a:xfrm>
            <a:off x="6588224" y="3657358"/>
            <a:ext cx="2714644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$850 million NPV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43% ROI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213;p21">
            <a:extLst>
              <a:ext uri="{FF2B5EF4-FFF2-40B4-BE49-F238E27FC236}">
                <a16:creationId xmlns:a16="http://schemas.microsoft.com/office/drawing/2014/main" id="{BADE8D13-2A92-24EB-2966-8FB6160BD700}"/>
              </a:ext>
            </a:extLst>
          </p:cNvPr>
          <p:cNvSpPr txBox="1"/>
          <p:nvPr/>
        </p:nvSpPr>
        <p:spPr>
          <a:xfrm>
            <a:off x="6588224" y="1110598"/>
            <a:ext cx="2430107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Investment from the: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Town, 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other levels of government,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en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private sector, 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institutions, and 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residents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8540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466C3-6FBB-4587-B3FF-ED603C6E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48680"/>
          </a:xfrm>
        </p:spPr>
        <p:txBody>
          <a:bodyPr/>
          <a:lstStyle/>
          <a:p>
            <a:pPr algn="l"/>
            <a:r>
              <a:rPr lang="en-CA" sz="3200" dirty="0">
                <a:latin typeface="Montserrat" panose="00000500000000000000" pitchFamily="2" charset="0"/>
              </a:rPr>
              <a:t>Governance &amp;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8C795-CE46-4853-8DD6-B0E2D4E19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CA" sz="1800" dirty="0">
                <a:latin typeface="Montserrat" panose="00000500000000000000" pitchFamily="2" charset="0"/>
              </a:rPr>
              <a:t>Communities that undertake to implement a CEP with a </a:t>
            </a:r>
            <a:r>
              <a:rPr lang="en-CA" sz="18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</a:rPr>
              <a:t>business-as-usual approach </a:t>
            </a:r>
            <a:r>
              <a:rPr lang="en-CA" sz="1800" dirty="0">
                <a:latin typeface="Montserrat" panose="00000500000000000000" pitchFamily="2" charset="0"/>
              </a:rPr>
              <a:t>will have limited success. </a:t>
            </a:r>
          </a:p>
          <a:p>
            <a:pPr marL="400050" lvl="1" indent="0">
              <a:buNone/>
            </a:pPr>
            <a:endParaRPr lang="en-CA" sz="1800" dirty="0">
              <a:latin typeface="Montserrat" panose="00000500000000000000" pitchFamily="2" charset="0"/>
            </a:endParaRPr>
          </a:p>
          <a:p>
            <a:pPr marL="400050" lvl="1" indent="0">
              <a:buNone/>
            </a:pPr>
            <a:r>
              <a:rPr lang="en-CA" sz="1800" dirty="0">
                <a:latin typeface="Montserrat" panose="00000500000000000000" pitchFamily="2" charset="0"/>
              </a:rPr>
              <a:t>Communities that have </a:t>
            </a:r>
            <a:r>
              <a:rPr lang="en-CA" sz="18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</a:rPr>
              <a:t>introduced new governance models</a:t>
            </a:r>
            <a:r>
              <a:rPr lang="en-CA" sz="1800" b="1" dirty="0">
                <a:latin typeface="Montserrat" panose="00000500000000000000" pitchFamily="2" charset="0"/>
              </a:rPr>
              <a:t> </a:t>
            </a:r>
            <a:r>
              <a:rPr lang="en-CA" sz="18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</a:rPr>
              <a:t>to oversee and implement their plans</a:t>
            </a:r>
            <a:r>
              <a:rPr lang="en-CA" sz="1800" dirty="0">
                <a:latin typeface="Montserrat" panose="00000500000000000000" pitchFamily="2" charset="0"/>
              </a:rPr>
              <a:t> have consistently proven that doing so will ensure that the CEP remains top-of-mind for elected officials, local government staff and community stakeholders.</a:t>
            </a:r>
          </a:p>
          <a:p>
            <a:pPr marL="1714500" lvl="4" indent="0" algn="r">
              <a:buNone/>
            </a:pPr>
            <a:r>
              <a:rPr lang="en-CA" sz="1400" dirty="0">
                <a:latin typeface="Montserrat" panose="00000500000000000000" pitchFamily="2" charset="0"/>
              </a:rPr>
              <a:t>-QUEST CANADA</a:t>
            </a:r>
            <a:r>
              <a:rPr lang="en-CA" sz="1400" i="1" dirty="0">
                <a:latin typeface="Montserrat" panose="00000500000000000000" pitchFamily="2" charset="0"/>
              </a:rPr>
              <a:t>, Community Energy Plans: Getting to Implementation</a:t>
            </a:r>
          </a:p>
          <a:p>
            <a:pPr marL="0" indent="0" algn="ctr">
              <a:buNone/>
            </a:pPr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36155-72DA-4DD0-A8D8-0011B998A292}"/>
              </a:ext>
            </a:extLst>
          </p:cNvPr>
          <p:cNvSpPr txBox="1"/>
          <p:nvPr/>
        </p:nvSpPr>
        <p:spPr>
          <a:xfrm>
            <a:off x="4574964" y="5373216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1000"/>
              <a:t>https://questcanada.org/project/getting-to-implementation-in-canada/</a:t>
            </a:r>
          </a:p>
        </p:txBody>
      </p:sp>
      <p:pic>
        <p:nvPicPr>
          <p:cNvPr id="6" name="Picture 5" descr="\\vsfile2008\User_Area\_Office of CAO\_Strategic Initiatives\Climate Change and Asset Management\Climate Change\1_Administration\Governance\Climate Change Logo_colour.png">
            <a:extLst>
              <a:ext uri="{FF2B5EF4-FFF2-40B4-BE49-F238E27FC236}">
                <a16:creationId xmlns:a16="http://schemas.microsoft.com/office/drawing/2014/main" id="{F4CC7061-A624-4088-80C4-4E870A705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96" y="5903776"/>
            <a:ext cx="935704" cy="9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243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63C5B-B1B2-402F-8607-96D62E30A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3" y="11289"/>
            <a:ext cx="8229600" cy="692696"/>
          </a:xfrm>
        </p:spPr>
        <p:txBody>
          <a:bodyPr/>
          <a:lstStyle/>
          <a:p>
            <a:pPr algn="l"/>
            <a:r>
              <a:rPr lang="en-US" sz="3200" dirty="0">
                <a:latin typeface="Montserrat" panose="00000500000000000000" pitchFamily="2" charset="0"/>
              </a:rPr>
              <a:t>Town of Halton Hills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E37AD-8CA4-4F0A-90C1-EBF0D55960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836712"/>
            <a:ext cx="4474840" cy="4248472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  <a:latin typeface="Montserrat" panose="00000500000000000000" pitchFamily="2" charset="0"/>
              </a:rPr>
              <a:t>Lower tier municipality </a:t>
            </a:r>
          </a:p>
          <a:p>
            <a:r>
              <a:rPr lang="en-US" sz="2400" dirty="0">
                <a:solidFill>
                  <a:srgbClr val="002060"/>
                </a:solidFill>
                <a:latin typeface="Montserrat" panose="00000500000000000000" pitchFamily="2" charset="0"/>
              </a:rPr>
              <a:t>Population about 61,000</a:t>
            </a:r>
          </a:p>
          <a:p>
            <a:r>
              <a:rPr lang="en-US" sz="24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Georgetown and Acton – two urban areas</a:t>
            </a:r>
          </a:p>
          <a:p>
            <a:r>
              <a:rPr lang="en-US" sz="24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Halton Hills Premier Gateway – employment area </a:t>
            </a:r>
          </a:p>
          <a:p>
            <a:r>
              <a:rPr lang="en-US" sz="2400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Three hamlets – Glen Williams, Stewarttown and Norval and several smaller settlements.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61B619-B0EE-47E2-9A9A-83B2301D60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87" y="5887962"/>
            <a:ext cx="922967" cy="9700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03939B-8D45-FF77-C6D5-C75D69E17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767" y="614123"/>
            <a:ext cx="3374705" cy="44371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C3D7D5-B38B-6B2A-F993-D7368D51A211}"/>
              </a:ext>
            </a:extLst>
          </p:cNvPr>
          <p:cNvSpPr txBox="1"/>
          <p:nvPr/>
        </p:nvSpPr>
        <p:spPr>
          <a:xfrm>
            <a:off x="5940152" y="508518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tx2">
                    <a:lumMod val="75000"/>
                  </a:schemeClr>
                </a:solidFill>
              </a:rPr>
              <a:t>Georgetown, Halton Hills</a:t>
            </a:r>
          </a:p>
        </p:txBody>
      </p:sp>
    </p:spTree>
    <p:extLst>
      <p:ext uri="{BB962C8B-B14F-4D97-AF65-F5344CB8AC3E}">
        <p14:creationId xmlns:p14="http://schemas.microsoft.com/office/powerpoint/2010/main" val="845279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3F68FF-E2FA-4C1E-BB41-C479754D9C93}"/>
              </a:ext>
            </a:extLst>
          </p:cNvPr>
          <p:cNvSpPr/>
          <p:nvPr/>
        </p:nvSpPr>
        <p:spPr>
          <a:xfrm>
            <a:off x="125669" y="211866"/>
            <a:ext cx="5454443" cy="51613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C4F43E-63FD-DB7E-104C-8538741E0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87" y="5887962"/>
            <a:ext cx="922967" cy="970037"/>
          </a:xfrm>
          <a:prstGeom prst="rect">
            <a:avLst/>
          </a:prstGeom>
        </p:spPr>
      </p:pic>
      <p:pic>
        <p:nvPicPr>
          <p:cNvPr id="5" name="Google Shape;92;p14">
            <a:extLst>
              <a:ext uri="{FF2B5EF4-FFF2-40B4-BE49-F238E27FC236}">
                <a16:creationId xmlns:a16="http://schemas.microsoft.com/office/drawing/2014/main" id="{C8B6D6F3-C890-421D-F066-6DA4333053F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6431" y="2310710"/>
            <a:ext cx="6891137" cy="2652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3;p14">
            <a:extLst>
              <a:ext uri="{FF2B5EF4-FFF2-40B4-BE49-F238E27FC236}">
                <a16:creationId xmlns:a16="http://schemas.microsoft.com/office/drawing/2014/main" id="{967682A0-51D8-4D3D-0FF3-C646F9B5D75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3055"/>
          <a:stretch/>
        </p:blipFill>
        <p:spPr>
          <a:xfrm>
            <a:off x="2420523" y="184136"/>
            <a:ext cx="4023685" cy="171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4;p14">
            <a:extLst>
              <a:ext uri="{FF2B5EF4-FFF2-40B4-BE49-F238E27FC236}">
                <a16:creationId xmlns:a16="http://schemas.microsoft.com/office/drawing/2014/main" id="{1B712430-8FB6-CFB9-9120-1902F6EC9DC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3085" b="28421"/>
          <a:stretch/>
        </p:blipFill>
        <p:spPr>
          <a:xfrm>
            <a:off x="6788824" y="1457700"/>
            <a:ext cx="1818526" cy="33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16990A5-B5FD-A1A2-8274-3B76F8052ACA}"/>
              </a:ext>
            </a:extLst>
          </p:cNvPr>
          <p:cNvSpPr/>
          <p:nvPr/>
        </p:nvSpPr>
        <p:spPr>
          <a:xfrm>
            <a:off x="1270448" y="4221088"/>
            <a:ext cx="6613920" cy="936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610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A34DE-3734-4F7D-8C51-4B4C7FC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7" y="203712"/>
            <a:ext cx="8229600" cy="596075"/>
          </a:xfrm>
        </p:spPr>
        <p:txBody>
          <a:bodyPr/>
          <a:lstStyle/>
          <a:p>
            <a:r>
              <a:rPr lang="en-US" sz="3200" dirty="0">
                <a:latin typeface="Montserrat" panose="00000500000000000000" pitchFamily="2" charset="0"/>
              </a:rPr>
              <a:t>Low Carbon Resilience Framework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6D477A-1513-478D-BA0B-8EE3A03DD4F9}"/>
              </a:ext>
            </a:extLst>
          </p:cNvPr>
          <p:cNvGrpSpPr/>
          <p:nvPr/>
        </p:nvGrpSpPr>
        <p:grpSpPr>
          <a:xfrm>
            <a:off x="2300460" y="1052736"/>
            <a:ext cx="4543077" cy="3672408"/>
            <a:chOff x="3322035" y="1048625"/>
            <a:chExt cx="5394126" cy="418539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747B219-7671-45DC-85E1-5F365D7E9602}"/>
                </a:ext>
              </a:extLst>
            </p:cNvPr>
            <p:cNvSpPr/>
            <p:nvPr/>
          </p:nvSpPr>
          <p:spPr>
            <a:xfrm>
              <a:off x="3322039" y="1048625"/>
              <a:ext cx="5394122" cy="52850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/>
                <a:t>Low-Carbon Resilience Framework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A681EE3-3EA3-4F23-83D4-CFD3FD16E2F5}"/>
                </a:ext>
              </a:extLst>
            </p:cNvPr>
            <p:cNvSpPr/>
            <p:nvPr/>
          </p:nvSpPr>
          <p:spPr>
            <a:xfrm>
              <a:off x="3322038" y="1736522"/>
              <a:ext cx="2491531" cy="6207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Low-Carbon </a:t>
              </a:r>
              <a:br>
                <a:rPr lang="en-US" sz="1200"/>
              </a:br>
              <a:r>
                <a:rPr lang="en-US" sz="1200"/>
                <a:t>Transition Strategy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0D3F85D-0565-4FED-BD54-C9BF2B683374}"/>
                </a:ext>
              </a:extLst>
            </p:cNvPr>
            <p:cNvSpPr/>
            <p:nvPr/>
          </p:nvSpPr>
          <p:spPr>
            <a:xfrm>
              <a:off x="6224630" y="1737920"/>
              <a:ext cx="2491531" cy="620785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Climate Change </a:t>
              </a:r>
              <a:br>
                <a:rPr lang="en-US" sz="1200"/>
              </a:br>
              <a:r>
                <a:rPr lang="en-US" sz="1200"/>
                <a:t>Resilience Strategy (CCAP)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BBC3A5A-389B-4852-ACC0-A5C03EECE95E}"/>
                </a:ext>
              </a:extLst>
            </p:cNvPr>
            <p:cNvSpPr/>
            <p:nvPr/>
          </p:nvSpPr>
          <p:spPr>
            <a:xfrm>
              <a:off x="3833766" y="2516699"/>
              <a:ext cx="4370660" cy="412466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Outreach &amp; Education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D45E719-1F4A-4DD9-AA2D-8DD9F074447B}"/>
                </a:ext>
              </a:extLst>
            </p:cNvPr>
            <p:cNvSpPr/>
            <p:nvPr/>
          </p:nvSpPr>
          <p:spPr>
            <a:xfrm>
              <a:off x="3833768" y="3102531"/>
              <a:ext cx="1979801" cy="42783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Corporate Energy Management 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400EFB6-6E1A-434C-807B-171F2781B911}"/>
                </a:ext>
              </a:extLst>
            </p:cNvPr>
            <p:cNvSpPr/>
            <p:nvPr/>
          </p:nvSpPr>
          <p:spPr>
            <a:xfrm>
              <a:off x="6224628" y="3102530"/>
              <a:ext cx="1979802" cy="427839"/>
            </a:xfrm>
            <a:prstGeom prst="round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Emergency Preparedness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05DEBF8-BEF7-4FD3-A7FA-296C4027F0D6}"/>
                </a:ext>
              </a:extLst>
            </p:cNvPr>
            <p:cNvSpPr/>
            <p:nvPr/>
          </p:nvSpPr>
          <p:spPr>
            <a:xfrm>
              <a:off x="3833768" y="3670185"/>
              <a:ext cx="1979801" cy="42783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Green Development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620F5A4-0932-4FF6-9FC3-5A2A058FC228}"/>
                </a:ext>
              </a:extLst>
            </p:cNvPr>
            <p:cNvSpPr/>
            <p:nvPr/>
          </p:nvSpPr>
          <p:spPr>
            <a:xfrm>
              <a:off x="6224627" y="3670185"/>
              <a:ext cx="1979802" cy="427839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Resilient Infrastructure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6B737FB-DB73-4467-8A5F-92B7B48CBFFE}"/>
                </a:ext>
              </a:extLst>
            </p:cNvPr>
            <p:cNvSpPr/>
            <p:nvPr/>
          </p:nvSpPr>
          <p:spPr>
            <a:xfrm>
              <a:off x="3833767" y="4237839"/>
              <a:ext cx="1979801" cy="42783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Community Retrofits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E5B9115-CFA2-44ED-905D-5323EC377B67}"/>
                </a:ext>
              </a:extLst>
            </p:cNvPr>
            <p:cNvSpPr/>
            <p:nvPr/>
          </p:nvSpPr>
          <p:spPr>
            <a:xfrm>
              <a:off x="6224625" y="4256017"/>
              <a:ext cx="1979801" cy="427839"/>
            </a:xfrm>
            <a:prstGeom prst="round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Resilient Neighborhoods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7924B08-AF62-492A-8D77-7A93136C8FBB}"/>
                </a:ext>
              </a:extLst>
            </p:cNvPr>
            <p:cNvSpPr/>
            <p:nvPr/>
          </p:nvSpPr>
          <p:spPr>
            <a:xfrm>
              <a:off x="3833766" y="4805493"/>
              <a:ext cx="1979801" cy="42783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Low-Carbon Mobility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13CB4A8-140F-4FBE-822F-6228FE3C331F}"/>
                </a:ext>
              </a:extLst>
            </p:cNvPr>
            <p:cNvSpPr/>
            <p:nvPr/>
          </p:nvSpPr>
          <p:spPr>
            <a:xfrm>
              <a:off x="6224625" y="4805492"/>
              <a:ext cx="1979802" cy="427839"/>
            </a:xfrm>
            <a:prstGeom prst="round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Natural Asset Management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2E979BB-DF96-4128-B595-BE9573802A27}"/>
                </a:ext>
              </a:extLst>
            </p:cNvPr>
            <p:cNvSpPr/>
            <p:nvPr/>
          </p:nvSpPr>
          <p:spPr>
            <a:xfrm>
              <a:off x="3322037" y="3102529"/>
              <a:ext cx="427839" cy="42783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E629B84-ED3C-4B46-B49B-237D3C3C5247}"/>
                </a:ext>
              </a:extLst>
            </p:cNvPr>
            <p:cNvSpPr/>
            <p:nvPr/>
          </p:nvSpPr>
          <p:spPr>
            <a:xfrm>
              <a:off x="3322036" y="3670184"/>
              <a:ext cx="427839" cy="42783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3756674-997B-4080-A804-B7E1D83097A0}"/>
                </a:ext>
              </a:extLst>
            </p:cNvPr>
            <p:cNvSpPr/>
            <p:nvPr/>
          </p:nvSpPr>
          <p:spPr>
            <a:xfrm>
              <a:off x="3322036" y="4237839"/>
              <a:ext cx="427839" cy="42783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F32CDB9-7709-4F36-857F-9AD45E344C8F}"/>
                </a:ext>
              </a:extLst>
            </p:cNvPr>
            <p:cNvSpPr/>
            <p:nvPr/>
          </p:nvSpPr>
          <p:spPr>
            <a:xfrm>
              <a:off x="3322035" y="4806185"/>
              <a:ext cx="427839" cy="42783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25" name="Graphic 24" descr="City with solid fill">
              <a:extLst>
                <a:ext uri="{FF2B5EF4-FFF2-40B4-BE49-F238E27FC236}">
                  <a16:creationId xmlns:a16="http://schemas.microsoft.com/office/drawing/2014/main" id="{10543D3F-C30D-461E-A2AC-C44DCB218A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1086" r="33640" b="11544"/>
            <a:stretch/>
          </p:blipFill>
          <p:spPr>
            <a:xfrm>
              <a:off x="3378659" y="3720871"/>
              <a:ext cx="297810" cy="297810"/>
            </a:xfrm>
            <a:prstGeom prst="rect">
              <a:avLst/>
            </a:prstGeom>
          </p:spPr>
        </p:pic>
        <p:pic>
          <p:nvPicPr>
            <p:cNvPr id="26" name="Graphic 25" descr="Electric car with solid fill">
              <a:extLst>
                <a:ext uri="{FF2B5EF4-FFF2-40B4-BE49-F238E27FC236}">
                  <a16:creationId xmlns:a16="http://schemas.microsoft.com/office/drawing/2014/main" id="{09138A94-56FA-4D64-A998-D9EF85C9C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5282" y="4822980"/>
              <a:ext cx="381343" cy="381343"/>
            </a:xfrm>
            <a:prstGeom prst="rect">
              <a:avLst/>
            </a:prstGeom>
          </p:spPr>
        </p:pic>
        <p:pic>
          <p:nvPicPr>
            <p:cNvPr id="27" name="Graphic 26" descr="Sustainability with solid fill">
              <a:extLst>
                <a:ext uri="{FF2B5EF4-FFF2-40B4-BE49-F238E27FC236}">
                  <a16:creationId xmlns:a16="http://schemas.microsoft.com/office/drawing/2014/main" id="{22F71EFB-114A-48C5-9878-20E942B72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45282" y="3106568"/>
              <a:ext cx="381343" cy="381343"/>
            </a:xfrm>
            <a:prstGeom prst="rect">
              <a:avLst/>
            </a:prstGeom>
          </p:spPr>
        </p:pic>
        <p:pic>
          <p:nvPicPr>
            <p:cNvPr id="28" name="Graphic 27" descr="House with solid fill">
              <a:extLst>
                <a:ext uri="{FF2B5EF4-FFF2-40B4-BE49-F238E27FC236}">
                  <a16:creationId xmlns:a16="http://schemas.microsoft.com/office/drawing/2014/main" id="{31745B03-12E4-4AED-96EA-3338343F0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354710" y="4237839"/>
              <a:ext cx="371915" cy="371915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C64A8A4-185F-4159-99D0-99C680BE7C06}"/>
                </a:ext>
              </a:extLst>
            </p:cNvPr>
            <p:cNvSpPr/>
            <p:nvPr/>
          </p:nvSpPr>
          <p:spPr>
            <a:xfrm>
              <a:off x="8288321" y="3083319"/>
              <a:ext cx="427839" cy="427839"/>
            </a:xfrm>
            <a:prstGeom prst="ellips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BCA27D5-291E-4CC2-80C0-E9F9BBE31B5E}"/>
                </a:ext>
              </a:extLst>
            </p:cNvPr>
            <p:cNvSpPr/>
            <p:nvPr/>
          </p:nvSpPr>
          <p:spPr>
            <a:xfrm>
              <a:off x="8288320" y="3665313"/>
              <a:ext cx="427839" cy="427839"/>
            </a:xfrm>
            <a:prstGeom prst="ellips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88103CD-A4C6-465E-A23D-53E6CEC2A901}"/>
                </a:ext>
              </a:extLst>
            </p:cNvPr>
            <p:cNvSpPr/>
            <p:nvPr/>
          </p:nvSpPr>
          <p:spPr>
            <a:xfrm>
              <a:off x="8288320" y="4235772"/>
              <a:ext cx="427839" cy="427839"/>
            </a:xfrm>
            <a:prstGeom prst="ellips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2853B70-0347-4F41-8872-5EEAEA5C77A8}"/>
                </a:ext>
              </a:extLst>
            </p:cNvPr>
            <p:cNvSpPr/>
            <p:nvPr/>
          </p:nvSpPr>
          <p:spPr>
            <a:xfrm>
              <a:off x="8288319" y="4799731"/>
              <a:ext cx="427839" cy="427839"/>
            </a:xfrm>
            <a:prstGeom prst="ellips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34" name="Graphic 33" descr="Siren with solid fill">
              <a:extLst>
                <a:ext uri="{FF2B5EF4-FFF2-40B4-BE49-F238E27FC236}">
                  <a16:creationId xmlns:a16="http://schemas.microsoft.com/office/drawing/2014/main" id="{0302ED24-D484-459A-A263-66FC3D696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342222" y="3111909"/>
              <a:ext cx="360727" cy="360727"/>
            </a:xfrm>
            <a:prstGeom prst="rect">
              <a:avLst/>
            </a:prstGeom>
          </p:spPr>
        </p:pic>
        <p:pic>
          <p:nvPicPr>
            <p:cNvPr id="35" name="Graphic 34" descr="Bridge scene with solid fill">
              <a:extLst>
                <a:ext uri="{FF2B5EF4-FFF2-40B4-BE49-F238E27FC236}">
                  <a16:creationId xmlns:a16="http://schemas.microsoft.com/office/drawing/2014/main" id="{17D3B0FE-1A65-4C72-AADB-B37A88079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334260" y="3668295"/>
              <a:ext cx="360727" cy="360727"/>
            </a:xfrm>
            <a:prstGeom prst="rect">
              <a:avLst/>
            </a:prstGeom>
          </p:spPr>
        </p:pic>
        <p:pic>
          <p:nvPicPr>
            <p:cNvPr id="36" name="Graphic 35" descr="Forest scene with solid fill">
              <a:extLst>
                <a:ext uri="{FF2B5EF4-FFF2-40B4-BE49-F238E27FC236}">
                  <a16:creationId xmlns:a16="http://schemas.microsoft.com/office/drawing/2014/main" id="{AA7D065F-F788-4844-A63D-8359BCB77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353649" y="4799731"/>
              <a:ext cx="345220" cy="345220"/>
            </a:xfrm>
            <a:prstGeom prst="rect">
              <a:avLst/>
            </a:prstGeom>
          </p:spPr>
        </p:pic>
        <p:pic>
          <p:nvPicPr>
            <p:cNvPr id="37" name="Graphic 36" descr="Neighborhood with solid fill">
              <a:extLst>
                <a:ext uri="{FF2B5EF4-FFF2-40B4-BE49-F238E27FC236}">
                  <a16:creationId xmlns:a16="http://schemas.microsoft.com/office/drawing/2014/main" id="{EA3924A1-5B29-4DA1-B8C8-6EF50B7A2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346996" y="4222732"/>
              <a:ext cx="349551" cy="349551"/>
            </a:xfrm>
            <a:prstGeom prst="rect">
              <a:avLst/>
            </a:prstGeom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C96E086-74F8-4E7B-B08C-857BA64BF58F}"/>
                </a:ext>
              </a:extLst>
            </p:cNvPr>
            <p:cNvSpPr/>
            <p:nvPr/>
          </p:nvSpPr>
          <p:spPr>
            <a:xfrm>
              <a:off x="8288319" y="2498867"/>
              <a:ext cx="427839" cy="427839"/>
            </a:xfrm>
            <a:prstGeom prst="ellips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AE3CAFC-67C6-4D6F-B0A2-8F8E716A98E1}"/>
                </a:ext>
              </a:extLst>
            </p:cNvPr>
            <p:cNvSpPr/>
            <p:nvPr/>
          </p:nvSpPr>
          <p:spPr>
            <a:xfrm>
              <a:off x="3322035" y="2514609"/>
              <a:ext cx="427839" cy="42783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40" name="Graphic 39" descr="Megaphone1 with solid fill">
              <a:extLst>
                <a:ext uri="{FF2B5EF4-FFF2-40B4-BE49-F238E27FC236}">
                  <a16:creationId xmlns:a16="http://schemas.microsoft.com/office/drawing/2014/main" id="{D50F5686-E7ED-499E-9F38-B3CD54286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309489" y="2510616"/>
              <a:ext cx="385497" cy="385497"/>
            </a:xfrm>
            <a:prstGeom prst="rect">
              <a:avLst/>
            </a:prstGeom>
          </p:spPr>
        </p:pic>
        <p:pic>
          <p:nvPicPr>
            <p:cNvPr id="41" name="Graphic 40" descr="Megaphone1 with solid fill">
              <a:extLst>
                <a:ext uri="{FF2B5EF4-FFF2-40B4-BE49-F238E27FC236}">
                  <a16:creationId xmlns:a16="http://schemas.microsoft.com/office/drawing/2014/main" id="{C37C700E-8817-4FB9-941A-C860D62FF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flipH="1">
              <a:off x="3350395" y="2512859"/>
              <a:ext cx="385497" cy="385497"/>
            </a:xfrm>
            <a:prstGeom prst="rect">
              <a:avLst/>
            </a:prstGeom>
          </p:spPr>
        </p:pic>
      </p:grpSp>
      <p:pic>
        <p:nvPicPr>
          <p:cNvPr id="42" name="Picture 5" descr="\\vsfile2008\User_Area\_Office of CAO\_Strategic Initiatives\Climate Change and Asset Management\Climate Change\1_Administration\Governance\Climate Change Logo_colour.png">
            <a:extLst>
              <a:ext uri="{FF2B5EF4-FFF2-40B4-BE49-F238E27FC236}">
                <a16:creationId xmlns:a16="http://schemas.microsoft.com/office/drawing/2014/main" id="{E3A98C01-5C5B-48F8-9854-AB690FD98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96" y="5874640"/>
            <a:ext cx="935704" cy="9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27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8970F71-E5A2-4B9E-5EC2-56D6B0145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US" sz="3200" dirty="0">
                <a:latin typeface="Montserrat" panose="00000500000000000000" pitchFamily="2" charset="0"/>
              </a:rPr>
              <a:t>Low Carbon Transition Strategy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14982C-FB6E-8394-B200-FABF421A4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908720"/>
            <a:ext cx="3456384" cy="444551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0" name="Picture 5" descr="\\vsfile2008\User_Area\_Office of CAO\_Strategic Initiatives\Climate Change and Asset Management\Climate Change\1_Administration\Governance\Climate Change Logo_colour.png">
            <a:extLst>
              <a:ext uri="{FF2B5EF4-FFF2-40B4-BE49-F238E27FC236}">
                <a16:creationId xmlns:a16="http://schemas.microsoft.com/office/drawing/2014/main" id="{C9976C92-9B88-8F23-AEC1-1AB7B88DD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96" y="5874640"/>
            <a:ext cx="935704" cy="9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404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33850"/>
            <a:ext cx="9167825" cy="505102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 txBox="1"/>
          <p:nvPr/>
        </p:nvSpPr>
        <p:spPr>
          <a:xfrm>
            <a:off x="0" y="49325"/>
            <a:ext cx="76473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2"/>
                </a:solidFill>
                <a:latin typeface="Montserrat" panose="00000500000000000000" pitchFamily="2" charset="0"/>
                <a:ea typeface="Montserrat Medium"/>
                <a:cs typeface="Montserrat Medium"/>
                <a:sym typeface="Montserrat Medium"/>
              </a:rPr>
              <a:t>LCTS – Priority Action Areas</a:t>
            </a:r>
            <a:endParaRPr sz="3200" dirty="0">
              <a:solidFill>
                <a:schemeClr val="dk2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2686050" y="4086225"/>
            <a:ext cx="184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Carbon Gap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19"/>
          <p:cNvSpPr/>
          <p:nvPr/>
        </p:nvSpPr>
        <p:spPr>
          <a:xfrm>
            <a:off x="6872800" y="2932800"/>
            <a:ext cx="1925400" cy="68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9"/>
          <p:cNvSpPr/>
          <p:nvPr/>
        </p:nvSpPr>
        <p:spPr>
          <a:xfrm>
            <a:off x="6872800" y="3614100"/>
            <a:ext cx="1925400" cy="93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9"/>
          <p:cNvSpPr/>
          <p:nvPr/>
        </p:nvSpPr>
        <p:spPr>
          <a:xfrm>
            <a:off x="6872800" y="4548000"/>
            <a:ext cx="1925400" cy="3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9"/>
          <p:cNvSpPr/>
          <p:nvPr/>
        </p:nvSpPr>
        <p:spPr>
          <a:xfrm>
            <a:off x="6872800" y="2932800"/>
            <a:ext cx="2247300" cy="6813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pen Sans SemiBold"/>
                <a:ea typeface="Open Sans SemiBold"/>
                <a:cs typeface="Open Sans SemiBold"/>
                <a:sym typeface="Open Sans SemiBold"/>
              </a:rPr>
              <a:t>Local Renewable Energy</a:t>
            </a:r>
            <a:endParaRPr sz="16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81" name="Google Shape;181;p19"/>
          <p:cNvSpPr/>
          <p:nvPr/>
        </p:nvSpPr>
        <p:spPr>
          <a:xfrm>
            <a:off x="6872800" y="3614100"/>
            <a:ext cx="2247300" cy="9339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pen Sans SemiBold"/>
                <a:ea typeface="Open Sans SemiBold"/>
                <a:cs typeface="Open Sans SemiBold"/>
                <a:sym typeface="Open Sans SemiBold"/>
              </a:rPr>
              <a:t>Low-carbon Mobility</a:t>
            </a:r>
            <a:endParaRPr sz="16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82" name="Google Shape;182;p19"/>
          <p:cNvSpPr/>
          <p:nvPr/>
        </p:nvSpPr>
        <p:spPr>
          <a:xfrm>
            <a:off x="6872800" y="4548000"/>
            <a:ext cx="2247300" cy="384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pen Sans SemiBold"/>
                <a:ea typeface="Open Sans SemiBold"/>
                <a:cs typeface="Open Sans SemiBold"/>
                <a:sym typeface="Open Sans SemiBold"/>
              </a:rPr>
              <a:t>Natural Assets</a:t>
            </a:r>
            <a:endParaRPr sz="16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84" name="Google Shape;18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31722" y="5857169"/>
            <a:ext cx="936103" cy="98387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9"/>
          <p:cNvSpPr/>
          <p:nvPr/>
        </p:nvSpPr>
        <p:spPr>
          <a:xfrm>
            <a:off x="7860550" y="2046550"/>
            <a:ext cx="977100" cy="24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9"/>
          <p:cNvSpPr/>
          <p:nvPr/>
        </p:nvSpPr>
        <p:spPr>
          <a:xfrm>
            <a:off x="6921900" y="2291650"/>
            <a:ext cx="977100" cy="24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9"/>
          <p:cNvSpPr/>
          <p:nvPr/>
        </p:nvSpPr>
        <p:spPr>
          <a:xfrm>
            <a:off x="6872800" y="1110900"/>
            <a:ext cx="2247300" cy="182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Energy Efficiency &amp; Green Development</a:t>
            </a:r>
            <a:endParaRPr/>
          </a:p>
        </p:txBody>
      </p:sp>
      <p:sp>
        <p:nvSpPr>
          <p:cNvPr id="189" name="Google Shape;189;p19"/>
          <p:cNvSpPr txBox="1"/>
          <p:nvPr/>
        </p:nvSpPr>
        <p:spPr>
          <a:xfrm>
            <a:off x="6872800" y="4932300"/>
            <a:ext cx="22473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90" name="Google Shape;190;p19"/>
          <p:cNvSpPr txBox="1"/>
          <p:nvPr/>
        </p:nvSpPr>
        <p:spPr>
          <a:xfrm>
            <a:off x="6802350" y="4932300"/>
            <a:ext cx="22473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pen Sans SemiBold"/>
                <a:ea typeface="Open Sans SemiBold"/>
                <a:cs typeface="Open Sans SemiBold"/>
                <a:sym typeface="Open Sans SemiBold"/>
              </a:rPr>
              <a:t>Carbon Gap</a:t>
            </a:r>
            <a:endParaRPr sz="16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51492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"/>
          <p:cNvSpPr txBox="1"/>
          <p:nvPr/>
        </p:nvSpPr>
        <p:spPr>
          <a:xfrm>
            <a:off x="0" y="15032"/>
            <a:ext cx="9068700" cy="11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2"/>
                </a:solidFill>
                <a:latin typeface="Montserrat" panose="00000500000000000000" pitchFamily="2" charset="0"/>
                <a:ea typeface="Montserrat Medium"/>
                <a:cs typeface="Montserrat Medium"/>
                <a:sym typeface="Montserrat Medium"/>
              </a:rPr>
              <a:t>LCTS - Turning to Action...</a:t>
            </a:r>
            <a:endParaRPr sz="3200" dirty="0">
              <a:solidFill>
                <a:schemeClr val="dk2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241" name="Google Shape;24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07897" y="5874127"/>
            <a:ext cx="936103" cy="983873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4"/>
          <p:cNvSpPr txBox="1"/>
          <p:nvPr/>
        </p:nvSpPr>
        <p:spPr>
          <a:xfrm>
            <a:off x="704600" y="1049575"/>
            <a:ext cx="7810800" cy="351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chemeClr val="tx2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TOWN:</a:t>
            </a:r>
            <a:r>
              <a:rPr lang="en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 as trailblazer, administrator, educator &amp; communicator </a:t>
            </a:r>
            <a:endParaRPr sz="2300" dirty="0">
              <a:solidFill>
                <a:schemeClr val="tx1">
                  <a:lumMod val="65000"/>
                  <a:lumOff val="35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chemeClr val="tx2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NGOs + INSTITUTIONS: </a:t>
            </a:r>
            <a:r>
              <a:rPr lang="en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partnerships &amp; collaborations</a:t>
            </a:r>
            <a:endParaRPr sz="2300" dirty="0">
              <a:solidFill>
                <a:schemeClr val="tx1">
                  <a:lumMod val="65000"/>
                  <a:lumOff val="35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chemeClr val="tx2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PRIVATE SECTOR: </a:t>
            </a:r>
            <a:r>
              <a:rPr lang="en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Innovative partnerships &amp; internal target setting</a:t>
            </a:r>
            <a:endParaRPr sz="2300" dirty="0">
              <a:solidFill>
                <a:schemeClr val="tx1">
                  <a:lumMod val="65000"/>
                  <a:lumOff val="35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chemeClr val="tx2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OTHER LEVELS of GOVERNMENT: </a:t>
            </a:r>
            <a:r>
              <a:rPr lang="en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funding &amp; supportive policies</a:t>
            </a:r>
            <a:endParaRPr sz="2300" dirty="0">
              <a:solidFill>
                <a:schemeClr val="tx1">
                  <a:lumMod val="65000"/>
                  <a:lumOff val="35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chemeClr val="tx2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COMMUNITY: </a:t>
            </a:r>
            <a:r>
              <a:rPr lang="en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participating in programs &amp; oversight</a:t>
            </a:r>
            <a:endParaRPr sz="2300" dirty="0">
              <a:solidFill>
                <a:schemeClr val="tx1">
                  <a:lumMod val="65000"/>
                  <a:lumOff val="35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A34DE-3734-4F7D-8C51-4B4C7FC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92"/>
            <a:ext cx="8229600" cy="577344"/>
          </a:xfrm>
        </p:spPr>
        <p:txBody>
          <a:bodyPr/>
          <a:lstStyle/>
          <a:p>
            <a:pPr algn="l"/>
            <a:r>
              <a:rPr lang="en-US" sz="3200" dirty="0">
                <a:latin typeface="Montserrat" panose="00000500000000000000" pitchFamily="2" charset="0"/>
              </a:rPr>
              <a:t>LCTS Programs and Initiatives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AD86CD-1AB0-4F2F-AEAC-3A90D5828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404" y="1417638"/>
            <a:ext cx="7643192" cy="3629000"/>
          </a:xfrm>
        </p:spPr>
        <p:txBody>
          <a:bodyPr numCol="2"/>
          <a:lstStyle/>
          <a:p>
            <a:r>
              <a:rPr lang="en-CA" sz="24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</a:rPr>
              <a:t>Corporate Energy Management</a:t>
            </a:r>
          </a:p>
          <a:p>
            <a:pPr lvl="1"/>
            <a:r>
              <a:rPr lang="en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Corporate Energy Plan</a:t>
            </a:r>
          </a:p>
          <a:p>
            <a:pPr lvl="1"/>
            <a:r>
              <a:rPr lang="en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Low Carbon Design Briefs</a:t>
            </a:r>
          </a:p>
          <a:p>
            <a:pPr lvl="1"/>
            <a:endParaRPr lang="en-CA" sz="2000" dirty="0">
              <a:solidFill>
                <a:schemeClr val="tx2">
                  <a:lumMod val="75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CA" sz="24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</a:rPr>
              <a:t>Green Development</a:t>
            </a:r>
          </a:p>
          <a:p>
            <a:pPr lvl="1"/>
            <a:r>
              <a:rPr lang="en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Green Development Standards</a:t>
            </a:r>
          </a:p>
          <a:p>
            <a:pPr lvl="1"/>
            <a:r>
              <a:rPr lang="en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Low Carbon Vision Georgetown</a:t>
            </a:r>
          </a:p>
          <a:p>
            <a:r>
              <a:rPr lang="en-CA" sz="24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</a:rPr>
              <a:t>Community Retrofits</a:t>
            </a:r>
          </a:p>
          <a:p>
            <a:pPr lvl="1"/>
            <a:r>
              <a:rPr lang="en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Retrofit Halton Hills</a:t>
            </a:r>
          </a:p>
          <a:p>
            <a:pPr lvl="1"/>
            <a:endParaRPr lang="en-CA" sz="2000" dirty="0">
              <a:solidFill>
                <a:schemeClr val="tx2">
                  <a:lumMod val="75000"/>
                </a:schemeClr>
              </a:solidFill>
              <a:latin typeface="Montserrat" panose="00000500000000000000" pitchFamily="2" charset="0"/>
            </a:endParaRPr>
          </a:p>
          <a:p>
            <a:pPr lvl="1"/>
            <a:endParaRPr lang="en-CA" sz="2000" dirty="0">
              <a:solidFill>
                <a:schemeClr val="tx2">
                  <a:lumMod val="75000"/>
                </a:schemeClr>
              </a:solidFill>
              <a:latin typeface="Montserrat" panose="00000500000000000000" pitchFamily="2" charset="0"/>
            </a:endParaRPr>
          </a:p>
          <a:p>
            <a:pPr lvl="1"/>
            <a:endParaRPr lang="en-CA" sz="2000" dirty="0">
              <a:solidFill>
                <a:schemeClr val="tx2">
                  <a:lumMod val="75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CA" sz="24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</a:rPr>
              <a:t>Low Carbon Mobility</a:t>
            </a:r>
          </a:p>
          <a:p>
            <a:pPr lvl="1"/>
            <a:r>
              <a:rPr lang="en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EV Charging Network</a:t>
            </a:r>
          </a:p>
          <a:p>
            <a:pPr lvl="1"/>
            <a:r>
              <a:rPr lang="en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Fleet Electrification</a:t>
            </a:r>
          </a:p>
          <a:p>
            <a:pPr lvl="1"/>
            <a:r>
              <a:rPr lang="en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EV Promotion Campaign</a:t>
            </a:r>
          </a:p>
        </p:txBody>
      </p:sp>
      <p:pic>
        <p:nvPicPr>
          <p:cNvPr id="4" name="Picture 5" descr="\\vsfile2008\User_Area\_Office of CAO\_Strategic Initiatives\Climate Change and Asset Management\Climate Change\1_Administration\Governance\Climate Change Logo_colour.png">
            <a:extLst>
              <a:ext uri="{FF2B5EF4-FFF2-40B4-BE49-F238E27FC236}">
                <a16:creationId xmlns:a16="http://schemas.microsoft.com/office/drawing/2014/main" id="{4726D46D-ED6C-46D3-829E-852EA7E76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96" y="5874640"/>
            <a:ext cx="935704" cy="9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250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3F68FF-E2FA-4C1E-BB41-C479754D9C93}"/>
              </a:ext>
            </a:extLst>
          </p:cNvPr>
          <p:cNvSpPr/>
          <p:nvPr/>
        </p:nvSpPr>
        <p:spPr>
          <a:xfrm>
            <a:off x="125669" y="211866"/>
            <a:ext cx="5454443" cy="51613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C4F43E-63FD-DB7E-104C-8538741E0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87" y="5887962"/>
            <a:ext cx="922967" cy="97003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E61DA0D-FA00-2FBC-8094-601D482459C8}"/>
              </a:ext>
            </a:extLst>
          </p:cNvPr>
          <p:cNvSpPr txBox="1">
            <a:spLocks/>
          </p:cNvSpPr>
          <p:nvPr/>
        </p:nvSpPr>
        <p:spPr>
          <a:xfrm>
            <a:off x="23332" y="11289"/>
            <a:ext cx="8509107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63762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Montserrat" panose="00000500000000000000" pitchFamily="2" charset="0"/>
              </a:rPr>
              <a:t>Unknowns and External Dependencies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5956DE-E1CB-DE4A-D015-46E1D29F4A32}"/>
              </a:ext>
            </a:extLst>
          </p:cNvPr>
          <p:cNvSpPr txBox="1"/>
          <p:nvPr/>
        </p:nvSpPr>
        <p:spPr>
          <a:xfrm>
            <a:off x="317446" y="1615904"/>
            <a:ext cx="8509107" cy="2353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2">
                    <a:lumMod val="75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Other Levels of Government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2">
                    <a:lumMod val="75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Electricity Grid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2">
                    <a:lumMod val="75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Labour Market, Supply Chains, technology transition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2">
                    <a:lumMod val="75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Innovative Delivery Mechanisms</a:t>
            </a:r>
          </a:p>
        </p:txBody>
      </p:sp>
    </p:spTree>
    <p:extLst>
      <p:ext uri="{BB962C8B-B14F-4D97-AF65-F5344CB8AC3E}">
        <p14:creationId xmlns:p14="http://schemas.microsoft.com/office/powerpoint/2010/main" val="3055929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c9e250b90a148248b8336e706b7a392 xmlns="1d3b430a-3a3b-4a27-ac18-03d074176ba4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Services</TermName>
          <TermId xmlns="http://schemas.microsoft.com/office/infopath/2007/PartnerControls">ea543cc5-5fb2-4183-ad32-841d39dda5c2</TermId>
        </TermInfo>
      </Terms>
    </cc9e250b90a148248b8336e706b7a392>
    <p7300b0f1391484995da00a4d222a0ae xmlns="1d3b430a-3a3b-4a27-ac18-03d074176ba4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b167235a-a4e1-436c-b6d3-7e217659f2e8</TermId>
        </TermInfo>
      </Terms>
    </p7300b0f1391484995da00a4d222a0ae>
    <TaxCatchAll xmlns="1d3b430a-3a3b-4a27-ac18-03d074176ba4">
      <Value>55</Value>
      <Value>21</Value>
    </TaxCatchAll>
    <ol_Department xmlns="http://schemas.microsoft.com/sharepoint/v3">Corporate Communications</ol_Department>
    <RoutingRuleDescription xmlns="http://schemas.microsoft.com/sharepoint/v3">Power Point</RoutingRuleDescrip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nternal Templates" ma:contentTypeID="0x010100DB0D1196DBFDFA4485D2E109DC0B6DC100CD7D0449EFA5B84F910F2E4A9A5B625B" ma:contentTypeVersion="6" ma:contentTypeDescription="Internal Templates" ma:contentTypeScope="" ma:versionID="add01769f517a5edf1e1e0d23b6c9a33">
  <xsd:schema xmlns:xsd="http://www.w3.org/2001/XMLSchema" xmlns:xs="http://www.w3.org/2001/XMLSchema" xmlns:p="http://schemas.microsoft.com/office/2006/metadata/properties" xmlns:ns1="http://schemas.microsoft.com/sharepoint/v3" xmlns:ns2="1d3b430a-3a3b-4a27-ac18-03d074176ba4" targetNamespace="http://schemas.microsoft.com/office/2006/metadata/properties" ma:root="true" ma:fieldsID="2d8ea4af051f73729e6f8e6cc2afbdd6" ns1:_="" ns2:_="">
    <xsd:import namespace="http://schemas.microsoft.com/sharepoint/v3"/>
    <xsd:import namespace="1d3b430a-3a3b-4a27-ac18-03d074176ba4"/>
    <xsd:element name="properties">
      <xsd:complexType>
        <xsd:sequence>
          <xsd:element name="documentManagement">
            <xsd:complexType>
              <xsd:all>
                <xsd:element ref="ns2:cc9e250b90a148248b8336e706b7a392" minOccurs="0"/>
                <xsd:element ref="ns2:TaxCatchAll" minOccurs="0"/>
                <xsd:element ref="ns2:TaxCatchAllLabel" minOccurs="0"/>
                <xsd:element ref="ns1:RoutingRuleDescription"/>
                <xsd:element ref="ns1:ol_Department" minOccurs="0"/>
                <xsd:element ref="ns2:p7300b0f1391484995da00a4d222a0a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3" ma:displayName="Description" ma:internalName="RoutingRuleDescription">
      <xsd:simpleType>
        <xsd:restriction base="dms:Text">
          <xsd:maxLength value="255"/>
        </xsd:restriction>
      </xsd:simpleType>
    </xsd:element>
    <xsd:element name="ol_Department" ma:index="15" nillable="true" ma:displayName="Department" ma:internalName="ol_Departmen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b430a-3a3b-4a27-ac18-03d074176ba4" elementFormDefault="qualified">
    <xsd:import namespace="http://schemas.microsoft.com/office/2006/documentManagement/types"/>
    <xsd:import namespace="http://schemas.microsoft.com/office/infopath/2007/PartnerControls"/>
    <xsd:element name="cc9e250b90a148248b8336e706b7a392" ma:index="8" nillable="true" ma:taxonomy="true" ma:internalName="cc9e250b90a148248b8336e706b7a392" ma:taxonomyFieldName="Departments" ma:displayName="Departments" ma:readOnly="false" ma:default="" ma:fieldId="{cc9e250b-90a1-4824-8b83-36e706b7a392}" ma:sspId="54ca725f-9d37-470d-ab08-1d74ee77da09" ma:termSetId="abc611c4-194d-4622-9b4d-3f70d1c9cd4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70a03154-00dc-4ffd-9cc7-91724fd5c141}" ma:internalName="TaxCatchAll" ma:showField="CatchAllData" ma:web="a391cfb0-5514-4183-b443-9412d38aae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70a03154-00dc-4ffd-9cc7-91724fd5c141}" ma:internalName="TaxCatchAllLabel" ma:readOnly="true" ma:showField="CatchAllDataLabel" ma:web="a391cfb0-5514-4183-b443-9412d38aae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7300b0f1391484995da00a4d222a0ae" ma:index="16" nillable="true" ma:taxonomy="true" ma:internalName="p7300b0f1391484995da00a4d222a0ae" ma:taxonomyFieldName="Department_x0020_Section" ma:displayName="Department Section" ma:default="" ma:fieldId="{97300b0f-1391-4849-95da-00a4d222a0ae}" ma:sspId="54ca725f-9d37-470d-ab08-1d74ee77da09" ma:termSetId="ba92b335-b4b6-4676-9d40-28f3e3542cc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Form Nam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54ca725f-9d37-470d-ab08-1d74ee77da09" ContentTypeId="0x010100DB0D1196DBFDFA4485D2E109DC0B6DC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A63710-2072-4760-AC83-8AD7DE1633E5}">
  <ds:schemaRefs>
    <ds:schemaRef ds:uri="http://purl.org/dc/elements/1.1/"/>
    <ds:schemaRef ds:uri="http://www.w3.org/XML/1998/namespace"/>
    <ds:schemaRef ds:uri="http://purl.org/dc/terms/"/>
    <ds:schemaRef ds:uri="http://schemas.microsoft.com/sharepoint/v3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1d3b430a-3a3b-4a27-ac18-03d074176ba4"/>
  </ds:schemaRefs>
</ds:datastoreItem>
</file>

<file path=customXml/itemProps2.xml><?xml version="1.0" encoding="utf-8"?>
<ds:datastoreItem xmlns:ds="http://schemas.openxmlformats.org/officeDocument/2006/customXml" ds:itemID="{015DF0B6-718B-4D35-828B-AD3C8DCCA5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d3b430a-3a3b-4a27-ac18-03d074176b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CA3D5B-D33F-4A4D-9026-82E91D42654F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CE55419A-E9EB-4033-950A-75514A700A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</TotalTime>
  <Words>944</Words>
  <Application>Microsoft Office PowerPoint</Application>
  <PresentationFormat>On-screen Show (4:3)</PresentationFormat>
  <Paragraphs>129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Avenir</vt:lpstr>
      <vt:lpstr>Calibri</vt:lpstr>
      <vt:lpstr>Montserrat</vt:lpstr>
      <vt:lpstr>Open Sans</vt:lpstr>
      <vt:lpstr>Open Sans SemiBold</vt:lpstr>
      <vt:lpstr>Office Theme</vt:lpstr>
      <vt:lpstr>PowerPoint Presentation</vt:lpstr>
      <vt:lpstr>Town of Halton Hills </vt:lpstr>
      <vt:lpstr>PowerPoint Presentation</vt:lpstr>
      <vt:lpstr>Low Carbon Resilience Framework</vt:lpstr>
      <vt:lpstr>Low Carbon Transition Strategy</vt:lpstr>
      <vt:lpstr>PowerPoint Presentation</vt:lpstr>
      <vt:lpstr>PowerPoint Presentation</vt:lpstr>
      <vt:lpstr>LCTS Programs and Initiatives</vt:lpstr>
      <vt:lpstr>PowerPoint Presentation</vt:lpstr>
      <vt:lpstr>PowerPoint Presentation</vt:lpstr>
      <vt:lpstr>Governance &amp; Implementation</vt:lpstr>
    </vt:vector>
  </TitlesOfParts>
  <Company>Town of Halton Hills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Numbered Slides</dc:title>
  <dc:creator>Dalia Emam</dc:creator>
  <cp:lastModifiedBy>Michael Dean</cp:lastModifiedBy>
  <cp:revision>52</cp:revision>
  <dcterms:created xsi:type="dcterms:W3CDTF">2017-05-16T14:24:54Z</dcterms:created>
  <dcterms:modified xsi:type="dcterms:W3CDTF">2022-05-09T19:50:53Z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0x010100DB0D1196DBFDFA4485D2E109DC0B6DC100CD7D0449EFA5B84F910F2E4A9A5B625B</vt:lpwstr>
  </property>
  <property fmtid="{D5CDD505-2E9C-101B-9397-08002B2CF9AE}" pid="3" name="k8386e1f295442efacc859e971e8838f">
    <vt:lpwstr/>
  </property>
  <property fmtid="{D5CDD505-2E9C-101B-9397-08002B2CF9AE}" pid="4" name="Department Section">
    <vt:lpwstr>21;#Communications|b167235a-a4e1-436c-b6d3-7e217659f2e8</vt:lpwstr>
  </property>
  <property fmtid="{D5CDD505-2E9C-101B-9397-08002B2CF9AE}" pid="5" name="Internal_x0020_Form_x0020_Keyword">
    <vt:lpwstr/>
  </property>
  <property fmtid="{D5CDD505-2E9C-101B-9397-08002B2CF9AE}" pid="6" name="c0b62b2bcb944c268bbbdd4945a08d45">
    <vt:lpwstr/>
  </property>
  <property fmtid="{D5CDD505-2E9C-101B-9397-08002B2CF9AE}" pid="7" name="Departments">
    <vt:lpwstr>55;#Corporate Services|ea543cc5-5fb2-4183-ad32-841d39dda5c2</vt:lpwstr>
  </property>
  <property fmtid="{D5CDD505-2E9C-101B-9397-08002B2CF9AE}" pid="8" name="Search Terms">
    <vt:lpwstr/>
  </property>
  <property fmtid="{D5CDD505-2E9C-101B-9397-08002B2CF9AE}" pid="9" name="Internal Form Keyword">
    <vt:lpwstr/>
  </property>
</Properties>
</file>