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0"/>
  </p:notesMasterIdLst>
  <p:sldIdLst>
    <p:sldId id="256" r:id="rId2"/>
    <p:sldId id="257" r:id="rId3"/>
    <p:sldId id="265" r:id="rId4"/>
    <p:sldId id="259" r:id="rId5"/>
    <p:sldId id="264" r:id="rId6"/>
    <p:sldId id="261" r:id="rId7"/>
    <p:sldId id="263" r:id="rId8"/>
    <p:sldId id="262" r:id="rId9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-212" y="-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087513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2499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11525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49412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7751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76452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046558"/>
            <a:ext cx="7772400" cy="1102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indent="304800">
              <a:buClr>
                <a:srgbClr val="FFA711"/>
              </a:buClr>
              <a:buSzPct val="100000"/>
              <a:defRPr sz="4800" b="1">
                <a:solidFill>
                  <a:srgbClr val="FFA711"/>
                </a:solidFill>
              </a:defRPr>
            </a:lvl1pPr>
            <a:lvl2pPr indent="304800">
              <a:buClr>
                <a:srgbClr val="FFA711"/>
              </a:buClr>
              <a:buSzPct val="100000"/>
              <a:defRPr sz="4800" b="1">
                <a:solidFill>
                  <a:srgbClr val="FFA711"/>
                </a:solidFill>
              </a:defRPr>
            </a:lvl2pPr>
            <a:lvl3pPr indent="304800">
              <a:buClr>
                <a:srgbClr val="FFA711"/>
              </a:buClr>
              <a:buSzPct val="100000"/>
              <a:defRPr sz="4800" b="1">
                <a:solidFill>
                  <a:srgbClr val="FFA711"/>
                </a:solidFill>
              </a:defRPr>
            </a:lvl3pPr>
            <a:lvl4pPr indent="304800">
              <a:buClr>
                <a:srgbClr val="FFA711"/>
              </a:buClr>
              <a:buSzPct val="100000"/>
              <a:defRPr sz="4800" b="1">
                <a:solidFill>
                  <a:srgbClr val="FFA711"/>
                </a:solidFill>
              </a:defRPr>
            </a:lvl4pPr>
            <a:lvl5pPr indent="304800">
              <a:buClr>
                <a:srgbClr val="FFA711"/>
              </a:buClr>
              <a:buSzPct val="100000"/>
              <a:defRPr sz="4800" b="1">
                <a:solidFill>
                  <a:srgbClr val="FFA711"/>
                </a:solidFill>
              </a:defRPr>
            </a:lvl5pPr>
            <a:lvl6pPr indent="304800">
              <a:buClr>
                <a:srgbClr val="FFA711"/>
              </a:buClr>
              <a:buSzPct val="100000"/>
              <a:defRPr sz="4800" b="1">
                <a:solidFill>
                  <a:srgbClr val="FFA711"/>
                </a:solidFill>
              </a:defRPr>
            </a:lvl6pPr>
            <a:lvl7pPr indent="304800">
              <a:buClr>
                <a:srgbClr val="FFA711"/>
              </a:buClr>
              <a:buSzPct val="100000"/>
              <a:defRPr sz="4800" b="1">
                <a:solidFill>
                  <a:srgbClr val="FFA711"/>
                </a:solidFill>
              </a:defRPr>
            </a:lvl7pPr>
            <a:lvl8pPr indent="304800">
              <a:buClr>
                <a:srgbClr val="FFA711"/>
              </a:buClr>
              <a:buSzPct val="100000"/>
              <a:defRPr sz="4800" b="1">
                <a:solidFill>
                  <a:srgbClr val="FFA711"/>
                </a:solidFill>
              </a:defRPr>
            </a:lvl8pPr>
            <a:lvl9pPr indent="304800">
              <a:buClr>
                <a:srgbClr val="FFA711"/>
              </a:buClr>
              <a:buSzPct val="100000"/>
              <a:defRPr sz="4800" b="1">
                <a:solidFill>
                  <a:srgbClr val="FFA711"/>
                </a:solidFill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2182817"/>
            <a:ext cx="7772400" cy="838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0">
              <a:buNone/>
              <a:defRPr/>
            </a:lvl1pPr>
            <a:lvl2pPr marL="0" indent="203200">
              <a:spcBef>
                <a:spcPts val="0"/>
              </a:spcBef>
              <a:buSzPct val="100000"/>
              <a:buNone/>
              <a:defRPr sz="3200"/>
            </a:lvl2pPr>
            <a:lvl3pPr marL="0" indent="203200">
              <a:spcBef>
                <a:spcPts val="0"/>
              </a:spcBef>
              <a:buSzPct val="100000"/>
              <a:buNone/>
              <a:defRPr sz="3200"/>
            </a:lvl3pPr>
            <a:lvl4pPr marL="0" indent="203200">
              <a:spcBef>
                <a:spcPts val="0"/>
              </a:spcBef>
              <a:buSzPct val="100000"/>
              <a:buNone/>
              <a:defRPr sz="3200"/>
            </a:lvl4pPr>
            <a:lvl5pPr marL="0" indent="203200">
              <a:spcBef>
                <a:spcPts val="0"/>
              </a:spcBef>
              <a:buSzPct val="100000"/>
              <a:buNone/>
              <a:defRPr sz="3200"/>
            </a:lvl5pPr>
            <a:lvl6pPr marL="0" indent="203200">
              <a:spcBef>
                <a:spcPts val="0"/>
              </a:spcBef>
              <a:buSzPct val="100000"/>
              <a:buNone/>
              <a:defRPr sz="3200"/>
            </a:lvl6pPr>
            <a:lvl7pPr marL="0" indent="203200">
              <a:spcBef>
                <a:spcPts val="0"/>
              </a:spcBef>
              <a:buSzPct val="100000"/>
              <a:buNone/>
              <a:defRPr sz="3200"/>
            </a:lvl7pPr>
            <a:lvl8pPr marL="0" indent="203200">
              <a:spcBef>
                <a:spcPts val="0"/>
              </a:spcBef>
              <a:buSzPct val="100000"/>
              <a:buNone/>
              <a:defRPr sz="3200"/>
            </a:lvl8pPr>
            <a:lvl9pPr marL="0" indent="203200">
              <a:spcBef>
                <a:spcPts val="0"/>
              </a:spcBef>
              <a:buSzPct val="100000"/>
              <a:buNone/>
              <a:defRPr sz="3200"/>
            </a:lvl9pPr>
          </a:lstStyle>
          <a:p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0" y="3461599"/>
            <a:ext cx="9144000" cy="1647971"/>
            <a:chOff x="0" y="3690482"/>
            <a:chExt cx="9144000" cy="850171"/>
          </a:xfrm>
        </p:grpSpPr>
        <p:sp>
          <p:nvSpPr>
            <p:cNvPr id="12" name="Shape 12"/>
            <p:cNvSpPr/>
            <p:nvPr/>
          </p:nvSpPr>
          <p:spPr>
            <a:xfrm>
              <a:off x="0" y="4419321"/>
              <a:ext cx="9144000" cy="72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0" y="3774403"/>
              <a:ext cx="9144000" cy="1185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0" y="3875339"/>
              <a:ext cx="9144000" cy="116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0" y="3956051"/>
              <a:ext cx="9144000" cy="182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0" y="4186767"/>
              <a:ext cx="9144000" cy="13379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0" y="4320625"/>
              <a:ext cx="9144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0" y="4478853"/>
              <a:ext cx="9144000" cy="61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19" name="Shape 19"/>
            <p:cNvSpPr/>
            <p:nvPr/>
          </p:nvSpPr>
          <p:spPr>
            <a:xfrm>
              <a:off x="0" y="3690482"/>
              <a:ext cx="9144000" cy="45600"/>
            </a:xfrm>
            <a:prstGeom prst="rect">
              <a:avLst/>
            </a:prstGeom>
            <a:solidFill>
              <a:srgbClr val="FFA71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>
                <a:solidFill>
                  <a:srgbClr val="FFA711"/>
                </a:solidFill>
              </a:defRPr>
            </a:lvl1pPr>
            <a:lvl2pPr>
              <a:defRPr>
                <a:solidFill>
                  <a:srgbClr val="FFA711"/>
                </a:solidFill>
              </a:defRPr>
            </a:lvl2pPr>
            <a:lvl3pPr>
              <a:defRPr>
                <a:solidFill>
                  <a:srgbClr val="FFA711"/>
                </a:solidFill>
              </a:defRPr>
            </a:lvl3pPr>
            <a:lvl4pPr>
              <a:defRPr>
                <a:solidFill>
                  <a:srgbClr val="FFA711"/>
                </a:solidFill>
              </a:defRPr>
            </a:lvl4pPr>
            <a:lvl5pPr>
              <a:defRPr>
                <a:solidFill>
                  <a:srgbClr val="FFA711"/>
                </a:solidFill>
              </a:defRPr>
            </a:lvl5pPr>
            <a:lvl6pPr>
              <a:defRPr>
                <a:solidFill>
                  <a:srgbClr val="FFA711"/>
                </a:solidFill>
              </a:defRPr>
            </a:lvl6pPr>
            <a:lvl7pPr>
              <a:defRPr>
                <a:solidFill>
                  <a:srgbClr val="FFA711"/>
                </a:solidFill>
              </a:defRPr>
            </a:lvl7pPr>
            <a:lvl8pPr>
              <a:defRPr>
                <a:solidFill>
                  <a:srgbClr val="FFA711"/>
                </a:solidFill>
              </a:defRPr>
            </a:lvl8pPr>
            <a:lvl9pPr>
              <a:defRPr>
                <a:solidFill>
                  <a:srgbClr val="FFA711"/>
                </a:solidFill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266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grpSp>
        <p:nvGrpSpPr>
          <p:cNvPr id="23" name="Shape 23"/>
          <p:cNvGrpSpPr/>
          <p:nvPr/>
        </p:nvGrpSpPr>
        <p:grpSpPr>
          <a:xfrm>
            <a:off x="0" y="4559110"/>
            <a:ext cx="9144000" cy="584536"/>
            <a:chOff x="0" y="3690482"/>
            <a:chExt cx="9144000" cy="301556"/>
          </a:xfrm>
        </p:grpSpPr>
        <p:sp>
          <p:nvSpPr>
            <p:cNvPr id="24" name="Shape 24"/>
            <p:cNvSpPr/>
            <p:nvPr/>
          </p:nvSpPr>
          <p:spPr>
            <a:xfrm>
              <a:off x="0" y="3774403"/>
              <a:ext cx="9144000" cy="1185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25" name="Shape 25"/>
            <p:cNvSpPr/>
            <p:nvPr/>
          </p:nvSpPr>
          <p:spPr>
            <a:xfrm>
              <a:off x="0" y="3875339"/>
              <a:ext cx="9144000" cy="116699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26" name="Shape 26"/>
            <p:cNvSpPr/>
            <p:nvPr/>
          </p:nvSpPr>
          <p:spPr>
            <a:xfrm>
              <a:off x="0" y="3690482"/>
              <a:ext cx="9144000" cy="45600"/>
            </a:xfrm>
            <a:prstGeom prst="rect">
              <a:avLst/>
            </a:prstGeom>
            <a:solidFill>
              <a:srgbClr val="FF6428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266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266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endParaRPr/>
          </a:p>
        </p:txBody>
      </p:sp>
      <p:grpSp>
        <p:nvGrpSpPr>
          <p:cNvPr id="31" name="Shape 31"/>
          <p:cNvGrpSpPr/>
          <p:nvPr/>
        </p:nvGrpSpPr>
        <p:grpSpPr>
          <a:xfrm>
            <a:off x="0" y="4559110"/>
            <a:ext cx="9144000" cy="584536"/>
            <a:chOff x="0" y="3690482"/>
            <a:chExt cx="9144000" cy="301556"/>
          </a:xfrm>
        </p:grpSpPr>
        <p:sp>
          <p:nvSpPr>
            <p:cNvPr id="32" name="Shape 32"/>
            <p:cNvSpPr/>
            <p:nvPr/>
          </p:nvSpPr>
          <p:spPr>
            <a:xfrm>
              <a:off x="0" y="3774403"/>
              <a:ext cx="9144000" cy="1185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0" y="3875339"/>
              <a:ext cx="9144000" cy="116699"/>
            </a:xfrm>
            <a:prstGeom prst="rect">
              <a:avLst/>
            </a:prstGeom>
            <a:solidFill>
              <a:srgbClr val="E9E0C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0" y="3690482"/>
              <a:ext cx="9144000" cy="45600"/>
            </a:xfrm>
            <a:prstGeom prst="rect">
              <a:avLst/>
            </a:prstGeom>
            <a:solidFill>
              <a:srgbClr val="FFA71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grpSp>
        <p:nvGrpSpPr>
          <p:cNvPr id="37" name="Shape 37"/>
          <p:cNvGrpSpPr/>
          <p:nvPr/>
        </p:nvGrpSpPr>
        <p:grpSpPr>
          <a:xfrm>
            <a:off x="0" y="4559110"/>
            <a:ext cx="9144000" cy="584536"/>
            <a:chOff x="0" y="3690482"/>
            <a:chExt cx="9144000" cy="301556"/>
          </a:xfrm>
        </p:grpSpPr>
        <p:sp>
          <p:nvSpPr>
            <p:cNvPr id="38" name="Shape 38"/>
            <p:cNvSpPr/>
            <p:nvPr/>
          </p:nvSpPr>
          <p:spPr>
            <a:xfrm>
              <a:off x="0" y="3774403"/>
              <a:ext cx="9144000" cy="118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0" y="3875339"/>
              <a:ext cx="9144000" cy="116699"/>
            </a:xfrm>
            <a:prstGeom prst="rect">
              <a:avLst/>
            </a:prstGeom>
            <a:solidFill>
              <a:srgbClr val="E9E0C9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0" y="3690482"/>
              <a:ext cx="9144000" cy="45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Shape 48"/>
          <p:cNvGrpSpPr/>
          <p:nvPr/>
        </p:nvGrpSpPr>
        <p:grpSpPr>
          <a:xfrm>
            <a:off x="0" y="3461599"/>
            <a:ext cx="9144000" cy="1647971"/>
            <a:chOff x="0" y="3690482"/>
            <a:chExt cx="9144000" cy="850171"/>
          </a:xfrm>
        </p:grpSpPr>
        <p:sp>
          <p:nvSpPr>
            <p:cNvPr id="49" name="Shape 49"/>
            <p:cNvSpPr/>
            <p:nvPr/>
          </p:nvSpPr>
          <p:spPr>
            <a:xfrm>
              <a:off x="0" y="4419321"/>
              <a:ext cx="9144000" cy="720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0" y="3774403"/>
              <a:ext cx="9144000" cy="1185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0" y="3875339"/>
              <a:ext cx="9144000" cy="116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0" y="3956051"/>
              <a:ext cx="9144000" cy="182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0" y="4186767"/>
              <a:ext cx="9144000" cy="13379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0" y="4320625"/>
              <a:ext cx="9144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0" y="4478853"/>
              <a:ext cx="9144000" cy="618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0" y="3690482"/>
              <a:ext cx="9144000" cy="45600"/>
            </a:xfrm>
            <a:prstGeom prst="rect">
              <a:avLst/>
            </a:prstGeom>
            <a:solidFill>
              <a:srgbClr val="FFA711"/>
            </a:solidFill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E0F23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marL="0" indent="279400"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0" indent="279400"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0" indent="279400"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0" indent="279400"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0" indent="279400"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0" indent="279400"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0" indent="279400"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0" indent="279400"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0" indent="279400">
              <a:buClr>
                <a:schemeClr val="accent2"/>
              </a:buClr>
              <a:buSzPct val="100000"/>
              <a:buFont typeface="Georgia"/>
              <a:buNone/>
              <a:defRPr sz="4400">
                <a:solidFill>
                  <a:schemeClr val="accen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marL="342900" indent="-139700">
              <a:buClr>
                <a:schemeClr val="lt2"/>
              </a:buClr>
              <a:buSzPct val="100000"/>
              <a:buFont typeface="Georgia"/>
              <a:defRPr sz="32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marL="742950" indent="-107950">
              <a:spcBef>
                <a:spcPts val="560"/>
              </a:spcBef>
              <a:buClr>
                <a:schemeClr val="lt2"/>
              </a:buClr>
              <a:buSzPct val="100000"/>
              <a:buFont typeface="Georgia"/>
              <a:defRPr sz="28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L="1143000" indent="-76200">
              <a:spcBef>
                <a:spcPts val="480"/>
              </a:spcBef>
              <a:buClr>
                <a:schemeClr val="lt2"/>
              </a:buClr>
              <a:buSzPct val="100000"/>
              <a:buFont typeface="Georgia"/>
              <a:defRPr sz="24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L="1600200" indent="-101600"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L="2057400" indent="-101600"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L="2514600" indent="-101600"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2971800" indent="-101600"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429000" indent="-101600"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3886200" indent="-101600">
              <a:spcBef>
                <a:spcPts val="400"/>
              </a:spcBef>
              <a:buClr>
                <a:schemeClr val="lt2"/>
              </a:buClr>
              <a:buSzPct val="100000"/>
              <a:buFont typeface="Georgia"/>
              <a:defRPr sz="20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990"/>
            <a:ext cx="9144000" cy="88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685800" y="963561"/>
            <a:ext cx="7772400" cy="1179871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buNone/>
            </a:pPr>
            <a:r>
              <a:rPr lang="en" dirty="0" smtClean="0"/>
              <a:t/>
            </a:r>
            <a:br>
              <a:rPr lang="en" dirty="0" smtClean="0"/>
            </a:br>
            <a:r>
              <a:rPr lang="en" dirty="0" smtClean="0"/>
              <a:t>Ganondagan</a:t>
            </a:r>
            <a:endParaRPr lang="en" dirty="0"/>
          </a:p>
        </p:txBody>
      </p:sp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685800" y="2281085"/>
            <a:ext cx="7772400" cy="119773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" dirty="0" smtClean="0"/>
              <a:t>Une capitale et un </a:t>
            </a:r>
            <a:r>
              <a:rPr lang="en" dirty="0"/>
              <a:t>point de ravitaillement important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en" dirty="0" smtClean="0"/>
              <a:t>Ganondagan</a:t>
            </a:r>
            <a:endParaRPr lang="en" dirty="0"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266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46100" lvl="0" indent="-342900" rtl="0">
              <a:buFont typeface="Arial" panose="020B0604020202020204" pitchFamily="34" charset="0"/>
              <a:buChar char="•"/>
            </a:pPr>
            <a:r>
              <a:rPr lang="en" sz="2400" dirty="0" smtClean="0"/>
              <a:t>Vers 1650, Ganondagan était la capitale de la nation iroquoise des </a:t>
            </a:r>
            <a:r>
              <a:rPr lang="en" sz="2400" dirty="0" smtClean="0">
                <a:solidFill>
                  <a:srgbClr val="FFC000"/>
                </a:solidFill>
              </a:rPr>
              <a:t>Tsonnontouans</a:t>
            </a:r>
          </a:p>
          <a:p>
            <a:pPr marL="546100" lvl="0" indent="-342900" rtl="0">
              <a:buFont typeface="Arial" panose="020B0604020202020204" pitchFamily="34" charset="0"/>
              <a:buChar char="•"/>
            </a:pPr>
            <a:endParaRPr lang="en" sz="2400" dirty="0"/>
          </a:p>
          <a:p>
            <a:pPr marL="546100" lvl="0" indent="-342900" rtl="0">
              <a:buFont typeface="Arial" panose="020B0604020202020204" pitchFamily="34" charset="0"/>
              <a:buChar char="•"/>
            </a:pPr>
            <a:r>
              <a:rPr lang="en" sz="2400" dirty="0" smtClean="0"/>
              <a:t>Les Tsonnontouans sont aujourd’hui connus comme la nation </a:t>
            </a:r>
            <a:r>
              <a:rPr lang="en" sz="2400" dirty="0" smtClean="0">
                <a:solidFill>
                  <a:srgbClr val="FFC000"/>
                </a:solidFill>
              </a:rPr>
              <a:t>Seneca</a:t>
            </a:r>
          </a:p>
          <a:p>
            <a:pPr marL="546100" lvl="0" indent="-342900" rtl="0">
              <a:buFont typeface="Arial" panose="020B0604020202020204" pitchFamily="34" charset="0"/>
              <a:buChar char="•"/>
            </a:pPr>
            <a:endParaRPr lang="en" sz="2400" dirty="0"/>
          </a:p>
          <a:p>
            <a:pPr marL="546100" lvl="0" indent="-342900" rtl="0">
              <a:buFont typeface="Arial" panose="020B0604020202020204" pitchFamily="34" charset="0"/>
              <a:buChar char="•"/>
            </a:pPr>
            <a:r>
              <a:rPr lang="en" sz="2400" dirty="0" smtClean="0"/>
              <a:t>Ganondagan comptait 150 maisons longues vers 1650 et une population d’environ 2 000 habitants</a:t>
            </a:r>
          </a:p>
          <a:p>
            <a:pPr lvl="0" rtl="0">
              <a:buNone/>
            </a:pPr>
            <a:r>
              <a:rPr lang="en" dirty="0" smtClean="0"/>
              <a:t> </a:t>
            </a:r>
            <a:endParaRPr lang="en" dirty="0"/>
          </a:p>
          <a:p>
            <a:endParaRPr lang="en"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err="1" smtClean="0"/>
              <a:t>Ganondagan</a:t>
            </a:r>
            <a:endParaRPr lang="fr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75071" y="1200150"/>
            <a:ext cx="3165988" cy="3266999"/>
          </a:xfrm>
        </p:spPr>
        <p:txBody>
          <a:bodyPr/>
          <a:lstStyle/>
          <a:p>
            <a:endParaRPr lang="fr-CA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660400" indent="-457200">
              <a:buFont typeface="Arial" panose="020B0604020202020204" pitchFamily="34" charset="0"/>
              <a:buChar char="•"/>
            </a:pPr>
            <a:r>
              <a:rPr lang="en-CA" sz="1800" dirty="0" err="1" smtClean="0"/>
              <a:t>Ganondagan</a:t>
            </a:r>
            <a:r>
              <a:rPr lang="en-CA" sz="1800" dirty="0" smtClean="0"/>
              <a:t> </a:t>
            </a:r>
            <a:r>
              <a:rPr lang="en-CA" sz="1800" dirty="0" err="1" smtClean="0"/>
              <a:t>était</a:t>
            </a:r>
            <a:r>
              <a:rPr lang="en-CA" sz="1800" dirty="0" smtClean="0"/>
              <a:t> de la </a:t>
            </a:r>
            <a:r>
              <a:rPr lang="en-CA" sz="1800" dirty="0" err="1" smtClean="0"/>
              <a:t>même</a:t>
            </a:r>
            <a:r>
              <a:rPr lang="en-CA" sz="1800" dirty="0" smtClean="0"/>
              <a:t> </a:t>
            </a:r>
            <a:r>
              <a:rPr lang="en-CA" sz="1800" dirty="0" err="1" smtClean="0"/>
              <a:t>taille</a:t>
            </a:r>
            <a:r>
              <a:rPr lang="en-CA" sz="1800" dirty="0" smtClean="0"/>
              <a:t> </a:t>
            </a:r>
            <a:r>
              <a:rPr lang="en-CA" sz="1800" dirty="0" err="1" smtClean="0"/>
              <a:t>que</a:t>
            </a:r>
            <a:r>
              <a:rPr lang="en-CA" sz="1800" dirty="0" smtClean="0"/>
              <a:t> Montréal </a:t>
            </a:r>
            <a:r>
              <a:rPr lang="en-CA" sz="1800" dirty="0" err="1" smtClean="0"/>
              <a:t>en</a:t>
            </a:r>
            <a:r>
              <a:rPr lang="en-CA" sz="1800" dirty="0" smtClean="0"/>
              <a:t> 1650!</a:t>
            </a:r>
          </a:p>
          <a:p>
            <a:pPr marL="660400" indent="-457200">
              <a:buFont typeface="Arial" panose="020B0604020202020204" pitchFamily="34" charset="0"/>
              <a:buChar char="•"/>
            </a:pPr>
            <a:endParaRPr lang="en-CA" sz="1800" dirty="0"/>
          </a:p>
          <a:p>
            <a:pPr marL="660400" indent="-457200">
              <a:buFont typeface="Arial" panose="020B0604020202020204" pitchFamily="34" charset="0"/>
              <a:buChar char="•"/>
            </a:pPr>
            <a:r>
              <a:rPr lang="en-CA" sz="1800" dirty="0" smtClean="0"/>
              <a:t>Le village </a:t>
            </a:r>
            <a:r>
              <a:rPr lang="en-CA" sz="1800" dirty="0" err="1" smtClean="0"/>
              <a:t>était</a:t>
            </a:r>
            <a:r>
              <a:rPr lang="en-CA" sz="1800" dirty="0" smtClean="0"/>
              <a:t> semi-permanent</a:t>
            </a:r>
          </a:p>
          <a:p>
            <a:pPr marL="660400" indent="-457200">
              <a:buFont typeface="Arial" panose="020B0604020202020204" pitchFamily="34" charset="0"/>
              <a:buChar char="•"/>
            </a:pPr>
            <a:endParaRPr lang="en-CA" sz="1800" dirty="0"/>
          </a:p>
          <a:p>
            <a:pPr marL="660400" indent="-457200">
              <a:buFont typeface="Arial" panose="020B0604020202020204" pitchFamily="34" charset="0"/>
              <a:buChar char="•"/>
            </a:pPr>
            <a:r>
              <a:rPr lang="en-CA" sz="1800" dirty="0" err="1" smtClean="0"/>
              <a:t>Autour</a:t>
            </a:r>
            <a:r>
              <a:rPr lang="en-CA" sz="1800" dirty="0" smtClean="0"/>
              <a:t> du village, les </a:t>
            </a:r>
            <a:r>
              <a:rPr lang="en-CA" sz="1800" dirty="0" err="1" smtClean="0"/>
              <a:t>Senecas</a:t>
            </a:r>
            <a:r>
              <a:rPr lang="en-CA" sz="1800" dirty="0"/>
              <a:t> </a:t>
            </a:r>
            <a:r>
              <a:rPr lang="en-CA" sz="1800" dirty="0" err="1" smtClean="0"/>
              <a:t>cultivaient</a:t>
            </a:r>
            <a:r>
              <a:rPr lang="en-CA" sz="1800" dirty="0" smtClean="0"/>
              <a:t> de </a:t>
            </a:r>
            <a:r>
              <a:rPr lang="en-CA" sz="1800" dirty="0" err="1" smtClean="0"/>
              <a:t>grands</a:t>
            </a:r>
            <a:r>
              <a:rPr lang="en-CA" sz="1800" dirty="0" smtClean="0"/>
              <a:t> champs de </a:t>
            </a:r>
            <a:r>
              <a:rPr lang="en-CA" sz="1800" dirty="0" err="1" smtClean="0"/>
              <a:t>maïs</a:t>
            </a:r>
            <a:r>
              <a:rPr lang="en-CA" sz="1800" dirty="0" smtClean="0"/>
              <a:t> </a:t>
            </a:r>
            <a:r>
              <a:rPr lang="en-CA" sz="1800" dirty="0" err="1" smtClean="0"/>
              <a:t>sur</a:t>
            </a:r>
            <a:r>
              <a:rPr lang="en-CA" sz="1800" dirty="0" smtClean="0"/>
              <a:t> </a:t>
            </a:r>
            <a:r>
              <a:rPr lang="en-CA" sz="1800" dirty="0" err="1" smtClean="0"/>
              <a:t>plusieurs</a:t>
            </a:r>
            <a:r>
              <a:rPr lang="en-CA" sz="1800" dirty="0" smtClean="0"/>
              <a:t> </a:t>
            </a:r>
            <a:r>
              <a:rPr lang="en-CA" sz="1800" dirty="0" err="1" smtClean="0"/>
              <a:t>kilomètres</a:t>
            </a:r>
            <a:endParaRPr lang="fr-CA" sz="1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71" y="1170039"/>
            <a:ext cx="3244645" cy="3313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384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algn="ctr">
              <a:buNone/>
            </a:pPr>
            <a:r>
              <a:rPr lang="en" dirty="0" smtClean="0"/>
              <a:t>Le peuple seneca</a:t>
            </a:r>
            <a:endParaRPr lang="en" dirty="0"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381000" y="1200150"/>
            <a:ext cx="3940799" cy="3266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88950" indent="-285750">
              <a:buFont typeface="Arial" panose="020B0604020202020204" pitchFamily="34" charset="0"/>
              <a:buChar char="•"/>
            </a:pPr>
            <a:r>
              <a:rPr lang="en" sz="1600" dirty="0" smtClean="0">
                <a:solidFill>
                  <a:schemeClr val="accent2"/>
                </a:solidFill>
              </a:rPr>
              <a:t>Le </a:t>
            </a:r>
            <a:r>
              <a:rPr lang="en" sz="1600" dirty="0">
                <a:solidFill>
                  <a:schemeClr val="accent2"/>
                </a:solidFill>
              </a:rPr>
              <a:t>territoire </a:t>
            </a:r>
            <a:r>
              <a:rPr lang="en" sz="1600" dirty="0" smtClean="0">
                <a:solidFill>
                  <a:schemeClr val="accent2"/>
                </a:solidFill>
              </a:rPr>
              <a:t>des Senecas</a:t>
            </a:r>
            <a:r>
              <a:rPr lang="en" sz="1600" dirty="0" smtClean="0"/>
              <a:t> s’étendait de chaque côté du lac Ontario au 17e siècle</a:t>
            </a:r>
          </a:p>
          <a:p>
            <a:pPr marL="488950" indent="-285750">
              <a:buFont typeface="Arial" panose="020B0604020202020204" pitchFamily="34" charset="0"/>
              <a:buChar char="•"/>
            </a:pPr>
            <a:endParaRPr lang="en" sz="1600" dirty="0"/>
          </a:p>
          <a:p>
            <a:pPr marL="488950" indent="-285750">
              <a:buFont typeface="Arial" panose="020B0604020202020204" pitchFamily="34" charset="0"/>
              <a:buChar char="•"/>
            </a:pPr>
            <a:r>
              <a:rPr lang="en" sz="1600" dirty="0" smtClean="0"/>
              <a:t>Les Senecas étaient vus par les Français comme un partenaire essentiel en Amérique</a:t>
            </a:r>
          </a:p>
          <a:p>
            <a:pPr marL="488950" indent="-285750">
              <a:buFont typeface="Arial" panose="020B0604020202020204" pitchFamily="34" charset="0"/>
              <a:buChar char="•"/>
            </a:pPr>
            <a:endParaRPr lang="en" sz="1600" dirty="0"/>
          </a:p>
          <a:p>
            <a:pPr marL="488950" indent="-285750">
              <a:buFont typeface="Arial" panose="020B0604020202020204" pitchFamily="34" charset="0"/>
              <a:buChar char="•"/>
            </a:pPr>
            <a:r>
              <a:rPr lang="en" sz="1600" dirty="0" smtClean="0"/>
              <a:t>Ganondagan est devenu un parc historique qu’on peut visiter près de la ville de Rochester dans l’État de New York aux États-Unis</a:t>
            </a:r>
          </a:p>
          <a:p>
            <a:pPr>
              <a:buNone/>
            </a:pPr>
            <a:endParaRPr lang="en" sz="2000" dirty="0"/>
          </a:p>
        </p:txBody>
      </p:sp>
      <p:pic>
        <p:nvPicPr>
          <p:cNvPr id="78" name="Shape 78"/>
          <p:cNvPicPr preferRelativeResize="0"/>
          <p:nvPr/>
        </p:nvPicPr>
        <p:blipFill rotWithShape="1">
          <a:blip r:embed="rId3"/>
          <a:srcRect l="13443" t="16606" r="22388" b="4504"/>
          <a:stretch/>
        </p:blipFill>
        <p:spPr>
          <a:xfrm>
            <a:off x="4660489" y="1131750"/>
            <a:ext cx="3923051" cy="2810985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/>
              <a:t>Le </a:t>
            </a:r>
            <a:r>
              <a:rPr lang="en-CA" dirty="0" err="1" smtClean="0"/>
              <a:t>peuple</a:t>
            </a:r>
            <a:r>
              <a:rPr lang="en-CA" dirty="0" smtClean="0"/>
              <a:t> </a:t>
            </a:r>
            <a:r>
              <a:rPr lang="en-CA" dirty="0" err="1" smtClean="0"/>
              <a:t>seneca</a:t>
            </a:r>
            <a:endParaRPr lang="fr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46100" indent="-342900">
              <a:buFont typeface="Arial" panose="020B0604020202020204" pitchFamily="34" charset="0"/>
              <a:buChar char="•"/>
            </a:pPr>
            <a:r>
              <a:rPr lang="en-CA" sz="2000" dirty="0" smtClean="0"/>
              <a:t>Pour </a:t>
            </a:r>
            <a:r>
              <a:rPr lang="en-CA" sz="2000" dirty="0" err="1" smtClean="0"/>
              <a:t>Cavelier</a:t>
            </a:r>
            <a:r>
              <a:rPr lang="en-CA" sz="2000" dirty="0" smtClean="0"/>
              <a:t> de La Salle, René de </a:t>
            </a:r>
            <a:r>
              <a:rPr lang="en-CA" sz="2000" dirty="0" err="1" smtClean="0"/>
              <a:t>Galinée</a:t>
            </a:r>
            <a:r>
              <a:rPr lang="en-CA" sz="2000" dirty="0" smtClean="0"/>
              <a:t> et </a:t>
            </a:r>
            <a:r>
              <a:rPr lang="en-CA" sz="2000" dirty="0" err="1" smtClean="0"/>
              <a:t>d’autres</a:t>
            </a:r>
            <a:r>
              <a:rPr lang="en-CA" sz="2000" dirty="0" smtClean="0"/>
              <a:t> voyageurs, le village de </a:t>
            </a:r>
            <a:r>
              <a:rPr lang="en-CA" sz="2000" dirty="0" err="1" smtClean="0">
                <a:solidFill>
                  <a:srgbClr val="FFC000"/>
                </a:solidFill>
              </a:rPr>
              <a:t>Ganondagan</a:t>
            </a:r>
            <a:r>
              <a:rPr lang="en-CA" sz="2000" dirty="0" smtClean="0"/>
              <a:t> </a:t>
            </a:r>
            <a:r>
              <a:rPr lang="en-CA" sz="2000" dirty="0" err="1" smtClean="0"/>
              <a:t>était</a:t>
            </a:r>
            <a:r>
              <a:rPr lang="en-CA" sz="2000" dirty="0" smtClean="0"/>
              <a:t> un </a:t>
            </a:r>
            <a:r>
              <a:rPr lang="en-CA" sz="2000" dirty="0" err="1" smtClean="0"/>
              <a:t>arrêt</a:t>
            </a:r>
            <a:r>
              <a:rPr lang="en-CA" sz="2000" dirty="0" smtClean="0"/>
              <a:t> </a:t>
            </a:r>
            <a:r>
              <a:rPr lang="en-CA" sz="2000" dirty="0" err="1" smtClean="0"/>
              <a:t>essentiel</a:t>
            </a:r>
            <a:r>
              <a:rPr lang="en-CA" sz="2000" dirty="0" smtClean="0"/>
              <a:t> </a:t>
            </a:r>
            <a:r>
              <a:rPr lang="en-CA" sz="2000" dirty="0" err="1" smtClean="0"/>
              <a:t>sur</a:t>
            </a:r>
            <a:r>
              <a:rPr lang="en-CA" sz="2000" dirty="0" smtClean="0"/>
              <a:t> la route des </a:t>
            </a:r>
            <a:r>
              <a:rPr lang="en-CA" sz="2000" dirty="0" err="1" smtClean="0"/>
              <a:t>Grands</a:t>
            </a:r>
            <a:r>
              <a:rPr lang="en-CA" sz="2000" dirty="0" smtClean="0"/>
              <a:t> Lacs</a:t>
            </a:r>
          </a:p>
          <a:p>
            <a:pPr marL="546100" indent="-342900">
              <a:buFont typeface="Arial" panose="020B0604020202020204" pitchFamily="34" charset="0"/>
              <a:buChar char="•"/>
            </a:pPr>
            <a:endParaRPr lang="en-CA" sz="2000" dirty="0"/>
          </a:p>
          <a:p>
            <a:pPr marL="546100" indent="-342900">
              <a:buFont typeface="Arial" panose="020B0604020202020204" pitchFamily="34" charset="0"/>
              <a:buChar char="•"/>
            </a:pPr>
            <a:r>
              <a:rPr lang="en-CA" sz="2000" dirty="0" err="1" smtClean="0"/>
              <a:t>C’était</a:t>
            </a:r>
            <a:r>
              <a:rPr lang="en-CA" sz="2000" dirty="0" smtClean="0"/>
              <a:t> </a:t>
            </a:r>
            <a:r>
              <a:rPr lang="en-CA" sz="2000" dirty="0" err="1" smtClean="0"/>
              <a:t>même</a:t>
            </a:r>
            <a:r>
              <a:rPr lang="en-CA" sz="2000" dirty="0" smtClean="0"/>
              <a:t> un </a:t>
            </a:r>
            <a:r>
              <a:rPr lang="en-CA" sz="2000" dirty="0" err="1" smtClean="0"/>
              <a:t>endroit</a:t>
            </a:r>
            <a:r>
              <a:rPr lang="en-CA" sz="2000" dirty="0" smtClean="0"/>
              <a:t> à </a:t>
            </a:r>
            <a:r>
              <a:rPr lang="en-CA" sz="2000" dirty="0" err="1" smtClean="0"/>
              <a:t>visiter</a:t>
            </a:r>
            <a:r>
              <a:rPr lang="en-CA" sz="2000" dirty="0" smtClean="0"/>
              <a:t> et faire un </a:t>
            </a:r>
            <a:r>
              <a:rPr lang="en-CA" sz="2000" dirty="0" err="1" smtClean="0"/>
              <a:t>peu</a:t>
            </a:r>
            <a:r>
              <a:rPr lang="en-CA" sz="2000" dirty="0" smtClean="0"/>
              <a:t> de </a:t>
            </a:r>
            <a:r>
              <a:rPr lang="en-CA" sz="2000" dirty="0" err="1" smtClean="0"/>
              <a:t>tourisme</a:t>
            </a:r>
            <a:r>
              <a:rPr lang="en-CA" sz="2000" dirty="0" smtClean="0"/>
              <a:t> et de commerce!</a:t>
            </a:r>
            <a:endParaRPr lang="fr-CA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r-CA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818" y="1269386"/>
            <a:ext cx="3889887" cy="304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844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/>
              <a:t>Un vrai point de ravitaillement</a:t>
            </a:r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2669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546100" lvl="0" indent="-342900" rtl="0">
              <a:buFont typeface="Arial" panose="020B0604020202020204" pitchFamily="34" charset="0"/>
              <a:buChar char="•"/>
            </a:pPr>
            <a:r>
              <a:rPr lang="en" sz="2000" dirty="0" smtClean="0"/>
              <a:t>Le voyage entre Montréal et les Grands Lacs peut prendre plusieurs semaines</a:t>
            </a:r>
          </a:p>
          <a:p>
            <a:pPr marL="546100" lvl="0" indent="-342900" rtl="0">
              <a:buFont typeface="Arial" panose="020B0604020202020204" pitchFamily="34" charset="0"/>
              <a:buChar char="•"/>
            </a:pPr>
            <a:endParaRPr lang="en" sz="2000" dirty="0"/>
          </a:p>
          <a:p>
            <a:pPr marL="546100" lvl="0" indent="-342900" rtl="0">
              <a:buFont typeface="Arial" panose="020B0604020202020204" pitchFamily="34" charset="0"/>
              <a:buChar char="•"/>
            </a:pPr>
            <a:r>
              <a:rPr lang="en" sz="2000" dirty="0" smtClean="0"/>
              <a:t>Les voyageurs doivent longer les rives du lac Ontario pour éviter les vents violents et les vagues	</a:t>
            </a:r>
          </a:p>
          <a:p>
            <a:pPr marL="546100" lvl="0" indent="-342900" rtl="0">
              <a:buFont typeface="Arial" panose="020B0604020202020204" pitchFamily="34" charset="0"/>
              <a:buChar char="•"/>
            </a:pPr>
            <a:endParaRPr lang="en" sz="2000" dirty="0"/>
          </a:p>
          <a:p>
            <a:pPr marL="546100" lvl="0" indent="-342900" rtl="0">
              <a:buFont typeface="Arial" panose="020B0604020202020204" pitchFamily="34" charset="0"/>
              <a:buChar char="•"/>
            </a:pPr>
            <a:r>
              <a:rPr lang="en" sz="2000" dirty="0" smtClean="0"/>
              <a:t>Ganondagan devient rapidement une étape nécessaire pour obtenir un repos et de la nourriture en échange d’autres commodités</a:t>
            </a:r>
            <a:endParaRPr lang="en" sz="2000" dirty="0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Un </a:t>
            </a:r>
            <a:r>
              <a:rPr lang="en-CA" dirty="0" err="1" smtClean="0"/>
              <a:t>vrai</a:t>
            </a:r>
            <a:r>
              <a:rPr lang="en-CA" dirty="0" smtClean="0"/>
              <a:t> point de </a:t>
            </a:r>
            <a:r>
              <a:rPr lang="en-CA" dirty="0" err="1" smtClean="0"/>
              <a:t>ravitaillement</a:t>
            </a:r>
            <a:endParaRPr lang="fr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200150"/>
            <a:ext cx="4628510" cy="3266999"/>
          </a:xfrm>
        </p:spPr>
        <p:txBody>
          <a:bodyPr/>
          <a:lstStyle/>
          <a:p>
            <a:pPr marL="546100" lvl="0" indent="-342900">
              <a:buFont typeface="Arial" panose="020B0604020202020204" pitchFamily="34" charset="0"/>
              <a:buChar char="•"/>
            </a:pPr>
            <a:r>
              <a:rPr lang="en" sz="2400" dirty="0" smtClean="0"/>
              <a:t>Julien Garnier, un missionnaire jésuite, a passé de nombreuses années en Iroquoisie</a:t>
            </a:r>
          </a:p>
          <a:p>
            <a:pPr marL="546100" lvl="0" indent="-342900">
              <a:buFont typeface="Arial" panose="020B0604020202020204" pitchFamily="34" charset="0"/>
              <a:buChar char="•"/>
            </a:pPr>
            <a:endParaRPr lang="en" sz="2400" dirty="0"/>
          </a:p>
          <a:p>
            <a:pPr marL="546100" lvl="0" indent="-342900">
              <a:buFont typeface="Arial" panose="020B0604020202020204" pitchFamily="34" charset="0"/>
              <a:buChar char="•"/>
            </a:pPr>
            <a:r>
              <a:rPr lang="en" sz="2400" dirty="0" smtClean="0"/>
              <a:t>Il a vécu à Ganondagan et s’exprimait couramment en langue seneca.</a:t>
            </a:r>
            <a:endParaRPr lang="en" sz="2400" dirty="0"/>
          </a:p>
        </p:txBody>
      </p:sp>
      <p:pic>
        <p:nvPicPr>
          <p:cNvPr id="1026" name="Picture 2" descr="http://visitfingerlakes.com/media/uploads/attractions/history-tours-museums/ganondagan/ganondagan_dutch_soldiers_event__552x3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768" y="1418516"/>
            <a:ext cx="3767305" cy="2830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84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" dirty="0" smtClean="0"/>
              <a:t>La mémoire de Ganondagan</a:t>
            </a:r>
            <a:endParaRPr lang="en" dirty="0"/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660400" lvl="0" indent="-457200" rtl="0">
              <a:buFont typeface="Arial" panose="020B0604020202020204" pitchFamily="34" charset="0"/>
              <a:buChar char="•"/>
            </a:pPr>
            <a:r>
              <a:rPr lang="en" sz="2000" dirty="0" smtClean="0"/>
              <a:t>Près </a:t>
            </a:r>
            <a:r>
              <a:rPr lang="en" sz="2000" dirty="0"/>
              <a:t>de la ville </a:t>
            </a:r>
            <a:r>
              <a:rPr lang="en" sz="2000"/>
              <a:t>de </a:t>
            </a:r>
            <a:r>
              <a:rPr lang="en" sz="2000" smtClean="0"/>
              <a:t>Rochester (New York), </a:t>
            </a:r>
            <a:r>
              <a:rPr lang="en" sz="2000" dirty="0" smtClean="0"/>
              <a:t>la nation Seneca construit un magnifique musée et centre d’interprétation</a:t>
            </a:r>
            <a:endParaRPr lang="en" sz="2000" dirty="0"/>
          </a:p>
          <a:p>
            <a:pPr marL="203200" lvl="0" indent="0" rtl="0"/>
            <a:endParaRPr lang="en" sz="2000" dirty="0" smtClean="0"/>
          </a:p>
          <a:p>
            <a:pPr marL="546100" lvl="0" indent="-342900" rtl="0">
              <a:buFont typeface="Arial" panose="020B0604020202020204" pitchFamily="34" charset="0"/>
              <a:buChar char="•"/>
            </a:pPr>
            <a:r>
              <a:rPr lang="en" sz="2000" dirty="0" smtClean="0"/>
              <a:t>Ce centre ouvert au public permettra de mieux connaître l’histoire de Ganondagan</a:t>
            </a:r>
            <a:endParaRPr lang="en" sz="2000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r-CA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832" y="1091381"/>
            <a:ext cx="4188541" cy="3372463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olor-strip">
  <a:themeElements>
    <a:clrScheme name="Custom 458">
      <a:dk1>
        <a:srgbClr val="6A0212"/>
      </a:dk1>
      <a:lt1>
        <a:srgbClr val="B43C3E"/>
      </a:lt1>
      <a:dk2>
        <a:srgbClr val="000000"/>
      </a:dk2>
      <a:lt2>
        <a:srgbClr val="E9E0C9"/>
      </a:lt2>
      <a:accent1>
        <a:srgbClr val="D60030"/>
      </a:accent1>
      <a:accent2>
        <a:srgbClr val="FFA711"/>
      </a:accent2>
      <a:accent3>
        <a:srgbClr val="709E0B"/>
      </a:accent3>
      <a:accent4>
        <a:srgbClr val="006985"/>
      </a:accent4>
      <a:accent5>
        <a:srgbClr val="3A1E5E"/>
      </a:accent5>
      <a:accent6>
        <a:srgbClr val="FF6428"/>
      </a:accent6>
      <a:hlink>
        <a:srgbClr val="CDA43D"/>
      </a:hlink>
      <a:folHlink>
        <a:srgbClr val="744F1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276</Words>
  <Application>Microsoft Office PowerPoint</Application>
  <PresentationFormat>On-screen Show (16:9)</PresentationFormat>
  <Paragraphs>39</Paragraphs>
  <Slides>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color-strip</vt:lpstr>
      <vt:lpstr> Ganondagan</vt:lpstr>
      <vt:lpstr>Ganondagan</vt:lpstr>
      <vt:lpstr>Ganondagan</vt:lpstr>
      <vt:lpstr>Le peuple seneca</vt:lpstr>
      <vt:lpstr>Le peuple seneca</vt:lpstr>
      <vt:lpstr>Un vrai point de ravitaillement</vt:lpstr>
      <vt:lpstr>Un vrai point de ravitaillement</vt:lpstr>
      <vt:lpstr>La mémoire de Ganondagan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Les Seneca et Ganondagan</dc:title>
  <dc:creator>Diane</dc:creator>
  <cp:lastModifiedBy>Pare, Francois</cp:lastModifiedBy>
  <cp:revision>9</cp:revision>
  <dcterms:modified xsi:type="dcterms:W3CDTF">2014-10-23T19:54:55Z</dcterms:modified>
</cp:coreProperties>
</file>