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9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D17A-ECCE-4759-B8A2-E228179D3123}" type="datetimeFigureOut">
              <a:rPr lang="fr-CA" smtClean="0"/>
              <a:t>26-09-14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C844-13EF-4636-AE06-A538DF5CBC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978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 Cavalier de La Salle </a:t>
            </a:r>
            <a:r>
              <a:rPr lang="en-CA" dirty="0" err="1" smtClean="0"/>
              <a:t>leur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abandonne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puiqu’il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dit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qu’il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est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malade</a:t>
            </a:r>
            <a:r>
              <a:rPr lang="en-CA" baseline="0" dirty="0" smtClean="0"/>
              <a:t>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C844-13EF-4636-AE06-A538DF5CBC5E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77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René de </a:t>
            </a:r>
            <a:r>
              <a:rPr lang="en-CA" dirty="0" err="1" smtClean="0"/>
              <a:t>Galinée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CA" sz="2800" dirty="0" err="1" smtClean="0"/>
              <a:t>Cartographe</a:t>
            </a:r>
            <a:r>
              <a:rPr lang="en-CA" sz="2800" dirty="0" smtClean="0"/>
              <a:t> du Lac </a:t>
            </a:r>
            <a:r>
              <a:rPr lang="en-CA" sz="2800" dirty="0" err="1" smtClean="0"/>
              <a:t>Érié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24109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écrits</a:t>
            </a:r>
            <a:r>
              <a:rPr lang="en-CA" dirty="0" smtClean="0"/>
              <a:t> de René de </a:t>
            </a:r>
            <a:r>
              <a:rPr lang="en-CA" dirty="0" err="1" smtClean="0"/>
              <a:t>Galinée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282" y="2222287"/>
            <a:ext cx="7628004" cy="3636511"/>
          </a:xfrm>
        </p:spPr>
        <p:txBody>
          <a:bodyPr>
            <a:normAutofit/>
          </a:bodyPr>
          <a:lstStyle/>
          <a:p>
            <a:r>
              <a:rPr lang="en-CA" sz="3200" dirty="0" smtClean="0"/>
              <a:t>René de </a:t>
            </a:r>
            <a:r>
              <a:rPr lang="en-CA" sz="3200" dirty="0" err="1" smtClean="0"/>
              <a:t>Galinée</a:t>
            </a:r>
            <a:r>
              <a:rPr lang="en-CA" sz="3200" dirty="0" smtClean="0"/>
              <a:t> </a:t>
            </a:r>
            <a:r>
              <a:rPr lang="en-CA" sz="3200" dirty="0" err="1" smtClean="0"/>
              <a:t>est</a:t>
            </a:r>
            <a:r>
              <a:rPr lang="en-CA" sz="3200" dirty="0" smtClean="0"/>
              <a:t> le premier </a:t>
            </a:r>
            <a:r>
              <a:rPr lang="en-CA" sz="3200" dirty="0" err="1" smtClean="0"/>
              <a:t>cartographe</a:t>
            </a:r>
            <a:r>
              <a:rPr lang="en-CA" sz="3200" dirty="0"/>
              <a:t> </a:t>
            </a:r>
            <a:r>
              <a:rPr lang="en-CA" sz="3200" dirty="0" smtClean="0"/>
              <a:t>du Lac </a:t>
            </a:r>
            <a:r>
              <a:rPr lang="en-CA" sz="3200" dirty="0" err="1" smtClean="0"/>
              <a:t>Érié</a:t>
            </a:r>
            <a:endParaRPr lang="en-CA" sz="3200" dirty="0"/>
          </a:p>
          <a:p>
            <a:endParaRPr lang="en-CA" sz="3200" dirty="0" smtClean="0"/>
          </a:p>
          <a:p>
            <a:r>
              <a:rPr lang="en-CA" sz="3200" dirty="0" err="1" smtClean="0"/>
              <a:t>Cependant</a:t>
            </a:r>
            <a:r>
              <a:rPr lang="en-CA" sz="3200" dirty="0" smtClean="0"/>
              <a:t>, </a:t>
            </a:r>
            <a:r>
              <a:rPr lang="en-CA" sz="3200" dirty="0" err="1" smtClean="0"/>
              <a:t>il</a:t>
            </a:r>
            <a:r>
              <a:rPr lang="en-CA" sz="3200" dirty="0" smtClean="0"/>
              <a:t> </a:t>
            </a:r>
            <a:r>
              <a:rPr lang="en-CA" sz="3200" dirty="0" err="1" smtClean="0"/>
              <a:t>n’a</a:t>
            </a:r>
            <a:r>
              <a:rPr lang="en-CA" sz="3200" dirty="0" smtClean="0"/>
              <a:t> pas </a:t>
            </a:r>
            <a:r>
              <a:rPr lang="en-CA" sz="3200" dirty="0" err="1" smtClean="0"/>
              <a:t>atteint</a:t>
            </a:r>
            <a:r>
              <a:rPr lang="en-CA" sz="3200" dirty="0" smtClean="0"/>
              <a:t> les </a:t>
            </a:r>
            <a:r>
              <a:rPr lang="en-CA" sz="3200" dirty="0" err="1" smtClean="0"/>
              <a:t>territoires</a:t>
            </a:r>
            <a:r>
              <a:rPr lang="en-CA" sz="3200" dirty="0" smtClean="0"/>
              <a:t> des </a:t>
            </a:r>
            <a:r>
              <a:rPr lang="en-CA" sz="3200" dirty="0" err="1" smtClean="0"/>
              <a:t>Pottawatomis</a:t>
            </a:r>
            <a:r>
              <a:rPr lang="en-CA" sz="3200" dirty="0" smtClean="0"/>
              <a:t>, </a:t>
            </a:r>
            <a:r>
              <a:rPr lang="en-CA" sz="3200" dirty="0" err="1" smtClean="0"/>
              <a:t>comme</a:t>
            </a:r>
            <a:r>
              <a:rPr lang="en-CA" sz="3200" dirty="0" smtClean="0"/>
              <a:t> </a:t>
            </a:r>
            <a:r>
              <a:rPr lang="en-CA" sz="3200" dirty="0" err="1" smtClean="0"/>
              <a:t>il</a:t>
            </a:r>
            <a:r>
              <a:rPr lang="en-CA" sz="3200" dirty="0" smtClean="0"/>
              <a:t> </a:t>
            </a:r>
            <a:r>
              <a:rPr lang="en-CA" sz="3200" dirty="0" err="1" smtClean="0"/>
              <a:t>l’avait</a:t>
            </a:r>
            <a:r>
              <a:rPr lang="en-CA" sz="3200" dirty="0" smtClean="0"/>
              <a:t> </a:t>
            </a:r>
            <a:r>
              <a:rPr lang="en-CA" sz="3200" dirty="0" err="1" smtClean="0"/>
              <a:t>souhaité</a:t>
            </a:r>
            <a:endParaRPr lang="fr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2417524"/>
            <a:ext cx="2956142" cy="310645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5" y="5686816"/>
            <a:ext cx="2880408" cy="719671"/>
          </a:xfrm>
        </p:spPr>
        <p:txBody>
          <a:bodyPr/>
          <a:lstStyle/>
          <a:p>
            <a:pPr algn="ctr"/>
            <a:r>
              <a:rPr lang="en-US" sz="1600" dirty="0" err="1" smtClean="0"/>
              <a:t>Galerie</a:t>
            </a:r>
            <a:r>
              <a:rPr lang="en-US" sz="1600" dirty="0" smtClean="0"/>
              <a:t> </a:t>
            </a:r>
            <a:r>
              <a:rPr lang="en-US" sz="1600" dirty="0" err="1" smtClean="0"/>
              <a:t>Delalande</a:t>
            </a:r>
            <a:endParaRPr lang="en-US" sz="1600" dirty="0" smtClean="0"/>
          </a:p>
          <a:p>
            <a:pPr algn="ctr"/>
            <a:r>
              <a:rPr lang="en-US" sz="1600" dirty="0" err="1"/>
              <a:t>B</a:t>
            </a:r>
            <a:r>
              <a:rPr lang="en-US" sz="1600" dirty="0" err="1" smtClean="0"/>
              <a:t>âton</a:t>
            </a:r>
            <a:r>
              <a:rPr lang="en-US" sz="1600" dirty="0" smtClean="0"/>
              <a:t> de Jacob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015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 </a:t>
            </a:r>
            <a:r>
              <a:rPr lang="en-CA" dirty="0" err="1" smtClean="0"/>
              <a:t>est</a:t>
            </a:r>
            <a:r>
              <a:rPr lang="en-CA" dirty="0" smtClean="0"/>
              <a:t> René de </a:t>
            </a:r>
            <a:r>
              <a:rPr lang="en-CA" dirty="0" err="1" smtClean="0"/>
              <a:t>Galinée</a:t>
            </a:r>
            <a:r>
              <a:rPr lang="en-CA" dirty="0" smtClean="0"/>
              <a:t>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291" y="2247339"/>
            <a:ext cx="6341942" cy="3636511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Il </a:t>
            </a:r>
            <a:r>
              <a:rPr lang="en-CA" sz="2800" dirty="0" err="1" smtClean="0"/>
              <a:t>est</a:t>
            </a:r>
            <a:r>
              <a:rPr lang="en-CA" sz="2800" dirty="0" smtClean="0"/>
              <a:t> né </a:t>
            </a:r>
            <a:r>
              <a:rPr lang="en-CA" sz="2800" dirty="0" err="1" smtClean="0"/>
              <a:t>en</a:t>
            </a:r>
            <a:r>
              <a:rPr lang="en-CA" sz="2800" dirty="0" smtClean="0"/>
              <a:t> France </a:t>
            </a:r>
            <a:r>
              <a:rPr lang="en-CA" sz="2800" dirty="0" err="1" smtClean="0"/>
              <a:t>vers</a:t>
            </a:r>
            <a:r>
              <a:rPr lang="en-CA" sz="2800" dirty="0" smtClean="0"/>
              <a:t> 1645</a:t>
            </a:r>
          </a:p>
          <a:p>
            <a:r>
              <a:rPr lang="en-CA" sz="2800" dirty="0" smtClean="0"/>
              <a:t>Après </a:t>
            </a:r>
            <a:r>
              <a:rPr lang="en-CA" sz="2800" dirty="0" err="1" smtClean="0"/>
              <a:t>être</a:t>
            </a:r>
            <a:r>
              <a:rPr lang="en-CA" sz="2800" dirty="0" smtClean="0"/>
              <a:t> </a:t>
            </a:r>
            <a:r>
              <a:rPr lang="en-CA" sz="2800" dirty="0" err="1" smtClean="0"/>
              <a:t>entré</a:t>
            </a:r>
            <a:r>
              <a:rPr lang="en-CA" sz="2800" dirty="0" smtClean="0"/>
              <a:t> chez les </a:t>
            </a:r>
            <a:r>
              <a:rPr lang="en-CA" sz="2800" dirty="0" err="1" smtClean="0"/>
              <a:t>Sulpiciens</a:t>
            </a:r>
            <a:r>
              <a:rPr lang="en-CA" sz="2800" dirty="0" smtClean="0"/>
              <a:t>, </a:t>
            </a:r>
            <a:r>
              <a:rPr lang="en-CA" sz="2800" dirty="0" err="1" smtClean="0"/>
              <a:t>il</a:t>
            </a:r>
            <a:r>
              <a:rPr lang="en-CA" sz="2800" dirty="0" smtClean="0"/>
              <a:t> </a:t>
            </a:r>
            <a:r>
              <a:rPr lang="en-CA" sz="2800" dirty="0" err="1" smtClean="0"/>
              <a:t>considère</a:t>
            </a:r>
            <a:r>
              <a:rPr lang="en-CA" sz="2800" dirty="0" smtClean="0"/>
              <a:t> </a:t>
            </a:r>
            <a:r>
              <a:rPr lang="en-CA" sz="2800" dirty="0" err="1" smtClean="0"/>
              <a:t>partir</a:t>
            </a:r>
            <a:r>
              <a:rPr lang="en-CA" sz="2800" dirty="0" smtClean="0"/>
              <a:t> </a:t>
            </a:r>
            <a:r>
              <a:rPr lang="en-CA" sz="2800" dirty="0" err="1" smtClean="0"/>
              <a:t>vers</a:t>
            </a:r>
            <a:r>
              <a:rPr lang="en-CA" sz="2800" dirty="0" smtClean="0"/>
              <a:t> </a:t>
            </a:r>
            <a:r>
              <a:rPr lang="en-CA" sz="2800" dirty="0" err="1" smtClean="0"/>
              <a:t>l’Amérique</a:t>
            </a:r>
            <a:r>
              <a:rPr lang="en-CA" sz="2800" dirty="0" smtClean="0"/>
              <a:t> du Nord pour </a:t>
            </a:r>
            <a:r>
              <a:rPr lang="en-CA" sz="2800" dirty="0" err="1" smtClean="0"/>
              <a:t>convertir</a:t>
            </a:r>
            <a:r>
              <a:rPr lang="en-CA" sz="2800" dirty="0" smtClean="0"/>
              <a:t> les </a:t>
            </a:r>
            <a:r>
              <a:rPr lang="en-CA" sz="2800" dirty="0" err="1" smtClean="0"/>
              <a:t>Pottawatomis</a:t>
            </a:r>
            <a:r>
              <a:rPr lang="en-CA" sz="2800" dirty="0" smtClean="0"/>
              <a:t> du </a:t>
            </a:r>
            <a:r>
              <a:rPr lang="en-CA" sz="2800" dirty="0" err="1" smtClean="0"/>
              <a:t>côté</a:t>
            </a:r>
            <a:r>
              <a:rPr lang="en-CA" sz="2800" dirty="0" smtClean="0"/>
              <a:t> du Mississippi</a:t>
            </a:r>
          </a:p>
          <a:p>
            <a:r>
              <a:rPr lang="en-CA" sz="2800" dirty="0" smtClean="0"/>
              <a:t>Il arrive à Montréal </a:t>
            </a:r>
            <a:r>
              <a:rPr lang="en-CA" sz="2800" dirty="0" err="1" smtClean="0"/>
              <a:t>en</a:t>
            </a:r>
            <a:r>
              <a:rPr lang="en-CA" sz="2800" dirty="0" smtClean="0"/>
              <a:t> 1668 à </a:t>
            </a:r>
            <a:r>
              <a:rPr lang="en-CA" sz="2800" dirty="0" err="1" smtClean="0"/>
              <a:t>l’âge</a:t>
            </a:r>
            <a:r>
              <a:rPr lang="en-CA" sz="2800" dirty="0" smtClean="0"/>
              <a:t> de 23 </a:t>
            </a:r>
            <a:r>
              <a:rPr lang="en-CA" sz="2800" dirty="0" err="1" smtClean="0"/>
              <a:t>ans</a:t>
            </a:r>
            <a:endParaRPr lang="en-CA" sz="2800" dirty="0" smtClean="0"/>
          </a:p>
          <a:p>
            <a:r>
              <a:rPr lang="fr-CA" sz="2800" dirty="0" smtClean="0"/>
              <a:t>Il s’intéresse aux </a:t>
            </a:r>
            <a:r>
              <a:rPr lang="fr-CA" sz="2800" dirty="0">
                <a:solidFill>
                  <a:schemeClr val="accent1"/>
                </a:solidFill>
              </a:rPr>
              <a:t>mathématiques</a:t>
            </a:r>
            <a:r>
              <a:rPr lang="fr-CA" sz="2800" dirty="0"/>
              <a:t> et </a:t>
            </a:r>
            <a:r>
              <a:rPr lang="fr-CA" sz="2800" dirty="0" smtClean="0"/>
              <a:t>à la </a:t>
            </a:r>
            <a:r>
              <a:rPr lang="fr-CA" sz="2800" dirty="0" smtClean="0">
                <a:solidFill>
                  <a:schemeClr val="accent1"/>
                </a:solidFill>
              </a:rPr>
              <a:t>cartographie</a:t>
            </a:r>
            <a:r>
              <a:rPr lang="fr-CA" sz="2800" dirty="0" smtClean="0"/>
              <a:t> </a:t>
            </a:r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540693"/>
            <a:ext cx="3511638" cy="27327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2986" y="5273460"/>
            <a:ext cx="4521895" cy="1189970"/>
          </a:xfrm>
        </p:spPr>
        <p:txBody>
          <a:bodyPr/>
          <a:lstStyle/>
          <a:p>
            <a:pPr algn="ctr"/>
            <a:r>
              <a:rPr lang="fr-CA" sz="1600" dirty="0" smtClean="0"/>
              <a:t>Dans cette peinture, le personnage du missionnaire est énorme! René de </a:t>
            </a:r>
            <a:r>
              <a:rPr lang="fr-CA" sz="1600" dirty="0" err="1" smtClean="0"/>
              <a:t>Galinée</a:t>
            </a:r>
            <a:r>
              <a:rPr lang="fr-CA" sz="1600" dirty="0" smtClean="0"/>
              <a:t> n'a jamais rencontré les </a:t>
            </a:r>
            <a:r>
              <a:rPr lang="fr-CA" sz="1600" dirty="0" err="1" smtClean="0"/>
              <a:t>Pottawatomis</a:t>
            </a:r>
            <a:r>
              <a:rPr lang="fr-CA" sz="1600" dirty="0" smtClean="0"/>
              <a:t>. Cette illustration est une fiction!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490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 </a:t>
            </a:r>
            <a:r>
              <a:rPr lang="en-CA" dirty="0" err="1" smtClean="0"/>
              <a:t>récit</a:t>
            </a:r>
            <a:r>
              <a:rPr lang="en-CA" dirty="0" smtClean="0"/>
              <a:t> de son voyage au Lac </a:t>
            </a:r>
            <a:r>
              <a:rPr lang="en-CA" dirty="0" err="1" smtClean="0"/>
              <a:t>Érié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981333" cy="3636511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En 1669, René de </a:t>
            </a:r>
            <a:r>
              <a:rPr lang="en-CA" sz="2800" dirty="0" err="1" smtClean="0"/>
              <a:t>Galinée</a:t>
            </a:r>
            <a:r>
              <a:rPr lang="en-CA" sz="2800" dirty="0" smtClean="0"/>
              <a:t> et son </a:t>
            </a:r>
            <a:r>
              <a:rPr lang="en-CA" sz="2800" dirty="0" err="1" smtClean="0"/>
              <a:t>supérieur</a:t>
            </a:r>
            <a:r>
              <a:rPr lang="en-CA" sz="2800" dirty="0" smtClean="0"/>
              <a:t> </a:t>
            </a:r>
            <a:r>
              <a:rPr lang="en-CA" sz="2800" dirty="0" err="1" smtClean="0"/>
              <a:t>Dollier</a:t>
            </a:r>
            <a:r>
              <a:rPr lang="en-CA" sz="2800" dirty="0" smtClean="0"/>
              <a:t> de </a:t>
            </a:r>
            <a:r>
              <a:rPr lang="en-CA" sz="2800" dirty="0" err="1" smtClean="0"/>
              <a:t>Casson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chemeClr val="accent1"/>
                </a:solidFill>
              </a:rPr>
              <a:t>accompagnent</a:t>
            </a:r>
            <a:r>
              <a:rPr lang="en-CA" sz="2800" dirty="0" smtClean="0">
                <a:solidFill>
                  <a:schemeClr val="accent1"/>
                </a:solidFill>
              </a:rPr>
              <a:t> </a:t>
            </a:r>
            <a:r>
              <a:rPr lang="en-CA" sz="2800" dirty="0" err="1" smtClean="0">
                <a:solidFill>
                  <a:schemeClr val="accent1"/>
                </a:solidFill>
              </a:rPr>
              <a:t>Cavelier</a:t>
            </a:r>
            <a:r>
              <a:rPr lang="en-CA" sz="2800" dirty="0" smtClean="0">
                <a:solidFill>
                  <a:schemeClr val="accent1"/>
                </a:solidFill>
              </a:rPr>
              <a:t> de La Salle </a:t>
            </a:r>
            <a:r>
              <a:rPr lang="en-CA" sz="2800" dirty="0" err="1" smtClean="0"/>
              <a:t>dans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en-CA" sz="2800" dirty="0" err="1" smtClean="0">
                <a:solidFill>
                  <a:schemeClr val="accent1"/>
                </a:solidFill>
              </a:rPr>
              <a:t>expédition</a:t>
            </a:r>
            <a:r>
              <a:rPr lang="en-CA" sz="2800" dirty="0" smtClean="0">
                <a:solidFill>
                  <a:schemeClr val="accent1"/>
                </a:solidFill>
              </a:rPr>
              <a:t> </a:t>
            </a:r>
            <a:r>
              <a:rPr lang="en-CA" sz="2800" dirty="0" err="1" smtClean="0">
                <a:solidFill>
                  <a:schemeClr val="accent1"/>
                </a:solidFill>
              </a:rPr>
              <a:t>vers</a:t>
            </a:r>
            <a:r>
              <a:rPr lang="en-CA" sz="2800" dirty="0" smtClean="0">
                <a:solidFill>
                  <a:schemeClr val="accent1"/>
                </a:solidFill>
              </a:rPr>
              <a:t> les Pays-</a:t>
            </a:r>
            <a:r>
              <a:rPr lang="en-CA" sz="2800" dirty="0" err="1" smtClean="0">
                <a:solidFill>
                  <a:schemeClr val="accent1"/>
                </a:solidFill>
              </a:rPr>
              <a:t>d’en</a:t>
            </a:r>
            <a:r>
              <a:rPr lang="en-CA" sz="2800" dirty="0" smtClean="0">
                <a:solidFill>
                  <a:schemeClr val="accent1"/>
                </a:solidFill>
              </a:rPr>
              <a:t>-Haut</a:t>
            </a:r>
            <a:endParaRPr lang="en-CA" sz="2800" dirty="0"/>
          </a:p>
          <a:p>
            <a:r>
              <a:rPr lang="en-CA" sz="2800" dirty="0" err="1" smtClean="0"/>
              <a:t>Ils</a:t>
            </a:r>
            <a:r>
              <a:rPr lang="en-CA" sz="2800" dirty="0" smtClean="0"/>
              <a:t> </a:t>
            </a:r>
            <a:r>
              <a:rPr lang="en-CA" sz="2800" dirty="0" err="1" smtClean="0"/>
              <a:t>prennent</a:t>
            </a:r>
            <a:r>
              <a:rPr lang="en-CA" sz="2800" dirty="0" smtClean="0"/>
              <a:t> place </a:t>
            </a:r>
            <a:r>
              <a:rPr lang="en-CA" sz="2800" dirty="0" err="1" smtClean="0"/>
              <a:t>dans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en-CA" sz="2800" dirty="0" err="1" smtClean="0"/>
              <a:t>expédition</a:t>
            </a:r>
            <a:r>
              <a:rPr lang="en-CA" sz="2800" dirty="0" smtClean="0"/>
              <a:t> de </a:t>
            </a:r>
            <a:r>
              <a:rPr lang="en-CA" sz="2800" dirty="0" err="1" smtClean="0"/>
              <a:t>canots</a:t>
            </a:r>
            <a:r>
              <a:rPr lang="en-CA" sz="2800" dirty="0" smtClean="0"/>
              <a:t>, </a:t>
            </a:r>
            <a:r>
              <a:rPr lang="en-CA" sz="2800" dirty="0" err="1" smtClean="0"/>
              <a:t>menés</a:t>
            </a:r>
            <a:r>
              <a:rPr lang="en-CA" sz="2800" dirty="0" smtClean="0"/>
              <a:t> par des guides </a:t>
            </a:r>
            <a:r>
              <a:rPr lang="en-CA" sz="2800" dirty="0" err="1" smtClean="0"/>
              <a:t>algonquins</a:t>
            </a:r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382" y="2496473"/>
            <a:ext cx="5048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récit</a:t>
            </a:r>
            <a:r>
              <a:rPr lang="en-CA" dirty="0"/>
              <a:t> de son voyage au Lac </a:t>
            </a:r>
            <a:r>
              <a:rPr lang="en-CA" dirty="0" err="1"/>
              <a:t>Érié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2" y="2222287"/>
            <a:ext cx="6400799" cy="3990623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err="1" smtClean="0"/>
              <a:t>Cavelier</a:t>
            </a:r>
            <a:r>
              <a:rPr lang="en-CA" sz="2800" dirty="0" smtClean="0"/>
              <a:t> de La Salle </a:t>
            </a:r>
            <a:r>
              <a:rPr lang="en-CA" sz="2800" dirty="0" err="1" smtClean="0"/>
              <a:t>rêve</a:t>
            </a:r>
            <a:r>
              <a:rPr lang="en-CA" sz="2800" dirty="0" smtClean="0"/>
              <a:t> de diversifier le commerce avec les </a:t>
            </a:r>
            <a:r>
              <a:rPr lang="en-CA" sz="2800" dirty="0" err="1" smtClean="0"/>
              <a:t>peuples</a:t>
            </a:r>
            <a:r>
              <a:rPr lang="en-CA" sz="2800" dirty="0" smtClean="0"/>
              <a:t> </a:t>
            </a:r>
            <a:r>
              <a:rPr lang="en-CA" sz="2800" dirty="0" err="1" smtClean="0"/>
              <a:t>autochtones</a:t>
            </a:r>
            <a:r>
              <a:rPr lang="en-CA" sz="2800" dirty="0" smtClean="0"/>
              <a:t> au centre du continent</a:t>
            </a:r>
          </a:p>
          <a:p>
            <a:r>
              <a:rPr lang="en-CA" sz="2800" dirty="0" smtClean="0"/>
              <a:t>René de </a:t>
            </a:r>
            <a:r>
              <a:rPr lang="en-CA" sz="2800" dirty="0" err="1" smtClean="0"/>
              <a:t>Galinée</a:t>
            </a:r>
            <a:r>
              <a:rPr lang="en-CA" sz="2800" dirty="0" smtClean="0"/>
              <a:t> </a:t>
            </a:r>
            <a:r>
              <a:rPr lang="en-CA" sz="2800" dirty="0" err="1" smtClean="0"/>
              <a:t>veut</a:t>
            </a:r>
            <a:r>
              <a:rPr lang="en-CA" sz="2800" dirty="0" smtClean="0"/>
              <a:t> </a:t>
            </a:r>
            <a:r>
              <a:rPr lang="en-CA" sz="2800" dirty="0" err="1" smtClean="0"/>
              <a:t>plutôt</a:t>
            </a:r>
            <a:r>
              <a:rPr lang="en-CA" sz="2800" dirty="0" smtClean="0"/>
              <a:t> </a:t>
            </a:r>
            <a:r>
              <a:rPr lang="en-CA" sz="2800" dirty="0" err="1" smtClean="0"/>
              <a:t>convertir</a:t>
            </a:r>
            <a:r>
              <a:rPr lang="en-CA" sz="2800" dirty="0" smtClean="0"/>
              <a:t> les </a:t>
            </a:r>
            <a:r>
              <a:rPr lang="en-CA" sz="2800" dirty="0" err="1" smtClean="0"/>
              <a:t>peuples</a:t>
            </a:r>
            <a:r>
              <a:rPr lang="en-CA" sz="2800" dirty="0" smtClean="0"/>
              <a:t> </a:t>
            </a:r>
            <a:r>
              <a:rPr lang="en-CA" sz="2800" dirty="0" err="1" smtClean="0"/>
              <a:t>autochtones</a:t>
            </a:r>
            <a:r>
              <a:rPr lang="en-CA" sz="2800" dirty="0" smtClean="0"/>
              <a:t> plus </a:t>
            </a:r>
            <a:r>
              <a:rPr lang="en-CA" sz="2800" dirty="0" err="1" smtClean="0"/>
              <a:t>éloignés</a:t>
            </a:r>
            <a:endParaRPr lang="en-CA" sz="2800" dirty="0" smtClean="0"/>
          </a:p>
          <a:p>
            <a:r>
              <a:rPr lang="en-CA" sz="2800" dirty="0" smtClean="0"/>
              <a:t>Il </a:t>
            </a:r>
            <a:r>
              <a:rPr lang="en-CA" sz="2800" dirty="0" err="1" smtClean="0"/>
              <a:t>compte</a:t>
            </a:r>
            <a:r>
              <a:rPr lang="en-CA" sz="2800" dirty="0" smtClean="0"/>
              <a:t> traverser le Lac </a:t>
            </a:r>
            <a:r>
              <a:rPr lang="en-CA" sz="2800" dirty="0" err="1" smtClean="0"/>
              <a:t>Érié</a:t>
            </a:r>
            <a:r>
              <a:rPr lang="en-CA" sz="2800" dirty="0" smtClean="0"/>
              <a:t> et </a:t>
            </a:r>
            <a:r>
              <a:rPr lang="en-CA" sz="2800" dirty="0" err="1" smtClean="0"/>
              <a:t>atteindre</a:t>
            </a:r>
            <a:r>
              <a:rPr lang="en-CA" sz="2800" dirty="0" smtClean="0"/>
              <a:t> les </a:t>
            </a:r>
            <a:r>
              <a:rPr lang="en-CA" sz="2800" dirty="0" err="1" smtClean="0"/>
              <a:t>territoires</a:t>
            </a:r>
            <a:r>
              <a:rPr lang="en-CA" sz="2800" dirty="0" smtClean="0"/>
              <a:t> </a:t>
            </a:r>
            <a:r>
              <a:rPr lang="en-CA" sz="2800" dirty="0" err="1" smtClean="0"/>
              <a:t>pottawatomis</a:t>
            </a:r>
            <a:r>
              <a:rPr lang="en-CA" sz="2800" dirty="0" smtClean="0"/>
              <a:t> (</a:t>
            </a:r>
            <a:r>
              <a:rPr lang="en-CA" sz="2800" dirty="0" err="1" smtClean="0"/>
              <a:t>aujourd’hui</a:t>
            </a:r>
            <a:r>
              <a:rPr lang="en-CA" sz="2800" dirty="0" smtClean="0"/>
              <a:t> au Michigan)</a:t>
            </a:r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85" y="2383777"/>
            <a:ext cx="4761389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récit</a:t>
            </a:r>
            <a:r>
              <a:rPr lang="en-CA" dirty="0"/>
              <a:t> de son voyage au Lac </a:t>
            </a:r>
            <a:r>
              <a:rPr lang="en-CA" dirty="0" err="1"/>
              <a:t>Érié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573761" cy="3636511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A </a:t>
            </a:r>
            <a:r>
              <a:rPr lang="en-CA" sz="2800" dirty="0" err="1" smtClean="0"/>
              <a:t>l’été</a:t>
            </a:r>
            <a:r>
              <a:rPr lang="en-CA" sz="2800" dirty="0" smtClean="0"/>
              <a:t> de 1669, René de </a:t>
            </a:r>
            <a:r>
              <a:rPr lang="en-CA" sz="2800" dirty="0" err="1" smtClean="0"/>
              <a:t>Galinée</a:t>
            </a:r>
            <a:r>
              <a:rPr lang="en-CA" sz="2800" dirty="0" smtClean="0"/>
              <a:t> arrive au lac </a:t>
            </a:r>
            <a:r>
              <a:rPr lang="en-CA" sz="2800" dirty="0" err="1" smtClean="0"/>
              <a:t>Érié</a:t>
            </a:r>
            <a:r>
              <a:rPr lang="en-CA" sz="2800" dirty="0" smtClean="0"/>
              <a:t> </a:t>
            </a:r>
          </a:p>
          <a:p>
            <a:r>
              <a:rPr lang="en-CA" sz="2800" dirty="0" smtClean="0">
                <a:solidFill>
                  <a:srgbClr val="669900"/>
                </a:solidFill>
              </a:rPr>
              <a:t>Il </a:t>
            </a:r>
            <a:r>
              <a:rPr lang="en-CA" sz="2800" dirty="0" err="1" smtClean="0">
                <a:solidFill>
                  <a:srgbClr val="669900"/>
                </a:solidFill>
              </a:rPr>
              <a:t>est</a:t>
            </a:r>
            <a:r>
              <a:rPr lang="en-CA" sz="2800" dirty="0" smtClean="0">
                <a:solidFill>
                  <a:srgbClr val="669900"/>
                </a:solidFill>
              </a:rPr>
              <a:t> le premier </a:t>
            </a:r>
            <a:r>
              <a:rPr lang="en-CA" sz="2800" dirty="0" err="1" smtClean="0">
                <a:solidFill>
                  <a:srgbClr val="669900"/>
                </a:solidFill>
              </a:rPr>
              <a:t>Européen</a:t>
            </a:r>
            <a:r>
              <a:rPr lang="en-CA" sz="2800" dirty="0" smtClean="0">
                <a:solidFill>
                  <a:srgbClr val="669900"/>
                </a:solidFill>
              </a:rPr>
              <a:t> à </a:t>
            </a:r>
            <a:r>
              <a:rPr lang="en-CA" sz="2800" dirty="0" err="1" smtClean="0">
                <a:solidFill>
                  <a:srgbClr val="669900"/>
                </a:solidFill>
              </a:rPr>
              <a:t>décrire</a:t>
            </a:r>
            <a:r>
              <a:rPr lang="en-CA" sz="2800" dirty="0" smtClean="0">
                <a:solidFill>
                  <a:srgbClr val="669900"/>
                </a:solidFill>
              </a:rPr>
              <a:t> </a:t>
            </a:r>
            <a:r>
              <a:rPr lang="en-CA" sz="2800" dirty="0" err="1" smtClean="0">
                <a:solidFill>
                  <a:srgbClr val="669900"/>
                </a:solidFill>
              </a:rPr>
              <a:t>ce</a:t>
            </a:r>
            <a:r>
              <a:rPr lang="en-CA" sz="2800" dirty="0" smtClean="0">
                <a:solidFill>
                  <a:srgbClr val="669900"/>
                </a:solidFill>
              </a:rPr>
              <a:t> lac </a:t>
            </a:r>
          </a:p>
          <a:p>
            <a:r>
              <a:rPr lang="en-CA" sz="2800" dirty="0" smtClean="0"/>
              <a:t>La Salle, </a:t>
            </a:r>
            <a:r>
              <a:rPr lang="en-CA" sz="2800" dirty="0" err="1" smtClean="0"/>
              <a:t>Galinée</a:t>
            </a:r>
            <a:r>
              <a:rPr lang="en-CA" sz="2800" dirty="0" smtClean="0"/>
              <a:t> et </a:t>
            </a:r>
            <a:r>
              <a:rPr lang="en-CA" sz="2800" dirty="0" err="1" smtClean="0"/>
              <a:t>leur</a:t>
            </a:r>
            <a:r>
              <a:rPr lang="en-CA" sz="2800" dirty="0" smtClean="0"/>
              <a:t> </a:t>
            </a:r>
            <a:r>
              <a:rPr lang="en-CA" sz="2800" dirty="0" err="1" smtClean="0"/>
              <a:t>groupe</a:t>
            </a:r>
            <a:r>
              <a:rPr lang="en-CA" sz="2800" dirty="0" smtClean="0"/>
              <a:t> </a:t>
            </a:r>
            <a:r>
              <a:rPr lang="en-CA" sz="2800" dirty="0" err="1" smtClean="0"/>
              <a:t>sont</a:t>
            </a:r>
            <a:r>
              <a:rPr lang="en-CA" sz="2800" dirty="0" smtClean="0"/>
              <a:t> </a:t>
            </a:r>
            <a:r>
              <a:rPr lang="en-CA" sz="2800" dirty="0" err="1" smtClean="0"/>
              <a:t>arrivés</a:t>
            </a:r>
            <a:r>
              <a:rPr lang="en-CA" sz="2800" dirty="0" smtClean="0"/>
              <a:t> au lac </a:t>
            </a:r>
            <a:r>
              <a:rPr lang="en-CA" sz="2800" dirty="0" err="1" smtClean="0"/>
              <a:t>Érié</a:t>
            </a:r>
            <a:r>
              <a:rPr lang="en-CA" sz="2800" dirty="0" smtClean="0"/>
              <a:t> en </a:t>
            </a:r>
            <a:r>
              <a:rPr lang="en-CA" sz="2800" dirty="0" err="1" smtClean="0"/>
              <a:t>utilisant</a:t>
            </a:r>
            <a:r>
              <a:rPr lang="en-CA" sz="2800" dirty="0" smtClean="0"/>
              <a:t> le </a:t>
            </a:r>
            <a:r>
              <a:rPr lang="en-CA" sz="2800" dirty="0" err="1" smtClean="0"/>
              <a:t>très</a:t>
            </a:r>
            <a:r>
              <a:rPr lang="en-CA" sz="2800" dirty="0" smtClean="0"/>
              <a:t> long portage </a:t>
            </a:r>
            <a:r>
              <a:rPr lang="en-CA" sz="2800" dirty="0" err="1" smtClean="0"/>
              <a:t>tracé</a:t>
            </a:r>
            <a:r>
              <a:rPr lang="en-CA" sz="2800" dirty="0" smtClean="0"/>
              <a:t> par les </a:t>
            </a:r>
            <a:r>
              <a:rPr lang="en-CA" sz="2800" dirty="0" err="1" smtClean="0"/>
              <a:t>autochtones</a:t>
            </a:r>
            <a:r>
              <a:rPr lang="en-CA" sz="2800" dirty="0" smtClean="0"/>
              <a:t> entre </a:t>
            </a:r>
            <a:r>
              <a:rPr lang="en-CA" sz="2800" dirty="0" err="1" smtClean="0"/>
              <a:t>l’ouest</a:t>
            </a:r>
            <a:r>
              <a:rPr lang="en-CA" sz="2800" dirty="0" smtClean="0"/>
              <a:t> du </a:t>
            </a:r>
            <a:r>
              <a:rPr lang="en-CA" sz="2800" dirty="0" smtClean="0"/>
              <a:t>lac </a:t>
            </a:r>
            <a:r>
              <a:rPr lang="en-CA" sz="2800" dirty="0" smtClean="0"/>
              <a:t>Ontario et la </a:t>
            </a:r>
            <a:r>
              <a:rPr lang="en-CA" sz="2800" dirty="0" err="1" smtClean="0"/>
              <a:t>rivière</a:t>
            </a:r>
            <a:r>
              <a:rPr lang="en-CA" sz="2800" dirty="0" smtClean="0"/>
              <a:t> La </a:t>
            </a:r>
            <a:r>
              <a:rPr lang="en-CA" sz="2800" dirty="0" err="1" smtClean="0"/>
              <a:t>Rapide</a:t>
            </a:r>
            <a:r>
              <a:rPr lang="en-CA" sz="2800" dirty="0" smtClean="0"/>
              <a:t> (</a:t>
            </a:r>
            <a:r>
              <a:rPr lang="en-CA" sz="2800" dirty="0" err="1" smtClean="0"/>
              <a:t>aujourd’hui</a:t>
            </a:r>
            <a:r>
              <a:rPr lang="en-CA" sz="2800" dirty="0" smtClean="0"/>
              <a:t> Grand River)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319" y="2715548"/>
            <a:ext cx="3238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récit</a:t>
            </a:r>
            <a:r>
              <a:rPr lang="en-CA" dirty="0"/>
              <a:t> de son voyage au Lac </a:t>
            </a:r>
            <a:r>
              <a:rPr lang="en-CA" dirty="0" err="1"/>
              <a:t>Érié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558" y="2222287"/>
            <a:ext cx="8216727" cy="4015675"/>
          </a:xfrm>
        </p:spPr>
        <p:txBody>
          <a:bodyPr>
            <a:noAutofit/>
          </a:bodyPr>
          <a:lstStyle/>
          <a:p>
            <a:r>
              <a:rPr lang="en-CA" sz="2400" dirty="0" smtClean="0"/>
              <a:t>Pendant </a:t>
            </a:r>
            <a:r>
              <a:rPr lang="en-CA" sz="2400" dirty="0" err="1" smtClean="0"/>
              <a:t>l’hiver</a:t>
            </a:r>
            <a:r>
              <a:rPr lang="en-CA" sz="2400" dirty="0" smtClean="0"/>
              <a:t> </a:t>
            </a:r>
            <a:r>
              <a:rPr lang="en-CA" sz="2400" dirty="0" smtClean="0"/>
              <a:t>de 1669</a:t>
            </a:r>
            <a:r>
              <a:rPr lang="en-CA" sz="2400" dirty="0" smtClean="0"/>
              <a:t>, La Salle, </a:t>
            </a:r>
            <a:r>
              <a:rPr lang="en-CA" sz="2400" dirty="0" err="1" smtClean="0"/>
              <a:t>Galinée</a:t>
            </a:r>
            <a:r>
              <a:rPr lang="en-CA" sz="2400" dirty="0" smtClean="0"/>
              <a:t>, </a:t>
            </a:r>
            <a:r>
              <a:rPr lang="en-CA" sz="2400" dirty="0" err="1" smtClean="0"/>
              <a:t>Casson</a:t>
            </a:r>
            <a:r>
              <a:rPr lang="en-CA" sz="2400" dirty="0" smtClean="0"/>
              <a:t> et </a:t>
            </a:r>
            <a:r>
              <a:rPr lang="en-CA" sz="2400" dirty="0" err="1" smtClean="0"/>
              <a:t>leurs</a:t>
            </a:r>
            <a:r>
              <a:rPr lang="en-CA" sz="2400" dirty="0" smtClean="0"/>
              <a:t> guides ne </a:t>
            </a:r>
            <a:r>
              <a:rPr lang="en-CA" sz="2400" dirty="0" err="1" smtClean="0"/>
              <a:t>sont</a:t>
            </a:r>
            <a:r>
              <a:rPr lang="en-CA" sz="2400" dirty="0" smtClean="0"/>
              <a:t> pas </a:t>
            </a:r>
            <a:r>
              <a:rPr lang="en-CA" sz="2400" dirty="0" err="1" smtClean="0"/>
              <a:t>d’accord</a:t>
            </a:r>
            <a:r>
              <a:rPr lang="en-CA" sz="2400" dirty="0" smtClean="0"/>
              <a:t> </a:t>
            </a:r>
            <a:r>
              <a:rPr lang="en-CA" sz="2400" dirty="0" err="1" smtClean="0"/>
              <a:t>sur</a:t>
            </a:r>
            <a:r>
              <a:rPr lang="en-CA" sz="2400" dirty="0" smtClean="0"/>
              <a:t> la </a:t>
            </a:r>
            <a:r>
              <a:rPr lang="en-CA" sz="2400" dirty="0" err="1" smtClean="0"/>
              <a:t>manière</a:t>
            </a:r>
            <a:r>
              <a:rPr lang="en-CA" sz="2400" dirty="0" smtClean="0"/>
              <a:t> de continuer </a:t>
            </a:r>
            <a:r>
              <a:rPr lang="en-CA" sz="2400" dirty="0" err="1" smtClean="0"/>
              <a:t>leur</a:t>
            </a:r>
            <a:r>
              <a:rPr lang="en-CA" sz="2400" dirty="0" smtClean="0"/>
              <a:t> voyage</a:t>
            </a:r>
          </a:p>
          <a:p>
            <a:r>
              <a:rPr lang="en-CA" sz="2400" dirty="0" smtClean="0"/>
              <a:t>Le </a:t>
            </a:r>
            <a:r>
              <a:rPr lang="en-CA" sz="2400" dirty="0" err="1" smtClean="0"/>
              <a:t>groupe</a:t>
            </a:r>
            <a:r>
              <a:rPr lang="en-CA" sz="2400" dirty="0" smtClean="0"/>
              <a:t> </a:t>
            </a:r>
            <a:r>
              <a:rPr lang="en-CA" sz="2400" dirty="0" err="1" smtClean="0"/>
              <a:t>perd</a:t>
            </a:r>
            <a:r>
              <a:rPr lang="en-CA" sz="2400" dirty="0" smtClean="0"/>
              <a:t> </a:t>
            </a:r>
            <a:r>
              <a:rPr lang="en-CA" sz="2400" dirty="0" smtClean="0"/>
              <a:t>des </a:t>
            </a:r>
            <a:r>
              <a:rPr lang="en-CA" sz="2400" dirty="0" err="1" smtClean="0"/>
              <a:t>canots</a:t>
            </a:r>
            <a:r>
              <a:rPr lang="en-CA" sz="2400" dirty="0" smtClean="0"/>
              <a:t>, </a:t>
            </a:r>
            <a:r>
              <a:rPr lang="en-CA" sz="2400" dirty="0" err="1" smtClean="0"/>
              <a:t>emportés</a:t>
            </a:r>
            <a:r>
              <a:rPr lang="en-CA" sz="2400" dirty="0" smtClean="0"/>
              <a:t> par les vents </a:t>
            </a:r>
            <a:r>
              <a:rPr lang="en-CA" sz="2400" dirty="0" err="1" smtClean="0"/>
              <a:t>très</a:t>
            </a:r>
            <a:r>
              <a:rPr lang="en-CA" sz="2400" dirty="0" smtClean="0"/>
              <a:t> forts du lac</a:t>
            </a:r>
          </a:p>
          <a:p>
            <a:r>
              <a:rPr lang="en-CA" sz="2400" dirty="0" smtClean="0"/>
              <a:t>La Salle </a:t>
            </a:r>
            <a:r>
              <a:rPr lang="en-CA" sz="2400" dirty="0" err="1" smtClean="0"/>
              <a:t>décide</a:t>
            </a:r>
            <a:r>
              <a:rPr lang="en-CA" sz="2400" dirty="0" smtClean="0"/>
              <a:t> de </a:t>
            </a:r>
            <a:r>
              <a:rPr lang="en-CA" sz="2400" dirty="0" err="1" smtClean="0"/>
              <a:t>retourner</a:t>
            </a:r>
            <a:r>
              <a:rPr lang="en-CA" sz="2400" dirty="0" smtClean="0"/>
              <a:t> à Montréal par le lac Ontario</a:t>
            </a:r>
          </a:p>
          <a:p>
            <a:r>
              <a:rPr lang="en-CA" sz="2400" dirty="0" smtClean="0">
                <a:solidFill>
                  <a:srgbClr val="669900"/>
                </a:solidFill>
              </a:rPr>
              <a:t>René de </a:t>
            </a:r>
            <a:r>
              <a:rPr lang="en-CA" sz="2400" dirty="0" err="1" smtClean="0">
                <a:solidFill>
                  <a:srgbClr val="669900"/>
                </a:solidFill>
              </a:rPr>
              <a:t>Galinée</a:t>
            </a:r>
            <a:r>
              <a:rPr lang="en-CA" sz="2400" dirty="0" smtClean="0">
                <a:solidFill>
                  <a:srgbClr val="669900"/>
                </a:solidFill>
              </a:rPr>
              <a:t>, </a:t>
            </a:r>
            <a:r>
              <a:rPr lang="en-CA" sz="2400" dirty="0" err="1" smtClean="0">
                <a:solidFill>
                  <a:srgbClr val="669900"/>
                </a:solidFill>
              </a:rPr>
              <a:t>Dollier</a:t>
            </a:r>
            <a:r>
              <a:rPr lang="en-CA" sz="2400" dirty="0" smtClean="0">
                <a:solidFill>
                  <a:srgbClr val="669900"/>
                </a:solidFill>
              </a:rPr>
              <a:t> de </a:t>
            </a:r>
            <a:r>
              <a:rPr lang="en-CA" sz="2400" dirty="0" err="1" smtClean="0">
                <a:solidFill>
                  <a:srgbClr val="669900"/>
                </a:solidFill>
              </a:rPr>
              <a:t>Casson</a:t>
            </a:r>
            <a:r>
              <a:rPr lang="en-CA" sz="2400" dirty="0" smtClean="0">
                <a:solidFill>
                  <a:srgbClr val="669900"/>
                </a:solidFill>
              </a:rPr>
              <a:t> et </a:t>
            </a:r>
            <a:r>
              <a:rPr lang="en-CA" sz="2400" dirty="0" err="1" smtClean="0">
                <a:solidFill>
                  <a:srgbClr val="669900"/>
                </a:solidFill>
              </a:rPr>
              <a:t>une</a:t>
            </a:r>
            <a:r>
              <a:rPr lang="en-CA" sz="2400" dirty="0" smtClean="0">
                <a:solidFill>
                  <a:srgbClr val="669900"/>
                </a:solidFill>
              </a:rPr>
              <a:t> </a:t>
            </a:r>
            <a:r>
              <a:rPr lang="en-CA" sz="2400" dirty="0" err="1" smtClean="0">
                <a:solidFill>
                  <a:srgbClr val="669900"/>
                </a:solidFill>
              </a:rPr>
              <a:t>partie</a:t>
            </a:r>
            <a:r>
              <a:rPr lang="en-CA" sz="2400" dirty="0" smtClean="0">
                <a:solidFill>
                  <a:srgbClr val="669900"/>
                </a:solidFill>
              </a:rPr>
              <a:t> du </a:t>
            </a:r>
            <a:r>
              <a:rPr lang="en-CA" sz="2400" dirty="0" err="1" smtClean="0">
                <a:solidFill>
                  <a:srgbClr val="669900"/>
                </a:solidFill>
              </a:rPr>
              <a:t>groupe</a:t>
            </a:r>
            <a:r>
              <a:rPr lang="en-CA" sz="2400" dirty="0" smtClean="0">
                <a:solidFill>
                  <a:srgbClr val="669900"/>
                </a:solidFill>
              </a:rPr>
              <a:t> </a:t>
            </a:r>
            <a:r>
              <a:rPr lang="en-CA" sz="2400" dirty="0" err="1" smtClean="0">
                <a:solidFill>
                  <a:srgbClr val="669900"/>
                </a:solidFill>
              </a:rPr>
              <a:t>passent</a:t>
            </a:r>
            <a:r>
              <a:rPr lang="en-CA" sz="2400" dirty="0" smtClean="0">
                <a:solidFill>
                  <a:srgbClr val="669900"/>
                </a:solidFill>
              </a:rPr>
              <a:t> </a:t>
            </a:r>
            <a:r>
              <a:rPr lang="en-CA" sz="2400" dirty="0" err="1" smtClean="0">
                <a:solidFill>
                  <a:srgbClr val="669900"/>
                </a:solidFill>
              </a:rPr>
              <a:t>l’hiver</a:t>
            </a:r>
            <a:r>
              <a:rPr lang="en-CA" sz="2400" dirty="0" smtClean="0">
                <a:solidFill>
                  <a:srgbClr val="669900"/>
                </a:solidFill>
              </a:rPr>
              <a:t> au </a:t>
            </a:r>
            <a:r>
              <a:rPr lang="en-CA" sz="2400" dirty="0" err="1" smtClean="0">
                <a:solidFill>
                  <a:srgbClr val="669900"/>
                </a:solidFill>
              </a:rPr>
              <a:t>bord</a:t>
            </a:r>
            <a:r>
              <a:rPr lang="en-CA" sz="2400" dirty="0" smtClean="0">
                <a:solidFill>
                  <a:srgbClr val="669900"/>
                </a:solidFill>
              </a:rPr>
              <a:t> du lac </a:t>
            </a:r>
            <a:r>
              <a:rPr lang="en-CA" sz="2400" dirty="0" err="1" smtClean="0">
                <a:solidFill>
                  <a:srgbClr val="669900"/>
                </a:solidFill>
              </a:rPr>
              <a:t>Érié</a:t>
            </a:r>
            <a:endParaRPr lang="en-CA" sz="2400" dirty="0" smtClean="0">
              <a:solidFill>
                <a:srgbClr val="66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" y="2279737"/>
            <a:ext cx="2592887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récit</a:t>
            </a:r>
            <a:r>
              <a:rPr lang="en-CA" dirty="0"/>
              <a:t> de son voyage au Lac </a:t>
            </a:r>
            <a:r>
              <a:rPr lang="en-CA" dirty="0" err="1"/>
              <a:t>Érié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93" y="2222287"/>
            <a:ext cx="5900465" cy="3636511"/>
          </a:xfrm>
        </p:spPr>
        <p:txBody>
          <a:bodyPr>
            <a:normAutofit fontScale="77500" lnSpcReduction="20000"/>
          </a:bodyPr>
          <a:lstStyle/>
          <a:p>
            <a:endParaRPr lang="en-CA" sz="2800" dirty="0" smtClean="0"/>
          </a:p>
          <a:p>
            <a:r>
              <a:rPr lang="en-CA" sz="2800" dirty="0" smtClean="0"/>
              <a:t>On </a:t>
            </a:r>
            <a:r>
              <a:rPr lang="en-CA" sz="2800" dirty="0" err="1"/>
              <a:t>voit</a:t>
            </a:r>
            <a:r>
              <a:rPr lang="en-CA" sz="2800" dirty="0"/>
              <a:t> encore les traces de </a:t>
            </a:r>
            <a:r>
              <a:rPr lang="en-CA" sz="2800" dirty="0" err="1"/>
              <a:t>leurs</a:t>
            </a:r>
            <a:r>
              <a:rPr lang="en-CA" sz="2800" dirty="0"/>
              <a:t> habitations </a:t>
            </a:r>
            <a:r>
              <a:rPr lang="en-CA" sz="2800" dirty="0" err="1"/>
              <a:t>dans</a:t>
            </a:r>
            <a:r>
              <a:rPr lang="en-CA" sz="2800" dirty="0"/>
              <a:t> le village de Port Dover (Ontario) </a:t>
            </a:r>
            <a:r>
              <a:rPr lang="en-CA" sz="2800" dirty="0" err="1"/>
              <a:t>sur</a:t>
            </a:r>
            <a:r>
              <a:rPr lang="en-CA" sz="2800" dirty="0"/>
              <a:t> la rive </a:t>
            </a:r>
            <a:r>
              <a:rPr lang="en-CA" sz="2800" dirty="0" err="1"/>
              <a:t>nord</a:t>
            </a:r>
            <a:r>
              <a:rPr lang="en-CA" sz="2800" dirty="0"/>
              <a:t> du lac </a:t>
            </a:r>
            <a:r>
              <a:rPr lang="en-CA" sz="2800" dirty="0" err="1"/>
              <a:t>Érié</a:t>
            </a:r>
            <a:endParaRPr lang="fr-CA" sz="2800" dirty="0"/>
          </a:p>
          <a:p>
            <a:endParaRPr lang="en-CA" sz="2800" dirty="0" smtClean="0"/>
          </a:p>
          <a:p>
            <a:r>
              <a:rPr lang="en-CA" sz="2800" dirty="0" smtClean="0"/>
              <a:t>Grâce à </a:t>
            </a:r>
            <a:r>
              <a:rPr lang="fr-FR" sz="2800" dirty="0"/>
              <a:t>ses </a:t>
            </a:r>
            <a:r>
              <a:rPr lang="fr-FR" sz="2800" dirty="0" smtClean="0"/>
              <a:t>connaissances </a:t>
            </a:r>
            <a:r>
              <a:rPr lang="fr-FR" sz="2800" dirty="0"/>
              <a:t>en </a:t>
            </a:r>
            <a:r>
              <a:rPr lang="fr-FR" sz="2800" dirty="0">
                <a:solidFill>
                  <a:schemeClr val="accent1"/>
                </a:solidFill>
              </a:rPr>
              <a:t>mathématiques</a:t>
            </a:r>
            <a:r>
              <a:rPr lang="fr-FR" sz="2800" dirty="0"/>
              <a:t> et en </a:t>
            </a:r>
            <a:r>
              <a:rPr lang="fr-FR" sz="2800" dirty="0" smtClean="0">
                <a:solidFill>
                  <a:schemeClr val="accent1"/>
                </a:solidFill>
              </a:rPr>
              <a:t>cartographie</a:t>
            </a:r>
            <a:r>
              <a:rPr lang="fr-FR" sz="2800" dirty="0" smtClean="0"/>
              <a:t>, René de </a:t>
            </a:r>
            <a:r>
              <a:rPr lang="fr-FR" sz="2800" dirty="0" err="1" smtClean="0"/>
              <a:t>Galinée</a:t>
            </a:r>
            <a:r>
              <a:rPr lang="fr-FR" sz="2800" dirty="0" smtClean="0"/>
              <a:t> a pu tracer la première carte du lac Érié et des rivières importantes</a:t>
            </a:r>
          </a:p>
          <a:p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95" y="2222287"/>
            <a:ext cx="4057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 </a:t>
            </a:r>
            <a:r>
              <a:rPr lang="en-CA" dirty="0" err="1"/>
              <a:t>récit</a:t>
            </a:r>
            <a:r>
              <a:rPr lang="en-CA" dirty="0"/>
              <a:t> de son voyage au Lac </a:t>
            </a:r>
            <a:r>
              <a:rPr lang="en-CA" dirty="0" err="1"/>
              <a:t>Érié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784587" cy="4303773"/>
          </a:xfrm>
        </p:spPr>
        <p:txBody>
          <a:bodyPr>
            <a:noAutofit/>
          </a:bodyPr>
          <a:lstStyle/>
          <a:p>
            <a:r>
              <a:rPr lang="en-CA" sz="2800" dirty="0" err="1" smtClean="0"/>
              <a:t>Galinée</a:t>
            </a:r>
            <a:r>
              <a:rPr lang="en-CA" sz="2800" dirty="0" smtClean="0"/>
              <a:t> et son </a:t>
            </a:r>
            <a:r>
              <a:rPr lang="en-CA" sz="2800" dirty="0" err="1" smtClean="0"/>
              <a:t>groupe</a:t>
            </a:r>
            <a:r>
              <a:rPr lang="en-CA" sz="2800" dirty="0" smtClean="0"/>
              <a:t> </a:t>
            </a:r>
            <a:r>
              <a:rPr lang="en-CA" sz="2800" dirty="0" err="1" smtClean="0"/>
              <a:t>retournent</a:t>
            </a:r>
            <a:r>
              <a:rPr lang="en-CA" sz="2800" dirty="0" smtClean="0"/>
              <a:t> </a:t>
            </a:r>
            <a:r>
              <a:rPr lang="en-CA" sz="2800" dirty="0" err="1" smtClean="0"/>
              <a:t>finalement</a:t>
            </a:r>
            <a:r>
              <a:rPr lang="en-CA" sz="2800" dirty="0" smtClean="0"/>
              <a:t> à Montréal à </a:t>
            </a:r>
            <a:r>
              <a:rPr lang="en-CA" sz="2800" dirty="0" err="1" smtClean="0"/>
              <a:t>l’été</a:t>
            </a:r>
            <a:r>
              <a:rPr lang="en-CA" sz="2800" dirty="0" smtClean="0"/>
              <a:t> 1669</a:t>
            </a:r>
          </a:p>
          <a:p>
            <a:r>
              <a:rPr lang="en-CA" sz="2800" dirty="0" err="1" smtClean="0"/>
              <a:t>Ils</a:t>
            </a:r>
            <a:r>
              <a:rPr lang="en-CA" sz="2800" dirty="0" smtClean="0"/>
              <a:t> </a:t>
            </a:r>
            <a:r>
              <a:rPr lang="en-CA" sz="2800" dirty="0" err="1" smtClean="0"/>
              <a:t>empruntent</a:t>
            </a:r>
            <a:r>
              <a:rPr lang="en-CA" sz="2800" dirty="0" smtClean="0"/>
              <a:t> la route de </a:t>
            </a:r>
            <a:r>
              <a:rPr lang="en-CA" sz="2800" dirty="0" err="1" smtClean="0"/>
              <a:t>l’Ouest</a:t>
            </a:r>
            <a:r>
              <a:rPr lang="en-CA" sz="2800" dirty="0" smtClean="0"/>
              <a:t> par le lac Huron</a:t>
            </a:r>
          </a:p>
          <a:p>
            <a:r>
              <a:rPr lang="en-CA" sz="2800" dirty="0" err="1" smtClean="0"/>
              <a:t>Ils</a:t>
            </a:r>
            <a:r>
              <a:rPr lang="en-CA" sz="2800" dirty="0" smtClean="0"/>
              <a:t> </a:t>
            </a:r>
            <a:r>
              <a:rPr lang="en-CA" sz="2800" dirty="0" err="1" smtClean="0"/>
              <a:t>passent</a:t>
            </a:r>
            <a:r>
              <a:rPr lang="en-CA" sz="2800" dirty="0" smtClean="0"/>
              <a:t> </a:t>
            </a:r>
            <a:r>
              <a:rPr lang="en-CA" sz="2800" dirty="0" err="1" smtClean="0"/>
              <a:t>d’abord</a:t>
            </a:r>
            <a:r>
              <a:rPr lang="en-CA" sz="2800" dirty="0" smtClean="0"/>
              <a:t> par le portage à travers la Longue </a:t>
            </a:r>
            <a:r>
              <a:rPr lang="en-CA" sz="2800" dirty="0"/>
              <a:t>P</a:t>
            </a:r>
            <a:r>
              <a:rPr lang="en-CA" sz="2800" dirty="0" smtClean="0"/>
              <a:t>ointe </a:t>
            </a:r>
            <a:r>
              <a:rPr lang="en-CA" sz="2800" dirty="0" err="1" smtClean="0"/>
              <a:t>dans</a:t>
            </a:r>
            <a:r>
              <a:rPr lang="en-CA" sz="2800" dirty="0" smtClean="0"/>
              <a:t> le lac </a:t>
            </a:r>
            <a:r>
              <a:rPr lang="en-CA" sz="2800" dirty="0" err="1" smtClean="0"/>
              <a:t>Érié</a:t>
            </a:r>
            <a:endParaRPr lang="en-CA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67" y="2329841"/>
            <a:ext cx="3908121" cy="34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écrits</a:t>
            </a:r>
            <a:r>
              <a:rPr lang="en-CA" dirty="0" smtClean="0"/>
              <a:t> de René de </a:t>
            </a:r>
            <a:r>
              <a:rPr lang="en-CA" dirty="0" err="1" smtClean="0"/>
              <a:t>Galinée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Il </a:t>
            </a:r>
            <a:r>
              <a:rPr lang="en-CA" sz="2800" dirty="0" err="1"/>
              <a:t>s’arrêtent</a:t>
            </a:r>
            <a:r>
              <a:rPr lang="en-CA" sz="2800" dirty="0"/>
              <a:t> </a:t>
            </a:r>
            <a:r>
              <a:rPr lang="en-CA" sz="2800" dirty="0" err="1"/>
              <a:t>quelque</a:t>
            </a:r>
            <a:r>
              <a:rPr lang="en-CA" sz="2800" dirty="0"/>
              <a:t> temps au Fort </a:t>
            </a:r>
            <a:r>
              <a:rPr lang="en-CA" sz="2800" dirty="0" err="1"/>
              <a:t>Michilimackinac</a:t>
            </a:r>
            <a:r>
              <a:rPr lang="en-CA" sz="2800" dirty="0"/>
              <a:t> (Sault </a:t>
            </a:r>
            <a:r>
              <a:rPr lang="en-CA" sz="2800" dirty="0" err="1"/>
              <a:t>Ste</a:t>
            </a:r>
            <a:r>
              <a:rPr lang="en-CA" sz="2800" dirty="0"/>
              <a:t> Marie), </a:t>
            </a:r>
            <a:r>
              <a:rPr lang="en-CA" sz="2800" dirty="0" err="1"/>
              <a:t>puis</a:t>
            </a:r>
            <a:r>
              <a:rPr lang="en-CA" sz="2800" dirty="0"/>
              <a:t>  </a:t>
            </a:r>
            <a:r>
              <a:rPr lang="en-CA" sz="2800" dirty="0" err="1"/>
              <a:t>reviennent</a:t>
            </a:r>
            <a:r>
              <a:rPr lang="en-CA" sz="2800" dirty="0"/>
              <a:t> par la </a:t>
            </a:r>
            <a:r>
              <a:rPr lang="en-CA" sz="2800" dirty="0" err="1"/>
              <a:t>rivière</a:t>
            </a:r>
            <a:r>
              <a:rPr lang="en-CA" sz="2800" dirty="0"/>
              <a:t> des </a:t>
            </a:r>
            <a:r>
              <a:rPr lang="en-CA" sz="2800" dirty="0" err="1"/>
              <a:t>Français</a:t>
            </a:r>
            <a:r>
              <a:rPr lang="en-CA" sz="2800" dirty="0"/>
              <a:t> et </a:t>
            </a:r>
            <a:r>
              <a:rPr lang="en-CA" sz="2800" dirty="0" smtClean="0"/>
              <a:t>la </a:t>
            </a:r>
            <a:r>
              <a:rPr lang="en-CA" sz="2800" dirty="0" err="1"/>
              <a:t>rivière</a:t>
            </a:r>
            <a:r>
              <a:rPr lang="en-CA" sz="2800" dirty="0"/>
              <a:t> des </a:t>
            </a:r>
            <a:r>
              <a:rPr lang="en-CA" sz="2800" dirty="0" err="1"/>
              <a:t>Outaouais</a:t>
            </a:r>
            <a:r>
              <a:rPr lang="en-CA" sz="2800" dirty="0"/>
              <a:t> </a:t>
            </a:r>
            <a:r>
              <a:rPr lang="en-CA" sz="2800" dirty="0" err="1"/>
              <a:t>jusqu’à</a:t>
            </a:r>
            <a:r>
              <a:rPr lang="en-CA" sz="2800" dirty="0"/>
              <a:t> </a:t>
            </a:r>
            <a:r>
              <a:rPr lang="en-CA" sz="2800" dirty="0" smtClean="0"/>
              <a:t>Montréal</a:t>
            </a:r>
          </a:p>
          <a:p>
            <a:r>
              <a:rPr lang="en-CA" sz="2800" dirty="0" smtClean="0">
                <a:solidFill>
                  <a:srgbClr val="669900"/>
                </a:solidFill>
              </a:rPr>
              <a:t>À </a:t>
            </a:r>
            <a:r>
              <a:rPr lang="en-CA" sz="2800" dirty="0">
                <a:solidFill>
                  <a:srgbClr val="669900"/>
                </a:solidFill>
              </a:rPr>
              <a:t>son </a:t>
            </a:r>
            <a:r>
              <a:rPr lang="en-CA" sz="2800" dirty="0" smtClean="0">
                <a:solidFill>
                  <a:srgbClr val="669900"/>
                </a:solidFill>
              </a:rPr>
              <a:t>retour </a:t>
            </a:r>
            <a:r>
              <a:rPr lang="en-CA" sz="2800" dirty="0" err="1" smtClean="0">
                <a:solidFill>
                  <a:srgbClr val="669900"/>
                </a:solidFill>
              </a:rPr>
              <a:t>en</a:t>
            </a:r>
            <a:r>
              <a:rPr lang="en-CA" sz="2800" dirty="0" smtClean="0">
                <a:solidFill>
                  <a:srgbClr val="669900"/>
                </a:solidFill>
              </a:rPr>
              <a:t> France, René de </a:t>
            </a:r>
            <a:r>
              <a:rPr lang="en-CA" sz="2800" dirty="0" err="1" smtClean="0">
                <a:solidFill>
                  <a:srgbClr val="669900"/>
                </a:solidFill>
              </a:rPr>
              <a:t>Galinée</a:t>
            </a:r>
            <a:r>
              <a:rPr lang="en-CA" sz="2800" dirty="0" smtClean="0">
                <a:solidFill>
                  <a:srgbClr val="669900"/>
                </a:solidFill>
              </a:rPr>
              <a:t> </a:t>
            </a:r>
            <a:r>
              <a:rPr lang="en-CA" sz="2800" dirty="0" err="1" smtClean="0">
                <a:solidFill>
                  <a:srgbClr val="669900"/>
                </a:solidFill>
              </a:rPr>
              <a:t>écrit</a:t>
            </a:r>
            <a:r>
              <a:rPr lang="en-CA" sz="2800" dirty="0" smtClean="0">
                <a:solidFill>
                  <a:srgbClr val="669900"/>
                </a:solidFill>
              </a:rPr>
              <a:t> le </a:t>
            </a:r>
            <a:r>
              <a:rPr lang="en-CA" sz="2800" dirty="0" err="1" smtClean="0">
                <a:solidFill>
                  <a:srgbClr val="669900"/>
                </a:solidFill>
              </a:rPr>
              <a:t>récit</a:t>
            </a:r>
            <a:r>
              <a:rPr lang="en-CA" sz="2800" dirty="0" smtClean="0">
                <a:solidFill>
                  <a:srgbClr val="669900"/>
                </a:solidFill>
              </a:rPr>
              <a:t> de son voyage </a:t>
            </a:r>
            <a:r>
              <a:rPr lang="en-CA" sz="2800" dirty="0" err="1" smtClean="0">
                <a:solidFill>
                  <a:srgbClr val="669900"/>
                </a:solidFill>
              </a:rPr>
              <a:t>dans</a:t>
            </a:r>
            <a:r>
              <a:rPr lang="en-CA" sz="2800" dirty="0" smtClean="0">
                <a:solidFill>
                  <a:srgbClr val="669900"/>
                </a:solidFill>
              </a:rPr>
              <a:t> la </a:t>
            </a:r>
            <a:r>
              <a:rPr lang="en-CA" sz="2800" dirty="0" err="1" smtClean="0">
                <a:solidFill>
                  <a:srgbClr val="669900"/>
                </a:solidFill>
              </a:rPr>
              <a:t>région</a:t>
            </a:r>
            <a:r>
              <a:rPr lang="en-CA" sz="2800" dirty="0" smtClean="0">
                <a:solidFill>
                  <a:srgbClr val="669900"/>
                </a:solidFill>
              </a:rPr>
              <a:t> des </a:t>
            </a:r>
            <a:r>
              <a:rPr lang="en-CA" sz="2800" dirty="0" err="1" smtClean="0">
                <a:solidFill>
                  <a:srgbClr val="669900"/>
                </a:solidFill>
              </a:rPr>
              <a:t>Grands</a:t>
            </a:r>
            <a:r>
              <a:rPr lang="en-CA" sz="2800" dirty="0" smtClean="0">
                <a:solidFill>
                  <a:srgbClr val="669900"/>
                </a:solidFill>
              </a:rPr>
              <a:t> Lacs</a:t>
            </a:r>
          </a:p>
          <a:p>
            <a:r>
              <a:rPr lang="en-CA" sz="2800" dirty="0" err="1" smtClean="0"/>
              <a:t>C’est</a:t>
            </a:r>
            <a:r>
              <a:rPr lang="en-CA" sz="2800" dirty="0" smtClean="0"/>
              <a:t> un </a:t>
            </a:r>
            <a:r>
              <a:rPr lang="en-CA" sz="2800" dirty="0" err="1" smtClean="0"/>
              <a:t>texte</a:t>
            </a:r>
            <a:r>
              <a:rPr lang="en-CA" sz="2800" dirty="0" smtClean="0"/>
              <a:t> </a:t>
            </a:r>
            <a:r>
              <a:rPr lang="en-CA" sz="2800" dirty="0" err="1" smtClean="0"/>
              <a:t>vraiment</a:t>
            </a:r>
            <a:r>
              <a:rPr lang="en-CA" sz="2800" dirty="0" smtClean="0"/>
              <a:t> extraordinaire </a:t>
            </a:r>
            <a:r>
              <a:rPr lang="en-CA" sz="2800" dirty="0" err="1" smtClean="0"/>
              <a:t>où</a:t>
            </a:r>
            <a:r>
              <a:rPr lang="en-CA" sz="2800" dirty="0" smtClean="0"/>
              <a:t> </a:t>
            </a:r>
            <a:r>
              <a:rPr lang="en-CA" sz="2800" dirty="0" err="1" smtClean="0"/>
              <a:t>il</a:t>
            </a:r>
            <a:r>
              <a:rPr lang="en-CA" sz="2800" dirty="0" smtClean="0"/>
              <a:t> </a:t>
            </a:r>
            <a:r>
              <a:rPr lang="en-CA" sz="2800" dirty="0" err="1" smtClean="0"/>
              <a:t>décrit</a:t>
            </a:r>
            <a:r>
              <a:rPr lang="en-CA" sz="2800" dirty="0" smtClean="0"/>
              <a:t> la </a:t>
            </a:r>
            <a:r>
              <a:rPr lang="en-CA" sz="2800" dirty="0" err="1" smtClean="0"/>
              <a:t>beauté</a:t>
            </a:r>
            <a:r>
              <a:rPr lang="en-CA" sz="2800" dirty="0" smtClean="0"/>
              <a:t> de </a:t>
            </a:r>
            <a:r>
              <a:rPr lang="en-CA" sz="2800" dirty="0" err="1" smtClean="0"/>
              <a:t>l’hiver</a:t>
            </a:r>
            <a:r>
              <a:rPr lang="en-CA" sz="2800" dirty="0"/>
              <a:t> </a:t>
            </a:r>
            <a:r>
              <a:rPr lang="en-CA" sz="2800" dirty="0" smtClean="0"/>
              <a:t>et des </a:t>
            </a:r>
            <a:r>
              <a:rPr lang="en-CA" sz="2800" dirty="0" err="1" smtClean="0"/>
              <a:t>forêts</a:t>
            </a:r>
            <a:r>
              <a:rPr lang="en-CA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771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415</TotalTime>
  <Words>547</Words>
  <Application>Microsoft Office PowerPoint</Application>
  <PresentationFormat>Personnalisé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Quotable</vt:lpstr>
      <vt:lpstr>René de Galinée</vt:lpstr>
      <vt:lpstr>Qui est René de Galinée?</vt:lpstr>
      <vt:lpstr>Le récit de son voyage au Lac Érié</vt:lpstr>
      <vt:lpstr>Le récit de son voyage au Lac Érié</vt:lpstr>
      <vt:lpstr>Le récit de son voyage au Lac Érié</vt:lpstr>
      <vt:lpstr>Le récit de son voyage au Lac Érié</vt:lpstr>
      <vt:lpstr>Le récit de son voyage au Lac Érié</vt:lpstr>
      <vt:lpstr>Le récit de son voyage au Lac Érié</vt:lpstr>
      <vt:lpstr>Les écrits de René de Galinée</vt:lpstr>
      <vt:lpstr>Les écrits de René de Galinée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Père René de Galinée</dc:title>
  <dc:creator>Diane Chaves</dc:creator>
  <cp:lastModifiedBy>Liam Mulroy</cp:lastModifiedBy>
  <cp:revision>27</cp:revision>
  <dcterms:created xsi:type="dcterms:W3CDTF">2014-04-23T11:13:37Z</dcterms:created>
  <dcterms:modified xsi:type="dcterms:W3CDTF">2014-09-26T15:07:49Z</dcterms:modified>
</cp:coreProperties>
</file>