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87" y="-1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/>
              <a:t>René-Robert </a:t>
            </a:r>
            <a:r>
              <a:rPr lang="en-CA" dirty="0" err="1" smtClean="0"/>
              <a:t>Cavelier</a:t>
            </a:r>
            <a:r>
              <a:rPr lang="en-CA" dirty="0" smtClean="0"/>
              <a:t> </a:t>
            </a:r>
            <a:r>
              <a:rPr lang="en-CA" dirty="0" smtClean="0"/>
              <a:t>de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La </a:t>
            </a:r>
            <a:r>
              <a:rPr lang="en-CA" dirty="0" smtClean="0"/>
              <a:t>Salle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De Fort Frontenac au pays des Illinois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076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Salle et le commerce continental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620725" cy="3636511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La Salle </a:t>
            </a:r>
            <a:r>
              <a:rPr lang="en-CA" sz="2800" dirty="0" err="1" smtClean="0"/>
              <a:t>n’a</a:t>
            </a:r>
            <a:r>
              <a:rPr lang="en-CA" sz="2800" dirty="0" smtClean="0"/>
              <a:t> pas </a:t>
            </a:r>
            <a:r>
              <a:rPr lang="en-CA" sz="2800" dirty="0" err="1" smtClean="0"/>
              <a:t>raconté</a:t>
            </a:r>
            <a:r>
              <a:rPr lang="en-CA" sz="2800" dirty="0" smtClean="0"/>
              <a:t> </a:t>
            </a:r>
            <a:r>
              <a:rPr lang="en-CA" sz="2800" dirty="0" err="1" smtClean="0"/>
              <a:t>ses</a:t>
            </a:r>
            <a:r>
              <a:rPr lang="en-CA" sz="2800" dirty="0" smtClean="0"/>
              <a:t> voyages </a:t>
            </a:r>
            <a:r>
              <a:rPr lang="en-CA" sz="2800" dirty="0" err="1" smtClean="0"/>
              <a:t>lui-même</a:t>
            </a:r>
            <a:endParaRPr lang="en-CA" sz="2800" dirty="0" smtClean="0"/>
          </a:p>
          <a:p>
            <a:r>
              <a:rPr lang="en-CA" sz="2800" dirty="0" smtClean="0"/>
              <a:t>Nous </a:t>
            </a:r>
            <a:r>
              <a:rPr lang="en-CA" sz="2800" dirty="0" err="1" smtClean="0"/>
              <a:t>connaissons</a:t>
            </a:r>
            <a:r>
              <a:rPr lang="en-CA" sz="2800" dirty="0" smtClean="0"/>
              <a:t> les </a:t>
            </a:r>
            <a:r>
              <a:rPr lang="en-CA" sz="2800" dirty="0" err="1" smtClean="0"/>
              <a:t>détails</a:t>
            </a:r>
            <a:r>
              <a:rPr lang="en-CA" sz="2800" dirty="0" smtClean="0"/>
              <a:t> de </a:t>
            </a:r>
            <a:r>
              <a:rPr lang="en-CA" sz="2800" dirty="0" err="1" smtClean="0"/>
              <a:t>sa</a:t>
            </a:r>
            <a:r>
              <a:rPr lang="en-CA" sz="2800" dirty="0" smtClean="0"/>
              <a:t> vie par les </a:t>
            </a:r>
            <a:r>
              <a:rPr lang="en-CA" sz="2800" dirty="0" err="1" smtClean="0"/>
              <a:t>écrits</a:t>
            </a:r>
            <a:r>
              <a:rPr lang="en-CA" sz="2800" dirty="0" smtClean="0"/>
              <a:t> de </a:t>
            </a:r>
            <a:r>
              <a:rPr lang="en-CA" sz="2800" dirty="0" smtClean="0">
                <a:solidFill>
                  <a:srgbClr val="7030A0"/>
                </a:solidFill>
              </a:rPr>
              <a:t>Louis </a:t>
            </a:r>
            <a:r>
              <a:rPr lang="en-CA" sz="2800" dirty="0" err="1" smtClean="0">
                <a:solidFill>
                  <a:srgbClr val="7030A0"/>
                </a:solidFill>
              </a:rPr>
              <a:t>Hennepin</a:t>
            </a:r>
            <a:r>
              <a:rPr lang="en-CA" sz="2800" dirty="0" smtClean="0">
                <a:solidFill>
                  <a:srgbClr val="7030A0"/>
                </a:solidFill>
              </a:rPr>
              <a:t> </a:t>
            </a:r>
            <a:r>
              <a:rPr lang="en-CA" sz="2800" dirty="0" smtClean="0"/>
              <a:t>qui </a:t>
            </a:r>
            <a:r>
              <a:rPr lang="en-CA" sz="2800" dirty="0" err="1" smtClean="0"/>
              <a:t>l’admirait</a:t>
            </a:r>
            <a:r>
              <a:rPr lang="en-CA" sz="2800" dirty="0" smtClean="0"/>
              <a:t> beaucoup</a:t>
            </a:r>
          </a:p>
          <a:p>
            <a:r>
              <a:rPr lang="en-CA" sz="2800" dirty="0" smtClean="0"/>
              <a:t>La Salle a </a:t>
            </a:r>
            <a:r>
              <a:rPr lang="en-CA" sz="2800" dirty="0" err="1" smtClean="0"/>
              <a:t>été</a:t>
            </a:r>
            <a:r>
              <a:rPr lang="en-CA" sz="2800" dirty="0" smtClean="0"/>
              <a:t> le premier à </a:t>
            </a:r>
            <a:r>
              <a:rPr lang="en-CA" sz="2800" dirty="0" err="1" smtClean="0"/>
              <a:t>voir</a:t>
            </a:r>
            <a:r>
              <a:rPr lang="en-CA" sz="2800" dirty="0" smtClean="0"/>
              <a:t> </a:t>
            </a:r>
            <a:r>
              <a:rPr lang="en-CA" sz="2800" dirty="0" err="1" smtClean="0"/>
              <a:t>l’espace</a:t>
            </a:r>
            <a:r>
              <a:rPr lang="en-CA" sz="2800" dirty="0" smtClean="0"/>
              <a:t> des </a:t>
            </a:r>
            <a:r>
              <a:rPr lang="en-CA" sz="2800" dirty="0" err="1" smtClean="0"/>
              <a:t>Grands</a:t>
            </a:r>
            <a:r>
              <a:rPr lang="en-CA" sz="2800" dirty="0" smtClean="0"/>
              <a:t> Lacs et des </a:t>
            </a:r>
            <a:r>
              <a:rPr lang="en-CA" sz="2800" dirty="0" err="1" smtClean="0"/>
              <a:t>grandes</a:t>
            </a:r>
            <a:r>
              <a:rPr lang="en-CA" sz="2800" dirty="0" smtClean="0"/>
              <a:t> </a:t>
            </a:r>
            <a:r>
              <a:rPr lang="en-CA" sz="2800" dirty="0" err="1" smtClean="0"/>
              <a:t>rivières</a:t>
            </a:r>
            <a:r>
              <a:rPr lang="en-CA" sz="2800" dirty="0" smtClean="0"/>
              <a:t> </a:t>
            </a:r>
            <a:r>
              <a:rPr lang="en-CA" sz="2800" dirty="0" err="1" smtClean="0"/>
              <a:t>comme</a:t>
            </a:r>
            <a:r>
              <a:rPr lang="en-CA" sz="2800" dirty="0" smtClean="0"/>
              <a:t> un </a:t>
            </a:r>
            <a:r>
              <a:rPr lang="en-CA" sz="2800" dirty="0" err="1" smtClean="0">
                <a:solidFill>
                  <a:srgbClr val="7030A0"/>
                </a:solidFill>
              </a:rPr>
              <a:t>espace</a:t>
            </a:r>
            <a:r>
              <a:rPr lang="en-CA" sz="2800" dirty="0" smtClean="0">
                <a:solidFill>
                  <a:srgbClr val="7030A0"/>
                </a:solidFill>
              </a:rPr>
              <a:t> commercial </a:t>
            </a:r>
            <a:r>
              <a:rPr lang="en-CA" sz="2800" dirty="0" smtClean="0"/>
              <a:t>important</a:t>
            </a:r>
            <a:endParaRPr lang="fr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748" y="2715548"/>
            <a:ext cx="4286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 </a:t>
            </a:r>
            <a:r>
              <a:rPr lang="en-CA" dirty="0" err="1" smtClean="0"/>
              <a:t>est</a:t>
            </a:r>
            <a:r>
              <a:rPr lang="en-CA" dirty="0" smtClean="0"/>
              <a:t> La Salle?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788150" cy="3636511"/>
          </a:xfrm>
        </p:spPr>
        <p:txBody>
          <a:bodyPr>
            <a:normAutofit fontScale="85000" lnSpcReduction="20000"/>
          </a:bodyPr>
          <a:lstStyle/>
          <a:p>
            <a:r>
              <a:rPr lang="en-CA" sz="2800" dirty="0" smtClean="0"/>
              <a:t>René-Robert </a:t>
            </a:r>
            <a:r>
              <a:rPr lang="en-CA" sz="2800" dirty="0" err="1" smtClean="0"/>
              <a:t>Cavelier</a:t>
            </a:r>
            <a:r>
              <a:rPr lang="en-CA" sz="2800" dirty="0" smtClean="0"/>
              <a:t> </a:t>
            </a:r>
            <a:r>
              <a:rPr lang="en-CA" sz="2800" dirty="0" smtClean="0"/>
              <a:t>de La Salle </a:t>
            </a:r>
            <a:r>
              <a:rPr lang="en-CA" sz="2800" dirty="0" err="1" smtClean="0"/>
              <a:t>est</a:t>
            </a:r>
            <a:r>
              <a:rPr lang="en-CA" sz="2800" dirty="0" smtClean="0"/>
              <a:t> un </a:t>
            </a:r>
            <a:r>
              <a:rPr lang="en-CA" sz="2800" dirty="0" err="1" smtClean="0">
                <a:solidFill>
                  <a:srgbClr val="7030A0"/>
                </a:solidFill>
              </a:rPr>
              <a:t>navigateur</a:t>
            </a:r>
            <a:r>
              <a:rPr lang="en-CA" sz="2800" dirty="0" smtClean="0"/>
              <a:t> </a:t>
            </a:r>
            <a:r>
              <a:rPr lang="en-CA" sz="2800" dirty="0" err="1" smtClean="0">
                <a:solidFill>
                  <a:srgbClr val="7030A0"/>
                </a:solidFill>
              </a:rPr>
              <a:t>français</a:t>
            </a:r>
            <a:r>
              <a:rPr lang="en-CA" sz="2800" dirty="0" smtClean="0">
                <a:solidFill>
                  <a:schemeClr val="accent1"/>
                </a:solidFill>
              </a:rPr>
              <a:t> </a:t>
            </a:r>
            <a:r>
              <a:rPr lang="en-CA" sz="2800" dirty="0" smtClean="0"/>
              <a:t>qui a beaucoup </a:t>
            </a:r>
            <a:r>
              <a:rPr lang="en-CA" sz="2800" dirty="0" err="1" smtClean="0"/>
              <a:t>exploré</a:t>
            </a:r>
            <a:r>
              <a:rPr lang="en-CA" sz="2800" dirty="0" smtClean="0"/>
              <a:t> les </a:t>
            </a:r>
            <a:r>
              <a:rPr lang="en-CA" sz="2800" dirty="0" err="1" smtClean="0"/>
              <a:t>terres</a:t>
            </a:r>
            <a:r>
              <a:rPr lang="en-CA" sz="2800" dirty="0" smtClean="0"/>
              <a:t> </a:t>
            </a:r>
            <a:r>
              <a:rPr lang="en-CA" sz="2800" dirty="0" err="1" smtClean="0"/>
              <a:t>inconnues</a:t>
            </a:r>
            <a:r>
              <a:rPr lang="en-CA" sz="2800" dirty="0" smtClean="0"/>
              <a:t> de la </a:t>
            </a:r>
            <a:r>
              <a:rPr lang="en-CA" sz="2800" dirty="0" smtClean="0"/>
              <a:t>Nouvelle-France</a:t>
            </a:r>
          </a:p>
          <a:p>
            <a:endParaRPr lang="en-CA" sz="2800" dirty="0" smtClean="0"/>
          </a:p>
          <a:p>
            <a:r>
              <a:rPr lang="en-CA" sz="2800" dirty="0" smtClean="0"/>
              <a:t>Il </a:t>
            </a:r>
            <a:r>
              <a:rPr lang="en-CA" sz="2800" dirty="0" err="1" smtClean="0"/>
              <a:t>est</a:t>
            </a:r>
            <a:r>
              <a:rPr lang="en-CA" sz="2800" dirty="0" smtClean="0"/>
              <a:t> né à Rouen en </a:t>
            </a:r>
            <a:r>
              <a:rPr lang="en-CA" sz="2800" dirty="0" smtClean="0">
                <a:solidFill>
                  <a:srgbClr val="7030A0"/>
                </a:solidFill>
              </a:rPr>
              <a:t>France</a:t>
            </a:r>
            <a:r>
              <a:rPr lang="en-CA" sz="2800" dirty="0" smtClean="0"/>
              <a:t> en 1643</a:t>
            </a:r>
          </a:p>
          <a:p>
            <a:pPr marL="0" indent="0">
              <a:buNone/>
            </a:pPr>
            <a:endParaRPr lang="en-CA" sz="2800" dirty="0" smtClean="0"/>
          </a:p>
          <a:p>
            <a:r>
              <a:rPr lang="en-CA" sz="2800" dirty="0" smtClean="0"/>
              <a:t>Il explore la </a:t>
            </a:r>
            <a:r>
              <a:rPr lang="en-CA" sz="2800" dirty="0" err="1" smtClean="0"/>
              <a:t>région</a:t>
            </a:r>
            <a:r>
              <a:rPr lang="en-CA" sz="2800" dirty="0" smtClean="0"/>
              <a:t> des </a:t>
            </a:r>
            <a:r>
              <a:rPr lang="en-CA" sz="2800" dirty="0" err="1" smtClean="0">
                <a:solidFill>
                  <a:srgbClr val="7030A0"/>
                </a:solidFill>
              </a:rPr>
              <a:t>Grands</a:t>
            </a:r>
            <a:r>
              <a:rPr lang="en-CA" sz="2800" dirty="0" smtClean="0">
                <a:solidFill>
                  <a:srgbClr val="7030A0"/>
                </a:solidFill>
              </a:rPr>
              <a:t> Lacs </a:t>
            </a:r>
            <a:r>
              <a:rPr lang="en-CA" sz="2800" dirty="0" smtClean="0"/>
              <a:t>et le Mississippi</a:t>
            </a:r>
            <a:endParaRPr lang="en-CA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018" y="2222287"/>
            <a:ext cx="3558996" cy="43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Ses</a:t>
            </a:r>
            <a:r>
              <a:rPr lang="en-CA" dirty="0"/>
              <a:t> </a:t>
            </a:r>
            <a:r>
              <a:rPr lang="en-CA" dirty="0" smtClean="0"/>
              <a:t>explorations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337389" cy="36365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La Salle arrive à Montréal en 1667. Il a 24 </a:t>
            </a:r>
            <a:r>
              <a:rPr lang="en-CA" sz="2800" dirty="0" err="1" smtClean="0"/>
              <a:t>ans</a:t>
            </a:r>
            <a:endParaRPr lang="en-CA" sz="2800" dirty="0" smtClean="0"/>
          </a:p>
          <a:p>
            <a:r>
              <a:rPr lang="en-CA" sz="2800" dirty="0" smtClean="0"/>
              <a:t>Tout de suite, </a:t>
            </a:r>
            <a:r>
              <a:rPr lang="en-CA" sz="2800" dirty="0" err="1" smtClean="0"/>
              <a:t>il</a:t>
            </a:r>
            <a:r>
              <a:rPr lang="en-CA" sz="2800" dirty="0" smtClean="0"/>
              <a:t> </a:t>
            </a:r>
            <a:r>
              <a:rPr lang="en-CA" sz="2800" dirty="0" err="1" smtClean="0"/>
              <a:t>s’intéresse</a:t>
            </a:r>
            <a:r>
              <a:rPr lang="en-CA" sz="2800" dirty="0" smtClean="0"/>
              <a:t> aux </a:t>
            </a:r>
            <a:r>
              <a:rPr lang="en-CA" sz="2800" dirty="0" smtClean="0">
                <a:solidFill>
                  <a:srgbClr val="7030A0"/>
                </a:solidFill>
              </a:rPr>
              <a:t>Pays </a:t>
            </a:r>
            <a:r>
              <a:rPr lang="en-CA" sz="2800" dirty="0" err="1" smtClean="0">
                <a:solidFill>
                  <a:srgbClr val="7030A0"/>
                </a:solidFill>
              </a:rPr>
              <a:t>d’en</a:t>
            </a:r>
            <a:r>
              <a:rPr lang="en-CA" sz="2800" dirty="0" smtClean="0">
                <a:solidFill>
                  <a:srgbClr val="7030A0"/>
                </a:solidFill>
              </a:rPr>
              <a:t> haut </a:t>
            </a:r>
            <a:r>
              <a:rPr lang="en-CA" sz="2800" dirty="0" smtClean="0"/>
              <a:t>à </a:t>
            </a:r>
            <a:r>
              <a:rPr lang="en-CA" sz="2800" dirty="0" err="1" smtClean="0"/>
              <a:t>l’ouest</a:t>
            </a:r>
            <a:r>
              <a:rPr lang="en-CA" sz="2800" dirty="0" smtClean="0"/>
              <a:t> de Montréal</a:t>
            </a:r>
            <a:endParaRPr lang="en-CA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770" y="2222287"/>
            <a:ext cx="3091171" cy="43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9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Ses</a:t>
            </a:r>
            <a:r>
              <a:rPr lang="en-CA" dirty="0" smtClean="0"/>
              <a:t> </a:t>
            </a:r>
            <a:r>
              <a:rPr lang="en-CA" dirty="0" smtClean="0"/>
              <a:t>explorations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380578" cy="36365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En </a:t>
            </a:r>
            <a:r>
              <a:rPr lang="en-CA" sz="2800" dirty="0" smtClean="0"/>
              <a:t>1669, La </a:t>
            </a:r>
            <a:r>
              <a:rPr lang="en-CA" sz="2800" dirty="0" smtClean="0"/>
              <a:t>Salle </a:t>
            </a:r>
            <a:r>
              <a:rPr lang="en-CA" sz="2800" dirty="0" smtClean="0">
                <a:solidFill>
                  <a:schemeClr val="accent1"/>
                </a:solidFill>
              </a:rPr>
              <a:t>part en </a:t>
            </a:r>
            <a:r>
              <a:rPr lang="en-CA" sz="2800" dirty="0" err="1" smtClean="0">
                <a:solidFill>
                  <a:schemeClr val="accent1"/>
                </a:solidFill>
              </a:rPr>
              <a:t>expédition</a:t>
            </a:r>
            <a:r>
              <a:rPr lang="en-CA" sz="2800" dirty="0" smtClean="0">
                <a:solidFill>
                  <a:schemeClr val="accent1"/>
                </a:solidFill>
              </a:rPr>
              <a:t> </a:t>
            </a:r>
            <a:r>
              <a:rPr lang="en-CA" sz="2800" dirty="0" err="1" smtClean="0">
                <a:solidFill>
                  <a:schemeClr val="accent1"/>
                </a:solidFill>
              </a:rPr>
              <a:t>vers</a:t>
            </a:r>
            <a:r>
              <a:rPr lang="en-CA" sz="2800" dirty="0" smtClean="0">
                <a:solidFill>
                  <a:schemeClr val="accent1"/>
                </a:solidFill>
              </a:rPr>
              <a:t> </a:t>
            </a:r>
            <a:r>
              <a:rPr lang="en-CA" sz="2800" dirty="0" err="1" smtClean="0">
                <a:solidFill>
                  <a:schemeClr val="accent1"/>
                </a:solidFill>
              </a:rPr>
              <a:t>l’ouest</a:t>
            </a:r>
            <a:r>
              <a:rPr lang="en-CA" sz="2800" dirty="0" smtClean="0">
                <a:solidFill>
                  <a:schemeClr val="accent1"/>
                </a:solidFill>
              </a:rPr>
              <a:t> </a:t>
            </a:r>
            <a:r>
              <a:rPr lang="en-CA" sz="2800" dirty="0" err="1" smtClean="0">
                <a:solidFill>
                  <a:schemeClr val="accent1"/>
                </a:solidFill>
              </a:rPr>
              <a:t>sur</a:t>
            </a:r>
            <a:r>
              <a:rPr lang="en-CA" sz="2800" dirty="0" smtClean="0">
                <a:solidFill>
                  <a:schemeClr val="accent1"/>
                </a:solidFill>
              </a:rPr>
              <a:t> le Saint-Laurent et le lac Ontario </a:t>
            </a:r>
            <a:r>
              <a:rPr lang="en-CA" sz="2800" dirty="0" smtClean="0"/>
              <a:t>avec René </a:t>
            </a:r>
            <a:r>
              <a:rPr lang="en-CA" sz="2800" dirty="0" smtClean="0"/>
              <a:t>de </a:t>
            </a:r>
            <a:r>
              <a:rPr lang="en-CA" sz="2800" dirty="0" err="1" smtClean="0"/>
              <a:t>Galinée</a:t>
            </a:r>
            <a:r>
              <a:rPr lang="en-CA" sz="2800" dirty="0" smtClean="0"/>
              <a:t> et </a:t>
            </a:r>
            <a:r>
              <a:rPr lang="en-CA" sz="2800" dirty="0" err="1" smtClean="0"/>
              <a:t>Dollier</a:t>
            </a:r>
            <a:r>
              <a:rPr lang="en-CA" sz="2800" dirty="0"/>
              <a:t> </a:t>
            </a:r>
            <a:r>
              <a:rPr lang="en-CA" sz="2800" dirty="0" smtClean="0"/>
              <a:t>de </a:t>
            </a:r>
            <a:r>
              <a:rPr lang="en-CA" sz="2800" dirty="0" err="1" smtClean="0"/>
              <a:t>Casson</a:t>
            </a:r>
            <a:endParaRPr lang="en-CA" sz="2800" dirty="0" smtClean="0"/>
          </a:p>
          <a:p>
            <a:r>
              <a:rPr lang="en-CA" sz="2800" dirty="0" smtClean="0"/>
              <a:t>Il </a:t>
            </a:r>
            <a:r>
              <a:rPr lang="en-CA" sz="2800" dirty="0" err="1" smtClean="0"/>
              <a:t>s’arrête</a:t>
            </a:r>
            <a:r>
              <a:rPr lang="en-CA" sz="2800" dirty="0" smtClean="0"/>
              <a:t> au </a:t>
            </a:r>
            <a:r>
              <a:rPr lang="en-CA" sz="2800" dirty="0" smtClean="0">
                <a:solidFill>
                  <a:srgbClr val="7030A0"/>
                </a:solidFill>
              </a:rPr>
              <a:t>Fort Frontenac </a:t>
            </a:r>
            <a:r>
              <a:rPr lang="en-CA" sz="2800" dirty="0" smtClean="0"/>
              <a:t>(</a:t>
            </a:r>
            <a:r>
              <a:rPr lang="en-CA" sz="2800" dirty="0" err="1" smtClean="0"/>
              <a:t>aujourd’hui</a:t>
            </a:r>
            <a:r>
              <a:rPr lang="en-CA" sz="2800" dirty="0" smtClean="0"/>
              <a:t> Kingston, Ontario)</a:t>
            </a:r>
            <a:endParaRPr lang="fr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77" y="2496473"/>
            <a:ext cx="4657433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1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Fort Frontenac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504815" cy="36365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La </a:t>
            </a:r>
            <a:r>
              <a:rPr lang="en-CA" sz="2800" dirty="0" smtClean="0"/>
              <a:t>Salle </a:t>
            </a:r>
            <a:r>
              <a:rPr lang="en-CA" sz="2800" dirty="0" err="1" smtClean="0"/>
              <a:t>revient</a:t>
            </a:r>
            <a:r>
              <a:rPr lang="en-CA" sz="2800" dirty="0" smtClean="0"/>
              <a:t> </a:t>
            </a:r>
            <a:r>
              <a:rPr lang="en-CA" sz="2800" dirty="0" err="1" smtClean="0"/>
              <a:t>souvent</a:t>
            </a:r>
            <a:r>
              <a:rPr lang="en-CA" sz="2800" dirty="0" smtClean="0"/>
              <a:t> au Fort Frontenac pour se procurer de la </a:t>
            </a:r>
            <a:r>
              <a:rPr lang="en-CA" sz="2800" dirty="0" err="1" smtClean="0">
                <a:solidFill>
                  <a:srgbClr val="7030A0"/>
                </a:solidFill>
              </a:rPr>
              <a:t>nourriture</a:t>
            </a:r>
            <a:r>
              <a:rPr lang="en-CA" sz="2800" dirty="0" smtClean="0">
                <a:solidFill>
                  <a:srgbClr val="7030A0"/>
                </a:solidFill>
              </a:rPr>
              <a:t> et de </a:t>
            </a:r>
            <a:r>
              <a:rPr lang="en-CA" sz="2800" dirty="0" err="1" smtClean="0">
                <a:solidFill>
                  <a:srgbClr val="7030A0"/>
                </a:solidFill>
              </a:rPr>
              <a:t>l’équipement</a:t>
            </a:r>
            <a:endParaRPr lang="en-CA" sz="2800" dirty="0" smtClean="0">
              <a:solidFill>
                <a:srgbClr val="7030A0"/>
              </a:solidFill>
            </a:endParaRPr>
          </a:p>
          <a:p>
            <a:r>
              <a:rPr lang="en-CA" sz="2800" dirty="0" smtClean="0"/>
              <a:t>Il </a:t>
            </a:r>
            <a:r>
              <a:rPr lang="en-CA" sz="2800" dirty="0" err="1" smtClean="0"/>
              <a:t>insiste</a:t>
            </a:r>
            <a:r>
              <a:rPr lang="en-CA" sz="2800" dirty="0" smtClean="0"/>
              <a:t> pour </a:t>
            </a:r>
            <a:r>
              <a:rPr lang="en-CA" sz="2800" dirty="0" err="1" smtClean="0"/>
              <a:t>développer</a:t>
            </a:r>
            <a:r>
              <a:rPr lang="en-CA" sz="2800" dirty="0" smtClean="0"/>
              <a:t> </a:t>
            </a:r>
            <a:r>
              <a:rPr lang="en-CA" sz="2800" dirty="0" err="1" smtClean="0"/>
              <a:t>ce</a:t>
            </a:r>
            <a:r>
              <a:rPr lang="en-CA" sz="2800" dirty="0" smtClean="0"/>
              <a:t> fort qui se </a:t>
            </a:r>
            <a:r>
              <a:rPr lang="en-CA" sz="2800" dirty="0" err="1" smtClean="0"/>
              <a:t>trouve</a:t>
            </a:r>
            <a:r>
              <a:rPr lang="en-CA" sz="2800" dirty="0" smtClean="0"/>
              <a:t> </a:t>
            </a:r>
            <a:r>
              <a:rPr lang="en-CA" sz="2800" dirty="0" err="1" smtClean="0"/>
              <a:t>aujourd’hui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7030A0"/>
                </a:solidFill>
              </a:rPr>
              <a:t>sous la </a:t>
            </a:r>
            <a:r>
              <a:rPr lang="en-CA" sz="2800" dirty="0" err="1" smtClean="0">
                <a:solidFill>
                  <a:srgbClr val="7030A0"/>
                </a:solidFill>
              </a:rPr>
              <a:t>ville</a:t>
            </a:r>
            <a:r>
              <a:rPr lang="en-CA" sz="2800" dirty="0" smtClean="0">
                <a:solidFill>
                  <a:srgbClr val="7030A0"/>
                </a:solidFill>
              </a:rPr>
              <a:t> </a:t>
            </a:r>
            <a:r>
              <a:rPr lang="en-CA" sz="2800" dirty="0" smtClean="0"/>
              <a:t>de Kingston!</a:t>
            </a:r>
            <a:endParaRPr lang="fr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11" y="2132135"/>
            <a:ext cx="3603618" cy="45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Niagara!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955575" cy="36365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En 1678, </a:t>
            </a:r>
            <a:r>
              <a:rPr lang="en-CA" sz="2800" dirty="0" err="1" smtClean="0"/>
              <a:t>dans</a:t>
            </a:r>
            <a:r>
              <a:rPr lang="en-CA" sz="2800" dirty="0" smtClean="0"/>
              <a:t> un </a:t>
            </a:r>
            <a:r>
              <a:rPr lang="en-CA" sz="2800" dirty="0" err="1" smtClean="0"/>
              <a:t>autre</a:t>
            </a:r>
            <a:r>
              <a:rPr lang="en-CA" sz="2800" dirty="0" smtClean="0"/>
              <a:t> voyage, </a:t>
            </a:r>
            <a:r>
              <a:rPr lang="en-CA" sz="2800" dirty="0" err="1" smtClean="0"/>
              <a:t>il</a:t>
            </a:r>
            <a:r>
              <a:rPr lang="en-CA" sz="2800" dirty="0" smtClean="0"/>
              <a:t> </a:t>
            </a:r>
            <a:r>
              <a:rPr lang="en-CA" sz="2800" dirty="0" err="1" smtClean="0"/>
              <a:t>amène</a:t>
            </a:r>
            <a:r>
              <a:rPr lang="en-CA" sz="2800" dirty="0" smtClean="0"/>
              <a:t> </a:t>
            </a:r>
            <a:r>
              <a:rPr lang="en-CA" sz="2800" dirty="0" smtClean="0"/>
              <a:t>avec </a:t>
            </a:r>
            <a:r>
              <a:rPr lang="en-CA" sz="2800" dirty="0" err="1" smtClean="0"/>
              <a:t>lui</a:t>
            </a:r>
            <a:r>
              <a:rPr lang="en-CA" sz="2800" dirty="0" smtClean="0"/>
              <a:t> </a:t>
            </a:r>
            <a:r>
              <a:rPr lang="en-CA" sz="2800" dirty="0" err="1" smtClean="0"/>
              <a:t>une</a:t>
            </a:r>
            <a:r>
              <a:rPr lang="en-CA" sz="2800" dirty="0" smtClean="0"/>
              <a:t> </a:t>
            </a:r>
            <a:r>
              <a:rPr lang="en-CA" sz="2800" dirty="0" err="1" smtClean="0"/>
              <a:t>trentaine</a:t>
            </a:r>
            <a:r>
              <a:rPr lang="en-CA" sz="2800" dirty="0" smtClean="0"/>
              <a:t> de </a:t>
            </a:r>
            <a:r>
              <a:rPr lang="en-CA" sz="2800" dirty="0" err="1" smtClean="0"/>
              <a:t>jeunes</a:t>
            </a:r>
            <a:r>
              <a:rPr lang="en-CA" sz="2800" dirty="0" smtClean="0"/>
              <a:t> </a:t>
            </a:r>
            <a:r>
              <a:rPr lang="en-CA" sz="2800" dirty="0" err="1"/>
              <a:t>F</a:t>
            </a:r>
            <a:r>
              <a:rPr lang="en-CA" sz="2800" dirty="0" err="1" smtClean="0"/>
              <a:t>rançais</a:t>
            </a:r>
            <a:r>
              <a:rPr lang="en-CA" sz="2800" dirty="0" smtClean="0"/>
              <a:t>, </a:t>
            </a:r>
            <a:r>
              <a:rPr lang="en-CA" sz="2800" dirty="0" err="1" smtClean="0"/>
              <a:t>incluant</a:t>
            </a:r>
            <a:r>
              <a:rPr lang="en-CA" sz="2800" dirty="0" smtClean="0"/>
              <a:t> le </a:t>
            </a:r>
            <a:r>
              <a:rPr lang="en-CA" sz="2800" dirty="0" err="1" smtClean="0"/>
              <a:t>Père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7030A0"/>
                </a:solidFill>
              </a:rPr>
              <a:t>Louis </a:t>
            </a:r>
            <a:r>
              <a:rPr lang="en-CA" sz="2800" dirty="0" err="1" smtClean="0">
                <a:solidFill>
                  <a:srgbClr val="7030A0"/>
                </a:solidFill>
              </a:rPr>
              <a:t>Hennepin</a:t>
            </a:r>
            <a:endParaRPr lang="en-CA" sz="2800" dirty="0">
              <a:solidFill>
                <a:srgbClr val="7030A0"/>
              </a:solidFill>
            </a:endParaRPr>
          </a:p>
          <a:p>
            <a:r>
              <a:rPr lang="en-CA" sz="2800" dirty="0" err="1" smtClean="0"/>
              <a:t>Toute</a:t>
            </a:r>
            <a:r>
              <a:rPr lang="en-CA" sz="2800" dirty="0" smtClean="0"/>
              <a:t> </a:t>
            </a:r>
            <a:r>
              <a:rPr lang="en-CA" sz="2800" dirty="0" err="1" smtClean="0"/>
              <a:t>l’équipe</a:t>
            </a:r>
            <a:r>
              <a:rPr lang="en-CA" sz="2800" dirty="0" smtClean="0"/>
              <a:t> explore </a:t>
            </a:r>
            <a:r>
              <a:rPr lang="en-CA" sz="2800" dirty="0" err="1" smtClean="0"/>
              <a:t>l’ouest</a:t>
            </a:r>
            <a:r>
              <a:rPr lang="en-CA" sz="2800" dirty="0" smtClean="0"/>
              <a:t> du lac Ontario et les </a:t>
            </a:r>
            <a:r>
              <a:rPr lang="en-CA" sz="2800" dirty="0">
                <a:solidFill>
                  <a:srgbClr val="7030A0"/>
                </a:solidFill>
              </a:rPr>
              <a:t>c</a:t>
            </a:r>
            <a:r>
              <a:rPr lang="en-CA" sz="2800" dirty="0" smtClean="0">
                <a:solidFill>
                  <a:srgbClr val="7030A0"/>
                </a:solidFill>
              </a:rPr>
              <a:t>hutes du Niagara</a:t>
            </a:r>
            <a:r>
              <a:rPr lang="en-CA" sz="2800" dirty="0" smtClean="0"/>
              <a:t>.</a:t>
            </a:r>
            <a:endParaRPr lang="fr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747" y="2498502"/>
            <a:ext cx="4845676" cy="36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39698"/>
            <a:ext cx="10571998" cy="1177940"/>
          </a:xfrm>
        </p:spPr>
        <p:txBody>
          <a:bodyPr/>
          <a:lstStyle/>
          <a:p>
            <a:pPr algn="ctr"/>
            <a:r>
              <a:rPr lang="en-CA" dirty="0" smtClean="0"/>
              <a:t>Le Griffon, premier bateau des </a:t>
            </a:r>
            <a:br>
              <a:rPr lang="en-CA" dirty="0" smtClean="0"/>
            </a:br>
            <a:r>
              <a:rPr lang="en-CA" dirty="0" err="1" smtClean="0"/>
              <a:t>Grands</a:t>
            </a:r>
            <a:r>
              <a:rPr lang="en-CA" dirty="0" smtClean="0"/>
              <a:t> Lacs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6277547" cy="3636511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err="1" smtClean="0"/>
              <a:t>L’équipage</a:t>
            </a:r>
            <a:r>
              <a:rPr lang="en-CA" sz="2800" dirty="0" smtClean="0"/>
              <a:t> </a:t>
            </a:r>
            <a:r>
              <a:rPr lang="en-CA" sz="2800" dirty="0" err="1" smtClean="0"/>
              <a:t>construit</a:t>
            </a:r>
            <a:r>
              <a:rPr lang="en-CA" sz="2800" dirty="0" smtClean="0"/>
              <a:t> le </a:t>
            </a:r>
            <a:r>
              <a:rPr lang="en-CA" sz="2800" dirty="0" smtClean="0">
                <a:solidFill>
                  <a:srgbClr val="7030A0"/>
                </a:solidFill>
              </a:rPr>
              <a:t>Fort </a:t>
            </a:r>
            <a:r>
              <a:rPr lang="en-CA" sz="2800" dirty="0" smtClean="0">
                <a:solidFill>
                  <a:srgbClr val="7030A0"/>
                </a:solidFill>
              </a:rPr>
              <a:t>Conti </a:t>
            </a:r>
            <a:r>
              <a:rPr lang="en-CA" sz="2800" dirty="0" smtClean="0"/>
              <a:t>(</a:t>
            </a:r>
            <a:r>
              <a:rPr lang="en-CA" sz="2800" dirty="0" err="1" smtClean="0"/>
              <a:t>aujourd’hui</a:t>
            </a:r>
            <a:r>
              <a:rPr lang="en-CA" sz="2800" dirty="0" smtClean="0"/>
              <a:t> </a:t>
            </a:r>
            <a:r>
              <a:rPr lang="en-CA" sz="2800" dirty="0" err="1" smtClean="0"/>
              <a:t>dans</a:t>
            </a:r>
            <a:r>
              <a:rPr lang="en-CA" sz="2800" dirty="0" smtClean="0"/>
              <a:t> </a:t>
            </a:r>
            <a:r>
              <a:rPr lang="en-CA" sz="2800" dirty="0" err="1" smtClean="0"/>
              <a:t>l’État</a:t>
            </a:r>
            <a:r>
              <a:rPr lang="en-CA" sz="2800" dirty="0" smtClean="0"/>
              <a:t> de New York)</a:t>
            </a:r>
          </a:p>
          <a:p>
            <a:r>
              <a:rPr lang="en-CA" sz="2800" dirty="0" smtClean="0"/>
              <a:t>La Salle </a:t>
            </a:r>
            <a:r>
              <a:rPr lang="en-CA" sz="2800" dirty="0" err="1" smtClean="0"/>
              <a:t>cherche</a:t>
            </a:r>
            <a:r>
              <a:rPr lang="en-CA" sz="2800" dirty="0" smtClean="0"/>
              <a:t> à </a:t>
            </a:r>
            <a:r>
              <a:rPr lang="en-CA" sz="2800" dirty="0" err="1" smtClean="0"/>
              <a:t>renforcer</a:t>
            </a:r>
            <a:r>
              <a:rPr lang="en-CA" sz="2800" dirty="0" smtClean="0"/>
              <a:t> les relations </a:t>
            </a:r>
            <a:r>
              <a:rPr lang="en-CA" sz="2800" dirty="0" err="1" smtClean="0"/>
              <a:t>économiques</a:t>
            </a:r>
            <a:r>
              <a:rPr lang="en-CA" sz="2800" dirty="0" smtClean="0"/>
              <a:t> avec les </a:t>
            </a:r>
            <a:r>
              <a:rPr lang="en-CA" sz="2800" dirty="0" err="1" smtClean="0">
                <a:solidFill>
                  <a:srgbClr val="7030A0"/>
                </a:solidFill>
              </a:rPr>
              <a:t>peuples</a:t>
            </a:r>
            <a:r>
              <a:rPr lang="en-CA" sz="2800" dirty="0" smtClean="0">
                <a:solidFill>
                  <a:srgbClr val="7030A0"/>
                </a:solidFill>
              </a:rPr>
              <a:t> </a:t>
            </a:r>
            <a:r>
              <a:rPr lang="en-CA" sz="2800" dirty="0" err="1" smtClean="0">
                <a:solidFill>
                  <a:srgbClr val="7030A0"/>
                </a:solidFill>
              </a:rPr>
              <a:t>iroquois</a:t>
            </a:r>
            <a:r>
              <a:rPr lang="en-CA" sz="2800" dirty="0" smtClean="0"/>
              <a:t>, </a:t>
            </a:r>
            <a:r>
              <a:rPr lang="en-CA" sz="2800" dirty="0" err="1" smtClean="0"/>
              <a:t>surtout</a:t>
            </a:r>
            <a:r>
              <a:rPr lang="en-CA" sz="2800" dirty="0" smtClean="0"/>
              <a:t> les </a:t>
            </a:r>
            <a:r>
              <a:rPr lang="en-CA" sz="2800" dirty="0" err="1" smtClean="0"/>
              <a:t>Senecas</a:t>
            </a:r>
            <a:endParaRPr lang="en-CA" sz="2800" dirty="0" smtClean="0"/>
          </a:p>
          <a:p>
            <a:r>
              <a:rPr lang="en-CA" sz="2800" dirty="0" smtClean="0"/>
              <a:t>La Salle fait </a:t>
            </a:r>
            <a:r>
              <a:rPr lang="en-CA" sz="2800" dirty="0" err="1" smtClean="0"/>
              <a:t>construire</a:t>
            </a:r>
            <a:r>
              <a:rPr lang="en-CA" sz="2800" dirty="0" smtClean="0"/>
              <a:t> le premier </a:t>
            </a:r>
            <a:r>
              <a:rPr lang="en-CA" sz="2800" dirty="0" smtClean="0">
                <a:solidFill>
                  <a:schemeClr val="accent1"/>
                </a:solidFill>
              </a:rPr>
              <a:t>grand bateau</a:t>
            </a:r>
            <a:r>
              <a:rPr lang="en-CA" sz="2800" dirty="0" smtClean="0"/>
              <a:t> à </a:t>
            </a:r>
            <a:r>
              <a:rPr lang="en-CA" sz="2800" dirty="0" err="1" smtClean="0"/>
              <a:t>naviguer</a:t>
            </a:r>
            <a:r>
              <a:rPr lang="en-CA" sz="2800" dirty="0" smtClean="0"/>
              <a:t> </a:t>
            </a:r>
            <a:r>
              <a:rPr lang="en-CA" sz="2800" dirty="0" err="1" smtClean="0"/>
              <a:t>sur</a:t>
            </a:r>
            <a:r>
              <a:rPr lang="en-CA" sz="2800" dirty="0" smtClean="0"/>
              <a:t> les </a:t>
            </a:r>
            <a:r>
              <a:rPr lang="en-CA" sz="2800" dirty="0" err="1" smtClean="0"/>
              <a:t>Grands</a:t>
            </a:r>
            <a:r>
              <a:rPr lang="en-CA" sz="2800" dirty="0" smtClean="0"/>
              <a:t> Lacs, </a:t>
            </a:r>
            <a:r>
              <a:rPr lang="en-CA" sz="2800" dirty="0" smtClean="0">
                <a:solidFill>
                  <a:srgbClr val="7030A0"/>
                </a:solidFill>
              </a:rPr>
              <a:t>le </a:t>
            </a:r>
            <a:r>
              <a:rPr lang="en-CA" sz="2800" dirty="0" smtClean="0">
                <a:solidFill>
                  <a:srgbClr val="7030A0"/>
                </a:solidFill>
              </a:rPr>
              <a:t>Griffon</a:t>
            </a:r>
            <a:r>
              <a:rPr lang="en-CA" sz="2800" dirty="0">
                <a:solidFill>
                  <a:srgbClr val="7030A0"/>
                </a:solidFill>
              </a:rPr>
              <a:t> </a:t>
            </a:r>
            <a:endParaRPr lang="fr-CA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553" y="2318197"/>
            <a:ext cx="4053445" cy="40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2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pays des Illinois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625277" cy="3636511"/>
          </a:xfrm>
        </p:spPr>
        <p:txBody>
          <a:bodyPr>
            <a:normAutofit lnSpcReduction="10000"/>
          </a:bodyPr>
          <a:lstStyle/>
          <a:p>
            <a:r>
              <a:rPr lang="en-CA" sz="2800" dirty="0" err="1" smtClean="0"/>
              <a:t>Cavelier</a:t>
            </a:r>
            <a:r>
              <a:rPr lang="en-CA" sz="2800" dirty="0" smtClean="0"/>
              <a:t> </a:t>
            </a:r>
            <a:r>
              <a:rPr lang="en-CA" sz="2800" dirty="0" smtClean="0"/>
              <a:t>de La Salle </a:t>
            </a:r>
            <a:r>
              <a:rPr lang="en-CA" sz="2800" dirty="0" smtClean="0"/>
              <a:t>fait </a:t>
            </a:r>
            <a:r>
              <a:rPr lang="en-CA" sz="2800" dirty="0" err="1" smtClean="0"/>
              <a:t>construire</a:t>
            </a:r>
            <a:r>
              <a:rPr lang="en-CA" sz="2800" dirty="0" smtClean="0"/>
              <a:t> de </a:t>
            </a:r>
            <a:r>
              <a:rPr lang="en-CA" sz="2800" dirty="0" err="1" smtClean="0"/>
              <a:t>nombreux</a:t>
            </a:r>
            <a:r>
              <a:rPr lang="en-CA" sz="2800" dirty="0" smtClean="0"/>
              <a:t> </a:t>
            </a:r>
            <a:r>
              <a:rPr lang="en-CA" sz="2800" dirty="0" smtClean="0"/>
              <a:t>nouveaux </a:t>
            </a:r>
            <a:r>
              <a:rPr lang="en-CA" sz="2800" dirty="0" err="1" smtClean="0"/>
              <a:t>établissements</a:t>
            </a:r>
            <a:r>
              <a:rPr lang="en-CA" sz="2800" dirty="0" smtClean="0"/>
              <a:t> </a:t>
            </a:r>
            <a:r>
              <a:rPr lang="en-CA" sz="2800" dirty="0" err="1" smtClean="0"/>
              <a:t>français</a:t>
            </a:r>
            <a:endParaRPr lang="en-CA" sz="2800" dirty="0" smtClean="0"/>
          </a:p>
          <a:p>
            <a:r>
              <a:rPr lang="en-CA" sz="2800" dirty="0" smtClean="0"/>
              <a:t>Il </a:t>
            </a:r>
            <a:r>
              <a:rPr lang="en-CA" sz="2800" dirty="0" err="1" smtClean="0"/>
              <a:t>établit</a:t>
            </a:r>
            <a:r>
              <a:rPr lang="en-CA" sz="2800" dirty="0" smtClean="0"/>
              <a:t> le commerce des </a:t>
            </a:r>
            <a:r>
              <a:rPr lang="en-CA" sz="2800" dirty="0" err="1" smtClean="0"/>
              <a:t>fourrures</a:t>
            </a:r>
            <a:r>
              <a:rPr lang="en-CA" sz="2800" dirty="0" smtClean="0"/>
              <a:t> et du </a:t>
            </a:r>
            <a:r>
              <a:rPr lang="en-CA" sz="2800" dirty="0" err="1" smtClean="0"/>
              <a:t>plomb</a:t>
            </a:r>
            <a:r>
              <a:rPr lang="en-CA" sz="2800" dirty="0" smtClean="0"/>
              <a:t> le long de la </a:t>
            </a:r>
            <a:r>
              <a:rPr lang="en-CA" sz="2800" dirty="0" err="1" smtClean="0"/>
              <a:t>rivière</a:t>
            </a:r>
            <a:r>
              <a:rPr lang="en-CA" sz="2800" dirty="0" smtClean="0"/>
              <a:t> Illinois</a:t>
            </a:r>
          </a:p>
          <a:p>
            <a:r>
              <a:rPr lang="en-CA" sz="2800" dirty="0" smtClean="0"/>
              <a:t>Il fait </a:t>
            </a:r>
            <a:r>
              <a:rPr lang="en-CA" sz="2800" dirty="0" err="1" smtClean="0"/>
              <a:t>construire</a:t>
            </a:r>
            <a:r>
              <a:rPr lang="en-CA" sz="2800" dirty="0" smtClean="0"/>
              <a:t> </a:t>
            </a:r>
            <a:r>
              <a:rPr lang="en-CA" sz="2800" dirty="0" err="1" smtClean="0"/>
              <a:t>dans</a:t>
            </a:r>
            <a:r>
              <a:rPr lang="en-CA" sz="2800" dirty="0" smtClean="0"/>
              <a:t> </a:t>
            </a:r>
            <a:r>
              <a:rPr lang="en-CA" sz="2800" dirty="0" err="1" smtClean="0"/>
              <a:t>cette</a:t>
            </a:r>
            <a:r>
              <a:rPr lang="en-CA" sz="2800" dirty="0" smtClean="0"/>
              <a:t> </a:t>
            </a:r>
            <a:r>
              <a:rPr lang="en-CA" sz="2800" dirty="0" err="1" smtClean="0"/>
              <a:t>région</a:t>
            </a:r>
            <a:r>
              <a:rPr lang="en-CA" sz="2800" dirty="0" smtClean="0"/>
              <a:t> le </a:t>
            </a:r>
            <a:r>
              <a:rPr lang="en-CA" sz="2800" dirty="0" smtClean="0">
                <a:solidFill>
                  <a:srgbClr val="7030A0"/>
                </a:solidFill>
              </a:rPr>
              <a:t>Fort </a:t>
            </a:r>
            <a:r>
              <a:rPr lang="en-CA" sz="2800" dirty="0" smtClean="0">
                <a:solidFill>
                  <a:srgbClr val="7030A0"/>
                </a:solidFill>
              </a:rPr>
              <a:t>Miami </a:t>
            </a:r>
            <a:r>
              <a:rPr lang="en-CA" sz="2800" dirty="0" smtClean="0"/>
              <a:t>et le </a:t>
            </a:r>
            <a:r>
              <a:rPr lang="en-CA" sz="2800" dirty="0" smtClean="0">
                <a:solidFill>
                  <a:srgbClr val="7030A0"/>
                </a:solidFill>
              </a:rPr>
              <a:t>Fort </a:t>
            </a:r>
            <a:r>
              <a:rPr lang="en-CA" sz="2800" dirty="0" err="1" smtClean="0">
                <a:solidFill>
                  <a:srgbClr val="7030A0"/>
                </a:solidFill>
              </a:rPr>
              <a:t>Crèvecoeur</a:t>
            </a:r>
            <a:endParaRPr lang="fr-CA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989" y="2329214"/>
            <a:ext cx="4018774" cy="34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8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coeur</a:t>
            </a:r>
            <a:r>
              <a:rPr lang="en-CA" dirty="0" smtClean="0"/>
              <a:t> de </a:t>
            </a:r>
            <a:r>
              <a:rPr lang="en-CA" dirty="0" err="1" smtClean="0"/>
              <a:t>l’Amérique</a:t>
            </a:r>
            <a:r>
              <a:rPr lang="en-CA" dirty="0" smtClean="0"/>
              <a:t> </a:t>
            </a:r>
            <a:r>
              <a:rPr lang="en-CA" dirty="0" err="1" smtClean="0"/>
              <a:t>française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685119" cy="36365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En 1682, le Cavalier de La Salle arrive </a:t>
            </a:r>
            <a:r>
              <a:rPr lang="en-CA" sz="2800" dirty="0" err="1" smtClean="0"/>
              <a:t>sur</a:t>
            </a:r>
            <a:r>
              <a:rPr lang="en-CA" sz="2800" dirty="0" smtClean="0"/>
              <a:t> </a:t>
            </a:r>
            <a:r>
              <a:rPr lang="en-CA" sz="2800" dirty="0" smtClean="0"/>
              <a:t>les rives du </a:t>
            </a:r>
            <a:r>
              <a:rPr lang="en-CA" sz="2800" dirty="0" err="1" smtClean="0"/>
              <a:t>fleuve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7030A0"/>
                </a:solidFill>
              </a:rPr>
              <a:t>Mississippi</a:t>
            </a:r>
          </a:p>
          <a:p>
            <a:r>
              <a:rPr lang="en-CA" sz="2800" dirty="0" err="1" smtClean="0"/>
              <a:t>Cette</a:t>
            </a:r>
            <a:r>
              <a:rPr lang="en-CA" sz="2800" dirty="0" smtClean="0"/>
              <a:t> </a:t>
            </a:r>
            <a:r>
              <a:rPr lang="en-CA" sz="2800" dirty="0" err="1" smtClean="0"/>
              <a:t>étape</a:t>
            </a:r>
            <a:r>
              <a:rPr lang="en-CA" sz="2800" dirty="0" smtClean="0"/>
              <a:t> </a:t>
            </a:r>
            <a:r>
              <a:rPr lang="en-CA" sz="2800" dirty="0" err="1" smtClean="0"/>
              <a:t>est</a:t>
            </a:r>
            <a:r>
              <a:rPr lang="en-CA" sz="2800" dirty="0" smtClean="0"/>
              <a:t> </a:t>
            </a:r>
            <a:r>
              <a:rPr lang="en-CA" sz="2800" dirty="0" err="1" smtClean="0"/>
              <a:t>très</a:t>
            </a:r>
            <a:r>
              <a:rPr lang="en-CA" sz="2800" dirty="0" smtClean="0"/>
              <a:t> </a:t>
            </a:r>
            <a:r>
              <a:rPr lang="en-CA" sz="2800" dirty="0" err="1" smtClean="0"/>
              <a:t>importante</a:t>
            </a:r>
            <a:r>
              <a:rPr lang="en-CA" sz="2800" dirty="0" smtClean="0"/>
              <a:t> </a:t>
            </a:r>
            <a:r>
              <a:rPr lang="en-CA" sz="2800" dirty="0" err="1" smtClean="0"/>
              <a:t>dans</a:t>
            </a:r>
            <a:r>
              <a:rPr lang="en-CA" sz="2800" dirty="0" smtClean="0"/>
              <a:t> </a:t>
            </a:r>
            <a:r>
              <a:rPr lang="en-CA" sz="2800" dirty="0" err="1" smtClean="0"/>
              <a:t>l’histoire</a:t>
            </a:r>
            <a:r>
              <a:rPr lang="en-CA" sz="2800" dirty="0" smtClean="0"/>
              <a:t> de </a:t>
            </a:r>
            <a:r>
              <a:rPr lang="en-CA" sz="2800" dirty="0" err="1" smtClean="0">
                <a:solidFill>
                  <a:srgbClr val="7030A0"/>
                </a:solidFill>
              </a:rPr>
              <a:t>l’Amérique</a:t>
            </a:r>
            <a:r>
              <a:rPr lang="en-CA" sz="2800" dirty="0" smtClean="0">
                <a:solidFill>
                  <a:srgbClr val="7030A0"/>
                </a:solidFill>
              </a:rPr>
              <a:t> </a:t>
            </a:r>
            <a:r>
              <a:rPr lang="en-CA" sz="2800" dirty="0" err="1" smtClean="0">
                <a:solidFill>
                  <a:srgbClr val="7030A0"/>
                </a:solidFill>
              </a:rPr>
              <a:t>française</a:t>
            </a:r>
            <a:endParaRPr lang="fr-CA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798" y="2222287"/>
            <a:ext cx="5029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5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104</TotalTime>
  <Words>368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Quotable</vt:lpstr>
      <vt:lpstr>René-Robert Cavelier de  La Salle</vt:lpstr>
      <vt:lpstr>Qui est La Salle?</vt:lpstr>
      <vt:lpstr>Ses explorations</vt:lpstr>
      <vt:lpstr>Ses explorations</vt:lpstr>
      <vt:lpstr>Le Fort Frontenac</vt:lpstr>
      <vt:lpstr>Niagara!</vt:lpstr>
      <vt:lpstr>Le Griffon, premier bateau des  Grands Lacs</vt:lpstr>
      <vt:lpstr>Le pays des Illinois</vt:lpstr>
      <vt:lpstr>Le coeur de l’Amérique française</vt:lpstr>
      <vt:lpstr>La Salle et le commerce continental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René-Robert, Cavalier de La Salle</dc:title>
  <dc:creator>Diane Chaves</dc:creator>
  <cp:lastModifiedBy>Pare, Francois</cp:lastModifiedBy>
  <cp:revision>19</cp:revision>
  <dcterms:created xsi:type="dcterms:W3CDTF">2014-04-23T11:25:11Z</dcterms:created>
  <dcterms:modified xsi:type="dcterms:W3CDTF">2014-07-15T16:44:11Z</dcterms:modified>
</cp:coreProperties>
</file>